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1"/>
  </p:notesMasterIdLst>
  <p:handoutMasterIdLst>
    <p:handoutMasterId r:id="rId52"/>
  </p:handoutMasterIdLst>
  <p:sldIdLst>
    <p:sldId id="256" r:id="rId2"/>
    <p:sldId id="257" r:id="rId3"/>
    <p:sldId id="258" r:id="rId4"/>
    <p:sldId id="259" r:id="rId5"/>
    <p:sldId id="262" r:id="rId6"/>
    <p:sldId id="311" r:id="rId7"/>
    <p:sldId id="312" r:id="rId8"/>
    <p:sldId id="263" r:id="rId9"/>
    <p:sldId id="264" r:id="rId10"/>
    <p:sldId id="313" r:id="rId11"/>
    <p:sldId id="265" r:id="rId12"/>
    <p:sldId id="266" r:id="rId13"/>
    <p:sldId id="267" r:id="rId14"/>
    <p:sldId id="268" r:id="rId15"/>
    <p:sldId id="271" r:id="rId16"/>
    <p:sldId id="272" r:id="rId17"/>
    <p:sldId id="274" r:id="rId18"/>
    <p:sldId id="315" r:id="rId19"/>
    <p:sldId id="303" r:id="rId20"/>
    <p:sldId id="316" r:id="rId21"/>
    <p:sldId id="276" r:id="rId22"/>
    <p:sldId id="277" r:id="rId23"/>
    <p:sldId id="304" r:id="rId24"/>
    <p:sldId id="305" r:id="rId25"/>
    <p:sldId id="279" r:id="rId26"/>
    <p:sldId id="280" r:id="rId27"/>
    <p:sldId id="317" r:id="rId28"/>
    <p:sldId id="306" r:id="rId29"/>
    <p:sldId id="281" r:id="rId30"/>
    <p:sldId id="318" r:id="rId31"/>
    <p:sldId id="283" r:id="rId32"/>
    <p:sldId id="284" r:id="rId33"/>
    <p:sldId id="319" r:id="rId34"/>
    <p:sldId id="307" r:id="rId35"/>
    <p:sldId id="285" r:id="rId36"/>
    <p:sldId id="286" r:id="rId37"/>
    <p:sldId id="308" r:id="rId38"/>
    <p:sldId id="320" r:id="rId39"/>
    <p:sldId id="287" r:id="rId40"/>
    <p:sldId id="288" r:id="rId41"/>
    <p:sldId id="289" r:id="rId42"/>
    <p:sldId id="290" r:id="rId43"/>
    <p:sldId id="293" r:id="rId44"/>
    <p:sldId id="295" r:id="rId45"/>
    <p:sldId id="321" r:id="rId46"/>
    <p:sldId id="299" r:id="rId47"/>
    <p:sldId id="322" r:id="rId48"/>
    <p:sldId id="300" r:id="rId49"/>
    <p:sldId id="301" r:id="rId50"/>
  </p:sldIdLst>
  <p:sldSz cx="9144000" cy="6858000" type="screen4x3"/>
  <p:notesSz cx="6858000" cy="9144000"/>
  <p:embeddedFontLst>
    <p:embeddedFont>
      <p:font typeface="Cambria Math" panose="02040503050406030204" pitchFamily="18" charset="0"/>
      <p:regular r:id="rId53"/>
    </p:embeddedFont>
    <p:embeddedFont>
      <p:font typeface="MT Extra" panose="05050102010205020202" pitchFamily="18" charset="2"/>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2D7D9F"/>
    <a:srgbClr val="0000FF"/>
    <a:srgbClr val="000099"/>
    <a:srgbClr val="1F497D"/>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autoAdjust="0"/>
  </p:normalViewPr>
  <p:slideViewPr>
    <p:cSldViewPr>
      <p:cViewPr varScale="1">
        <p:scale>
          <a:sx n="101" d="100"/>
          <a:sy n="101" d="100"/>
        </p:scale>
        <p:origin x="1104"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9/24/2025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 Id="rId5" Type="http://schemas.openxmlformats.org/officeDocument/2006/relationships/image" Target="../media/image22.emf"/><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3.xml"/><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3.xml"/><Relationship Id="rId4" Type="http://schemas.openxmlformats.org/officeDocument/2006/relationships/image" Target="../media/image4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3.xml"/><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3.xml"/><Relationship Id="rId4" Type="http://schemas.openxmlformats.org/officeDocument/2006/relationships/image" Target="../media/image58.emf"/></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Two-Dimensional Geometry</a:t>
            </a:r>
          </a:p>
        </p:txBody>
      </p:sp>
      <p:sp>
        <p:nvSpPr>
          <p:cNvPr id="3" name="Title 2"/>
          <p:cNvSpPr>
            <a:spLocks noGrp="1"/>
          </p:cNvSpPr>
          <p:nvPr>
            <p:ph type="title"/>
          </p:nvPr>
        </p:nvSpPr>
        <p:spPr/>
        <p:txBody>
          <a:bodyPr/>
          <a:lstStyle/>
          <a:p>
            <a:r>
              <a:t>Section 9.1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A0848-79F3-52B5-9020-E4CC5DF8DE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DAE1F-3FC8-6BCC-2B36-8FCE91BEEEE4}"/>
              </a:ext>
            </a:extLst>
          </p:cNvPr>
          <p:cNvSpPr>
            <a:spLocks noGrp="1"/>
          </p:cNvSpPr>
          <p:nvPr>
            <p:ph type="title"/>
          </p:nvPr>
        </p:nvSpPr>
        <p:spPr/>
        <p:txBody>
          <a:bodyPr>
            <a:normAutofit/>
          </a:bodyPr>
          <a:lstStyle/>
          <a:p>
            <a:pPr>
              <a:defRPr sz="3200"/>
            </a:pPr>
            <a:r>
              <a:rPr dirty="0"/>
              <a:t>Example 1: Using Area of </a:t>
            </a:r>
            <a:br>
              <a:rPr lang="en-US" dirty="0"/>
            </a:br>
            <a:r>
              <a:rPr dirty="0"/>
              <a:t>Rectangles</a:t>
            </a:r>
            <a:r>
              <a:rPr lang="en-US" dirty="0"/>
              <a:t>—Slide 7</a:t>
            </a:r>
            <a:endParaRPr dirty="0"/>
          </a:p>
        </p:txBody>
      </p:sp>
      <p:sp>
        <p:nvSpPr>
          <p:cNvPr id="3" name="Text Placeholder 2">
            <a:extLst>
              <a:ext uri="{FF2B5EF4-FFF2-40B4-BE49-F238E27FC236}">
                <a16:creationId xmlns:a16="http://schemas.microsoft.com/office/drawing/2014/main" id="{4242490A-AB80-B6DA-6DF4-24935189F9BB}"/>
              </a:ext>
            </a:extLst>
          </p:cNvPr>
          <p:cNvSpPr>
            <a:spLocks noGrp="1"/>
          </p:cNvSpPr>
          <p:nvPr>
            <p:ph type="body" sz="quarter" idx="10"/>
          </p:nvPr>
        </p:nvSpPr>
        <p:spPr/>
        <p:txBody>
          <a:bodyPr>
            <a:normAutofit/>
          </a:bodyPr>
          <a:lstStyle/>
          <a:p>
            <a:pPr algn="ctr">
              <a:defRPr sz="2800"/>
            </a:pPr>
            <a:r>
              <a:rPr lang="en-IN" sz="2800" dirty="0"/>
              <a:t>Total Area of Painted Floor:</a:t>
            </a:r>
          </a:p>
          <a:p>
            <a:pPr algn="ctr">
              <a:defRPr sz="2800"/>
            </a:pPr>
            <a:endParaRPr lang="en-US" sz="2800" dirty="0"/>
          </a:p>
          <a:p>
            <a:pPr algn="ctr">
              <a:defRPr sz="2800"/>
            </a:pPr>
            <a:endParaRPr lang="ar-AE" sz="1200" dirty="0"/>
          </a:p>
        </p:txBody>
      </p:sp>
      <p:pic>
        <p:nvPicPr>
          <p:cNvPr id="5" name="Picture 4" descr="Area 1 plus Area 2 equals 192 feet squared plus 252 feet squared equals 444 feet squared.">
            <a:extLst>
              <a:ext uri="{FF2B5EF4-FFF2-40B4-BE49-F238E27FC236}">
                <a16:creationId xmlns:a16="http://schemas.microsoft.com/office/drawing/2014/main" id="{C18B0F19-CB2B-0DAC-A4A4-DA5A52F71FD9}"/>
              </a:ext>
            </a:extLst>
          </p:cNvPr>
          <p:cNvPicPr>
            <a:picLocks noChangeAspect="1"/>
          </p:cNvPicPr>
          <p:nvPr/>
        </p:nvPicPr>
        <p:blipFill>
          <a:blip r:embed="rId2"/>
          <a:stretch>
            <a:fillRect/>
          </a:stretch>
        </p:blipFill>
        <p:spPr>
          <a:xfrm>
            <a:off x="1828800" y="1684318"/>
            <a:ext cx="5364000" cy="476800"/>
          </a:xfrm>
          <a:prstGeom prst="rect">
            <a:avLst/>
          </a:prstGeom>
        </p:spPr>
      </p:pic>
      <p:sp>
        <p:nvSpPr>
          <p:cNvPr id="7" name="TextBox 6">
            <a:extLst>
              <a:ext uri="{FF2B5EF4-FFF2-40B4-BE49-F238E27FC236}">
                <a16:creationId xmlns:a16="http://schemas.microsoft.com/office/drawing/2014/main" id="{1B721561-0C4B-6060-38ED-B3F0B2A8A3DC}"/>
              </a:ext>
            </a:extLst>
          </p:cNvPr>
          <p:cNvSpPr txBox="1"/>
          <p:nvPr/>
        </p:nvSpPr>
        <p:spPr>
          <a:xfrm>
            <a:off x="457200" y="2375118"/>
            <a:ext cx="8305800" cy="181588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It is worth noticing that this is not the only way that the cafeteria could be divided into rectangles. Skill Check 1 asks that you determine another way to divide the floor plan.</a:t>
            </a:r>
          </a:p>
        </p:txBody>
      </p:sp>
    </p:spTree>
    <p:extLst>
      <p:ext uri="{BB962C8B-B14F-4D97-AF65-F5344CB8AC3E}">
        <p14:creationId xmlns:p14="http://schemas.microsoft.com/office/powerpoint/2010/main" val="279047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Using Area of </a:t>
            </a:r>
            <a:br>
              <a:rPr lang="en-US" dirty="0"/>
            </a:br>
            <a:r>
              <a:rPr dirty="0"/>
              <a:t>Rectangles</a:t>
            </a:r>
            <a:r>
              <a:rPr lang="en-US" dirty="0"/>
              <a:t>—Slide 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400" b="1" dirty="0"/>
                  <a:t>Step 2: </a:t>
                </a:r>
                <a:r>
                  <a:rPr lang="en-US" sz="2400" dirty="0"/>
                  <a:t>Determine how many gallons of paint are needed. </a:t>
                </a:r>
              </a:p>
              <a:p>
                <a:pPr>
                  <a:defRPr sz="2800"/>
                </a:pPr>
                <a:r>
                  <a:rPr lang="en-US" sz="2400" dirty="0"/>
                  <a:t>Since two coats of paint are recommended, we need to double the square footage to be painted, which gives us </a:t>
                </a:r>
                <a14:m>
                  <m:oMath xmlns:m="http://schemas.openxmlformats.org/officeDocument/2006/math">
                    <m:r>
                      <a:rPr lang="en-US" sz="2400">
                        <a:latin typeface="Cambria Math" panose="02040503050406030204" pitchFamily="18" charset="0"/>
                      </a:rPr>
                      <m:t>888</m:t>
                    </m:r>
                    <m:r>
                      <a:rPr lang="en-US" sz="2400" b="0" i="0" smtClean="0">
                        <a:latin typeface="Cambria Math" panose="02040503050406030204" pitchFamily="18" charset="0"/>
                      </a:rPr>
                      <m:t> </m:t>
                    </m:r>
                    <m:r>
                      <m:rPr>
                        <m:sty m:val="p"/>
                      </m:rPr>
                      <a:rPr lang="en-US" sz="2400">
                        <a:latin typeface="Cambria Math" panose="02040503050406030204" pitchFamily="18" charset="0"/>
                      </a:rPr>
                      <m:t>ft</m:t>
                    </m:r>
                  </m:oMath>
                </a14:m>
                <a:r>
                  <a:rPr lang="en-US" sz="2400" dirty="0">
                    <a:latin typeface="Calibri" panose="020F0502020204030204" pitchFamily="34" charset="0"/>
                    <a:ea typeface="Calibri" panose="020F0502020204030204" pitchFamily="34" charset="0"/>
                    <a:cs typeface="Calibri" panose="020F0502020204030204" pitchFamily="34" charset="0"/>
                  </a:rPr>
                  <a:t>²</a:t>
                </a:r>
                <a:r>
                  <a:rPr lang="ar-AE" sz="2400" dirty="0"/>
                  <a:t>.</a:t>
                </a:r>
                <a:r>
                  <a:rPr lang="en-US" sz="2400" dirty="0"/>
                  <a:t> Since each gallon of paint covers </a:t>
                </a:r>
                <a14:m>
                  <m:oMath xmlns:m="http://schemas.openxmlformats.org/officeDocument/2006/math">
                    <m:r>
                      <a:rPr lang="en-US" sz="2400">
                        <a:latin typeface="Cambria Math" panose="02040503050406030204" pitchFamily="18" charset="0"/>
                      </a:rPr>
                      <m:t>100</m:t>
                    </m:r>
                    <m:r>
                      <a:rPr lang="en-US" sz="2400" b="0" i="0" smtClean="0">
                        <a:latin typeface="Cambria Math" panose="02040503050406030204" pitchFamily="18" charset="0"/>
                      </a:rPr>
                      <m:t> </m:t>
                    </m:r>
                    <m:r>
                      <m:rPr>
                        <m:sty m:val="p"/>
                      </m:rPr>
                      <a:rPr lang="en-US" sz="2400">
                        <a:latin typeface="Cambria Math" panose="02040503050406030204" pitchFamily="18" charset="0"/>
                      </a:rPr>
                      <m:t>ft</m:t>
                    </m:r>
                  </m:oMath>
                </a14:m>
                <a:r>
                  <a:rPr lang="en-US" sz="2400" dirty="0">
                    <a:latin typeface="Calibri" panose="020F0502020204030204" pitchFamily="34" charset="0"/>
                    <a:ea typeface="Calibri" panose="020F0502020204030204" pitchFamily="34" charset="0"/>
                    <a:cs typeface="Calibri" panose="020F0502020204030204" pitchFamily="34" charset="0"/>
                  </a:rPr>
                  <a:t>²</a:t>
                </a:r>
                <a:r>
                  <a:rPr lang="en-US" sz="2400" dirty="0"/>
                  <a:t>,</a:t>
                </a:r>
                <a:r>
                  <a:rPr lang="ar-AE" sz="2400" dirty="0"/>
                  <a:t> </a:t>
                </a:r>
                <a:r>
                  <a:rPr lang="en-US" sz="2400" dirty="0"/>
                  <a:t>we can determine the total number of gallons needed by multiplying this area by the </a:t>
                </a:r>
              </a:p>
              <a:p>
                <a:pPr>
                  <a:defRPr sz="2800"/>
                </a:pPr>
                <a:r>
                  <a:rPr lang="en-US" sz="2400" dirty="0"/>
                  <a:t>conversion factor</a:t>
                </a:r>
                <a:endParaRPr lang="en-US" sz="2400" dirty="0">
                  <a:latin typeface="Cambria Math" panose="02040503050406030204" pitchFamily="18" charset="0"/>
                </a:endParaRPr>
              </a:p>
              <a:p>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a:stretch>
              </a:blipFill>
            </p:spPr>
            <p:txBody>
              <a:bodyPr/>
              <a:lstStyle/>
              <a:p>
                <a:r>
                  <a:rPr lang="en-IN">
                    <a:noFill/>
                  </a:rPr>
                  <a:t> </a:t>
                </a:r>
              </a:p>
            </p:txBody>
          </p:sp>
        </mc:Fallback>
      </mc:AlternateContent>
      <p:pic>
        <p:nvPicPr>
          <p:cNvPr id="9" name="Picture 8" descr="1 gallon divided by 100 feet squared">
            <a:extLst>
              <a:ext uri="{FF2B5EF4-FFF2-40B4-BE49-F238E27FC236}">
                <a16:creationId xmlns:a16="http://schemas.microsoft.com/office/drawing/2014/main" id="{12D377C7-7FB8-45D3-7E73-169F1C065102}"/>
              </a:ext>
            </a:extLst>
          </p:cNvPr>
          <p:cNvPicPr>
            <a:picLocks noChangeAspect="1"/>
          </p:cNvPicPr>
          <p:nvPr/>
        </p:nvPicPr>
        <p:blipFill>
          <a:blip r:embed="rId3"/>
          <a:stretch>
            <a:fillRect/>
          </a:stretch>
        </p:blipFill>
        <p:spPr>
          <a:xfrm>
            <a:off x="2743200" y="2891829"/>
            <a:ext cx="900000" cy="739287"/>
          </a:xfrm>
          <a:prstGeom prst="rect">
            <a:avLst/>
          </a:prstGeom>
        </p:spPr>
      </p:pic>
      <p:pic>
        <p:nvPicPr>
          <p:cNvPr id="11" name="Picture 10" descr="Gallons of Paint Needed equals 888 feet squared times open fraction 1 gallon divided by 100 feet squared close fraction equals 8.88 gallons">
            <a:extLst>
              <a:ext uri="{FF2B5EF4-FFF2-40B4-BE49-F238E27FC236}">
                <a16:creationId xmlns:a16="http://schemas.microsoft.com/office/drawing/2014/main" id="{CBC3E05B-6E2C-E4A0-A260-8D94A6A70F6E}"/>
              </a:ext>
            </a:extLst>
          </p:cNvPr>
          <p:cNvPicPr>
            <a:picLocks noChangeAspect="1"/>
          </p:cNvPicPr>
          <p:nvPr/>
        </p:nvPicPr>
        <p:blipFill>
          <a:blip r:embed="rId4"/>
          <a:stretch>
            <a:fillRect/>
          </a:stretch>
        </p:blipFill>
        <p:spPr>
          <a:xfrm>
            <a:off x="990600" y="3631116"/>
            <a:ext cx="6660000" cy="858150"/>
          </a:xfrm>
          <a:prstGeom prst="rect">
            <a:avLst/>
          </a:prstGeom>
        </p:spPr>
      </p:pic>
      <p:sp>
        <p:nvSpPr>
          <p:cNvPr id="5" name="TextBox 4">
            <a:extLst>
              <a:ext uri="{FF2B5EF4-FFF2-40B4-BE49-F238E27FC236}">
                <a16:creationId xmlns:a16="http://schemas.microsoft.com/office/drawing/2014/main" id="{D82E00EA-132F-FC6E-B40E-31B0766326D9}"/>
              </a:ext>
            </a:extLst>
          </p:cNvPr>
          <p:cNvSpPr txBox="1"/>
          <p:nvPr/>
        </p:nvSpPr>
        <p:spPr>
          <a:xfrm>
            <a:off x="461682" y="4655403"/>
            <a:ext cx="8225118" cy="830997"/>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Since this paint is only sold by the gallon, the school will need to purchase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9</a:t>
            </a:r>
            <a:r>
              <a:rPr kumimoji="0" lang="en-US" sz="2400" b="0" i="0" u="none" strike="noStrike" kern="1200" cap="none" spc="0" normalizeH="0" baseline="0" noProof="0" dirty="0">
                <a:ln>
                  <a:noFill/>
                </a:ln>
                <a:solidFill>
                  <a:srgbClr val="366092"/>
                </a:solidFill>
                <a:effectLst/>
                <a:uLnTx/>
                <a:uFillTx/>
                <a:latin typeface="Calibri"/>
                <a:ea typeface="+mn-ea"/>
                <a:cs typeface="+mn-cs"/>
              </a:rPr>
              <a:t> gallons of paint in order to ensure full coverage.</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Using Area of </a:t>
            </a:r>
            <a:br>
              <a:rPr lang="en-US" dirty="0"/>
            </a:br>
            <a:r>
              <a:rPr dirty="0"/>
              <a:t>Rectangles</a:t>
            </a:r>
            <a:r>
              <a:rPr lang="en-US" dirty="0"/>
              <a:t>—Slide 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b="1" dirty="0"/>
                  <a:t>Step 3: </a:t>
                </a:r>
                <a:r>
                  <a:rPr lang="en-US" dirty="0"/>
                  <a:t>Calculate the cost of the paint. </a:t>
                </a:r>
              </a:p>
              <a:p>
                <a:pPr>
                  <a:defRPr sz="2800"/>
                </a:pPr>
                <a:r>
                  <a:rPr dirty="0"/>
                  <a:t>We are told the paint costs </a:t>
                </a:r>
                <a14:m>
                  <m:oMath xmlns:m="http://schemas.openxmlformats.org/officeDocument/2006/math">
                    <m:r>
                      <a:rPr>
                        <a:latin typeface="Cambria Math" panose="02040503050406030204" pitchFamily="18" charset="0"/>
                      </a:rPr>
                      <m:t>$</m:t>
                    </m:r>
                    <m:r>
                      <a:rPr>
                        <a:latin typeface="Cambria Math" panose="02040503050406030204" pitchFamily="18" charset="0"/>
                      </a:rPr>
                      <m:t>135</m:t>
                    </m:r>
                  </m:oMath>
                </a14:m>
                <a:r>
                  <a:rPr dirty="0"/>
                  <a:t> per gallon</a:t>
                </a:r>
                <a:r>
                  <a:rPr sz="2800" dirty="0"/>
                  <a:t>. So </a:t>
                </a:r>
                <a:r>
                  <a:rPr sz="2800" dirty="0">
                    <a:latin typeface="Cambria Math"/>
                  </a:rPr>
                  <a:t>9</a:t>
                </a:r>
                <a:r>
                  <a:rPr sz="2800" dirty="0"/>
                  <a:t> gallons of paint will be </a:t>
                </a:r>
                <a14:m>
                  <m:oMath xmlns:m="http://schemas.openxmlformats.org/officeDocument/2006/math">
                    <m:r>
                      <a:rPr>
                        <a:latin typeface="Cambria Math" panose="02040503050406030204" pitchFamily="18" charset="0"/>
                      </a:rPr>
                      <m:t>9</m:t>
                    </m:r>
                    <m:r>
                      <a:rPr>
                        <a:latin typeface="Cambria Math" panose="02040503050406030204" pitchFamily="18" charset="0"/>
                      </a:rPr>
                      <m:t>⋅$</m:t>
                    </m:r>
                    <m:r>
                      <a:rPr>
                        <a:latin typeface="Cambria Math" panose="02040503050406030204" pitchFamily="18" charset="0"/>
                      </a:rPr>
                      <m:t>135</m:t>
                    </m:r>
                    <m:r>
                      <a:rPr>
                        <a:latin typeface="Cambria Math" panose="02040503050406030204" pitchFamily="18" charset="0"/>
                      </a:rPr>
                      <m:t>=$</m:t>
                    </m:r>
                    <m:r>
                      <a:rPr>
                        <a:latin typeface="Cambria Math" panose="02040503050406030204" pitchFamily="18" charset="0"/>
                      </a:rPr>
                      <m:t>1215</m:t>
                    </m:r>
                  </m:oMath>
                </a14:m>
                <a:r>
                  <a:rPr sz="2800" dirty="0"/>
                  <a:t>. </a:t>
                </a:r>
                <a:endParaRPr lang="en-US" sz="2800" dirty="0"/>
              </a:p>
              <a:p>
                <a:pPr>
                  <a:defRPr sz="2800"/>
                </a:pPr>
                <a:r>
                  <a:rPr sz="2800" dirty="0"/>
                  <a:t>(Note that if the school doesn't qualify for a tax exemption, tax would need to be included. We'll assume this school qualifies for a tax exemption.)</a:t>
                </a:r>
              </a:p>
              <a:p>
                <a:pPr>
                  <a:defRPr sz="2800"/>
                </a:pPr>
                <a:r>
                  <a:rPr sz="2800" dirty="0"/>
                  <a:t>Since the parents are providing the labor, the only other cost consideration will be painting supplies, such as rollers, tape, or cleaning materials. Therefore, a reasonable estimate for the project would be to round up to </a:t>
                </a:r>
                <a14:m>
                  <m:oMath xmlns:m="http://schemas.openxmlformats.org/officeDocument/2006/math">
                    <m:r>
                      <a:rPr>
                        <a:latin typeface="Cambria Math" panose="02040503050406030204" pitchFamily="18" charset="0"/>
                      </a:rPr>
                      <m:t>$</m:t>
                    </m:r>
                    <m:r>
                      <a:rPr>
                        <a:latin typeface="Cambria Math" panose="02040503050406030204" pitchFamily="18" charset="0"/>
                      </a:rPr>
                      <m:t>1300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519"/>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—Slide 2</a:t>
            </a:r>
            <a:endParaRPr dirty="0"/>
          </a:p>
        </p:txBody>
      </p:sp>
      <p:sp>
        <p:nvSpPr>
          <p:cNvPr id="3" name="Text Placeholder 2"/>
          <p:cNvSpPr>
            <a:spLocks noGrp="1"/>
          </p:cNvSpPr>
          <p:nvPr>
            <p:ph type="body" sz="quarter" idx="10"/>
          </p:nvPr>
        </p:nvSpPr>
        <p:spPr/>
        <p:txBody>
          <a:bodyPr>
            <a:normAutofit/>
          </a:bodyPr>
          <a:lstStyle/>
          <a:p>
            <a:r>
              <a:rPr sz="2800" dirty="0"/>
              <a:t>The units we want to convert to should be put in the denominator of the conversion fraction.</a:t>
            </a:r>
            <a:endParaRPr lang="en-US" sz="2800" dirty="0"/>
          </a:p>
          <a:p>
            <a:pPr algn="just"/>
            <a:endParaRPr lang="en-IN" sz="1800" b="0" i="0" u="none" strike="noStrike" baseline="0" dirty="0">
              <a:solidFill>
                <a:srgbClr val="000000"/>
              </a:solidFill>
            </a:endParaRPr>
          </a:p>
          <a:p>
            <a:pPr algn="just"/>
            <a:r>
              <a:rPr lang="en-US" dirty="0"/>
              <a:t>For more practice with conversion factors, see </a:t>
            </a:r>
            <a:br>
              <a:rPr lang="en-US" dirty="0"/>
            </a:br>
            <a:r>
              <a:rPr lang="en-US" dirty="0"/>
              <a:t>Section 4.4.</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p:sp>
        <p:nvSpPr>
          <p:cNvPr id="3" name="Text Placeholder 2"/>
          <p:cNvSpPr>
            <a:spLocks noGrp="1"/>
          </p:cNvSpPr>
          <p:nvPr>
            <p:ph type="body" sz="quarter" idx="10"/>
          </p:nvPr>
        </p:nvSpPr>
        <p:spPr/>
        <p:txBody>
          <a:bodyPr>
            <a:normAutofit/>
          </a:bodyPr>
          <a:lstStyle/>
          <a:p>
            <a:r>
              <a:rPr sz="2800" dirty="0"/>
              <a:t>Divide the floor layout in Example 1 into a different pair of rectangles and give the dimensions of each.</a:t>
            </a:r>
          </a:p>
        </p:txBody>
      </p:sp>
      <p:pic>
        <p:nvPicPr>
          <p:cNvPr id="4" name="Picture 3" descr="An L-shaped exhibit of a floor is shown. It consists of two rectangles, first on the left and the second on the right. The lengths of four sides are labeled, starting at the base of the L shape and moving counterclockwise, base 40 feet, height on right side 9 feet, top of right rectangle 28 feet, height to top of L 7 feet.">
            <a:extLst>
              <a:ext uri="{FF2B5EF4-FFF2-40B4-BE49-F238E27FC236}">
                <a16:creationId xmlns:a16="http://schemas.microsoft.com/office/drawing/2014/main" id="{74631107-10D5-2661-1DB8-6DE2112EC60B}"/>
              </a:ext>
            </a:extLst>
          </p:cNvPr>
          <p:cNvPicPr>
            <a:picLocks noChangeAspect="1"/>
          </p:cNvPicPr>
          <p:nvPr/>
        </p:nvPicPr>
        <p:blipFill>
          <a:blip r:embed="rId2"/>
          <a:srcRect b="11059"/>
          <a:stretch>
            <a:fillRect/>
          </a:stretch>
        </p:blipFill>
        <p:spPr>
          <a:xfrm>
            <a:off x="2133600" y="2133600"/>
            <a:ext cx="4644000" cy="2292516"/>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D279CED-6BA1-FB62-A271-8538CEE5BB3D}"/>
                  </a:ext>
                </a:extLst>
              </p:cNvPr>
              <p:cNvSpPr txBox="1"/>
              <p:nvPr/>
            </p:nvSpPr>
            <p:spPr>
              <a:xfrm>
                <a:off x="533400" y="4464216"/>
                <a:ext cx="59436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Answer: </a:t>
                </a:r>
                <a14:m>
                  <m:oMath xmlns:m="http://schemas.openxmlformats.org/officeDocument/2006/math">
                    <m:r>
                      <a:rPr kumimoji="0" lang="en-US" sz="2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7</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m:rPr>
                        <m:sty m:val="p"/>
                      </m:rPr>
                      <a:rPr kumimoji="0" lang="en-US" sz="2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ft</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12</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ft</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rPr>
                      <m:t>9</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ft</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rPr>
                      <m:t>40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ft</m:t>
                    </m:r>
                  </m:oMath>
                </a14:m>
                <a:endParaRPr kumimoji="0" lang="en-US" sz="2800" b="0" i="0" u="none" strike="noStrike" kern="1200" cap="none" spc="0" normalizeH="0" baseline="0" noProof="0" dirty="0">
                  <a:ln>
                    <a:noFill/>
                  </a:ln>
                  <a:solidFill>
                    <a:srgbClr val="366092"/>
                  </a:solidFill>
                  <a:effectLst/>
                  <a:uLnTx/>
                  <a:uFillTx/>
                  <a:latin typeface="Calibri"/>
                  <a:ea typeface="+mn-ea"/>
                  <a:cs typeface="+mn-cs"/>
                </a:endParaRPr>
              </a:p>
            </p:txBody>
          </p:sp>
        </mc:Choice>
        <mc:Fallback>
          <p:sp>
            <p:nvSpPr>
              <p:cNvPr id="6" name="TextBox 5">
                <a:extLst>
                  <a:ext uri="{FF2B5EF4-FFF2-40B4-BE49-F238E27FC236}">
                    <a16:creationId xmlns:a16="http://schemas.microsoft.com/office/drawing/2014/main" id="{2D279CED-6BA1-FB62-A271-8538CEE5BB3D}"/>
                  </a:ext>
                </a:extLst>
              </p:cNvPr>
              <p:cNvSpPr txBox="1">
                <a:spLocks noRot="1" noChangeAspect="1" noMove="1" noResize="1" noEditPoints="1" noAdjustHandles="1" noChangeArrowheads="1" noChangeShapeType="1" noTextEdit="1"/>
              </p:cNvSpPr>
              <p:nvPr/>
            </p:nvSpPr>
            <p:spPr>
              <a:xfrm>
                <a:off x="533400" y="4464216"/>
                <a:ext cx="5943600" cy="523220"/>
              </a:xfrm>
              <a:prstGeom prst="rect">
                <a:avLst/>
              </a:prstGeom>
              <a:blipFill>
                <a:blip r:embed="rId3"/>
                <a:stretch>
                  <a:fillRect l="-2154" t="-10465" b="-32558"/>
                </a:stretch>
              </a:blipFill>
            </p:spPr>
            <p:txBody>
              <a:bodyPr/>
              <a:lstStyle/>
              <a:p>
                <a:r>
                  <a:rPr lang="en-IN">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Using Area of Circles and Rectangles</a:t>
            </a:r>
            <a:r>
              <a:rPr lang="en-US" dirty="0"/>
              <a:t>—Slide 1</a:t>
            </a:r>
            <a:endParaRPr dirty="0"/>
          </a:p>
        </p:txBody>
      </p:sp>
      <p:sp>
        <p:nvSpPr>
          <p:cNvPr id="3" name="Text Placeholder 2"/>
          <p:cNvSpPr>
            <a:spLocks noGrp="1"/>
          </p:cNvSpPr>
          <p:nvPr>
            <p:ph type="body" sz="quarter" idx="10"/>
          </p:nvPr>
        </p:nvSpPr>
        <p:spPr/>
        <p:txBody>
          <a:bodyPr>
            <a:normAutofit lnSpcReduction="10000"/>
          </a:bodyPr>
          <a:lstStyle/>
          <a:p>
            <a:r>
              <a:rPr sz="2800" dirty="0"/>
              <a:t>Water sprinkler heads should always be placed so that the sprays of water overlap one another. The distance one head throws should reach the head of the next sprinkler for full coverage; that is, head-to-head coverage. Unfortunately, in an effort to save water, the sprinklers at a local park were installed in a pattern in which the water sprays did not overlap. Figure 3 is a drawing of the sprinkler layout at the park. The park is </a:t>
            </a:r>
            <a:r>
              <a:rPr sz="2800" dirty="0">
                <a:latin typeface="Cambria Math"/>
              </a:rPr>
              <a:t>228</a:t>
            </a:r>
            <a:r>
              <a:rPr sz="2800" dirty="0"/>
              <a:t> feet wide and </a:t>
            </a:r>
            <a:r>
              <a:rPr sz="2800" dirty="0">
                <a:latin typeface="Cambria Math"/>
              </a:rPr>
              <a:t>380</a:t>
            </a:r>
            <a:r>
              <a:rPr sz="2800" dirty="0"/>
              <a:t> feet long, and each of the </a:t>
            </a:r>
            <a:r>
              <a:rPr sz="2800" dirty="0">
                <a:latin typeface="Cambria Math"/>
              </a:rPr>
              <a:t>15</a:t>
            </a:r>
            <a:r>
              <a:rPr sz="2800" dirty="0"/>
              <a:t> installed sprinklers has a maximum radius of </a:t>
            </a:r>
            <a:r>
              <a:rPr sz="2800" dirty="0">
                <a:latin typeface="Cambria Math"/>
              </a:rPr>
              <a:t>38</a:t>
            </a:r>
            <a:r>
              <a:rPr sz="2800" dirty="0"/>
              <a:t> feet. Determine the percentage of the park's grass that does not get watered with this sprinkler arrangement.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Area of Circles and Rectangles</a:t>
            </a:r>
            <a:r>
              <a:rPr lang="en-US" dirty="0"/>
              <a:t>—Slide 2</a:t>
            </a:r>
            <a:endParaRPr dirty="0"/>
          </a:p>
        </p:txBody>
      </p:sp>
      <p:pic>
        <p:nvPicPr>
          <p:cNvPr id="7" name="Picture 6" descr="A drawing of the sprinkler rectangular layout at the park. Five water sprinklers are arranged in each of the three rows in the rectangular layout. The rectangular layout is 228 feet wide and 380 feet long.">
            <a:extLst>
              <a:ext uri="{FF2B5EF4-FFF2-40B4-BE49-F238E27FC236}">
                <a16:creationId xmlns:a16="http://schemas.microsoft.com/office/drawing/2014/main" id="{A2867BF1-A965-40AE-B5BB-2450A72A7402}"/>
              </a:ext>
            </a:extLst>
          </p:cNvPr>
          <p:cNvPicPr>
            <a:picLocks noChangeAspect="1"/>
          </p:cNvPicPr>
          <p:nvPr/>
        </p:nvPicPr>
        <p:blipFill>
          <a:blip r:embed="rId2"/>
          <a:srcRect b="15426"/>
          <a:stretch>
            <a:fillRect/>
          </a:stretch>
        </p:blipFill>
        <p:spPr>
          <a:xfrm>
            <a:off x="1828800" y="1371600"/>
            <a:ext cx="5410200" cy="3200400"/>
          </a:xfrm>
          <a:prstGeom prst="rect">
            <a:avLst/>
          </a:prstGeom>
        </p:spPr>
      </p:pic>
      <p:sp>
        <p:nvSpPr>
          <p:cNvPr id="3" name="TextBox 2">
            <a:extLst>
              <a:ext uri="{FF2B5EF4-FFF2-40B4-BE49-F238E27FC236}">
                <a16:creationId xmlns:a16="http://schemas.microsoft.com/office/drawing/2014/main" id="{CF1482AF-92DE-D923-152B-D7568CEDC5DC}"/>
              </a:ext>
            </a:extLst>
          </p:cNvPr>
          <p:cNvSpPr txBox="1"/>
          <p:nvPr/>
        </p:nvSpPr>
        <p:spPr>
          <a:xfrm>
            <a:off x="4267200" y="4585447"/>
            <a:ext cx="12192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Figure 3</a:t>
            </a:r>
            <a:endParaRPr lang="en-IN"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Area of Circles and Rectangles</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IN" sz="2800" b="1" dirty="0"/>
                  <a:t>Solution</a:t>
                </a:r>
              </a:p>
              <a:p>
                <a:r>
                  <a:rPr lang="en-IN" sz="2800" dirty="0"/>
                  <a:t>To determine how much of the grass is not getting water, we need to use a combination of the areas of rectangles and circles. We can find the area covered by the sprinklers and subtract that from the total grassy area of the park.</a:t>
                </a:r>
              </a:p>
              <a:p>
                <a:pPr>
                  <a:defRPr sz="2800"/>
                </a:pPr>
                <a:r>
                  <a:rPr lang="en-IN" sz="2800" dirty="0"/>
                  <a:t>The park is a rectangle measuring </a:t>
                </a:r>
                <a14:m>
                  <m:oMath xmlns:m="http://schemas.openxmlformats.org/officeDocument/2006/math">
                    <m:r>
                      <a:rPr lang="en-IN">
                        <a:latin typeface="Cambria Math" panose="02040503050406030204" pitchFamily="18" charset="0"/>
                      </a:rPr>
                      <m:t>228</m:t>
                    </m:r>
                    <m:r>
                      <m:rPr>
                        <m:nor/>
                      </m:rPr>
                      <a:rPr lang="en-IN"/>
                      <m:t> </m:t>
                    </m:r>
                    <m:r>
                      <m:rPr>
                        <m:sty m:val="p"/>
                      </m:rPr>
                      <a:rPr lang="en-IN">
                        <a:latin typeface="Cambria Math" panose="02040503050406030204" pitchFamily="18" charset="0"/>
                      </a:rPr>
                      <m:t>ft</m:t>
                    </m:r>
                  </m:oMath>
                </a14:m>
                <a:r>
                  <a:rPr lang="en-IN" sz="2800" dirty="0"/>
                  <a:t> by </a:t>
                </a:r>
                <a14:m>
                  <m:oMath xmlns:m="http://schemas.openxmlformats.org/officeDocument/2006/math">
                    <m:r>
                      <a:rPr lang="en-IN">
                        <a:latin typeface="Cambria Math" panose="02040503050406030204" pitchFamily="18" charset="0"/>
                      </a:rPr>
                      <m:t>380</m:t>
                    </m:r>
                    <m:r>
                      <m:rPr>
                        <m:nor/>
                      </m:rPr>
                      <a:rPr lang="en-IN"/>
                      <m:t> </m:t>
                    </m:r>
                    <m:r>
                      <m:rPr>
                        <m:sty m:val="p"/>
                      </m:rPr>
                      <a:rPr lang="en-IN">
                        <a:latin typeface="Cambria Math" panose="02040503050406030204" pitchFamily="18" charset="0"/>
                      </a:rPr>
                      <m:t>ft</m:t>
                    </m:r>
                  </m:oMath>
                </a14:m>
                <a:r>
                  <a:rPr lang="en-IN" sz="2800" dirty="0"/>
                  <a:t>. Thus, the area of the grass can be found by multiplying the two dimensions.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IN">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C2B6-D996-AF83-4DC5-FCED6D21B9DB}"/>
              </a:ext>
            </a:extLst>
          </p:cNvPr>
          <p:cNvSpPr>
            <a:spLocks noGrp="1"/>
          </p:cNvSpPr>
          <p:nvPr>
            <p:ph type="title"/>
          </p:nvPr>
        </p:nvSpPr>
        <p:spPr/>
        <p:txBody>
          <a:bodyPr/>
          <a:lstStyle/>
          <a:p>
            <a:r>
              <a:rPr lang="en-US" dirty="0"/>
              <a:t>Example 2: Using Area of Circles and Rectangles—Slide 4</a:t>
            </a:r>
            <a:endParaRPr lang="en-IN" dirty="0"/>
          </a:p>
        </p:txBody>
      </p:sp>
      <p:pic>
        <p:nvPicPr>
          <p:cNvPr id="5" name="Picture 4" descr="A subscript grass equals length times width equals 228 feet times 380 feet equals 86,640 feet squared ">
            <a:extLst>
              <a:ext uri="{FF2B5EF4-FFF2-40B4-BE49-F238E27FC236}">
                <a16:creationId xmlns:a16="http://schemas.microsoft.com/office/drawing/2014/main" id="{C7C43A28-93F7-2CB2-E49C-5DCF0D0EEF45}"/>
              </a:ext>
            </a:extLst>
          </p:cNvPr>
          <p:cNvPicPr>
            <a:picLocks noChangeAspect="1"/>
          </p:cNvPicPr>
          <p:nvPr/>
        </p:nvPicPr>
        <p:blipFill>
          <a:blip r:embed="rId2"/>
          <a:stretch>
            <a:fillRect/>
          </a:stretch>
        </p:blipFill>
        <p:spPr>
          <a:xfrm>
            <a:off x="2895600" y="1371600"/>
            <a:ext cx="2990850" cy="1514475"/>
          </a:xfrm>
          <a:prstGeom prst="rect">
            <a:avLst/>
          </a:prstGeom>
        </p:spPr>
      </p:pic>
      <p:sp>
        <p:nvSpPr>
          <p:cNvPr id="12" name="TextBox 11">
            <a:extLst>
              <a:ext uri="{FF2B5EF4-FFF2-40B4-BE49-F238E27FC236}">
                <a16:creationId xmlns:a16="http://schemas.microsoft.com/office/drawing/2014/main" id="{3BA2FBB3-43B1-79DA-A836-D530B2D3AB28}"/>
              </a:ext>
            </a:extLst>
          </p:cNvPr>
          <p:cNvSpPr txBox="1"/>
          <p:nvPr/>
        </p:nvSpPr>
        <p:spPr>
          <a:xfrm>
            <a:off x="609600" y="2925485"/>
            <a:ext cx="8153400" cy="1292662"/>
          </a:xfrm>
          <a:prstGeom prst="rect">
            <a:avLst/>
          </a:prstGeom>
          <a:noFill/>
        </p:spPr>
        <p:txBody>
          <a:bodyPr wrap="square">
            <a:spAutoFit/>
          </a:bodyPr>
          <a:lstStyle/>
          <a:p>
            <a:r>
              <a:rPr lang="en-US" sz="2600" dirty="0"/>
              <a:t>Each sprinkler creates a circular pattern with a radius of </a:t>
            </a:r>
            <a:br>
              <a:rPr lang="en-US" sz="2600" dirty="0"/>
            </a:br>
            <a:r>
              <a:rPr lang="en-US" sz="2600" dirty="0"/>
              <a:t>38 feet. Using the area formula for a circle (</a:t>
            </a:r>
            <a:r>
              <a:rPr lang="en-US" sz="2600" i="1" dirty="0"/>
              <a:t>A</a:t>
            </a:r>
            <a:r>
              <a:rPr lang="en-US" sz="2600" dirty="0"/>
              <a:t> = </a:t>
            </a:r>
            <a:r>
              <a:rPr lang="el-GR" sz="2600" dirty="0">
                <a:latin typeface="Calibri" panose="020F0502020204030204" pitchFamily="34" charset="0"/>
                <a:ea typeface="Calibri" panose="020F0502020204030204" pitchFamily="34" charset="0"/>
                <a:cs typeface="Calibri" panose="020F0502020204030204" pitchFamily="34" charset="0"/>
              </a:rPr>
              <a:t>π</a:t>
            </a:r>
            <a:r>
              <a:rPr lang="en-US" sz="2600" i="1" dirty="0"/>
              <a:t>r</a:t>
            </a:r>
            <a:r>
              <a:rPr lang="en-US" sz="500" i="1" dirty="0"/>
              <a:t> </a:t>
            </a:r>
            <a:r>
              <a:rPr lang="en-US" sz="2600" dirty="0">
                <a:latin typeface="Calibri" panose="020F0502020204030204" pitchFamily="34" charset="0"/>
                <a:ea typeface="Calibri" panose="020F0502020204030204" pitchFamily="34" charset="0"/>
                <a:cs typeface="Calibri" panose="020F0502020204030204" pitchFamily="34" charset="0"/>
              </a:rPr>
              <a:t>²</a:t>
            </a:r>
            <a:r>
              <a:rPr lang="en-US" sz="2600" dirty="0"/>
              <a:t>), we can calculate the area watered by each sprinkler.</a:t>
            </a:r>
          </a:p>
        </p:txBody>
      </p:sp>
    </p:spTree>
    <p:extLst>
      <p:ext uri="{BB962C8B-B14F-4D97-AF65-F5344CB8AC3E}">
        <p14:creationId xmlns:p14="http://schemas.microsoft.com/office/powerpoint/2010/main" val="3627023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Area of Circles and Rectangle</a:t>
            </a:r>
            <a:r>
              <a:rPr lang="en-US" dirty="0"/>
              <a:t>s—Slide 5</a:t>
            </a:r>
            <a:endParaRPr dirty="0"/>
          </a:p>
        </p:txBody>
      </p:sp>
      <p:pic>
        <p:nvPicPr>
          <p:cNvPr id="5" name="Picture 4" descr="Close up of sprinkler coverage area, a circle with radius 38 feet.">
            <a:extLst>
              <a:ext uri="{FF2B5EF4-FFF2-40B4-BE49-F238E27FC236}">
                <a16:creationId xmlns:a16="http://schemas.microsoft.com/office/drawing/2014/main" id="{351417E8-F0D9-429D-B9ED-6890EA191752}"/>
              </a:ext>
            </a:extLst>
          </p:cNvPr>
          <p:cNvPicPr>
            <a:picLocks noChangeAspect="1"/>
          </p:cNvPicPr>
          <p:nvPr/>
        </p:nvPicPr>
        <p:blipFill>
          <a:blip r:embed="rId2"/>
          <a:srcRect b="12120"/>
          <a:stretch>
            <a:fillRect/>
          </a:stretch>
        </p:blipFill>
        <p:spPr>
          <a:xfrm>
            <a:off x="3124200" y="1113567"/>
            <a:ext cx="2484000" cy="2235054"/>
          </a:xfrm>
          <a:prstGeom prst="rect">
            <a:avLst/>
          </a:prstGeom>
        </p:spPr>
      </p:pic>
      <p:sp>
        <p:nvSpPr>
          <p:cNvPr id="6" name="TextBox 5">
            <a:extLst>
              <a:ext uri="{FF2B5EF4-FFF2-40B4-BE49-F238E27FC236}">
                <a16:creationId xmlns:a16="http://schemas.microsoft.com/office/drawing/2014/main" id="{EBD682C9-FA78-BC3E-5B6D-E2CEC3C47B6B}"/>
              </a:ext>
            </a:extLst>
          </p:cNvPr>
          <p:cNvSpPr txBox="1"/>
          <p:nvPr/>
        </p:nvSpPr>
        <p:spPr>
          <a:xfrm>
            <a:off x="3962400" y="3379113"/>
            <a:ext cx="12192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Figure 4</a:t>
            </a:r>
            <a:endParaRPr lang="en-IN" sz="2200" dirty="0"/>
          </a:p>
        </p:txBody>
      </p:sp>
      <p:pic>
        <p:nvPicPr>
          <p:cNvPr id="9" name="Picture 8" descr="A subscript sprinkler equals pi times radius squared equals pi times open parenthesis 38 feet close parenthesis squared is approximately equal to 4536.459791 feet squared">
            <a:extLst>
              <a:ext uri="{FF2B5EF4-FFF2-40B4-BE49-F238E27FC236}">
                <a16:creationId xmlns:a16="http://schemas.microsoft.com/office/drawing/2014/main" id="{82F85C1B-DD45-DD0C-4BEE-0FC9840DC035}"/>
              </a:ext>
            </a:extLst>
          </p:cNvPr>
          <p:cNvPicPr>
            <a:picLocks noChangeAspect="1"/>
          </p:cNvPicPr>
          <p:nvPr/>
        </p:nvPicPr>
        <p:blipFill>
          <a:blip r:embed="rId3"/>
          <a:stretch>
            <a:fillRect/>
          </a:stretch>
        </p:blipFill>
        <p:spPr>
          <a:xfrm>
            <a:off x="3429000" y="4059526"/>
            <a:ext cx="2664000" cy="1301383"/>
          </a:xfrm>
          <a:prstGeom prst="rect">
            <a:avLst/>
          </a:prstGeom>
        </p:spPr>
      </p:pic>
    </p:spTree>
    <p:extLst>
      <p:ext uri="{BB962C8B-B14F-4D97-AF65-F5344CB8AC3E}">
        <p14:creationId xmlns:p14="http://schemas.microsoft.com/office/powerpoint/2010/main" val="166702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The word geometry translates from Greek to mean </a:t>
            </a:r>
            <a:r>
              <a:rPr sz="2800" i="1" dirty="0"/>
              <a:t>earth measure.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1239E-E563-1343-7EE5-425117D0CD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C0B23-0A90-694B-FED6-B63F91C76722}"/>
              </a:ext>
            </a:extLst>
          </p:cNvPr>
          <p:cNvSpPr>
            <a:spLocks noGrp="1"/>
          </p:cNvSpPr>
          <p:nvPr>
            <p:ph type="title"/>
          </p:nvPr>
        </p:nvSpPr>
        <p:spPr/>
        <p:txBody>
          <a:bodyPr>
            <a:normAutofit/>
          </a:bodyPr>
          <a:lstStyle/>
          <a:p>
            <a:pPr>
              <a:defRPr sz="3200"/>
            </a:pPr>
            <a:r>
              <a:rPr dirty="0"/>
              <a:t>Example 2: Using Area of Circles and Rectangle</a:t>
            </a:r>
            <a:r>
              <a:rPr lang="en-US" dirty="0"/>
              <a:t>s—Slide 6</a:t>
            </a:r>
            <a:endParaRPr dirty="0"/>
          </a:p>
        </p:txBody>
      </p:sp>
      <p:sp>
        <p:nvSpPr>
          <p:cNvPr id="7" name="TextBox 6">
            <a:extLst>
              <a:ext uri="{FF2B5EF4-FFF2-40B4-BE49-F238E27FC236}">
                <a16:creationId xmlns:a16="http://schemas.microsoft.com/office/drawing/2014/main" id="{5103788A-D05B-EC9B-2872-4AE3DD578FE5}"/>
              </a:ext>
            </a:extLst>
          </p:cNvPr>
          <p:cNvSpPr txBox="1"/>
          <p:nvPr/>
        </p:nvSpPr>
        <p:spPr>
          <a:xfrm>
            <a:off x="457200" y="1219200"/>
            <a:ext cx="8229600" cy="830997"/>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Since there are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15</a:t>
            </a:r>
            <a:r>
              <a:rPr kumimoji="0" lang="en-US" sz="2400" b="0" i="0" u="none" strike="noStrike" kern="1200" cap="none" spc="0" normalizeH="0" baseline="0" noProof="0" dirty="0">
                <a:ln>
                  <a:noFill/>
                </a:ln>
                <a:solidFill>
                  <a:srgbClr val="366092"/>
                </a:solidFill>
                <a:effectLst/>
                <a:uLnTx/>
                <a:uFillTx/>
                <a:latin typeface="Calibri"/>
                <a:ea typeface="+mn-ea"/>
                <a:cs typeface="+mn-cs"/>
              </a:rPr>
              <a:t> sprinkler heads, multiplying the area by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15</a:t>
            </a:r>
            <a:r>
              <a:rPr kumimoji="0" lang="en-US" sz="2400" b="0" i="0" u="none" strike="noStrike" kern="1200" cap="none" spc="0" normalizeH="0" baseline="0" noProof="0" dirty="0">
                <a:ln>
                  <a:noFill/>
                </a:ln>
                <a:solidFill>
                  <a:srgbClr val="366092"/>
                </a:solidFill>
                <a:effectLst/>
                <a:uLnTx/>
                <a:uFillTx/>
                <a:latin typeface="Calibri"/>
                <a:ea typeface="+mn-ea"/>
                <a:cs typeface="+mn-cs"/>
              </a:rPr>
              <a:t> gives us the total area of watered grass.</a:t>
            </a:r>
            <a:endParaRPr lang="en-IN" sz="2400" dirty="0"/>
          </a:p>
        </p:txBody>
      </p:sp>
      <p:pic>
        <p:nvPicPr>
          <p:cNvPr id="13" name="Picture 12" descr="A subscript watered grass equals 4536.459791 feet squared times 15 equals 68,046.896865 feet squared.">
            <a:extLst>
              <a:ext uri="{FF2B5EF4-FFF2-40B4-BE49-F238E27FC236}">
                <a16:creationId xmlns:a16="http://schemas.microsoft.com/office/drawing/2014/main" id="{E9FBD599-93D9-3ECF-9B43-31593F7518EF}"/>
              </a:ext>
            </a:extLst>
          </p:cNvPr>
          <p:cNvPicPr>
            <a:picLocks noChangeAspect="1"/>
          </p:cNvPicPr>
          <p:nvPr/>
        </p:nvPicPr>
        <p:blipFill>
          <a:blip r:embed="rId2"/>
          <a:stretch>
            <a:fillRect/>
          </a:stretch>
        </p:blipFill>
        <p:spPr>
          <a:xfrm>
            <a:off x="2209800" y="2266950"/>
            <a:ext cx="4200525" cy="1009650"/>
          </a:xfrm>
          <a:prstGeom prst="rect">
            <a:avLst/>
          </a:prstGeom>
        </p:spPr>
      </p:pic>
      <p:sp>
        <p:nvSpPr>
          <p:cNvPr id="8" name="TextBox 7">
            <a:extLst>
              <a:ext uri="{FF2B5EF4-FFF2-40B4-BE49-F238E27FC236}">
                <a16:creationId xmlns:a16="http://schemas.microsoft.com/office/drawing/2014/main" id="{B510EABE-A56B-C6E4-AE56-D41B2639E51C}"/>
              </a:ext>
            </a:extLst>
          </p:cNvPr>
          <p:cNvSpPr txBox="1"/>
          <p:nvPr/>
        </p:nvSpPr>
        <p:spPr>
          <a:xfrm>
            <a:off x="493058" y="3380908"/>
            <a:ext cx="8229599" cy="83099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400" b="0" i="0" u="none" strike="noStrike" kern="1200" cap="none" spc="0" normalizeH="0" baseline="0" noProof="0" dirty="0">
                <a:ln>
                  <a:noFill/>
                </a:ln>
                <a:solidFill>
                  <a:srgbClr val="366092"/>
                </a:solidFill>
                <a:effectLst/>
                <a:uLnTx/>
                <a:uFillTx/>
                <a:latin typeface="Calibri"/>
                <a:ea typeface="+mn-ea"/>
                <a:cs typeface="+mn-cs"/>
              </a:rPr>
              <a:t>Subtracting the watered area from the total grassy area, we can find the area of grass that does not receive water.</a:t>
            </a:r>
          </a:p>
        </p:txBody>
      </p:sp>
      <p:pic>
        <p:nvPicPr>
          <p:cNvPr id="11" name="Picture 10" descr="A subscript unwatered equals A subscript grass minus A subscript watered grass equals 86,640 feet squared minus 68,046.896865 feet squared equals 18,593.103135 feet squared.">
            <a:extLst>
              <a:ext uri="{FF2B5EF4-FFF2-40B4-BE49-F238E27FC236}">
                <a16:creationId xmlns:a16="http://schemas.microsoft.com/office/drawing/2014/main" id="{5EEA8BE9-7084-7EB8-2B4D-344DA562EFD5}"/>
              </a:ext>
            </a:extLst>
          </p:cNvPr>
          <p:cNvPicPr>
            <a:picLocks noChangeAspect="1"/>
          </p:cNvPicPr>
          <p:nvPr/>
        </p:nvPicPr>
        <p:blipFill>
          <a:blip r:embed="rId3"/>
          <a:stretch>
            <a:fillRect/>
          </a:stretch>
        </p:blipFill>
        <p:spPr>
          <a:xfrm>
            <a:off x="1931332" y="4297429"/>
            <a:ext cx="5353050" cy="1495425"/>
          </a:xfrm>
          <a:prstGeom prst="rect">
            <a:avLst/>
          </a:prstGeom>
        </p:spPr>
      </p:pic>
    </p:spTree>
    <p:extLst>
      <p:ext uri="{BB962C8B-B14F-4D97-AF65-F5344CB8AC3E}">
        <p14:creationId xmlns:p14="http://schemas.microsoft.com/office/powerpoint/2010/main" val="3141915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Area of Circles and Rectangles</a:t>
            </a:r>
            <a:r>
              <a:rPr lang="en-US" dirty="0"/>
              <a:t>—Slide 7</a:t>
            </a:r>
            <a:endParaRPr dirty="0"/>
          </a:p>
        </p:txBody>
      </p:sp>
      <p:sp>
        <p:nvSpPr>
          <p:cNvPr id="3" name="Text Placeholder 2"/>
          <p:cNvSpPr>
            <a:spLocks noGrp="1"/>
          </p:cNvSpPr>
          <p:nvPr>
            <p:ph type="body" sz="quarter" idx="10"/>
          </p:nvPr>
        </p:nvSpPr>
        <p:spPr/>
        <p:txBody>
          <a:bodyPr>
            <a:normAutofit/>
          </a:bodyPr>
          <a:lstStyle/>
          <a:p>
            <a:r>
              <a:rPr lang="en-IN" sz="2800" dirty="0"/>
              <a:t>To determine the percentage of grass not watered, we divide the </a:t>
            </a:r>
            <a:r>
              <a:rPr lang="en-IN" sz="2800" dirty="0" err="1"/>
              <a:t>unwatered</a:t>
            </a:r>
            <a:r>
              <a:rPr lang="en-IN" sz="2800" dirty="0"/>
              <a:t> amount of grass by the total grass area.</a:t>
            </a:r>
          </a:p>
          <a:p>
            <a:pPr>
              <a:defRPr sz="2800"/>
            </a:pPr>
            <a:r>
              <a:rPr lang="en-IN" sz="2800" dirty="0"/>
              <a:t>Proportion of </a:t>
            </a:r>
            <a:r>
              <a:rPr lang="en-IN" sz="2800" dirty="0" err="1"/>
              <a:t>Unwatered</a:t>
            </a:r>
            <a:r>
              <a:rPr lang="en-IN" sz="2800" dirty="0"/>
              <a:t> Grass:</a:t>
            </a:r>
            <a:endParaRPr lang="ar-AE" sz="2800" dirty="0"/>
          </a:p>
        </p:txBody>
      </p:sp>
      <p:pic>
        <p:nvPicPr>
          <p:cNvPr id="7" name="Picture 6" descr="18,593.103135 feet squared divided by 86,640 feet squared  is approximately equal to 0.214602">
            <a:extLst>
              <a:ext uri="{FF2B5EF4-FFF2-40B4-BE49-F238E27FC236}">
                <a16:creationId xmlns:a16="http://schemas.microsoft.com/office/drawing/2014/main" id="{D6F5C7F7-99AA-EB25-772D-FCD3403A4DDE}"/>
              </a:ext>
            </a:extLst>
          </p:cNvPr>
          <p:cNvPicPr>
            <a:picLocks noChangeAspect="1"/>
          </p:cNvPicPr>
          <p:nvPr/>
        </p:nvPicPr>
        <p:blipFill>
          <a:blip r:embed="rId2"/>
          <a:stretch>
            <a:fillRect/>
          </a:stretch>
        </p:blipFill>
        <p:spPr>
          <a:xfrm>
            <a:off x="2667000" y="3000210"/>
            <a:ext cx="4320000" cy="99215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D672A46-47A2-0FD7-2638-A11C217205F2}"/>
                  </a:ext>
                </a:extLst>
              </p:cNvPr>
              <p:cNvSpPr txBox="1"/>
              <p:nvPr/>
            </p:nvSpPr>
            <p:spPr>
              <a:xfrm>
                <a:off x="533400" y="3949005"/>
                <a:ext cx="8229600" cy="1384995"/>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Therefore, the current layout of sprinklers means that approximately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21</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of the park's grass is not being watered.</a:t>
                </a:r>
              </a:p>
            </p:txBody>
          </p:sp>
        </mc:Choice>
        <mc:Fallback xmlns="">
          <p:sp>
            <p:nvSpPr>
              <p:cNvPr id="5" name="TextBox 4">
                <a:extLst>
                  <a:ext uri="{FF2B5EF4-FFF2-40B4-BE49-F238E27FC236}">
                    <a16:creationId xmlns:a16="http://schemas.microsoft.com/office/drawing/2014/main" id="{ED672A46-47A2-0FD7-2638-A11C217205F2}"/>
                  </a:ext>
                </a:extLst>
              </p:cNvPr>
              <p:cNvSpPr txBox="1">
                <a:spLocks noRot="1" noChangeAspect="1" noMove="1" noResize="1" noEditPoints="1" noAdjustHandles="1" noChangeArrowheads="1" noChangeShapeType="1" noTextEdit="1"/>
              </p:cNvSpPr>
              <p:nvPr/>
            </p:nvSpPr>
            <p:spPr>
              <a:xfrm>
                <a:off x="533400" y="3949005"/>
                <a:ext cx="8229600" cy="1384995"/>
              </a:xfrm>
              <a:prstGeom prst="rect">
                <a:avLst/>
              </a:prstGeom>
              <a:blipFill>
                <a:blip r:embed="rId3"/>
                <a:stretch>
                  <a:fillRect l="-1556" t="-4405" b="-11894"/>
                </a:stretch>
              </a:blipFill>
            </p:spPr>
            <p:txBody>
              <a:bodyPr/>
              <a:lstStyle/>
              <a:p>
                <a:r>
                  <a:rPr lang="en-IN">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Helpful Hint</a:t>
            </a:r>
          </a:p>
        </p:txBody>
      </p:sp>
      <p:sp>
        <p:nvSpPr>
          <p:cNvPr id="3" name="Text Placeholder 2"/>
          <p:cNvSpPr>
            <a:spLocks noGrp="1"/>
          </p:cNvSpPr>
          <p:nvPr>
            <p:ph type="body" sz="quarter" idx="10"/>
          </p:nvPr>
        </p:nvSpPr>
        <p:spPr/>
        <p:txBody>
          <a:bodyPr>
            <a:normAutofit/>
          </a:bodyPr>
          <a:lstStyle/>
          <a:p>
            <a:r>
              <a:rPr sz="2800"/>
              <a:t>When calculations involve several steps, avoid rounding at intermediate calculations. If necessary, round intermediate calculations to at least six decimal places to avoid additional rounding error in subsequent calculations.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p:sp>
        <p:nvSpPr>
          <p:cNvPr id="3" name="Text Placeholder 2"/>
          <p:cNvSpPr>
            <a:spLocks noGrp="1"/>
          </p:cNvSpPr>
          <p:nvPr>
            <p:ph type="body" sz="quarter" idx="10"/>
          </p:nvPr>
        </p:nvSpPr>
        <p:spPr/>
        <p:txBody>
          <a:bodyPr>
            <a:normAutofit/>
          </a:bodyPr>
          <a:lstStyle/>
          <a:p>
            <a:r>
              <a:rPr sz="2800" dirty="0"/>
              <a:t>Find the area and circumference of a circle with a diameter of </a:t>
            </a:r>
            <a:r>
              <a:rPr sz="2800" dirty="0">
                <a:latin typeface="Cambria Math"/>
              </a:rPr>
              <a:t>10</a:t>
            </a:r>
            <a:r>
              <a:rPr sz="2800" dirty="0"/>
              <a:t> inches.</a:t>
            </a:r>
          </a:p>
          <a:p>
            <a:endParaRPr lang="en-US" sz="2800" dirty="0"/>
          </a:p>
          <a:p>
            <a:r>
              <a:rPr sz="2800" dirty="0"/>
              <a:t>Answer:</a:t>
            </a:r>
            <a:r>
              <a:rPr lang="en-US" sz="2800" dirty="0"/>
              <a:t> Area = 78.5 in.</a:t>
            </a:r>
            <a:r>
              <a:rPr lang="en-US" sz="500" dirty="0"/>
              <a:t> </a:t>
            </a:r>
            <a:r>
              <a:rPr lang="en-US" sz="2800" dirty="0">
                <a:latin typeface="Calibri" panose="020F0502020204030204" pitchFamily="34" charset="0"/>
                <a:ea typeface="Calibri" panose="020F0502020204030204" pitchFamily="34" charset="0"/>
                <a:cs typeface="Calibri" panose="020F0502020204030204" pitchFamily="34" charset="0"/>
              </a:rPr>
              <a:t>²</a:t>
            </a:r>
            <a:r>
              <a:rPr lang="en-US" sz="2800" dirty="0"/>
              <a:t>; </a:t>
            </a:r>
            <a:r>
              <a:rPr lang="en-US" baseline="30000" dirty="0"/>
              <a:t>	</a:t>
            </a:r>
            <a:r>
              <a:rPr lang="en-US" sz="2800" dirty="0"/>
              <a:t>Circumference = 31.4 in.</a:t>
            </a:r>
            <a:endParaRPr sz="2800" baseline="30000" dirty="0"/>
          </a:p>
        </p:txBody>
      </p:sp>
    </p:spTree>
    <p:extLst>
      <p:ext uri="{BB962C8B-B14F-4D97-AF65-F5344CB8AC3E}">
        <p14:creationId xmlns:p14="http://schemas.microsoft.com/office/powerpoint/2010/main" val="1473864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Using Area of Triangles</a:t>
            </a:r>
            <a:r>
              <a:rPr lang="en-US" dirty="0"/>
              <a:t>—Slide 1</a:t>
            </a:r>
            <a:endParaRPr dirty="0"/>
          </a:p>
        </p:txBody>
      </p:sp>
      <p:sp>
        <p:nvSpPr>
          <p:cNvPr id="3" name="Text Placeholder 2"/>
          <p:cNvSpPr>
            <a:spLocks noGrp="1"/>
          </p:cNvSpPr>
          <p:nvPr>
            <p:ph type="body" sz="quarter" idx="10"/>
          </p:nvPr>
        </p:nvSpPr>
        <p:spPr/>
        <p:txBody>
          <a:bodyPr>
            <a:normAutofit/>
          </a:bodyPr>
          <a:lstStyle/>
          <a:p>
            <a:r>
              <a:rPr sz="2500" dirty="0"/>
              <a:t>Barbara has decided to personalize her patio umbrella with alternating colors. Her current umbrella has </a:t>
            </a:r>
            <a:r>
              <a:rPr sz="2500" dirty="0">
                <a:latin typeface="Cambria Math"/>
              </a:rPr>
              <a:t>8</a:t>
            </a:r>
            <a:r>
              <a:rPr sz="2500" dirty="0"/>
              <a:t> triangular panels that measure </a:t>
            </a:r>
            <a:r>
              <a:rPr sz="2500" dirty="0">
                <a:latin typeface="Cambria Math"/>
              </a:rPr>
              <a:t>58</a:t>
            </a:r>
            <a:r>
              <a:rPr sz="2500" dirty="0"/>
              <a:t> inches from the center to the outer edge, as shown in Figure 5. Each triangular panel has a base length of </a:t>
            </a:r>
            <a:r>
              <a:rPr sz="2500" dirty="0">
                <a:latin typeface="Cambria Math"/>
              </a:rPr>
              <a:t>67</a:t>
            </a:r>
            <a:r>
              <a:rPr sz="2500" dirty="0"/>
              <a:t> inches.</a:t>
            </a:r>
            <a:endParaRPr lang="en-US" sz="2500" dirty="0"/>
          </a:p>
          <a:p>
            <a:endParaRPr sz="2800" dirty="0"/>
          </a:p>
        </p:txBody>
      </p:sp>
      <p:pic>
        <p:nvPicPr>
          <p:cNvPr id="5" name="Picture 4" descr="The top view of an umbrella with 8 triangular panels. The outer side of each triangle measures 67 inches. The altitude of the triangle is 58 inches.">
            <a:extLst>
              <a:ext uri="{FF2B5EF4-FFF2-40B4-BE49-F238E27FC236}">
                <a16:creationId xmlns:a16="http://schemas.microsoft.com/office/drawing/2014/main" id="{57C25E3B-47BE-4D9A-9EE2-87A0EE0DAE7E}"/>
              </a:ext>
            </a:extLst>
          </p:cNvPr>
          <p:cNvPicPr>
            <a:picLocks noChangeAspect="1"/>
          </p:cNvPicPr>
          <p:nvPr/>
        </p:nvPicPr>
        <p:blipFill>
          <a:blip r:embed="rId2"/>
          <a:srcRect b="13870"/>
          <a:stretch>
            <a:fillRect/>
          </a:stretch>
        </p:blipFill>
        <p:spPr>
          <a:xfrm>
            <a:off x="3962400" y="2694193"/>
            <a:ext cx="3200400" cy="2703633"/>
          </a:xfrm>
          <a:prstGeom prst="rect">
            <a:avLst/>
          </a:prstGeom>
        </p:spPr>
      </p:pic>
      <p:sp>
        <p:nvSpPr>
          <p:cNvPr id="7" name="TextBox 6">
            <a:extLst>
              <a:ext uri="{FF2B5EF4-FFF2-40B4-BE49-F238E27FC236}">
                <a16:creationId xmlns:a16="http://schemas.microsoft.com/office/drawing/2014/main" id="{41621519-C472-0F2A-1764-E56586F581C1}"/>
              </a:ext>
            </a:extLst>
          </p:cNvPr>
          <p:cNvSpPr txBox="1"/>
          <p:nvPr/>
        </p:nvSpPr>
        <p:spPr>
          <a:xfrm>
            <a:off x="5181600" y="5482719"/>
            <a:ext cx="12192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Figure 5</a:t>
            </a:r>
            <a:endParaRPr lang="en-IN" sz="2200" dirty="0"/>
          </a:p>
        </p:txBody>
      </p:sp>
    </p:spTree>
    <p:extLst>
      <p:ext uri="{BB962C8B-B14F-4D97-AF65-F5344CB8AC3E}">
        <p14:creationId xmlns:p14="http://schemas.microsoft.com/office/powerpoint/2010/main" val="4060007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Using Area of Triangles</a:t>
            </a:r>
            <a:r>
              <a:rPr lang="en-US" dirty="0"/>
              <a:t>—Slide 2</a:t>
            </a:r>
            <a:endParaRPr dirty="0"/>
          </a:p>
        </p:txBody>
      </p:sp>
      <p:sp>
        <p:nvSpPr>
          <p:cNvPr id="3" name="Text Placeholder 2"/>
          <p:cNvSpPr>
            <a:spLocks noGrp="1"/>
          </p:cNvSpPr>
          <p:nvPr>
            <p:ph type="body" sz="quarter" idx="10"/>
          </p:nvPr>
        </p:nvSpPr>
        <p:spPr/>
        <p:txBody>
          <a:bodyPr>
            <a:normAutofit/>
          </a:bodyPr>
          <a:lstStyle/>
          <a:p>
            <a:pPr marL="538163" indent="-538163">
              <a:defRPr sz="2800"/>
            </a:pPr>
            <a:r>
              <a:rPr lang="en-US" dirty="0"/>
              <a:t>a.	</a:t>
            </a:r>
            <a:r>
              <a:rPr dirty="0"/>
              <a:t>​</a:t>
            </a:r>
            <a:r>
              <a:rPr sz="2800" dirty="0"/>
              <a:t>Determine the minimum amount of material (in square yards) that Barbara will need in each color for her new design.</a:t>
            </a:r>
          </a:p>
          <a:p>
            <a:pPr marL="538163" indent="-538163">
              <a:defRPr sz="2800"/>
            </a:pPr>
            <a:r>
              <a:rPr lang="en-US" dirty="0"/>
              <a:t>b.	</a:t>
            </a:r>
            <a:r>
              <a:rPr dirty="0"/>
              <a:t>​</a:t>
            </a:r>
            <a:r>
              <a:rPr sz="2800" dirty="0"/>
              <a:t>Barbara wants to waterproof the umbrella once it is finished. The can of water repellant states that a </a:t>
            </a:r>
            <a:r>
              <a:rPr sz="2800" dirty="0">
                <a:latin typeface="Cambria Math"/>
              </a:rPr>
              <a:t>12</a:t>
            </a:r>
            <a:r>
              <a:rPr sz="2800" dirty="0"/>
              <a:t>-ounce can will cover approximately </a:t>
            </a:r>
            <a:r>
              <a:rPr sz="2800" dirty="0">
                <a:latin typeface="Cambria Math"/>
              </a:rPr>
              <a:t>60</a:t>
            </a:r>
            <a:r>
              <a:rPr sz="2800" dirty="0"/>
              <a:t> square yards, or </a:t>
            </a:r>
            <a:r>
              <a:rPr sz="2800" dirty="0">
                <a:latin typeface="Cambria Math"/>
              </a:rPr>
              <a:t>540</a:t>
            </a:r>
            <a:r>
              <a:rPr sz="2800" dirty="0"/>
              <a:t> square feet. How many cans does Barbara need to buy to waterproof her umbrella?</a:t>
            </a:r>
          </a:p>
          <a:p>
            <a:pPr marL="538163" indent="-538163">
              <a:defRPr sz="2800"/>
            </a:pPr>
            <a:r>
              <a:rPr lang="en-US" dirty="0"/>
              <a:t>c.	</a:t>
            </a:r>
            <a:r>
              <a:rPr dirty="0"/>
              <a:t>​</a:t>
            </a:r>
            <a:r>
              <a:rPr sz="2800" dirty="0"/>
              <a:t>Determine how many yards of trim Barbara would need if she decided to edge the umbrella with it.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Using Area of Triangles</a:t>
            </a:r>
            <a:r>
              <a:rPr lang="en-US" dirty="0"/>
              <a:t>—Slide 3</a:t>
            </a:r>
            <a:endParaRPr dirty="0"/>
          </a:p>
        </p:txBody>
      </p:sp>
      <p:sp>
        <p:nvSpPr>
          <p:cNvPr id="3" name="Text Placeholder 2"/>
          <p:cNvSpPr>
            <a:spLocks noGrp="1"/>
          </p:cNvSpPr>
          <p:nvPr>
            <p:ph type="body" sz="quarter" idx="10"/>
          </p:nvPr>
        </p:nvSpPr>
        <p:spPr/>
        <p:txBody>
          <a:bodyPr>
            <a:normAutofit/>
          </a:bodyPr>
          <a:lstStyle/>
          <a:p>
            <a:r>
              <a:rPr lang="en-IN" sz="2800" b="1" dirty="0"/>
              <a:t>Solution</a:t>
            </a:r>
          </a:p>
          <a:p>
            <a:pPr marL="538163" indent="-538163">
              <a:defRPr sz="2800"/>
            </a:pPr>
            <a:r>
              <a:rPr lang="en-IN" dirty="0"/>
              <a:t>a.	​</a:t>
            </a:r>
            <a:r>
              <a:rPr lang="en-IN" sz="2800" dirty="0"/>
              <a:t>The area of each triangular panel can be found by </a:t>
            </a:r>
          </a:p>
          <a:p>
            <a:pPr marL="538163" indent="-538163">
              <a:defRPr sz="2800"/>
            </a:pPr>
            <a:r>
              <a:rPr lang="en-IN" sz="2800" dirty="0"/>
              <a:t>	using the formula</a:t>
            </a:r>
            <a:endParaRPr lang="en-US" dirty="0"/>
          </a:p>
          <a:p>
            <a:endParaRPr sz="2800" dirty="0"/>
          </a:p>
        </p:txBody>
      </p:sp>
      <p:pic>
        <p:nvPicPr>
          <p:cNvPr id="7" name="Picture 6" descr="Area equals open fraction 1 over 2 close fraction times base times height">
            <a:extLst>
              <a:ext uri="{FF2B5EF4-FFF2-40B4-BE49-F238E27FC236}">
                <a16:creationId xmlns:a16="http://schemas.microsoft.com/office/drawing/2014/main" id="{1138E56E-CB67-D3C3-E55C-0B7E79127150}"/>
              </a:ext>
            </a:extLst>
          </p:cNvPr>
          <p:cNvPicPr>
            <a:picLocks noChangeAspect="1"/>
          </p:cNvPicPr>
          <p:nvPr/>
        </p:nvPicPr>
        <p:blipFill>
          <a:blip r:embed="rId2"/>
          <a:stretch>
            <a:fillRect/>
          </a:stretch>
        </p:blipFill>
        <p:spPr>
          <a:xfrm>
            <a:off x="3703544" y="1943687"/>
            <a:ext cx="1133475" cy="781050"/>
          </a:xfrm>
          <a:prstGeom prst="rect">
            <a:avLst/>
          </a:prstGeom>
        </p:spPr>
      </p:pic>
      <p:sp>
        <p:nvSpPr>
          <p:cNvPr id="9" name="TextBox 8">
            <a:extLst>
              <a:ext uri="{FF2B5EF4-FFF2-40B4-BE49-F238E27FC236}">
                <a16:creationId xmlns:a16="http://schemas.microsoft.com/office/drawing/2014/main" id="{55EAC2BA-0FF5-8575-AF3B-0C92F0130F1F}"/>
              </a:ext>
            </a:extLst>
          </p:cNvPr>
          <p:cNvSpPr txBox="1"/>
          <p:nvPr/>
        </p:nvSpPr>
        <p:spPr>
          <a:xfrm>
            <a:off x="990600" y="2689412"/>
            <a:ext cx="7620000" cy="954107"/>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sz="2800"/>
            </a:pPr>
            <a:r>
              <a:rPr kumimoji="0" lang="en-IN" sz="2800" b="0" i="0" u="none" strike="noStrike" kern="1200" cap="none" spc="0" normalizeH="0" baseline="0" noProof="0" dirty="0">
                <a:ln>
                  <a:noFill/>
                </a:ln>
                <a:solidFill>
                  <a:srgbClr val="366092"/>
                </a:solidFill>
                <a:effectLst/>
                <a:uLnTx/>
                <a:uFillTx/>
                <a:latin typeface="Calibri"/>
                <a:ea typeface="+mn-ea"/>
                <a:cs typeface="+mn-cs"/>
              </a:rPr>
              <a:t>In this case, the base of each triangle is </a:t>
            </a:r>
            <a:r>
              <a:rPr kumimoji="0" lang="en-IN" sz="2800" b="0" i="0" u="none" strike="noStrike" kern="1200" cap="none" spc="0" normalizeH="0" baseline="0" noProof="0" dirty="0">
                <a:ln>
                  <a:noFill/>
                </a:ln>
                <a:solidFill>
                  <a:srgbClr val="366092"/>
                </a:solidFill>
                <a:effectLst/>
                <a:uLnTx/>
                <a:uFillTx/>
                <a:latin typeface="Cambria Math"/>
                <a:ea typeface="+mn-ea"/>
                <a:cs typeface="+mn-cs"/>
              </a:rPr>
              <a:t>67</a:t>
            </a:r>
            <a:r>
              <a:rPr kumimoji="0" lang="en-IN" sz="2800" b="0" i="0" u="none" strike="noStrike" kern="1200" cap="none" spc="0" normalizeH="0" baseline="0" noProof="0" dirty="0">
                <a:ln>
                  <a:noFill/>
                </a:ln>
                <a:solidFill>
                  <a:srgbClr val="366092"/>
                </a:solidFill>
                <a:effectLst/>
                <a:uLnTx/>
                <a:uFillTx/>
                <a:latin typeface="Calibri"/>
                <a:ea typeface="+mn-ea"/>
                <a:cs typeface="+mn-cs"/>
              </a:rPr>
              <a:t> inches and the height is </a:t>
            </a:r>
            <a:r>
              <a:rPr kumimoji="0" lang="en-IN" sz="2800" b="0" i="0" u="none" strike="noStrike" kern="1200" cap="none" spc="0" normalizeH="0" baseline="0" noProof="0" dirty="0">
                <a:ln>
                  <a:noFill/>
                </a:ln>
                <a:solidFill>
                  <a:srgbClr val="366092"/>
                </a:solidFill>
                <a:effectLst/>
                <a:uLnTx/>
                <a:uFillTx/>
                <a:latin typeface="Cambria Math"/>
                <a:ea typeface="+mn-ea"/>
                <a:cs typeface="+mn-cs"/>
              </a:rPr>
              <a:t>58</a:t>
            </a:r>
            <a:r>
              <a:rPr kumimoji="0" lang="en-IN" sz="2800" b="0" i="0" u="none" strike="noStrike" kern="1200" cap="none" spc="0" normalizeH="0" baseline="0" noProof="0" dirty="0">
                <a:ln>
                  <a:noFill/>
                </a:ln>
                <a:solidFill>
                  <a:srgbClr val="366092"/>
                </a:solidFill>
                <a:effectLst/>
                <a:uLnTx/>
                <a:uFillTx/>
                <a:latin typeface="Calibri"/>
                <a:ea typeface="+mn-ea"/>
                <a:cs typeface="+mn-cs"/>
              </a:rPr>
              <a:t> inches.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1EA7984-BD37-3FA2-AAA3-6A730C94BA7B}"/>
                  </a:ext>
                </a:extLst>
              </p:cNvPr>
              <p:cNvSpPr txBox="1"/>
              <p:nvPr/>
            </p:nvSpPr>
            <p:spPr>
              <a:xfrm>
                <a:off x="972671" y="3810000"/>
                <a:ext cx="3864348"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Para xmlns:m="http://schemas.openxmlformats.org/officeDocument/2006/math">
                    <m:oMathParaPr>
                      <m:jc m:val="left"/>
                    </m:oMathParaPr>
                    <m:oMath xmlns:m="http://schemas.openxmlformats.org/officeDocument/2006/math">
                      <m:r>
                        <m:rPr>
                          <m:nor/>
                        </m:rPr>
                        <a:rPr kumimoji="0" lang="en-IN" sz="2800" b="0" i="0" u="none" strike="noStrike" kern="1200" cap="none" spc="0" normalizeH="0" baseline="0" noProof="0" smtClean="0">
                          <a:ln>
                            <a:noFill/>
                          </a:ln>
                          <a:solidFill>
                            <a:srgbClr val="366092"/>
                          </a:solidFill>
                          <a:effectLst/>
                          <a:uLnTx/>
                          <a:uFillTx/>
                          <a:latin typeface="Calibri"/>
                          <a:ea typeface="+mn-ea"/>
                          <a:cs typeface="+mn-cs"/>
                        </a:rPr>
                        <m:t>Area</m:t>
                      </m:r>
                      <m:r>
                        <m:rPr>
                          <m:nor/>
                        </m:rPr>
                        <a:rPr kumimoji="0" lang="en-IN" sz="2800" b="0" i="0" u="none" strike="noStrike" kern="1200" cap="none" spc="0" normalizeH="0" baseline="0" noProof="0" smtClean="0">
                          <a:ln>
                            <a:noFill/>
                          </a:ln>
                          <a:solidFill>
                            <a:srgbClr val="366092"/>
                          </a:solidFill>
                          <a:effectLst/>
                          <a:uLnTx/>
                          <a:uFillTx/>
                          <a:latin typeface="Calibri"/>
                          <a:ea typeface="+mn-ea"/>
                          <a:cs typeface="+mn-cs"/>
                        </a:rPr>
                        <m:t> </m:t>
                      </m:r>
                      <m:r>
                        <m:rPr>
                          <m:nor/>
                        </m:rPr>
                        <a:rPr kumimoji="0" lang="en-IN" sz="2800" b="0" i="0" u="none" strike="noStrike" kern="1200" cap="none" spc="0" normalizeH="0" baseline="0" noProof="0" smtClean="0">
                          <a:ln>
                            <a:noFill/>
                          </a:ln>
                          <a:solidFill>
                            <a:srgbClr val="366092"/>
                          </a:solidFill>
                          <a:effectLst/>
                          <a:uLnTx/>
                          <a:uFillTx/>
                          <a:latin typeface="Calibri"/>
                          <a:ea typeface="+mn-ea"/>
                          <a:cs typeface="+mn-cs"/>
                        </a:rPr>
                        <m:t>of</m:t>
                      </m:r>
                      <m:r>
                        <m:rPr>
                          <m:nor/>
                        </m:rPr>
                        <a:rPr kumimoji="0" lang="en-IN" sz="2800" b="0" i="0" u="none" strike="noStrike" kern="1200" cap="none" spc="0" normalizeH="0" baseline="0" noProof="0" smtClean="0">
                          <a:ln>
                            <a:noFill/>
                          </a:ln>
                          <a:solidFill>
                            <a:srgbClr val="366092"/>
                          </a:solidFill>
                          <a:effectLst/>
                          <a:uLnTx/>
                          <a:uFillTx/>
                          <a:latin typeface="Calibri"/>
                          <a:ea typeface="+mn-ea"/>
                          <a:cs typeface="+mn-cs"/>
                        </a:rPr>
                        <m:t> </m:t>
                      </m:r>
                      <m:r>
                        <m:rPr>
                          <m:nor/>
                        </m:rPr>
                        <a:rPr kumimoji="0" lang="en-IN" sz="2800" b="0" i="0" u="none" strike="noStrike" kern="1200" cap="none" spc="0" normalizeH="0" baseline="0" noProof="0" smtClean="0">
                          <a:ln>
                            <a:noFill/>
                          </a:ln>
                          <a:solidFill>
                            <a:srgbClr val="366092"/>
                          </a:solidFill>
                          <a:effectLst/>
                          <a:uLnTx/>
                          <a:uFillTx/>
                          <a:latin typeface="Calibri"/>
                          <a:ea typeface="+mn-ea"/>
                          <a:cs typeface="+mn-cs"/>
                        </a:rPr>
                        <m:t>Triangular</m:t>
                      </m:r>
                      <m:r>
                        <m:rPr>
                          <m:nor/>
                        </m:rPr>
                        <a:rPr kumimoji="0" lang="en-IN" sz="2800" b="0" i="0" u="none" strike="noStrike" kern="1200" cap="none" spc="0" normalizeH="0" baseline="0" noProof="0" smtClean="0">
                          <a:ln>
                            <a:noFill/>
                          </a:ln>
                          <a:solidFill>
                            <a:srgbClr val="366092"/>
                          </a:solidFill>
                          <a:effectLst/>
                          <a:uLnTx/>
                          <a:uFillTx/>
                          <a:latin typeface="Calibri"/>
                          <a:ea typeface="+mn-ea"/>
                          <a:cs typeface="+mn-cs"/>
                        </a:rPr>
                        <m:t> </m:t>
                      </m:r>
                      <m:r>
                        <m:rPr>
                          <m:nor/>
                        </m:rPr>
                        <a:rPr kumimoji="0" lang="en-IN" sz="2800" b="0" i="0" u="none" strike="noStrike" kern="1200" cap="none" spc="0" normalizeH="0" baseline="0" noProof="0" smtClean="0">
                          <a:ln>
                            <a:noFill/>
                          </a:ln>
                          <a:solidFill>
                            <a:srgbClr val="366092"/>
                          </a:solidFill>
                          <a:effectLst/>
                          <a:uLnTx/>
                          <a:uFillTx/>
                          <a:latin typeface="Calibri"/>
                          <a:ea typeface="+mn-ea"/>
                          <a:cs typeface="+mn-cs"/>
                        </a:rPr>
                        <m:t>Panel</m:t>
                      </m:r>
                      <m:r>
                        <m:rPr>
                          <m:nor/>
                        </m:rPr>
                        <a:rPr kumimoji="0" lang="en-IN" sz="2800" b="0" i="0" u="none" strike="noStrike" kern="1200" cap="none" spc="0" normalizeH="0" baseline="0" noProof="0" smtClean="0">
                          <a:ln>
                            <a:noFill/>
                          </a:ln>
                          <a:solidFill>
                            <a:srgbClr val="366092"/>
                          </a:solidFill>
                          <a:effectLst/>
                          <a:uLnTx/>
                          <a:uFillTx/>
                          <a:latin typeface="Calibri"/>
                          <a:ea typeface="+mn-ea"/>
                          <a:cs typeface="+mn-cs"/>
                        </a:rPr>
                        <m:t>:</m:t>
                      </m:r>
                    </m:oMath>
                  </m:oMathPara>
                </a14:m>
                <a:endParaRPr kumimoji="0" lang="en-US" sz="2800" b="0" i="0" u="none" strike="noStrike" kern="1200" cap="none" spc="0" normalizeH="0" baseline="0" noProof="0" dirty="0">
                  <a:ln>
                    <a:noFill/>
                  </a:ln>
                  <a:solidFill>
                    <a:srgbClr val="366092"/>
                  </a:solidFill>
                  <a:effectLst/>
                  <a:uLnTx/>
                  <a:uFillTx/>
                  <a:latin typeface="Calibri"/>
                  <a:ea typeface="+mn-ea"/>
                  <a:cs typeface="+mn-cs"/>
                </a:endParaRPr>
              </a:p>
            </p:txBody>
          </p:sp>
        </mc:Choice>
        <mc:Fallback xmlns="">
          <p:sp>
            <p:nvSpPr>
              <p:cNvPr id="11" name="TextBox 10">
                <a:extLst>
                  <a:ext uri="{FF2B5EF4-FFF2-40B4-BE49-F238E27FC236}">
                    <a16:creationId xmlns:a16="http://schemas.microsoft.com/office/drawing/2014/main" id="{E1EA7984-BD37-3FA2-AAA3-6A730C94BA7B}"/>
                  </a:ext>
                </a:extLst>
              </p:cNvPr>
              <p:cNvSpPr txBox="1">
                <a:spLocks noRot="1" noChangeAspect="1" noMove="1" noResize="1" noEditPoints="1" noAdjustHandles="1" noChangeArrowheads="1" noChangeShapeType="1" noTextEdit="1"/>
              </p:cNvSpPr>
              <p:nvPr/>
            </p:nvSpPr>
            <p:spPr>
              <a:xfrm>
                <a:off x="972671" y="3810000"/>
                <a:ext cx="3864348" cy="523220"/>
              </a:xfrm>
              <a:prstGeom prst="rect">
                <a:avLst/>
              </a:prstGeom>
              <a:blipFill>
                <a:blip r:embed="rId4"/>
                <a:stretch>
                  <a:fillRect/>
                </a:stretch>
              </a:blipFill>
            </p:spPr>
            <p:txBody>
              <a:bodyPr/>
              <a:lstStyle/>
              <a:p>
                <a:r>
                  <a:rPr lang="en-IN">
                    <a:noFill/>
                  </a:rPr>
                  <a:t> </a:t>
                </a:r>
              </a:p>
            </p:txBody>
          </p:sp>
        </mc:Fallback>
      </mc:AlternateContent>
      <p:pic>
        <p:nvPicPr>
          <p:cNvPr id="5" name="Picture 4" descr="Area equals open fraction 1 over 2 close fraction times base times height equals open fraction 1 over 2 close fraction times 67 inches times 58 inches equals 1943 inches squared.">
            <a:extLst>
              <a:ext uri="{FF2B5EF4-FFF2-40B4-BE49-F238E27FC236}">
                <a16:creationId xmlns:a16="http://schemas.microsoft.com/office/drawing/2014/main" id="{B17234DC-2AFE-6532-E851-91DE20BF5BE8}"/>
              </a:ext>
            </a:extLst>
          </p:cNvPr>
          <p:cNvPicPr>
            <a:picLocks noChangeAspect="1"/>
          </p:cNvPicPr>
          <p:nvPr/>
        </p:nvPicPr>
        <p:blipFill>
          <a:blip r:embed="rId5"/>
          <a:stretch>
            <a:fillRect/>
          </a:stretch>
        </p:blipFill>
        <p:spPr>
          <a:xfrm>
            <a:off x="5076265" y="3720920"/>
            <a:ext cx="2705100" cy="21621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98073-C8B0-2582-CFE3-0F5919DB7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A48BEA-47C3-C344-F12C-C06873155E7A}"/>
              </a:ext>
            </a:extLst>
          </p:cNvPr>
          <p:cNvSpPr>
            <a:spLocks noGrp="1"/>
          </p:cNvSpPr>
          <p:nvPr>
            <p:ph type="title"/>
          </p:nvPr>
        </p:nvSpPr>
        <p:spPr/>
        <p:txBody>
          <a:bodyPr>
            <a:normAutofit/>
          </a:bodyPr>
          <a:lstStyle/>
          <a:p>
            <a:pPr>
              <a:defRPr sz="3200"/>
            </a:pPr>
            <a:r>
              <a:rPr dirty="0"/>
              <a:t>Example 3: Using Area of Triangles</a:t>
            </a:r>
            <a:r>
              <a:rPr lang="en-US" dirty="0"/>
              <a:t>—Slide 4</a:t>
            </a:r>
            <a:endParaRPr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6636CBA-EFD6-2604-F98C-09FF26155E48}"/>
                  </a:ext>
                </a:extLst>
              </p:cNvPr>
              <p:cNvSpPr>
                <a:spLocks noGrp="1"/>
              </p:cNvSpPr>
              <p:nvPr>
                <p:ph type="body" sz="quarter" idx="10"/>
              </p:nvPr>
            </p:nvSpPr>
            <p:spPr/>
            <p:txBody>
              <a:bodyPr>
                <a:normAutofit/>
              </a:bodyPr>
              <a:lstStyle/>
              <a:p>
                <a:pPr marL="0" lvl="1" indent="0">
                  <a:buNone/>
                </a:pPr>
                <a:r>
                  <a:rPr lang="en-IN" dirty="0"/>
                  <a:t>Therefore, each panel has an area of </a:t>
                </a:r>
                <a:r>
                  <a:rPr lang="en-IN" dirty="0">
                    <a:latin typeface="Cambria Math"/>
                  </a:rPr>
                  <a:t>1943</a:t>
                </a:r>
                <a:r>
                  <a:rPr lang="en-IN" dirty="0"/>
                  <a:t> square inches. Since Barbara needs </a:t>
                </a:r>
                <a:r>
                  <a:rPr lang="en-IN" dirty="0">
                    <a:latin typeface="Cambria Math"/>
                  </a:rPr>
                  <a:t>4</a:t>
                </a:r>
                <a:r>
                  <a:rPr lang="en-IN" dirty="0"/>
                  <a:t> panels of each color, we multiply the area by </a:t>
                </a:r>
                <a:r>
                  <a:rPr lang="en-IN" dirty="0">
                    <a:latin typeface="Cambria Math"/>
                  </a:rPr>
                  <a:t>4</a:t>
                </a:r>
                <a:r>
                  <a:rPr lang="en-IN" dirty="0"/>
                  <a:t>.</a:t>
                </a:r>
              </a:p>
              <a:p>
                <a:pPr algn="ctr">
                  <a:defRPr sz="2800"/>
                </a:pPr>
                <a:r>
                  <a:rPr lang="en-IN" dirty="0"/>
                  <a:t>​</a:t>
                </a:r>
                <a:r>
                  <a:rPr lang="en-IN" sz="2800" dirty="0"/>
                  <a:t>Area for Four Panels: 1943 </a:t>
                </a:r>
                <a14:m>
                  <m:oMath xmlns:m="http://schemas.openxmlformats.org/officeDocument/2006/math">
                    <m:r>
                      <m:rPr>
                        <m:sty m:val="p"/>
                      </m:rPr>
                      <a:rPr lang="en-US">
                        <a:latin typeface="Cambria Math" panose="02040503050406030204" pitchFamily="18" charset="0"/>
                      </a:rPr>
                      <m:t>in</m:t>
                    </m:r>
                    <m:r>
                      <a:rPr lang="en-US" i="1">
                        <a:latin typeface="Cambria Math" panose="02040503050406030204" pitchFamily="18" charset="0"/>
                      </a:rPr>
                      <m:t>.</m:t>
                    </m:r>
                  </m:oMath>
                </a14:m>
                <a:r>
                  <a:rPr lang="en-IN" sz="300"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²</a:t>
                </a:r>
                <a14:m>
                  <m:oMath xmlns:m="http://schemas.openxmlformats.org/officeDocument/2006/math">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7772</m:t>
                    </m:r>
                  </m:oMath>
                </a14:m>
                <a:r>
                  <a:rPr lang="en-US" sz="2800" dirty="0"/>
                  <a:t> </a:t>
                </a:r>
                <a14:m>
                  <m:oMath xmlns:m="http://schemas.openxmlformats.org/officeDocument/2006/math">
                    <m:r>
                      <m:rPr>
                        <m:sty m:val="p"/>
                      </m:rPr>
                      <a:rPr lang="en-US">
                        <a:latin typeface="Cambria Math" panose="02040503050406030204" pitchFamily="18" charset="0"/>
                      </a:rPr>
                      <m:t>in</m:t>
                    </m:r>
                    <m:r>
                      <a:rPr lang="en-US" i="1">
                        <a:latin typeface="Cambria Math" panose="02040503050406030204" pitchFamily="18" charset="0"/>
                      </a:rPr>
                      <m:t>.</m:t>
                    </m:r>
                    <m:r>
                      <a:rPr lang="en-US" b="0" i="1" smtClean="0">
                        <a:latin typeface="Cambria Math" panose="02040503050406030204" pitchFamily="18" charset="0"/>
                      </a:rPr>
                      <m:t> </m:t>
                    </m:r>
                    <m:r>
                      <m:rPr>
                        <m:nor/>
                      </m:rPr>
                      <a:rPr lang="en-IN" dirty="0">
                        <a:latin typeface="Calibri" panose="020F0502020204030204" pitchFamily="34" charset="0"/>
                        <a:ea typeface="Calibri" panose="020F0502020204030204" pitchFamily="34" charset="0"/>
                        <a:cs typeface="Calibri" panose="020F0502020204030204" pitchFamily="34" charset="0"/>
                      </a:rPr>
                      <m:t>²</m:t>
                    </m:r>
                  </m:oMath>
                </a14:m>
                <a:endParaRPr lang="ar-AE" sz="2800" dirty="0"/>
              </a:p>
              <a:p>
                <a:pPr>
                  <a:defRPr sz="2800"/>
                </a:pPr>
                <a:r>
                  <a:rPr lang="ar-AE" dirty="0"/>
                  <a:t>​</a:t>
                </a:r>
                <a:endParaRPr sz="2800" dirty="0"/>
              </a:p>
            </p:txBody>
          </p:sp>
        </mc:Choice>
        <mc:Fallback xmlns="">
          <p:sp>
            <p:nvSpPr>
              <p:cNvPr id="3" name="Text Placeholder 2">
                <a:extLst>
                  <a:ext uri="{FF2B5EF4-FFF2-40B4-BE49-F238E27FC236}">
                    <a16:creationId xmlns:a16="http://schemas.microsoft.com/office/drawing/2014/main" id="{C6636CBA-EFD6-2604-F98C-09FF26155E4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AAF8171D-802F-253E-2D93-D55F0F130F49}"/>
              </a:ext>
            </a:extLst>
          </p:cNvPr>
          <p:cNvSpPr txBox="1"/>
          <p:nvPr/>
        </p:nvSpPr>
        <p:spPr>
          <a:xfrm>
            <a:off x="533400" y="3048000"/>
            <a:ext cx="8077200" cy="1692771"/>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This means that Barbara needs a minimum </a:t>
            </a:r>
            <a:r>
              <a:rPr kumimoji="0" lang="en-IN" sz="2600" b="0" i="0" u="none" strike="noStrike" kern="1200" cap="none" spc="0" normalizeH="0" baseline="0" noProof="0" dirty="0">
                <a:ln>
                  <a:noFill/>
                </a:ln>
                <a:solidFill>
                  <a:srgbClr val="366092"/>
                </a:solidFill>
                <a:effectLst/>
                <a:uLnTx/>
                <a:uFillTx/>
                <a:latin typeface="Cambria Math"/>
                <a:ea typeface="+mn-ea"/>
                <a:cs typeface="+mn-cs"/>
              </a:rPr>
              <a:t>7772</a:t>
            </a:r>
            <a:r>
              <a:rPr kumimoji="0" lang="en-IN" sz="2600" b="0" i="0" u="none" strike="noStrike" kern="1200" cap="none" spc="0" normalizeH="0" baseline="0" noProof="0" dirty="0">
                <a:ln>
                  <a:noFill/>
                </a:ln>
                <a:solidFill>
                  <a:srgbClr val="366092"/>
                </a:solidFill>
                <a:effectLst/>
                <a:uLnTx/>
                <a:uFillTx/>
                <a:latin typeface="Calibri"/>
                <a:ea typeface="+mn-ea"/>
                <a:cs typeface="+mn-cs"/>
              </a:rPr>
              <a:t> square inches of material in each </a:t>
            </a:r>
            <a:r>
              <a:rPr kumimoji="0" lang="en-IN" sz="2600" b="0" i="0" u="none" strike="noStrike" kern="1200" cap="none" spc="0" normalizeH="0" baseline="0" noProof="0" dirty="0" err="1">
                <a:ln>
                  <a:noFill/>
                </a:ln>
                <a:solidFill>
                  <a:srgbClr val="366092"/>
                </a:solidFill>
                <a:effectLst/>
                <a:uLnTx/>
                <a:uFillTx/>
                <a:latin typeface="Calibri"/>
                <a:ea typeface="+mn-ea"/>
                <a:cs typeface="+mn-cs"/>
              </a:rPr>
              <a:t>color</a:t>
            </a:r>
            <a:r>
              <a:rPr kumimoji="0" lang="en-IN" sz="2600" b="0" i="0" u="none" strike="noStrike" kern="1200" cap="none" spc="0" normalizeH="0" baseline="0" noProof="0" dirty="0">
                <a:ln>
                  <a:noFill/>
                </a:ln>
                <a:solidFill>
                  <a:srgbClr val="366092"/>
                </a:solidFill>
                <a:effectLst/>
                <a:uLnTx/>
                <a:uFillTx/>
                <a:latin typeface="Calibri"/>
                <a:ea typeface="+mn-ea"/>
                <a:cs typeface="+mn-cs"/>
              </a:rPr>
              <a:t>. To calculate what this amount is in yards, we need to use a conversion factor for inches and yards, </a:t>
            </a:r>
            <a:endParaRPr lang="en-IN" sz="2600" dirty="0"/>
          </a:p>
        </p:txBody>
      </p:sp>
    </p:spTree>
    <p:extLst>
      <p:ext uri="{BB962C8B-B14F-4D97-AF65-F5344CB8AC3E}">
        <p14:creationId xmlns:p14="http://schemas.microsoft.com/office/powerpoint/2010/main" val="3984499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Using Area of Triangles</a:t>
            </a:r>
            <a:r>
              <a:rPr lang="en-US" dirty="0"/>
              <a:t>—Slide 5</a:t>
            </a:r>
            <a:endParaRPr dirty="0"/>
          </a:p>
        </p:txBody>
      </p:sp>
      <p:sp>
        <p:nvSpPr>
          <p:cNvPr id="3" name="Text Placeholder 2"/>
          <p:cNvSpPr>
            <a:spLocks noGrp="1"/>
          </p:cNvSpPr>
          <p:nvPr>
            <p:ph type="body" sz="quarter" idx="10"/>
          </p:nvPr>
        </p:nvSpPr>
        <p:spPr>
          <a:xfrm>
            <a:off x="457200" y="1029287"/>
            <a:ext cx="8229600" cy="4967067"/>
          </a:xfrm>
        </p:spPr>
        <p:txBody>
          <a:bodyPr>
            <a:normAutofit/>
          </a:bodyPr>
          <a:lstStyle/>
          <a:p>
            <a:pPr marL="0" lvl="1" indent="0">
              <a:buNone/>
              <a:defRPr sz="2800"/>
            </a:pPr>
            <a:r>
              <a:rPr lang="en-IN" sz="2600" dirty="0"/>
              <a:t>However, we need to square this conversion factor so that it contains the correct units. The conversion factor we need is</a:t>
            </a:r>
            <a:endParaRPr sz="2600" dirty="0"/>
          </a:p>
        </p:txBody>
      </p:sp>
      <p:pic>
        <p:nvPicPr>
          <p:cNvPr id="11" name="Picture 10" descr="1 yard divided by 36 inches.">
            <a:extLst>
              <a:ext uri="{FF2B5EF4-FFF2-40B4-BE49-F238E27FC236}">
                <a16:creationId xmlns:a16="http://schemas.microsoft.com/office/drawing/2014/main" id="{5BF85A90-A85A-ED09-5C89-AFC3B621154E}"/>
              </a:ext>
            </a:extLst>
          </p:cNvPr>
          <p:cNvPicPr>
            <a:picLocks noChangeAspect="1"/>
          </p:cNvPicPr>
          <p:nvPr/>
        </p:nvPicPr>
        <p:blipFill>
          <a:blip r:embed="rId2"/>
          <a:stretch>
            <a:fillRect/>
          </a:stretch>
        </p:blipFill>
        <p:spPr>
          <a:xfrm>
            <a:off x="533400" y="1818676"/>
            <a:ext cx="876300" cy="876300"/>
          </a:xfrm>
          <a:prstGeom prst="rect">
            <a:avLst/>
          </a:prstGeom>
        </p:spPr>
      </p:pic>
      <p:sp>
        <p:nvSpPr>
          <p:cNvPr id="9" name="TextBox 8">
            <a:extLst>
              <a:ext uri="{FF2B5EF4-FFF2-40B4-BE49-F238E27FC236}">
                <a16:creationId xmlns:a16="http://schemas.microsoft.com/office/drawing/2014/main" id="{FAB63CE4-F48D-C569-202F-B4465779458C}"/>
              </a:ext>
            </a:extLst>
          </p:cNvPr>
          <p:cNvSpPr txBox="1"/>
          <p:nvPr/>
        </p:nvSpPr>
        <p:spPr>
          <a:xfrm>
            <a:off x="533400" y="2685026"/>
            <a:ext cx="8153400" cy="972574"/>
          </a:xfrm>
          <a:prstGeom prst="rect">
            <a:avLst/>
          </a:prstGeom>
          <a:noFill/>
        </p:spPr>
        <p:txBody>
          <a:bodyPr wrap="square">
            <a:spAutoFit/>
          </a:bodyPr>
          <a:lstStyle/>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Multiplying the</a:t>
            </a:r>
            <a:r>
              <a:rPr kumimoji="0" lang="en-IN" sz="2600" b="0" i="0" u="none" strike="noStrike" kern="1200" cap="none" spc="0" normalizeH="0" baseline="0" noProof="0" dirty="0">
                <a:ln>
                  <a:noFill/>
                </a:ln>
                <a:solidFill>
                  <a:srgbClr val="366092"/>
                </a:solidFill>
                <a:effectLst/>
                <a:uLnTx/>
                <a:uFillTx/>
                <a:latin typeface="Calibri"/>
                <a:ea typeface="+mn-ea"/>
                <a:cs typeface="+mn-cs"/>
              </a:rPr>
              <a:t> area by the conversion factor </a:t>
            </a: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600" b="0" i="0" u="none" strike="noStrike" kern="1200" cap="none" spc="0" normalizeH="0" baseline="0" noProof="0" dirty="0">
                <a:ln>
                  <a:noFill/>
                </a:ln>
                <a:solidFill>
                  <a:srgbClr val="366092"/>
                </a:solidFill>
                <a:effectLst/>
                <a:uLnTx/>
                <a:uFillTx/>
                <a:latin typeface="Calibri"/>
                <a:ea typeface="+mn-ea"/>
                <a:cs typeface="+mn-cs"/>
              </a:rPr>
              <a:t>gives us the following.</a:t>
            </a:r>
            <a:endParaRPr lang="en-IN" sz="2600" dirty="0"/>
          </a:p>
        </p:txBody>
      </p:sp>
      <p:sp>
        <p:nvSpPr>
          <p:cNvPr id="7" name="TextBox 6">
            <a:extLst>
              <a:ext uri="{FF2B5EF4-FFF2-40B4-BE49-F238E27FC236}">
                <a16:creationId xmlns:a16="http://schemas.microsoft.com/office/drawing/2014/main" id="{C088F746-43E2-609A-208A-B048B5476C99}"/>
              </a:ext>
            </a:extLst>
          </p:cNvPr>
          <p:cNvSpPr txBox="1"/>
          <p:nvPr/>
        </p:nvSpPr>
        <p:spPr>
          <a:xfrm>
            <a:off x="533400" y="3672546"/>
            <a:ext cx="6400800" cy="492443"/>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Area for Four Panels in Square Yards: </a:t>
            </a:r>
            <a:endParaRPr lang="en-IN" sz="2600" dirty="0"/>
          </a:p>
        </p:txBody>
      </p:sp>
      <p:pic>
        <p:nvPicPr>
          <p:cNvPr id="13" name="Picture 12" descr="7772 inches squared times open fraction 1 yard squared divided by 1296 inches squared approximately equal to 6.0 yards squared.">
            <a:extLst>
              <a:ext uri="{FF2B5EF4-FFF2-40B4-BE49-F238E27FC236}">
                <a16:creationId xmlns:a16="http://schemas.microsoft.com/office/drawing/2014/main" id="{03962BCA-1523-91E1-D884-170B43A1F94F}"/>
              </a:ext>
            </a:extLst>
          </p:cNvPr>
          <p:cNvPicPr>
            <a:picLocks noChangeAspect="1"/>
          </p:cNvPicPr>
          <p:nvPr/>
        </p:nvPicPr>
        <p:blipFill>
          <a:blip r:embed="rId3"/>
          <a:stretch>
            <a:fillRect/>
          </a:stretch>
        </p:blipFill>
        <p:spPr>
          <a:xfrm>
            <a:off x="2757487" y="4162659"/>
            <a:ext cx="3705225" cy="914400"/>
          </a:xfrm>
          <a:prstGeom prst="rect">
            <a:avLst/>
          </a:prstGeom>
        </p:spPr>
      </p:pic>
      <p:sp>
        <p:nvSpPr>
          <p:cNvPr id="5" name="TextBox 4">
            <a:extLst>
              <a:ext uri="{FF2B5EF4-FFF2-40B4-BE49-F238E27FC236}">
                <a16:creationId xmlns:a16="http://schemas.microsoft.com/office/drawing/2014/main" id="{9DF87DB9-5F4F-D4CF-11A0-F2EAD6FC05C9}"/>
              </a:ext>
            </a:extLst>
          </p:cNvPr>
          <p:cNvSpPr txBox="1"/>
          <p:nvPr/>
        </p:nvSpPr>
        <p:spPr>
          <a:xfrm>
            <a:off x="533400" y="5127248"/>
            <a:ext cx="8077200" cy="892552"/>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So Barbara needs approximately </a:t>
            </a:r>
            <a:r>
              <a:rPr kumimoji="0" lang="en-IN" sz="2600" b="0" i="0" u="none" strike="noStrike" kern="1200" cap="none" spc="0" normalizeH="0" baseline="0" noProof="0" dirty="0">
                <a:ln>
                  <a:noFill/>
                </a:ln>
                <a:solidFill>
                  <a:srgbClr val="366092"/>
                </a:solidFill>
                <a:effectLst/>
                <a:uLnTx/>
                <a:uFillTx/>
                <a:latin typeface="Cambria Math"/>
                <a:ea typeface="+mn-ea"/>
                <a:cs typeface="+mn-cs"/>
              </a:rPr>
              <a:t>6</a:t>
            </a:r>
            <a:r>
              <a:rPr kumimoji="0" lang="en-IN" sz="2600" b="0" i="0" u="none" strike="noStrike" kern="1200" cap="none" spc="0" normalizeH="0" baseline="0" noProof="0" dirty="0">
                <a:ln>
                  <a:noFill/>
                </a:ln>
                <a:solidFill>
                  <a:srgbClr val="366092"/>
                </a:solidFill>
                <a:effectLst/>
                <a:uLnTx/>
                <a:uFillTx/>
                <a:latin typeface="Calibri"/>
                <a:ea typeface="+mn-ea"/>
                <a:cs typeface="+mn-cs"/>
              </a:rPr>
              <a:t> square yards of each </a:t>
            </a:r>
            <a:r>
              <a:rPr kumimoji="0" lang="en-IN" sz="2600" b="0" i="0" u="none" strike="noStrike" kern="1200" cap="none" spc="0" normalizeH="0" baseline="0" noProof="0" dirty="0" err="1">
                <a:ln>
                  <a:noFill/>
                </a:ln>
                <a:solidFill>
                  <a:srgbClr val="366092"/>
                </a:solidFill>
                <a:effectLst/>
                <a:uLnTx/>
                <a:uFillTx/>
                <a:latin typeface="Calibri"/>
                <a:ea typeface="+mn-ea"/>
                <a:cs typeface="+mn-cs"/>
              </a:rPr>
              <a:t>color</a:t>
            </a:r>
            <a:r>
              <a:rPr kumimoji="0" lang="en-IN" sz="2600" b="0" i="0" u="none" strike="noStrike" kern="1200" cap="none" spc="0" normalizeH="0" baseline="0" noProof="0" dirty="0">
                <a:ln>
                  <a:noFill/>
                </a:ln>
                <a:solidFill>
                  <a:srgbClr val="366092"/>
                </a:solidFill>
                <a:effectLst/>
                <a:uLnTx/>
                <a:uFillTx/>
                <a:latin typeface="Calibri"/>
                <a:ea typeface="+mn-ea"/>
                <a:cs typeface="+mn-cs"/>
              </a:rPr>
              <a:t>.</a:t>
            </a:r>
            <a:endParaRPr lang="en-IN" sz="2600" dirty="0"/>
          </a:p>
        </p:txBody>
      </p:sp>
    </p:spTree>
    <p:extLst>
      <p:ext uri="{BB962C8B-B14F-4D97-AF65-F5344CB8AC3E}">
        <p14:creationId xmlns:p14="http://schemas.microsoft.com/office/powerpoint/2010/main" val="2950044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Using Area of Triangle</a:t>
            </a:r>
            <a:r>
              <a:rPr lang="en-US" dirty="0"/>
              <a:t>s—Slide 6</a:t>
            </a:r>
            <a:endParaRPr dirty="0"/>
          </a:p>
        </p:txBody>
      </p:sp>
      <p:sp>
        <p:nvSpPr>
          <p:cNvPr id="3" name="Text Placeholder 2"/>
          <p:cNvSpPr>
            <a:spLocks noGrp="1"/>
          </p:cNvSpPr>
          <p:nvPr>
            <p:ph type="body" sz="quarter" idx="10"/>
          </p:nvPr>
        </p:nvSpPr>
        <p:spPr/>
        <p:txBody>
          <a:bodyPr>
            <a:normAutofit/>
          </a:bodyPr>
          <a:lstStyle/>
          <a:p>
            <a:pPr marL="538163" indent="-538163">
              <a:defRPr sz="2800"/>
            </a:pPr>
            <a:r>
              <a:rPr lang="en-US" sz="2600" dirty="0"/>
              <a:t>b.	</a:t>
            </a:r>
            <a:r>
              <a:rPr sz="2600" dirty="0"/>
              <a:t>​We are told that a </a:t>
            </a:r>
            <a:r>
              <a:rPr sz="2600" dirty="0">
                <a:latin typeface="Cambria Math"/>
              </a:rPr>
              <a:t>12</a:t>
            </a:r>
            <a:r>
              <a:rPr sz="2600" dirty="0"/>
              <a:t>-ounce can will cover approximately </a:t>
            </a:r>
            <a:r>
              <a:rPr sz="2600" dirty="0">
                <a:latin typeface="Cambria Math"/>
              </a:rPr>
              <a:t>60</a:t>
            </a:r>
            <a:r>
              <a:rPr sz="2600" dirty="0"/>
              <a:t> square yards. Since Barbara will be using </a:t>
            </a:r>
            <a:r>
              <a:rPr sz="2600" dirty="0">
                <a:latin typeface="Cambria Math"/>
              </a:rPr>
              <a:t>6</a:t>
            </a:r>
            <a:r>
              <a:rPr sz="2600" dirty="0"/>
              <a:t> square yards of each of the two colors, we know there will be </a:t>
            </a:r>
            <a:r>
              <a:rPr sz="2600" dirty="0">
                <a:latin typeface="Cambria Math"/>
              </a:rPr>
              <a:t>12</a:t>
            </a:r>
            <a:r>
              <a:rPr sz="2600" dirty="0"/>
              <a:t> square yards of material total. She will only need one can to waterproof all </a:t>
            </a:r>
            <a:r>
              <a:rPr sz="2600" dirty="0">
                <a:latin typeface="Cambria Math"/>
              </a:rPr>
              <a:t>12</a:t>
            </a:r>
            <a:r>
              <a:rPr sz="2600" dirty="0"/>
              <a:t> square yards of material.</a:t>
            </a:r>
            <a:endParaRPr lang="en-US" sz="2600" dirty="0"/>
          </a:p>
          <a:p>
            <a:pPr marL="538163" indent="-538163">
              <a:defRPr sz="2800"/>
            </a:pPr>
            <a:r>
              <a:rPr lang="en-IN" sz="2600" dirty="0"/>
              <a:t>c.	The perimeter of the umbrella consists of the bases of each of the eight triangles. This means that the perimeter is </a:t>
            </a:r>
            <a:r>
              <a:rPr lang="en-IN" sz="2600" dirty="0">
                <a:latin typeface="Cambria Math"/>
              </a:rPr>
              <a:t>8</a:t>
            </a:r>
            <a:r>
              <a:rPr lang="en-IN" sz="2600" dirty="0"/>
              <a:t> times the base length of </a:t>
            </a:r>
            <a:r>
              <a:rPr lang="en-IN" sz="2600" dirty="0">
                <a:latin typeface="Cambria Math"/>
              </a:rPr>
              <a:t>67</a:t>
            </a:r>
            <a:r>
              <a:rPr lang="en-IN" sz="2600" dirty="0"/>
              <a:t> inches.</a:t>
            </a:r>
          </a:p>
          <a:p>
            <a:pPr>
              <a:defRPr sz="2800"/>
            </a:pPr>
            <a:r>
              <a:rPr lang="en-IN" sz="2600" dirty="0"/>
              <a:t>	​Perimeter of the Umbrella:</a:t>
            </a:r>
          </a:p>
        </p:txBody>
      </p:sp>
      <p:pic>
        <p:nvPicPr>
          <p:cNvPr id="5" name="Picture 4" descr="8 times 67 inches equals 536 inches. ">
            <a:extLst>
              <a:ext uri="{FF2B5EF4-FFF2-40B4-BE49-F238E27FC236}">
                <a16:creationId xmlns:a16="http://schemas.microsoft.com/office/drawing/2014/main" id="{A8B0023C-F313-BB2D-328C-05D43A167FA8}"/>
              </a:ext>
            </a:extLst>
          </p:cNvPr>
          <p:cNvPicPr>
            <a:picLocks noChangeAspect="1"/>
          </p:cNvPicPr>
          <p:nvPr/>
        </p:nvPicPr>
        <p:blipFill>
          <a:blip r:embed="rId2"/>
          <a:stretch>
            <a:fillRect/>
          </a:stretch>
        </p:blipFill>
        <p:spPr>
          <a:xfrm>
            <a:off x="5181600" y="4800600"/>
            <a:ext cx="2286000" cy="4667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—Slide 1</a:t>
            </a:r>
            <a:endParaRPr dirty="0"/>
          </a:p>
        </p:txBody>
      </p:sp>
      <p:sp>
        <p:nvSpPr>
          <p:cNvPr id="3" name="Text Placeholder 2"/>
          <p:cNvSpPr>
            <a:spLocks noGrp="1"/>
          </p:cNvSpPr>
          <p:nvPr>
            <p:ph type="body" sz="quarter" idx="10"/>
          </p:nvPr>
        </p:nvSpPr>
        <p:spPr/>
        <p:txBody>
          <a:bodyPr>
            <a:normAutofit/>
          </a:bodyPr>
          <a:lstStyle/>
          <a:p>
            <a:r>
              <a:rPr sz="2800"/>
              <a:t>A polygon is a closed figure that is determined by three or more straight line segments.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97378-E9E7-51AB-DE5D-05292EF12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097108-E583-656C-5461-E664D5F76DDF}"/>
              </a:ext>
            </a:extLst>
          </p:cNvPr>
          <p:cNvSpPr>
            <a:spLocks noGrp="1"/>
          </p:cNvSpPr>
          <p:nvPr>
            <p:ph type="title"/>
          </p:nvPr>
        </p:nvSpPr>
        <p:spPr/>
        <p:txBody>
          <a:bodyPr>
            <a:normAutofit/>
          </a:bodyPr>
          <a:lstStyle/>
          <a:p>
            <a:pPr>
              <a:defRPr sz="3200"/>
            </a:pPr>
            <a:r>
              <a:rPr dirty="0"/>
              <a:t>Example 3: Using Area of Triangle</a:t>
            </a:r>
            <a:r>
              <a:rPr lang="en-US" dirty="0"/>
              <a:t>s—Slide 7</a:t>
            </a:r>
            <a:endParaRPr dirty="0"/>
          </a:p>
        </p:txBody>
      </p:sp>
      <p:sp>
        <p:nvSpPr>
          <p:cNvPr id="3" name="Text Placeholder 2">
            <a:extLst>
              <a:ext uri="{FF2B5EF4-FFF2-40B4-BE49-F238E27FC236}">
                <a16:creationId xmlns:a16="http://schemas.microsoft.com/office/drawing/2014/main" id="{DECFB05A-5CA7-FBA8-EDB2-545E12B4FC06}"/>
              </a:ext>
            </a:extLst>
          </p:cNvPr>
          <p:cNvSpPr>
            <a:spLocks noGrp="1"/>
          </p:cNvSpPr>
          <p:nvPr>
            <p:ph type="body" sz="quarter" idx="10"/>
          </p:nvPr>
        </p:nvSpPr>
        <p:spPr/>
        <p:txBody>
          <a:bodyPr>
            <a:normAutofit/>
          </a:bodyPr>
          <a:lstStyle/>
          <a:p>
            <a:pPr>
              <a:defRPr sz="2800"/>
            </a:pPr>
            <a:r>
              <a:rPr lang="en-US" sz="2600" dirty="0"/>
              <a:t>To determine the yardage, we need to multiply by the </a:t>
            </a:r>
          </a:p>
          <a:p>
            <a:pPr>
              <a:defRPr sz="2800"/>
            </a:pPr>
            <a:r>
              <a:rPr lang="en-US" sz="2600" dirty="0"/>
              <a:t>conversion factor for inches and yards, </a:t>
            </a:r>
            <a:endParaRPr lang="ar-AE" sz="2600" dirty="0"/>
          </a:p>
          <a:p>
            <a:pPr algn="ctr">
              <a:defRPr sz="2800"/>
            </a:pPr>
            <a:r>
              <a:rPr lang="ar-AE" sz="2600" dirty="0"/>
              <a:t>​</a:t>
            </a:r>
            <a:endParaRPr lang="en-IN" sz="2600" dirty="0"/>
          </a:p>
        </p:txBody>
      </p:sp>
      <p:pic>
        <p:nvPicPr>
          <p:cNvPr id="11" name="Picture 10" descr="1 yard divided by 36 inches.">
            <a:extLst>
              <a:ext uri="{FF2B5EF4-FFF2-40B4-BE49-F238E27FC236}">
                <a16:creationId xmlns:a16="http://schemas.microsoft.com/office/drawing/2014/main" id="{8AF26CA4-3C0F-F490-5762-839AC350F4CE}"/>
              </a:ext>
            </a:extLst>
          </p:cNvPr>
          <p:cNvPicPr>
            <a:picLocks noChangeAspect="1"/>
          </p:cNvPicPr>
          <p:nvPr/>
        </p:nvPicPr>
        <p:blipFill>
          <a:blip r:embed="rId2"/>
          <a:stretch>
            <a:fillRect/>
          </a:stretch>
        </p:blipFill>
        <p:spPr>
          <a:xfrm>
            <a:off x="5791200" y="1452695"/>
            <a:ext cx="720000" cy="720000"/>
          </a:xfrm>
          <a:prstGeom prst="rect">
            <a:avLst/>
          </a:prstGeom>
        </p:spPr>
      </p:pic>
      <p:sp>
        <p:nvSpPr>
          <p:cNvPr id="9" name="TextBox 8">
            <a:extLst>
              <a:ext uri="{FF2B5EF4-FFF2-40B4-BE49-F238E27FC236}">
                <a16:creationId xmlns:a16="http://schemas.microsoft.com/office/drawing/2014/main" id="{C4A63142-3BFA-79DA-33EE-F2A50D508FDF}"/>
              </a:ext>
            </a:extLst>
          </p:cNvPr>
          <p:cNvSpPr txBox="1"/>
          <p:nvPr/>
        </p:nvSpPr>
        <p:spPr>
          <a:xfrm>
            <a:off x="447674" y="2451046"/>
            <a:ext cx="2752726" cy="492443"/>
          </a:xfrm>
          <a:prstGeom prst="rect">
            <a:avLst/>
          </a:prstGeom>
          <a:noFill/>
        </p:spPr>
        <p:txBody>
          <a:bodyPr wrap="square">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Perimeter in Yards: </a:t>
            </a:r>
            <a:endParaRPr lang="en-IN" dirty="0"/>
          </a:p>
        </p:txBody>
      </p:sp>
      <p:pic>
        <p:nvPicPr>
          <p:cNvPr id="7" name="Picture 6" descr="536 inches times open parenthesis 1 yard divided by 36 inches close parenthesis is approximately equal to 14.89 yards">
            <a:extLst>
              <a:ext uri="{FF2B5EF4-FFF2-40B4-BE49-F238E27FC236}">
                <a16:creationId xmlns:a16="http://schemas.microsoft.com/office/drawing/2014/main" id="{85436B2A-51A1-815A-4889-1F25CA200EE2}"/>
              </a:ext>
            </a:extLst>
          </p:cNvPr>
          <p:cNvPicPr>
            <a:picLocks noChangeAspect="1"/>
          </p:cNvPicPr>
          <p:nvPr/>
        </p:nvPicPr>
        <p:blipFill>
          <a:blip r:embed="rId3"/>
          <a:stretch>
            <a:fillRect/>
          </a:stretch>
        </p:blipFill>
        <p:spPr>
          <a:xfrm>
            <a:off x="3228976" y="2209800"/>
            <a:ext cx="3505200" cy="98107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39CDFE-BF0A-DA69-3BE4-32A3EFBC5C2D}"/>
                  </a:ext>
                </a:extLst>
              </p:cNvPr>
              <p:cNvSpPr txBox="1"/>
              <p:nvPr/>
            </p:nvSpPr>
            <p:spPr>
              <a:xfrm>
                <a:off x="447674" y="3450848"/>
                <a:ext cx="8239125" cy="89255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So Barbara needs approximately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15</m:t>
                    </m:r>
                    <m:r>
                      <m:rPr>
                        <m:nor/>
                      </m:rPr>
                      <a:rPr kumimoji="0" lang="en-US" sz="26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yards</m:t>
                    </m:r>
                  </m:oMath>
                </a14:m>
                <a:r>
                  <a:rPr kumimoji="0" lang="en-US" sz="2600" b="0" i="0" u="none" strike="noStrike" kern="1200" cap="none" spc="0" normalizeH="0" baseline="0" noProof="0" dirty="0">
                    <a:ln>
                      <a:noFill/>
                    </a:ln>
                    <a:solidFill>
                      <a:srgbClr val="366092"/>
                    </a:solidFill>
                    <a:effectLst/>
                    <a:uLnTx/>
                    <a:uFillTx/>
                    <a:latin typeface="Calibri"/>
                    <a:ea typeface="+mn-ea"/>
                    <a:cs typeface="+mn-cs"/>
                  </a:rPr>
                  <a:t> of trim for the edge of the umbrella.</a:t>
                </a:r>
              </a:p>
            </p:txBody>
          </p:sp>
        </mc:Choice>
        <mc:Fallback xmlns="">
          <p:sp>
            <p:nvSpPr>
              <p:cNvPr id="5" name="TextBox 4">
                <a:extLst>
                  <a:ext uri="{FF2B5EF4-FFF2-40B4-BE49-F238E27FC236}">
                    <a16:creationId xmlns:a16="http://schemas.microsoft.com/office/drawing/2014/main" id="{CA39CDFE-BF0A-DA69-3BE4-32A3EFBC5C2D}"/>
                  </a:ext>
                </a:extLst>
              </p:cNvPr>
              <p:cNvSpPr txBox="1">
                <a:spLocks noRot="1" noChangeAspect="1" noMove="1" noResize="1" noEditPoints="1" noAdjustHandles="1" noChangeArrowheads="1" noChangeShapeType="1" noTextEdit="1"/>
              </p:cNvSpPr>
              <p:nvPr/>
            </p:nvSpPr>
            <p:spPr>
              <a:xfrm>
                <a:off x="447674" y="3450848"/>
                <a:ext cx="8239125" cy="892552"/>
              </a:xfrm>
              <a:prstGeom prst="rect">
                <a:avLst/>
              </a:prstGeom>
              <a:blipFill>
                <a:blip r:embed="rId4"/>
                <a:stretch>
                  <a:fillRect l="-1331" t="-5442" b="-17007"/>
                </a:stretch>
              </a:blipFill>
            </p:spPr>
            <p:txBody>
              <a:bodyPr/>
              <a:lstStyle/>
              <a:p>
                <a:r>
                  <a:rPr lang="en-IN">
                    <a:noFill/>
                  </a:rPr>
                  <a:t> </a:t>
                </a:r>
              </a:p>
            </p:txBody>
          </p:sp>
        </mc:Fallback>
      </mc:AlternateContent>
    </p:spTree>
    <p:extLst>
      <p:ext uri="{BB962C8B-B14F-4D97-AF65-F5344CB8AC3E}">
        <p14:creationId xmlns:p14="http://schemas.microsoft.com/office/powerpoint/2010/main" val="3698326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Using Area of </a:t>
            </a:r>
            <a:br>
              <a:rPr lang="en-US" dirty="0"/>
            </a:br>
            <a:r>
              <a:rPr dirty="0"/>
              <a:t>Parallelograms</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200" dirty="0"/>
                  <a:t>The Internal Revenue Service allows qualifying taxpayers to claim a home office deduction on their taxes for any area of their home that they use for business purposes. Taxpayers are allowed to claim </a:t>
                </a:r>
                <a14:m>
                  <m:oMath xmlns:m="http://schemas.openxmlformats.org/officeDocument/2006/math">
                    <m:r>
                      <a:rPr sz="2200">
                        <a:latin typeface="Cambria Math" panose="02040503050406030204" pitchFamily="18" charset="0"/>
                      </a:rPr>
                      <m:t>$</m:t>
                    </m:r>
                    <m:r>
                      <a:rPr sz="2200">
                        <a:latin typeface="Cambria Math" panose="02040503050406030204" pitchFamily="18" charset="0"/>
                      </a:rPr>
                      <m:t>5</m:t>
                    </m:r>
                  </m:oMath>
                </a14:m>
                <a:r>
                  <a:rPr sz="2200" dirty="0"/>
                  <a:t> per square foot for business use, with a maximum of </a:t>
                </a:r>
                <a:r>
                  <a:rPr sz="2200" dirty="0">
                    <a:latin typeface="Cambria Math"/>
                  </a:rPr>
                  <a:t>300</a:t>
                </a:r>
                <a:r>
                  <a:rPr sz="2200" dirty="0"/>
                  <a:t> square feet. The Martins meet the requirements to deduct their home office space on their taxes. Calculate the amount they are allowed to deduct based on their home measurements.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r="-593"/>
                </a:stretch>
              </a:blipFill>
            </p:spPr>
            <p:txBody>
              <a:bodyPr/>
              <a:lstStyle/>
              <a:p>
                <a:r>
                  <a:rPr lang="en-IN">
                    <a:noFill/>
                  </a:rPr>
                  <a:t> </a:t>
                </a:r>
              </a:p>
            </p:txBody>
          </p:sp>
        </mc:Fallback>
      </mc:AlternateContent>
      <p:pic>
        <p:nvPicPr>
          <p:cNvPr id="5" name="Picture 4" descr="A parallelogram with base 12 feet and height 9 feet 9 inches.">
            <a:extLst>
              <a:ext uri="{FF2B5EF4-FFF2-40B4-BE49-F238E27FC236}">
                <a16:creationId xmlns:a16="http://schemas.microsoft.com/office/drawing/2014/main" id="{0D10BBE9-11DA-4B7A-8C51-B01AADAA007C}"/>
              </a:ext>
            </a:extLst>
          </p:cNvPr>
          <p:cNvPicPr>
            <a:picLocks noChangeAspect="1"/>
          </p:cNvPicPr>
          <p:nvPr/>
        </p:nvPicPr>
        <p:blipFill>
          <a:blip r:embed="rId3"/>
          <a:srcRect b="15820"/>
          <a:stretch>
            <a:fillRect/>
          </a:stretch>
        </p:blipFill>
        <p:spPr>
          <a:xfrm>
            <a:off x="3733800" y="3323738"/>
            <a:ext cx="3505200" cy="2265175"/>
          </a:xfrm>
          <a:prstGeom prst="rect">
            <a:avLst/>
          </a:prstGeom>
        </p:spPr>
      </p:pic>
      <p:sp>
        <p:nvSpPr>
          <p:cNvPr id="4" name="TextBox 3">
            <a:extLst>
              <a:ext uri="{FF2B5EF4-FFF2-40B4-BE49-F238E27FC236}">
                <a16:creationId xmlns:a16="http://schemas.microsoft.com/office/drawing/2014/main" id="{9AAF1066-CEDC-2574-2A59-E6E48CEFD7ED}"/>
              </a:ext>
            </a:extLst>
          </p:cNvPr>
          <p:cNvSpPr txBox="1"/>
          <p:nvPr/>
        </p:nvSpPr>
        <p:spPr>
          <a:xfrm>
            <a:off x="4724400" y="5588913"/>
            <a:ext cx="12192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Figure 6</a:t>
            </a:r>
            <a:endParaRPr lang="en-IN" sz="2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Using Area of </a:t>
            </a:r>
            <a:br>
              <a:rPr lang="en-US" dirty="0"/>
            </a:br>
            <a:r>
              <a:rPr dirty="0"/>
              <a:t>Parallelograms</a:t>
            </a:r>
            <a:r>
              <a:rPr lang="en-US" dirty="0"/>
              <a:t>—Slide 2</a:t>
            </a:r>
            <a:endParaRPr dirty="0"/>
          </a:p>
        </p:txBody>
      </p:sp>
      <p:sp>
        <p:nvSpPr>
          <p:cNvPr id="3" name="Text Placeholder 2"/>
          <p:cNvSpPr>
            <a:spLocks noGrp="1"/>
          </p:cNvSpPr>
          <p:nvPr>
            <p:ph type="body" sz="quarter" idx="10"/>
          </p:nvPr>
        </p:nvSpPr>
        <p:spPr/>
        <p:txBody>
          <a:bodyPr>
            <a:normAutofit/>
          </a:bodyPr>
          <a:lstStyle/>
          <a:p>
            <a:r>
              <a:rPr lang="en-IN" sz="2800" b="1" dirty="0"/>
              <a:t>Solution</a:t>
            </a:r>
          </a:p>
          <a:p>
            <a:pPr>
              <a:defRPr sz="2800"/>
            </a:pPr>
            <a:r>
              <a:rPr lang="en-IN" sz="2600" dirty="0"/>
              <a:t>The home office area that the Martins are deducting is in the shape of a parallelogram. Recall that the area of a parallelogram is given by</a:t>
            </a:r>
          </a:p>
          <a:p>
            <a:pPr>
              <a:defRPr sz="2800"/>
            </a:pPr>
            <a:endParaRPr sz="26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7449CC-9120-0AA9-2813-44EF045A134B}"/>
                  </a:ext>
                </a:extLst>
              </p:cNvPr>
              <p:cNvSpPr txBox="1"/>
              <p:nvPr/>
            </p:nvSpPr>
            <p:spPr>
              <a:xfrm>
                <a:off x="457200" y="2917210"/>
                <a:ext cx="8229600" cy="2492990"/>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We can see from the floor plan that the base measures </a:t>
                </a:r>
                <a:br>
                  <a:rPr kumimoji="0" lang="en-IN" sz="2600" b="0" i="0" u="none" strike="noStrike" kern="1200" cap="none" spc="0" normalizeH="0" baseline="0" noProof="0" dirty="0">
                    <a:ln>
                      <a:noFill/>
                    </a:ln>
                    <a:solidFill>
                      <a:srgbClr val="366092"/>
                    </a:solidFill>
                    <a:effectLst/>
                    <a:uLnTx/>
                    <a:uFillTx/>
                    <a:latin typeface="Calibri"/>
                    <a:ea typeface="+mn-ea"/>
                    <a:cs typeface="+mn-cs"/>
                  </a:rPr>
                </a:br>
                <a:r>
                  <a:rPr kumimoji="0" lang="en-IN" sz="2600" b="0" i="0" u="none" strike="noStrike" kern="1200" cap="none" spc="0" normalizeH="0" baseline="0" noProof="0" dirty="0">
                    <a:ln>
                      <a:noFill/>
                    </a:ln>
                    <a:solidFill>
                      <a:srgbClr val="366092"/>
                    </a:solidFill>
                    <a:effectLst/>
                    <a:uLnTx/>
                    <a:uFillTx/>
                    <a:latin typeface="Cambria Math"/>
                    <a:ea typeface="+mn-ea"/>
                    <a:cs typeface="+mn-cs"/>
                  </a:rPr>
                  <a:t>12</a:t>
                </a:r>
                <a:r>
                  <a:rPr kumimoji="0" lang="en-IN" sz="2600" b="0" i="0" u="none" strike="noStrike" kern="1200" cap="none" spc="0" normalizeH="0" baseline="0" noProof="0" dirty="0">
                    <a:ln>
                      <a:noFill/>
                    </a:ln>
                    <a:solidFill>
                      <a:srgbClr val="366092"/>
                    </a:solidFill>
                    <a:effectLst/>
                    <a:uLnTx/>
                    <a:uFillTx/>
                    <a:latin typeface="Calibri"/>
                    <a:ea typeface="+mn-ea"/>
                    <a:cs typeface="+mn-cs"/>
                  </a:rPr>
                  <a:t> feet and the height is </a:t>
                </a:r>
                <a14:m>
                  <m:oMath xmlns:m="http://schemas.openxmlformats.org/officeDocument/2006/math">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m:t>
                    </m:r>
                    <m:r>
                      <m:rPr>
                        <m:nor/>
                      </m:rPr>
                      <a:rPr kumimoji="0" lang="en-IN" sz="26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feet</m:t>
                    </m:r>
                    <m:r>
                      <a:rPr kumimoji="0" lang="en-IN" sz="26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m:t>
                    </m:r>
                    <m:r>
                      <m:rPr>
                        <m:nor/>
                      </m:rPr>
                      <a:rPr kumimoji="0" lang="en-IN" sz="26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inches</m:t>
                    </m:r>
                  </m:oMath>
                </a14:m>
                <a:r>
                  <a:rPr kumimoji="0" lang="en-IN" sz="2600" b="0" i="0" u="none" strike="noStrike" kern="1200" cap="none" spc="0" normalizeH="0" baseline="0" noProof="0" dirty="0">
                    <a:ln>
                      <a:noFill/>
                    </a:ln>
                    <a:solidFill>
                      <a:srgbClr val="366092"/>
                    </a:solidFill>
                    <a:effectLst/>
                    <a:uLnTx/>
                    <a:uFillTx/>
                    <a:latin typeface="Calibri"/>
                    <a:ea typeface="+mn-ea"/>
                    <a:cs typeface="+mn-cs"/>
                  </a:rPr>
                  <a:t>. Before we can multiply to find the area, we need to have both measurements in the same unit (either all feet or all inches). We will change the height measurement, which is given in feet and inches, to feet</a:t>
                </a:r>
                <a:endParaRPr lang="en-IN" dirty="0"/>
              </a:p>
            </p:txBody>
          </p:sp>
        </mc:Choice>
        <mc:Fallback xmlns="">
          <p:sp>
            <p:nvSpPr>
              <p:cNvPr id="5" name="TextBox 4">
                <a:extLst>
                  <a:ext uri="{FF2B5EF4-FFF2-40B4-BE49-F238E27FC236}">
                    <a16:creationId xmlns:a16="http://schemas.microsoft.com/office/drawing/2014/main" id="{837449CC-9120-0AA9-2813-44EF045A134B}"/>
                  </a:ext>
                </a:extLst>
              </p:cNvPr>
              <p:cNvSpPr txBox="1">
                <a:spLocks noRot="1" noChangeAspect="1" noMove="1" noResize="1" noEditPoints="1" noAdjustHandles="1" noChangeArrowheads="1" noChangeShapeType="1" noTextEdit="1"/>
              </p:cNvSpPr>
              <p:nvPr/>
            </p:nvSpPr>
            <p:spPr>
              <a:xfrm>
                <a:off x="457200" y="2917210"/>
                <a:ext cx="8229600" cy="2492990"/>
              </a:xfrm>
              <a:prstGeom prst="rect">
                <a:avLst/>
              </a:prstGeom>
              <a:blipFill>
                <a:blip r:embed="rId2"/>
                <a:stretch>
                  <a:fillRect l="-1333" t="-2200" b="-5379"/>
                </a:stretch>
              </a:blipFill>
            </p:spPr>
            <p:txBody>
              <a:bodyPr/>
              <a:lstStyle/>
              <a:p>
                <a:r>
                  <a:rPr lang="en-IN">
                    <a:noFill/>
                  </a:rPr>
                  <a:t> </a:t>
                </a:r>
              </a:p>
            </p:txBody>
          </p:sp>
        </mc:Fallback>
      </mc:AlternateContent>
      <p:pic>
        <p:nvPicPr>
          <p:cNvPr id="7" name="Picture 6" descr="Area equals base times height.">
            <a:extLst>
              <a:ext uri="{FF2B5EF4-FFF2-40B4-BE49-F238E27FC236}">
                <a16:creationId xmlns:a16="http://schemas.microsoft.com/office/drawing/2014/main" id="{51DEA090-D342-B2CC-CA98-E00909BE28B9}"/>
              </a:ext>
            </a:extLst>
          </p:cNvPr>
          <p:cNvPicPr>
            <a:picLocks noChangeAspect="1"/>
          </p:cNvPicPr>
          <p:nvPr/>
        </p:nvPicPr>
        <p:blipFill>
          <a:blip r:embed="rId3"/>
          <a:stretch>
            <a:fillRect/>
          </a:stretch>
        </p:blipFill>
        <p:spPr>
          <a:xfrm>
            <a:off x="3962399" y="2438400"/>
            <a:ext cx="1008000" cy="32581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615B2-FE40-F4C0-944D-B8EBCD667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815C0-5BDE-5575-E3B6-DE32B2E6D79F}"/>
              </a:ext>
            </a:extLst>
          </p:cNvPr>
          <p:cNvSpPr>
            <a:spLocks noGrp="1"/>
          </p:cNvSpPr>
          <p:nvPr>
            <p:ph type="title"/>
          </p:nvPr>
        </p:nvSpPr>
        <p:spPr/>
        <p:txBody>
          <a:bodyPr>
            <a:normAutofit/>
          </a:bodyPr>
          <a:lstStyle/>
          <a:p>
            <a:pPr>
              <a:defRPr sz="3200"/>
            </a:pPr>
            <a:r>
              <a:rPr dirty="0"/>
              <a:t>Example 4: Using Area of </a:t>
            </a:r>
            <a:br>
              <a:rPr lang="en-US" dirty="0"/>
            </a:br>
            <a:r>
              <a:rPr dirty="0"/>
              <a:t>Parallelograms</a:t>
            </a:r>
            <a:r>
              <a:rPr lang="en-US" dirty="0"/>
              <a:t>—Slide 3</a:t>
            </a:r>
            <a:endParaRPr dirty="0"/>
          </a:p>
        </p:txBody>
      </p:sp>
      <p:sp>
        <p:nvSpPr>
          <p:cNvPr id="3" name="Text Placeholder 2">
            <a:extLst>
              <a:ext uri="{FF2B5EF4-FFF2-40B4-BE49-F238E27FC236}">
                <a16:creationId xmlns:a16="http://schemas.microsoft.com/office/drawing/2014/main" id="{496A2563-5A8E-BC13-CCA6-5F85822AC825}"/>
              </a:ext>
            </a:extLst>
          </p:cNvPr>
          <p:cNvSpPr>
            <a:spLocks noGrp="1"/>
          </p:cNvSpPr>
          <p:nvPr>
            <p:ph type="body" sz="quarter" idx="10"/>
          </p:nvPr>
        </p:nvSpPr>
        <p:spPr>
          <a:xfrm>
            <a:off x="457200" y="1143000"/>
            <a:ext cx="8229600" cy="4853354"/>
          </a:xfrm>
        </p:spPr>
        <p:txBody>
          <a:bodyPr>
            <a:normAutofit/>
          </a:bodyPr>
          <a:lstStyle/>
          <a:p>
            <a:r>
              <a:rPr lang="en-IN" sz="2600" dirty="0"/>
              <a:t>The conversion factor to change the inches into feet is</a:t>
            </a:r>
            <a:endParaRPr sz="2600" dirty="0"/>
          </a:p>
        </p:txBody>
      </p:sp>
      <p:pic>
        <p:nvPicPr>
          <p:cNvPr id="11" name="Picture 10" descr="1 feet divided by 12 inches.">
            <a:extLst>
              <a:ext uri="{FF2B5EF4-FFF2-40B4-BE49-F238E27FC236}">
                <a16:creationId xmlns:a16="http://schemas.microsoft.com/office/drawing/2014/main" id="{D07A0368-B2FE-CA95-A772-704164F32304}"/>
              </a:ext>
            </a:extLst>
          </p:cNvPr>
          <p:cNvPicPr>
            <a:picLocks noChangeAspect="1"/>
          </p:cNvPicPr>
          <p:nvPr/>
        </p:nvPicPr>
        <p:blipFill>
          <a:blip r:embed="rId2"/>
          <a:stretch>
            <a:fillRect/>
          </a:stretch>
        </p:blipFill>
        <p:spPr>
          <a:xfrm>
            <a:off x="7867650" y="1029287"/>
            <a:ext cx="866775" cy="876300"/>
          </a:xfrm>
          <a:prstGeom prst="rect">
            <a:avLst/>
          </a:prstGeom>
        </p:spPr>
      </p:pic>
      <p:sp>
        <p:nvSpPr>
          <p:cNvPr id="7" name="TextBox 6">
            <a:extLst>
              <a:ext uri="{FF2B5EF4-FFF2-40B4-BE49-F238E27FC236}">
                <a16:creationId xmlns:a16="http://schemas.microsoft.com/office/drawing/2014/main" id="{16D25FBD-F068-2EBA-DEE4-65DA339D946F}"/>
              </a:ext>
            </a:extLst>
          </p:cNvPr>
          <p:cNvSpPr txBox="1"/>
          <p:nvPr/>
        </p:nvSpPr>
        <p:spPr>
          <a:xfrm>
            <a:off x="428625" y="1745903"/>
            <a:ext cx="8229600" cy="492443"/>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We convert </a:t>
            </a:r>
            <a:r>
              <a:rPr kumimoji="0" lang="en-IN" sz="2600" b="0" i="0" u="none" strike="noStrike" kern="1200" cap="none" spc="0" normalizeH="0" baseline="0" noProof="0" dirty="0">
                <a:ln>
                  <a:noFill/>
                </a:ln>
                <a:solidFill>
                  <a:srgbClr val="366092"/>
                </a:solidFill>
                <a:effectLst/>
                <a:uLnTx/>
                <a:uFillTx/>
                <a:latin typeface="Cambria Math"/>
                <a:ea typeface="+mn-ea"/>
                <a:cs typeface="+mn-cs"/>
              </a:rPr>
              <a:t>9</a:t>
            </a:r>
            <a:r>
              <a:rPr kumimoji="0" lang="en-IN" sz="2600" b="0" i="0" u="none" strike="noStrike" kern="1200" cap="none" spc="0" normalizeH="0" baseline="0" noProof="0" dirty="0">
                <a:ln>
                  <a:noFill/>
                </a:ln>
                <a:solidFill>
                  <a:srgbClr val="366092"/>
                </a:solidFill>
                <a:effectLst/>
                <a:uLnTx/>
                <a:uFillTx/>
                <a:latin typeface="Calibri"/>
                <a:ea typeface="+mn-ea"/>
                <a:cs typeface="+mn-cs"/>
              </a:rPr>
              <a:t> inches to feet by multiplying; that is, we get</a:t>
            </a:r>
            <a:endParaRPr lang="en-IN" dirty="0"/>
          </a:p>
        </p:txBody>
      </p:sp>
      <p:pic>
        <p:nvPicPr>
          <p:cNvPr id="9" name="Picture 8" descr="9 inches times open fraction 1 feet over 12 inches close fraction equals 0.75 feet.">
            <a:extLst>
              <a:ext uri="{FF2B5EF4-FFF2-40B4-BE49-F238E27FC236}">
                <a16:creationId xmlns:a16="http://schemas.microsoft.com/office/drawing/2014/main" id="{3DF0D04E-3114-2636-AA9F-FECD080E1AD7}"/>
              </a:ext>
            </a:extLst>
          </p:cNvPr>
          <p:cNvPicPr>
            <a:picLocks noChangeAspect="1"/>
          </p:cNvPicPr>
          <p:nvPr/>
        </p:nvPicPr>
        <p:blipFill>
          <a:blip r:embed="rId3"/>
          <a:stretch>
            <a:fillRect/>
          </a:stretch>
        </p:blipFill>
        <p:spPr>
          <a:xfrm>
            <a:off x="609600" y="2238346"/>
            <a:ext cx="2600325" cy="876300"/>
          </a:xfrm>
          <a:prstGeom prst="rect">
            <a:avLst/>
          </a:prstGeom>
        </p:spPr>
      </p:pic>
      <p:sp>
        <p:nvSpPr>
          <p:cNvPr id="5" name="TextBox 4">
            <a:extLst>
              <a:ext uri="{FF2B5EF4-FFF2-40B4-BE49-F238E27FC236}">
                <a16:creationId xmlns:a16="http://schemas.microsoft.com/office/drawing/2014/main" id="{BC32C13A-D8CC-498C-81A5-E03C5A5F1F01}"/>
              </a:ext>
            </a:extLst>
          </p:cNvPr>
          <p:cNvSpPr txBox="1"/>
          <p:nvPr/>
        </p:nvSpPr>
        <p:spPr>
          <a:xfrm>
            <a:off x="457200" y="3222248"/>
            <a:ext cx="8305800" cy="892552"/>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Adding this to the </a:t>
            </a:r>
            <a:r>
              <a:rPr kumimoji="0" lang="en-IN" sz="2600" b="0" i="0" u="none" strike="noStrike" kern="1200" cap="none" spc="0" normalizeH="0" baseline="0" noProof="0" dirty="0">
                <a:ln>
                  <a:noFill/>
                </a:ln>
                <a:solidFill>
                  <a:srgbClr val="366092"/>
                </a:solidFill>
                <a:effectLst/>
                <a:uLnTx/>
                <a:uFillTx/>
                <a:latin typeface="Cambria Math"/>
                <a:ea typeface="+mn-ea"/>
                <a:cs typeface="+mn-cs"/>
              </a:rPr>
              <a:t>9</a:t>
            </a:r>
            <a:r>
              <a:rPr kumimoji="0" lang="en-IN" sz="2600" b="0" i="0" u="none" strike="noStrike" kern="1200" cap="none" spc="0" normalizeH="0" baseline="0" noProof="0" dirty="0">
                <a:ln>
                  <a:noFill/>
                </a:ln>
                <a:solidFill>
                  <a:srgbClr val="366092"/>
                </a:solidFill>
                <a:effectLst/>
                <a:uLnTx/>
                <a:uFillTx/>
                <a:latin typeface="Calibri"/>
                <a:ea typeface="+mn-ea"/>
                <a:cs typeface="+mn-cs"/>
              </a:rPr>
              <a:t> feet, we have that the  height measurement is </a:t>
            </a:r>
            <a:r>
              <a:rPr kumimoji="0" lang="en-IN" sz="2600" b="0" i="0" u="none" strike="noStrike" kern="1200" cap="none" spc="0" normalizeH="0" baseline="0" noProof="0" dirty="0">
                <a:ln>
                  <a:noFill/>
                </a:ln>
                <a:solidFill>
                  <a:srgbClr val="366092"/>
                </a:solidFill>
                <a:effectLst/>
                <a:uLnTx/>
                <a:uFillTx/>
                <a:latin typeface="Cambria Math"/>
                <a:ea typeface="+mn-ea"/>
                <a:cs typeface="+mn-cs"/>
              </a:rPr>
              <a:t>9.75</a:t>
            </a:r>
            <a:r>
              <a:rPr kumimoji="0" lang="en-IN" sz="2600" b="0" i="0" u="none" strike="noStrike" kern="1200" cap="none" spc="0" normalizeH="0" baseline="0" noProof="0" dirty="0">
                <a:ln>
                  <a:noFill/>
                </a:ln>
                <a:solidFill>
                  <a:srgbClr val="366092"/>
                </a:solidFill>
                <a:effectLst/>
                <a:uLnTx/>
                <a:uFillTx/>
                <a:latin typeface="Calibri"/>
                <a:ea typeface="+mn-ea"/>
                <a:cs typeface="+mn-cs"/>
              </a:rPr>
              <a:t> feet.</a:t>
            </a:r>
            <a:endParaRPr lang="en-IN" dirty="0"/>
          </a:p>
        </p:txBody>
      </p:sp>
      <p:sp>
        <p:nvSpPr>
          <p:cNvPr id="13" name="TextBox 12">
            <a:extLst>
              <a:ext uri="{FF2B5EF4-FFF2-40B4-BE49-F238E27FC236}">
                <a16:creationId xmlns:a16="http://schemas.microsoft.com/office/drawing/2014/main" id="{E4BA8649-15D3-79BB-DD45-FAD707A5CB2F}"/>
              </a:ext>
            </a:extLst>
          </p:cNvPr>
          <p:cNvSpPr txBox="1"/>
          <p:nvPr/>
        </p:nvSpPr>
        <p:spPr>
          <a:xfrm>
            <a:off x="457200" y="4105275"/>
            <a:ext cx="8305800" cy="892552"/>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rPr>
              <a:t>Now we can use the area formula for a parallelogram </a:t>
            </a:r>
            <a:r>
              <a:rPr kumimoji="0" lang="en-IN" sz="2600" b="0" i="1" u="none" strike="noStrike" kern="1200" cap="none" spc="0" normalizeH="0" baseline="0" noProof="0" dirty="0">
                <a:ln>
                  <a:noFill/>
                </a:ln>
                <a:solidFill>
                  <a:srgbClr val="366092"/>
                </a:solidFill>
                <a:effectLst/>
                <a:uLnTx/>
                <a:uFillTx/>
                <a:latin typeface="Calibri"/>
              </a:rPr>
              <a:t>A</a:t>
            </a:r>
            <a:r>
              <a:rPr kumimoji="0" lang="en-IN" sz="2600" b="0" i="0" u="none" strike="noStrike" kern="1200" cap="none" spc="0" normalizeH="0" baseline="0" noProof="0" dirty="0">
                <a:ln>
                  <a:noFill/>
                </a:ln>
                <a:solidFill>
                  <a:srgbClr val="366092"/>
                </a:solidFill>
                <a:effectLst/>
                <a:uLnTx/>
                <a:uFillTx/>
                <a:latin typeface="Calibri"/>
              </a:rPr>
              <a:t> = </a:t>
            </a:r>
            <a:r>
              <a:rPr kumimoji="0" lang="en-IN" sz="2600" b="0" i="1" u="none" strike="noStrike" kern="1200" cap="none" spc="0" normalizeH="0" baseline="0" noProof="0" dirty="0" err="1">
                <a:ln>
                  <a:noFill/>
                </a:ln>
                <a:solidFill>
                  <a:srgbClr val="366092"/>
                </a:solidFill>
                <a:effectLst/>
                <a:uLnTx/>
                <a:uFillTx/>
                <a:latin typeface="Calibri"/>
              </a:rPr>
              <a:t>bh</a:t>
            </a:r>
            <a:r>
              <a:rPr kumimoji="0" lang="en-IN" sz="2600" b="0" i="0" u="none" strike="noStrike" kern="1200" cap="none" spc="0" normalizeH="0" baseline="0" noProof="0" dirty="0">
                <a:ln>
                  <a:noFill/>
                </a:ln>
                <a:solidFill>
                  <a:srgbClr val="366092"/>
                </a:solidFill>
                <a:effectLst/>
                <a:uLnTx/>
                <a:uFillTx/>
                <a:latin typeface="Calibri"/>
              </a:rPr>
              <a:t> to find the area of their home office.</a:t>
            </a:r>
            <a:endParaRPr lang="en-IN" sz="2600" dirty="0"/>
          </a:p>
        </p:txBody>
      </p:sp>
      <p:pic>
        <p:nvPicPr>
          <p:cNvPr id="15" name="Picture 14" descr="A subscript home office equals base times height equals 12 feet times 9.75 feet equals 117 feet squared">
            <a:extLst>
              <a:ext uri="{FF2B5EF4-FFF2-40B4-BE49-F238E27FC236}">
                <a16:creationId xmlns:a16="http://schemas.microsoft.com/office/drawing/2014/main" id="{EF51EE07-CF3C-BB9B-FA05-A3FC989F8C77}"/>
              </a:ext>
            </a:extLst>
          </p:cNvPr>
          <p:cNvPicPr>
            <a:picLocks noChangeAspect="1"/>
          </p:cNvPicPr>
          <p:nvPr/>
        </p:nvPicPr>
        <p:blipFill>
          <a:blip r:embed="rId4"/>
          <a:stretch>
            <a:fillRect/>
          </a:stretch>
        </p:blipFill>
        <p:spPr>
          <a:xfrm>
            <a:off x="2286000" y="5146327"/>
            <a:ext cx="5019675" cy="485775"/>
          </a:xfrm>
          <a:prstGeom prst="rect">
            <a:avLst/>
          </a:prstGeom>
        </p:spPr>
      </p:pic>
    </p:spTree>
    <p:extLst>
      <p:ext uri="{BB962C8B-B14F-4D97-AF65-F5344CB8AC3E}">
        <p14:creationId xmlns:p14="http://schemas.microsoft.com/office/powerpoint/2010/main" val="4002418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Using Area of </a:t>
            </a:r>
            <a:br>
              <a:rPr lang="en-US" dirty="0"/>
            </a:br>
            <a:r>
              <a:rPr dirty="0"/>
              <a:t>Parallelograms</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43000"/>
                <a:ext cx="8229600" cy="4853354"/>
              </a:xfrm>
            </p:spPr>
            <p:txBody>
              <a:bodyPr>
                <a:normAutofit/>
              </a:bodyPr>
              <a:lstStyle/>
              <a:p>
                <a:pPr>
                  <a:defRPr sz="2800"/>
                </a:pPr>
                <a:r>
                  <a:rPr lang="en-IN" sz="2600" dirty="0"/>
                  <a:t>The Martins are allowed to deduct </a:t>
                </a:r>
                <a14:m>
                  <m:oMath xmlns:m="http://schemas.openxmlformats.org/officeDocument/2006/math">
                    <m:r>
                      <a:rPr lang="en-IN" sz="2600">
                        <a:latin typeface="Cambria Math" panose="02040503050406030204" pitchFamily="18" charset="0"/>
                      </a:rPr>
                      <m:t>$</m:t>
                    </m:r>
                    <m:r>
                      <a:rPr lang="en-IN" sz="2600">
                        <a:latin typeface="Cambria Math" panose="02040503050406030204" pitchFamily="18" charset="0"/>
                      </a:rPr>
                      <m:t>5</m:t>
                    </m:r>
                  </m:oMath>
                </a14:m>
                <a:r>
                  <a:rPr lang="en-IN" sz="2600" dirty="0"/>
                  <a:t> per square foot of </a:t>
                </a:r>
              </a:p>
              <a:p>
                <a:pPr>
                  <a:defRPr sz="2800"/>
                </a:pPr>
                <a:r>
                  <a:rPr lang="en-IN" sz="2600" dirty="0"/>
                  <a:t>their home office, so we multiply the area by</a:t>
                </a:r>
                <a:endParaRPr lang="ar-AE"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43000"/>
                <a:ext cx="8229600" cy="4853354"/>
              </a:xfrm>
              <a:blipFill>
                <a:blip r:embed="rId2"/>
                <a:stretch>
                  <a:fillRect l="-1333" t="-1131"/>
                </a:stretch>
              </a:blipFill>
            </p:spPr>
            <p:txBody>
              <a:bodyPr/>
              <a:lstStyle/>
              <a:p>
                <a:r>
                  <a:rPr lang="en-IN">
                    <a:noFill/>
                  </a:rPr>
                  <a:t> </a:t>
                </a:r>
              </a:p>
            </p:txBody>
          </p:sp>
        </mc:Fallback>
      </mc:AlternateContent>
      <p:pic>
        <p:nvPicPr>
          <p:cNvPr id="13" name="Picture 12" descr="$5 divided by 1 feet squared.">
            <a:extLst>
              <a:ext uri="{FF2B5EF4-FFF2-40B4-BE49-F238E27FC236}">
                <a16:creationId xmlns:a16="http://schemas.microsoft.com/office/drawing/2014/main" id="{15FFF7A2-1F8B-B691-2310-E05159F1FFC5}"/>
              </a:ext>
            </a:extLst>
          </p:cNvPr>
          <p:cNvPicPr>
            <a:picLocks noChangeAspect="1"/>
          </p:cNvPicPr>
          <p:nvPr/>
        </p:nvPicPr>
        <p:blipFill>
          <a:blip r:embed="rId3"/>
          <a:stretch>
            <a:fillRect/>
          </a:stretch>
        </p:blipFill>
        <p:spPr>
          <a:xfrm>
            <a:off x="6667200" y="1511103"/>
            <a:ext cx="684000" cy="828000"/>
          </a:xfrm>
          <a:prstGeom prst="rect">
            <a:avLst/>
          </a:prstGeom>
        </p:spPr>
      </p:pic>
      <p:sp>
        <p:nvSpPr>
          <p:cNvPr id="7" name="TextBox 6">
            <a:extLst>
              <a:ext uri="{FF2B5EF4-FFF2-40B4-BE49-F238E27FC236}">
                <a16:creationId xmlns:a16="http://schemas.microsoft.com/office/drawing/2014/main" id="{3CDF8506-2F86-8D67-E6EB-0C7BC7774E63}"/>
              </a:ext>
            </a:extLst>
          </p:cNvPr>
          <p:cNvSpPr txBox="1"/>
          <p:nvPr/>
        </p:nvSpPr>
        <p:spPr>
          <a:xfrm>
            <a:off x="495300" y="2403157"/>
            <a:ext cx="2971800" cy="492443"/>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Deduction Amount: </a:t>
            </a:r>
            <a:endParaRPr lang="en-IN" sz="2600" dirty="0"/>
          </a:p>
        </p:txBody>
      </p:sp>
      <p:pic>
        <p:nvPicPr>
          <p:cNvPr id="11" name="Picture 10" descr="117 feet squared times open fraction 5 dollars divided by 1 foot squared close fraction equals 585 dollars">
            <a:extLst>
              <a:ext uri="{FF2B5EF4-FFF2-40B4-BE49-F238E27FC236}">
                <a16:creationId xmlns:a16="http://schemas.microsoft.com/office/drawing/2014/main" id="{2E0B78B2-4CA6-5207-60AA-000CD0E0BE9E}"/>
              </a:ext>
            </a:extLst>
          </p:cNvPr>
          <p:cNvPicPr>
            <a:picLocks noChangeAspect="1"/>
          </p:cNvPicPr>
          <p:nvPr/>
        </p:nvPicPr>
        <p:blipFill>
          <a:blip r:embed="rId4"/>
          <a:stretch>
            <a:fillRect/>
          </a:stretch>
        </p:blipFill>
        <p:spPr>
          <a:xfrm>
            <a:off x="3352800" y="2301003"/>
            <a:ext cx="2600325" cy="8763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800B5D8-755C-EFA3-E604-C492ACCD5FCC}"/>
                  </a:ext>
                </a:extLst>
              </p:cNvPr>
              <p:cNvSpPr txBox="1"/>
              <p:nvPr/>
            </p:nvSpPr>
            <p:spPr>
              <a:xfrm>
                <a:off x="457200" y="3107149"/>
                <a:ext cx="8229600" cy="89255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Thus, the Martins are allowed to deduct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585</m:t>
                    </m:r>
                  </m:oMath>
                </a14:m>
                <a:r>
                  <a:rPr kumimoji="0" lang="en-US" sz="2600" b="0" i="0" u="none" strike="noStrike" kern="1200" cap="none" spc="0" normalizeH="0" baseline="0" noProof="0" dirty="0">
                    <a:ln>
                      <a:noFill/>
                    </a:ln>
                    <a:solidFill>
                      <a:srgbClr val="366092"/>
                    </a:solidFill>
                    <a:effectLst/>
                    <a:uLnTx/>
                    <a:uFillTx/>
                    <a:latin typeface="Calibri"/>
                    <a:ea typeface="+mn-ea"/>
                    <a:cs typeface="+mn-cs"/>
                  </a:rPr>
                  <a:t> on their taxes for their home office space.</a:t>
                </a:r>
              </a:p>
            </p:txBody>
          </p:sp>
        </mc:Choice>
        <mc:Fallback xmlns="">
          <p:sp>
            <p:nvSpPr>
              <p:cNvPr id="5" name="TextBox 4">
                <a:extLst>
                  <a:ext uri="{FF2B5EF4-FFF2-40B4-BE49-F238E27FC236}">
                    <a16:creationId xmlns:a16="http://schemas.microsoft.com/office/drawing/2014/main" id="{F800B5D8-755C-EFA3-E604-C492ACCD5FCC}"/>
                  </a:ext>
                </a:extLst>
              </p:cNvPr>
              <p:cNvSpPr txBox="1">
                <a:spLocks noRot="1" noChangeAspect="1" noMove="1" noResize="1" noEditPoints="1" noAdjustHandles="1" noChangeArrowheads="1" noChangeShapeType="1" noTextEdit="1"/>
              </p:cNvSpPr>
              <p:nvPr/>
            </p:nvSpPr>
            <p:spPr>
              <a:xfrm>
                <a:off x="457200" y="3107149"/>
                <a:ext cx="8229600" cy="892552"/>
              </a:xfrm>
              <a:prstGeom prst="rect">
                <a:avLst/>
              </a:prstGeom>
              <a:blipFill>
                <a:blip r:embed="rId5"/>
                <a:stretch>
                  <a:fillRect l="-1333" t="-6164" b="-17123"/>
                </a:stretch>
              </a:blipFill>
            </p:spPr>
            <p:txBody>
              <a:bodyPr/>
              <a:lstStyle/>
              <a:p>
                <a:r>
                  <a:rPr lang="en-IN">
                    <a:noFill/>
                  </a:rPr>
                  <a:t> </a:t>
                </a:r>
              </a:p>
            </p:txBody>
          </p:sp>
        </mc:Fallback>
      </mc:AlternateContent>
    </p:spTree>
    <p:extLst>
      <p:ext uri="{BB962C8B-B14F-4D97-AF65-F5344CB8AC3E}">
        <p14:creationId xmlns:p14="http://schemas.microsoft.com/office/powerpoint/2010/main" val="2328489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Using Circumference</a:t>
            </a:r>
            <a:r>
              <a:rPr lang="en-US" dirty="0"/>
              <a:t>—Slide 1</a:t>
            </a:r>
            <a:endParaRPr dirty="0"/>
          </a:p>
        </p:txBody>
      </p:sp>
      <p:sp>
        <p:nvSpPr>
          <p:cNvPr id="3" name="Text Placeholder 2"/>
          <p:cNvSpPr>
            <a:spLocks noGrp="1"/>
          </p:cNvSpPr>
          <p:nvPr>
            <p:ph type="body" sz="quarter" idx="10"/>
          </p:nvPr>
        </p:nvSpPr>
        <p:spPr>
          <a:xfrm>
            <a:off x="457200" y="1029287"/>
            <a:ext cx="6096000" cy="4967067"/>
          </a:xfrm>
        </p:spPr>
        <p:txBody>
          <a:bodyPr>
            <a:normAutofit fontScale="92500" lnSpcReduction="10000"/>
          </a:bodyPr>
          <a:lstStyle/>
          <a:p>
            <a:r>
              <a:rPr sz="2800" dirty="0"/>
              <a:t>Members of a robotics club are tasked with moving their robot from point A to point B. The robot understands the following commands.</a:t>
            </a:r>
          </a:p>
          <a:p>
            <a:pPr marL="514350" indent="-514350">
              <a:buFont typeface="+mj-lt"/>
              <a:buChar char="•"/>
              <a:defRPr sz="2800"/>
            </a:pPr>
            <a:r>
              <a:rPr dirty="0"/>
              <a:t>​</a:t>
            </a:r>
            <a:r>
              <a:rPr sz="2800" dirty="0"/>
              <a:t>Rotate wheels forward </a:t>
            </a:r>
            <a:r>
              <a:rPr lang="en-US" sz="2800" i="1" dirty="0"/>
              <a:t>x</a:t>
            </a:r>
            <a:r>
              <a:rPr sz="2800" dirty="0"/>
              <a:t> number of rotations.</a:t>
            </a:r>
          </a:p>
          <a:p>
            <a:pPr marL="514350" indent="-514350">
              <a:buFont typeface="+mj-lt"/>
              <a:buChar char="•"/>
              <a:defRPr sz="2800"/>
            </a:pPr>
            <a:r>
              <a:rPr dirty="0"/>
              <a:t>​</a:t>
            </a:r>
            <a:r>
              <a:rPr sz="2800" dirty="0"/>
              <a:t>Rotate wheels backward </a:t>
            </a:r>
            <a:r>
              <a:rPr lang="en-US" sz="2800" i="1" dirty="0"/>
              <a:t>x</a:t>
            </a:r>
            <a:r>
              <a:rPr sz="2800" dirty="0"/>
              <a:t> number of rotations.</a:t>
            </a:r>
          </a:p>
          <a:p>
            <a:pPr marL="514350" indent="-514350">
              <a:buFont typeface="+mj-lt"/>
              <a:buChar char="•"/>
              <a:defRPr sz="2800"/>
            </a:pPr>
            <a:r>
              <a:rPr dirty="0"/>
              <a:t>​</a:t>
            </a:r>
            <a:r>
              <a:rPr sz="2800" dirty="0"/>
              <a:t>Turn</a:t>
            </a:r>
            <a:r>
              <a:rPr lang="en-US" sz="2800" dirty="0"/>
              <a:t> 90</a:t>
            </a:r>
            <a:r>
              <a:rPr lang="en-US" sz="2800" dirty="0">
                <a:latin typeface="Calibri" panose="020F0502020204030204" pitchFamily="34" charset="0"/>
                <a:ea typeface="Calibri" panose="020F0502020204030204" pitchFamily="34" charset="0"/>
                <a:cs typeface="Calibri" panose="020F0502020204030204" pitchFamily="34" charset="0"/>
              </a:rPr>
              <a:t>° </a:t>
            </a:r>
            <a:r>
              <a:rPr sz="2800" dirty="0"/>
              <a:t>left.</a:t>
            </a:r>
            <a:r>
              <a:rPr lang="en-US" sz="2800" dirty="0"/>
              <a:t> </a:t>
            </a:r>
            <a:r>
              <a:rPr lang="en-IN" dirty="0"/>
              <a:t>Turn </a:t>
            </a:r>
            <a:r>
              <a:rPr lang="en-US" dirty="0"/>
              <a:t>90</a:t>
            </a:r>
            <a:r>
              <a:rPr lang="en-US" dirty="0">
                <a:latin typeface="Calibri" panose="020F0502020204030204" pitchFamily="34" charset="0"/>
                <a:ea typeface="Calibri" panose="020F0502020204030204" pitchFamily="34" charset="0"/>
                <a:cs typeface="Calibri" panose="020F0502020204030204" pitchFamily="34" charset="0"/>
              </a:rPr>
              <a:t>°</a:t>
            </a:r>
            <a:r>
              <a:rPr lang="en-IN" dirty="0"/>
              <a:t> right.</a:t>
            </a:r>
            <a:endParaRPr sz="2800" baseline="30000" dirty="0"/>
          </a:p>
          <a:p>
            <a:r>
              <a:rPr sz="2800" dirty="0"/>
              <a:t>If the wheels of the robot are </a:t>
            </a:r>
            <a:r>
              <a:rPr sz="2800" dirty="0">
                <a:latin typeface="Cambria Math"/>
              </a:rPr>
              <a:t>2.5</a:t>
            </a:r>
            <a:r>
              <a:rPr sz="2800" dirty="0"/>
              <a:t> inches in diameter, determine the sequence of commands that the robot should be given.</a:t>
            </a:r>
          </a:p>
        </p:txBody>
      </p:sp>
      <p:pic>
        <p:nvPicPr>
          <p:cNvPr id="4" name="Picture 3" descr="A robot moves from point A horizontally toward the left for 20 inches. It turns 90 degrees to the right then travels 8 feet and then turns 90 degrees left and travels 110.3 centimeters to point B.">
            <a:extLst>
              <a:ext uri="{FF2B5EF4-FFF2-40B4-BE49-F238E27FC236}">
                <a16:creationId xmlns:a16="http://schemas.microsoft.com/office/drawing/2014/main" id="{DE723A7B-A6E2-44A9-A749-1EE44DA4C236}"/>
              </a:ext>
            </a:extLst>
          </p:cNvPr>
          <p:cNvPicPr>
            <a:picLocks noChangeAspect="1"/>
          </p:cNvPicPr>
          <p:nvPr/>
        </p:nvPicPr>
        <p:blipFill>
          <a:blip r:embed="rId2"/>
          <a:srcRect b="8697"/>
          <a:stretch>
            <a:fillRect/>
          </a:stretch>
        </p:blipFill>
        <p:spPr>
          <a:xfrm>
            <a:off x="6534150" y="1943687"/>
            <a:ext cx="2133600" cy="3124200"/>
          </a:xfrm>
          <a:prstGeom prst="rect">
            <a:avLst/>
          </a:prstGeom>
        </p:spPr>
      </p:pic>
      <p:sp>
        <p:nvSpPr>
          <p:cNvPr id="5" name="TextBox 4">
            <a:extLst>
              <a:ext uri="{FF2B5EF4-FFF2-40B4-BE49-F238E27FC236}">
                <a16:creationId xmlns:a16="http://schemas.microsoft.com/office/drawing/2014/main" id="{B5AB29D4-BC44-C397-D9C6-44648DDCEAB3}"/>
              </a:ext>
            </a:extLst>
          </p:cNvPr>
          <p:cNvSpPr txBox="1"/>
          <p:nvPr/>
        </p:nvSpPr>
        <p:spPr>
          <a:xfrm>
            <a:off x="6991350" y="5067887"/>
            <a:ext cx="12192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Figure 7</a:t>
            </a:r>
            <a:endParaRPr lang="en-IN" sz="2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Circumference</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600" b="1" dirty="0"/>
                  <a:t>Solution</a:t>
                </a:r>
              </a:p>
              <a:p>
                <a:pPr>
                  <a:defRPr sz="2800"/>
                </a:pPr>
                <a:r>
                  <a:rPr lang="en-US" sz="2600" dirty="0"/>
                  <a:t>The first thing to do is find the circumference of the wheels. This will tell us how far the robot will travel after one full rotation of the wheels. Recall that circumference is equal to the diameter </a:t>
                </a:r>
                <a:r>
                  <a:rPr lang="en-US" sz="2600" i="1" dirty="0"/>
                  <a:t>d</a:t>
                </a:r>
                <a:r>
                  <a:rPr lang="en-US" sz="2600" dirty="0"/>
                  <a:t> times </a:t>
                </a:r>
                <a14:m>
                  <m:oMath xmlns:m="http://schemas.openxmlformats.org/officeDocument/2006/math">
                    <m:r>
                      <m:rPr>
                        <m:sty m:val="p"/>
                      </m:rPr>
                      <a:rPr lang="el-GR" sz="2600">
                        <a:latin typeface="Cambria Math" panose="02040503050406030204" pitchFamily="18" charset="0"/>
                      </a:rPr>
                      <m:t>π</m:t>
                    </m:r>
                  </m:oMath>
                </a14:m>
                <a:r>
                  <a:rPr lang="el-GR" sz="2600" dirty="0"/>
                  <a:t>. </a:t>
                </a:r>
                <a:r>
                  <a:rPr lang="en-US" sz="2600" dirty="0"/>
                  <a:t>This means that the robot travels </a:t>
                </a:r>
                <a14:m>
                  <m:oMath xmlns:m="http://schemas.openxmlformats.org/officeDocument/2006/math">
                    <m:r>
                      <a:rPr lang="en-US" sz="2600">
                        <a:latin typeface="Cambria Math" panose="02040503050406030204" pitchFamily="18" charset="0"/>
                      </a:rPr>
                      <m:t>2</m:t>
                    </m:r>
                    <m:r>
                      <a:rPr lang="en-US" sz="2600">
                        <a:latin typeface="Cambria Math" panose="02040503050406030204" pitchFamily="18" charset="0"/>
                      </a:rPr>
                      <m:t>.</m:t>
                    </m:r>
                    <m:r>
                      <a:rPr lang="en-US" sz="2600">
                        <a:latin typeface="Cambria Math" panose="02040503050406030204" pitchFamily="18" charset="0"/>
                      </a:rPr>
                      <m:t>5</m:t>
                    </m:r>
                    <m:r>
                      <m:rPr>
                        <m:nor/>
                      </m:rPr>
                      <a:rPr lang="en-US" sz="2600"/>
                      <m:t> </m:t>
                    </m:r>
                    <m:r>
                      <m:rPr>
                        <m:sty m:val="p"/>
                      </m:rPr>
                      <a:rPr lang="en-US" sz="2600">
                        <a:latin typeface="Cambria Math" panose="02040503050406030204" pitchFamily="18" charset="0"/>
                      </a:rPr>
                      <m:t>in</m:t>
                    </m:r>
                    <m:r>
                      <a:rPr lang="en-US" sz="2600">
                        <a:latin typeface="Cambria Math" panose="02040503050406030204" pitchFamily="18" charset="0"/>
                      </a:rPr>
                      <m:t>. ⋅</m:t>
                    </m:r>
                    <m:r>
                      <m:rPr>
                        <m:sty m:val="p"/>
                      </m:rPr>
                      <a:rPr lang="el-GR" sz="2600">
                        <a:latin typeface="Cambria Math" panose="02040503050406030204" pitchFamily="18" charset="0"/>
                      </a:rPr>
                      <m:t>π</m:t>
                    </m:r>
                    <m:r>
                      <a:rPr lang="el-GR" sz="2600">
                        <a:latin typeface="Cambria Math" panose="02040503050406030204" pitchFamily="18" charset="0"/>
                      </a:rPr>
                      <m:t>≈</m:t>
                    </m:r>
                    <m:r>
                      <a:rPr lang="el-GR" sz="2600">
                        <a:latin typeface="Cambria Math" panose="02040503050406030204" pitchFamily="18" charset="0"/>
                      </a:rPr>
                      <m:t>7</m:t>
                    </m:r>
                    <m:r>
                      <a:rPr lang="el-GR" sz="2600">
                        <a:latin typeface="Cambria Math" panose="02040503050406030204" pitchFamily="18" charset="0"/>
                      </a:rPr>
                      <m:t>.</m:t>
                    </m:r>
                    <m:r>
                      <a:rPr lang="el-GR" sz="2600">
                        <a:latin typeface="Cambria Math" panose="02040503050406030204" pitchFamily="18" charset="0"/>
                      </a:rPr>
                      <m:t>8</m:t>
                    </m:r>
                    <m:r>
                      <m:rPr>
                        <m:nor/>
                      </m:rPr>
                      <a:rPr lang="el-GR" sz="2600"/>
                      <m:t> </m:t>
                    </m:r>
                    <m:r>
                      <m:rPr>
                        <m:sty m:val="p"/>
                      </m:rPr>
                      <a:rPr lang="en-US" sz="2600">
                        <a:latin typeface="Cambria Math" panose="02040503050406030204" pitchFamily="18" charset="0"/>
                      </a:rPr>
                      <m:t>in</m:t>
                    </m:r>
                    <m:r>
                      <a:rPr lang="en-US" sz="2600">
                        <a:latin typeface="Cambria Math" panose="02040503050406030204" pitchFamily="18" charset="0"/>
                      </a:rPr>
                      <m:t>.</m:t>
                    </m:r>
                  </m:oMath>
                </a14:m>
                <a:r>
                  <a:rPr lang="en-US" sz="2600" dirty="0"/>
                  <a:t> after one rotation of the wheels.</a:t>
                </a:r>
              </a:p>
              <a:p>
                <a:pPr>
                  <a:defRPr sz="2800"/>
                </a:pPr>
                <a:r>
                  <a:rPr lang="en-US" sz="2600" dirty="0"/>
                  <a:t>Now, we need to calculate the number of rotations the wheels need to make to travel each of the three lengths. We can calculate the number of rotations needed by using </a:t>
                </a:r>
              </a:p>
              <a:p>
                <a:pPr>
                  <a:defRPr sz="2800"/>
                </a:pPr>
                <a:r>
                  <a:rPr lang="en-US" sz="2600" dirty="0"/>
                  <a:t>the conversion factor</a:t>
                </a:r>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556"/>
                </a:stretch>
              </a:blipFill>
            </p:spPr>
            <p:txBody>
              <a:bodyPr/>
              <a:lstStyle/>
              <a:p>
                <a:r>
                  <a:rPr lang="en-IN">
                    <a:noFill/>
                  </a:rPr>
                  <a:t> </a:t>
                </a:r>
              </a:p>
            </p:txBody>
          </p:sp>
        </mc:Fallback>
      </mc:AlternateContent>
      <p:pic>
        <p:nvPicPr>
          <p:cNvPr id="5" name="Picture 4" descr="1 rotation divided by 7.85 inches.">
            <a:extLst>
              <a:ext uri="{FF2B5EF4-FFF2-40B4-BE49-F238E27FC236}">
                <a16:creationId xmlns:a16="http://schemas.microsoft.com/office/drawing/2014/main" id="{8A7B495E-A769-D232-2A9F-61CD56B20664}"/>
              </a:ext>
            </a:extLst>
          </p:cNvPr>
          <p:cNvPicPr>
            <a:picLocks noChangeAspect="1"/>
          </p:cNvPicPr>
          <p:nvPr/>
        </p:nvPicPr>
        <p:blipFill>
          <a:blip r:embed="rId3"/>
          <a:stretch>
            <a:fillRect/>
          </a:stretch>
        </p:blipFill>
        <p:spPr>
          <a:xfrm>
            <a:off x="3505200" y="4724400"/>
            <a:ext cx="1428750" cy="8763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Circumference</a:t>
            </a:r>
            <a:r>
              <a:rPr lang="en-US" dirty="0"/>
              <a:t>—Slide 3</a:t>
            </a:r>
            <a:endParaRPr dirty="0"/>
          </a:p>
        </p:txBody>
      </p:sp>
      <p:sp>
        <p:nvSpPr>
          <p:cNvPr id="5" name="TextBox 4">
            <a:extLst>
              <a:ext uri="{FF2B5EF4-FFF2-40B4-BE49-F238E27FC236}">
                <a16:creationId xmlns:a16="http://schemas.microsoft.com/office/drawing/2014/main" id="{E497CF61-C92A-418A-711C-5FADC6CC7A8C}"/>
              </a:ext>
            </a:extLst>
          </p:cNvPr>
          <p:cNvSpPr txBox="1"/>
          <p:nvPr/>
        </p:nvSpPr>
        <p:spPr>
          <a:xfrm>
            <a:off x="457200" y="1139058"/>
            <a:ext cx="8229600" cy="892552"/>
          </a:xfrm>
          <a:prstGeom prst="rect">
            <a:avLst/>
          </a:prstGeom>
          <a:noFill/>
        </p:spPr>
        <p:txBody>
          <a:bodyPr wrap="square">
            <a:spAutoFit/>
          </a:bodyPr>
          <a:lstStyle/>
          <a:p>
            <a:r>
              <a:rPr kumimoji="0" lang="en-US" sz="2500" b="0" i="0" u="none" strike="noStrike" kern="1200" cap="none" spc="0" normalizeH="0" baseline="0" noProof="0" dirty="0">
                <a:ln>
                  <a:noFill/>
                </a:ln>
                <a:solidFill>
                  <a:srgbClr val="366092"/>
                </a:solidFill>
                <a:effectLst/>
                <a:uLnTx/>
                <a:uFillTx/>
                <a:latin typeface="Calibri"/>
                <a:ea typeface="+mn-ea"/>
                <a:cs typeface="+mn-cs"/>
              </a:rPr>
              <a:t>Notice that the second and third lengths will also need to be converted to inches for our calculations.</a:t>
            </a:r>
            <a:endParaRPr lang="en-IN" sz="2500" dirty="0"/>
          </a:p>
        </p:txBody>
      </p:sp>
      <p:sp>
        <p:nvSpPr>
          <p:cNvPr id="7" name="TextBox 6">
            <a:extLst>
              <a:ext uri="{FF2B5EF4-FFF2-40B4-BE49-F238E27FC236}">
                <a16:creationId xmlns:a16="http://schemas.microsoft.com/office/drawing/2014/main" id="{D36BDD79-058F-1932-7772-BAD6A4F868E2}"/>
              </a:ext>
            </a:extLst>
          </p:cNvPr>
          <p:cNvSpPr txBox="1"/>
          <p:nvPr/>
        </p:nvSpPr>
        <p:spPr>
          <a:xfrm>
            <a:off x="484094" y="1981200"/>
            <a:ext cx="5459506" cy="492443"/>
          </a:xfrm>
          <a:prstGeom prst="rect">
            <a:avLst/>
          </a:prstGeom>
          <a:noFill/>
        </p:spPr>
        <p:txBody>
          <a:bodyPr wrap="square">
            <a:spAutoFit/>
          </a:bodyPr>
          <a:lstStyle/>
          <a:p>
            <a:r>
              <a:rPr kumimoji="0" lang="en-IN" sz="2500" b="0" i="0" u="none" strike="noStrike" kern="1200" cap="none" spc="0" normalizeH="0" baseline="0" noProof="0" dirty="0">
                <a:ln>
                  <a:noFill/>
                </a:ln>
                <a:solidFill>
                  <a:srgbClr val="366092"/>
                </a:solidFill>
                <a:effectLst/>
                <a:uLnTx/>
                <a:uFillTx/>
                <a:latin typeface="Calibri"/>
                <a:ea typeface="+mn-ea"/>
                <a:cs typeface="+mn-cs"/>
              </a:rPr>
              <a:t>Wheel Rotations to Travel </a:t>
            </a:r>
            <a:r>
              <a:rPr kumimoji="0" lang="en-IN" sz="2500" b="0" i="0" u="none" strike="noStrike" kern="1200" cap="none" spc="0" normalizeH="0" baseline="0" noProof="0" dirty="0">
                <a:ln>
                  <a:noFill/>
                </a:ln>
                <a:solidFill>
                  <a:srgbClr val="366092"/>
                </a:solidFill>
                <a:effectLst/>
                <a:uLnTx/>
                <a:uFillTx/>
                <a:latin typeface="Cambria Math"/>
                <a:ea typeface="+mn-ea"/>
                <a:cs typeface="+mn-cs"/>
              </a:rPr>
              <a:t>20</a:t>
            </a:r>
            <a:r>
              <a:rPr kumimoji="0" lang="en-IN" sz="2500" b="0" i="0" u="none" strike="noStrike" kern="1200" cap="none" spc="0" normalizeH="0" baseline="0" noProof="0" dirty="0">
                <a:ln>
                  <a:noFill/>
                </a:ln>
                <a:solidFill>
                  <a:srgbClr val="366092"/>
                </a:solidFill>
                <a:effectLst/>
                <a:uLnTx/>
                <a:uFillTx/>
                <a:latin typeface="Calibri"/>
                <a:ea typeface="+mn-ea"/>
                <a:cs typeface="+mn-cs"/>
              </a:rPr>
              <a:t> Inches: </a:t>
            </a:r>
            <a:endParaRPr lang="en-IN" sz="2500" dirty="0"/>
          </a:p>
        </p:txBody>
      </p:sp>
      <p:pic>
        <p:nvPicPr>
          <p:cNvPr id="13" name="Picture 12" descr="20 inches times open fraction 1 rotation divided by 7.85 inches close fraction is approximately equal to 2.55 rotations">
            <a:extLst>
              <a:ext uri="{FF2B5EF4-FFF2-40B4-BE49-F238E27FC236}">
                <a16:creationId xmlns:a16="http://schemas.microsoft.com/office/drawing/2014/main" id="{A88B6B5A-9D5A-58DA-4A79-43763EF780F2}"/>
              </a:ext>
            </a:extLst>
          </p:cNvPr>
          <p:cNvPicPr>
            <a:picLocks noChangeAspect="1"/>
          </p:cNvPicPr>
          <p:nvPr/>
        </p:nvPicPr>
        <p:blipFill>
          <a:blip r:embed="rId2"/>
          <a:stretch>
            <a:fillRect/>
          </a:stretch>
        </p:blipFill>
        <p:spPr>
          <a:xfrm>
            <a:off x="2250450" y="2438400"/>
            <a:ext cx="4428000" cy="919523"/>
          </a:xfrm>
          <a:prstGeom prst="rect">
            <a:avLst/>
          </a:prstGeom>
        </p:spPr>
      </p:pic>
      <p:sp>
        <p:nvSpPr>
          <p:cNvPr id="9" name="TextBox 8">
            <a:extLst>
              <a:ext uri="{FF2B5EF4-FFF2-40B4-BE49-F238E27FC236}">
                <a16:creationId xmlns:a16="http://schemas.microsoft.com/office/drawing/2014/main" id="{431CED50-ECC3-F021-C19C-909235E78919}"/>
              </a:ext>
            </a:extLst>
          </p:cNvPr>
          <p:cNvSpPr txBox="1"/>
          <p:nvPr/>
        </p:nvSpPr>
        <p:spPr>
          <a:xfrm>
            <a:off x="484094" y="3276600"/>
            <a:ext cx="5535706" cy="492443"/>
          </a:xfrm>
          <a:prstGeom prst="rect">
            <a:avLst/>
          </a:prstGeom>
          <a:noFill/>
        </p:spPr>
        <p:txBody>
          <a:bodyPr wrap="square">
            <a:spAutoFit/>
          </a:bodyPr>
          <a:lstStyle/>
          <a:p>
            <a:r>
              <a:rPr kumimoji="0" lang="en-IN" sz="2500" b="0" i="0" u="none" strike="noStrike" kern="1200" cap="none" spc="0" normalizeH="0" baseline="0" noProof="0" dirty="0">
                <a:ln>
                  <a:noFill/>
                </a:ln>
                <a:solidFill>
                  <a:srgbClr val="366092"/>
                </a:solidFill>
                <a:effectLst/>
                <a:uLnTx/>
                <a:uFillTx/>
                <a:latin typeface="Calibri"/>
                <a:ea typeface="+mn-ea"/>
                <a:cs typeface="+mn-cs"/>
              </a:rPr>
              <a:t>Wheel Rotations to Travel </a:t>
            </a:r>
            <a:r>
              <a:rPr kumimoji="0" lang="en-IN" sz="2500" b="0" i="0" u="none" strike="noStrike" kern="1200" cap="none" spc="0" normalizeH="0" baseline="0" noProof="0" dirty="0">
                <a:ln>
                  <a:noFill/>
                </a:ln>
                <a:solidFill>
                  <a:srgbClr val="366092"/>
                </a:solidFill>
                <a:effectLst/>
                <a:uLnTx/>
                <a:uFillTx/>
                <a:latin typeface="Cambria Math"/>
                <a:ea typeface="+mn-ea"/>
                <a:cs typeface="+mn-cs"/>
              </a:rPr>
              <a:t>8</a:t>
            </a:r>
            <a:r>
              <a:rPr kumimoji="0" lang="en-IN" sz="2500" b="0" i="0" u="none" strike="noStrike" kern="1200" cap="none" spc="0" normalizeH="0" baseline="0" noProof="0" dirty="0">
                <a:ln>
                  <a:noFill/>
                </a:ln>
                <a:solidFill>
                  <a:srgbClr val="366092"/>
                </a:solidFill>
                <a:effectLst/>
                <a:uLnTx/>
                <a:uFillTx/>
                <a:latin typeface="Calibri"/>
                <a:ea typeface="+mn-ea"/>
                <a:cs typeface="+mn-cs"/>
              </a:rPr>
              <a:t> Feet: </a:t>
            </a:r>
            <a:endParaRPr lang="en-IN" sz="2500" dirty="0"/>
          </a:p>
        </p:txBody>
      </p:sp>
      <p:pic>
        <p:nvPicPr>
          <p:cNvPr id="17" name="Picture 16" descr="8 feet times open fraction 12 inches divided by 1 foot close fraction times open fraction 1 rotation divided by 7.85 inches close fraction is approximately equal to 12.23 rotations">
            <a:extLst>
              <a:ext uri="{FF2B5EF4-FFF2-40B4-BE49-F238E27FC236}">
                <a16:creationId xmlns:a16="http://schemas.microsoft.com/office/drawing/2014/main" id="{CFC7D305-8A37-21E0-F9BB-31516D9C7595}"/>
              </a:ext>
            </a:extLst>
          </p:cNvPr>
          <p:cNvPicPr>
            <a:picLocks noChangeAspect="1"/>
          </p:cNvPicPr>
          <p:nvPr/>
        </p:nvPicPr>
        <p:blipFill>
          <a:blip r:embed="rId3"/>
          <a:stretch>
            <a:fillRect/>
          </a:stretch>
        </p:blipFill>
        <p:spPr>
          <a:xfrm>
            <a:off x="2209800" y="3733800"/>
            <a:ext cx="5364000" cy="922360"/>
          </a:xfrm>
          <a:prstGeom prst="rect">
            <a:avLst/>
          </a:prstGeom>
        </p:spPr>
      </p:pic>
      <p:sp>
        <p:nvSpPr>
          <p:cNvPr id="11" name="TextBox 10">
            <a:extLst>
              <a:ext uri="{FF2B5EF4-FFF2-40B4-BE49-F238E27FC236}">
                <a16:creationId xmlns:a16="http://schemas.microsoft.com/office/drawing/2014/main" id="{A4319984-1567-7ED2-80EB-7C117E42D1F7}"/>
              </a:ext>
            </a:extLst>
          </p:cNvPr>
          <p:cNvSpPr txBox="1"/>
          <p:nvPr/>
        </p:nvSpPr>
        <p:spPr>
          <a:xfrm>
            <a:off x="484094" y="4637878"/>
            <a:ext cx="6324600" cy="492443"/>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500" b="0" i="0" u="none" strike="noStrike" kern="1200" cap="none" spc="0" normalizeH="0" baseline="0" noProof="0" dirty="0">
                <a:ln>
                  <a:noFill/>
                </a:ln>
                <a:solidFill>
                  <a:srgbClr val="366092"/>
                </a:solidFill>
                <a:effectLst/>
                <a:uLnTx/>
                <a:uFillTx/>
                <a:latin typeface="Calibri"/>
                <a:ea typeface="+mn-ea"/>
                <a:cs typeface="+mn-cs"/>
              </a:rPr>
              <a:t>Wheel Rotations to Travel </a:t>
            </a:r>
            <a:r>
              <a:rPr kumimoji="0" lang="en-IN" sz="2500" b="0" i="0" u="none" strike="noStrike" kern="1200" cap="none" spc="0" normalizeH="0" baseline="0" noProof="0" dirty="0">
                <a:ln>
                  <a:noFill/>
                </a:ln>
                <a:solidFill>
                  <a:srgbClr val="366092"/>
                </a:solidFill>
                <a:effectLst/>
                <a:uLnTx/>
                <a:uFillTx/>
                <a:latin typeface="Cambria Math"/>
                <a:ea typeface="+mn-ea"/>
                <a:cs typeface="+mn-cs"/>
              </a:rPr>
              <a:t>110.3</a:t>
            </a:r>
            <a:r>
              <a:rPr kumimoji="0" lang="en-IN" sz="2500" b="0" i="0" u="none" strike="noStrike" kern="1200" cap="none" spc="0" normalizeH="0" baseline="0" noProof="0" dirty="0">
                <a:ln>
                  <a:noFill/>
                </a:ln>
                <a:solidFill>
                  <a:srgbClr val="366092"/>
                </a:solidFill>
                <a:effectLst/>
                <a:uLnTx/>
                <a:uFillTx/>
                <a:latin typeface="Calibri"/>
                <a:ea typeface="+mn-ea"/>
                <a:cs typeface="+mn-cs"/>
              </a:rPr>
              <a:t> </a:t>
            </a:r>
            <a:r>
              <a:rPr kumimoji="0" lang="en-IN" sz="2500" b="0" i="0" u="none" strike="noStrike" kern="1200" cap="none" spc="0" normalizeH="0" baseline="0" noProof="0" dirty="0" err="1">
                <a:ln>
                  <a:noFill/>
                </a:ln>
                <a:solidFill>
                  <a:srgbClr val="366092"/>
                </a:solidFill>
                <a:effectLst/>
                <a:uLnTx/>
                <a:uFillTx/>
                <a:latin typeface="Calibri"/>
                <a:ea typeface="+mn-ea"/>
                <a:cs typeface="+mn-cs"/>
              </a:rPr>
              <a:t>Centimeters</a:t>
            </a:r>
            <a:r>
              <a:rPr kumimoji="0" lang="en-IN" sz="2500" b="0" i="0" u="none" strike="noStrike" kern="1200" cap="none" spc="0" normalizeH="0" baseline="0" noProof="0" dirty="0">
                <a:ln>
                  <a:noFill/>
                </a:ln>
                <a:solidFill>
                  <a:srgbClr val="366092"/>
                </a:solidFill>
                <a:effectLst/>
                <a:uLnTx/>
                <a:uFillTx/>
                <a:latin typeface="Calibri"/>
                <a:ea typeface="+mn-ea"/>
                <a:cs typeface="+mn-cs"/>
              </a:rPr>
              <a:t>:</a:t>
            </a:r>
          </a:p>
        </p:txBody>
      </p:sp>
      <p:pic>
        <p:nvPicPr>
          <p:cNvPr id="19" name="Picture 18" descr="110.3 centimeters times open fraction 1 inch divided by 2.54 centimeters close fraction times open fraction 1 rotation divided by 7.85 inches close fraction is approximately equal to 5.53 rotations&#10;">
            <a:extLst>
              <a:ext uri="{FF2B5EF4-FFF2-40B4-BE49-F238E27FC236}">
                <a16:creationId xmlns:a16="http://schemas.microsoft.com/office/drawing/2014/main" id="{A816AACF-764E-065F-15E8-B4D4054A6EF5}"/>
              </a:ext>
            </a:extLst>
          </p:cNvPr>
          <p:cNvPicPr>
            <a:picLocks noChangeAspect="1"/>
          </p:cNvPicPr>
          <p:nvPr/>
        </p:nvPicPr>
        <p:blipFill>
          <a:blip r:embed="rId4"/>
          <a:stretch>
            <a:fillRect/>
          </a:stretch>
        </p:blipFill>
        <p:spPr>
          <a:xfrm>
            <a:off x="1314450" y="5085502"/>
            <a:ext cx="6300000" cy="936361"/>
          </a:xfrm>
          <a:prstGeom prst="rect">
            <a:avLst/>
          </a:prstGeom>
        </p:spPr>
      </p:pic>
    </p:spTree>
    <p:extLst>
      <p:ext uri="{BB962C8B-B14F-4D97-AF65-F5344CB8AC3E}">
        <p14:creationId xmlns:p14="http://schemas.microsoft.com/office/powerpoint/2010/main" val="470037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C38BF-D6C0-8A1B-13DA-068018262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945BD-1424-465E-33D8-BEACEF4F6B7D}"/>
              </a:ext>
            </a:extLst>
          </p:cNvPr>
          <p:cNvSpPr>
            <a:spLocks noGrp="1"/>
          </p:cNvSpPr>
          <p:nvPr>
            <p:ph type="title"/>
          </p:nvPr>
        </p:nvSpPr>
        <p:spPr/>
        <p:txBody>
          <a:bodyPr>
            <a:normAutofit/>
          </a:bodyPr>
          <a:lstStyle/>
          <a:p>
            <a:pPr>
              <a:defRPr sz="3200"/>
            </a:pPr>
            <a:r>
              <a:rPr dirty="0"/>
              <a:t>Example 5: Using Circumference</a:t>
            </a:r>
            <a:r>
              <a:rPr lang="en-US" dirty="0"/>
              <a:t>—Slide 4</a:t>
            </a:r>
            <a:endParaRPr dirty="0"/>
          </a:p>
        </p:txBody>
      </p:sp>
      <p:sp>
        <p:nvSpPr>
          <p:cNvPr id="3" name="Text Placeholder 2">
            <a:extLst>
              <a:ext uri="{FF2B5EF4-FFF2-40B4-BE49-F238E27FC236}">
                <a16:creationId xmlns:a16="http://schemas.microsoft.com/office/drawing/2014/main" id="{5EF7391B-CA14-1DF7-972E-C4A09B97EF94}"/>
              </a:ext>
            </a:extLst>
          </p:cNvPr>
          <p:cNvSpPr>
            <a:spLocks noGrp="1"/>
          </p:cNvSpPr>
          <p:nvPr>
            <p:ph type="body" sz="quarter" idx="10"/>
          </p:nvPr>
        </p:nvSpPr>
        <p:spPr>
          <a:xfrm>
            <a:off x="457200" y="1029287"/>
            <a:ext cx="8382000" cy="4967067"/>
          </a:xfrm>
        </p:spPr>
        <p:txBody>
          <a:bodyPr>
            <a:normAutofit/>
          </a:bodyPr>
          <a:lstStyle/>
          <a:p>
            <a:r>
              <a:rPr lang="en-IN" sz="2600" dirty="0"/>
              <a:t>Thus, the commands for the robot should be as follows.</a:t>
            </a:r>
          </a:p>
          <a:p>
            <a:pPr marL="358775" indent="-358775">
              <a:defRPr sz="2800"/>
            </a:pPr>
            <a:r>
              <a:rPr lang="en-IN" sz="2600" dirty="0"/>
              <a:t>1.	​Rotate wheels forward </a:t>
            </a:r>
            <a:r>
              <a:rPr lang="en-IN" sz="2600" dirty="0">
                <a:latin typeface="Cambria Math"/>
              </a:rPr>
              <a:t>2.55</a:t>
            </a:r>
            <a:r>
              <a:rPr lang="en-IN" sz="2600" dirty="0"/>
              <a:t> rotations.</a:t>
            </a:r>
          </a:p>
          <a:p>
            <a:pPr marL="358775" indent="-358775">
              <a:defRPr sz="2800"/>
            </a:pPr>
            <a:r>
              <a:rPr lang="en-IN" sz="2600" dirty="0"/>
              <a:t>2.	​Turn 90</a:t>
            </a:r>
            <a:r>
              <a:rPr lang="en-IN" sz="2600" dirty="0">
                <a:latin typeface="Calibri" panose="020F0502020204030204" pitchFamily="34" charset="0"/>
                <a:ea typeface="Calibri" panose="020F0502020204030204" pitchFamily="34" charset="0"/>
                <a:cs typeface="Calibri" panose="020F0502020204030204" pitchFamily="34" charset="0"/>
              </a:rPr>
              <a:t>°</a:t>
            </a:r>
            <a:r>
              <a:rPr lang="en-IN" sz="2600" dirty="0"/>
              <a:t> right.</a:t>
            </a:r>
          </a:p>
          <a:p>
            <a:pPr marL="358775" indent="-358775">
              <a:defRPr sz="2800"/>
            </a:pPr>
            <a:r>
              <a:rPr lang="en-IN" sz="2600" dirty="0"/>
              <a:t>3.	​Rotate wheels forward </a:t>
            </a:r>
            <a:r>
              <a:rPr lang="en-IN" sz="2600" dirty="0">
                <a:latin typeface="Cambria Math"/>
              </a:rPr>
              <a:t>12.23</a:t>
            </a:r>
            <a:r>
              <a:rPr lang="en-IN" sz="2600" dirty="0"/>
              <a:t> rotations.</a:t>
            </a:r>
          </a:p>
          <a:p>
            <a:pPr marL="358775" indent="-358775">
              <a:defRPr sz="2800"/>
            </a:pPr>
            <a:r>
              <a:rPr lang="en-IN" sz="2600" dirty="0"/>
              <a:t>4.	​Turn 90</a:t>
            </a:r>
            <a:r>
              <a:rPr lang="en-IN" sz="2600" dirty="0">
                <a:latin typeface="Calibri" panose="020F0502020204030204" pitchFamily="34" charset="0"/>
                <a:ea typeface="Calibri" panose="020F0502020204030204" pitchFamily="34" charset="0"/>
                <a:cs typeface="Calibri" panose="020F0502020204030204" pitchFamily="34" charset="0"/>
              </a:rPr>
              <a:t>°</a:t>
            </a:r>
            <a:r>
              <a:rPr lang="en-IN" sz="2600" dirty="0"/>
              <a:t> left.</a:t>
            </a:r>
          </a:p>
          <a:p>
            <a:pPr marL="358775" indent="-358775">
              <a:defRPr sz="2800"/>
            </a:pPr>
            <a:r>
              <a:rPr lang="en-IN" sz="2600" dirty="0"/>
              <a:t>5.	​Rotate wheels forward </a:t>
            </a:r>
            <a:r>
              <a:rPr lang="en-IN" sz="2600" dirty="0">
                <a:latin typeface="Cambria Math"/>
              </a:rPr>
              <a:t>5.53</a:t>
            </a:r>
            <a:r>
              <a:rPr lang="en-IN" sz="2600" dirty="0"/>
              <a:t> rotations.</a:t>
            </a:r>
            <a:endParaRPr sz="2600" dirty="0"/>
          </a:p>
        </p:txBody>
      </p:sp>
    </p:spTree>
    <p:extLst>
      <p:ext uri="{BB962C8B-B14F-4D97-AF65-F5344CB8AC3E}">
        <p14:creationId xmlns:p14="http://schemas.microsoft.com/office/powerpoint/2010/main" val="158752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Using Area of Trapezoids</a:t>
            </a:r>
            <a:r>
              <a:rPr lang="en-US" dirty="0"/>
              <a:t>—Slide 1</a:t>
            </a:r>
            <a:endParaRPr dirty="0"/>
          </a:p>
        </p:txBody>
      </p:sp>
      <p:sp>
        <p:nvSpPr>
          <p:cNvPr id="3" name="Text Placeholder 2"/>
          <p:cNvSpPr>
            <a:spLocks noGrp="1"/>
          </p:cNvSpPr>
          <p:nvPr>
            <p:ph type="body" sz="quarter" idx="10"/>
          </p:nvPr>
        </p:nvSpPr>
        <p:spPr/>
        <p:txBody>
          <a:bodyPr>
            <a:normAutofit/>
          </a:bodyPr>
          <a:lstStyle/>
          <a:p>
            <a:r>
              <a:rPr sz="2000" dirty="0"/>
              <a:t>A truss is a support framework that is used for structures like bridges and roofs. Typically, trusses are composed of triangles due to their stability. The Warren truss, popular in bridge construction, consists of equilateral triangles that form a trapezoid, as shown in Figure 8.</a:t>
            </a:r>
          </a:p>
          <a:p>
            <a:r>
              <a:rPr sz="2000" dirty="0"/>
              <a:t>A covered bridge is to be built using two Warren trusses, one on each side, supporting the roof. Calculate the amount of cedar in square feet that will be needed to cover both sides of the bridge.</a:t>
            </a:r>
          </a:p>
        </p:txBody>
      </p:sp>
      <p:pic>
        <p:nvPicPr>
          <p:cNvPr id="4" name="Picture 3" descr="A framework consists of nine adjacent equilateral triangles that form a trapezoid with a length of 76 feet and a height of 17.5 feet. A trapezoid-shaped bridge is shown on the right side.">
            <a:extLst>
              <a:ext uri="{FF2B5EF4-FFF2-40B4-BE49-F238E27FC236}">
                <a16:creationId xmlns:a16="http://schemas.microsoft.com/office/drawing/2014/main" id="{5788C89D-F68F-4652-ACEF-1853B2D8DEAC}"/>
              </a:ext>
            </a:extLst>
          </p:cNvPr>
          <p:cNvPicPr>
            <a:picLocks noChangeAspect="1"/>
          </p:cNvPicPr>
          <p:nvPr/>
        </p:nvPicPr>
        <p:blipFill>
          <a:blip r:embed="rId2"/>
          <a:srcRect b="19051"/>
          <a:stretch>
            <a:fillRect/>
          </a:stretch>
        </p:blipFill>
        <p:spPr>
          <a:xfrm>
            <a:off x="838200" y="3512821"/>
            <a:ext cx="6934200" cy="1744980"/>
          </a:xfrm>
          <a:prstGeom prst="rect">
            <a:avLst/>
          </a:prstGeom>
        </p:spPr>
      </p:pic>
      <p:sp>
        <p:nvSpPr>
          <p:cNvPr id="5" name="TextBox 4">
            <a:extLst>
              <a:ext uri="{FF2B5EF4-FFF2-40B4-BE49-F238E27FC236}">
                <a16:creationId xmlns:a16="http://schemas.microsoft.com/office/drawing/2014/main" id="{90E0AAF0-1938-BEFC-F23B-187195C13D5F}"/>
              </a:ext>
            </a:extLst>
          </p:cNvPr>
          <p:cNvSpPr txBox="1"/>
          <p:nvPr/>
        </p:nvSpPr>
        <p:spPr>
          <a:xfrm>
            <a:off x="3581400" y="5196190"/>
            <a:ext cx="12192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Figure 8</a:t>
            </a:r>
            <a:endParaRPr lang="en-IN"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Using Area of </a:t>
            </a:r>
            <a:br>
              <a:rPr lang="en-US" dirty="0"/>
            </a:br>
            <a:r>
              <a:rPr dirty="0"/>
              <a:t>Rectangles</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Agatho's High School is updating part of their cafeteria by painting an area of the floor in one of the school colors. The parent association was tasked with estimating the cost of the project. They must use commercial grade non-skid paint. Each gallon costs </a:t>
                </a:r>
                <a14:m>
                  <m:oMath xmlns:m="http://schemas.openxmlformats.org/officeDocument/2006/math">
                    <m:r>
                      <a:rPr lang="en-IN">
                        <a:latin typeface="Cambria Math" panose="02040503050406030204" pitchFamily="18" charset="0"/>
                      </a:rPr>
                      <m:t>$</m:t>
                    </m:r>
                    <m:r>
                      <a:rPr lang="en-IN">
                        <a:latin typeface="Cambria Math" panose="02040503050406030204" pitchFamily="18" charset="0"/>
                      </a:rPr>
                      <m:t>135</m:t>
                    </m:r>
                  </m:oMath>
                </a14:m>
                <a:r>
                  <a:rPr lang="en-IN" sz="2800" dirty="0"/>
                  <a:t> and covers approximately </a:t>
                </a:r>
                <a14:m>
                  <m:oMath xmlns:m="http://schemas.openxmlformats.org/officeDocument/2006/math">
                    <m:r>
                      <a:rPr lang="en-IN">
                        <a:latin typeface="Cambria Math" panose="02040503050406030204" pitchFamily="18" charset="0"/>
                      </a:rPr>
                      <m:t>100</m:t>
                    </m:r>
                    <m:r>
                      <a:rPr lang="en-US" b="0" i="0" smtClean="0">
                        <a:latin typeface="Cambria Math" panose="02040503050406030204" pitchFamily="18" charset="0"/>
                      </a:rPr>
                      <m:t> </m:t>
                    </m:r>
                    <m:r>
                      <m:rPr>
                        <m:sty m:val="p"/>
                      </m:rPr>
                      <a:rPr lang="en-IN" b="0" i="0" smtClean="0">
                        <a:latin typeface="Cambria Math" panose="02040503050406030204" pitchFamily="18" charset="0"/>
                      </a:rPr>
                      <m:t>f</m:t>
                    </m:r>
                    <m:r>
                      <m:rPr>
                        <m:sty m:val="p"/>
                      </m:rPr>
                      <a:rPr lang="en-US" b="0" i="0" smtClean="0">
                        <a:latin typeface="Cambria Math" panose="02040503050406030204" pitchFamily="18" charset="0"/>
                      </a:rPr>
                      <m:t>t</m:t>
                    </m:r>
                  </m:oMath>
                </a14:m>
                <a:r>
                  <a:rPr lang="ar-AE" sz="2800" dirty="0"/>
                  <a:t>. </a:t>
                </a:r>
                <a:r>
                  <a:rPr lang="ar-AE" sz="2800" dirty="0">
                    <a:latin typeface="Calibri" panose="020F0502020204030204" pitchFamily="34" charset="0"/>
                    <a:ea typeface="Calibri" panose="020F0502020204030204" pitchFamily="34" charset="0"/>
                    <a:cs typeface="Calibri" panose="020F0502020204030204" pitchFamily="34" charset="0"/>
                  </a:rPr>
                  <a:t>²</a:t>
                </a:r>
                <a:r>
                  <a:rPr lang="en-IN" sz="2800" dirty="0"/>
                  <a:t>Two coats are recommended, and this paint is only sold by the gallon. A group of parents in the association volunteered to provide the labor needed and measured the proposed area to be painted. The floor portion to be painted is shown in Figure 1. Estimate the cost of this project.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07"/>
                </a:stretch>
              </a:blipFill>
            </p:spPr>
            <p:txBody>
              <a:bodyPr/>
              <a:lstStyle/>
              <a:p>
                <a:r>
                  <a:rPr lang="en-IN">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Area of Trapezoids</a:t>
            </a:r>
            <a:r>
              <a:rPr lang="en-US" dirty="0"/>
              <a:t>—Slide 2</a:t>
            </a:r>
            <a:endParaRPr dirty="0"/>
          </a:p>
        </p:txBody>
      </p:sp>
      <p:sp>
        <p:nvSpPr>
          <p:cNvPr id="3" name="Text Placeholder 2"/>
          <p:cNvSpPr>
            <a:spLocks noGrp="1"/>
          </p:cNvSpPr>
          <p:nvPr>
            <p:ph type="body" sz="quarter" idx="10"/>
          </p:nvPr>
        </p:nvSpPr>
        <p:spPr/>
        <p:txBody>
          <a:bodyPr>
            <a:normAutofit/>
          </a:bodyPr>
          <a:lstStyle/>
          <a:p>
            <a:r>
              <a:rPr sz="2400" b="1" dirty="0"/>
              <a:t>Solution</a:t>
            </a:r>
          </a:p>
          <a:p>
            <a:pPr>
              <a:defRPr sz="2800"/>
            </a:pPr>
            <a:r>
              <a:rPr sz="2400" dirty="0"/>
              <a:t>The face of the Warren truss forms a trapezoid, the area of </a:t>
            </a:r>
            <a:endParaRPr lang="en-US" sz="2400" dirty="0"/>
          </a:p>
          <a:p>
            <a:pPr>
              <a:defRPr sz="2800"/>
            </a:pPr>
            <a:r>
              <a:rPr sz="2400" dirty="0"/>
              <a:t>which is found by the formula</a:t>
            </a:r>
          </a:p>
        </p:txBody>
      </p:sp>
      <p:pic>
        <p:nvPicPr>
          <p:cNvPr id="15" name="Picture 14" descr="A equals open fraction 1 divided by 2 close fraction times open parenthesis b subscript 1 plus b subscript 2 close parenthesis times height.">
            <a:extLst>
              <a:ext uri="{FF2B5EF4-FFF2-40B4-BE49-F238E27FC236}">
                <a16:creationId xmlns:a16="http://schemas.microsoft.com/office/drawing/2014/main" id="{B2BC93E6-0E70-9F58-6036-A88B52F2E601}"/>
              </a:ext>
            </a:extLst>
          </p:cNvPr>
          <p:cNvPicPr>
            <a:picLocks noChangeAspect="1"/>
          </p:cNvPicPr>
          <p:nvPr/>
        </p:nvPicPr>
        <p:blipFill>
          <a:blip r:embed="rId2"/>
          <a:stretch>
            <a:fillRect/>
          </a:stretch>
        </p:blipFill>
        <p:spPr>
          <a:xfrm>
            <a:off x="4300200" y="1802611"/>
            <a:ext cx="1872000" cy="697747"/>
          </a:xfrm>
          <a:prstGeom prst="rect">
            <a:avLst/>
          </a:prstGeom>
        </p:spPr>
      </p:pic>
      <p:sp>
        <p:nvSpPr>
          <p:cNvPr id="9" name="TextBox 8">
            <a:extLst>
              <a:ext uri="{FF2B5EF4-FFF2-40B4-BE49-F238E27FC236}">
                <a16:creationId xmlns:a16="http://schemas.microsoft.com/office/drawing/2014/main" id="{A00C3289-0ED6-3970-ADA1-78520C66221A}"/>
              </a:ext>
            </a:extLst>
          </p:cNvPr>
          <p:cNvSpPr txBox="1"/>
          <p:nvPr/>
        </p:nvSpPr>
        <p:spPr>
          <a:xfrm>
            <a:off x="457200" y="2445603"/>
            <a:ext cx="8077200" cy="830997"/>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From Figure 8, we can see that the bases measure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76</a:t>
            </a:r>
            <a:r>
              <a:rPr kumimoji="0" lang="en-US" sz="2400" b="0" i="0" u="none" strike="noStrike" kern="1200" cap="none" spc="0" normalizeH="0" baseline="0" noProof="0" dirty="0">
                <a:ln>
                  <a:noFill/>
                </a:ln>
                <a:solidFill>
                  <a:srgbClr val="366092"/>
                </a:solidFill>
                <a:effectLst/>
                <a:uLnTx/>
                <a:uFillTx/>
                <a:latin typeface="Calibri"/>
                <a:ea typeface="+mn-ea"/>
                <a:cs typeface="+mn-cs"/>
              </a:rPr>
              <a:t> feet and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66</a:t>
            </a:r>
            <a:r>
              <a:rPr kumimoji="0" lang="en-US" sz="2400" b="0" i="0" u="none" strike="noStrike" kern="1200" cap="none" spc="0" normalizeH="0" baseline="0" noProof="0" dirty="0">
                <a:ln>
                  <a:noFill/>
                </a:ln>
                <a:solidFill>
                  <a:srgbClr val="366092"/>
                </a:solidFill>
                <a:effectLst/>
                <a:uLnTx/>
                <a:uFillTx/>
                <a:latin typeface="Calibri"/>
                <a:ea typeface="+mn-ea"/>
                <a:cs typeface="+mn-cs"/>
              </a:rPr>
              <a:t> feet and the height is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17.5</a:t>
            </a:r>
            <a:r>
              <a:rPr kumimoji="0" lang="en-US" sz="2400" b="0" i="0" u="none" strike="noStrike" kern="1200" cap="none" spc="0" normalizeH="0" baseline="0" noProof="0" dirty="0">
                <a:ln>
                  <a:noFill/>
                </a:ln>
                <a:solidFill>
                  <a:srgbClr val="366092"/>
                </a:solidFill>
                <a:effectLst/>
                <a:uLnTx/>
                <a:uFillTx/>
                <a:latin typeface="Calibri"/>
                <a:ea typeface="+mn-ea"/>
                <a:cs typeface="+mn-cs"/>
              </a:rPr>
              <a:t> feet.</a:t>
            </a:r>
            <a:endParaRPr lang="en-IN" sz="2400" dirty="0"/>
          </a:p>
        </p:txBody>
      </p:sp>
      <p:pic>
        <p:nvPicPr>
          <p:cNvPr id="11" name="Picture 10" descr="A equals open fraction 1 divided by 2 close fraction times open parenthesis b subscript 1 plus b subscript 2 close parenthesis times height equals open fraction 1 divided by 2 close fraction times open parenthesis 76 feet plus 66 feet close parenthesis times 17.5 feet equals 1242.5 feet squared">
            <a:extLst>
              <a:ext uri="{FF2B5EF4-FFF2-40B4-BE49-F238E27FC236}">
                <a16:creationId xmlns:a16="http://schemas.microsoft.com/office/drawing/2014/main" id="{64A06B59-D400-0668-3E57-0C8B2D47D932}"/>
              </a:ext>
            </a:extLst>
          </p:cNvPr>
          <p:cNvPicPr>
            <a:picLocks noChangeAspect="1"/>
          </p:cNvPicPr>
          <p:nvPr/>
        </p:nvPicPr>
        <p:blipFill>
          <a:blip r:embed="rId3"/>
          <a:stretch>
            <a:fillRect/>
          </a:stretch>
        </p:blipFill>
        <p:spPr>
          <a:xfrm>
            <a:off x="3733800" y="3256725"/>
            <a:ext cx="3168000" cy="1848675"/>
          </a:xfrm>
          <a:prstGeom prst="rect">
            <a:avLst/>
          </a:prstGeom>
        </p:spPr>
      </p:pic>
      <p:sp>
        <p:nvSpPr>
          <p:cNvPr id="5" name="TextBox 4">
            <a:extLst>
              <a:ext uri="{FF2B5EF4-FFF2-40B4-BE49-F238E27FC236}">
                <a16:creationId xmlns:a16="http://schemas.microsoft.com/office/drawing/2014/main" id="{483F02E0-665D-C8CB-F55F-26A6CAE37DE1}"/>
              </a:ext>
            </a:extLst>
          </p:cNvPr>
          <p:cNvSpPr txBox="1"/>
          <p:nvPr/>
        </p:nvSpPr>
        <p:spPr>
          <a:xfrm>
            <a:off x="457200" y="5042086"/>
            <a:ext cx="8305800" cy="904863"/>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rPr>
              <a:t>Since the bridge has two Warren trusses, the area to be covered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rPr>
              <a:t>in cedar is</a:t>
            </a:r>
          </a:p>
        </p:txBody>
      </p:sp>
      <p:pic>
        <p:nvPicPr>
          <p:cNvPr id="7" name="Picture 6" descr="2 times 1242.5 feet squared equals 2485 feet squared.">
            <a:extLst>
              <a:ext uri="{FF2B5EF4-FFF2-40B4-BE49-F238E27FC236}">
                <a16:creationId xmlns:a16="http://schemas.microsoft.com/office/drawing/2014/main" id="{E556016E-8F31-0C4A-12B5-DC14C85DD1C7}"/>
              </a:ext>
            </a:extLst>
          </p:cNvPr>
          <p:cNvPicPr>
            <a:picLocks noChangeAspect="1"/>
          </p:cNvPicPr>
          <p:nvPr/>
        </p:nvPicPr>
        <p:blipFill>
          <a:blip r:embed="rId4"/>
          <a:stretch>
            <a:fillRect/>
          </a:stretch>
        </p:blipFill>
        <p:spPr>
          <a:xfrm>
            <a:off x="1905000" y="5494517"/>
            <a:ext cx="2880000" cy="52528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—Slide 2</a:t>
            </a:r>
            <a:endParaRPr dirty="0"/>
          </a:p>
        </p:txBody>
      </p:sp>
      <p:pic>
        <p:nvPicPr>
          <p:cNvPr id="13" name="Picture 12" descr="Photo of Ikitsuki Bridge in Nagasaki ">
            <a:extLst>
              <a:ext uri="{FF2B5EF4-FFF2-40B4-BE49-F238E27FC236}">
                <a16:creationId xmlns:a16="http://schemas.microsoft.com/office/drawing/2014/main" id="{05ACCEC4-D8D1-4851-973F-88D1970AFCBE}"/>
              </a:ext>
            </a:extLst>
          </p:cNvPr>
          <p:cNvPicPr>
            <a:picLocks noChangeAspect="1"/>
          </p:cNvPicPr>
          <p:nvPr/>
        </p:nvPicPr>
        <p:blipFill>
          <a:blip r:embed="rId2"/>
          <a:stretch>
            <a:fillRect/>
          </a:stretch>
        </p:blipFill>
        <p:spPr>
          <a:xfrm>
            <a:off x="782007" y="1343086"/>
            <a:ext cx="2133333" cy="1600000"/>
          </a:xfrm>
          <a:prstGeom prst="rect">
            <a:avLst/>
          </a:prstGeom>
        </p:spPr>
      </p:pic>
      <p:sp>
        <p:nvSpPr>
          <p:cNvPr id="17" name="TextBox 16">
            <a:extLst>
              <a:ext uri="{FF2B5EF4-FFF2-40B4-BE49-F238E27FC236}">
                <a16:creationId xmlns:a16="http://schemas.microsoft.com/office/drawing/2014/main" id="{3F9E5B7D-82F2-463C-AABF-4394D0E153C7}"/>
              </a:ext>
            </a:extLst>
          </p:cNvPr>
          <p:cNvSpPr txBox="1"/>
          <p:nvPr/>
        </p:nvSpPr>
        <p:spPr>
          <a:xfrm>
            <a:off x="1210909" y="2948532"/>
            <a:ext cx="1275527" cy="369332"/>
          </a:xfrm>
          <a:prstGeom prst="rect">
            <a:avLst/>
          </a:prstGeom>
          <a:noFill/>
        </p:spPr>
        <p:txBody>
          <a:bodyPr wrap="square" rtlCol="0">
            <a:spAutoFit/>
          </a:bodyPr>
          <a:lstStyle/>
          <a:p>
            <a:r>
              <a:rPr lang="en-US" dirty="0">
                <a:solidFill>
                  <a:srgbClr val="366092"/>
                </a:solidFill>
              </a:rPr>
              <a:t>Figure 9</a:t>
            </a:r>
          </a:p>
        </p:txBody>
      </p:sp>
      <p:sp>
        <p:nvSpPr>
          <p:cNvPr id="14" name="TextBox 13">
            <a:extLst>
              <a:ext uri="{FF2B5EF4-FFF2-40B4-BE49-F238E27FC236}">
                <a16:creationId xmlns:a16="http://schemas.microsoft.com/office/drawing/2014/main" id="{1F6ADDEA-4193-4A92-BD18-56B1E5E8BD10}"/>
              </a:ext>
            </a:extLst>
          </p:cNvPr>
          <p:cNvSpPr txBox="1"/>
          <p:nvPr/>
        </p:nvSpPr>
        <p:spPr>
          <a:xfrm>
            <a:off x="3733666" y="1676400"/>
            <a:ext cx="4953134" cy="1200329"/>
          </a:xfrm>
          <a:prstGeom prst="rect">
            <a:avLst/>
          </a:prstGeom>
          <a:noFill/>
        </p:spPr>
        <p:txBody>
          <a:bodyPr wrap="square" rtlCol="0">
            <a:spAutoFit/>
          </a:bodyPr>
          <a:lstStyle/>
          <a:p>
            <a:r>
              <a:rPr lang="en-US" sz="1800" dirty="0"/>
              <a:t>In 1991, the </a:t>
            </a:r>
            <a:r>
              <a:rPr lang="en-US" sz="1800" dirty="0" err="1"/>
              <a:t>Ikitsuki</a:t>
            </a:r>
            <a:r>
              <a:rPr lang="en-US" sz="1800" dirty="0"/>
              <a:t> Bridge in Nagasaki became the world's longest continuous truss bridge, spanning </a:t>
            </a:r>
            <a:r>
              <a:rPr lang="en-US" sz="1800" dirty="0">
                <a:latin typeface="Cambria Math"/>
              </a:rPr>
              <a:t>400</a:t>
            </a:r>
            <a:r>
              <a:rPr lang="en-US" sz="1800" dirty="0"/>
              <a:t> meters. </a:t>
            </a:r>
          </a:p>
          <a:p>
            <a:endParaRPr lang="en-US" dirty="0"/>
          </a:p>
        </p:txBody>
      </p:sp>
      <p:pic>
        <p:nvPicPr>
          <p:cNvPr id="22" name="Picture 21" descr="Photo of Astoria-Megler bridge in Oregon">
            <a:extLst>
              <a:ext uri="{FF2B5EF4-FFF2-40B4-BE49-F238E27FC236}">
                <a16:creationId xmlns:a16="http://schemas.microsoft.com/office/drawing/2014/main" id="{FBB98613-A0F5-4D75-A89A-512D0899BE1D}"/>
              </a:ext>
            </a:extLst>
          </p:cNvPr>
          <p:cNvPicPr>
            <a:picLocks noChangeAspect="1"/>
          </p:cNvPicPr>
          <p:nvPr/>
        </p:nvPicPr>
        <p:blipFill>
          <a:blip r:embed="rId3"/>
          <a:stretch>
            <a:fillRect/>
          </a:stretch>
        </p:blipFill>
        <p:spPr>
          <a:xfrm>
            <a:off x="804031" y="3429000"/>
            <a:ext cx="2123810" cy="1428571"/>
          </a:xfrm>
          <a:prstGeom prst="rect">
            <a:avLst/>
          </a:prstGeom>
        </p:spPr>
      </p:pic>
      <p:sp>
        <p:nvSpPr>
          <p:cNvPr id="20" name="TextBox 19">
            <a:extLst>
              <a:ext uri="{FF2B5EF4-FFF2-40B4-BE49-F238E27FC236}">
                <a16:creationId xmlns:a16="http://schemas.microsoft.com/office/drawing/2014/main" id="{4917D24B-3C25-4200-80E8-EB2877F20661}"/>
              </a:ext>
            </a:extLst>
          </p:cNvPr>
          <p:cNvSpPr txBox="1"/>
          <p:nvPr/>
        </p:nvSpPr>
        <p:spPr>
          <a:xfrm>
            <a:off x="1167983" y="4949345"/>
            <a:ext cx="1752600" cy="369332"/>
          </a:xfrm>
          <a:prstGeom prst="rect">
            <a:avLst/>
          </a:prstGeom>
          <a:noFill/>
        </p:spPr>
        <p:txBody>
          <a:bodyPr wrap="square" rtlCol="0">
            <a:spAutoFit/>
          </a:bodyPr>
          <a:lstStyle/>
          <a:p>
            <a:r>
              <a:rPr lang="en-US" dirty="0">
                <a:solidFill>
                  <a:srgbClr val="366092"/>
                </a:solidFill>
              </a:rPr>
              <a:t>Figure 10</a:t>
            </a:r>
          </a:p>
        </p:txBody>
      </p:sp>
      <p:sp>
        <p:nvSpPr>
          <p:cNvPr id="16" name="TextBox 15">
            <a:extLst>
              <a:ext uri="{FF2B5EF4-FFF2-40B4-BE49-F238E27FC236}">
                <a16:creationId xmlns:a16="http://schemas.microsoft.com/office/drawing/2014/main" id="{9A34F584-A987-49D4-9D5D-4F5CD283FACA}"/>
              </a:ext>
            </a:extLst>
          </p:cNvPr>
          <p:cNvSpPr txBox="1"/>
          <p:nvPr/>
        </p:nvSpPr>
        <p:spPr>
          <a:xfrm>
            <a:off x="3723180" y="3784814"/>
            <a:ext cx="4953134" cy="1200329"/>
          </a:xfrm>
          <a:prstGeom prst="rect">
            <a:avLst/>
          </a:prstGeom>
          <a:noFill/>
        </p:spPr>
        <p:txBody>
          <a:bodyPr wrap="square" rtlCol="0">
            <a:spAutoFit/>
          </a:bodyPr>
          <a:lstStyle/>
          <a:p>
            <a:r>
              <a:rPr lang="en-US" sz="1800" dirty="0"/>
              <a:t>From 1966–1991, the title was held by the Astoria-</a:t>
            </a:r>
            <a:r>
              <a:rPr lang="en-US" sz="1800" dirty="0" err="1"/>
              <a:t>Megler</a:t>
            </a:r>
            <a:r>
              <a:rPr lang="en-US" sz="1800" dirty="0"/>
              <a:t> bridge in Oregon, measuring </a:t>
            </a:r>
            <a:r>
              <a:rPr lang="en-US" sz="1800" dirty="0">
                <a:latin typeface="Cambria Math"/>
              </a:rPr>
              <a:t>376</a:t>
            </a:r>
            <a:r>
              <a:rPr lang="en-US" sz="1800" dirty="0"/>
              <a:t> meters.</a:t>
            </a:r>
          </a:p>
          <a:p>
            <a:endParaRPr lang="en-US" sz="1800" dirty="0"/>
          </a:p>
          <a:p>
            <a:endParaRPr lang="en-US" dirty="0"/>
          </a:p>
        </p:txBody>
      </p:sp>
      <p:sp>
        <p:nvSpPr>
          <p:cNvPr id="19" name="TextBox 18">
            <a:extLst>
              <a:ext uri="{FF2B5EF4-FFF2-40B4-BE49-F238E27FC236}">
                <a16:creationId xmlns:a16="http://schemas.microsoft.com/office/drawing/2014/main" id="{36FFF567-F0A0-4CE2-B84E-1F81D44D392B}"/>
              </a:ext>
            </a:extLst>
          </p:cNvPr>
          <p:cNvSpPr txBox="1"/>
          <p:nvPr/>
        </p:nvSpPr>
        <p:spPr>
          <a:xfrm>
            <a:off x="782007" y="5406950"/>
            <a:ext cx="6990393" cy="461665"/>
          </a:xfrm>
          <a:prstGeom prst="rect">
            <a:avLst/>
          </a:prstGeom>
          <a:noFill/>
        </p:spPr>
        <p:txBody>
          <a:bodyPr wrap="square">
            <a:spAutoFit/>
          </a:bodyPr>
          <a:lstStyle/>
          <a:p>
            <a:r>
              <a:rPr lang="en-US" sz="1200" dirty="0"/>
              <a:t>Images Courtesy of Hiroshi </a:t>
            </a:r>
            <a:r>
              <a:rPr lang="en-US" sz="1200" dirty="0" err="1"/>
              <a:t>Nakai</a:t>
            </a:r>
            <a:r>
              <a:rPr lang="en-US" sz="1200" dirty="0"/>
              <a:t> and Ron </a:t>
            </a:r>
            <a:r>
              <a:rPr lang="en-US" sz="1200" dirty="0" err="1"/>
              <a:t>Reiring</a:t>
            </a:r>
            <a:r>
              <a:rPr lang="en-US" sz="1200" dirty="0"/>
              <a:t>, Creative Commons 2.0 Generic License (</a:t>
            </a:r>
            <a:r>
              <a:rPr lang="en-US" sz="1200" b="1" dirty="0"/>
              <a:t>https://creativecommons.org/licenses/by/2.0/deed.en</a:t>
            </a:r>
            <a:r>
              <a:rPr lang="en-US" sz="1200"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Using Area of Trapezoids</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600" dirty="0"/>
                  <a:t>The graph of the function </a:t>
                </a:r>
                <a:r>
                  <a:rPr lang="en-IN" sz="2600" i="1" dirty="0"/>
                  <a:t>y</a:t>
                </a:r>
                <a14:m>
                  <m:oMath xmlns:m="http://schemas.openxmlformats.org/officeDocument/2006/math">
                    <m:r>
                      <a:rPr lang="en-IN" sz="2600" b="0" i="0" smtClean="0">
                        <a:latin typeface="Cambria Math" panose="02040503050406030204" pitchFamily="18" charset="0"/>
                      </a:rPr>
                      <m:t> </m:t>
                    </m:r>
                    <m:r>
                      <a:rPr lang="en-IN" sz="2600">
                        <a:latin typeface="Cambria Math" panose="02040503050406030204" pitchFamily="18" charset="0"/>
                      </a:rPr>
                      <m:t>=</m:t>
                    </m:r>
                  </m:oMath>
                </a14:m>
                <a:r>
                  <a:rPr lang="ar-AE" sz="2600" dirty="0"/>
                  <a:t> </a:t>
                </a:r>
                <a:r>
                  <a:rPr lang="en-US" sz="2600" i="1" dirty="0"/>
                  <a:t>x</a:t>
                </a:r>
                <a:r>
                  <a:rPr lang="en-US" sz="2600" dirty="0">
                    <a:latin typeface="Calibri" panose="020F0502020204030204" pitchFamily="34" charset="0"/>
                    <a:ea typeface="Calibri" panose="020F0502020204030204" pitchFamily="34" charset="0"/>
                    <a:cs typeface="Calibri" panose="020F0502020204030204" pitchFamily="34" charset="0"/>
                  </a:rPr>
                  <a:t>² </a:t>
                </a:r>
                <a:r>
                  <a:rPr lang="en-IN" sz="2600" dirty="0"/>
                  <a:t>is shown in Figure 13, where </a:t>
                </a:r>
                <a:r>
                  <a:rPr lang="en-IN" sz="2600" i="1" dirty="0"/>
                  <a:t>x</a:t>
                </a:r>
                <a:r>
                  <a:rPr lang="en-IN" sz="2600" dirty="0"/>
                  <a:t> and </a:t>
                </a:r>
                <a:r>
                  <a:rPr lang="en-IN" sz="2600" i="1" dirty="0"/>
                  <a:t>y</a:t>
                </a:r>
                <a:r>
                  <a:rPr lang="en-IN" sz="2600" dirty="0"/>
                  <a:t> are both measured in inches. Approximate the shaded area under the curve between </a:t>
                </a:r>
                <a:r>
                  <a:rPr lang="en-IN" sz="2600" i="1" dirty="0"/>
                  <a:t>x </a:t>
                </a:r>
                <a14:m>
                  <m:oMath xmlns:m="http://schemas.openxmlformats.org/officeDocument/2006/math">
                    <m:r>
                      <a:rPr lang="en-IN" sz="2600">
                        <a:latin typeface="Cambria Math" panose="02040503050406030204" pitchFamily="18" charset="0"/>
                      </a:rPr>
                      <m:t>=</m:t>
                    </m:r>
                    <m:r>
                      <a:rPr lang="en-IN" sz="2600">
                        <a:latin typeface="Cambria Math" panose="02040503050406030204" pitchFamily="18" charset="0"/>
                      </a:rPr>
                      <m:t>1</m:t>
                    </m:r>
                  </m:oMath>
                </a14:m>
                <a:r>
                  <a:rPr lang="en-IN" sz="2600" dirty="0"/>
                  <a:t> and </a:t>
                </a:r>
                <a:r>
                  <a:rPr lang="en-IN" sz="2600" i="1" dirty="0"/>
                  <a:t>x</a:t>
                </a:r>
                <a14:m>
                  <m:oMath xmlns:m="http://schemas.openxmlformats.org/officeDocument/2006/math">
                    <m:r>
                      <a:rPr lang="en-US" sz="2600" b="0" i="1" smtClean="0">
                        <a:latin typeface="Cambria Math" panose="02040503050406030204" pitchFamily="18" charset="0"/>
                      </a:rPr>
                      <m:t> </m:t>
                    </m:r>
                    <m:r>
                      <a:rPr lang="en-IN" sz="2600">
                        <a:latin typeface="Cambria Math" panose="02040503050406030204" pitchFamily="18" charset="0"/>
                      </a:rPr>
                      <m:t>=</m:t>
                    </m:r>
                    <m:r>
                      <a:rPr lang="en-IN" sz="2600">
                        <a:latin typeface="Cambria Math" panose="02040503050406030204" pitchFamily="18" charset="0"/>
                      </a:rPr>
                      <m:t>5</m:t>
                    </m:r>
                  </m:oMath>
                </a14:m>
                <a:r>
                  <a:rPr lang="en-IN" sz="2600" dirty="0"/>
                  <a:t> by finding the areas of </a:t>
                </a:r>
                <a:r>
                  <a:rPr lang="en-IN" sz="2600" dirty="0">
                    <a:latin typeface="Cambria Math"/>
                  </a:rPr>
                  <a:t>4</a:t>
                </a:r>
                <a:r>
                  <a:rPr lang="en-IN" sz="2600" dirty="0"/>
                  <a:t> trapezoids.</a:t>
                </a:r>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350"/>
                </a:stretch>
              </a:blipFill>
            </p:spPr>
            <p:txBody>
              <a:bodyPr/>
              <a:lstStyle/>
              <a:p>
                <a:r>
                  <a:rPr lang="en-IN">
                    <a:noFill/>
                  </a:rPr>
                  <a:t> </a:t>
                </a:r>
              </a:p>
            </p:txBody>
          </p:sp>
        </mc:Fallback>
      </mc:AlternateContent>
      <p:pic>
        <p:nvPicPr>
          <p:cNvPr id="5" name="Picture 4" descr="A graph is drawn in an x-y coordinate plane. The horizontal axis labeled x ranges from −5 to 5, in increments of 1. The vertical axis labeled y ranges from 0 to 25, in increments of 5. A concavely upward opening parabola passes from (−5,25), dips through (−4,16), (−2,4), goes through the vertex at the origin, rises through (1,1), (2,4), (3,9), (4,16), and exits through (5,25). The region below the curve in the first quadrant from x=1 to x=5 is shaded.">
            <a:extLst>
              <a:ext uri="{FF2B5EF4-FFF2-40B4-BE49-F238E27FC236}">
                <a16:creationId xmlns:a16="http://schemas.microsoft.com/office/drawing/2014/main" id="{E2095455-89DC-4A09-B6CC-F2D14D452B34}"/>
              </a:ext>
            </a:extLst>
          </p:cNvPr>
          <p:cNvPicPr>
            <a:picLocks noChangeAspect="1"/>
          </p:cNvPicPr>
          <p:nvPr/>
        </p:nvPicPr>
        <p:blipFill>
          <a:blip r:embed="rId3"/>
          <a:srcRect b="10675"/>
          <a:stretch>
            <a:fillRect/>
          </a:stretch>
        </p:blipFill>
        <p:spPr>
          <a:xfrm>
            <a:off x="2895600" y="2622084"/>
            <a:ext cx="2844000" cy="2969565"/>
          </a:xfrm>
          <a:prstGeom prst="rect">
            <a:avLst/>
          </a:prstGeom>
        </p:spPr>
      </p:pic>
      <p:sp>
        <p:nvSpPr>
          <p:cNvPr id="4" name="TextBox 3">
            <a:extLst>
              <a:ext uri="{FF2B5EF4-FFF2-40B4-BE49-F238E27FC236}">
                <a16:creationId xmlns:a16="http://schemas.microsoft.com/office/drawing/2014/main" id="{79D926DD-B945-F9D8-C4A6-CD649C674136}"/>
              </a:ext>
            </a:extLst>
          </p:cNvPr>
          <p:cNvSpPr txBox="1"/>
          <p:nvPr/>
        </p:nvSpPr>
        <p:spPr>
          <a:xfrm>
            <a:off x="3657600" y="5587071"/>
            <a:ext cx="13716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Figure 13</a:t>
            </a:r>
            <a:endParaRPr lang="en-IN" sz="2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Using Area of Trapezoids</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00239" cy="4967067"/>
              </a:xfrm>
            </p:spPr>
            <p:txBody>
              <a:bodyPr>
                <a:normAutofit/>
              </a:bodyPr>
              <a:lstStyle/>
              <a:p>
                <a:r>
                  <a:rPr lang="en-IN" sz="2600" b="1" dirty="0"/>
                  <a:t>Solution</a:t>
                </a:r>
              </a:p>
              <a:p>
                <a:pPr>
                  <a:defRPr sz="2800"/>
                </a:pPr>
                <a:r>
                  <a:rPr lang="en-IN" sz="2600" dirty="0"/>
                  <a:t>Begin by dividing the area we are interested in, the area between </a:t>
                </a:r>
                <a:r>
                  <a:rPr lang="en-IN" sz="2600" i="1" dirty="0"/>
                  <a:t>x</a:t>
                </a:r>
                <a14:m>
                  <m:oMath xmlns:m="http://schemas.openxmlformats.org/officeDocument/2006/math">
                    <m:r>
                      <a:rPr lang="en-IN" sz="2600" b="0" i="1" smtClean="0">
                        <a:latin typeface="Cambria Math" panose="02040503050406030204" pitchFamily="18" charset="0"/>
                      </a:rPr>
                      <m:t> </m:t>
                    </m:r>
                    <m:r>
                      <a:rPr lang="en-IN" sz="2600">
                        <a:latin typeface="Cambria Math" panose="02040503050406030204" pitchFamily="18" charset="0"/>
                      </a:rPr>
                      <m:t>=</m:t>
                    </m:r>
                    <m:r>
                      <a:rPr lang="en-IN" sz="2600">
                        <a:latin typeface="Cambria Math" panose="02040503050406030204" pitchFamily="18" charset="0"/>
                      </a:rPr>
                      <m:t>1</m:t>
                    </m:r>
                  </m:oMath>
                </a14:m>
                <a:r>
                  <a:rPr lang="en-IN" sz="2600" dirty="0"/>
                  <a:t> and </a:t>
                </a:r>
                <a:r>
                  <a:rPr lang="en-IN" sz="2600" i="1" dirty="0"/>
                  <a:t>x </a:t>
                </a:r>
                <a14:m>
                  <m:oMath xmlns:m="http://schemas.openxmlformats.org/officeDocument/2006/math">
                    <m:r>
                      <a:rPr lang="en-IN" sz="2600">
                        <a:latin typeface="Cambria Math" panose="02040503050406030204" pitchFamily="18" charset="0"/>
                      </a:rPr>
                      <m:t>=</m:t>
                    </m:r>
                    <m:r>
                      <a:rPr lang="en-IN" sz="2600">
                        <a:latin typeface="Cambria Math" panose="02040503050406030204" pitchFamily="18" charset="0"/>
                      </a:rPr>
                      <m:t>5</m:t>
                    </m:r>
                  </m:oMath>
                </a14:m>
                <a:r>
                  <a:rPr lang="en-IN" sz="2600" dirty="0"/>
                  <a:t>, into four trapezoids, </a:t>
                </a:r>
                <a:r>
                  <a:rPr lang="en-IN" sz="2600" i="1" dirty="0"/>
                  <a:t>T</a:t>
                </a:r>
                <a:r>
                  <a:rPr lang="en-IN" sz="1000" i="1" dirty="0"/>
                  <a:t> </a:t>
                </a:r>
                <a:r>
                  <a:rPr lang="en-IN" sz="2600" dirty="0">
                    <a:latin typeface="Calibri" panose="020F0502020204030204" pitchFamily="34" charset="0"/>
                    <a:ea typeface="Calibri" panose="020F0502020204030204" pitchFamily="34" charset="0"/>
                    <a:cs typeface="Calibri" panose="020F0502020204030204" pitchFamily="34" charset="0"/>
                  </a:rPr>
                  <a:t>₁</a:t>
                </a:r>
                <a:r>
                  <a:rPr lang="en-IN" sz="2600" dirty="0"/>
                  <a:t>, </a:t>
                </a:r>
                <a:r>
                  <a:rPr lang="en-IN" sz="2600" i="1" dirty="0"/>
                  <a:t>T</a:t>
                </a:r>
                <a:r>
                  <a:rPr lang="en-IN" sz="1000" i="1" dirty="0"/>
                  <a:t> </a:t>
                </a:r>
                <a:r>
                  <a:rPr lang="en-IN" sz="2600" dirty="0">
                    <a:latin typeface="Calibri" panose="020F0502020204030204" pitchFamily="34" charset="0"/>
                    <a:ea typeface="Calibri" panose="020F0502020204030204" pitchFamily="34" charset="0"/>
                    <a:cs typeface="Calibri" panose="020F0502020204030204" pitchFamily="34" charset="0"/>
                  </a:rPr>
                  <a:t>₂</a:t>
                </a:r>
                <a:r>
                  <a:rPr lang="en-IN" sz="2600" dirty="0"/>
                  <a:t>, </a:t>
                </a:r>
                <a:r>
                  <a:rPr lang="en-IN" sz="2600" i="1" dirty="0"/>
                  <a:t>T</a:t>
                </a:r>
                <a:r>
                  <a:rPr lang="en-IN" sz="1000" dirty="0"/>
                  <a:t> </a:t>
                </a:r>
                <a:r>
                  <a:rPr lang="en-IN" sz="2600" dirty="0">
                    <a:latin typeface="Calibri" panose="020F0502020204030204" pitchFamily="34" charset="0"/>
                    <a:ea typeface="Calibri" panose="020F0502020204030204" pitchFamily="34" charset="0"/>
                    <a:cs typeface="Calibri" panose="020F0502020204030204" pitchFamily="34" charset="0"/>
                  </a:rPr>
                  <a:t>₃</a:t>
                </a:r>
                <a:r>
                  <a:rPr lang="en-IN" sz="2600" dirty="0"/>
                  <a:t>,</a:t>
                </a:r>
                <a:r>
                  <a:rPr lang="en-US" sz="2600" dirty="0"/>
                  <a:t> </a:t>
                </a:r>
                <a:r>
                  <a:rPr lang="en-IN" sz="2600" dirty="0"/>
                  <a:t>and </a:t>
                </a:r>
                <a:r>
                  <a:rPr lang="en-IN" sz="2600" i="1" dirty="0"/>
                  <a:t>T</a:t>
                </a:r>
                <a:r>
                  <a:rPr lang="en-IN" sz="1000" i="1" dirty="0"/>
                  <a:t> </a:t>
                </a:r>
                <a:r>
                  <a:rPr lang="en-IN" sz="2600" dirty="0">
                    <a:latin typeface="Calibri" panose="020F0502020204030204" pitchFamily="34" charset="0"/>
                    <a:ea typeface="Calibri" panose="020F0502020204030204" pitchFamily="34" charset="0"/>
                    <a:cs typeface="Calibri" panose="020F0502020204030204" pitchFamily="34" charset="0"/>
                  </a:rPr>
                  <a:t>₄</a:t>
                </a:r>
                <a:r>
                  <a:rPr lang="ar-AE" sz="2600" dirty="0"/>
                  <a:t>.</a:t>
                </a:r>
              </a:p>
              <a:p>
                <a:pPr>
                  <a:defRPr sz="2800"/>
                </a:pPr>
                <a:r>
                  <a:rPr lang="en-IN" sz="2600" dirty="0"/>
                  <a:t>Recall that the formula for the area of a trapezoid is</a:t>
                </a:r>
              </a:p>
              <a:p>
                <a:pPr>
                  <a:defRPr sz="2800"/>
                </a:pPr>
                <a:endParaRPr lang="en-IN"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00239" cy="4967067"/>
              </a:xfrm>
              <a:blipFill>
                <a:blip r:embed="rId2"/>
                <a:stretch>
                  <a:fillRect l="-1338" t="-982"/>
                </a:stretch>
              </a:blipFill>
            </p:spPr>
            <p:txBody>
              <a:bodyPr/>
              <a:lstStyle/>
              <a:p>
                <a:r>
                  <a:rPr lang="en-IN">
                    <a:noFill/>
                  </a:rPr>
                  <a:t> </a:t>
                </a:r>
              </a:p>
            </p:txBody>
          </p:sp>
        </mc:Fallback>
      </mc:AlternateContent>
      <p:pic>
        <p:nvPicPr>
          <p:cNvPr id="7" name="Picture 6" descr="A equals open fraction 1 divided by 2 close fraction times open parenthesis b subscript 1 plus b subscript 2 close parenthesis times height.">
            <a:extLst>
              <a:ext uri="{FF2B5EF4-FFF2-40B4-BE49-F238E27FC236}">
                <a16:creationId xmlns:a16="http://schemas.microsoft.com/office/drawing/2014/main" id="{3B93E89A-942E-A8D0-EC14-F6B766E10A80}"/>
              </a:ext>
            </a:extLst>
          </p:cNvPr>
          <p:cNvPicPr>
            <a:picLocks noChangeAspect="1"/>
          </p:cNvPicPr>
          <p:nvPr/>
        </p:nvPicPr>
        <p:blipFill>
          <a:blip r:embed="rId3"/>
          <a:stretch>
            <a:fillRect/>
          </a:stretch>
        </p:blipFill>
        <p:spPr>
          <a:xfrm>
            <a:off x="609600" y="3264625"/>
            <a:ext cx="2095500" cy="78105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940F0F1-034B-F91A-2E52-06883F19896D}"/>
                  </a:ext>
                </a:extLst>
              </p:cNvPr>
              <p:cNvSpPr txBox="1"/>
              <p:nvPr/>
            </p:nvSpPr>
            <p:spPr>
              <a:xfrm>
                <a:off x="486560" y="4114800"/>
                <a:ext cx="8229599" cy="1692771"/>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In Figure 14, for each individual trapezoid, </a:t>
                </a:r>
                <a:r>
                  <a:rPr kumimoji="0" lang="en-IN" sz="2600" b="0" i="1" u="none" strike="noStrike" kern="1200" cap="none" spc="0" normalizeH="0" baseline="0" noProof="0" dirty="0">
                    <a:ln>
                      <a:noFill/>
                    </a:ln>
                    <a:solidFill>
                      <a:srgbClr val="366092"/>
                    </a:solidFill>
                    <a:effectLst/>
                    <a:uLnTx/>
                    <a:uFillTx/>
                    <a:latin typeface="Calibri"/>
                    <a:ea typeface="+mn-ea"/>
                    <a:cs typeface="+mn-cs"/>
                  </a:rPr>
                  <a:t>h</a:t>
                </a:r>
                <a:r>
                  <a:rPr kumimoji="0" lang="en-IN" sz="2600" b="0" i="0" u="none" strike="noStrike" kern="1200" cap="none" spc="0" normalizeH="0" baseline="0" noProof="0" dirty="0">
                    <a:ln>
                      <a:noFill/>
                    </a:ln>
                    <a:solidFill>
                      <a:srgbClr val="366092"/>
                    </a:solidFill>
                    <a:effectLst/>
                    <a:uLnTx/>
                    <a:uFillTx/>
                    <a:latin typeface="Calibri"/>
                    <a:ea typeface="+mn-ea"/>
                    <a:cs typeface="+mn-cs"/>
                  </a:rPr>
                  <a:t> is the width of the trapezoid along the </a:t>
                </a:r>
                <a:r>
                  <a:rPr kumimoji="0" lang="en-IN" sz="2600" b="0" i="1" u="none" strike="noStrike" kern="1200" cap="none" spc="0" normalizeH="0" baseline="0" noProof="0" dirty="0">
                    <a:ln>
                      <a:noFill/>
                    </a:ln>
                    <a:solidFill>
                      <a:srgbClr val="366092"/>
                    </a:solidFill>
                    <a:effectLst/>
                    <a:uLnTx/>
                    <a:uFillTx/>
                    <a:latin typeface="Calibri"/>
                    <a:ea typeface="+mn-ea"/>
                    <a:cs typeface="+mn-cs"/>
                  </a:rPr>
                  <a:t>x</a:t>
                </a:r>
                <a:r>
                  <a:rPr kumimoji="0" lang="en-IN" sz="2600" b="0" i="0" u="none" strike="noStrike" kern="1200" cap="none" spc="0" normalizeH="0" baseline="0" noProof="0" dirty="0">
                    <a:ln>
                      <a:noFill/>
                    </a:ln>
                    <a:solidFill>
                      <a:srgbClr val="366092"/>
                    </a:solidFill>
                    <a:effectLst/>
                    <a:uLnTx/>
                    <a:uFillTx/>
                    <a:latin typeface="Calibri"/>
                    <a:ea typeface="+mn-ea"/>
                    <a:cs typeface="+mn-cs"/>
                  </a:rPr>
                  <a:t>-axis. The parallel side lengths </a:t>
                </a:r>
                <a:br>
                  <a:rPr kumimoji="0" lang="en-IN" sz="2600" b="0" i="0" u="none" strike="noStrike" kern="1200" cap="none" spc="0" normalizeH="0" baseline="0" noProof="0" dirty="0">
                    <a:ln>
                      <a:noFill/>
                    </a:ln>
                    <a:solidFill>
                      <a:srgbClr val="366092"/>
                    </a:solidFill>
                    <a:effectLst/>
                    <a:uLnTx/>
                    <a:uFillTx/>
                    <a:latin typeface="Calibri"/>
                    <a:ea typeface="+mn-ea"/>
                    <a:cs typeface="+mn-cs"/>
                  </a:rPr>
                </a:br>
                <a:r>
                  <a:rPr kumimoji="0" lang="en-IN" sz="2600" b="0" i="0" u="none" strike="noStrike" kern="1200" cap="none" spc="0" normalizeH="0" baseline="0" noProof="0" dirty="0">
                    <a:ln>
                      <a:noFill/>
                    </a:ln>
                    <a:solidFill>
                      <a:srgbClr val="366092"/>
                    </a:solidFill>
                    <a:effectLst/>
                    <a:uLnTx/>
                    <a:uFillTx/>
                    <a:latin typeface="Calibri"/>
                    <a:ea typeface="+mn-ea"/>
                    <a:cs typeface="+mn-cs"/>
                  </a:rPr>
                  <a:t>(</a:t>
                </a:r>
                <a:r>
                  <a:rPr kumimoji="0" lang="en-IN" sz="2600" b="0" i="1" u="none" strike="noStrike" kern="1200" cap="none" spc="0" normalizeH="0" baseline="0" noProof="0" dirty="0">
                    <a:ln>
                      <a:noFill/>
                    </a:ln>
                    <a:solidFill>
                      <a:srgbClr val="366092"/>
                    </a:solidFill>
                    <a:effectLst/>
                    <a:uLnTx/>
                    <a:uFillTx/>
                    <a:latin typeface="Calibri"/>
                    <a:ea typeface="+mn-ea"/>
                    <a:cs typeface="+mn-cs"/>
                  </a:rPr>
                  <a:t>b</a:t>
                </a:r>
                <a:r>
                  <a:rPr kumimoji="0" lang="en-IN" sz="26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₁</a:t>
                </a:r>
                <a:r>
                  <a:rPr kumimoji="0" lang="ar-AE" sz="26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 </a:t>
                </a:r>
                <a:r>
                  <a:rPr kumimoji="0" lang="en-IN" sz="2600" b="0" i="0" u="none" strike="noStrike" kern="1200" cap="none" spc="0" normalizeH="0" baseline="0" noProof="0" dirty="0">
                    <a:ln>
                      <a:noFill/>
                    </a:ln>
                    <a:solidFill>
                      <a:srgbClr val="366092"/>
                    </a:solidFill>
                    <a:effectLst/>
                    <a:uLnTx/>
                    <a:uFillTx/>
                    <a:latin typeface="Calibri"/>
                    <a:ea typeface="+mn-ea"/>
                    <a:cs typeface="+mn-cs"/>
                  </a:rPr>
                  <a:t>and </a:t>
                </a:r>
                <a:r>
                  <a:rPr kumimoji="0" lang="en-IN" sz="2600" b="0" i="1" u="none" strike="noStrike" kern="1200" cap="none" spc="0" normalizeH="0" baseline="0" noProof="0" dirty="0">
                    <a:ln>
                      <a:noFill/>
                    </a:ln>
                    <a:solidFill>
                      <a:srgbClr val="366092"/>
                    </a:solidFill>
                    <a:effectLst/>
                    <a:uLnTx/>
                    <a:uFillTx/>
                    <a:latin typeface="Calibri"/>
                    <a:ea typeface="+mn-ea"/>
                    <a:cs typeface="+mn-cs"/>
                  </a:rPr>
                  <a:t>b</a:t>
                </a:r>
                <a:r>
                  <a:rPr kumimoji="0" lang="en-IN" sz="26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₂</a:t>
                </a:r>
                <a:r>
                  <a:rPr kumimoji="0" lang="en-IN" sz="2600" b="0" i="0" u="none" strike="noStrike" kern="1200" cap="none" spc="0" normalizeH="0" baseline="0" noProof="0" dirty="0">
                    <a:ln>
                      <a:noFill/>
                    </a:ln>
                    <a:solidFill>
                      <a:srgbClr val="366092"/>
                    </a:solidFill>
                    <a:effectLst/>
                    <a:uLnTx/>
                    <a:uFillTx/>
                    <a:latin typeface="Calibri"/>
                    <a:ea typeface="+mn-ea"/>
                    <a:cs typeface="+mn-cs"/>
                  </a:rPr>
                  <a:t>) are the vertical lengths of each trapezoid. Notice that all four of the trapezoids will have a width of </a:t>
                </a:r>
                <a:r>
                  <a:rPr kumimoji="0" lang="en-IN" sz="2600" b="0" i="1" u="none" strike="noStrike" kern="1200" cap="none" spc="0" normalizeH="0" baseline="0" noProof="0" dirty="0">
                    <a:ln>
                      <a:noFill/>
                    </a:ln>
                    <a:solidFill>
                      <a:srgbClr val="366092"/>
                    </a:solidFill>
                    <a:effectLst/>
                    <a:uLnTx/>
                    <a:uFillTx/>
                    <a:latin typeface="Calibri"/>
                    <a:ea typeface="+mn-ea"/>
                    <a:cs typeface="+mn-cs"/>
                  </a:rPr>
                  <a:t>h</a:t>
                </a:r>
                <a:r>
                  <a:rPr kumimoji="0" lang="en-IN" sz="26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en-IN" sz="26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xmlns="">
          <p:sp>
            <p:nvSpPr>
              <p:cNvPr id="5" name="TextBox 4">
                <a:extLst>
                  <a:ext uri="{FF2B5EF4-FFF2-40B4-BE49-F238E27FC236}">
                    <a16:creationId xmlns:a16="http://schemas.microsoft.com/office/drawing/2014/main" id="{7940F0F1-034B-F91A-2E52-06883F19896D}"/>
                  </a:ext>
                </a:extLst>
              </p:cNvPr>
              <p:cNvSpPr txBox="1">
                <a:spLocks noRot="1" noChangeAspect="1" noMove="1" noResize="1" noEditPoints="1" noAdjustHandles="1" noChangeArrowheads="1" noChangeShapeType="1" noTextEdit="1"/>
              </p:cNvSpPr>
              <p:nvPr/>
            </p:nvSpPr>
            <p:spPr>
              <a:xfrm>
                <a:off x="486560" y="4114800"/>
                <a:ext cx="8229599" cy="1692771"/>
              </a:xfrm>
              <a:prstGeom prst="rect">
                <a:avLst/>
              </a:prstGeom>
              <a:blipFill>
                <a:blip r:embed="rId4"/>
                <a:stretch>
                  <a:fillRect l="-1333" t="-2878" r="-1333" b="-8273"/>
                </a:stretch>
              </a:blipFill>
            </p:spPr>
            <p:txBody>
              <a:bodyPr/>
              <a:lstStyle/>
              <a:p>
                <a:r>
                  <a:rPr lang="en-IN">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Using Area of Trapezoids</a:t>
            </a:r>
            <a:r>
              <a:rPr lang="en-US" dirty="0"/>
              <a:t>—Slide 3</a:t>
            </a:r>
            <a:endParaRPr dirty="0"/>
          </a:p>
        </p:txBody>
      </p:sp>
      <p:pic>
        <p:nvPicPr>
          <p:cNvPr id="7" name="Picture 6" descr="A graph is drawn in an x-y coordinate plane. The horizontal axis labeled x ranges from −1 to 5, in increments of 1. The vertical axis labeled y ranges from 0 to 25, in increments of 5. A concavely upward curve starts from the origin, rises through (1,1), (2,4), (3,9), (4,16), and exits through (5,25). The region below the curve in the first quadrant between x-values 1 and 2, 3 and 4 is shaded. The regions below the curve in the first quadrant between x-values 1 and 2, 2 and 3, 3 and 4, and 4 and 5 on the x-axis are labeled T1, T2, T3, T4, respectively.">
            <a:extLst>
              <a:ext uri="{FF2B5EF4-FFF2-40B4-BE49-F238E27FC236}">
                <a16:creationId xmlns:a16="http://schemas.microsoft.com/office/drawing/2014/main" id="{F86103C2-CBE1-4058-82E5-FD645852CECE}"/>
              </a:ext>
            </a:extLst>
          </p:cNvPr>
          <p:cNvPicPr>
            <a:picLocks noChangeAspect="1"/>
          </p:cNvPicPr>
          <p:nvPr/>
        </p:nvPicPr>
        <p:blipFill>
          <a:blip r:embed="rId2"/>
          <a:srcRect b="11690"/>
          <a:stretch>
            <a:fillRect/>
          </a:stretch>
        </p:blipFill>
        <p:spPr>
          <a:xfrm>
            <a:off x="1033631" y="1142994"/>
            <a:ext cx="2808000" cy="3343305"/>
          </a:xfrm>
          <a:prstGeom prst="rect">
            <a:avLst/>
          </a:prstGeom>
        </p:spPr>
      </p:pic>
      <p:sp>
        <p:nvSpPr>
          <p:cNvPr id="6" name="TextBox 5">
            <a:extLst>
              <a:ext uri="{FF2B5EF4-FFF2-40B4-BE49-F238E27FC236}">
                <a16:creationId xmlns:a16="http://schemas.microsoft.com/office/drawing/2014/main" id="{6D5604E5-959F-AC68-9514-AD202D5C3659}"/>
              </a:ext>
            </a:extLst>
          </p:cNvPr>
          <p:cNvSpPr txBox="1"/>
          <p:nvPr/>
        </p:nvSpPr>
        <p:spPr>
          <a:xfrm>
            <a:off x="1531821" y="4674513"/>
            <a:ext cx="13716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Figure 14</a:t>
            </a:r>
            <a:endParaRPr lang="en-IN" sz="2200" dirty="0"/>
          </a:p>
        </p:txBody>
      </p:sp>
      <p:pic>
        <p:nvPicPr>
          <p:cNvPr id="5" name="Picture 4" descr="A trapezoid. The horizontal bottom side of the trapezoid is labeled h. The vertical sides of the trapezoid from left to right are labeled b subscript 1 and b subscript 2. The formula for the area is shown, A equals 1 over 2 times Open parenthesis b subscript 1 plus b subscript 2 close parenthesis times h.">
            <a:extLst>
              <a:ext uri="{FF2B5EF4-FFF2-40B4-BE49-F238E27FC236}">
                <a16:creationId xmlns:a16="http://schemas.microsoft.com/office/drawing/2014/main" id="{D95F2065-85B1-437F-B974-1F1C8EE5D2F2}"/>
              </a:ext>
            </a:extLst>
          </p:cNvPr>
          <p:cNvPicPr>
            <a:picLocks noChangeAspect="1"/>
          </p:cNvPicPr>
          <p:nvPr/>
        </p:nvPicPr>
        <p:blipFill>
          <a:blip r:embed="rId3"/>
          <a:srcRect b="11690"/>
          <a:stretch>
            <a:fillRect/>
          </a:stretch>
        </p:blipFill>
        <p:spPr>
          <a:xfrm>
            <a:off x="5791200" y="1175491"/>
            <a:ext cx="2628000" cy="3472709"/>
          </a:xfrm>
          <a:prstGeom prst="rect">
            <a:avLst/>
          </a:prstGeom>
        </p:spPr>
      </p:pic>
      <p:sp>
        <p:nvSpPr>
          <p:cNvPr id="8" name="TextBox 7">
            <a:extLst>
              <a:ext uri="{FF2B5EF4-FFF2-40B4-BE49-F238E27FC236}">
                <a16:creationId xmlns:a16="http://schemas.microsoft.com/office/drawing/2014/main" id="{7FDC3DE2-AEDD-3548-ECA9-DCFA4574BAA5}"/>
              </a:ext>
            </a:extLst>
          </p:cNvPr>
          <p:cNvSpPr txBox="1"/>
          <p:nvPr/>
        </p:nvSpPr>
        <p:spPr>
          <a:xfrm>
            <a:off x="6261847" y="4661066"/>
            <a:ext cx="13716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Figure 15</a:t>
            </a:r>
            <a:endParaRPr lang="en-IN" sz="2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D2E4D-4838-08CF-7E37-B662DAB57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41B84-7475-DE7A-338F-1CA8AE94786F}"/>
              </a:ext>
            </a:extLst>
          </p:cNvPr>
          <p:cNvSpPr>
            <a:spLocks noGrp="1"/>
          </p:cNvSpPr>
          <p:nvPr>
            <p:ph type="title"/>
          </p:nvPr>
        </p:nvSpPr>
        <p:spPr/>
        <p:txBody>
          <a:bodyPr>
            <a:normAutofit/>
          </a:bodyPr>
          <a:lstStyle/>
          <a:p>
            <a:pPr>
              <a:defRPr sz="3200"/>
            </a:pPr>
            <a:r>
              <a:rPr dirty="0"/>
              <a:t>Example 7: Using Area of Trapezoids</a:t>
            </a:r>
            <a:r>
              <a:rPr lang="en-US" dirty="0"/>
              <a:t>—Slide 4</a:t>
            </a:r>
            <a:endParaRPr dirty="0"/>
          </a:p>
        </p:txBody>
      </p:sp>
      <p:sp>
        <p:nvSpPr>
          <p:cNvPr id="3" name="Text Placeholder 2">
            <a:extLst>
              <a:ext uri="{FF2B5EF4-FFF2-40B4-BE49-F238E27FC236}">
                <a16:creationId xmlns:a16="http://schemas.microsoft.com/office/drawing/2014/main" id="{1B50AB93-3780-0998-101E-198AAB43BDA9}"/>
              </a:ext>
            </a:extLst>
          </p:cNvPr>
          <p:cNvSpPr>
            <a:spLocks noGrp="1"/>
          </p:cNvSpPr>
          <p:nvPr>
            <p:ph type="body" sz="quarter" idx="10"/>
          </p:nvPr>
        </p:nvSpPr>
        <p:spPr/>
        <p:txBody>
          <a:bodyPr>
            <a:normAutofit/>
          </a:bodyPr>
          <a:lstStyle/>
          <a:p>
            <a:pPr>
              <a:defRPr sz="2800"/>
            </a:pPr>
            <a:r>
              <a:rPr lang="en-IN" dirty="0"/>
              <a:t>Since the curve is the graph of</a:t>
            </a:r>
            <a:endParaRPr lang="en-US" dirty="0"/>
          </a:p>
          <a:p>
            <a:pPr>
              <a:defRPr sz="2800"/>
            </a:pPr>
            <a:r>
              <a:rPr lang="ar-AE" dirty="0"/>
              <a:t> </a:t>
            </a:r>
            <a:endParaRPr lang="en-US" dirty="0"/>
          </a:p>
        </p:txBody>
      </p:sp>
      <p:pic>
        <p:nvPicPr>
          <p:cNvPr id="9" name="Picture 8" descr="f of x equals x squared,">
            <a:extLst>
              <a:ext uri="{FF2B5EF4-FFF2-40B4-BE49-F238E27FC236}">
                <a16:creationId xmlns:a16="http://schemas.microsoft.com/office/drawing/2014/main" id="{43EA8CCE-4C88-2463-A6B9-7D31C3DD7CAC}"/>
              </a:ext>
            </a:extLst>
          </p:cNvPr>
          <p:cNvPicPr>
            <a:picLocks noChangeAspect="1"/>
          </p:cNvPicPr>
          <p:nvPr/>
        </p:nvPicPr>
        <p:blipFill>
          <a:blip r:embed="rId2"/>
          <a:stretch>
            <a:fillRect/>
          </a:stretch>
        </p:blipFill>
        <p:spPr>
          <a:xfrm>
            <a:off x="5029200" y="1038225"/>
            <a:ext cx="1352550" cy="485775"/>
          </a:xfrm>
          <a:prstGeom prst="rect">
            <a:avLst/>
          </a:prstGeom>
        </p:spPr>
      </p:pic>
      <p:sp>
        <p:nvSpPr>
          <p:cNvPr id="7" name="TextBox 6">
            <a:extLst>
              <a:ext uri="{FF2B5EF4-FFF2-40B4-BE49-F238E27FC236}">
                <a16:creationId xmlns:a16="http://schemas.microsoft.com/office/drawing/2014/main" id="{375BA1B5-BA84-E04F-F317-CCFC1799BAFF}"/>
              </a:ext>
            </a:extLst>
          </p:cNvPr>
          <p:cNvSpPr txBox="1"/>
          <p:nvPr/>
        </p:nvSpPr>
        <p:spPr>
          <a:xfrm>
            <a:off x="457200" y="1524000"/>
            <a:ext cx="8077200" cy="954107"/>
          </a:xfrm>
          <a:prstGeom prst="rect">
            <a:avLst/>
          </a:prstGeom>
          <a:noFill/>
        </p:spPr>
        <p:txBody>
          <a:bodyPr wrap="square">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we can calculate the lengths of the sides of each trapezoid by evaluating the function</a:t>
            </a:r>
            <a:endParaRPr lang="en-IN" dirty="0"/>
          </a:p>
        </p:txBody>
      </p:sp>
      <p:pic>
        <p:nvPicPr>
          <p:cNvPr id="11" name="Picture 10" descr="f of x equals x squared.">
            <a:extLst>
              <a:ext uri="{FF2B5EF4-FFF2-40B4-BE49-F238E27FC236}">
                <a16:creationId xmlns:a16="http://schemas.microsoft.com/office/drawing/2014/main" id="{6CB5C414-FAC4-9E02-FD8D-D1511AE965A4}"/>
              </a:ext>
            </a:extLst>
          </p:cNvPr>
          <p:cNvPicPr>
            <a:picLocks noChangeAspect="1"/>
          </p:cNvPicPr>
          <p:nvPr/>
        </p:nvPicPr>
        <p:blipFill>
          <a:blip r:embed="rId3"/>
          <a:stretch>
            <a:fillRect/>
          </a:stretch>
        </p:blipFill>
        <p:spPr>
          <a:xfrm>
            <a:off x="5791200" y="2001053"/>
            <a:ext cx="1333500" cy="48577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18DA23-3F6B-CB8C-90E3-5816146DEF55}"/>
                  </a:ext>
                </a:extLst>
              </p:cNvPr>
              <p:cNvSpPr txBox="1"/>
              <p:nvPr/>
            </p:nvSpPr>
            <p:spPr>
              <a:xfrm>
                <a:off x="457200" y="2477631"/>
                <a:ext cx="8229600" cy="2246769"/>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800" b="0" i="0" u="none" strike="noStrike" kern="1200" cap="none" spc="0" normalizeH="0" baseline="0" noProof="0" dirty="0">
                    <a:ln>
                      <a:noFill/>
                    </a:ln>
                    <a:solidFill>
                      <a:srgbClr val="366092"/>
                    </a:solidFill>
                    <a:effectLst/>
                    <a:uLnTx/>
                    <a:uFillTx/>
                    <a:latin typeface="Calibri"/>
                    <a:ea typeface="+mn-ea"/>
                    <a:cs typeface="+mn-cs"/>
                  </a:rPr>
                  <a:t>Let's begin with the leftmost trapezoid, </a:t>
                </a:r>
                <a:r>
                  <a:rPr kumimoji="0" lang="en-IN" sz="2800" b="0" i="1" u="none" strike="noStrike" kern="1200" cap="none" spc="0" normalizeH="0" baseline="0" noProof="0" dirty="0">
                    <a:ln>
                      <a:noFill/>
                    </a:ln>
                    <a:solidFill>
                      <a:srgbClr val="366092"/>
                    </a:solidFill>
                    <a:effectLst/>
                    <a:uLnTx/>
                    <a:uFillTx/>
                    <a:latin typeface="Calibri"/>
                    <a:ea typeface="+mn-ea"/>
                    <a:cs typeface="+mn-cs"/>
                  </a:rPr>
                  <a:t>T</a:t>
                </a:r>
                <a:r>
                  <a:rPr kumimoji="0" lang="en-IN" sz="28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₁ ,</a:t>
                </a:r>
                <a:r>
                  <a:rPr kumimoji="0" lang="ar-AE" sz="28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 </a:t>
                </a:r>
                <a:r>
                  <a:rPr kumimoji="0" lang="en-IN" sz="2800" b="0" i="0" u="none" strike="noStrike" kern="1200" cap="none" spc="0" normalizeH="0" baseline="0" noProof="0" dirty="0">
                    <a:ln>
                      <a:noFill/>
                    </a:ln>
                    <a:solidFill>
                      <a:srgbClr val="366092"/>
                    </a:solidFill>
                    <a:effectLst/>
                    <a:uLnTx/>
                    <a:uFillTx/>
                    <a:latin typeface="Calibri"/>
                    <a:ea typeface="+mn-ea"/>
                    <a:cs typeface="+mn-cs"/>
                  </a:rPr>
                  <a:t>which is located between </a:t>
                </a:r>
                <a:r>
                  <a:rPr kumimoji="0" lang="en-IN" sz="2800" b="0" i="1" u="none" strike="noStrike" kern="1200" cap="none" spc="0" normalizeH="0" baseline="0" noProof="0" dirty="0">
                    <a:ln>
                      <a:noFill/>
                    </a:ln>
                    <a:solidFill>
                      <a:srgbClr val="366092"/>
                    </a:solidFill>
                    <a:effectLst/>
                    <a:uLnTx/>
                    <a:uFillTx/>
                    <a:latin typeface="Calibri"/>
                    <a:ea typeface="+mn-ea"/>
                    <a:cs typeface="+mn-cs"/>
                  </a:rPr>
                  <a:t>x</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r>
                      <a:rPr kumimoji="0" lang="en-IN"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en-IN" sz="2800" b="0" i="0" u="none" strike="noStrike" kern="1200" cap="none" spc="0" normalizeH="0" baseline="0" noProof="0" dirty="0">
                    <a:ln>
                      <a:noFill/>
                    </a:ln>
                    <a:solidFill>
                      <a:srgbClr val="366092"/>
                    </a:solidFill>
                    <a:effectLst/>
                    <a:uLnTx/>
                    <a:uFillTx/>
                    <a:latin typeface="Calibri"/>
                    <a:ea typeface="+mn-ea"/>
                    <a:cs typeface="+mn-cs"/>
                  </a:rPr>
                  <a:t> and </a:t>
                </a:r>
                <a:r>
                  <a:rPr kumimoji="0" lang="en-IN" sz="2800" b="0" i="1" u="none" strike="noStrike" kern="1200" cap="none" spc="0" normalizeH="0" baseline="0" noProof="0" dirty="0">
                    <a:ln>
                      <a:noFill/>
                    </a:ln>
                    <a:solidFill>
                      <a:srgbClr val="366092"/>
                    </a:solidFill>
                    <a:effectLst/>
                    <a:uLnTx/>
                    <a:uFillTx/>
                    <a:latin typeface="Calibri"/>
                    <a:ea typeface="+mn-ea"/>
                    <a:cs typeface="+mn-cs"/>
                  </a:rPr>
                  <a:t>x</a:t>
                </a:r>
                <a14:m>
                  <m:oMath xmlns:m="http://schemas.openxmlformats.org/officeDocument/2006/math">
                    <m:r>
                      <a:rPr kumimoji="0" lang="en-US" sz="2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r>
                      <a:rPr kumimoji="0" lang="en-IN"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oMath>
                </a14:m>
                <a:r>
                  <a:rPr kumimoji="0" lang="en-IN" sz="2800" b="0" i="0" u="none" strike="noStrike" kern="1200" cap="none" spc="0" normalizeH="0" baseline="0" noProof="0" dirty="0">
                    <a:ln>
                      <a:noFill/>
                    </a:ln>
                    <a:solidFill>
                      <a:srgbClr val="366092"/>
                    </a:solidFill>
                    <a:effectLst/>
                    <a:uLnTx/>
                    <a:uFillTx/>
                    <a:latin typeface="Calibri"/>
                    <a:ea typeface="+mn-ea"/>
                    <a:cs typeface="+mn-cs"/>
                  </a:rPr>
                  <a:t>. The length of the left-hand side is the </a:t>
                </a:r>
                <a:r>
                  <a:rPr kumimoji="0" lang="en-IN" sz="2800" b="0" i="1" u="none" strike="noStrike" kern="1200" cap="none" spc="0" normalizeH="0" baseline="0" noProof="0" dirty="0">
                    <a:ln>
                      <a:noFill/>
                    </a:ln>
                    <a:solidFill>
                      <a:srgbClr val="366092"/>
                    </a:solidFill>
                    <a:effectLst/>
                    <a:uLnTx/>
                    <a:uFillTx/>
                    <a:latin typeface="Calibri"/>
                    <a:ea typeface="+mn-ea"/>
                    <a:cs typeface="+mn-cs"/>
                  </a:rPr>
                  <a:t>y</a:t>
                </a:r>
                <a:r>
                  <a:rPr kumimoji="0" lang="en-IN" sz="2800" b="0" i="0" u="none" strike="noStrike" kern="1200" cap="none" spc="0" normalizeH="0" baseline="0" noProof="0" dirty="0">
                    <a:ln>
                      <a:noFill/>
                    </a:ln>
                    <a:solidFill>
                      <a:srgbClr val="366092"/>
                    </a:solidFill>
                    <a:effectLst/>
                    <a:uLnTx/>
                    <a:uFillTx/>
                    <a:latin typeface="Calibri"/>
                    <a:ea typeface="+mn-ea"/>
                    <a:cs typeface="+mn-cs"/>
                  </a:rPr>
                  <a:t>-value of the function at </a:t>
                </a:r>
                <a:r>
                  <a:rPr kumimoji="0" lang="en-IN" sz="2800" b="0" i="1" u="none" strike="noStrike" kern="1200" cap="none" spc="0" normalizeH="0" baseline="0" noProof="0" dirty="0">
                    <a:ln>
                      <a:noFill/>
                    </a:ln>
                    <a:solidFill>
                      <a:srgbClr val="366092"/>
                    </a:solidFill>
                    <a:effectLst/>
                    <a:uLnTx/>
                    <a:uFillTx/>
                    <a:latin typeface="Calibri"/>
                    <a:ea typeface="+mn-ea"/>
                    <a:cs typeface="+mn-cs"/>
                  </a:rPr>
                  <a:t>x</a:t>
                </a:r>
                <a14:m>
                  <m:oMath xmlns:m="http://schemas.openxmlformats.org/officeDocument/2006/math">
                    <m:r>
                      <a:rPr kumimoji="0" lang="en-US" sz="2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r>
                      <a:rPr kumimoji="0" lang="en-IN"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en-IN" sz="2800" b="0" i="0" u="none" strike="noStrike" kern="1200" cap="none" spc="0" normalizeH="0" baseline="0" noProof="0" dirty="0">
                    <a:ln>
                      <a:noFill/>
                    </a:ln>
                    <a:solidFill>
                      <a:srgbClr val="366092"/>
                    </a:solidFill>
                    <a:effectLst/>
                    <a:uLnTx/>
                    <a:uFillTx/>
                    <a:latin typeface="Calibri"/>
                    <a:ea typeface="+mn-ea"/>
                    <a:cs typeface="+mn-cs"/>
                  </a:rPr>
                  <a:t>, or </a:t>
                </a:r>
                <a:r>
                  <a:rPr kumimoji="0" lang="en-IN" sz="2800" b="0" i="1" u="none" strike="noStrike" kern="1200" cap="none" spc="0" normalizeH="0" baseline="0" noProof="0" dirty="0">
                    <a:ln>
                      <a:noFill/>
                    </a:ln>
                    <a:solidFill>
                      <a:srgbClr val="366092"/>
                    </a:solidFill>
                    <a:effectLst/>
                    <a:uLnTx/>
                    <a:uFillTx/>
                    <a:latin typeface="Calibri"/>
                    <a:ea typeface="+mn-ea"/>
                    <a:cs typeface="+mn-cs"/>
                  </a:rPr>
                  <a:t>f</a:t>
                </a:r>
                <a:r>
                  <a:rPr kumimoji="0" lang="en-IN" sz="1000" b="0" i="1" u="none" strike="noStrike" kern="1200" cap="none" spc="0" normalizeH="0" baseline="0" noProof="0" dirty="0">
                    <a:ln>
                      <a:noFill/>
                    </a:ln>
                    <a:solidFill>
                      <a:srgbClr val="366092"/>
                    </a:solidFill>
                    <a:effectLst/>
                    <a:uLnTx/>
                    <a:uFillTx/>
                    <a:latin typeface="Calibri"/>
                    <a:ea typeface="+mn-ea"/>
                    <a:cs typeface="+mn-cs"/>
                  </a:rPr>
                  <a:t> </a:t>
                </a:r>
                <a:r>
                  <a:rPr kumimoji="0" lang="en-IN" sz="2800" b="0" i="0" u="none" strike="noStrike" kern="1200" cap="none" spc="0" normalizeH="0" baseline="0" noProof="0" dirty="0">
                    <a:ln>
                      <a:noFill/>
                    </a:ln>
                    <a:solidFill>
                      <a:srgbClr val="366092"/>
                    </a:solidFill>
                    <a:effectLst/>
                    <a:uLnTx/>
                    <a:uFillTx/>
                    <a:latin typeface="Calibri"/>
                    <a:ea typeface="+mn-ea"/>
                    <a:cs typeface="+mn-cs"/>
                  </a:rPr>
                  <a:t>(1),</a:t>
                </a:r>
                <a:r>
                  <a:rPr kumimoji="0" lang="ar-AE" sz="28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 </a:t>
                </a:r>
                <a:r>
                  <a:rPr kumimoji="0" lang="en-IN" sz="2800" b="0" i="0" u="none" strike="noStrike" kern="1200" cap="none" spc="0" normalizeH="0" baseline="0" noProof="0" dirty="0">
                    <a:ln>
                      <a:noFill/>
                    </a:ln>
                    <a:solidFill>
                      <a:srgbClr val="366092"/>
                    </a:solidFill>
                    <a:effectLst/>
                    <a:uLnTx/>
                    <a:uFillTx/>
                    <a:latin typeface="Calibri"/>
                    <a:ea typeface="+mn-ea"/>
                    <a:cs typeface="+mn-cs"/>
                  </a:rPr>
                  <a:t>and the length of the right-hand side is the </a:t>
                </a:r>
                <a:r>
                  <a:rPr kumimoji="0" lang="en-IN" sz="2800" b="0" i="1" u="none" strike="noStrike" kern="1200" cap="none" spc="0" normalizeH="0" baseline="0" noProof="0" dirty="0">
                    <a:ln>
                      <a:noFill/>
                    </a:ln>
                    <a:solidFill>
                      <a:srgbClr val="366092"/>
                    </a:solidFill>
                    <a:effectLst/>
                    <a:uLnTx/>
                    <a:uFillTx/>
                    <a:latin typeface="Calibri"/>
                    <a:ea typeface="+mn-ea"/>
                    <a:cs typeface="+mn-cs"/>
                  </a:rPr>
                  <a:t>y</a:t>
                </a:r>
                <a:r>
                  <a:rPr kumimoji="0" lang="en-IN" sz="2800" b="0" i="0" u="none" strike="noStrike" kern="1200" cap="none" spc="0" normalizeH="0" baseline="0" noProof="0" dirty="0">
                    <a:ln>
                      <a:noFill/>
                    </a:ln>
                    <a:solidFill>
                      <a:srgbClr val="366092"/>
                    </a:solidFill>
                    <a:effectLst/>
                    <a:uLnTx/>
                    <a:uFillTx/>
                    <a:latin typeface="Calibri"/>
                    <a:ea typeface="+mn-ea"/>
                    <a:cs typeface="+mn-cs"/>
                  </a:rPr>
                  <a:t>-value of the function at </a:t>
                </a:r>
                <a:r>
                  <a:rPr kumimoji="0" lang="en-IN" sz="2800" b="0" i="1" u="none" strike="noStrike" kern="1200" cap="none" spc="0" normalizeH="0" baseline="0" noProof="0" dirty="0">
                    <a:ln>
                      <a:noFill/>
                    </a:ln>
                    <a:solidFill>
                      <a:srgbClr val="366092"/>
                    </a:solidFill>
                    <a:effectLst/>
                    <a:uLnTx/>
                    <a:uFillTx/>
                    <a:latin typeface="Calibri"/>
                    <a:ea typeface="+mn-ea"/>
                    <a:cs typeface="+mn-cs"/>
                  </a:rPr>
                  <a:t>x </a:t>
                </a:r>
                <a14:m>
                  <m:oMath xmlns:m="http://schemas.openxmlformats.org/officeDocument/2006/math">
                    <m:r>
                      <a:rPr kumimoji="0" lang="en-IN"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oMath>
                </a14:m>
                <a:r>
                  <a:rPr kumimoji="0" lang="en-IN" sz="2800" b="0" i="0" u="none" strike="noStrike" kern="1200" cap="none" spc="0" normalizeH="0" baseline="0" noProof="0" dirty="0">
                    <a:ln>
                      <a:noFill/>
                    </a:ln>
                    <a:solidFill>
                      <a:srgbClr val="366092"/>
                    </a:solidFill>
                    <a:effectLst/>
                    <a:uLnTx/>
                    <a:uFillTx/>
                    <a:latin typeface="Calibri"/>
                    <a:ea typeface="+mn-ea"/>
                    <a:cs typeface="+mn-cs"/>
                  </a:rPr>
                  <a:t>, or </a:t>
                </a:r>
                <a:r>
                  <a:rPr kumimoji="0" lang="en-IN" sz="2800" b="0" i="1" u="none" strike="noStrike" kern="1200" cap="none" spc="0" normalizeH="0" baseline="0" noProof="0" dirty="0">
                    <a:ln>
                      <a:noFill/>
                    </a:ln>
                    <a:solidFill>
                      <a:srgbClr val="366092"/>
                    </a:solidFill>
                    <a:effectLst/>
                    <a:uLnTx/>
                    <a:uFillTx/>
                    <a:latin typeface="Calibri"/>
                    <a:ea typeface="+mn-ea"/>
                    <a:cs typeface="+mn-cs"/>
                  </a:rPr>
                  <a:t>f</a:t>
                </a:r>
                <a:r>
                  <a:rPr kumimoji="0" lang="en-IN" sz="1000" b="0" i="1" u="none" strike="noStrike" kern="1200" cap="none" spc="0" normalizeH="0" baseline="0" noProof="0" dirty="0">
                    <a:ln>
                      <a:noFill/>
                    </a:ln>
                    <a:solidFill>
                      <a:srgbClr val="366092"/>
                    </a:solidFill>
                    <a:effectLst/>
                    <a:uLnTx/>
                    <a:uFillTx/>
                    <a:latin typeface="Calibri"/>
                    <a:ea typeface="+mn-ea"/>
                    <a:cs typeface="+mn-cs"/>
                  </a:rPr>
                  <a:t> </a:t>
                </a:r>
                <a:r>
                  <a:rPr kumimoji="0" lang="en-IN" sz="2800" b="0" i="0" u="none" strike="noStrike" kern="1200" cap="none" spc="0" normalizeH="0" baseline="0" noProof="0" dirty="0">
                    <a:ln>
                      <a:noFill/>
                    </a:ln>
                    <a:solidFill>
                      <a:srgbClr val="366092"/>
                    </a:solidFill>
                    <a:effectLst/>
                    <a:uLnTx/>
                    <a:uFillTx/>
                    <a:latin typeface="Calibri"/>
                    <a:ea typeface="+mn-ea"/>
                    <a:cs typeface="+mn-cs"/>
                  </a:rPr>
                  <a:t>(2)</a:t>
                </a:r>
                <a:r>
                  <a:rPr kumimoji="0" lang="ar-AE" sz="28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 </a:t>
                </a:r>
                <a:r>
                  <a:rPr kumimoji="0" lang="en-IN" sz="2800" b="0" i="0" u="none" strike="noStrike" kern="1200" cap="none" spc="0" normalizeH="0" baseline="0" noProof="0" dirty="0">
                    <a:ln>
                      <a:noFill/>
                    </a:ln>
                    <a:solidFill>
                      <a:srgbClr val="366092"/>
                    </a:solidFill>
                    <a:effectLst/>
                    <a:uLnTx/>
                    <a:uFillTx/>
                    <a:latin typeface="Calibri"/>
                    <a:ea typeface="+mn-ea"/>
                    <a:cs typeface="+mn-cs"/>
                  </a:rPr>
                  <a:t>as shown in Figure 16.</a:t>
                </a:r>
              </a:p>
            </p:txBody>
          </p:sp>
        </mc:Choice>
        <mc:Fallback xmlns="">
          <p:sp>
            <p:nvSpPr>
              <p:cNvPr id="5" name="TextBox 4">
                <a:extLst>
                  <a:ext uri="{FF2B5EF4-FFF2-40B4-BE49-F238E27FC236}">
                    <a16:creationId xmlns:a16="http://schemas.microsoft.com/office/drawing/2014/main" id="{EA18DA23-3F6B-CB8C-90E3-5816146DEF55}"/>
                  </a:ext>
                </a:extLst>
              </p:cNvPr>
              <p:cNvSpPr txBox="1">
                <a:spLocks noRot="1" noChangeAspect="1" noMove="1" noResize="1" noEditPoints="1" noAdjustHandles="1" noChangeArrowheads="1" noChangeShapeType="1" noTextEdit="1"/>
              </p:cNvSpPr>
              <p:nvPr/>
            </p:nvSpPr>
            <p:spPr>
              <a:xfrm>
                <a:off x="457200" y="2477631"/>
                <a:ext cx="8229600" cy="2246769"/>
              </a:xfrm>
              <a:prstGeom prst="rect">
                <a:avLst/>
              </a:prstGeom>
              <a:blipFill>
                <a:blip r:embed="rId4"/>
                <a:stretch>
                  <a:fillRect l="-1481" t="-3252" r="-2000" b="-6775"/>
                </a:stretch>
              </a:blipFill>
            </p:spPr>
            <p:txBody>
              <a:bodyPr/>
              <a:lstStyle/>
              <a:p>
                <a:r>
                  <a:rPr lang="en-IN">
                    <a:noFill/>
                  </a:rPr>
                  <a:t> </a:t>
                </a:r>
              </a:p>
            </p:txBody>
          </p:sp>
        </mc:Fallback>
      </mc:AlternateContent>
    </p:spTree>
    <p:extLst>
      <p:ext uri="{BB962C8B-B14F-4D97-AF65-F5344CB8AC3E}">
        <p14:creationId xmlns:p14="http://schemas.microsoft.com/office/powerpoint/2010/main" val="2188687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Using Area of Trapezoids</a:t>
            </a:r>
            <a:r>
              <a:rPr lang="en-US" dirty="0"/>
              <a:t>—Slide 5</a:t>
            </a:r>
            <a:endParaRPr dirty="0"/>
          </a:p>
        </p:txBody>
      </p:sp>
      <p:pic>
        <p:nvPicPr>
          <p:cNvPr id="5" name="Picture 4" descr="A graph is drawn in an x-y coordinate plane. The horizontal axis ranges from 0 to 2, in increments of 1. The vertical axis ranges from 0 to 5, in increments of 2.5. A concavely upward increasing curve starts from the origin, rises through the point (1,1), labeled f of 1, (2,4), labeled f of 2. The region below the curve, above the x-axis, and between x-values 1 and 2 is shaded. The region is a trapezoid.">
            <a:extLst>
              <a:ext uri="{FF2B5EF4-FFF2-40B4-BE49-F238E27FC236}">
                <a16:creationId xmlns:a16="http://schemas.microsoft.com/office/drawing/2014/main" id="{FE69170E-F1A9-4551-A389-FF01A0F09CD2}"/>
              </a:ext>
            </a:extLst>
          </p:cNvPr>
          <p:cNvPicPr>
            <a:picLocks noChangeAspect="1"/>
          </p:cNvPicPr>
          <p:nvPr/>
        </p:nvPicPr>
        <p:blipFill>
          <a:blip r:embed="rId2"/>
          <a:srcRect b="12731"/>
          <a:stretch>
            <a:fillRect/>
          </a:stretch>
        </p:blipFill>
        <p:spPr>
          <a:xfrm>
            <a:off x="2743200" y="1447800"/>
            <a:ext cx="3420000" cy="2353125"/>
          </a:xfrm>
          <a:prstGeom prst="rect">
            <a:avLst/>
          </a:prstGeom>
        </p:spPr>
      </p:pic>
      <p:sp>
        <p:nvSpPr>
          <p:cNvPr id="4" name="TextBox 3">
            <a:extLst>
              <a:ext uri="{FF2B5EF4-FFF2-40B4-BE49-F238E27FC236}">
                <a16:creationId xmlns:a16="http://schemas.microsoft.com/office/drawing/2014/main" id="{7295ECB5-E503-15C3-9C10-AA2774B4E48D}"/>
              </a:ext>
            </a:extLst>
          </p:cNvPr>
          <p:cNvSpPr txBox="1"/>
          <p:nvPr/>
        </p:nvSpPr>
        <p:spPr>
          <a:xfrm>
            <a:off x="3886200" y="3912513"/>
            <a:ext cx="1371600"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Figure 16</a:t>
            </a:r>
            <a:endParaRPr lang="en-IN" sz="2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58DFE-246B-5FB5-0455-AC5252E8F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6703C-1648-89F1-E040-7F5EB5DCED02}"/>
              </a:ext>
            </a:extLst>
          </p:cNvPr>
          <p:cNvSpPr>
            <a:spLocks noGrp="1"/>
          </p:cNvSpPr>
          <p:nvPr>
            <p:ph type="title"/>
          </p:nvPr>
        </p:nvSpPr>
        <p:spPr/>
        <p:txBody>
          <a:bodyPr>
            <a:normAutofit/>
          </a:bodyPr>
          <a:lstStyle/>
          <a:p>
            <a:pPr>
              <a:defRPr sz="3200"/>
            </a:pPr>
            <a:r>
              <a:rPr dirty="0"/>
              <a:t>Example 7: Using Area of Trapezoids</a:t>
            </a:r>
            <a:r>
              <a:rPr lang="en-US" dirty="0"/>
              <a:t>—Slide 6</a:t>
            </a:r>
            <a:endParaRPr dirty="0"/>
          </a:p>
        </p:txBody>
      </p:sp>
      <p:sp>
        <p:nvSpPr>
          <p:cNvPr id="3" name="Text Placeholder 2">
            <a:extLst>
              <a:ext uri="{FF2B5EF4-FFF2-40B4-BE49-F238E27FC236}">
                <a16:creationId xmlns:a16="http://schemas.microsoft.com/office/drawing/2014/main" id="{88BB9C2E-5108-9AA3-1AC3-E8D06099112E}"/>
              </a:ext>
            </a:extLst>
          </p:cNvPr>
          <p:cNvSpPr>
            <a:spLocks noGrp="1"/>
          </p:cNvSpPr>
          <p:nvPr>
            <p:ph type="body" sz="quarter" idx="10"/>
          </p:nvPr>
        </p:nvSpPr>
        <p:spPr/>
        <p:txBody>
          <a:bodyPr>
            <a:normAutofit/>
          </a:bodyPr>
          <a:lstStyle/>
          <a:p>
            <a:pPr>
              <a:defRPr sz="2800"/>
            </a:pPr>
            <a:r>
              <a:rPr sz="2600" dirty="0"/>
              <a:t>Evaluating each, we have the following for </a:t>
            </a:r>
            <a:r>
              <a:rPr lang="en-IN" sz="2600" i="1" dirty="0"/>
              <a:t>T</a:t>
            </a:r>
            <a:r>
              <a:rPr lang="en-IN" sz="2400" dirty="0">
                <a:latin typeface="Calibri" panose="020F0502020204030204" pitchFamily="34" charset="0"/>
                <a:ea typeface="Calibri" panose="020F0502020204030204" pitchFamily="34" charset="0"/>
                <a:cs typeface="Calibri" panose="020F0502020204030204" pitchFamily="34" charset="0"/>
              </a:rPr>
              <a:t>₁</a:t>
            </a:r>
            <a:r>
              <a:rPr sz="2600" dirty="0"/>
              <a:t>.</a:t>
            </a:r>
          </a:p>
        </p:txBody>
      </p:sp>
      <p:sp>
        <p:nvSpPr>
          <p:cNvPr id="15" name="TextBox 14">
            <a:extLst>
              <a:ext uri="{FF2B5EF4-FFF2-40B4-BE49-F238E27FC236}">
                <a16:creationId xmlns:a16="http://schemas.microsoft.com/office/drawing/2014/main" id="{85B7822C-8052-A453-072D-F8EDDE0BBE50}"/>
              </a:ext>
            </a:extLst>
          </p:cNvPr>
          <p:cNvSpPr txBox="1"/>
          <p:nvPr/>
        </p:nvSpPr>
        <p:spPr>
          <a:xfrm>
            <a:off x="457200" y="1544270"/>
            <a:ext cx="3581400" cy="492443"/>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Length of Left-Hand Side: </a:t>
            </a:r>
            <a:endParaRPr lang="en-IN" dirty="0"/>
          </a:p>
        </p:txBody>
      </p:sp>
      <p:pic>
        <p:nvPicPr>
          <p:cNvPr id="13" name="Picture 12" descr="f of 1 equals 1 squared equals 1">
            <a:extLst>
              <a:ext uri="{FF2B5EF4-FFF2-40B4-BE49-F238E27FC236}">
                <a16:creationId xmlns:a16="http://schemas.microsoft.com/office/drawing/2014/main" id="{2F45AD26-EC58-A088-BF4D-6C85CC186EE5}"/>
              </a:ext>
            </a:extLst>
          </p:cNvPr>
          <p:cNvPicPr>
            <a:picLocks noChangeAspect="1"/>
          </p:cNvPicPr>
          <p:nvPr/>
        </p:nvPicPr>
        <p:blipFill>
          <a:blip r:embed="rId2"/>
          <a:stretch>
            <a:fillRect/>
          </a:stretch>
        </p:blipFill>
        <p:spPr>
          <a:xfrm>
            <a:off x="4069080" y="1506421"/>
            <a:ext cx="1905000" cy="533400"/>
          </a:xfrm>
          <a:prstGeom prst="rect">
            <a:avLst/>
          </a:prstGeom>
        </p:spPr>
      </p:pic>
      <p:sp>
        <p:nvSpPr>
          <p:cNvPr id="17" name="TextBox 16">
            <a:extLst>
              <a:ext uri="{FF2B5EF4-FFF2-40B4-BE49-F238E27FC236}">
                <a16:creationId xmlns:a16="http://schemas.microsoft.com/office/drawing/2014/main" id="{48FD927D-1980-22AD-8502-59197B62333B}"/>
              </a:ext>
            </a:extLst>
          </p:cNvPr>
          <p:cNvSpPr txBox="1"/>
          <p:nvPr/>
        </p:nvSpPr>
        <p:spPr>
          <a:xfrm>
            <a:off x="481584" y="2076284"/>
            <a:ext cx="3780865" cy="492443"/>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Length of Right-Hand Side: </a:t>
            </a:r>
            <a:endParaRPr lang="en-IN" dirty="0"/>
          </a:p>
        </p:txBody>
      </p:sp>
      <p:pic>
        <p:nvPicPr>
          <p:cNvPr id="19" name="Picture 18" descr="f of 2 equals 2 squared equals 4">
            <a:extLst>
              <a:ext uri="{FF2B5EF4-FFF2-40B4-BE49-F238E27FC236}">
                <a16:creationId xmlns:a16="http://schemas.microsoft.com/office/drawing/2014/main" id="{0646648B-B8D2-9D3E-D14C-29D22410DA9A}"/>
              </a:ext>
            </a:extLst>
          </p:cNvPr>
          <p:cNvPicPr>
            <a:picLocks noChangeAspect="1"/>
          </p:cNvPicPr>
          <p:nvPr/>
        </p:nvPicPr>
        <p:blipFill>
          <a:blip r:embed="rId3"/>
          <a:stretch>
            <a:fillRect/>
          </a:stretch>
        </p:blipFill>
        <p:spPr>
          <a:xfrm>
            <a:off x="4262449" y="2023135"/>
            <a:ext cx="1962150" cy="533400"/>
          </a:xfrm>
          <a:prstGeom prst="rect">
            <a:avLst/>
          </a:prstGeom>
        </p:spPr>
      </p:pic>
      <p:sp>
        <p:nvSpPr>
          <p:cNvPr id="9" name="TextBox 8">
            <a:extLst>
              <a:ext uri="{FF2B5EF4-FFF2-40B4-BE49-F238E27FC236}">
                <a16:creationId xmlns:a16="http://schemas.microsoft.com/office/drawing/2014/main" id="{BB873415-1E3A-4D50-2D35-18D349386F19}"/>
              </a:ext>
            </a:extLst>
          </p:cNvPr>
          <p:cNvSpPr txBox="1"/>
          <p:nvPr/>
        </p:nvSpPr>
        <p:spPr>
          <a:xfrm>
            <a:off x="457200" y="2725745"/>
            <a:ext cx="6019800" cy="492443"/>
          </a:xfrm>
          <a:prstGeom prst="rect">
            <a:avLst/>
          </a:prstGeom>
          <a:noFill/>
        </p:spPr>
        <p:txBody>
          <a:bodyPr wrap="square">
            <a:spAutoFit/>
          </a:bodyPr>
          <a:lstStyle/>
          <a:p>
            <a:pPr lvl="0">
              <a:spcBef>
                <a:spcPct val="20000"/>
              </a:spcBef>
              <a:defRPr sz="2800"/>
            </a:pPr>
            <a:r>
              <a:rPr kumimoji="0" lang="en-IN" sz="2600" b="0" i="0" u="none" strike="noStrike" kern="1200" cap="none" spc="0" normalizeH="0" baseline="0" noProof="0" dirty="0">
                <a:ln>
                  <a:noFill/>
                </a:ln>
                <a:solidFill>
                  <a:srgbClr val="366092"/>
                </a:solidFill>
                <a:effectLst/>
                <a:uLnTx/>
                <a:uFillTx/>
                <a:latin typeface="Calibri"/>
                <a:ea typeface="+mn-ea"/>
                <a:cs typeface="+mn-cs"/>
              </a:rPr>
              <a:t>Thus, the area of the first trapezoid,</a:t>
            </a:r>
            <a:r>
              <a:rPr lang="en-IN" sz="2400" i="1" dirty="0"/>
              <a:t> </a:t>
            </a:r>
            <a:r>
              <a:rPr lang="en-IN" sz="2600" i="1" dirty="0"/>
              <a:t>T</a:t>
            </a:r>
            <a:r>
              <a:rPr lang="en-IN" sz="2400" dirty="0">
                <a:latin typeface="Calibri" panose="020F0502020204030204" pitchFamily="34" charset="0"/>
                <a:ea typeface="Calibri" panose="020F0502020204030204" pitchFamily="34" charset="0"/>
                <a:cs typeface="Calibri" panose="020F0502020204030204" pitchFamily="34" charset="0"/>
              </a:rPr>
              <a:t>₁,</a:t>
            </a:r>
            <a:r>
              <a:rPr kumimoji="0" lang="ar-AE" sz="2600" b="0" i="0" u="none" strike="noStrike" kern="1200" cap="none" spc="0" normalizeH="0" baseline="0" noProof="0" dirty="0">
                <a:ln>
                  <a:noFill/>
                </a:ln>
                <a:solidFill>
                  <a:srgbClr val="366092"/>
                </a:solidFill>
                <a:effectLst/>
                <a:uLnTx/>
                <a:uFillTx/>
                <a:latin typeface="Calibri"/>
                <a:ea typeface="+mn-ea"/>
                <a:cs typeface="+mn-cs"/>
              </a:rPr>
              <a:t> </a:t>
            </a:r>
            <a:r>
              <a:rPr kumimoji="0" lang="en-IN" sz="2600" b="0" i="0" u="none" strike="noStrike" kern="1200" cap="none" spc="0" normalizeH="0" baseline="0" noProof="0" dirty="0">
                <a:ln>
                  <a:noFill/>
                </a:ln>
                <a:solidFill>
                  <a:srgbClr val="366092"/>
                </a:solidFill>
                <a:effectLst/>
                <a:uLnTx/>
                <a:uFillTx/>
                <a:latin typeface="Calibri"/>
                <a:ea typeface="+mn-ea"/>
                <a:cs typeface="+mn-cs"/>
              </a:rPr>
              <a:t>is</a:t>
            </a:r>
          </a:p>
        </p:txBody>
      </p:sp>
      <p:pic>
        <p:nvPicPr>
          <p:cNvPr id="11" name="Picture 10" descr="A subscript 1 equals open fraction 1 divided by 2 close fraction times open parenthesis 1 plus 4 close parenthesis times 1 equals 5 divided by 2">
            <a:extLst>
              <a:ext uri="{FF2B5EF4-FFF2-40B4-BE49-F238E27FC236}">
                <a16:creationId xmlns:a16="http://schemas.microsoft.com/office/drawing/2014/main" id="{69932DDF-9251-DC97-A629-ED52C653BB96}"/>
              </a:ext>
            </a:extLst>
          </p:cNvPr>
          <p:cNvPicPr>
            <a:picLocks noChangeAspect="1"/>
          </p:cNvPicPr>
          <p:nvPr/>
        </p:nvPicPr>
        <p:blipFill>
          <a:blip r:embed="rId4"/>
          <a:stretch>
            <a:fillRect/>
          </a:stretch>
        </p:blipFill>
        <p:spPr>
          <a:xfrm>
            <a:off x="6096000" y="2652819"/>
            <a:ext cx="2376000" cy="703365"/>
          </a:xfrm>
          <a:prstGeom prst="rect">
            <a:avLst/>
          </a:prstGeom>
        </p:spPr>
      </p:pic>
      <p:sp>
        <p:nvSpPr>
          <p:cNvPr id="7" name="TextBox 6">
            <a:extLst>
              <a:ext uri="{FF2B5EF4-FFF2-40B4-BE49-F238E27FC236}">
                <a16:creationId xmlns:a16="http://schemas.microsoft.com/office/drawing/2014/main" id="{C64E2A84-E5B2-5B0D-6FF2-03046057A46D}"/>
              </a:ext>
            </a:extLst>
          </p:cNvPr>
          <p:cNvSpPr txBox="1"/>
          <p:nvPr/>
        </p:nvSpPr>
        <p:spPr>
          <a:xfrm>
            <a:off x="457200" y="3505200"/>
            <a:ext cx="8229600" cy="2172903"/>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The areas of the other three trapezoids are found in the same manner. Each of the trapezoids has width </a:t>
            </a:r>
            <a:r>
              <a:rPr kumimoji="0" lang="en-US" sz="2600" b="0" i="0" u="none" strike="noStrike" kern="1200" cap="none" spc="0" normalizeH="0" baseline="0" noProof="0" dirty="0">
                <a:ln>
                  <a:noFill/>
                </a:ln>
                <a:solidFill>
                  <a:srgbClr val="366092"/>
                </a:solidFill>
                <a:effectLst/>
                <a:uLnTx/>
                <a:uFillTx/>
                <a:latin typeface="Cambria Math"/>
                <a:ea typeface="+mn-ea"/>
                <a:cs typeface="+mn-cs"/>
              </a:rPr>
              <a:t>1</a:t>
            </a:r>
            <a:r>
              <a:rPr kumimoji="0" lang="en-US" sz="2600" b="0" i="0" u="none" strike="noStrike" kern="1200" cap="none" spc="0" normalizeH="0" baseline="0" noProof="0" dirty="0">
                <a:ln>
                  <a:noFill/>
                </a:ln>
                <a:solidFill>
                  <a:srgbClr val="366092"/>
                </a:solidFill>
                <a:effectLst/>
                <a:uLnTx/>
                <a:uFillTx/>
                <a:latin typeface="Calibri"/>
                <a:ea typeface="+mn-ea"/>
                <a:cs typeface="+mn-cs"/>
              </a:rPr>
              <a:t>, and the side lengths are found by evaluating the function at the endpoints along the </a:t>
            </a:r>
            <a:r>
              <a:rPr kumimoji="0" lang="en-US" sz="2600" b="0" i="1" u="none" strike="noStrike" kern="1200" cap="none" spc="0" normalizeH="0" baseline="0" noProof="0" dirty="0">
                <a:ln>
                  <a:noFill/>
                </a:ln>
                <a:solidFill>
                  <a:srgbClr val="366092"/>
                </a:solidFill>
                <a:effectLst/>
                <a:uLnTx/>
                <a:uFillTx/>
                <a:latin typeface="Calibri"/>
                <a:ea typeface="+mn-ea"/>
                <a:cs typeface="+mn-cs"/>
              </a:rPr>
              <a:t>x</a:t>
            </a:r>
            <a:r>
              <a:rPr kumimoji="0" lang="en-US" sz="2600" b="0" i="0" u="none" strike="noStrike" kern="1200" cap="none" spc="0" normalizeH="0" baseline="0" noProof="0" dirty="0">
                <a:ln>
                  <a:noFill/>
                </a:ln>
                <a:solidFill>
                  <a:srgbClr val="366092"/>
                </a:solidFill>
                <a:effectLst/>
                <a:uLnTx/>
                <a:uFillTx/>
                <a:latin typeface="Calibri"/>
                <a:ea typeface="+mn-ea"/>
                <a:cs typeface="+mn-cs"/>
              </a:rPr>
              <a:t>-axis.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a:ln>
                  <a:noFill/>
                </a:ln>
                <a:solidFill>
                  <a:srgbClr val="366092"/>
                </a:solidFill>
                <a:effectLst/>
                <a:uLnTx/>
                <a:uFillTx/>
                <a:latin typeface="Calibri"/>
                <a:ea typeface="+mn-ea"/>
                <a:cs typeface="+mn-cs"/>
              </a:rPr>
              <a:t>The areas of the remaining trapezoids are shown in Table 2.</a:t>
            </a:r>
          </a:p>
        </p:txBody>
      </p:sp>
    </p:spTree>
    <p:extLst>
      <p:ext uri="{BB962C8B-B14F-4D97-AF65-F5344CB8AC3E}">
        <p14:creationId xmlns:p14="http://schemas.microsoft.com/office/powerpoint/2010/main" val="4189156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Using Area of Trapezoids</a:t>
            </a:r>
            <a:r>
              <a:rPr lang="en-US" dirty="0"/>
              <a:t>—Slide 7</a:t>
            </a:r>
            <a:endParaRPr dirty="0"/>
          </a:p>
        </p:txBody>
      </p:sp>
      <p:sp>
        <p:nvSpPr>
          <p:cNvPr id="5" name="TextBox 4">
            <a:extLst>
              <a:ext uri="{FF2B5EF4-FFF2-40B4-BE49-F238E27FC236}">
                <a16:creationId xmlns:a16="http://schemas.microsoft.com/office/drawing/2014/main" id="{0423F467-772B-D2C2-85DD-D797BE62009F}"/>
              </a:ext>
            </a:extLst>
          </p:cNvPr>
          <p:cNvSpPr txBox="1"/>
          <p:nvPr/>
        </p:nvSpPr>
        <p:spPr>
          <a:xfrm>
            <a:off x="4076700" y="1143000"/>
            <a:ext cx="990600" cy="369332"/>
          </a:xfrm>
          <a:prstGeom prst="rect">
            <a:avLst/>
          </a:prstGeom>
          <a:noFill/>
        </p:spPr>
        <p:txBody>
          <a:bodyPr wrap="square">
            <a:spAutoFit/>
          </a:bodyPr>
          <a:lstStyle/>
          <a:p>
            <a:r>
              <a:rPr kumimoji="0" lang="en-IN" sz="1800" b="1" i="0" u="none" strike="noStrike" kern="1200" cap="none" spc="0" normalizeH="0" baseline="0" noProof="0" dirty="0">
                <a:ln>
                  <a:noFill/>
                </a:ln>
                <a:solidFill>
                  <a:srgbClr val="366092"/>
                </a:solidFill>
                <a:effectLst/>
                <a:uLnTx/>
                <a:uFillTx/>
                <a:latin typeface="Calibri"/>
                <a:ea typeface="+mn-ea"/>
                <a:cs typeface="+mn-cs"/>
              </a:rPr>
              <a:t>Table 2</a:t>
            </a:r>
            <a:endParaRPr lang="en-IN" b="1" dirty="0"/>
          </a:p>
        </p:txBody>
      </p:sp>
      <mc:AlternateContent xmlns:mc="http://schemas.openxmlformats.org/markup-compatibility/2006" xmlns:a14="http://schemas.microsoft.com/office/drawing/2010/main">
        <mc:Choice Requires="a14">
          <p:graphicFrame>
            <p:nvGraphicFramePr>
              <p:cNvPr id="3" name="Table Placeholder 2" descr="Table 2 is having 4 columns. &#10;Trapezoid, Length of left-hand side (in inches), Length of right-hand side (in inches) and &#10;Area of Trapezoid (in square inches).&#10;&#10;For trapezoid T 1:&#10;Length of left-hand side equals 1 inch, Length of right-hand side equals 4 inches and &#10;Area equals 5 divided by 2 square inches.&#10;&#10;For trapezoid T 2:&#10;Length of left-hand side equals f of 2 equals 2 squared equals 4 inches,&#10;Length of right-hand side equals f of 3 equals 3 squared equals 9 inches, and&#10;Area equals 1 over 2 times open parenthesis 4 plus 9 close parenthesis times 1 equals 13 over 2 square inches.&#10;&#10;For trapezoid T 3:&#10;Length of left-hand side equals f of 3 equals 3 squared equals 9 inches,&#10;Length of right-hand side equals f open parenthesis 4 close parenthesis equals 4 squared equals 16 inches, and &#10;Area equals open parenthesis 1 divided by 2 close parenthesis times open parenthesis 9 plus 16 close parenthesis times 1 equals 25 divided by 2 square inches.&#10;&#10;For trapezoid T subscript 4:&#10;Length of left-hand side equals f of 4 equals 4 squared equals 16 inches.&#10;Length of right-hand side equals f of 5 equals 5 squared equals 25 inches, and &#10;Area equals 1 over 2 times open parenthesis 16 plus 25 close parenthesis times 1 equals 41 divided by 21 square inches."/>
              <p:cNvGraphicFramePr>
                <a:graphicFrameLocks noGrp="1"/>
              </p:cNvGraphicFramePr>
              <p:nvPr>
                <p:ph type="tbl" sz="quarter" idx="10"/>
                <p:extLst>
                  <p:ext uri="{D42A27DB-BD31-4B8C-83A1-F6EECF244321}">
                    <p14:modId xmlns:p14="http://schemas.microsoft.com/office/powerpoint/2010/main" val="2370402786"/>
                  </p:ext>
                </p:extLst>
              </p:nvPr>
            </p:nvGraphicFramePr>
            <p:xfrm>
              <a:off x="457200" y="1600200"/>
              <a:ext cx="8229600" cy="4150741"/>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defRPr sz="1600" b="1"/>
                          </a:pPr>
                          <a:r>
                            <a:t>Trapezoid</a:t>
                          </a:r>
                        </a:p>
                      </a:txBody>
                      <a:tcPr/>
                    </a:tc>
                    <a:tc>
                      <a:txBody>
                        <a:bodyPr/>
                        <a:lstStyle/>
                        <a:p>
                          <a:pPr algn="ctr">
                            <a:defRPr sz="1600" b="1"/>
                          </a:pPr>
                          <a:r>
                            <a:t>Length of Left-Hand Side (in inches)</a:t>
                          </a:r>
                        </a:p>
                      </a:txBody>
                      <a:tcPr/>
                    </a:tc>
                    <a:tc>
                      <a:txBody>
                        <a:bodyPr/>
                        <a:lstStyle/>
                        <a:p>
                          <a:pPr algn="ctr">
                            <a:defRPr sz="1600" b="1"/>
                          </a:pPr>
                          <a:r>
                            <a:rPr dirty="0"/>
                            <a:t>Length of Right-Hand Side (in inches)</a:t>
                          </a:r>
                        </a:p>
                      </a:txBody>
                      <a:tcPr/>
                    </a:tc>
                    <a:tc>
                      <a:txBody>
                        <a:bodyPr/>
                        <a:lstStyle/>
                        <a:p>
                          <a:pPr algn="ctr">
                            <a:defRPr sz="1600" b="1"/>
                          </a:pPr>
                          <a:r>
                            <a:rPr dirty="0"/>
                            <a:t>Area of Trapezoid (in square inches)</a:t>
                          </a:r>
                        </a:p>
                      </a:txBody>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a:rPr sz="1600">
                                        <a:latin typeface="Cambria Math" panose="02040503050406030204" pitchFamily="18" charset="0"/>
                                      </a:rPr>
                                      <m:t>𝑇</m:t>
                                    </m:r>
                                  </m:e>
                                  <m:sub>
                                    <m:r>
                                      <a:rPr sz="1600">
                                        <a:latin typeface="Cambria Math" panose="02040503050406030204" pitchFamily="18" charset="0"/>
                                      </a:rPr>
                                      <m:t>1</m:t>
                                    </m:r>
                                  </m:sub>
                                </m:sSub>
                              </m:oMath>
                            </m:oMathPara>
                          </a14:m>
                          <a:endParaRPr/>
                        </a:p>
                      </a:txBody>
                      <a:tcPr/>
                    </a:tc>
                    <a:tc>
                      <a:txBody>
                        <a:bodyPr/>
                        <a:lstStyle/>
                        <a:p>
                          <a:pPr algn="ctr"/>
                          <a:r>
                            <a:rPr sz="1600"/>
                            <a:t>1</a:t>
                          </a:r>
                          <a:endParaRPr sz="1600">
                            <a:latin typeface="Cambria Math"/>
                          </a:endParaRPr>
                        </a:p>
                      </a:txBody>
                      <a:tcPr/>
                    </a:tc>
                    <a:tc>
                      <a:txBody>
                        <a:bodyPr/>
                        <a:lstStyle/>
                        <a:p>
                          <a:pPr algn="ctr"/>
                          <a:r>
                            <a:rPr sz="1600"/>
                            <a:t>4</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panose="02040503050406030204" pitchFamily="18" charset="0"/>
                                      </a:rPr>
                                      <m:t>5</m:t>
                                    </m:r>
                                  </m:num>
                                  <m:den>
                                    <m:r>
                                      <a:rPr sz="1600">
                                        <a:latin typeface="Cambria Math" panose="02040503050406030204" pitchFamily="18" charset="0"/>
                                      </a:rPr>
                                      <m:t>2</m:t>
                                    </m:r>
                                  </m:den>
                                </m:f>
                              </m:oMath>
                            </m:oMathPara>
                          </a14:m>
                          <a:endParaRPr/>
                        </a:p>
                      </a:txBody>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a:rPr sz="1600">
                                        <a:latin typeface="Cambria Math" panose="02040503050406030204" pitchFamily="18" charset="0"/>
                                      </a:rPr>
                                      <m:t>𝑇</m:t>
                                    </m:r>
                                  </m:e>
                                  <m:sub>
                                    <m:r>
                                      <a:rPr sz="1600">
                                        <a:latin typeface="Cambria Math" panose="02040503050406030204" pitchFamily="18" charset="0"/>
                                      </a:rPr>
                                      <m:t>2</m:t>
                                    </m:r>
                                  </m:sub>
                                </m:sSub>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𝑓</m:t>
                                </m:r>
                                <m:d>
                                  <m:dPr>
                                    <m:ctrlPr>
                                      <a:rPr sz="1600" i="1">
                                        <a:latin typeface="Cambria Math" panose="02040503050406030204" pitchFamily="18" charset="0"/>
                                      </a:rPr>
                                    </m:ctrlPr>
                                  </m:dPr>
                                  <m:e>
                                    <m:r>
                                      <a:rPr sz="1600">
                                        <a:latin typeface="Cambria Math" panose="02040503050406030204" pitchFamily="18" charset="0"/>
                                      </a:rPr>
                                      <m:t>2</m:t>
                                    </m:r>
                                  </m:e>
                                </m:d>
                                <m:r>
                                  <a:rPr sz="1600">
                                    <a:latin typeface="Cambria Math" panose="02040503050406030204" pitchFamily="18" charset="0"/>
                                  </a:rPr>
                                  <m:t>=</m:t>
                                </m:r>
                                <m:sSup>
                                  <m:sSupPr>
                                    <m:ctrlPr>
                                      <a:rPr sz="1600" i="1">
                                        <a:latin typeface="Cambria Math" panose="02040503050406030204" pitchFamily="18" charset="0"/>
                                      </a:rPr>
                                    </m:ctrlPr>
                                  </m:sSupPr>
                                  <m:e>
                                    <m:d>
                                      <m:dPr>
                                        <m:ctrlPr>
                                          <a:rPr sz="1600" i="1">
                                            <a:latin typeface="Cambria Math" panose="02040503050406030204" pitchFamily="18" charset="0"/>
                                          </a:rPr>
                                        </m:ctrlPr>
                                      </m:dPr>
                                      <m:e>
                                        <m:r>
                                          <a:rPr sz="1600">
                                            <a:latin typeface="Cambria Math" panose="02040503050406030204" pitchFamily="18" charset="0"/>
                                          </a:rPr>
                                          <m:t>2</m:t>
                                        </m:r>
                                      </m:e>
                                    </m:d>
                                  </m:e>
                                  <m:sup>
                                    <m:r>
                                      <a:rPr sz="1600">
                                        <a:latin typeface="Cambria Math" panose="02040503050406030204" pitchFamily="18" charset="0"/>
                                      </a:rPr>
                                      <m:t>2</m:t>
                                    </m:r>
                                  </m:sup>
                                </m:sSup>
                                <m:r>
                                  <a:rPr sz="1600">
                                    <a:latin typeface="Cambria Math" panose="02040503050406030204" pitchFamily="18" charset="0"/>
                                  </a:rPr>
                                  <m:t>=4</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𝑓</m:t>
                                </m:r>
                                <m:d>
                                  <m:dPr>
                                    <m:ctrlPr>
                                      <a:rPr sz="1600" i="1">
                                        <a:latin typeface="Cambria Math" panose="02040503050406030204" pitchFamily="18" charset="0"/>
                                      </a:rPr>
                                    </m:ctrlPr>
                                  </m:dPr>
                                  <m:e>
                                    <m:r>
                                      <a:rPr sz="1600">
                                        <a:latin typeface="Cambria Math" panose="02040503050406030204" pitchFamily="18" charset="0"/>
                                      </a:rPr>
                                      <m:t>3</m:t>
                                    </m:r>
                                  </m:e>
                                </m:d>
                                <m:r>
                                  <a:rPr sz="1600">
                                    <a:latin typeface="Cambria Math" panose="02040503050406030204" pitchFamily="18" charset="0"/>
                                  </a:rPr>
                                  <m:t>=</m:t>
                                </m:r>
                                <m:sSup>
                                  <m:sSupPr>
                                    <m:ctrlPr>
                                      <a:rPr sz="1600" i="1">
                                        <a:latin typeface="Cambria Math" panose="02040503050406030204" pitchFamily="18" charset="0"/>
                                      </a:rPr>
                                    </m:ctrlPr>
                                  </m:sSupPr>
                                  <m:e>
                                    <m:d>
                                      <m:dPr>
                                        <m:ctrlPr>
                                          <a:rPr sz="1600" i="1">
                                            <a:latin typeface="Cambria Math" panose="02040503050406030204" pitchFamily="18" charset="0"/>
                                          </a:rPr>
                                        </m:ctrlPr>
                                      </m:dPr>
                                      <m:e>
                                        <m:r>
                                          <a:rPr sz="1600">
                                            <a:latin typeface="Cambria Math" panose="02040503050406030204" pitchFamily="18" charset="0"/>
                                          </a:rPr>
                                          <m:t>3</m:t>
                                        </m:r>
                                      </m:e>
                                    </m:d>
                                  </m:e>
                                  <m:sup>
                                    <m:r>
                                      <a:rPr sz="1600">
                                        <a:latin typeface="Cambria Math" panose="02040503050406030204" pitchFamily="18" charset="0"/>
                                      </a:rPr>
                                      <m:t>2</m:t>
                                    </m:r>
                                  </m:sup>
                                </m:sSup>
                                <m:r>
                                  <a:rPr sz="1600">
                                    <a:latin typeface="Cambria Math" panose="02040503050406030204" pitchFamily="18" charset="0"/>
                                  </a:rPr>
                                  <m:t>=9</m:t>
                                </m:r>
                              </m:oMath>
                            </m:oMathPara>
                          </a14:m>
                          <a:endParaRPr dirty="0"/>
                        </a:p>
                      </a:txBody>
                      <a:tcPr/>
                    </a:tc>
                    <a:tc>
                      <a:txBody>
                        <a:bodyPr/>
                        <a:lstStyle/>
                        <a:p>
                          <a:pPr algn="ctr">
                            <a:defRPr sz="1600"/>
                          </a:pPr>
                          <a14:m>
                            <m:oMathPara xmlns:m="http://schemas.openxmlformats.org/officeDocument/2006/math">
                              <m:oMathParaPr>
                                <m:jc m:val="centerGroup"/>
                              </m:oMathParaPr>
                              <m:oMath xmlns:m="http://schemas.openxmlformats.org/officeDocument/2006/math">
                                <m:sSub>
                                  <m:sSubPr>
                                    <m:ctrlPr>
                                      <a:rPr lang="ar-AE" sz="1600" i="1" smtClean="0">
                                        <a:latin typeface="Cambria Math" panose="02040503050406030204" pitchFamily="18" charset="0"/>
                                      </a:rPr>
                                    </m:ctrlPr>
                                  </m:sSubPr>
                                  <m:e>
                                    <m:r>
                                      <a:rPr lang="ar-AE" sz="1600">
                                        <a:latin typeface="Cambria Math" panose="02040503050406030204" pitchFamily="18" charset="0"/>
                                      </a:rPr>
                                      <m:t>𝐴</m:t>
                                    </m:r>
                                  </m:e>
                                  <m:sub>
                                    <m:r>
                                      <a:rPr lang="ar-AE" sz="1600" b="0" smtClean="0">
                                        <a:latin typeface="Cambria Math" panose="02040503050406030204" pitchFamily="18" charset="0"/>
                                      </a:rPr>
                                      <m:t>2</m:t>
                                    </m:r>
                                  </m:sub>
                                </m:sSub>
                                <m:r>
                                  <a:rPr lang="ar-AE" sz="1600">
                                    <a:latin typeface="Cambria Math" panose="02040503050406030204" pitchFamily="18" charset="0"/>
                                  </a:rPr>
                                  <m:t>=</m:t>
                                </m:r>
                                <m:f>
                                  <m:fPr>
                                    <m:ctrlPr>
                                      <a:rPr lang="ar-AE" sz="1600" i="1">
                                        <a:latin typeface="Cambria Math" panose="02040503050406030204" pitchFamily="18" charset="0"/>
                                      </a:rPr>
                                    </m:ctrlPr>
                                  </m:fPr>
                                  <m:num>
                                    <m:r>
                                      <a:rPr lang="ar-AE" sz="1600">
                                        <a:latin typeface="Cambria Math" panose="02040503050406030204" pitchFamily="18" charset="0"/>
                                      </a:rPr>
                                      <m:t>1</m:t>
                                    </m:r>
                                  </m:num>
                                  <m:den>
                                    <m:r>
                                      <a:rPr lang="ar-AE" sz="1600">
                                        <a:latin typeface="Cambria Math" panose="02040503050406030204" pitchFamily="18" charset="0"/>
                                      </a:rPr>
                                      <m:t>2</m:t>
                                    </m:r>
                                  </m:den>
                                </m:f>
                                <m:d>
                                  <m:dPr>
                                    <m:ctrlPr>
                                      <a:rPr lang="ar-AE" sz="1600" i="1">
                                        <a:latin typeface="Cambria Math" panose="02040503050406030204" pitchFamily="18" charset="0"/>
                                      </a:rPr>
                                    </m:ctrlPr>
                                  </m:dPr>
                                  <m:e>
                                    <m:r>
                                      <a:rPr lang="ar-AE" sz="1600">
                                        <a:latin typeface="Cambria Math" panose="02040503050406030204" pitchFamily="18" charset="0"/>
                                      </a:rPr>
                                      <m:t>4</m:t>
                                    </m:r>
                                    <m:r>
                                      <a:rPr lang="ar-AE" sz="1600">
                                        <a:latin typeface="Cambria Math" panose="02040503050406030204" pitchFamily="18" charset="0"/>
                                      </a:rPr>
                                      <m:t>+</m:t>
                                    </m:r>
                                    <m:r>
                                      <a:rPr lang="ar-AE" sz="1600">
                                        <a:latin typeface="Cambria Math" panose="02040503050406030204" pitchFamily="18" charset="0"/>
                                      </a:rPr>
                                      <m:t>9</m:t>
                                    </m:r>
                                  </m:e>
                                </m:d>
                                <m:d>
                                  <m:dPr>
                                    <m:ctrlPr>
                                      <a:rPr lang="ar-AE" sz="1600" i="1">
                                        <a:latin typeface="Cambria Math" panose="02040503050406030204" pitchFamily="18" charset="0"/>
                                      </a:rPr>
                                    </m:ctrlPr>
                                  </m:dPr>
                                  <m:e>
                                    <m:r>
                                      <a:rPr lang="ar-AE" sz="1600">
                                        <a:latin typeface="Cambria Math" panose="02040503050406030204" pitchFamily="18" charset="0"/>
                                      </a:rPr>
                                      <m:t>1</m:t>
                                    </m:r>
                                  </m:e>
                                </m:d>
                                <m:r>
                                  <a:rPr lang="ar-AE" sz="1600">
                                    <a:latin typeface="Cambria Math" panose="02040503050406030204" pitchFamily="18" charset="0"/>
                                  </a:rPr>
                                  <m:t>=</m:t>
                                </m:r>
                                <m:f>
                                  <m:fPr>
                                    <m:ctrlPr>
                                      <a:rPr lang="ar-AE" sz="1600" i="1">
                                        <a:latin typeface="Cambria Math" panose="02040503050406030204" pitchFamily="18" charset="0"/>
                                      </a:rPr>
                                    </m:ctrlPr>
                                  </m:fPr>
                                  <m:num>
                                    <m:r>
                                      <a:rPr lang="ar-AE" sz="1600">
                                        <a:latin typeface="Cambria Math" panose="02040503050406030204" pitchFamily="18" charset="0"/>
                                      </a:rPr>
                                      <m:t>13</m:t>
                                    </m:r>
                                  </m:num>
                                  <m:den>
                                    <m:r>
                                      <a:rPr lang="ar-AE" sz="1600">
                                        <a:latin typeface="Cambria Math" panose="02040503050406030204" pitchFamily="18" charset="0"/>
                                      </a:rPr>
                                      <m:t>2</m:t>
                                    </m:r>
                                  </m:den>
                                </m:f>
                              </m:oMath>
                            </m:oMathPara>
                          </a14:m>
                          <a:endParaRPr dirty="0"/>
                        </a:p>
                      </a:txBody>
                      <a:tcPr/>
                    </a:tc>
                    <a:extLst>
                      <a:ext uri="{0D108BD9-81ED-4DB2-BD59-A6C34878D82A}">
                        <a16:rowId xmlns:a16="http://schemas.microsoft.com/office/drawing/2014/main" val="10003"/>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a:rPr sz="1600">
                                        <a:latin typeface="Cambria Math" panose="02040503050406030204" pitchFamily="18" charset="0"/>
                                      </a:rPr>
                                      <m:t>𝑇</m:t>
                                    </m:r>
                                  </m:e>
                                  <m:sub>
                                    <m:r>
                                      <a:rPr sz="1600">
                                        <a:latin typeface="Cambria Math" panose="02040503050406030204" pitchFamily="18" charset="0"/>
                                      </a:rPr>
                                      <m:t>3</m:t>
                                    </m:r>
                                  </m:sub>
                                </m:sSub>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𝑓</m:t>
                                </m:r>
                                <m:d>
                                  <m:dPr>
                                    <m:ctrlPr>
                                      <a:rPr sz="1600" i="1">
                                        <a:latin typeface="Cambria Math" panose="02040503050406030204" pitchFamily="18" charset="0"/>
                                      </a:rPr>
                                    </m:ctrlPr>
                                  </m:dPr>
                                  <m:e>
                                    <m:r>
                                      <a:rPr sz="1600">
                                        <a:latin typeface="Cambria Math" panose="02040503050406030204" pitchFamily="18" charset="0"/>
                                      </a:rPr>
                                      <m:t>3</m:t>
                                    </m:r>
                                  </m:e>
                                </m:d>
                                <m:r>
                                  <a:rPr sz="1600">
                                    <a:latin typeface="Cambria Math" panose="02040503050406030204" pitchFamily="18" charset="0"/>
                                  </a:rPr>
                                  <m:t>=</m:t>
                                </m:r>
                                <m:sSup>
                                  <m:sSupPr>
                                    <m:ctrlPr>
                                      <a:rPr sz="1600" i="1">
                                        <a:latin typeface="Cambria Math" panose="02040503050406030204" pitchFamily="18" charset="0"/>
                                      </a:rPr>
                                    </m:ctrlPr>
                                  </m:sSupPr>
                                  <m:e>
                                    <m:d>
                                      <m:dPr>
                                        <m:ctrlPr>
                                          <a:rPr sz="1600" i="1">
                                            <a:latin typeface="Cambria Math" panose="02040503050406030204" pitchFamily="18" charset="0"/>
                                          </a:rPr>
                                        </m:ctrlPr>
                                      </m:dPr>
                                      <m:e>
                                        <m:r>
                                          <a:rPr sz="1600">
                                            <a:latin typeface="Cambria Math" panose="02040503050406030204" pitchFamily="18" charset="0"/>
                                          </a:rPr>
                                          <m:t>3</m:t>
                                        </m:r>
                                      </m:e>
                                    </m:d>
                                  </m:e>
                                  <m:sup>
                                    <m:r>
                                      <a:rPr sz="1600">
                                        <a:latin typeface="Cambria Math" panose="02040503050406030204" pitchFamily="18" charset="0"/>
                                      </a:rPr>
                                      <m:t>2</m:t>
                                    </m:r>
                                  </m:sup>
                                </m:sSup>
                                <m:r>
                                  <a:rPr sz="1600">
                                    <a:latin typeface="Cambria Math" panose="02040503050406030204" pitchFamily="18" charset="0"/>
                                  </a:rPr>
                                  <m:t>=</m:t>
                                </m:r>
                                <m:r>
                                  <a:rPr sz="1600">
                                    <a:latin typeface="Cambria Math" panose="02040503050406030204" pitchFamily="18" charset="0"/>
                                  </a:rPr>
                                  <m:t>9</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𝑓</m:t>
                                </m:r>
                                <m:d>
                                  <m:dPr>
                                    <m:ctrlPr>
                                      <a:rPr sz="1600" i="1">
                                        <a:latin typeface="Cambria Math" panose="02040503050406030204" pitchFamily="18" charset="0"/>
                                      </a:rPr>
                                    </m:ctrlPr>
                                  </m:dPr>
                                  <m:e>
                                    <m:r>
                                      <a:rPr sz="1600">
                                        <a:latin typeface="Cambria Math" panose="02040503050406030204" pitchFamily="18" charset="0"/>
                                      </a:rPr>
                                      <m:t>4</m:t>
                                    </m:r>
                                  </m:e>
                                </m:d>
                                <m:r>
                                  <a:rPr sz="1600">
                                    <a:latin typeface="Cambria Math" panose="02040503050406030204" pitchFamily="18" charset="0"/>
                                  </a:rPr>
                                  <m:t>=</m:t>
                                </m:r>
                                <m:sSup>
                                  <m:sSupPr>
                                    <m:ctrlPr>
                                      <a:rPr sz="1600" i="1">
                                        <a:latin typeface="Cambria Math" panose="02040503050406030204" pitchFamily="18" charset="0"/>
                                      </a:rPr>
                                    </m:ctrlPr>
                                  </m:sSupPr>
                                  <m:e>
                                    <m:d>
                                      <m:dPr>
                                        <m:ctrlPr>
                                          <a:rPr sz="1600" i="1">
                                            <a:latin typeface="Cambria Math" panose="02040503050406030204" pitchFamily="18" charset="0"/>
                                          </a:rPr>
                                        </m:ctrlPr>
                                      </m:dPr>
                                      <m:e>
                                        <m:r>
                                          <a:rPr sz="1600">
                                            <a:latin typeface="Cambria Math" panose="02040503050406030204" pitchFamily="18" charset="0"/>
                                          </a:rPr>
                                          <m:t>4</m:t>
                                        </m:r>
                                      </m:e>
                                    </m:d>
                                  </m:e>
                                  <m:sup>
                                    <m:r>
                                      <a:rPr sz="1600">
                                        <a:latin typeface="Cambria Math" panose="02040503050406030204" pitchFamily="18" charset="0"/>
                                      </a:rPr>
                                      <m:t>2</m:t>
                                    </m:r>
                                  </m:sup>
                                </m:sSup>
                                <m:r>
                                  <a:rPr sz="1600">
                                    <a:latin typeface="Cambria Math" panose="02040503050406030204" pitchFamily="18" charset="0"/>
                                  </a:rPr>
                                  <m:t>=</m:t>
                                </m:r>
                                <m:r>
                                  <a:rPr sz="1600">
                                    <a:latin typeface="Cambria Math" panose="02040503050406030204" pitchFamily="18" charset="0"/>
                                  </a:rPr>
                                  <m:t>16</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sSub>
                                  <m:sSubPr>
                                    <m:ctrlPr>
                                      <a:rPr lang="ar-AE" sz="1600" i="1" smtClean="0">
                                        <a:latin typeface="Cambria Math" panose="02040503050406030204" pitchFamily="18" charset="0"/>
                                      </a:rPr>
                                    </m:ctrlPr>
                                  </m:sSubPr>
                                  <m:e>
                                    <m:r>
                                      <a:rPr lang="ar-AE" sz="1600">
                                        <a:latin typeface="Cambria Math" panose="02040503050406030204" pitchFamily="18" charset="0"/>
                                      </a:rPr>
                                      <m:t>𝐴</m:t>
                                    </m:r>
                                  </m:e>
                                  <m:sub>
                                    <m:r>
                                      <a:rPr lang="ar-AE" sz="1600" b="0" smtClean="0">
                                        <a:latin typeface="Cambria Math" panose="02040503050406030204" pitchFamily="18" charset="0"/>
                                      </a:rPr>
                                      <m:t>3</m:t>
                                    </m:r>
                                  </m:sub>
                                </m:sSub>
                                <m:r>
                                  <a:rPr lang="ar-AE" sz="1600">
                                    <a:latin typeface="Cambria Math" panose="02040503050406030204" pitchFamily="18" charset="0"/>
                                  </a:rPr>
                                  <m:t>=</m:t>
                                </m:r>
                                <m:f>
                                  <m:fPr>
                                    <m:ctrlPr>
                                      <a:rPr lang="ar-AE" sz="1600" i="1">
                                        <a:latin typeface="Cambria Math" panose="02040503050406030204" pitchFamily="18" charset="0"/>
                                      </a:rPr>
                                    </m:ctrlPr>
                                  </m:fPr>
                                  <m:num>
                                    <m:r>
                                      <a:rPr lang="ar-AE" sz="1600">
                                        <a:latin typeface="Cambria Math" panose="02040503050406030204" pitchFamily="18" charset="0"/>
                                      </a:rPr>
                                      <m:t>1</m:t>
                                    </m:r>
                                  </m:num>
                                  <m:den>
                                    <m:r>
                                      <a:rPr lang="ar-AE" sz="1600">
                                        <a:latin typeface="Cambria Math" panose="02040503050406030204" pitchFamily="18" charset="0"/>
                                      </a:rPr>
                                      <m:t>2</m:t>
                                    </m:r>
                                  </m:den>
                                </m:f>
                                <m:d>
                                  <m:dPr>
                                    <m:ctrlPr>
                                      <a:rPr lang="ar-AE" sz="1600" i="1">
                                        <a:latin typeface="Cambria Math" panose="02040503050406030204" pitchFamily="18" charset="0"/>
                                      </a:rPr>
                                    </m:ctrlPr>
                                  </m:dPr>
                                  <m:e>
                                    <m:r>
                                      <a:rPr lang="ar-AE" sz="1600">
                                        <a:latin typeface="Cambria Math" panose="02040503050406030204" pitchFamily="18" charset="0"/>
                                      </a:rPr>
                                      <m:t>9</m:t>
                                    </m:r>
                                    <m:r>
                                      <a:rPr lang="ar-AE" sz="1600">
                                        <a:latin typeface="Cambria Math" panose="02040503050406030204" pitchFamily="18" charset="0"/>
                                      </a:rPr>
                                      <m:t>+</m:t>
                                    </m:r>
                                    <m:r>
                                      <a:rPr lang="ar-AE" sz="1600">
                                        <a:latin typeface="Cambria Math" panose="02040503050406030204" pitchFamily="18" charset="0"/>
                                      </a:rPr>
                                      <m:t>16</m:t>
                                    </m:r>
                                  </m:e>
                                </m:d>
                                <m:d>
                                  <m:dPr>
                                    <m:ctrlPr>
                                      <a:rPr lang="ar-AE" sz="1600" i="1">
                                        <a:latin typeface="Cambria Math" panose="02040503050406030204" pitchFamily="18" charset="0"/>
                                      </a:rPr>
                                    </m:ctrlPr>
                                  </m:dPr>
                                  <m:e>
                                    <m:r>
                                      <a:rPr lang="ar-AE" sz="1600">
                                        <a:latin typeface="Cambria Math" panose="02040503050406030204" pitchFamily="18" charset="0"/>
                                      </a:rPr>
                                      <m:t>1</m:t>
                                    </m:r>
                                  </m:e>
                                </m:d>
                                <m:r>
                                  <a:rPr lang="ar-AE" sz="1600">
                                    <a:latin typeface="Cambria Math" panose="02040503050406030204" pitchFamily="18" charset="0"/>
                                  </a:rPr>
                                  <m:t>=</m:t>
                                </m:r>
                                <m:f>
                                  <m:fPr>
                                    <m:ctrlPr>
                                      <a:rPr lang="ar-AE" sz="1600" i="1">
                                        <a:latin typeface="Cambria Math" panose="02040503050406030204" pitchFamily="18" charset="0"/>
                                      </a:rPr>
                                    </m:ctrlPr>
                                  </m:fPr>
                                  <m:num>
                                    <m:r>
                                      <a:rPr lang="ar-AE" sz="1600">
                                        <a:latin typeface="Cambria Math" panose="02040503050406030204" pitchFamily="18" charset="0"/>
                                      </a:rPr>
                                      <m:t>25</m:t>
                                    </m:r>
                                  </m:num>
                                  <m:den>
                                    <m:r>
                                      <a:rPr lang="ar-AE" sz="1600">
                                        <a:latin typeface="Cambria Math" panose="02040503050406030204" pitchFamily="18" charset="0"/>
                                      </a:rPr>
                                      <m:t>2</m:t>
                                    </m:r>
                                  </m:den>
                                </m:f>
                              </m:oMath>
                            </m:oMathPara>
                          </a14:m>
                          <a:endParaRPr dirty="0"/>
                        </a:p>
                      </a:txBody>
                      <a:tcPr/>
                    </a:tc>
                    <a:extLst>
                      <a:ext uri="{0D108BD9-81ED-4DB2-BD59-A6C34878D82A}">
                        <a16:rowId xmlns:a16="http://schemas.microsoft.com/office/drawing/2014/main" val="10004"/>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a:rPr sz="1600">
                                        <a:latin typeface="Cambria Math" panose="02040503050406030204" pitchFamily="18" charset="0"/>
                                      </a:rPr>
                                      <m:t>𝑇</m:t>
                                    </m:r>
                                  </m:e>
                                  <m:sub>
                                    <m:r>
                                      <a:rPr sz="1600">
                                        <a:latin typeface="Cambria Math" panose="02040503050406030204" pitchFamily="18" charset="0"/>
                                      </a:rPr>
                                      <m:t>4</m:t>
                                    </m:r>
                                  </m:sub>
                                </m:sSub>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𝑓</m:t>
                                </m:r>
                                <m:d>
                                  <m:dPr>
                                    <m:ctrlPr>
                                      <a:rPr sz="1600" i="1">
                                        <a:latin typeface="Cambria Math" panose="02040503050406030204" pitchFamily="18" charset="0"/>
                                      </a:rPr>
                                    </m:ctrlPr>
                                  </m:dPr>
                                  <m:e>
                                    <m:r>
                                      <a:rPr sz="1600">
                                        <a:latin typeface="Cambria Math" panose="02040503050406030204" pitchFamily="18" charset="0"/>
                                      </a:rPr>
                                      <m:t>4</m:t>
                                    </m:r>
                                  </m:e>
                                </m:d>
                                <m:r>
                                  <a:rPr sz="1600">
                                    <a:latin typeface="Cambria Math" panose="02040503050406030204" pitchFamily="18" charset="0"/>
                                  </a:rPr>
                                  <m:t>=</m:t>
                                </m:r>
                                <m:sSup>
                                  <m:sSupPr>
                                    <m:ctrlPr>
                                      <a:rPr sz="1600" i="1">
                                        <a:latin typeface="Cambria Math" panose="02040503050406030204" pitchFamily="18" charset="0"/>
                                      </a:rPr>
                                    </m:ctrlPr>
                                  </m:sSupPr>
                                  <m:e>
                                    <m:d>
                                      <m:dPr>
                                        <m:ctrlPr>
                                          <a:rPr sz="1600" i="1">
                                            <a:latin typeface="Cambria Math" panose="02040503050406030204" pitchFamily="18" charset="0"/>
                                          </a:rPr>
                                        </m:ctrlPr>
                                      </m:dPr>
                                      <m:e>
                                        <m:r>
                                          <a:rPr sz="1600">
                                            <a:latin typeface="Cambria Math" panose="02040503050406030204" pitchFamily="18" charset="0"/>
                                          </a:rPr>
                                          <m:t>4</m:t>
                                        </m:r>
                                      </m:e>
                                    </m:d>
                                  </m:e>
                                  <m:sup>
                                    <m:r>
                                      <a:rPr sz="1600">
                                        <a:latin typeface="Cambria Math" panose="02040503050406030204" pitchFamily="18" charset="0"/>
                                      </a:rPr>
                                      <m:t>2</m:t>
                                    </m:r>
                                  </m:sup>
                                </m:sSup>
                                <m:r>
                                  <a:rPr sz="1600">
                                    <a:latin typeface="Cambria Math" panose="02040503050406030204" pitchFamily="18" charset="0"/>
                                  </a:rPr>
                                  <m:t>=</m:t>
                                </m:r>
                                <m:r>
                                  <a:rPr sz="1600">
                                    <a:latin typeface="Cambria Math" panose="02040503050406030204" pitchFamily="18" charset="0"/>
                                  </a:rPr>
                                  <m:t>16</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𝑓</m:t>
                                </m:r>
                                <m:d>
                                  <m:dPr>
                                    <m:ctrlPr>
                                      <a:rPr sz="1600" i="1">
                                        <a:latin typeface="Cambria Math" panose="02040503050406030204" pitchFamily="18" charset="0"/>
                                      </a:rPr>
                                    </m:ctrlPr>
                                  </m:dPr>
                                  <m:e>
                                    <m:r>
                                      <a:rPr sz="1600">
                                        <a:latin typeface="Cambria Math" panose="02040503050406030204" pitchFamily="18" charset="0"/>
                                      </a:rPr>
                                      <m:t>5</m:t>
                                    </m:r>
                                  </m:e>
                                </m:d>
                                <m:r>
                                  <a:rPr sz="1600">
                                    <a:latin typeface="Cambria Math" panose="02040503050406030204" pitchFamily="18" charset="0"/>
                                  </a:rPr>
                                  <m:t>=</m:t>
                                </m:r>
                                <m:sSup>
                                  <m:sSupPr>
                                    <m:ctrlPr>
                                      <a:rPr sz="1600" i="1">
                                        <a:latin typeface="Cambria Math" panose="02040503050406030204" pitchFamily="18" charset="0"/>
                                      </a:rPr>
                                    </m:ctrlPr>
                                  </m:sSupPr>
                                  <m:e>
                                    <m:d>
                                      <m:dPr>
                                        <m:ctrlPr>
                                          <a:rPr sz="1600" i="1">
                                            <a:latin typeface="Cambria Math" panose="02040503050406030204" pitchFamily="18" charset="0"/>
                                          </a:rPr>
                                        </m:ctrlPr>
                                      </m:dPr>
                                      <m:e>
                                        <m:r>
                                          <a:rPr sz="1600">
                                            <a:latin typeface="Cambria Math" panose="02040503050406030204" pitchFamily="18" charset="0"/>
                                          </a:rPr>
                                          <m:t>5</m:t>
                                        </m:r>
                                      </m:e>
                                    </m:d>
                                  </m:e>
                                  <m:sup>
                                    <m:r>
                                      <a:rPr sz="1600">
                                        <a:latin typeface="Cambria Math" panose="02040503050406030204" pitchFamily="18" charset="0"/>
                                      </a:rPr>
                                      <m:t>2</m:t>
                                    </m:r>
                                  </m:sup>
                                </m:sSup>
                                <m:r>
                                  <a:rPr sz="1600">
                                    <a:latin typeface="Cambria Math" panose="02040503050406030204" pitchFamily="18" charset="0"/>
                                  </a:rPr>
                                  <m:t>=</m:t>
                                </m:r>
                                <m:r>
                                  <a:rPr sz="1600">
                                    <a:latin typeface="Cambria Math" panose="02040503050406030204" pitchFamily="18" charset="0"/>
                                  </a:rPr>
                                  <m:t>25</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sSub>
                                  <m:sSubPr>
                                    <m:ctrlPr>
                                      <a:rPr lang="ar-AE" sz="1600" i="1" smtClean="0">
                                        <a:latin typeface="Cambria Math" panose="02040503050406030204" pitchFamily="18" charset="0"/>
                                      </a:rPr>
                                    </m:ctrlPr>
                                  </m:sSubPr>
                                  <m:e>
                                    <m:r>
                                      <a:rPr lang="ar-AE" sz="1600">
                                        <a:latin typeface="Cambria Math" panose="02040503050406030204" pitchFamily="18" charset="0"/>
                                      </a:rPr>
                                      <m:t>𝐴</m:t>
                                    </m:r>
                                  </m:e>
                                  <m:sub>
                                    <m:r>
                                      <a:rPr lang="ar-AE" sz="1600" b="0" smtClean="0">
                                        <a:latin typeface="Cambria Math" panose="02040503050406030204" pitchFamily="18" charset="0"/>
                                      </a:rPr>
                                      <m:t>4</m:t>
                                    </m:r>
                                  </m:sub>
                                </m:sSub>
                                <m:r>
                                  <a:rPr lang="ar-AE" sz="1600">
                                    <a:latin typeface="Cambria Math" panose="02040503050406030204" pitchFamily="18" charset="0"/>
                                  </a:rPr>
                                  <m:t>=</m:t>
                                </m:r>
                                <m:f>
                                  <m:fPr>
                                    <m:ctrlPr>
                                      <a:rPr lang="ar-AE" sz="1600" i="1">
                                        <a:latin typeface="Cambria Math" panose="02040503050406030204" pitchFamily="18" charset="0"/>
                                      </a:rPr>
                                    </m:ctrlPr>
                                  </m:fPr>
                                  <m:num>
                                    <m:r>
                                      <a:rPr lang="ar-AE" sz="1600">
                                        <a:latin typeface="Cambria Math" panose="02040503050406030204" pitchFamily="18" charset="0"/>
                                      </a:rPr>
                                      <m:t>1</m:t>
                                    </m:r>
                                  </m:num>
                                  <m:den>
                                    <m:r>
                                      <a:rPr lang="ar-AE" sz="1600">
                                        <a:latin typeface="Cambria Math" panose="02040503050406030204" pitchFamily="18" charset="0"/>
                                      </a:rPr>
                                      <m:t>2</m:t>
                                    </m:r>
                                  </m:den>
                                </m:f>
                                <m:d>
                                  <m:dPr>
                                    <m:ctrlPr>
                                      <a:rPr lang="ar-AE" sz="1600" i="1">
                                        <a:latin typeface="Cambria Math" panose="02040503050406030204" pitchFamily="18" charset="0"/>
                                      </a:rPr>
                                    </m:ctrlPr>
                                  </m:dPr>
                                  <m:e>
                                    <m:r>
                                      <a:rPr lang="ar-AE" sz="1600">
                                        <a:latin typeface="Cambria Math" panose="02040503050406030204" pitchFamily="18" charset="0"/>
                                      </a:rPr>
                                      <m:t>16</m:t>
                                    </m:r>
                                    <m:r>
                                      <a:rPr lang="ar-AE" sz="1600">
                                        <a:latin typeface="Cambria Math" panose="02040503050406030204" pitchFamily="18" charset="0"/>
                                      </a:rPr>
                                      <m:t>+</m:t>
                                    </m:r>
                                    <m:r>
                                      <a:rPr lang="ar-AE" sz="1600">
                                        <a:latin typeface="Cambria Math" panose="02040503050406030204" pitchFamily="18" charset="0"/>
                                      </a:rPr>
                                      <m:t>25</m:t>
                                    </m:r>
                                  </m:e>
                                </m:d>
                                <m:d>
                                  <m:dPr>
                                    <m:ctrlPr>
                                      <a:rPr lang="ar-AE" sz="1600" i="1">
                                        <a:latin typeface="Cambria Math" panose="02040503050406030204" pitchFamily="18" charset="0"/>
                                      </a:rPr>
                                    </m:ctrlPr>
                                  </m:dPr>
                                  <m:e>
                                    <m:r>
                                      <a:rPr lang="ar-AE" sz="1600">
                                        <a:latin typeface="Cambria Math" panose="02040503050406030204" pitchFamily="18" charset="0"/>
                                      </a:rPr>
                                      <m:t>1</m:t>
                                    </m:r>
                                  </m:e>
                                </m:d>
                                <m:r>
                                  <a:rPr lang="ar-AE" sz="1600">
                                    <a:latin typeface="Cambria Math" panose="02040503050406030204" pitchFamily="18" charset="0"/>
                                  </a:rPr>
                                  <m:t>=</m:t>
                                </m:r>
                                <m:f>
                                  <m:fPr>
                                    <m:ctrlPr>
                                      <a:rPr lang="ar-AE" sz="1600" i="1">
                                        <a:latin typeface="Cambria Math" panose="02040503050406030204" pitchFamily="18" charset="0"/>
                                      </a:rPr>
                                    </m:ctrlPr>
                                  </m:fPr>
                                  <m:num>
                                    <m:r>
                                      <a:rPr lang="ar-AE" sz="1600">
                                        <a:latin typeface="Cambria Math" panose="02040503050406030204" pitchFamily="18" charset="0"/>
                                      </a:rPr>
                                      <m:t>41</m:t>
                                    </m:r>
                                  </m:num>
                                  <m:den>
                                    <m:r>
                                      <a:rPr lang="ar-AE" sz="1600">
                                        <a:latin typeface="Cambria Math" panose="02040503050406030204" pitchFamily="18" charset="0"/>
                                      </a:rPr>
                                      <m:t>2</m:t>
                                    </m:r>
                                  </m:den>
                                </m:f>
                              </m:oMath>
                            </m:oMathPara>
                          </a14:m>
                          <a:endParaRPr dirty="0"/>
                        </a:p>
                      </a:txBody>
                      <a:tcPr/>
                    </a:tc>
                    <a:extLst>
                      <a:ext uri="{0D108BD9-81ED-4DB2-BD59-A6C34878D82A}">
                        <a16:rowId xmlns:a16="http://schemas.microsoft.com/office/drawing/2014/main" val="10005"/>
                      </a:ext>
                    </a:extLst>
                  </a:tr>
                </a:tbl>
              </a:graphicData>
            </a:graphic>
          </p:graphicFrame>
        </mc:Choice>
        <mc:Fallback xmlns="">
          <p:graphicFrame>
            <p:nvGraphicFramePr>
              <p:cNvPr id="3" name="Table Placeholder 2" descr="Table 2 is having 4 columns. &#10;Trapezoid, Length of left-hand side (in inches), Length of right-hand side (in inches) and &#10;Area of Trapezoid (in square inches).&#10;&#10;For trapezoid T 1:&#10;Length of left-hand side equals 1 inch, Length of right-hand side equals 4 inches and &#10;Area equals 5 divided by 2 square inches.&#10;&#10;For trapezoid T 2:&#10;Length of left-hand side equals f of 2 equals 2 squared equals 4 inches,&#10;Length of right-hand side equals f of 3 equals 3 squared equals 9 inches, and&#10;Area equals 1 over 2 times open parenthesis 4 plus 9 close parenthesis times 1 equals 13 over 2 square inches.&#10;&#10;For trapezoid T 3:&#10;Length of left-hand side equals f of 3 equals 3 squared equals 9 inches,&#10;Length of right-hand side equals f open parenthesis 4 close parenthesis equals 4 squared equals 16 inches, and &#10;Area equals open parenthesis 1 divided by 2 close parenthesis times open parenthesis 9 plus 16 close parenthesis times 1 equals 25 divided by 2 square inches.&#10;&#10;For trapezoid T subscript 4:&#10;Length of left-hand side equals f of 4 equals 4 squared equals 16 inches.&#10;Length of right-hand side equals f of 5 equals 5 squared equals 25 inches, and &#10;Area equals 1 over 2 times open parenthesis 16 plus 25 close parenthesis times 1 equals 41 divided by 21 square inches."/>
              <p:cNvGraphicFramePr>
                <a:graphicFrameLocks noGrp="1"/>
              </p:cNvGraphicFramePr>
              <p:nvPr>
                <p:ph type="tbl" sz="quarter" idx="10"/>
                <p:extLst>
                  <p:ext uri="{D42A27DB-BD31-4B8C-83A1-F6EECF244321}">
                    <p14:modId xmlns:p14="http://schemas.microsoft.com/office/powerpoint/2010/main" val="2370402786"/>
                  </p:ext>
                </p:extLst>
              </p:nvPr>
            </p:nvGraphicFramePr>
            <p:xfrm>
              <a:off x="457200" y="1600200"/>
              <a:ext cx="8229600" cy="4150741"/>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79120">
                    <a:tc>
                      <a:txBody>
                        <a:bodyPr/>
                        <a:lstStyle/>
                        <a:p>
                          <a:pPr algn="ctr">
                            <a:defRPr sz="1600" b="1"/>
                          </a:pPr>
                          <a:r>
                            <a:t>Trapezoid</a:t>
                          </a:r>
                        </a:p>
                      </a:txBody>
                      <a:tcPr/>
                    </a:tc>
                    <a:tc>
                      <a:txBody>
                        <a:bodyPr/>
                        <a:lstStyle/>
                        <a:p>
                          <a:pPr algn="ctr">
                            <a:defRPr sz="1600" b="1"/>
                          </a:pPr>
                          <a:r>
                            <a:t>Length of Left-Hand Side (in inches)</a:t>
                          </a:r>
                        </a:p>
                      </a:txBody>
                      <a:tcPr/>
                    </a:tc>
                    <a:tc>
                      <a:txBody>
                        <a:bodyPr/>
                        <a:lstStyle/>
                        <a:p>
                          <a:pPr algn="ctr">
                            <a:defRPr sz="1600" b="1"/>
                          </a:pPr>
                          <a:r>
                            <a:rPr dirty="0"/>
                            <a:t>Length of Right-Hand Side (in inches)</a:t>
                          </a:r>
                        </a:p>
                      </a:txBody>
                      <a:tcPr/>
                    </a:tc>
                    <a:tc>
                      <a:txBody>
                        <a:bodyPr/>
                        <a:lstStyle/>
                        <a:p>
                          <a:pPr algn="ctr">
                            <a:defRPr sz="1600" b="1"/>
                          </a:pPr>
                          <a:r>
                            <a:rPr dirty="0"/>
                            <a:t>Area of Trapezoid (in square inches)</a:t>
                          </a:r>
                        </a:p>
                      </a:txBody>
                      <a:tcPr/>
                    </a:tc>
                    <a:extLst>
                      <a:ext uri="{0D108BD9-81ED-4DB2-BD59-A6C34878D82A}">
                        <a16:rowId xmlns:a16="http://schemas.microsoft.com/office/drawing/2014/main" val="10001"/>
                      </a:ext>
                    </a:extLst>
                  </a:tr>
                  <a:tr h="552958">
                    <a:tc>
                      <a:txBody>
                        <a:bodyPr/>
                        <a:lstStyle/>
                        <a:p>
                          <a:endParaRPr lang="en-US"/>
                        </a:p>
                      </a:txBody>
                      <a:tcPr>
                        <a:blipFill>
                          <a:blip r:embed="rId2"/>
                          <a:stretch>
                            <a:fillRect l="-592" t="-106593" r="-300296" b="-547253"/>
                          </a:stretch>
                        </a:blipFill>
                      </a:tcPr>
                    </a:tc>
                    <a:tc>
                      <a:txBody>
                        <a:bodyPr/>
                        <a:lstStyle/>
                        <a:p>
                          <a:pPr algn="ctr"/>
                          <a:r>
                            <a:rPr sz="1600"/>
                            <a:t>1</a:t>
                          </a:r>
                          <a:endParaRPr sz="1600">
                            <a:latin typeface="Cambria Math"/>
                          </a:endParaRPr>
                        </a:p>
                      </a:txBody>
                      <a:tcPr/>
                    </a:tc>
                    <a:tc>
                      <a:txBody>
                        <a:bodyPr/>
                        <a:lstStyle/>
                        <a:p>
                          <a:pPr algn="ctr"/>
                          <a:r>
                            <a:rPr sz="1600"/>
                            <a:t>4</a:t>
                          </a:r>
                          <a:endParaRPr sz="1600">
                            <a:latin typeface="Cambria Math"/>
                          </a:endParaRPr>
                        </a:p>
                      </a:txBody>
                      <a:tcPr/>
                    </a:tc>
                    <a:tc>
                      <a:txBody>
                        <a:bodyPr/>
                        <a:lstStyle/>
                        <a:p>
                          <a:endParaRPr lang="en-US"/>
                        </a:p>
                      </a:txBody>
                      <a:tcPr>
                        <a:blipFill>
                          <a:blip r:embed="rId2"/>
                          <a:stretch>
                            <a:fillRect l="-301187" t="-106593" r="-890" b="-547253"/>
                          </a:stretch>
                        </a:blipFill>
                      </a:tcPr>
                    </a:tc>
                    <a:extLst>
                      <a:ext uri="{0D108BD9-81ED-4DB2-BD59-A6C34878D82A}">
                        <a16:rowId xmlns:a16="http://schemas.microsoft.com/office/drawing/2014/main" val="10002"/>
                      </a:ext>
                    </a:extLst>
                  </a:tr>
                  <a:tr h="1004570">
                    <a:tc>
                      <a:txBody>
                        <a:bodyPr/>
                        <a:lstStyle/>
                        <a:p>
                          <a:endParaRPr lang="en-US"/>
                        </a:p>
                      </a:txBody>
                      <a:tcPr>
                        <a:blipFill>
                          <a:blip r:embed="rId2"/>
                          <a:stretch>
                            <a:fillRect l="-592" t="-113939" r="-300296" b="-201818"/>
                          </a:stretch>
                        </a:blipFill>
                      </a:tcPr>
                    </a:tc>
                    <a:tc>
                      <a:txBody>
                        <a:bodyPr/>
                        <a:lstStyle/>
                        <a:p>
                          <a:endParaRPr lang="en-US"/>
                        </a:p>
                      </a:txBody>
                      <a:tcPr>
                        <a:blipFill>
                          <a:blip r:embed="rId2"/>
                          <a:stretch>
                            <a:fillRect l="-100890" t="-113939" r="-201187" b="-201818"/>
                          </a:stretch>
                        </a:blipFill>
                      </a:tcPr>
                    </a:tc>
                    <a:tc>
                      <a:txBody>
                        <a:bodyPr/>
                        <a:lstStyle/>
                        <a:p>
                          <a:endParaRPr lang="en-US"/>
                        </a:p>
                      </a:txBody>
                      <a:tcPr>
                        <a:blipFill>
                          <a:blip r:embed="rId2"/>
                          <a:stretch>
                            <a:fillRect l="-200296" t="-113939" r="-100592" b="-201818"/>
                          </a:stretch>
                        </a:blipFill>
                      </a:tcPr>
                    </a:tc>
                    <a:tc>
                      <a:txBody>
                        <a:bodyPr/>
                        <a:lstStyle/>
                        <a:p>
                          <a:endParaRPr lang="en-US"/>
                        </a:p>
                      </a:txBody>
                      <a:tcPr>
                        <a:blipFill>
                          <a:blip r:embed="rId2"/>
                          <a:stretch>
                            <a:fillRect l="-301187" t="-113939" r="-890" b="-201818"/>
                          </a:stretch>
                        </a:blipFill>
                      </a:tcPr>
                    </a:tc>
                    <a:extLst>
                      <a:ext uri="{0D108BD9-81ED-4DB2-BD59-A6C34878D82A}">
                        <a16:rowId xmlns:a16="http://schemas.microsoft.com/office/drawing/2014/main" val="10003"/>
                      </a:ext>
                    </a:extLst>
                  </a:tr>
                  <a:tr h="1009523">
                    <a:tc>
                      <a:txBody>
                        <a:bodyPr/>
                        <a:lstStyle/>
                        <a:p>
                          <a:endParaRPr lang="en-US"/>
                        </a:p>
                      </a:txBody>
                      <a:tcPr>
                        <a:blipFill>
                          <a:blip r:embed="rId2"/>
                          <a:stretch>
                            <a:fillRect l="-592" t="-212651" r="-300296" b="-100602"/>
                          </a:stretch>
                        </a:blipFill>
                      </a:tcPr>
                    </a:tc>
                    <a:tc>
                      <a:txBody>
                        <a:bodyPr/>
                        <a:lstStyle/>
                        <a:p>
                          <a:endParaRPr lang="en-US"/>
                        </a:p>
                      </a:txBody>
                      <a:tcPr>
                        <a:blipFill>
                          <a:blip r:embed="rId2"/>
                          <a:stretch>
                            <a:fillRect l="-100890" t="-212651" r="-201187" b="-100602"/>
                          </a:stretch>
                        </a:blipFill>
                      </a:tcPr>
                    </a:tc>
                    <a:tc>
                      <a:txBody>
                        <a:bodyPr/>
                        <a:lstStyle/>
                        <a:p>
                          <a:endParaRPr lang="en-US"/>
                        </a:p>
                      </a:txBody>
                      <a:tcPr>
                        <a:blipFill>
                          <a:blip r:embed="rId2"/>
                          <a:stretch>
                            <a:fillRect l="-200296" t="-212651" r="-100592" b="-100602"/>
                          </a:stretch>
                        </a:blipFill>
                      </a:tcPr>
                    </a:tc>
                    <a:tc>
                      <a:txBody>
                        <a:bodyPr/>
                        <a:lstStyle/>
                        <a:p>
                          <a:endParaRPr lang="en-US"/>
                        </a:p>
                      </a:txBody>
                      <a:tcPr>
                        <a:blipFill>
                          <a:blip r:embed="rId2"/>
                          <a:stretch>
                            <a:fillRect l="-301187" t="-212651" r="-890" b="-100602"/>
                          </a:stretch>
                        </a:blipFill>
                      </a:tcPr>
                    </a:tc>
                    <a:extLst>
                      <a:ext uri="{0D108BD9-81ED-4DB2-BD59-A6C34878D82A}">
                        <a16:rowId xmlns:a16="http://schemas.microsoft.com/office/drawing/2014/main" val="10004"/>
                      </a:ext>
                    </a:extLst>
                  </a:tr>
                  <a:tr h="1004570">
                    <a:tc>
                      <a:txBody>
                        <a:bodyPr/>
                        <a:lstStyle/>
                        <a:p>
                          <a:endParaRPr lang="en-US"/>
                        </a:p>
                      </a:txBody>
                      <a:tcPr>
                        <a:blipFill>
                          <a:blip r:embed="rId2"/>
                          <a:stretch>
                            <a:fillRect l="-592" t="-314545" r="-300296" b="-1212"/>
                          </a:stretch>
                        </a:blipFill>
                      </a:tcPr>
                    </a:tc>
                    <a:tc>
                      <a:txBody>
                        <a:bodyPr/>
                        <a:lstStyle/>
                        <a:p>
                          <a:endParaRPr lang="en-US"/>
                        </a:p>
                      </a:txBody>
                      <a:tcPr>
                        <a:blipFill>
                          <a:blip r:embed="rId2"/>
                          <a:stretch>
                            <a:fillRect l="-100890" t="-314545" r="-201187" b="-1212"/>
                          </a:stretch>
                        </a:blipFill>
                      </a:tcPr>
                    </a:tc>
                    <a:tc>
                      <a:txBody>
                        <a:bodyPr/>
                        <a:lstStyle/>
                        <a:p>
                          <a:endParaRPr lang="en-US"/>
                        </a:p>
                      </a:txBody>
                      <a:tcPr>
                        <a:blipFill>
                          <a:blip r:embed="rId2"/>
                          <a:stretch>
                            <a:fillRect l="-200296" t="-314545" r="-100592" b="-1212"/>
                          </a:stretch>
                        </a:blipFill>
                      </a:tcPr>
                    </a:tc>
                    <a:tc>
                      <a:txBody>
                        <a:bodyPr/>
                        <a:lstStyle/>
                        <a:p>
                          <a:endParaRPr lang="en-US"/>
                        </a:p>
                      </a:txBody>
                      <a:tcPr>
                        <a:blipFill>
                          <a:blip r:embed="rId2"/>
                          <a:stretch>
                            <a:fillRect l="-301187" t="-314545" r="-890" b="-1212"/>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Using Area of Trapezoids</a:t>
            </a:r>
            <a:r>
              <a:rPr lang="en-US" dirty="0"/>
              <a:t>—Slide 8</a:t>
            </a:r>
            <a:endParaRPr dirty="0"/>
          </a:p>
        </p:txBody>
      </p:sp>
      <p:sp>
        <p:nvSpPr>
          <p:cNvPr id="3" name="Text Placeholder 2"/>
          <p:cNvSpPr>
            <a:spLocks noGrp="1"/>
          </p:cNvSpPr>
          <p:nvPr>
            <p:ph type="body" sz="quarter" idx="10"/>
          </p:nvPr>
        </p:nvSpPr>
        <p:spPr/>
        <p:txBody>
          <a:bodyPr>
            <a:normAutofit/>
          </a:bodyPr>
          <a:lstStyle/>
          <a:p>
            <a:pPr algn="ctr">
              <a:defRPr sz="2800"/>
            </a:pPr>
            <a:r>
              <a:rPr lang="en-IN" dirty="0"/>
              <a:t>The Total Area of the Four Trapezoids:</a:t>
            </a:r>
          </a:p>
          <a:p>
            <a:pPr algn="ctr">
              <a:defRPr sz="2800"/>
            </a:pPr>
            <a:r>
              <a:rPr lang="en-IN" dirty="0"/>
              <a:t> </a:t>
            </a:r>
            <a:endParaRPr lang="ar-AE" sz="3000" dirty="0"/>
          </a:p>
        </p:txBody>
      </p:sp>
      <p:sp>
        <p:nvSpPr>
          <p:cNvPr id="5" name="TextBox 4">
            <a:extLst>
              <a:ext uri="{FF2B5EF4-FFF2-40B4-BE49-F238E27FC236}">
                <a16:creationId xmlns:a16="http://schemas.microsoft.com/office/drawing/2014/main" id="{203BE42B-B298-8E7A-4CCD-7E1DD78E26F8}"/>
              </a:ext>
            </a:extLst>
          </p:cNvPr>
          <p:cNvSpPr txBox="1"/>
          <p:nvPr/>
        </p:nvSpPr>
        <p:spPr>
          <a:xfrm>
            <a:off x="533400" y="2855893"/>
            <a:ext cx="8305800" cy="95410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Thus, the approximate area under the curve is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42</a:t>
            </a:r>
            <a:r>
              <a:rPr kumimoji="0" lang="en-US" sz="2800" b="0" i="0" u="none" strike="noStrike" kern="1200" cap="none" spc="0" normalizeH="0" baseline="0" noProof="0" dirty="0">
                <a:ln>
                  <a:noFill/>
                </a:ln>
                <a:solidFill>
                  <a:srgbClr val="366092"/>
                </a:solidFill>
                <a:effectLst/>
                <a:uLnTx/>
                <a:uFillTx/>
                <a:latin typeface="Calibri"/>
                <a:ea typeface="+mn-ea"/>
                <a:cs typeface="+mn-cs"/>
              </a:rPr>
              <a:t> square inches.</a:t>
            </a:r>
          </a:p>
        </p:txBody>
      </p:sp>
      <p:pic>
        <p:nvPicPr>
          <p:cNvPr id="7" name="Picture 6" descr="5 inches squared divided by 2 plus 13 inches squared divided by 2 plus 25 inches squared divided by 2 plus 41 inches squared divided by 2 equals 84 inches squared divided by 2 equals 42 inches squared.">
            <a:extLst>
              <a:ext uri="{FF2B5EF4-FFF2-40B4-BE49-F238E27FC236}">
                <a16:creationId xmlns:a16="http://schemas.microsoft.com/office/drawing/2014/main" id="{ACC77F40-6ECF-9A6E-21BD-C5EEB0C08A87}"/>
              </a:ext>
            </a:extLst>
          </p:cNvPr>
          <p:cNvPicPr>
            <a:picLocks noChangeAspect="1"/>
          </p:cNvPicPr>
          <p:nvPr/>
        </p:nvPicPr>
        <p:blipFill>
          <a:blip r:embed="rId2"/>
          <a:stretch>
            <a:fillRect/>
          </a:stretch>
        </p:blipFill>
        <p:spPr>
          <a:xfrm>
            <a:off x="1347787" y="1712889"/>
            <a:ext cx="6448425" cy="8191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Using Area of </a:t>
            </a:r>
            <a:br>
              <a:rPr lang="en-US" dirty="0"/>
            </a:br>
            <a:r>
              <a:rPr dirty="0"/>
              <a:t>Rectangles</a:t>
            </a:r>
            <a:r>
              <a:rPr lang="en-US" dirty="0"/>
              <a:t>—Slide 2</a:t>
            </a:r>
            <a:endParaRPr dirty="0"/>
          </a:p>
        </p:txBody>
      </p:sp>
      <p:pic>
        <p:nvPicPr>
          <p:cNvPr id="4" name="Picture 3" descr="An L-shaped exhibit of a floor is shown. It consists of two rectangles, first on the left and the second on the right. The lengths of four sides are labeled, starting at the base of the L shape and moving counterclockwise, base 40 feet, height on right side 9 feet, top of right rectangle 28 feet, height to top of L 7 feet.">
            <a:extLst>
              <a:ext uri="{FF2B5EF4-FFF2-40B4-BE49-F238E27FC236}">
                <a16:creationId xmlns:a16="http://schemas.microsoft.com/office/drawing/2014/main" id="{529B48E9-DA3C-46D3-A2F8-C6331CF5EA8B}"/>
              </a:ext>
            </a:extLst>
          </p:cNvPr>
          <p:cNvPicPr>
            <a:picLocks noChangeAspect="1"/>
          </p:cNvPicPr>
          <p:nvPr/>
        </p:nvPicPr>
        <p:blipFill>
          <a:blip r:embed="rId2"/>
          <a:srcRect b="11059"/>
          <a:stretch>
            <a:fillRect/>
          </a:stretch>
        </p:blipFill>
        <p:spPr>
          <a:xfrm>
            <a:off x="1983301" y="1136484"/>
            <a:ext cx="4644000" cy="2292516"/>
          </a:xfrm>
          <a:prstGeom prst="rect">
            <a:avLst/>
          </a:prstGeom>
        </p:spPr>
      </p:pic>
      <p:sp>
        <p:nvSpPr>
          <p:cNvPr id="6" name="TextBox 5">
            <a:extLst>
              <a:ext uri="{FF2B5EF4-FFF2-40B4-BE49-F238E27FC236}">
                <a16:creationId xmlns:a16="http://schemas.microsoft.com/office/drawing/2014/main" id="{3DDC7186-22C9-FC37-98EA-451D30D9373C}"/>
              </a:ext>
            </a:extLst>
          </p:cNvPr>
          <p:cNvSpPr txBox="1"/>
          <p:nvPr/>
        </p:nvSpPr>
        <p:spPr>
          <a:xfrm>
            <a:off x="3733801" y="3429000"/>
            <a:ext cx="1143000"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Figure 1</a:t>
            </a:r>
            <a:endParaRPr lang="en-IN" sz="2000" dirty="0"/>
          </a:p>
        </p:txBody>
      </p:sp>
      <p:sp>
        <p:nvSpPr>
          <p:cNvPr id="3" name="Text Placeholder 2"/>
          <p:cNvSpPr>
            <a:spLocks noGrp="1"/>
          </p:cNvSpPr>
          <p:nvPr>
            <p:ph type="body" sz="quarter" idx="10"/>
          </p:nvPr>
        </p:nvSpPr>
        <p:spPr>
          <a:xfrm>
            <a:off x="457200" y="3829110"/>
            <a:ext cx="8229600" cy="2167244"/>
          </a:xfrm>
        </p:spPr>
        <p:txBody>
          <a:bodyPr>
            <a:normAutofit fontScale="85000" lnSpcReduction="20000"/>
          </a:bodyPr>
          <a:lstStyle/>
          <a:p>
            <a:r>
              <a:rPr sz="2800" b="1" dirty="0"/>
              <a:t>Solution</a:t>
            </a:r>
          </a:p>
          <a:p>
            <a:r>
              <a:rPr sz="2800" dirty="0"/>
              <a:t>In order to estimate the cost of the project, the parents must do the following.</a:t>
            </a:r>
            <a:r>
              <a:rPr lang="en-US" sz="2800" dirty="0"/>
              <a:t> </a:t>
            </a:r>
            <a:endParaRPr sz="2800" dirty="0"/>
          </a:p>
          <a:p>
            <a:pPr marL="358775" indent="-358775">
              <a:defRPr sz="2800"/>
            </a:pPr>
            <a:r>
              <a:rPr lang="en-US" dirty="0"/>
              <a:t>1.	</a:t>
            </a:r>
            <a:r>
              <a:rPr dirty="0"/>
              <a:t>​</a:t>
            </a:r>
            <a:r>
              <a:rPr sz="2800" dirty="0"/>
              <a:t>Calculate the area of floor that needs to be painted.</a:t>
            </a:r>
          </a:p>
          <a:p>
            <a:pPr marL="358775" indent="-358775">
              <a:defRPr sz="2800"/>
            </a:pPr>
            <a:r>
              <a:rPr lang="en-US" dirty="0"/>
              <a:t>2.	</a:t>
            </a:r>
            <a:r>
              <a:rPr dirty="0"/>
              <a:t>​</a:t>
            </a:r>
            <a:r>
              <a:rPr sz="2800" dirty="0"/>
              <a:t>Determine how many gallons of paint are needed.</a:t>
            </a:r>
          </a:p>
          <a:p>
            <a:pPr marL="358775" indent="-358775">
              <a:defRPr sz="2800"/>
            </a:pPr>
            <a:r>
              <a:rPr lang="en-US" dirty="0"/>
              <a:t>3.	</a:t>
            </a:r>
            <a:r>
              <a:rPr dirty="0"/>
              <a:t>​</a:t>
            </a:r>
            <a:r>
              <a:rPr sz="2800" dirty="0"/>
              <a:t>Calculate the cost of the paint.</a:t>
            </a:r>
            <a:r>
              <a:rPr lang="en-IN" sz="2800" dirty="0">
                <a:sym typeface="MT Extra" panose="05050102010205020202" pitchFamily="18" charset="2"/>
              </a:rPr>
              <a:t></a:t>
            </a:r>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Using Area of </a:t>
            </a:r>
            <a:br>
              <a:rPr lang="en-US" dirty="0"/>
            </a:br>
            <a:r>
              <a:rPr dirty="0"/>
              <a:t>Rectangles</a:t>
            </a:r>
            <a:r>
              <a:rPr lang="en-US" dirty="0"/>
              <a:t>—Slide 3</a:t>
            </a:r>
            <a:endParaRPr dirty="0"/>
          </a:p>
        </p:txBody>
      </p:sp>
      <p:sp>
        <p:nvSpPr>
          <p:cNvPr id="3" name="Text Placeholder 2"/>
          <p:cNvSpPr>
            <a:spLocks noGrp="1"/>
          </p:cNvSpPr>
          <p:nvPr>
            <p:ph type="body" sz="quarter" idx="10"/>
          </p:nvPr>
        </p:nvSpPr>
        <p:spPr/>
        <p:txBody>
          <a:bodyPr>
            <a:normAutofit/>
          </a:bodyPr>
          <a:lstStyle/>
          <a:p>
            <a:pPr>
              <a:defRPr sz="2800"/>
            </a:pPr>
            <a:r>
              <a:rPr lang="en-US" sz="2800" b="1" dirty="0"/>
              <a:t>Step 1</a:t>
            </a:r>
            <a:r>
              <a:rPr lang="en-US" sz="2800" dirty="0"/>
              <a:t>: </a:t>
            </a:r>
            <a:r>
              <a:rPr lang="en-US" sz="2900" dirty="0"/>
              <a:t>Calculate the area of floor that needs to be painted. </a:t>
            </a:r>
          </a:p>
          <a:p>
            <a:pPr>
              <a:defRPr sz="2800"/>
            </a:pPr>
            <a:r>
              <a:rPr sz="2800" dirty="0"/>
              <a:t>Although the area of the floor to be painted is not a standard shape that we have a formula for, we can divide the figure into shapes whose areas we can calculate more easily. In this case, the shape can be divided into rectangles using the known dimensions. The dashed line in Figure 2 divides the area into two rectangles using the measurements provided in the Figure 1. </a:t>
            </a:r>
          </a:p>
        </p:txBody>
      </p:sp>
    </p:spTree>
    <p:extLst>
      <p:ext uri="{BB962C8B-B14F-4D97-AF65-F5344CB8AC3E}">
        <p14:creationId xmlns:p14="http://schemas.microsoft.com/office/powerpoint/2010/main" val="10118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96002-ADB6-4601-3426-8F4EC8556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20DD9-0604-49AD-131B-B74DD8B457C3}"/>
              </a:ext>
            </a:extLst>
          </p:cNvPr>
          <p:cNvSpPr>
            <a:spLocks noGrp="1"/>
          </p:cNvSpPr>
          <p:nvPr>
            <p:ph type="title"/>
          </p:nvPr>
        </p:nvSpPr>
        <p:spPr/>
        <p:txBody>
          <a:bodyPr>
            <a:normAutofit/>
          </a:bodyPr>
          <a:lstStyle/>
          <a:p>
            <a:pPr>
              <a:defRPr sz="3200"/>
            </a:pPr>
            <a:r>
              <a:rPr dirty="0"/>
              <a:t>Example 1: Using Area of </a:t>
            </a:r>
            <a:br>
              <a:rPr lang="en-US" dirty="0"/>
            </a:br>
            <a:r>
              <a:rPr dirty="0"/>
              <a:t>Rectangles</a:t>
            </a:r>
            <a:r>
              <a:rPr lang="en-US" dirty="0"/>
              <a:t>—Slide 4</a:t>
            </a:r>
            <a:endParaRPr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8C3751A-E0DF-2A03-9D19-44A24F031F7D}"/>
                  </a:ext>
                </a:extLst>
              </p:cNvPr>
              <p:cNvSpPr>
                <a:spLocks noGrp="1"/>
              </p:cNvSpPr>
              <p:nvPr>
                <p:ph type="body" sz="quarter" idx="10"/>
              </p:nvPr>
            </p:nvSpPr>
            <p:spPr/>
            <p:txBody>
              <a:bodyPr>
                <a:normAutofit/>
              </a:bodyPr>
              <a:lstStyle/>
              <a:p>
                <a:pPr>
                  <a:defRPr sz="2800"/>
                </a:pPr>
                <a:r>
                  <a:rPr sz="2800" dirty="0"/>
                  <a:t>Now we can determine the missing lengths for each side of the new rectangles. The top side of Rectangle 1 has length </a:t>
                </a:r>
                <a14:m>
                  <m:oMath xmlns:m="http://schemas.openxmlformats.org/officeDocument/2006/math">
                    <m:r>
                      <a:rPr>
                        <a:latin typeface="Cambria Math" panose="02040503050406030204" pitchFamily="18" charset="0"/>
                      </a:rPr>
                      <m:t>40</m:t>
                    </m:r>
                    <m:r>
                      <m:rPr>
                        <m:nor/>
                      </m:rPr>
                      <a:rPr/>
                      <m:t> </m:t>
                    </m:r>
                    <m:r>
                      <m:rPr>
                        <m:sty m:val="p"/>
                      </m:rPr>
                      <a:rPr>
                        <a:latin typeface="Cambria Math" panose="02040503050406030204" pitchFamily="18" charset="0"/>
                      </a:rPr>
                      <m:t>ft</m:t>
                    </m:r>
                    <m:r>
                      <a:rPr>
                        <a:latin typeface="Cambria Math" panose="02040503050406030204" pitchFamily="18" charset="0"/>
                      </a:rPr>
                      <m:t>−</m:t>
                    </m:r>
                    <m:r>
                      <a:rPr>
                        <a:latin typeface="Cambria Math" panose="02040503050406030204" pitchFamily="18" charset="0"/>
                      </a:rPr>
                      <m:t>28</m:t>
                    </m:r>
                    <m:r>
                      <m:rPr>
                        <m:nor/>
                      </m:rPr>
                      <a:rPr/>
                      <m:t> </m:t>
                    </m:r>
                    <m:r>
                      <m:rPr>
                        <m:sty m:val="p"/>
                      </m:rPr>
                      <a:rPr>
                        <a:latin typeface="Cambria Math" panose="02040503050406030204" pitchFamily="18" charset="0"/>
                      </a:rPr>
                      <m:t>ft</m:t>
                    </m:r>
                    <m:r>
                      <a:rPr>
                        <a:latin typeface="Cambria Math" panose="02040503050406030204" pitchFamily="18" charset="0"/>
                      </a:rPr>
                      <m:t>=</m:t>
                    </m:r>
                    <m:r>
                      <a:rPr>
                        <a:latin typeface="Cambria Math" panose="02040503050406030204" pitchFamily="18" charset="0"/>
                      </a:rPr>
                      <m:t>12</m:t>
                    </m:r>
                    <m:r>
                      <m:rPr>
                        <m:nor/>
                      </m:rPr>
                      <a:rPr/>
                      <m:t> </m:t>
                    </m:r>
                    <m:r>
                      <m:rPr>
                        <m:sty m:val="p"/>
                      </m:rPr>
                      <a:rPr>
                        <a:latin typeface="Cambria Math" panose="02040503050406030204" pitchFamily="18" charset="0"/>
                      </a:rPr>
                      <m:t>ft</m:t>
                    </m:r>
                  </m:oMath>
                </a14:m>
                <a:r>
                  <a:rPr sz="2800" dirty="0"/>
                  <a:t>. The left side of Rectangle 1 has length </a:t>
                </a:r>
                <a14:m>
                  <m:oMath xmlns:m="http://schemas.openxmlformats.org/officeDocument/2006/math">
                    <m:r>
                      <a:rPr>
                        <a:latin typeface="Cambria Math" panose="02040503050406030204" pitchFamily="18" charset="0"/>
                      </a:rPr>
                      <m:t>7</m:t>
                    </m:r>
                    <m:r>
                      <m:rPr>
                        <m:nor/>
                      </m:rPr>
                      <a:rPr/>
                      <m:t> </m:t>
                    </m:r>
                    <m:r>
                      <m:rPr>
                        <m:sty m:val="p"/>
                      </m:rPr>
                      <a:rPr>
                        <a:latin typeface="Cambria Math" panose="02040503050406030204" pitchFamily="18" charset="0"/>
                      </a:rPr>
                      <m:t>ft</m:t>
                    </m:r>
                    <m:r>
                      <a:rPr>
                        <a:latin typeface="Cambria Math" panose="02040503050406030204" pitchFamily="18" charset="0"/>
                      </a:rPr>
                      <m:t>+</m:t>
                    </m:r>
                    <m:r>
                      <a:rPr>
                        <a:latin typeface="Cambria Math" panose="02040503050406030204" pitchFamily="18" charset="0"/>
                      </a:rPr>
                      <m:t>9</m:t>
                    </m:r>
                    <m:r>
                      <m:rPr>
                        <m:nor/>
                      </m:rPr>
                      <a:rPr/>
                      <m:t> </m:t>
                    </m:r>
                    <m:r>
                      <m:rPr>
                        <m:sty m:val="p"/>
                      </m:rPr>
                      <a:rPr>
                        <a:latin typeface="Cambria Math" panose="02040503050406030204" pitchFamily="18" charset="0"/>
                      </a:rPr>
                      <m:t>ft</m:t>
                    </m:r>
                    <m:r>
                      <a:rPr>
                        <a:latin typeface="Cambria Math" panose="02040503050406030204" pitchFamily="18" charset="0"/>
                      </a:rPr>
                      <m:t>=</m:t>
                    </m:r>
                    <m:r>
                      <a:rPr>
                        <a:latin typeface="Cambria Math" panose="02040503050406030204" pitchFamily="18" charset="0"/>
                      </a:rPr>
                      <m:t>16</m:t>
                    </m:r>
                    <m:r>
                      <m:rPr>
                        <m:nor/>
                      </m:rPr>
                      <a:rPr/>
                      <m:t> </m:t>
                    </m:r>
                    <m:r>
                      <m:rPr>
                        <m:sty m:val="p"/>
                      </m:rPr>
                      <a:rPr>
                        <a:latin typeface="Cambria Math" panose="02040503050406030204" pitchFamily="18" charset="0"/>
                      </a:rPr>
                      <m:t>ft</m:t>
                    </m:r>
                  </m:oMath>
                </a14:m>
                <a:r>
                  <a:rPr sz="2800" dirty="0"/>
                  <a:t>. While we will keep the labels of </a:t>
                </a:r>
                <a14:m>
                  <m:oMath xmlns:m="http://schemas.openxmlformats.org/officeDocument/2006/math">
                    <m:r>
                      <a:rPr>
                        <a:latin typeface="Cambria Math" panose="02040503050406030204" pitchFamily="18" charset="0"/>
                      </a:rPr>
                      <m:t>7</m:t>
                    </m:r>
                    <m:r>
                      <m:rPr>
                        <m:nor/>
                      </m:rPr>
                      <a:rPr/>
                      <m:t> </m:t>
                    </m:r>
                    <m:r>
                      <m:rPr>
                        <m:sty m:val="p"/>
                      </m:rPr>
                      <a:rPr>
                        <a:latin typeface="Cambria Math" panose="02040503050406030204" pitchFamily="18" charset="0"/>
                      </a:rPr>
                      <m:t>ft</m:t>
                    </m:r>
                  </m:oMath>
                </a14:m>
                <a:r>
                  <a:rPr sz="2800" dirty="0"/>
                  <a:t> and </a:t>
                </a:r>
                <a14:m>
                  <m:oMath xmlns:m="http://schemas.openxmlformats.org/officeDocument/2006/math">
                    <m:r>
                      <a:rPr>
                        <a:latin typeface="Cambria Math" panose="02040503050406030204" pitchFamily="18" charset="0"/>
                      </a:rPr>
                      <m:t>40</m:t>
                    </m:r>
                    <m:r>
                      <m:rPr>
                        <m:nor/>
                      </m:rPr>
                      <a:rPr/>
                      <m:t> </m:t>
                    </m:r>
                    <m:r>
                      <m:rPr>
                        <m:sty m:val="p"/>
                      </m:rPr>
                      <a:rPr>
                        <a:latin typeface="Cambria Math" panose="02040503050406030204" pitchFamily="18" charset="0"/>
                      </a:rPr>
                      <m:t>ft</m:t>
                    </m:r>
                  </m:oMath>
                </a14:m>
                <a:r>
                  <a:rPr sz="2800" dirty="0"/>
                  <a:t> on the figure, they will not be used when calculating the area.</a:t>
                </a:r>
              </a:p>
            </p:txBody>
          </p:sp>
        </mc:Choice>
        <mc:Fallback xmlns="">
          <p:sp>
            <p:nvSpPr>
              <p:cNvPr id="3" name="Text Placeholder 2">
                <a:extLst>
                  <a:ext uri="{FF2B5EF4-FFF2-40B4-BE49-F238E27FC236}">
                    <a16:creationId xmlns:a16="http://schemas.microsoft.com/office/drawing/2014/main" id="{A8C3751A-E0DF-2A03-9D19-44A24F031F7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IN">
                    <a:noFill/>
                  </a:rPr>
                  <a:t> </a:t>
                </a:r>
              </a:p>
            </p:txBody>
          </p:sp>
        </mc:Fallback>
      </mc:AlternateContent>
    </p:spTree>
    <p:extLst>
      <p:ext uri="{BB962C8B-B14F-4D97-AF65-F5344CB8AC3E}">
        <p14:creationId xmlns:p14="http://schemas.microsoft.com/office/powerpoint/2010/main" val="181511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Using Area of </a:t>
            </a:r>
            <a:br>
              <a:rPr lang="en-US" dirty="0"/>
            </a:br>
            <a:r>
              <a:rPr dirty="0"/>
              <a:t>Rectangles</a:t>
            </a:r>
            <a:r>
              <a:rPr lang="en-US" dirty="0"/>
              <a:t>—Slide 5</a:t>
            </a:r>
            <a:endParaRPr dirty="0"/>
          </a:p>
        </p:txBody>
      </p:sp>
      <p:pic>
        <p:nvPicPr>
          <p:cNvPr id="7" name="Picture 6" descr="An L-shaped exhibit of a floor is shown. It consists of two rectangles, first on the left and the second on the right. The height of the left rectangle is 16 feet and the width is 12 feet. The height of the right rectangle is 9 feet and the width is 28 feet.">
            <a:extLst>
              <a:ext uri="{FF2B5EF4-FFF2-40B4-BE49-F238E27FC236}">
                <a16:creationId xmlns:a16="http://schemas.microsoft.com/office/drawing/2014/main" id="{2AA46479-668D-43A1-991B-CBFEC48CD545}"/>
              </a:ext>
            </a:extLst>
          </p:cNvPr>
          <p:cNvPicPr>
            <a:picLocks noChangeAspect="1"/>
          </p:cNvPicPr>
          <p:nvPr/>
        </p:nvPicPr>
        <p:blipFill>
          <a:blip r:embed="rId2"/>
          <a:srcRect b="10729"/>
          <a:stretch>
            <a:fillRect/>
          </a:stretch>
        </p:blipFill>
        <p:spPr>
          <a:xfrm>
            <a:off x="1309232" y="1585655"/>
            <a:ext cx="6525536" cy="3291145"/>
          </a:xfrm>
          <a:prstGeom prst="rect">
            <a:avLst/>
          </a:prstGeom>
        </p:spPr>
      </p:pic>
      <p:sp>
        <p:nvSpPr>
          <p:cNvPr id="3" name="TextBox 2">
            <a:extLst>
              <a:ext uri="{FF2B5EF4-FFF2-40B4-BE49-F238E27FC236}">
                <a16:creationId xmlns:a16="http://schemas.microsoft.com/office/drawing/2014/main" id="{9D99CD3F-A1C1-C3A3-CDA6-DB737E150631}"/>
              </a:ext>
            </a:extLst>
          </p:cNvPr>
          <p:cNvSpPr txBox="1"/>
          <p:nvPr/>
        </p:nvSpPr>
        <p:spPr>
          <a:xfrm>
            <a:off x="4000500" y="4876800"/>
            <a:ext cx="1143000"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Figure 2</a:t>
            </a:r>
            <a:endParaRPr lang="en-IN"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Using Area of </a:t>
            </a:r>
            <a:br>
              <a:rPr lang="en-US" dirty="0"/>
            </a:br>
            <a:r>
              <a:rPr dirty="0"/>
              <a:t>Rectangles</a:t>
            </a:r>
            <a:r>
              <a:rPr lang="en-US" dirty="0"/>
              <a:t>—Slide 6</a:t>
            </a:r>
            <a:endParaRPr dirty="0"/>
          </a:p>
        </p:txBody>
      </p:sp>
      <p:sp>
        <p:nvSpPr>
          <p:cNvPr id="3" name="Text Placeholder 2"/>
          <p:cNvSpPr>
            <a:spLocks noGrp="1"/>
          </p:cNvSpPr>
          <p:nvPr>
            <p:ph type="body" sz="quarter" idx="10"/>
          </p:nvPr>
        </p:nvSpPr>
        <p:spPr/>
        <p:txBody>
          <a:bodyPr>
            <a:normAutofit/>
          </a:bodyPr>
          <a:lstStyle/>
          <a:p>
            <a:pPr>
              <a:defRPr sz="2800"/>
            </a:pPr>
            <a:r>
              <a:rPr lang="en-IN" sz="2800" dirty="0"/>
              <a:t>We know that the formula for the area of a rectangle is</a:t>
            </a:r>
          </a:p>
          <a:p>
            <a:endParaRPr lang="en-IN" sz="2800" dirty="0"/>
          </a:p>
        </p:txBody>
      </p:sp>
      <p:pic>
        <p:nvPicPr>
          <p:cNvPr id="6" name="Picture 5" descr="Area equals length times width.">
            <a:extLst>
              <a:ext uri="{FF2B5EF4-FFF2-40B4-BE49-F238E27FC236}">
                <a16:creationId xmlns:a16="http://schemas.microsoft.com/office/drawing/2014/main" id="{4DF2590A-6D54-A550-41DE-D7E1A7F761A5}"/>
              </a:ext>
            </a:extLst>
          </p:cNvPr>
          <p:cNvPicPr>
            <a:picLocks noChangeAspect="1"/>
          </p:cNvPicPr>
          <p:nvPr/>
        </p:nvPicPr>
        <p:blipFill>
          <a:blip r:embed="rId2"/>
          <a:stretch>
            <a:fillRect/>
          </a:stretch>
        </p:blipFill>
        <p:spPr>
          <a:xfrm>
            <a:off x="533400" y="1537129"/>
            <a:ext cx="1080000" cy="341634"/>
          </a:xfrm>
          <a:prstGeom prst="rect">
            <a:avLst/>
          </a:prstGeom>
        </p:spPr>
      </p:pic>
      <p:sp>
        <p:nvSpPr>
          <p:cNvPr id="12" name="TextBox 11">
            <a:extLst>
              <a:ext uri="{FF2B5EF4-FFF2-40B4-BE49-F238E27FC236}">
                <a16:creationId xmlns:a16="http://schemas.microsoft.com/office/drawing/2014/main" id="{21224DCA-81FE-5E67-C74D-9FF21C3C15BC}"/>
              </a:ext>
            </a:extLst>
          </p:cNvPr>
          <p:cNvSpPr txBox="1"/>
          <p:nvPr/>
        </p:nvSpPr>
        <p:spPr>
          <a:xfrm>
            <a:off x="439270" y="2017693"/>
            <a:ext cx="8247529" cy="95410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800" b="0" i="0" u="none" strike="noStrike" kern="1200" cap="none" spc="0" normalizeH="0" baseline="0" noProof="0" dirty="0">
                <a:ln>
                  <a:noFill/>
                </a:ln>
                <a:solidFill>
                  <a:srgbClr val="366092"/>
                </a:solidFill>
                <a:effectLst/>
                <a:uLnTx/>
                <a:uFillTx/>
                <a:latin typeface="Calibri"/>
                <a:ea typeface="+mn-ea"/>
                <a:cs typeface="+mn-cs"/>
              </a:rPr>
              <a:t>Using this formula, the area for each rectangle is calculated as follows.</a:t>
            </a:r>
          </a:p>
        </p:txBody>
      </p:sp>
      <p:pic>
        <p:nvPicPr>
          <p:cNvPr id="10" name="Picture 9" descr="Area of Rectangle 1 is A subscript 1 equals length times width equals 16 feet times 12 feet equals 192 feet squared and&#10;&#10;Area of Rectangle 2 is A subscript 2 equals length times width equals 28 feet times 9 feet equals 252 feet squared.">
            <a:extLst>
              <a:ext uri="{FF2B5EF4-FFF2-40B4-BE49-F238E27FC236}">
                <a16:creationId xmlns:a16="http://schemas.microsoft.com/office/drawing/2014/main" id="{74661AA5-EB3D-2953-BB0C-ABE65C9DC2F6}"/>
              </a:ext>
            </a:extLst>
          </p:cNvPr>
          <p:cNvPicPr>
            <a:picLocks noChangeAspect="1"/>
          </p:cNvPicPr>
          <p:nvPr/>
        </p:nvPicPr>
        <p:blipFill>
          <a:blip r:embed="rId3"/>
          <a:stretch>
            <a:fillRect/>
          </a:stretch>
        </p:blipFill>
        <p:spPr>
          <a:xfrm>
            <a:off x="685800" y="2979745"/>
            <a:ext cx="7632000" cy="1185032"/>
          </a:xfrm>
          <a:prstGeom prst="rect">
            <a:avLst/>
          </a:prstGeom>
        </p:spPr>
      </p:pic>
      <p:sp>
        <p:nvSpPr>
          <p:cNvPr id="8" name="TextBox 7">
            <a:extLst>
              <a:ext uri="{FF2B5EF4-FFF2-40B4-BE49-F238E27FC236}">
                <a16:creationId xmlns:a16="http://schemas.microsoft.com/office/drawing/2014/main" id="{6E0AE554-90D3-118E-CF2D-1FE0B4760312}"/>
              </a:ext>
            </a:extLst>
          </p:cNvPr>
          <p:cNvSpPr txBox="1"/>
          <p:nvPr/>
        </p:nvSpPr>
        <p:spPr>
          <a:xfrm>
            <a:off x="470647" y="4196153"/>
            <a:ext cx="8382000" cy="954107"/>
          </a:xfrm>
          <a:prstGeom prst="rect">
            <a:avLst/>
          </a:prstGeom>
          <a:noFill/>
        </p:spPr>
        <p:txBody>
          <a:bodyPr wrap="square">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Adding the areas together, we have the total area of the floor to be painted.</a:t>
            </a:r>
            <a:endParaRPr lang="en-IN"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E97A9C1-1307-42A6-9FE4-D605790EB38F}"/>
</file>

<file path=customXml/itemProps2.xml><?xml version="1.0" encoding="utf-8"?>
<ds:datastoreItem xmlns:ds="http://schemas.openxmlformats.org/officeDocument/2006/customXml" ds:itemID="{A1724028-C20D-4D9D-AC8D-8FABF6D65A86}"/>
</file>

<file path=customXml/itemProps3.xml><?xml version="1.0" encoding="utf-8"?>
<ds:datastoreItem xmlns:ds="http://schemas.openxmlformats.org/officeDocument/2006/customXml" ds:itemID="{165F07F3-916A-4EC1-A0B8-F2DB0674F985}"/>
</file>

<file path=docProps/app.xml><?xml version="1.0" encoding="utf-8"?>
<Properties xmlns="http://schemas.openxmlformats.org/officeDocument/2006/extended-properties" xmlns:vt="http://schemas.openxmlformats.org/officeDocument/2006/docPropsVTypes">
  <TotalTime>3050</TotalTime>
  <Words>3290</Words>
  <Application>Microsoft Office PowerPoint</Application>
  <PresentationFormat>On-screen Show (4:3)</PresentationFormat>
  <Paragraphs>214</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Calibri</vt:lpstr>
      <vt:lpstr>Arial</vt:lpstr>
      <vt:lpstr>Cambria Math</vt:lpstr>
      <vt:lpstr>MT Extra</vt:lpstr>
      <vt:lpstr>Courier New</vt:lpstr>
      <vt:lpstr>Office Theme</vt:lpstr>
      <vt:lpstr>Section 9.1</vt:lpstr>
      <vt:lpstr>Fun Fact—Slide 1</vt:lpstr>
      <vt:lpstr>Think Back—Slide 1</vt:lpstr>
      <vt:lpstr>Example 1: Using Area of  Rectangles—Slide 1</vt:lpstr>
      <vt:lpstr>Example 1: Using Area of  Rectangles—Slide 2</vt:lpstr>
      <vt:lpstr>Example 1: Using Area of  Rectangles—Slide 3</vt:lpstr>
      <vt:lpstr>Example 1: Using Area of  Rectangles—Slide 4</vt:lpstr>
      <vt:lpstr>Example 1: Using Area of  Rectangles—Slide 5</vt:lpstr>
      <vt:lpstr>Example 1: Using Area of  Rectangles—Slide 6</vt:lpstr>
      <vt:lpstr>Example 1: Using Area of  Rectangles—Slide 7</vt:lpstr>
      <vt:lpstr>Example 1: Using Area of  Rectangles—Slide 8</vt:lpstr>
      <vt:lpstr>Example 1: Using Area of  Rectangles—Slide 9</vt:lpstr>
      <vt:lpstr>Think Back—Slide 2</vt:lpstr>
      <vt:lpstr>Skill Check 1</vt:lpstr>
      <vt:lpstr>Example 2: Using Area of Circles and Rectangles—Slide 1</vt:lpstr>
      <vt:lpstr>Example 2: Using Area of Circles and Rectangles—Slide 2</vt:lpstr>
      <vt:lpstr>Example 2: Using Area of Circles and Rectangles—Slide 3</vt:lpstr>
      <vt:lpstr>Example 2: Using Area of Circles and Rectangles—Slide 4</vt:lpstr>
      <vt:lpstr>Example 2: Using Area of Circles and Rectangles—Slide 5</vt:lpstr>
      <vt:lpstr>Example 2: Using Area of Circles and Rectangles—Slide 6</vt:lpstr>
      <vt:lpstr>Example 2: Using Area of Circles and Rectangles—Slide 7</vt:lpstr>
      <vt:lpstr>Helpful Hint</vt:lpstr>
      <vt:lpstr>Skill Check 2</vt:lpstr>
      <vt:lpstr>Example 3: Using Area of Triangles—Slide 1</vt:lpstr>
      <vt:lpstr>Example 3: Using Area of Triangles—Slide 2</vt:lpstr>
      <vt:lpstr>Example 3: Using Area of Triangles—Slide 3</vt:lpstr>
      <vt:lpstr>Example 3: Using Area of Triangles—Slide 4</vt:lpstr>
      <vt:lpstr>Example 3: Using Area of Triangles—Slide 5</vt:lpstr>
      <vt:lpstr>Example 3: Using Area of Triangles—Slide 6</vt:lpstr>
      <vt:lpstr>Example 3: Using Area of Triangles—Slide 7</vt:lpstr>
      <vt:lpstr>Example 4: Using Area of  Parallelograms—Slide 1</vt:lpstr>
      <vt:lpstr>Example 4: Using Area of  Parallelograms—Slide 2</vt:lpstr>
      <vt:lpstr>Example 4: Using Area of  Parallelograms—Slide 3</vt:lpstr>
      <vt:lpstr>Example 4: Using Area of  Parallelograms—Slide 4</vt:lpstr>
      <vt:lpstr>Example 5: Using Circumference—Slide 1</vt:lpstr>
      <vt:lpstr>Example 5: Using Circumference—Slide 2</vt:lpstr>
      <vt:lpstr>Example 5: Using Circumference—Slide 3</vt:lpstr>
      <vt:lpstr>Example 5: Using Circumference—Slide 4</vt:lpstr>
      <vt:lpstr>Example 6: Using Area of Trapezoids—Slide 1</vt:lpstr>
      <vt:lpstr>Example 6: Using Area of Trapezoids—Slide 2</vt:lpstr>
      <vt:lpstr>Fun Fact—Slide 2</vt:lpstr>
      <vt:lpstr>Example 7: Using Area of Trapezoids—Slide 1</vt:lpstr>
      <vt:lpstr>Example 7: Using Area of Trapezoids—Slide 2</vt:lpstr>
      <vt:lpstr>Example 7: Using Area of Trapezoids—Slide 3</vt:lpstr>
      <vt:lpstr>Example 7: Using Area of Trapezoids—Slide 4</vt:lpstr>
      <vt:lpstr>Example 7: Using Area of Trapezoids—Slide 5</vt:lpstr>
      <vt:lpstr>Example 7: Using Area of Trapezoids—Slide 6</vt:lpstr>
      <vt:lpstr>Example 7: Using Area of Trapezoids—Slide 7</vt:lpstr>
      <vt:lpstr>Example 7: Using Area of Trapezoids—Slide 8</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kanthi</cp:lastModifiedBy>
  <cp:revision>140</cp:revision>
  <dcterms:created xsi:type="dcterms:W3CDTF">2013-04-26T14:43:13Z</dcterms:created>
  <dcterms:modified xsi:type="dcterms:W3CDTF">2025-09-24T08:01:35Z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