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handoutMasterIdLst>
    <p:handoutMasterId r:id="rId56"/>
  </p:handoutMasterIdLst>
  <p:sldIdLst>
    <p:sldId id="256" r:id="rId2"/>
    <p:sldId id="257" r:id="rId3"/>
    <p:sldId id="258" r:id="rId4"/>
    <p:sldId id="259" r:id="rId5"/>
    <p:sldId id="260" r:id="rId6"/>
    <p:sldId id="331" r:id="rId7"/>
    <p:sldId id="261" r:id="rId8"/>
    <p:sldId id="332" r:id="rId9"/>
    <p:sldId id="262" r:id="rId10"/>
    <p:sldId id="263" r:id="rId11"/>
    <p:sldId id="264" r:id="rId12"/>
    <p:sldId id="333" r:id="rId13"/>
    <p:sldId id="265" r:id="rId14"/>
    <p:sldId id="330" r:id="rId15"/>
    <p:sldId id="313" r:id="rId16"/>
    <p:sldId id="269" r:id="rId17"/>
    <p:sldId id="271" r:id="rId18"/>
    <p:sldId id="334" r:id="rId19"/>
    <p:sldId id="272" r:id="rId20"/>
    <p:sldId id="273" r:id="rId21"/>
    <p:sldId id="274" r:id="rId22"/>
    <p:sldId id="335" r:id="rId23"/>
    <p:sldId id="275" r:id="rId24"/>
    <p:sldId id="277" r:id="rId25"/>
    <p:sldId id="278" r:id="rId26"/>
    <p:sldId id="279" r:id="rId27"/>
    <p:sldId id="323" r:id="rId28"/>
    <p:sldId id="283" r:id="rId29"/>
    <p:sldId id="336" r:id="rId30"/>
    <p:sldId id="285" r:id="rId31"/>
    <p:sldId id="286" r:id="rId32"/>
    <p:sldId id="287" r:id="rId33"/>
    <p:sldId id="288" r:id="rId34"/>
    <p:sldId id="337" r:id="rId35"/>
    <p:sldId id="289" r:id="rId36"/>
    <p:sldId id="291" r:id="rId37"/>
    <p:sldId id="294" r:id="rId38"/>
    <p:sldId id="295" r:id="rId39"/>
    <p:sldId id="315" r:id="rId40"/>
    <p:sldId id="297" r:id="rId41"/>
    <p:sldId id="300" r:id="rId42"/>
    <p:sldId id="316" r:id="rId43"/>
    <p:sldId id="338" r:id="rId44"/>
    <p:sldId id="301" r:id="rId45"/>
    <p:sldId id="304" r:id="rId46"/>
    <p:sldId id="317" r:id="rId47"/>
    <p:sldId id="305" r:id="rId48"/>
    <p:sldId id="329" r:id="rId49"/>
    <p:sldId id="307" r:id="rId50"/>
    <p:sldId id="309" r:id="rId51"/>
    <p:sldId id="310" r:id="rId52"/>
    <p:sldId id="320" r:id="rId53"/>
    <p:sldId id="311" r:id="rId54"/>
  </p:sldIdLst>
  <p:sldSz cx="9144000" cy="6858000" type="screen4x3"/>
  <p:notesSz cx="6858000" cy="9144000"/>
  <p:embeddedFontLs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50684-8CBE-4C87-96E3-1841B6CFC30E}" v="14" dt="2023-12-06T23:09:16.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73" autoAdjust="0"/>
  </p:normalViewPr>
  <p:slideViewPr>
    <p:cSldViewPr>
      <p:cViewPr varScale="1">
        <p:scale>
          <a:sx n="101" d="100"/>
          <a:sy n="101" d="100"/>
        </p:scale>
        <p:origin x="115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0.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4.emf"/><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59.emf"/></Relationships>
</file>

<file path=ppt/slides/_rels/slide5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Three-Dimensional Geometry</a:t>
            </a:r>
          </a:p>
        </p:txBody>
      </p:sp>
      <p:sp>
        <p:nvSpPr>
          <p:cNvPr id="3" name="Title 2"/>
          <p:cNvSpPr>
            <a:spLocks noGrp="1"/>
          </p:cNvSpPr>
          <p:nvPr>
            <p:ph type="title"/>
          </p:nvPr>
        </p:nvSpPr>
        <p:spPr/>
        <p:txBody>
          <a:bodyPr/>
          <a:lstStyle/>
          <a:p>
            <a:r>
              <a:t>Section 9.2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the Surface Area of a Rectangular Solid</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800" dirty="0"/>
                  <a:t>Aimee is icing a cake for her sister's birthday. It's a half-sheet cake and measures </a:t>
                </a:r>
                <a14:m>
                  <m:oMath xmlns:m="http://schemas.openxmlformats.org/officeDocument/2006/math">
                    <m:r>
                      <a:rPr>
                        <a:latin typeface="Cambria Math" panose="02040503050406030204" pitchFamily="18" charset="0"/>
                      </a:rPr>
                      <m:t>12</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dirty="0"/>
                  <a:t> by </a:t>
                </a:r>
                <a14:m>
                  <m:oMath xmlns:m="http://schemas.openxmlformats.org/officeDocument/2006/math">
                    <m:r>
                      <a:rPr>
                        <a:latin typeface="Cambria Math" panose="02040503050406030204" pitchFamily="18" charset="0"/>
                      </a:rPr>
                      <m:t>18</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dirty="0"/>
                  <a:t> by </a:t>
                </a:r>
                <a14:m>
                  <m:oMath xmlns:m="http://schemas.openxmlformats.org/officeDocument/2006/math">
                    <m:r>
                      <a:rPr>
                        <a:latin typeface="Cambria Math" panose="02040503050406030204" pitchFamily="18" charset="0"/>
                      </a:rPr>
                      <m:t>2</m:t>
                    </m:r>
                    <m:r>
                      <m:rPr>
                        <m:nor/>
                      </m:rPr>
                      <a:rPr/>
                      <m:t> </m:t>
                    </m:r>
                    <m:r>
                      <m:rPr>
                        <m:sty m:val="p"/>
                      </m:rPr>
                      <a:rPr>
                        <a:latin typeface="Cambria Math" panose="02040503050406030204" pitchFamily="18" charset="0"/>
                      </a:rPr>
                      <m:t>in</m:t>
                    </m:r>
                    <m:r>
                      <a:rPr>
                        <a:latin typeface="Cambria Math" panose="02040503050406030204" pitchFamily="18" charset="0"/>
                      </a:rPr>
                      <m:t>.</m:t>
                    </m:r>
                  </m:oMath>
                </a14:m>
                <a:endParaRPr sz="2800" dirty="0"/>
              </a:p>
              <a:p>
                <a:pPr marL="514350" indent="-514350" algn="just">
                  <a:buFont typeface="+mj-lt"/>
                  <a:buAutoNum type="alphaLcPeriod"/>
                  <a:defRPr sz="2800"/>
                </a:pPr>
                <a:r>
                  <a:rPr dirty="0"/>
                  <a:t>​</a:t>
                </a:r>
                <a:r>
                  <a:rPr sz="2800" dirty="0"/>
                  <a:t>Find the surface area of the cake that will need icing.</a:t>
                </a:r>
              </a:p>
              <a:p>
                <a:pPr marL="514350" indent="-514350" algn="just">
                  <a:buFont typeface="+mj-lt"/>
                  <a:buAutoNum type="alphaLcPeriod" startAt="2"/>
                  <a:defRPr sz="2800"/>
                </a:pPr>
                <a:r>
                  <a:rPr dirty="0"/>
                  <a:t>​</a:t>
                </a:r>
                <a:r>
                  <a:rPr sz="2800" dirty="0"/>
                  <a:t>If the cake is cut into pieces that are </a:t>
                </a:r>
                <a:r>
                  <a:rPr sz="2800" dirty="0">
                    <a:latin typeface="Cambria Math"/>
                  </a:rPr>
                  <a:t>2</a:t>
                </a:r>
                <a:r>
                  <a:rPr sz="2800" dirty="0"/>
                  <a:t>-inch squares, how many pieces of cake can be served?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481"/>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Surface Area of a Rectangular Solid</a:t>
            </a:r>
            <a:r>
              <a:rPr lang="en-US" dirty="0"/>
              <a:t>—Slide 2</a:t>
            </a:r>
            <a:endParaRPr dirty="0"/>
          </a:p>
        </p:txBody>
      </p:sp>
      <p:sp>
        <p:nvSpPr>
          <p:cNvPr id="3" name="Text Placeholder 2"/>
          <p:cNvSpPr>
            <a:spLocks noGrp="1"/>
          </p:cNvSpPr>
          <p:nvPr>
            <p:ph type="body" sz="quarter" idx="10"/>
          </p:nvPr>
        </p:nvSpPr>
        <p:spPr/>
        <p:txBody>
          <a:bodyPr>
            <a:normAutofit/>
          </a:bodyPr>
          <a:lstStyle/>
          <a:p>
            <a:r>
              <a:rPr lang="en-IN" sz="2800" b="1" dirty="0"/>
              <a:t>Solution</a:t>
            </a:r>
          </a:p>
          <a:p>
            <a:pPr marL="358775" indent="-358775">
              <a:defRPr sz="2800"/>
            </a:pPr>
            <a:r>
              <a:rPr lang="en-IN" dirty="0"/>
              <a:t>a.	​</a:t>
            </a:r>
            <a:r>
              <a:rPr lang="en-IN" sz="2800" dirty="0"/>
              <a:t>The cake is a rectangular solid with length </a:t>
            </a:r>
            <a:br>
              <a:rPr lang="en-IN" sz="2800" dirty="0"/>
            </a:br>
            <a:r>
              <a:rPr lang="en-IN" sz="2800" i="1" dirty="0"/>
              <a:t>l</a:t>
            </a:r>
            <a:r>
              <a:rPr lang="en-IN" sz="2800" dirty="0"/>
              <a:t> = 18 in., width </a:t>
            </a:r>
            <a:r>
              <a:rPr lang="en-IN" sz="2800" i="1" dirty="0"/>
              <a:t>w</a:t>
            </a:r>
            <a:r>
              <a:rPr lang="en-IN" sz="2800" dirty="0"/>
              <a:t> = 12 in., and height </a:t>
            </a:r>
            <a:r>
              <a:rPr lang="en-IN" sz="2800" i="1" dirty="0"/>
              <a:t>h</a:t>
            </a:r>
            <a:r>
              <a:rPr lang="en-IN" sz="2800" dirty="0"/>
              <a:t> = 2in. Using our formula, we calculate the surface area as follows.</a:t>
            </a:r>
          </a:p>
          <a:p>
            <a:r>
              <a:rPr lang="en-IN" dirty="0"/>
              <a:t>            </a:t>
            </a:r>
            <a:endParaRPr lang="ar-AE" sz="2800" dirty="0"/>
          </a:p>
        </p:txBody>
      </p:sp>
      <p:pic>
        <p:nvPicPr>
          <p:cNvPr id="5" name="Picture 4" descr="Surface Area equals 2 times length times width plus 2 times length times height plus 2 times width times height equals open parenthesis 2 times 18 inches times 12 inches close parenthesis plus open parenthesis 2 times 18 inches times 2 inches close parenthesis plus open parenthesis 2 times 12 inches times 2 inches close parenthesis equals 432 inches squared plus 72 inches squared plus 48 inches squared equals 552 inches squared">
            <a:extLst>
              <a:ext uri="{FF2B5EF4-FFF2-40B4-BE49-F238E27FC236}">
                <a16:creationId xmlns:a16="http://schemas.microsoft.com/office/drawing/2014/main" id="{5CE719EF-ADAE-8DC3-D049-870882EF81C8}"/>
              </a:ext>
            </a:extLst>
          </p:cNvPr>
          <p:cNvPicPr>
            <a:picLocks noChangeAspect="1"/>
          </p:cNvPicPr>
          <p:nvPr/>
        </p:nvPicPr>
        <p:blipFill>
          <a:blip r:embed="rId2"/>
          <a:stretch>
            <a:fillRect/>
          </a:stretch>
        </p:blipFill>
        <p:spPr>
          <a:xfrm>
            <a:off x="1066800" y="3508338"/>
            <a:ext cx="7488000" cy="21034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2A8C2-8D07-15A0-67C0-6CFB7A653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A6571-41C9-BEBA-F98B-4CABE9F218F4}"/>
              </a:ext>
            </a:extLst>
          </p:cNvPr>
          <p:cNvSpPr>
            <a:spLocks noGrp="1"/>
          </p:cNvSpPr>
          <p:nvPr>
            <p:ph type="title"/>
          </p:nvPr>
        </p:nvSpPr>
        <p:spPr/>
        <p:txBody>
          <a:bodyPr>
            <a:normAutofit/>
          </a:bodyPr>
          <a:lstStyle/>
          <a:p>
            <a:pPr>
              <a:defRPr sz="3200"/>
            </a:pPr>
            <a:r>
              <a:rPr dirty="0"/>
              <a:t>Example 3: Using the Surface Area of a Rectangular Solid</a:t>
            </a:r>
            <a:r>
              <a:rPr lang="en-US" dirty="0"/>
              <a:t>—Slide 3</a:t>
            </a:r>
            <a:endParaRPr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6F6CEF8-117E-B9AB-B53A-312C107D91EB}"/>
                  </a:ext>
                </a:extLst>
              </p:cNvPr>
              <p:cNvSpPr>
                <a:spLocks noGrp="1"/>
              </p:cNvSpPr>
              <p:nvPr>
                <p:ph type="body" sz="quarter" idx="10"/>
              </p:nvPr>
            </p:nvSpPr>
            <p:spPr/>
            <p:txBody>
              <a:bodyPr>
                <a:normAutofit/>
              </a:bodyPr>
              <a:lstStyle/>
              <a:p>
                <a:pPr marL="457200" lvl="1" indent="0">
                  <a:buNone/>
                  <a:defRPr sz="2800"/>
                </a:pPr>
                <a:r>
                  <a:rPr lang="en-IN" dirty="0"/>
                  <a:t>Therefore, the total surface area of the cake is a </a:t>
                </a:r>
                <a:r>
                  <a:rPr lang="en-IN" dirty="0">
                    <a:latin typeface="Cambria Math"/>
                  </a:rPr>
                  <a:t>552</a:t>
                </a:r>
                <a:r>
                  <a:rPr lang="en-IN" dirty="0"/>
                  <a:t> square inches. However, remember the bottom of the cake will not be iced, so we need to subtract off the area of the bottom of the cake. The area for the bottom of the cake is a rectangle of length </a:t>
                </a:r>
                <a:r>
                  <a:rPr lang="en-IN" dirty="0">
                    <a:latin typeface="Cambria Math"/>
                  </a:rPr>
                  <a:t>18</a:t>
                </a:r>
                <a:r>
                  <a:rPr lang="en-IN" dirty="0"/>
                  <a:t> inches and width </a:t>
                </a:r>
                <a:r>
                  <a:rPr lang="en-IN" dirty="0">
                    <a:latin typeface="Cambria Math"/>
                  </a:rPr>
                  <a:t>12</a:t>
                </a:r>
                <a:r>
                  <a:rPr lang="en-IN" dirty="0"/>
                  <a:t> inches, which gives us </a:t>
                </a:r>
              </a:p>
              <a:p>
                <a:pPr marL="457200" lvl="1" indent="0" algn="ctr">
                  <a:buNone/>
                  <a:defRPr sz="2800"/>
                </a:pPr>
                <a:r>
                  <a:rPr lang="en-US" dirty="0"/>
                  <a:t>A </a:t>
                </a:r>
                <a:r>
                  <a:rPr lang="en-US" baseline="-25000" dirty="0"/>
                  <a:t>bottom</a:t>
                </a:r>
                <a14:m>
                  <m:oMath xmlns:m="http://schemas.openxmlformats.org/officeDocument/2006/math">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18</m:t>
                    </m:r>
                    <m:r>
                      <m:rPr>
                        <m:nor/>
                      </m:rPr>
                      <a:rPr lang="ar-AE"/>
                      <m:t> </m:t>
                    </m:r>
                    <m:r>
                      <m:rPr>
                        <m:sty m:val="p"/>
                      </m:rPr>
                      <a:rPr lang="en-IN">
                        <a:latin typeface="Cambria Math" panose="02040503050406030204" pitchFamily="18" charset="0"/>
                      </a:rPr>
                      <m:t>in</m:t>
                    </m:r>
                    <m:r>
                      <a:rPr lang="en-IN">
                        <a:latin typeface="Cambria Math" panose="02040503050406030204" pitchFamily="18" charset="0"/>
                      </a:rPr>
                      <m:t>. </m:t>
                    </m:r>
                    <m:r>
                      <m:rPr>
                        <m:nor/>
                      </m:rPr>
                      <a:rPr lang="en-IN"/>
                      <m:t>⋅</m:t>
                    </m:r>
                    <m:r>
                      <m:rPr>
                        <m:nor/>
                      </m:rPr>
                      <a:rPr lang="en-US" b="0" i="0" smtClean="0"/>
                      <m:t> </m:t>
                    </m:r>
                    <m:r>
                      <a:rPr lang="en-US" b="0" i="0" smtClean="0">
                        <a:latin typeface="Cambria Math" panose="02040503050406030204" pitchFamily="18" charset="0"/>
                      </a:rPr>
                      <m:t> </m:t>
                    </m:r>
                    <m:r>
                      <a:rPr lang="en-IN">
                        <a:latin typeface="Cambria Math" panose="02040503050406030204" pitchFamily="18" charset="0"/>
                      </a:rPr>
                      <m:t>12</m:t>
                    </m:r>
                    <m:r>
                      <m:rPr>
                        <m:nor/>
                      </m:rPr>
                      <a:rPr lang="en-IN"/>
                      <m:t> </m:t>
                    </m:r>
                    <m:r>
                      <m:rPr>
                        <m:sty m:val="p"/>
                      </m:rPr>
                      <a:rPr lang="en-IN">
                        <a:latin typeface="Cambria Math" panose="02040503050406030204" pitchFamily="18" charset="0"/>
                      </a:rPr>
                      <m:t>in</m:t>
                    </m:r>
                    <m:r>
                      <a:rPr lang="en-IN">
                        <a:latin typeface="Cambria Math" panose="02040503050406030204" pitchFamily="18" charset="0"/>
                      </a:rPr>
                      <m:t>.  =</m:t>
                    </m:r>
                    <m:r>
                      <a:rPr lang="en-IN">
                        <a:latin typeface="Cambria Math" panose="02040503050406030204" pitchFamily="18" charset="0"/>
                      </a:rPr>
                      <m:t>216</m:t>
                    </m:r>
                    <m:r>
                      <a:rPr lang="en-US" b="0" i="0" smtClean="0">
                        <a:latin typeface="Cambria Math" panose="02040503050406030204" pitchFamily="18" charset="0"/>
                      </a:rPr>
                      <m:t> </m:t>
                    </m:r>
                    <m:r>
                      <m:rPr>
                        <m:nor/>
                      </m:rPr>
                      <a:rPr lang="en-US" dirty="0"/>
                      <m:t>in</m:t>
                    </m:r>
                    <m:r>
                      <m:rPr>
                        <m:nor/>
                      </m:rPr>
                      <a:rPr lang="en-US" dirty="0"/>
                      <m:t>.</m:t>
                    </m:r>
                  </m:oMath>
                </a14:m>
                <a:r>
                  <a:rPr lang="en-US" sz="10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²</a:t>
                </a:r>
                <a:endParaRPr lang="en-US" dirty="0"/>
              </a:p>
              <a:p>
                <a:pPr marL="457200" lvl="1" indent="0">
                  <a:buNone/>
                  <a:defRPr sz="2800"/>
                </a:pPr>
                <a:r>
                  <a:rPr lang="ar-AE" dirty="0"/>
                  <a:t> </a:t>
                </a:r>
                <a:r>
                  <a:rPr lang="en-IN" dirty="0"/>
                  <a:t>So the surface area of the cake that needs icing is calculated as follows.</a:t>
                </a:r>
              </a:p>
              <a:p>
                <a:pPr algn="ctr">
                  <a:defRPr sz="2800"/>
                </a:pPr>
                <a:r>
                  <a:rPr lang="en-IN" dirty="0"/>
                  <a:t>​</a:t>
                </a:r>
                <a14:m>
                  <m:oMath xmlns:m="http://schemas.openxmlformats.org/officeDocument/2006/math">
                    <m:r>
                      <a:rPr lang="en-IN">
                        <a:latin typeface="Cambria Math" panose="02040503050406030204" pitchFamily="18" charset="0"/>
                      </a:rPr>
                      <m:t>552</m:t>
                    </m:r>
                    <m:r>
                      <a:rPr lang="en-US" b="0" i="0" smtClean="0">
                        <a:latin typeface="Cambria Math" panose="02040503050406030204" pitchFamily="18" charset="0"/>
                      </a:rPr>
                      <m:t> </m:t>
                    </m:r>
                    <m:r>
                      <m:rPr>
                        <m:nor/>
                      </m:rPr>
                      <a:rPr lang="en-US" dirty="0"/>
                      <m:t>in</m:t>
                    </m:r>
                    <m:r>
                      <m:rPr>
                        <m:nor/>
                      </m:rPr>
                      <a:rPr lang="en-US" dirty="0"/>
                      <m:t>. </m:t>
                    </m:r>
                    <m:r>
                      <m:rPr>
                        <m:nor/>
                      </m:rPr>
                      <a:rPr lang="en-US" dirty="0">
                        <a:latin typeface="Calibri" panose="020F0502020204030204" pitchFamily="34" charset="0"/>
                        <a:ea typeface="Calibri" panose="020F0502020204030204" pitchFamily="34" charset="0"/>
                        <a:cs typeface="Calibri" panose="020F0502020204030204" pitchFamily="34" charset="0"/>
                      </a:rPr>
                      <m:t>²</m:t>
                    </m:r>
                    <m:r>
                      <a:rPr lang="ar-AE">
                        <a:latin typeface="Cambria Math" panose="02040503050406030204" pitchFamily="18" charset="0"/>
                      </a:rPr>
                      <m:t>−</m:t>
                    </m:r>
                    <m:r>
                      <a:rPr lang="ar-AE">
                        <a:latin typeface="Cambria Math" panose="02040503050406030204" pitchFamily="18" charset="0"/>
                      </a:rPr>
                      <m:t>216</m:t>
                    </m:r>
                    <m:r>
                      <a:rPr lang="en-US" b="0" i="0" smtClean="0">
                        <a:latin typeface="Cambria Math" panose="02040503050406030204" pitchFamily="18" charset="0"/>
                      </a:rPr>
                      <m:t> </m:t>
                    </m:r>
                    <m:r>
                      <m:rPr>
                        <m:nor/>
                      </m:rPr>
                      <a:rPr lang="en-US" dirty="0"/>
                      <m:t>in</m:t>
                    </m:r>
                    <m:r>
                      <m:rPr>
                        <m:nor/>
                      </m:rPr>
                      <a:rPr lang="en-US" dirty="0"/>
                      <m:t>. </m:t>
                    </m:r>
                    <m:r>
                      <m:rPr>
                        <m:nor/>
                      </m:rPr>
                      <a:rPr lang="en-US" dirty="0">
                        <a:latin typeface="Calibri" panose="020F0502020204030204" pitchFamily="34" charset="0"/>
                        <a:ea typeface="Calibri" panose="020F0502020204030204" pitchFamily="34" charset="0"/>
                        <a:cs typeface="Calibri" panose="020F0502020204030204" pitchFamily="34" charset="0"/>
                      </a:rPr>
                      <m:t>²</m:t>
                    </m:r>
                    <m:r>
                      <a:rPr lang="ar-AE">
                        <a:latin typeface="Cambria Math" panose="02040503050406030204" pitchFamily="18" charset="0"/>
                      </a:rPr>
                      <m:t>=</m:t>
                    </m:r>
                    <m:r>
                      <a:rPr lang="ar-AE">
                        <a:latin typeface="Cambria Math" panose="02040503050406030204" pitchFamily="18" charset="0"/>
                      </a:rPr>
                      <m:t>336</m:t>
                    </m:r>
                    <m:r>
                      <a:rPr lang="en-US" b="0" i="0" smtClean="0">
                        <a:latin typeface="Cambria Math" panose="02040503050406030204" pitchFamily="18" charset="0"/>
                      </a:rPr>
                      <m:t> </m:t>
                    </m:r>
                    <m:r>
                      <m:rPr>
                        <m:nor/>
                      </m:rPr>
                      <a:rPr lang="en-US" dirty="0"/>
                      <m:t>in</m:t>
                    </m:r>
                    <m:r>
                      <m:rPr>
                        <m:nor/>
                      </m:rPr>
                      <a:rPr lang="en-US" dirty="0"/>
                      <m:t>.</m:t>
                    </m:r>
                  </m:oMath>
                </a14:m>
                <a:r>
                  <a:rPr lang="en-US" sz="10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²</a:t>
                </a:r>
                <a:endParaRPr dirty="0"/>
              </a:p>
            </p:txBody>
          </p:sp>
        </mc:Choice>
        <mc:Fallback>
          <p:sp>
            <p:nvSpPr>
              <p:cNvPr id="3" name="Text Placeholder 2">
                <a:extLst>
                  <a:ext uri="{FF2B5EF4-FFF2-40B4-BE49-F238E27FC236}">
                    <a16:creationId xmlns:a16="http://schemas.microsoft.com/office/drawing/2014/main" id="{B6F6CEF8-117E-B9AB-B53A-312C107D91E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1595" r="-2148"/>
                </a:stretch>
              </a:blipFill>
            </p:spPr>
            <p:txBody>
              <a:bodyPr/>
              <a:lstStyle/>
              <a:p>
                <a:r>
                  <a:rPr lang="en-IN">
                    <a:noFill/>
                  </a:rPr>
                  <a:t> </a:t>
                </a:r>
              </a:p>
            </p:txBody>
          </p:sp>
        </mc:Fallback>
      </mc:AlternateContent>
    </p:spTree>
    <p:extLst>
      <p:ext uri="{BB962C8B-B14F-4D97-AF65-F5344CB8AC3E}">
        <p14:creationId xmlns:p14="http://schemas.microsoft.com/office/powerpoint/2010/main" val="360165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Surface Area of a Rectangular Solid</a:t>
            </a:r>
            <a:r>
              <a:rPr lang="en-US" dirty="0"/>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358775" indent="-358775">
                  <a:defRPr sz="2800"/>
                </a:pPr>
                <a:r>
                  <a:rPr lang="en-IN" dirty="0"/>
                  <a:t>b.	​To find the number of </a:t>
                </a:r>
                <a:r>
                  <a:rPr lang="en-IN" dirty="0">
                    <a:latin typeface="Cambria Math"/>
                  </a:rPr>
                  <a:t>2</a:t>
                </a:r>
                <a:r>
                  <a:rPr lang="en-IN" dirty="0"/>
                  <a:t>-inch square servings in the cake, we only need to consider the top of the cake. We know that the top area of the cake is the same as the bottom, which we have already calculated as </a:t>
                </a:r>
                <a14:m>
                  <m:oMath xmlns:m="http://schemas.openxmlformats.org/officeDocument/2006/math">
                    <m:r>
                      <a:rPr lang="en-IN">
                        <a:latin typeface="Cambria Math" panose="02040503050406030204" pitchFamily="18" charset="0"/>
                      </a:rPr>
                      <m:t>216</m:t>
                    </m:r>
                    <m:r>
                      <a:rPr lang="en-IN">
                        <a:latin typeface="Cambria Math" panose="02040503050406030204" pitchFamily="18" charset="0"/>
                      </a:rPr>
                      <m:t> </m:t>
                    </m:r>
                    <m:r>
                      <m:rPr>
                        <m:nor/>
                      </m:rPr>
                      <a:rPr lang="en-IN" dirty="0"/>
                      <m:t>in</m:t>
                    </m:r>
                    <m:r>
                      <m:rPr>
                        <m:nor/>
                      </m:rPr>
                      <a:rPr lang="en-IN" dirty="0"/>
                      <m:t>.</m:t>
                    </m:r>
                    <m:r>
                      <m:rPr>
                        <m:nor/>
                      </m:rPr>
                      <a:rPr lang="en-US" b="0" i="0" dirty="0" smtClean="0"/>
                      <m:t> </m:t>
                    </m:r>
                    <m:r>
                      <m:rPr>
                        <m:nor/>
                      </m:rPr>
                      <a:rPr lang="en-US" dirty="0">
                        <a:latin typeface="Calibri" panose="020F0502020204030204" pitchFamily="34" charset="0"/>
                        <a:ea typeface="Calibri" panose="020F0502020204030204" pitchFamily="34" charset="0"/>
                        <a:cs typeface="Calibri" panose="020F0502020204030204" pitchFamily="34" charset="0"/>
                      </a:rPr>
                      <m:t>²</m:t>
                    </m:r>
                  </m:oMath>
                </a14:m>
                <a:r>
                  <a:rPr lang="en-IN" dirty="0"/>
                  <a:t>  So, we can divide the top area of the cake by the top area of a single slice, </a:t>
                </a:r>
                <a14:m>
                  <m:oMath xmlns:m="http://schemas.openxmlformats.org/officeDocument/2006/math">
                    <m:r>
                      <a:rPr lang="en-IN">
                        <a:latin typeface="Cambria Math" panose="02040503050406030204" pitchFamily="18" charset="0"/>
                      </a:rPr>
                      <m:t>2</m:t>
                    </m:r>
                    <m:r>
                      <m:rPr>
                        <m:nor/>
                      </m:rPr>
                      <a:rPr lang="en-IN"/>
                      <m:t> </m:t>
                    </m:r>
                    <m:r>
                      <m:rPr>
                        <m:sty m:val="p"/>
                      </m:rPr>
                      <a:rPr lang="en-IN">
                        <a:latin typeface="Cambria Math" panose="02040503050406030204" pitchFamily="18" charset="0"/>
                      </a:rPr>
                      <m:t>in</m:t>
                    </m:r>
                    <m:r>
                      <a:rPr lang="en-IN">
                        <a:latin typeface="Cambria Math" panose="02040503050406030204" pitchFamily="18" charset="0"/>
                      </a:rPr>
                      <m:t>.  ⋅</m:t>
                    </m:r>
                    <m:r>
                      <a:rPr lang="en-IN">
                        <a:latin typeface="Cambria Math" panose="02040503050406030204" pitchFamily="18" charset="0"/>
                      </a:rPr>
                      <m:t>2</m:t>
                    </m:r>
                    <m:r>
                      <m:rPr>
                        <m:nor/>
                      </m:rPr>
                      <a:rPr lang="en-IN"/>
                      <m:t> </m:t>
                    </m:r>
                    <m:r>
                      <m:rPr>
                        <m:sty m:val="p"/>
                      </m:rPr>
                      <a:rPr lang="en-IN">
                        <a:latin typeface="Cambria Math" panose="02040503050406030204" pitchFamily="18" charset="0"/>
                      </a:rPr>
                      <m:t>in</m:t>
                    </m:r>
                    <m:r>
                      <a:rPr lang="en-IN">
                        <a:latin typeface="Cambria Math" panose="02040503050406030204" pitchFamily="18" charset="0"/>
                      </a:rPr>
                      <m:t>.  =</m:t>
                    </m:r>
                    <m:r>
                      <a:rPr lang="en-IN">
                        <a:latin typeface="Cambria Math" panose="02040503050406030204" pitchFamily="18" charset="0"/>
                      </a:rPr>
                      <m:t>4</m:t>
                    </m:r>
                    <m:r>
                      <m:rPr>
                        <m:nor/>
                      </m:rPr>
                      <a:rPr lang="en-IN" b="0" i="0" smtClean="0">
                        <a:latin typeface="Cambria Math" panose="02040503050406030204" pitchFamily="18" charset="0"/>
                      </a:rPr>
                      <m:t> </m:t>
                    </m:r>
                    <m:r>
                      <m:rPr>
                        <m:nor/>
                      </m:rPr>
                      <a:rPr lang="en-IN" dirty="0"/>
                      <m:t>in</m:t>
                    </m:r>
                    <m:r>
                      <m:rPr>
                        <m:nor/>
                      </m:rPr>
                      <a:rPr lang="en-IN" dirty="0"/>
                      <m:t>.</m:t>
                    </m:r>
                    <m:r>
                      <m:rPr>
                        <m:nor/>
                      </m:rPr>
                      <a:rPr lang="en-US" b="0" i="0" dirty="0" smtClean="0"/>
                      <m:t> </m:t>
                    </m:r>
                    <m:r>
                      <m:rPr>
                        <m:nor/>
                      </m:rPr>
                      <a:rPr lang="en-US" dirty="0">
                        <a:latin typeface="Calibri" panose="020F0502020204030204" pitchFamily="34" charset="0"/>
                        <a:ea typeface="Calibri" panose="020F0502020204030204" pitchFamily="34" charset="0"/>
                        <a:cs typeface="Calibri" panose="020F0502020204030204" pitchFamily="34" charset="0"/>
                      </a:rPr>
                      <m:t>²</m:t>
                    </m:r>
                  </m:oMath>
                </a14:m>
                <a:r>
                  <a:rPr lang="en-IN" dirty="0"/>
                  <a:t>, and obtain the following.</a:t>
                </a:r>
              </a:p>
              <a:p>
                <a:pPr algn="ctr">
                  <a:defRPr sz="2800"/>
                </a:pPr>
                <a:r>
                  <a:rPr lang="en-IN"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926"/>
                </a:stretch>
              </a:blipFill>
            </p:spPr>
            <p:txBody>
              <a:bodyPr/>
              <a:lstStyle/>
              <a:p>
                <a:r>
                  <a:rPr lang="en-IN">
                    <a:noFill/>
                  </a:rPr>
                  <a:t> </a:t>
                </a:r>
              </a:p>
            </p:txBody>
          </p:sp>
        </mc:Fallback>
      </mc:AlternateContent>
      <p:pic>
        <p:nvPicPr>
          <p:cNvPr id="5" name="Picture 4" descr="216 inches squared divided by 4 inches squared equals 54 slices">
            <a:extLst>
              <a:ext uri="{FF2B5EF4-FFF2-40B4-BE49-F238E27FC236}">
                <a16:creationId xmlns:a16="http://schemas.microsoft.com/office/drawing/2014/main" id="{0A1CD0AB-3BC5-3351-82B2-2435D8422DC7}"/>
              </a:ext>
            </a:extLst>
          </p:cNvPr>
          <p:cNvPicPr>
            <a:picLocks noChangeAspect="1"/>
          </p:cNvPicPr>
          <p:nvPr/>
        </p:nvPicPr>
        <p:blipFill>
          <a:blip r:embed="rId3"/>
          <a:stretch>
            <a:fillRect/>
          </a:stretch>
        </p:blipFill>
        <p:spPr>
          <a:xfrm>
            <a:off x="3276600" y="4343400"/>
            <a:ext cx="2700000" cy="9969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 Check 1</a:t>
            </a:r>
            <a:endParaRPr dirty="0"/>
          </a:p>
        </p:txBody>
      </p:sp>
      <p:sp>
        <p:nvSpPr>
          <p:cNvPr id="3" name="Text Placeholder 2"/>
          <p:cNvSpPr>
            <a:spLocks noGrp="1"/>
          </p:cNvSpPr>
          <p:nvPr>
            <p:ph type="body" sz="quarter" idx="10"/>
          </p:nvPr>
        </p:nvSpPr>
        <p:spPr/>
        <p:txBody>
          <a:bodyPr>
            <a:normAutofit/>
          </a:bodyPr>
          <a:lstStyle/>
          <a:p>
            <a:r>
              <a:rPr sz="2400" dirty="0"/>
              <a:t>Find the volume and surface area for the given rectangular solid.</a:t>
            </a:r>
            <a:endParaRPr lang="en-US" sz="2400" dirty="0"/>
          </a:p>
          <a:p>
            <a:endParaRPr lang="en-IN" dirty="0"/>
          </a:p>
          <a:p>
            <a:endParaRPr lang="en-IN" sz="2800" dirty="0"/>
          </a:p>
          <a:p>
            <a:endParaRPr lang="en-IN" dirty="0"/>
          </a:p>
          <a:p>
            <a:endParaRPr lang="en-IN" sz="2800" dirty="0"/>
          </a:p>
          <a:p>
            <a:endParaRPr lang="en-IN" dirty="0"/>
          </a:p>
          <a:p>
            <a:endParaRPr lang="en-IN" sz="2800" dirty="0"/>
          </a:p>
        </p:txBody>
      </p:sp>
      <p:pic>
        <p:nvPicPr>
          <p:cNvPr id="6" name="Picture 5" descr="A rectangular solid. The longest length of the rectangular box is 5 feet, the width is 3 feet, and the height is 2 feet.">
            <a:extLst>
              <a:ext uri="{FF2B5EF4-FFF2-40B4-BE49-F238E27FC236}">
                <a16:creationId xmlns:a16="http://schemas.microsoft.com/office/drawing/2014/main" id="{A994B800-23AB-4623-8D09-8187FB48E737}"/>
              </a:ext>
            </a:extLst>
          </p:cNvPr>
          <p:cNvPicPr>
            <a:picLocks noChangeAspect="1"/>
          </p:cNvPicPr>
          <p:nvPr/>
        </p:nvPicPr>
        <p:blipFill>
          <a:blip r:embed="rId2"/>
          <a:stretch>
            <a:fillRect/>
          </a:stretch>
        </p:blipFill>
        <p:spPr>
          <a:xfrm>
            <a:off x="2589642" y="1981200"/>
            <a:ext cx="3964715" cy="2220240"/>
          </a:xfrm>
          <a:prstGeom prst="rect">
            <a:avLst/>
          </a:prstGeom>
        </p:spPr>
      </p:pic>
      <p:sp>
        <p:nvSpPr>
          <p:cNvPr id="9" name="TextBox 8">
            <a:extLst>
              <a:ext uri="{FF2B5EF4-FFF2-40B4-BE49-F238E27FC236}">
                <a16:creationId xmlns:a16="http://schemas.microsoft.com/office/drawing/2014/main" id="{2D45DECD-4200-4F66-B8C3-C71F1E9481D4}"/>
              </a:ext>
            </a:extLst>
          </p:cNvPr>
          <p:cNvSpPr txBox="1"/>
          <p:nvPr/>
        </p:nvSpPr>
        <p:spPr>
          <a:xfrm>
            <a:off x="0" y="4559013"/>
            <a:ext cx="9144000" cy="461665"/>
          </a:xfrm>
          <a:prstGeom prst="rect">
            <a:avLst/>
          </a:prstGeom>
          <a:noFill/>
        </p:spPr>
        <p:txBody>
          <a:bodyPr wrap="square" rtlCol="0">
            <a:spAutoFit/>
          </a:bodyPr>
          <a:lstStyle/>
          <a:p>
            <a:pPr algn="ctr"/>
            <a:r>
              <a:rPr lang="en-US" sz="2400" dirty="0"/>
              <a:t>Figure 4</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BCEC57E-7A9D-469F-90DA-EA569BE45828}"/>
                  </a:ext>
                </a:extLst>
              </p:cNvPr>
              <p:cNvSpPr txBox="1"/>
              <p:nvPr/>
            </p:nvSpPr>
            <p:spPr>
              <a:xfrm>
                <a:off x="457200" y="5455886"/>
                <a:ext cx="8229600" cy="461665"/>
              </a:xfrm>
              <a:prstGeom prst="rect">
                <a:avLst/>
              </a:prstGeom>
              <a:noFill/>
            </p:spPr>
            <p:txBody>
              <a:bodyPr wrap="square">
                <a:spAutoFit/>
              </a:bodyPr>
              <a:lstStyle/>
              <a:p>
                <a:r>
                  <a:rPr lang="nb-NO" sz="2400" dirty="0"/>
                  <a:t>Answer : </a:t>
                </a:r>
                <a:r>
                  <a:rPr lang="nb-NO" sz="2400" i="1" dirty="0"/>
                  <a:t>V </a:t>
                </a:r>
                <a14:m>
                  <m:oMath xmlns:m="http://schemas.openxmlformats.org/officeDocument/2006/math">
                    <m:r>
                      <a:rPr lang="nb-NO" sz="2400" smtClean="0">
                        <a:latin typeface="Cambria Math" panose="02040503050406030204" pitchFamily="18" charset="0"/>
                      </a:rPr>
                      <m:t>=</m:t>
                    </m:r>
                    <m:r>
                      <a:rPr lang="nb-NO" sz="2400" smtClean="0">
                        <a:latin typeface="Cambria Math" panose="02040503050406030204" pitchFamily="18" charset="0"/>
                      </a:rPr>
                      <m:t>30</m:t>
                    </m:r>
                    <m:r>
                      <a:rPr lang="nb-NO" sz="2400" smtClean="0">
                        <a:latin typeface="Cambria Math" panose="02040503050406030204" pitchFamily="18" charset="0"/>
                      </a:rPr>
                      <m:t> </m:t>
                    </m:r>
                    <m:r>
                      <m:rPr>
                        <m:sty m:val="p"/>
                      </m:rPr>
                      <a:rPr lang="nb-NO" sz="2400">
                        <a:latin typeface="Cambria Math" panose="02040503050406030204" pitchFamily="18" charset="0"/>
                      </a:rPr>
                      <m:t>ft</m:t>
                    </m:r>
                    <m:r>
                      <a:rPr lang="nb-NO" sz="2400" i="1" smtClean="0">
                        <a:latin typeface="Cambria Math" panose="02040503050406030204" pitchFamily="18" charset="0"/>
                      </a:rPr>
                      <m:t>³</m:t>
                    </m:r>
                  </m:oMath>
                </a14:m>
                <a:r>
                  <a:rPr lang="nb-NO" sz="2400" dirty="0"/>
                  <a:t>; SA </a:t>
                </a:r>
                <a14:m>
                  <m:oMath xmlns:m="http://schemas.openxmlformats.org/officeDocument/2006/math">
                    <m:r>
                      <a:rPr lang="nb-NO" sz="2400">
                        <a:latin typeface="Cambria Math" panose="02040503050406030204" pitchFamily="18" charset="0"/>
                      </a:rPr>
                      <m:t>=</m:t>
                    </m:r>
                  </m:oMath>
                </a14:m>
                <a:r>
                  <a:rPr lang="nb-NO" sz="2400" dirty="0"/>
                  <a:t> </a:t>
                </a:r>
                <a14:m>
                  <m:oMath xmlns:m="http://schemas.openxmlformats.org/officeDocument/2006/math">
                    <m:r>
                      <a:rPr lang="nb-NO" sz="2400" b="0" i="0" smtClean="0">
                        <a:latin typeface="Cambria Math" panose="02040503050406030204" pitchFamily="18" charset="0"/>
                      </a:rPr>
                      <m:t>62</m:t>
                    </m:r>
                    <m:r>
                      <a:rPr lang="nb-NO" sz="2400">
                        <a:latin typeface="Cambria Math" panose="02040503050406030204" pitchFamily="18" charset="0"/>
                      </a:rPr>
                      <m:t> </m:t>
                    </m:r>
                    <m:r>
                      <m:rPr>
                        <m:sty m:val="p"/>
                      </m:rPr>
                      <a:rPr lang="nb-NO" sz="2400">
                        <a:latin typeface="Cambria Math" panose="02040503050406030204" pitchFamily="18" charset="0"/>
                      </a:rPr>
                      <m:t>ft</m:t>
                    </m:r>
                    <m:r>
                      <a:rPr lang="nb-NO" sz="2400" i="1" smtClean="0">
                        <a:latin typeface="Cambria Math" panose="02040503050406030204" pitchFamily="18" charset="0"/>
                      </a:rPr>
                      <m:t>²</m:t>
                    </m:r>
                  </m:oMath>
                </a14:m>
                <a:endParaRPr lang="nb-NO" sz="2400" dirty="0"/>
              </a:p>
            </p:txBody>
          </p:sp>
        </mc:Choice>
        <mc:Fallback>
          <p:sp>
            <p:nvSpPr>
              <p:cNvPr id="7" name="TextBox 6">
                <a:extLst>
                  <a:ext uri="{FF2B5EF4-FFF2-40B4-BE49-F238E27FC236}">
                    <a16:creationId xmlns:a16="http://schemas.microsoft.com/office/drawing/2014/main" id="{1BCEC57E-7A9D-469F-90DA-EA569BE45828}"/>
                  </a:ext>
                </a:extLst>
              </p:cNvPr>
              <p:cNvSpPr txBox="1">
                <a:spLocks noRot="1" noChangeAspect="1" noMove="1" noResize="1" noEditPoints="1" noAdjustHandles="1" noChangeArrowheads="1" noChangeShapeType="1" noTextEdit="1"/>
              </p:cNvSpPr>
              <p:nvPr/>
            </p:nvSpPr>
            <p:spPr>
              <a:xfrm>
                <a:off x="457200" y="5455886"/>
                <a:ext cx="8229600" cy="461665"/>
              </a:xfrm>
              <a:prstGeom prst="rect">
                <a:avLst/>
              </a:prstGeom>
              <a:blipFill>
                <a:blip r:embed="rId3"/>
                <a:stretch>
                  <a:fillRect l="-1111" t="-10526" b="-28947"/>
                </a:stretch>
              </a:blipFill>
            </p:spPr>
            <p:txBody>
              <a:bodyPr/>
              <a:lstStyle/>
              <a:p>
                <a:r>
                  <a:rPr lang="en-IN">
                    <a:noFill/>
                  </a:rPr>
                  <a:t> </a:t>
                </a:r>
              </a:p>
            </p:txBody>
          </p:sp>
        </mc:Fallback>
      </mc:AlternateContent>
    </p:spTree>
    <p:extLst>
      <p:ext uri="{BB962C8B-B14F-4D97-AF65-F5344CB8AC3E}">
        <p14:creationId xmlns:p14="http://schemas.microsoft.com/office/powerpoint/2010/main" val="43370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the Surface Area of a </a:t>
            </a:r>
            <a:br>
              <a:rPr lang="en-US" dirty="0"/>
            </a:br>
            <a:r>
              <a:rPr dirty="0"/>
              <a:t>Sphere</a:t>
            </a:r>
            <a:r>
              <a:rPr lang="en-US" dirty="0"/>
              <a:t>—Slide 1</a:t>
            </a:r>
            <a:endParaRPr dirty="0"/>
          </a:p>
        </p:txBody>
      </p:sp>
      <p:sp>
        <p:nvSpPr>
          <p:cNvPr id="3" name="Text Placeholder 2"/>
          <p:cNvSpPr>
            <a:spLocks noGrp="1"/>
          </p:cNvSpPr>
          <p:nvPr>
            <p:ph type="body" sz="quarter" idx="10"/>
          </p:nvPr>
        </p:nvSpPr>
        <p:spPr/>
        <p:txBody>
          <a:bodyPr>
            <a:normAutofit/>
          </a:bodyPr>
          <a:lstStyle/>
          <a:p>
            <a:r>
              <a:rPr sz="2500" dirty="0"/>
              <a:t>Tyson's Athletic Gear Inc. manufactures </a:t>
            </a:r>
            <a:r>
              <a:rPr sz="2500" dirty="0">
                <a:latin typeface="Cambria Math"/>
              </a:rPr>
              <a:t>300</a:t>
            </a:r>
            <a:r>
              <a:rPr sz="2500" dirty="0"/>
              <a:t> new baseballs a day. The cork center (or pill) is wrapped in rubber and then wool before having a cowhide cover applied. Each finished ball has a diameter of </a:t>
            </a:r>
            <a:r>
              <a:rPr sz="2500" dirty="0">
                <a:latin typeface="Cambria Math"/>
              </a:rPr>
              <a:t>2.9</a:t>
            </a:r>
            <a:r>
              <a:rPr sz="2500" dirty="0"/>
              <a:t> inches and weighs between </a:t>
            </a:r>
            <a:r>
              <a:rPr sz="2500" dirty="0">
                <a:latin typeface="Cambria Math"/>
              </a:rPr>
              <a:t>5.0</a:t>
            </a:r>
            <a:r>
              <a:rPr sz="2500" dirty="0"/>
              <a:t> and </a:t>
            </a:r>
            <a:r>
              <a:rPr sz="2500" dirty="0">
                <a:latin typeface="Cambria Math"/>
              </a:rPr>
              <a:t>5.25</a:t>
            </a:r>
            <a:r>
              <a:rPr sz="2500" dirty="0"/>
              <a:t> ounces</a:t>
            </a:r>
            <a:endParaRPr lang="en-US" sz="2500" dirty="0"/>
          </a:p>
          <a:p>
            <a:pPr marL="542925" indent="-542925" algn="just">
              <a:defRPr sz="2800"/>
            </a:pPr>
            <a:r>
              <a:rPr lang="en-IN" sz="2500" dirty="0"/>
              <a:t>a.	Calculate the surface area of one baseball, rounded to two decimal places.</a:t>
            </a:r>
          </a:p>
          <a:p>
            <a:pPr marL="542925" indent="-542925" algn="just">
              <a:defRPr sz="2800"/>
            </a:pPr>
            <a:r>
              <a:rPr lang="en-IN" sz="2500" dirty="0"/>
              <a:t>b.	What is the minimum amount of cowhide needed (in square feet) to manufacture a week's worth of baseballs if the plant operates </a:t>
            </a:r>
            <a:r>
              <a:rPr lang="en-IN" sz="2500" dirty="0">
                <a:latin typeface="Cambria Math"/>
              </a:rPr>
              <a:t>5</a:t>
            </a:r>
            <a:r>
              <a:rPr lang="en-IN" sz="2500" dirty="0"/>
              <a:t> days a week? Explain why this is a minimum amount.</a:t>
            </a:r>
          </a:p>
          <a:p>
            <a:endParaRPr sz="2500" dirty="0"/>
          </a:p>
        </p:txBody>
      </p:sp>
    </p:spTree>
    <p:extLst>
      <p:ext uri="{BB962C8B-B14F-4D97-AF65-F5344CB8AC3E}">
        <p14:creationId xmlns:p14="http://schemas.microsoft.com/office/powerpoint/2010/main" val="313419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the Surface Area of a </a:t>
            </a:r>
            <a:br>
              <a:rPr lang="en-US" dirty="0"/>
            </a:br>
            <a:r>
              <a:rPr dirty="0"/>
              <a:t>Sphere</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pPr marL="358775" indent="-358775">
                  <a:defRPr sz="2800"/>
                </a:pPr>
                <a:r>
                  <a:rPr lang="en-IN" sz="2400" dirty="0"/>
                  <a:t>a.	</a:t>
                </a:r>
                <a:r>
                  <a:rPr lang="en-IN" sz="2200" dirty="0"/>
                  <a:t>The formula to calculate the surface area of a sphere is </a:t>
                </a:r>
                <a:br>
                  <a:rPr lang="en-IN" sz="2200" dirty="0"/>
                </a:br>
                <a:r>
                  <a:rPr lang="en-IN" sz="2200" dirty="0"/>
                  <a:t>SA = 4</a:t>
                </a:r>
                <a:r>
                  <a:rPr lang="el-GR" sz="2200" dirty="0">
                    <a:latin typeface="Calibri" panose="020F0502020204030204" pitchFamily="34" charset="0"/>
                    <a:ea typeface="Calibri" panose="020F0502020204030204" pitchFamily="34" charset="0"/>
                    <a:cs typeface="Calibri" panose="020F0502020204030204" pitchFamily="34" charset="0"/>
                  </a:rPr>
                  <a:t>π</a:t>
                </a:r>
                <a:r>
                  <a:rPr lang="en-IN" sz="2200" i="1" dirty="0"/>
                  <a:t>r</a:t>
                </a:r>
                <a:r>
                  <a:rPr lang="en-IN" sz="2200" dirty="0">
                    <a:latin typeface="Calibri" panose="020F0502020204030204" pitchFamily="34" charset="0"/>
                    <a:ea typeface="Calibri" panose="020F0502020204030204" pitchFamily="34" charset="0"/>
                    <a:cs typeface="Calibri" panose="020F0502020204030204" pitchFamily="34" charset="0"/>
                  </a:rPr>
                  <a:t>².</a:t>
                </a:r>
                <a:r>
                  <a:rPr lang="ar-AE" sz="2200" dirty="0"/>
                  <a:t> </a:t>
                </a:r>
                <a:r>
                  <a:rPr lang="en-IN" sz="2200" dirty="0"/>
                  <a:t>Since we were given the diameter, and we need the radius for the formula, we need to divide the diameter by two. Thus, the radius of each baseball is </a:t>
                </a:r>
                <a14:m>
                  <m:oMath xmlns:m="http://schemas.openxmlformats.org/officeDocument/2006/math">
                    <m:r>
                      <a:rPr lang="en-IN" sz="2200">
                        <a:latin typeface="Cambria Math" panose="02040503050406030204" pitchFamily="18" charset="0"/>
                      </a:rPr>
                      <m:t>2</m:t>
                    </m:r>
                    <m:r>
                      <a:rPr lang="en-IN" sz="2200">
                        <a:latin typeface="Cambria Math" panose="02040503050406030204" pitchFamily="18" charset="0"/>
                      </a:rPr>
                      <m:t>.</m:t>
                    </m:r>
                    <m:r>
                      <a:rPr lang="en-IN" sz="2200">
                        <a:latin typeface="Cambria Math" panose="02040503050406030204" pitchFamily="18" charset="0"/>
                      </a:rPr>
                      <m:t>9</m:t>
                    </m:r>
                    <m:r>
                      <a:rPr lang="en-IN" sz="2200">
                        <a:latin typeface="Cambria Math" panose="02040503050406030204" pitchFamily="18" charset="0"/>
                      </a:rPr>
                      <m:t>÷</m:t>
                    </m:r>
                    <m:r>
                      <a:rPr lang="en-IN" sz="2200">
                        <a:latin typeface="Cambria Math" panose="02040503050406030204" pitchFamily="18" charset="0"/>
                      </a:rPr>
                      <m:t>2</m:t>
                    </m:r>
                    <m:r>
                      <a:rPr lang="en-IN" sz="2200">
                        <a:latin typeface="Cambria Math" panose="02040503050406030204" pitchFamily="18" charset="0"/>
                      </a:rPr>
                      <m:t>=</m:t>
                    </m:r>
                    <m:r>
                      <a:rPr lang="en-IN" sz="2200">
                        <a:latin typeface="Cambria Math" panose="02040503050406030204" pitchFamily="18" charset="0"/>
                      </a:rPr>
                      <m:t>1</m:t>
                    </m:r>
                    <m:r>
                      <a:rPr lang="en-IN" sz="2200">
                        <a:latin typeface="Cambria Math" panose="02040503050406030204" pitchFamily="18" charset="0"/>
                      </a:rPr>
                      <m:t>.</m:t>
                    </m:r>
                    <m:r>
                      <a:rPr lang="en-IN" sz="2200">
                        <a:latin typeface="Cambria Math" panose="02040503050406030204" pitchFamily="18" charset="0"/>
                      </a:rPr>
                      <m:t>45</m:t>
                    </m:r>
                    <m:r>
                      <m:rPr>
                        <m:nor/>
                      </m:rPr>
                      <a:rPr lang="en-IN" sz="2200"/>
                      <m:t> </m:t>
                    </m:r>
                    <m:r>
                      <m:rPr>
                        <m:sty m:val="p"/>
                      </m:rPr>
                      <a:rPr lang="en-IN" sz="2200">
                        <a:latin typeface="Cambria Math" panose="02040503050406030204" pitchFamily="18" charset="0"/>
                      </a:rPr>
                      <m:t>in</m:t>
                    </m:r>
                    <m:r>
                      <a:rPr lang="en-IN" sz="2200">
                        <a:latin typeface="Cambria Math" panose="02040503050406030204" pitchFamily="18" charset="0"/>
                      </a:rPr>
                      <m:t>.</m:t>
                    </m:r>
                  </m:oMath>
                </a14:m>
                <a:r>
                  <a:rPr lang="en-IN" sz="2200" dirty="0"/>
                  <a:t> Using the formula, we can calculate the surface area of the baseball.</a:t>
                </a:r>
              </a:p>
              <a:p>
                <a:pPr marL="514350" indent="-514350">
                  <a:buFont typeface="+mj-lt"/>
                  <a:buAutoNum type="alphaLcPeriod"/>
                  <a:defRPr sz="2800"/>
                </a:pPr>
                <a:endParaRPr lang="en-IN" sz="2200" dirty="0"/>
              </a:p>
              <a:p>
                <a:endParaRPr lang="en-US" sz="2200" dirty="0"/>
              </a:p>
              <a:p>
                <a:endParaRPr lang="ar-AE" sz="2200" dirty="0"/>
              </a:p>
              <a:p>
                <a:pPr marL="457200" lvl="1" indent="0">
                  <a:buNone/>
                  <a:defRPr sz="2800"/>
                </a:pPr>
                <a:endParaRPr lang="ar-AE"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7" name="Picture 6" descr="Surface Area equals 4 times pi times r squared equals 4 times pi times open parenthesis 1.45 inches close parenthesis squared is approximately equal to 26.42 inches squared">
            <a:extLst>
              <a:ext uri="{FF2B5EF4-FFF2-40B4-BE49-F238E27FC236}">
                <a16:creationId xmlns:a16="http://schemas.microsoft.com/office/drawing/2014/main" id="{59B3D286-D3D6-463C-858C-1656EE121A7A}"/>
              </a:ext>
            </a:extLst>
          </p:cNvPr>
          <p:cNvPicPr>
            <a:picLocks noChangeAspect="1"/>
          </p:cNvPicPr>
          <p:nvPr/>
        </p:nvPicPr>
        <p:blipFill>
          <a:blip r:embed="rId3"/>
          <a:stretch>
            <a:fillRect/>
          </a:stretch>
        </p:blipFill>
        <p:spPr>
          <a:xfrm>
            <a:off x="3581400" y="3512820"/>
            <a:ext cx="2232000" cy="1496963"/>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8F1EEBC-21E1-5C46-CEFE-B894A1C50E34}"/>
                  </a:ext>
                </a:extLst>
              </p:cNvPr>
              <p:cNvSpPr txBox="1"/>
              <p:nvPr/>
            </p:nvSpPr>
            <p:spPr>
              <a:xfrm>
                <a:off x="1066800" y="5086166"/>
                <a:ext cx="76200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So the surface area of one baseball is approximately </a:t>
                </a:r>
                <a14:m>
                  <m:oMath xmlns:m="http://schemas.openxmlformats.org/officeDocument/2006/math">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26</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42</m:t>
                    </m:r>
                    <m:sSup>
                      <m:sSupPr>
                        <m:ctrlPr>
                          <a:rPr kumimoji="0" lang="ar-AE" sz="22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m:rPr>
                            <m:nor/>
                          </m:rPr>
                          <a:rPr lang="en-IN" sz="2400" dirty="0"/>
                          <m:t>in</m:t>
                        </m:r>
                        <m:r>
                          <m:rPr>
                            <m:nor/>
                          </m:rPr>
                          <a:rPr lang="en-IN" sz="2400" dirty="0"/>
                          <m:t>.</m:t>
                        </m:r>
                        <m:r>
                          <m:rPr>
                            <m:nor/>
                          </m:rPr>
                          <a:rPr lang="en-US" sz="2400" dirty="0"/>
                          <m:t> </m:t>
                        </m:r>
                        <m:r>
                          <m:rPr>
                            <m:nor/>
                          </m:rPr>
                          <a:rPr lang="en-US" sz="2400" dirty="0">
                            <a:latin typeface="Calibri" panose="020F0502020204030204" pitchFamily="34" charset="0"/>
                            <a:ea typeface="Calibri" panose="020F0502020204030204" pitchFamily="34" charset="0"/>
                            <a:cs typeface="Calibri" panose="020F0502020204030204" pitchFamily="34" charset="0"/>
                          </a:rPr>
                          <m:t>²</m:t>
                        </m:r>
                      </m:e>
                      <m:sup>
                        <m:r>
                          <a:rPr kumimoji="0" lang="ar-AE" sz="2200" b="0" i="1" u="none" strike="noStrike" kern="1200" cap="none" spc="0" normalizeH="0" baseline="0" noProof="0">
                            <a:ln>
                              <a:noFill/>
                            </a:ln>
                            <a:solidFill>
                              <a:srgbClr val="366092"/>
                            </a:solidFill>
                            <a:effectLst/>
                            <a:uLnTx/>
                            <a:uFillTx/>
                            <a:latin typeface="Cambria Math" panose="02040503050406030204" pitchFamily="18" charset="0"/>
                            <a:ea typeface="+mn-ea"/>
                          </a:rPr>
                          <m:t> </m:t>
                        </m:r>
                      </m:sup>
                    </m:sSup>
                  </m:oMath>
                </a14:m>
                <a:endParaRPr lang="en-IN" dirty="0"/>
              </a:p>
            </p:txBody>
          </p:sp>
        </mc:Choice>
        <mc:Fallback>
          <p:sp>
            <p:nvSpPr>
              <p:cNvPr id="5" name="TextBox 4">
                <a:extLst>
                  <a:ext uri="{FF2B5EF4-FFF2-40B4-BE49-F238E27FC236}">
                    <a16:creationId xmlns:a16="http://schemas.microsoft.com/office/drawing/2014/main" id="{08F1EEBC-21E1-5C46-CEFE-B894A1C50E34}"/>
                  </a:ext>
                </a:extLst>
              </p:cNvPr>
              <p:cNvSpPr txBox="1">
                <a:spLocks noRot="1" noChangeAspect="1" noMove="1" noResize="1" noEditPoints="1" noAdjustHandles="1" noChangeArrowheads="1" noChangeShapeType="1" noTextEdit="1"/>
              </p:cNvSpPr>
              <p:nvPr/>
            </p:nvSpPr>
            <p:spPr>
              <a:xfrm>
                <a:off x="1066800" y="5086166"/>
                <a:ext cx="7620000" cy="430887"/>
              </a:xfrm>
              <a:prstGeom prst="rect">
                <a:avLst/>
              </a:prstGeom>
              <a:blipFill>
                <a:blip r:embed="rId4"/>
                <a:stretch>
                  <a:fillRect l="-1040" t="-8451" b="-28169"/>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the Surface Area of a </a:t>
            </a:r>
            <a:br>
              <a:rPr lang="en-US" dirty="0"/>
            </a:br>
            <a:r>
              <a:rPr dirty="0"/>
              <a:t>Sphere</a:t>
            </a:r>
            <a:r>
              <a:rPr lang="en-US" dirty="0"/>
              <a:t>—Slide 3</a:t>
            </a:r>
            <a:endParaRPr dirty="0"/>
          </a:p>
        </p:txBody>
      </p:sp>
      <p:sp>
        <p:nvSpPr>
          <p:cNvPr id="3" name="Text Placeholder 2"/>
          <p:cNvSpPr>
            <a:spLocks noGrp="1"/>
          </p:cNvSpPr>
          <p:nvPr>
            <p:ph type="body" sz="quarter" idx="10"/>
          </p:nvPr>
        </p:nvSpPr>
        <p:spPr/>
        <p:txBody>
          <a:bodyPr>
            <a:noAutofit/>
          </a:bodyPr>
          <a:lstStyle/>
          <a:p>
            <a:pPr marL="358775" indent="-358775" algn="just">
              <a:defRPr sz="2800"/>
            </a:pPr>
            <a:r>
              <a:rPr lang="en-IN" sz="2400" dirty="0"/>
              <a:t>b.	​To find the minimum amount of cowhide needed to manufacture a week's worth of baseballs, we need to multiply the surface area we found in part a. by </a:t>
            </a:r>
            <a:r>
              <a:rPr lang="en-IN" sz="2400" dirty="0">
                <a:latin typeface="Cambria Math"/>
              </a:rPr>
              <a:t>300</a:t>
            </a:r>
            <a:r>
              <a:rPr lang="en-IN" sz="2400" dirty="0"/>
              <a:t> (a day's worth of baseballs) and then by </a:t>
            </a:r>
            <a:r>
              <a:rPr lang="en-IN" sz="2400" dirty="0">
                <a:latin typeface="Cambria Math"/>
              </a:rPr>
              <a:t>5</a:t>
            </a:r>
            <a:r>
              <a:rPr lang="en-IN" sz="2400" dirty="0"/>
              <a:t> since the plant is manufacturing baseballs </a:t>
            </a:r>
            <a:r>
              <a:rPr lang="en-IN" sz="2400" dirty="0">
                <a:latin typeface="Cambria Math"/>
              </a:rPr>
              <a:t>5</a:t>
            </a:r>
            <a:r>
              <a:rPr lang="en-IN" sz="2400" dirty="0"/>
              <a:t> days a week.</a:t>
            </a:r>
          </a:p>
          <a:p>
            <a:pPr algn="just">
              <a:defRPr sz="2800"/>
            </a:pPr>
            <a:r>
              <a:rPr lang="en-IN" sz="2400" dirty="0"/>
              <a:t>	​Minimum Cowhide Needed:</a:t>
            </a:r>
            <a:endParaRPr lang="ar-AE" sz="2400" dirty="0"/>
          </a:p>
          <a:p>
            <a:pPr algn="ctr">
              <a:defRPr sz="2800"/>
            </a:pPr>
            <a:r>
              <a:rPr lang="ar-AE" sz="2400" dirty="0"/>
              <a:t>​</a:t>
            </a:r>
            <a:endParaRPr sz="2400" dirty="0"/>
          </a:p>
        </p:txBody>
      </p:sp>
      <p:pic>
        <p:nvPicPr>
          <p:cNvPr id="7" name="Picture 6" descr="26.42 inches squared times open parenthesis 300 close parenthesis times open parenthesis 5 close parenthesis equals 39,630 inches squared">
            <a:extLst>
              <a:ext uri="{FF2B5EF4-FFF2-40B4-BE49-F238E27FC236}">
                <a16:creationId xmlns:a16="http://schemas.microsoft.com/office/drawing/2014/main" id="{41AEF930-E442-7603-512A-FAAE85DE0F61}"/>
              </a:ext>
            </a:extLst>
          </p:cNvPr>
          <p:cNvPicPr>
            <a:picLocks noChangeAspect="1"/>
          </p:cNvPicPr>
          <p:nvPr/>
        </p:nvPicPr>
        <p:blipFill>
          <a:blip r:embed="rId2"/>
          <a:stretch>
            <a:fillRect/>
          </a:stretch>
        </p:blipFill>
        <p:spPr>
          <a:xfrm>
            <a:off x="4038600" y="3352800"/>
            <a:ext cx="4133850" cy="485775"/>
          </a:xfrm>
          <a:prstGeom prst="rect">
            <a:avLst/>
          </a:prstGeom>
        </p:spPr>
      </p:pic>
      <p:sp>
        <p:nvSpPr>
          <p:cNvPr id="5" name="TextBox 4">
            <a:extLst>
              <a:ext uri="{FF2B5EF4-FFF2-40B4-BE49-F238E27FC236}">
                <a16:creationId xmlns:a16="http://schemas.microsoft.com/office/drawing/2014/main" id="{A9970A10-E197-7DC2-9B8F-1B5DEA849C95}"/>
              </a:ext>
            </a:extLst>
          </p:cNvPr>
          <p:cNvSpPr txBox="1"/>
          <p:nvPr/>
        </p:nvSpPr>
        <p:spPr>
          <a:xfrm>
            <a:off x="304800" y="3962400"/>
            <a:ext cx="8390965" cy="1200329"/>
          </a:xfrm>
          <a:prstGeom prst="rect">
            <a:avLst/>
          </a:prstGeom>
          <a:noFill/>
        </p:spPr>
        <p:txBody>
          <a:bodyPr wrap="square">
            <a:spAutoFit/>
          </a:bodyPr>
          <a:lstStyle/>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We are asked to provide the area in square feet, so we need to change square inches to square feet using the conversion factor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64B8-6A84-8120-16AF-85E23D028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E97E9-1A89-F228-6BEB-69F82F6549C9}"/>
              </a:ext>
            </a:extLst>
          </p:cNvPr>
          <p:cNvSpPr>
            <a:spLocks noGrp="1"/>
          </p:cNvSpPr>
          <p:nvPr>
            <p:ph type="title"/>
          </p:nvPr>
        </p:nvSpPr>
        <p:spPr/>
        <p:txBody>
          <a:bodyPr>
            <a:normAutofit/>
          </a:bodyPr>
          <a:lstStyle/>
          <a:p>
            <a:pPr>
              <a:defRPr sz="3200"/>
            </a:pPr>
            <a:r>
              <a:rPr dirty="0"/>
              <a:t>Example 4: Using the Surface Area of a </a:t>
            </a:r>
            <a:br>
              <a:rPr lang="en-US" dirty="0"/>
            </a:br>
            <a:r>
              <a:rPr dirty="0"/>
              <a:t>Sphere</a:t>
            </a:r>
            <a:r>
              <a:rPr lang="en-US" dirty="0"/>
              <a:t>—Slide 4</a:t>
            </a:r>
            <a:endParaRPr dirty="0"/>
          </a:p>
        </p:txBody>
      </p:sp>
      <p:pic>
        <p:nvPicPr>
          <p:cNvPr id="7" name="Picture 6" descr="39630 in. squared times open fraction 1 ft. squared divided by 144 in. squared closed fraction is approximately equal to 275.21 ft. squared">
            <a:extLst>
              <a:ext uri="{FF2B5EF4-FFF2-40B4-BE49-F238E27FC236}">
                <a16:creationId xmlns:a16="http://schemas.microsoft.com/office/drawing/2014/main" id="{8DAD9A10-72B9-3943-46F3-F3E122DF0678}"/>
              </a:ext>
            </a:extLst>
          </p:cNvPr>
          <p:cNvPicPr>
            <a:picLocks noChangeAspect="1"/>
          </p:cNvPicPr>
          <p:nvPr/>
        </p:nvPicPr>
        <p:blipFill>
          <a:blip r:embed="rId2"/>
          <a:stretch>
            <a:fillRect/>
          </a:stretch>
        </p:blipFill>
        <p:spPr>
          <a:xfrm>
            <a:off x="2209800" y="1162343"/>
            <a:ext cx="4428000" cy="97051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3F38EA-2A08-CD26-F578-3E5FEAC1F148}"/>
                  </a:ext>
                </a:extLst>
              </p:cNvPr>
              <p:cNvSpPr txBox="1"/>
              <p:nvPr/>
            </p:nvSpPr>
            <p:spPr>
              <a:xfrm>
                <a:off x="470646" y="2209800"/>
                <a:ext cx="8292353" cy="2092881"/>
              </a:xfrm>
              <a:prstGeom prst="rect">
                <a:avLst/>
              </a:prstGeom>
              <a:noFill/>
            </p:spPr>
            <p:txBody>
              <a:bodyPr wrap="square">
                <a:spAutoFit/>
              </a:bodyPr>
              <a:lstStyle/>
              <a:p>
                <a:pPr marL="0" marR="0" lvl="1"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rPr>
                  <a:t>Therefore, a week's worth of baseballs requires a minimum of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rPr>
                      <m:t>275</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rPr>
                      <m:t>21</m:t>
                    </m:r>
                    <m:r>
                      <a:rPr kumimoji="0" lang="en-US" sz="2600" b="0" i="0" u="none" strike="noStrike" kern="1200" cap="none" spc="0" normalizeH="0" baseline="0" noProof="0" smtClean="0">
                        <a:ln>
                          <a:noFill/>
                        </a:ln>
                        <a:solidFill>
                          <a:srgbClr val="366092"/>
                        </a:solidFill>
                        <a:effectLst/>
                        <a:uLnTx/>
                        <a:uFillTx/>
                        <a:latin typeface="Cambria Math" panose="02040503050406030204" pitchFamily="18" charset="0"/>
                        <a:ea typeface="+mn-ea"/>
                      </a:rPr>
                      <m:t> </m:t>
                    </m:r>
                    <m:r>
                      <m:rPr>
                        <m:sty m:val="p"/>
                      </m:rP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rPr>
                      <m:t>ft</m:t>
                    </m:r>
                  </m:oMath>
                </a14:m>
                <a:r>
                  <a:rPr kumimoji="0" lang="en-US" sz="26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²</a:t>
                </a:r>
                <a:r>
                  <a:rPr kumimoji="0" lang="en-US" sz="26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US" sz="2600" b="0" i="0" u="none" strike="noStrike" kern="1200" cap="none" spc="0" normalizeH="0" baseline="0" noProof="0" dirty="0">
                    <a:ln>
                      <a:noFill/>
                    </a:ln>
                    <a:solidFill>
                      <a:srgbClr val="366092"/>
                    </a:solidFill>
                    <a:effectLst/>
                    <a:uLnTx/>
                    <a:uFillTx/>
                    <a:latin typeface="Calibri"/>
                    <a:ea typeface="+mn-ea"/>
                  </a:rPr>
                  <a:t>of cowhide. This is a minimum amount of cowhide because it does not allow for any wasted material that might occur when cutting out the coverings. We will look more at this type of challenge in Section 9.3.</a:t>
                </a:r>
              </a:p>
            </p:txBody>
          </p:sp>
        </mc:Choice>
        <mc:Fallback xmlns="">
          <p:sp>
            <p:nvSpPr>
              <p:cNvPr id="5" name="TextBox 4">
                <a:extLst>
                  <a:ext uri="{FF2B5EF4-FFF2-40B4-BE49-F238E27FC236}">
                    <a16:creationId xmlns:a16="http://schemas.microsoft.com/office/drawing/2014/main" id="{703F38EA-2A08-CD26-F578-3E5FEAC1F148}"/>
                  </a:ext>
                </a:extLst>
              </p:cNvPr>
              <p:cNvSpPr txBox="1">
                <a:spLocks noRot="1" noChangeAspect="1" noMove="1" noResize="1" noEditPoints="1" noAdjustHandles="1" noChangeArrowheads="1" noChangeShapeType="1" noTextEdit="1"/>
              </p:cNvSpPr>
              <p:nvPr/>
            </p:nvSpPr>
            <p:spPr>
              <a:xfrm>
                <a:off x="470646" y="2209800"/>
                <a:ext cx="8292353" cy="2092881"/>
              </a:xfrm>
              <a:prstGeom prst="rect">
                <a:avLst/>
              </a:prstGeom>
              <a:blipFill>
                <a:blip r:embed="rId3"/>
                <a:stretch>
                  <a:fillRect l="-1324" t="-2624" r="-1324" b="-6706"/>
                </a:stretch>
              </a:blipFill>
            </p:spPr>
            <p:txBody>
              <a:bodyPr/>
              <a:lstStyle/>
              <a:p>
                <a:r>
                  <a:rPr lang="en-IN">
                    <a:noFill/>
                  </a:rPr>
                  <a:t> </a:t>
                </a:r>
              </a:p>
            </p:txBody>
          </p:sp>
        </mc:Fallback>
      </mc:AlternateContent>
    </p:spTree>
    <p:extLst>
      <p:ext uri="{BB962C8B-B14F-4D97-AF65-F5344CB8AC3E}">
        <p14:creationId xmlns:p14="http://schemas.microsoft.com/office/powerpoint/2010/main" val="231824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Think Back</a:t>
            </a:r>
          </a:p>
        </p:txBody>
      </p:sp>
      <p:sp>
        <p:nvSpPr>
          <p:cNvPr id="3" name="Text Placeholder 2"/>
          <p:cNvSpPr>
            <a:spLocks noGrp="1"/>
          </p:cNvSpPr>
          <p:nvPr>
            <p:ph type="body" sz="quarter" idx="10"/>
          </p:nvPr>
        </p:nvSpPr>
        <p:spPr/>
        <p:txBody>
          <a:bodyPr>
            <a:normAutofit/>
          </a:bodyPr>
          <a:lstStyle/>
          <a:p>
            <a:r>
              <a:rPr sz="2800"/>
              <a:t>The diameter of a circle is twice the length of the radius.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1</a:t>
            </a:r>
            <a:endParaRPr dirty="0"/>
          </a:p>
        </p:txBody>
      </p:sp>
      <p:sp>
        <p:nvSpPr>
          <p:cNvPr id="3" name="Text Placeholder 2"/>
          <p:cNvSpPr>
            <a:spLocks noGrp="1"/>
          </p:cNvSpPr>
          <p:nvPr>
            <p:ph type="body" sz="quarter" idx="10"/>
          </p:nvPr>
        </p:nvSpPr>
        <p:spPr/>
        <p:txBody>
          <a:bodyPr>
            <a:normAutofit/>
          </a:bodyPr>
          <a:lstStyle/>
          <a:p>
            <a:r>
              <a:rPr sz="2400" dirty="0"/>
              <a:t>A Klein bottle, first described by the German mathematician Felix Klein in 1882, is a unique structure in that it has no volume because it has no definable inside or outside.</a:t>
            </a:r>
          </a:p>
        </p:txBody>
      </p:sp>
      <p:pic>
        <p:nvPicPr>
          <p:cNvPr id="6" name="Graphic 5" descr="A Klein bottle is shown. The unique structure of the bottle has no volume and it has no definable inside or outside.">
            <a:extLst>
              <a:ext uri="{FF2B5EF4-FFF2-40B4-BE49-F238E27FC236}">
                <a16:creationId xmlns:a16="http://schemas.microsoft.com/office/drawing/2014/main" id="{5B3ECC0B-B8D3-47DF-B697-2BFE2F8E3D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8181" y="2465913"/>
            <a:ext cx="1547638" cy="2944287"/>
          </a:xfrm>
          <a:prstGeom prst="rect">
            <a:avLst/>
          </a:prstGeom>
        </p:spPr>
      </p:pic>
      <p:sp>
        <p:nvSpPr>
          <p:cNvPr id="7" name="TextBox 6">
            <a:extLst>
              <a:ext uri="{FF2B5EF4-FFF2-40B4-BE49-F238E27FC236}">
                <a16:creationId xmlns:a16="http://schemas.microsoft.com/office/drawing/2014/main" id="{8DB22CC6-6651-4965-A8B5-7A5351AEF626}"/>
              </a:ext>
            </a:extLst>
          </p:cNvPr>
          <p:cNvSpPr txBox="1"/>
          <p:nvPr/>
        </p:nvSpPr>
        <p:spPr>
          <a:xfrm>
            <a:off x="457200" y="5410200"/>
            <a:ext cx="8229600" cy="369332"/>
          </a:xfrm>
          <a:prstGeom prst="rect">
            <a:avLst/>
          </a:prstGeom>
          <a:noFill/>
        </p:spPr>
        <p:txBody>
          <a:bodyPr wrap="square" rtlCol="0">
            <a:spAutoFit/>
          </a:bodyPr>
          <a:lstStyle/>
          <a:p>
            <a:pPr algn="ctr"/>
            <a:r>
              <a:rPr lang="en-US" dirty="0"/>
              <a:t>Figure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Using the Volume of a </a:t>
            </a:r>
            <a:br>
              <a:rPr lang="en-US" dirty="0"/>
            </a:br>
            <a:r>
              <a:rPr dirty="0"/>
              <a:t>Sphere</a:t>
            </a:r>
            <a:r>
              <a:rPr lang="en-US" dirty="0"/>
              <a:t>—Slide 1</a:t>
            </a:r>
            <a:endParaRPr dirty="0"/>
          </a:p>
        </p:txBody>
      </p:sp>
      <p:sp>
        <p:nvSpPr>
          <p:cNvPr id="3" name="Text Placeholder 2"/>
          <p:cNvSpPr>
            <a:spLocks noGrp="1"/>
          </p:cNvSpPr>
          <p:nvPr>
            <p:ph type="body" sz="quarter" idx="10"/>
          </p:nvPr>
        </p:nvSpPr>
        <p:spPr>
          <a:xfrm>
            <a:off x="436228" y="1029287"/>
            <a:ext cx="8229600" cy="4967067"/>
          </a:xfrm>
        </p:spPr>
        <p:txBody>
          <a:bodyPr>
            <a:noAutofit/>
          </a:bodyPr>
          <a:lstStyle/>
          <a:p>
            <a:r>
              <a:rPr sz="2600" dirty="0"/>
              <a:t>Whitt is filling balloons with an air pump for his birthday party.</a:t>
            </a:r>
            <a:endParaRPr lang="en-US" sz="2600" dirty="0"/>
          </a:p>
          <a:p>
            <a:pPr marL="538163" indent="-538163">
              <a:defRPr sz="2800"/>
            </a:pPr>
            <a:r>
              <a:rPr lang="en-US" sz="2600" dirty="0"/>
              <a:t>​a.	After </a:t>
            </a:r>
            <a:r>
              <a:rPr lang="en-US" sz="2600" dirty="0">
                <a:latin typeface="Cambria Math"/>
              </a:rPr>
              <a:t>2</a:t>
            </a:r>
            <a:r>
              <a:rPr lang="en-US" sz="2600" dirty="0"/>
              <a:t> pumps of air, a balloon has a radius of </a:t>
            </a:r>
            <a:r>
              <a:rPr lang="en-US" sz="2600" dirty="0">
                <a:latin typeface="Cambria Math"/>
              </a:rPr>
              <a:t>2</a:t>
            </a:r>
            <a:r>
              <a:rPr lang="en-US" sz="2600" dirty="0"/>
              <a:t> inches. Find the volume of air contained in the balloon.</a:t>
            </a:r>
          </a:p>
          <a:p>
            <a:pPr marL="538163" indent="-538163">
              <a:defRPr sz="2800"/>
            </a:pPr>
            <a:r>
              <a:rPr lang="en-US" sz="2600" dirty="0"/>
              <a:t>​b.	Whitt wants to make the balloon bigger, so he puts in </a:t>
            </a:r>
            <a:r>
              <a:rPr lang="en-US" sz="2600" dirty="0">
                <a:latin typeface="Cambria Math"/>
              </a:rPr>
              <a:t>2</a:t>
            </a:r>
            <a:r>
              <a:rPr lang="en-US" sz="2600" dirty="0"/>
              <a:t> more pumps of air and the volume of air doubles. What is the volume of air in the balloon now?</a:t>
            </a:r>
          </a:p>
          <a:p>
            <a:pPr marL="538163" indent="-538163">
              <a:defRPr sz="2800"/>
            </a:pPr>
            <a:r>
              <a:rPr lang="en-US" sz="2600" dirty="0"/>
              <a:t>c.	How big is the balloon's radius after the </a:t>
            </a:r>
            <a:r>
              <a:rPr lang="en-US" sz="2600" dirty="0">
                <a:latin typeface="Cambria Math"/>
              </a:rPr>
              <a:t>4</a:t>
            </a:r>
            <a:r>
              <a:rPr lang="en-US" sz="2600" dirty="0"/>
              <a:t> pumps of air?</a:t>
            </a:r>
          </a:p>
          <a:p>
            <a:pPr marL="538163" indent="-538163">
              <a:defRPr sz="2800"/>
            </a:pPr>
            <a:r>
              <a:rPr lang="en-US" sz="2600" dirty="0"/>
              <a:t>​d.	By what percentage does the radius of the balloon increase when Whitt goes from </a:t>
            </a:r>
            <a:r>
              <a:rPr lang="en-US" sz="2600" dirty="0">
                <a:latin typeface="Cambria Math"/>
              </a:rPr>
              <a:t>2</a:t>
            </a:r>
            <a:r>
              <a:rPr lang="en-US" sz="2600" dirty="0"/>
              <a:t> pumps of air to </a:t>
            </a:r>
            <a:r>
              <a:rPr lang="en-US" sz="2600" dirty="0">
                <a:latin typeface="Cambria Math"/>
              </a:rPr>
              <a:t>4</a:t>
            </a:r>
            <a:r>
              <a:rPr lang="en-US" sz="2600" dirty="0"/>
              <a:t> pumps?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the Volume of a </a:t>
            </a:r>
            <a:br>
              <a:rPr lang="en-US" dirty="0"/>
            </a:br>
            <a:r>
              <a:rPr dirty="0"/>
              <a:t>Sphere</a:t>
            </a:r>
            <a:r>
              <a:rPr lang="en-US" dirty="0"/>
              <a:t>—Slide 2</a:t>
            </a:r>
            <a:endParaRPr dirty="0"/>
          </a:p>
        </p:txBody>
      </p:sp>
      <p:sp>
        <p:nvSpPr>
          <p:cNvPr id="3" name="Text Placeholder 2"/>
          <p:cNvSpPr>
            <a:spLocks noGrp="1"/>
          </p:cNvSpPr>
          <p:nvPr>
            <p:ph type="body" sz="quarter" idx="10"/>
          </p:nvPr>
        </p:nvSpPr>
        <p:spPr>
          <a:xfrm>
            <a:off x="381000" y="1029287"/>
            <a:ext cx="8305800" cy="4967067"/>
          </a:xfrm>
        </p:spPr>
        <p:txBody>
          <a:bodyPr>
            <a:noAutofit/>
          </a:bodyPr>
          <a:lstStyle/>
          <a:p>
            <a:r>
              <a:rPr lang="en-IN" sz="2400" b="1" dirty="0"/>
              <a:t>Solution</a:t>
            </a:r>
          </a:p>
          <a:p>
            <a:pPr marL="447675" indent="-447675">
              <a:defRPr sz="2800"/>
            </a:pPr>
            <a:r>
              <a:rPr lang="en-IN" sz="2400" dirty="0"/>
              <a:t>a.	​We know that the volume of a sphere can be determined by </a:t>
            </a:r>
          </a:p>
          <a:p>
            <a:pPr marL="447675" indent="-447675">
              <a:defRPr sz="2800"/>
            </a:pPr>
            <a:r>
              <a:rPr lang="en-IN" sz="2400" dirty="0"/>
              <a:t>	the formula</a:t>
            </a:r>
            <a:endParaRPr lang="en-US" sz="2400" dirty="0"/>
          </a:p>
        </p:txBody>
      </p:sp>
      <p:pic>
        <p:nvPicPr>
          <p:cNvPr id="8" name="Picture 7" descr="V equals four divided by three times pi times r cubed.">
            <a:extLst>
              <a:ext uri="{FF2B5EF4-FFF2-40B4-BE49-F238E27FC236}">
                <a16:creationId xmlns:a16="http://schemas.microsoft.com/office/drawing/2014/main" id="{DAA3AF79-E19A-ACCD-2665-6D3E44FDCA11}"/>
              </a:ext>
            </a:extLst>
          </p:cNvPr>
          <p:cNvPicPr>
            <a:picLocks noChangeAspect="1"/>
          </p:cNvPicPr>
          <p:nvPr/>
        </p:nvPicPr>
        <p:blipFill>
          <a:blip r:embed="rId2"/>
          <a:stretch>
            <a:fillRect/>
          </a:stretch>
        </p:blipFill>
        <p:spPr>
          <a:xfrm>
            <a:off x="2438400" y="1828800"/>
            <a:ext cx="1188000" cy="725029"/>
          </a:xfrm>
          <a:prstGeom prst="rect">
            <a:avLst/>
          </a:prstGeom>
        </p:spPr>
      </p:pic>
      <p:sp>
        <p:nvSpPr>
          <p:cNvPr id="10" name="TextBox 9">
            <a:extLst>
              <a:ext uri="{FF2B5EF4-FFF2-40B4-BE49-F238E27FC236}">
                <a16:creationId xmlns:a16="http://schemas.microsoft.com/office/drawing/2014/main" id="{F708B8A0-D0D1-8017-E269-8054EE2D9F89}"/>
              </a:ext>
            </a:extLst>
          </p:cNvPr>
          <p:cNvSpPr txBox="1"/>
          <p:nvPr/>
        </p:nvSpPr>
        <p:spPr>
          <a:xfrm>
            <a:off x="363070" y="2543324"/>
            <a:ext cx="8323730" cy="1200329"/>
          </a:xfrm>
          <a:prstGeom prst="rect">
            <a:avLst/>
          </a:prstGeom>
          <a:noFill/>
        </p:spPr>
        <p:txBody>
          <a:bodyPr wrap="square">
            <a:spAutoFit/>
          </a:bodyPr>
          <a:lstStyle/>
          <a:p>
            <a:pPr marL="447675"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After </a:t>
            </a:r>
            <a:r>
              <a:rPr kumimoji="0" lang="en-IN" sz="2400" b="0" i="0" u="none" strike="noStrike" kern="1200" cap="none" spc="0" normalizeH="0" baseline="0" noProof="0" dirty="0">
                <a:ln>
                  <a:noFill/>
                </a:ln>
                <a:solidFill>
                  <a:srgbClr val="366092"/>
                </a:solidFill>
                <a:effectLst/>
                <a:uLnTx/>
                <a:uFillTx/>
                <a:latin typeface="Cambria Math"/>
                <a:ea typeface="+mn-ea"/>
                <a:cs typeface="+mn-cs"/>
              </a:rPr>
              <a:t>2</a:t>
            </a:r>
            <a:r>
              <a:rPr kumimoji="0" lang="en-IN" sz="2400" b="0" i="0" u="none" strike="noStrike" kern="1200" cap="none" spc="0" normalizeH="0" baseline="0" noProof="0" dirty="0">
                <a:ln>
                  <a:noFill/>
                </a:ln>
                <a:solidFill>
                  <a:srgbClr val="366092"/>
                </a:solidFill>
                <a:effectLst/>
                <a:uLnTx/>
                <a:uFillTx/>
                <a:latin typeface="Calibri"/>
                <a:ea typeface="+mn-ea"/>
                <a:cs typeface="+mn-cs"/>
              </a:rPr>
              <a:t> pumps of air, the balloon has a radius of </a:t>
            </a:r>
            <a:r>
              <a:rPr kumimoji="0" lang="en-IN" sz="2400" b="0" i="0" u="none" strike="noStrike" kern="1200" cap="none" spc="0" normalizeH="0" baseline="0" noProof="0" dirty="0">
                <a:ln>
                  <a:noFill/>
                </a:ln>
                <a:solidFill>
                  <a:srgbClr val="366092"/>
                </a:solidFill>
                <a:effectLst/>
                <a:uLnTx/>
                <a:uFillTx/>
                <a:latin typeface="Cambria Math"/>
                <a:ea typeface="+mn-ea"/>
                <a:cs typeface="+mn-cs"/>
              </a:rPr>
              <a:t>2</a:t>
            </a:r>
            <a:r>
              <a:rPr kumimoji="0" lang="en-IN" sz="2400" b="0" i="0" u="none" strike="noStrike" kern="1200" cap="none" spc="0" normalizeH="0" baseline="0" noProof="0" dirty="0">
                <a:ln>
                  <a:noFill/>
                </a:ln>
                <a:solidFill>
                  <a:srgbClr val="366092"/>
                </a:solidFill>
                <a:effectLst/>
                <a:uLnTx/>
                <a:uFillTx/>
                <a:latin typeface="Calibri"/>
                <a:ea typeface="+mn-ea"/>
                <a:cs typeface="+mn-cs"/>
              </a:rPr>
              <a:t> inches. Substituting in the known values and simplifying gives the following.</a:t>
            </a:r>
          </a:p>
        </p:txBody>
      </p:sp>
      <p:pic>
        <p:nvPicPr>
          <p:cNvPr id="12" name="Picture 11" descr="Line 1: V equals four divided by three times pi times r cubed.&#10;Line 2: V equals four divided by three times pi times two inches cubed is approximately equal to 33.51 in. cubed.">
            <a:extLst>
              <a:ext uri="{FF2B5EF4-FFF2-40B4-BE49-F238E27FC236}">
                <a16:creationId xmlns:a16="http://schemas.microsoft.com/office/drawing/2014/main" id="{B2228343-0C94-32CE-9ECF-2F3EDE258518}"/>
              </a:ext>
            </a:extLst>
          </p:cNvPr>
          <p:cNvPicPr>
            <a:picLocks noChangeAspect="1"/>
          </p:cNvPicPr>
          <p:nvPr/>
        </p:nvPicPr>
        <p:blipFill>
          <a:blip r:embed="rId3"/>
          <a:stretch>
            <a:fillRect/>
          </a:stretch>
        </p:blipFill>
        <p:spPr>
          <a:xfrm>
            <a:off x="3762000" y="3376363"/>
            <a:ext cx="1620000" cy="1872362"/>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9464375-8F3D-9322-A5F2-53CCFAE45565}"/>
                  </a:ext>
                </a:extLst>
              </p:cNvPr>
              <p:cNvSpPr txBox="1"/>
              <p:nvPr/>
            </p:nvSpPr>
            <p:spPr>
              <a:xfrm>
                <a:off x="457200" y="5228548"/>
                <a:ext cx="8153400" cy="830997"/>
              </a:xfrm>
              <a:prstGeom prst="rect">
                <a:avLst/>
              </a:prstGeom>
              <a:noFill/>
            </p:spPr>
            <p:txBody>
              <a:bodyPr wrap="square">
                <a:spAutoFit/>
              </a:bodyPr>
              <a:lstStyle/>
              <a:p>
                <a:pPr lvl="1">
                  <a:spcBef>
                    <a:spcPct val="20000"/>
                  </a:spcBef>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The balloon has a volume of approximately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33</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51</m:t>
                    </m:r>
                    <m:r>
                      <a:rPr kumimoji="0" lang="en-US" sz="24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m:rPr>
                        <m:nor/>
                      </m:rPr>
                      <a:rPr lang="en-IN" sz="2400" dirty="0"/>
                      <m:t>in</m:t>
                    </m:r>
                    <m:r>
                      <m:rPr>
                        <m:nor/>
                      </m:rPr>
                      <a:rPr lang="en-IN" sz="2400" dirty="0"/>
                      <m:t>.</m:t>
                    </m:r>
                    <m:r>
                      <m:rPr>
                        <m:nor/>
                      </m:rPr>
                      <a:rPr lang="en-US" sz="2400" dirty="0"/>
                      <m:t> </m:t>
                    </m:r>
                    <m:r>
                      <a:rPr lang="en-US" sz="2400" i="1" dirty="0" smtClean="0"/>
                      <m:t>³</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after two pumps of air.</a:t>
                </a:r>
              </a:p>
            </p:txBody>
          </p:sp>
        </mc:Choice>
        <mc:Fallback>
          <p:sp>
            <p:nvSpPr>
              <p:cNvPr id="6" name="TextBox 5">
                <a:extLst>
                  <a:ext uri="{FF2B5EF4-FFF2-40B4-BE49-F238E27FC236}">
                    <a16:creationId xmlns:a16="http://schemas.microsoft.com/office/drawing/2014/main" id="{69464375-8F3D-9322-A5F2-53CCFAE45565}"/>
                  </a:ext>
                </a:extLst>
              </p:cNvPr>
              <p:cNvSpPr txBox="1">
                <a:spLocks noRot="1" noChangeAspect="1" noMove="1" noResize="1" noEditPoints="1" noAdjustHandles="1" noChangeArrowheads="1" noChangeShapeType="1" noTextEdit="1"/>
              </p:cNvSpPr>
              <p:nvPr/>
            </p:nvSpPr>
            <p:spPr>
              <a:xfrm>
                <a:off x="457200" y="5228548"/>
                <a:ext cx="8153400" cy="830997"/>
              </a:xfrm>
              <a:prstGeom prst="rect">
                <a:avLst/>
              </a:prstGeom>
              <a:blipFill>
                <a:blip r:embed="rId4"/>
                <a:stretch>
                  <a:fillRect t="-5882" b="-16176"/>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3F100-8209-D45D-1168-198BA7E38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EF1FC-C256-DF0C-B8C4-D7C2A6E6626F}"/>
              </a:ext>
            </a:extLst>
          </p:cNvPr>
          <p:cNvSpPr>
            <a:spLocks noGrp="1"/>
          </p:cNvSpPr>
          <p:nvPr>
            <p:ph type="title"/>
          </p:nvPr>
        </p:nvSpPr>
        <p:spPr/>
        <p:txBody>
          <a:bodyPr>
            <a:normAutofit/>
          </a:bodyPr>
          <a:lstStyle/>
          <a:p>
            <a:pPr>
              <a:defRPr sz="3200"/>
            </a:pPr>
            <a:r>
              <a:rPr dirty="0"/>
              <a:t>Example 5: Using the Volume of a </a:t>
            </a:r>
            <a:br>
              <a:rPr lang="en-US" dirty="0"/>
            </a:br>
            <a:r>
              <a:rPr dirty="0"/>
              <a:t>Sphere</a:t>
            </a:r>
            <a:r>
              <a:rPr lang="en-US" dirty="0"/>
              <a:t>—Slide 3</a:t>
            </a:r>
            <a:endParaRPr dirty="0"/>
          </a:p>
        </p:txBody>
      </p:sp>
      <p:sp>
        <p:nvSpPr>
          <p:cNvPr id="5" name="TextBox 4">
            <a:extLst>
              <a:ext uri="{FF2B5EF4-FFF2-40B4-BE49-F238E27FC236}">
                <a16:creationId xmlns:a16="http://schemas.microsoft.com/office/drawing/2014/main" id="{E7B75210-4009-56B5-FA68-3ACFEC8D42BB}"/>
              </a:ext>
            </a:extLst>
          </p:cNvPr>
          <p:cNvSpPr txBox="1"/>
          <p:nvPr/>
        </p:nvSpPr>
        <p:spPr>
          <a:xfrm>
            <a:off x="457200" y="1202829"/>
            <a:ext cx="8382000" cy="1292662"/>
          </a:xfrm>
          <a:prstGeom prst="rect">
            <a:avLst/>
          </a:prstGeom>
          <a:noFill/>
        </p:spPr>
        <p:txBody>
          <a:bodyPr wrap="square">
            <a:spAutoFit/>
          </a:bodyPr>
          <a:lstStyle/>
          <a:p>
            <a:pPr marL="358775" indent="-358775">
              <a:defRPr sz="2800"/>
            </a:pPr>
            <a:r>
              <a:rPr lang="en-IN" sz="2600" dirty="0"/>
              <a:t>b.	Since we are told that the volume of air doubles after two more pumps, the volume of air after </a:t>
            </a:r>
            <a:r>
              <a:rPr lang="en-IN" sz="2600" dirty="0">
                <a:latin typeface="Cambria Math"/>
              </a:rPr>
              <a:t>4</a:t>
            </a:r>
            <a:r>
              <a:rPr lang="en-IN" sz="2600" dirty="0"/>
              <a:t> pumps is as follows.</a:t>
            </a:r>
            <a:endParaRPr lang="en-US" sz="2600" dirty="0"/>
          </a:p>
        </p:txBody>
      </p:sp>
      <p:pic>
        <p:nvPicPr>
          <p:cNvPr id="4" name="Picture 3" descr="2 times 33.51 inches cubed equals 67.02 inches cubed">
            <a:extLst>
              <a:ext uri="{FF2B5EF4-FFF2-40B4-BE49-F238E27FC236}">
                <a16:creationId xmlns:a16="http://schemas.microsoft.com/office/drawing/2014/main" id="{6529982C-3810-70D3-8154-7EB3A6360C4A}"/>
              </a:ext>
            </a:extLst>
          </p:cNvPr>
          <p:cNvPicPr>
            <a:picLocks noChangeAspect="1"/>
          </p:cNvPicPr>
          <p:nvPr/>
        </p:nvPicPr>
        <p:blipFill>
          <a:blip r:embed="rId2"/>
          <a:stretch>
            <a:fillRect/>
          </a:stretch>
        </p:blipFill>
        <p:spPr>
          <a:xfrm>
            <a:off x="2981325" y="2669033"/>
            <a:ext cx="3181350" cy="552450"/>
          </a:xfrm>
          <a:prstGeom prst="rect">
            <a:avLst/>
          </a:prstGeom>
        </p:spPr>
      </p:pic>
    </p:spTree>
    <p:extLst>
      <p:ext uri="{BB962C8B-B14F-4D97-AF65-F5344CB8AC3E}">
        <p14:creationId xmlns:p14="http://schemas.microsoft.com/office/powerpoint/2010/main" val="274663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the Volume of a </a:t>
            </a:r>
            <a:br>
              <a:rPr lang="en-US" dirty="0"/>
            </a:br>
            <a:r>
              <a:rPr dirty="0"/>
              <a:t>Sphere</a:t>
            </a:r>
            <a:r>
              <a:rPr lang="en-US" dirty="0"/>
              <a:t>—Slide 4</a:t>
            </a:r>
            <a:endParaRPr dirty="0"/>
          </a:p>
        </p:txBody>
      </p:sp>
      <p:sp>
        <p:nvSpPr>
          <p:cNvPr id="3" name="Text Placeholder 2"/>
          <p:cNvSpPr>
            <a:spLocks noGrp="1"/>
          </p:cNvSpPr>
          <p:nvPr>
            <p:ph type="body" sz="quarter" idx="10"/>
          </p:nvPr>
        </p:nvSpPr>
        <p:spPr/>
        <p:txBody>
          <a:bodyPr>
            <a:normAutofit/>
          </a:bodyPr>
          <a:lstStyle/>
          <a:p>
            <a:pPr marL="361950" indent="-361950">
              <a:defRPr sz="2800"/>
            </a:pPr>
            <a:r>
              <a:rPr lang="en-US" sz="2000" dirty="0"/>
              <a:t>c.	​In part b., we found the volume of the balloon after the </a:t>
            </a:r>
            <a:r>
              <a:rPr lang="en-US" sz="2000" dirty="0">
                <a:latin typeface="Cambria Math"/>
              </a:rPr>
              <a:t>4</a:t>
            </a:r>
            <a:r>
              <a:rPr lang="en-US" sz="2000" dirty="0"/>
              <a:t> pumps of air. We will use that information to find the new radius of the balloon by substituting the known values into the formula for the volume and solving for the radius, </a:t>
            </a:r>
            <a:r>
              <a:rPr lang="en-US" sz="2000" i="1" dirty="0"/>
              <a:t>r</a:t>
            </a:r>
            <a:r>
              <a:rPr lang="en-US" sz="2000" dirty="0"/>
              <a:t>.</a:t>
            </a:r>
          </a:p>
          <a:p>
            <a:pPr marL="514350" indent="-514350">
              <a:buFont typeface="+mj-lt"/>
              <a:buAutoNum type="alphaLcPeriod" startAt="3"/>
              <a:defRPr sz="2800"/>
            </a:pPr>
            <a:endParaRPr lang="en-US" sz="2000" dirty="0"/>
          </a:p>
          <a:p>
            <a:pPr marL="514350" indent="-514350">
              <a:buFont typeface="+mj-lt"/>
              <a:buAutoNum type="alphaLcPeriod" startAt="3"/>
              <a:defRPr sz="2800"/>
            </a:pPr>
            <a:endParaRPr lang="en-US" sz="2000" dirty="0"/>
          </a:p>
          <a:p>
            <a:pPr>
              <a:defRPr sz="2800"/>
            </a:pPr>
            <a:endParaRPr lang="en-US" sz="2000" dirty="0"/>
          </a:p>
          <a:p>
            <a:pPr>
              <a:defRPr sz="2800"/>
            </a:pPr>
            <a:endParaRPr lang="en-US" sz="2000" dirty="0"/>
          </a:p>
          <a:p>
            <a:pPr>
              <a:defRPr sz="2800"/>
            </a:pPr>
            <a:endParaRPr lang="en-US" sz="2000" dirty="0"/>
          </a:p>
          <a:p>
            <a:pPr>
              <a:defRPr sz="2800"/>
            </a:pPr>
            <a:endParaRPr lang="en-US" sz="2000" dirty="0"/>
          </a:p>
          <a:p>
            <a:pPr>
              <a:defRPr sz="2800"/>
            </a:pPr>
            <a:endParaRPr lang="en-US" sz="2000" dirty="0"/>
          </a:p>
          <a:p>
            <a:pPr>
              <a:defRPr sz="2800"/>
            </a:pPr>
            <a:endParaRPr lang="en-US" sz="2000" dirty="0"/>
          </a:p>
        </p:txBody>
      </p:sp>
      <p:pic>
        <p:nvPicPr>
          <p:cNvPr id="8" name="Picture 7" descr="Line 1: V equals open fraction four divided by three close fraction times pi cubed.&#10;Line 2: 67.02 inches cubed equals open fraction four divided by three close fraction times pi cubed.&#10;Line 3: By isolating the variable, open fraction Three divided by four times pi closed fraction times open parenthesis sixty-seven point zero two inches cubed closed parenthesis equals r cubed.&#10;Line 4: Sixteen point zero zero inches cubed is approximately equal to r cubed.&#10;Line 5: By finding the cubed root of both sides, two point five three is approximately equal to r.">
            <a:extLst>
              <a:ext uri="{FF2B5EF4-FFF2-40B4-BE49-F238E27FC236}">
                <a16:creationId xmlns:a16="http://schemas.microsoft.com/office/drawing/2014/main" id="{CC518588-BD41-08C5-3988-5AC0A2161E94}"/>
              </a:ext>
            </a:extLst>
          </p:cNvPr>
          <p:cNvPicPr>
            <a:picLocks noChangeAspect="1"/>
          </p:cNvPicPr>
          <p:nvPr/>
        </p:nvPicPr>
        <p:blipFill>
          <a:blip r:embed="rId2"/>
          <a:stretch>
            <a:fillRect/>
          </a:stretch>
        </p:blipFill>
        <p:spPr>
          <a:xfrm>
            <a:off x="2286000" y="2347538"/>
            <a:ext cx="5544000" cy="2681662"/>
          </a:xfrm>
          <a:prstGeom prst="rect">
            <a:avLst/>
          </a:prstGeom>
        </p:spPr>
      </p:pic>
      <p:sp>
        <p:nvSpPr>
          <p:cNvPr id="6" name="TextBox 5">
            <a:extLst>
              <a:ext uri="{FF2B5EF4-FFF2-40B4-BE49-F238E27FC236}">
                <a16:creationId xmlns:a16="http://schemas.microsoft.com/office/drawing/2014/main" id="{577DED31-8E33-4B27-93B8-2E86F51F7EAF}"/>
              </a:ext>
            </a:extLst>
          </p:cNvPr>
          <p:cNvSpPr txBox="1"/>
          <p:nvPr/>
        </p:nvSpPr>
        <p:spPr>
          <a:xfrm>
            <a:off x="457200" y="5235714"/>
            <a:ext cx="8305800" cy="707886"/>
          </a:xfrm>
          <a:prstGeom prst="rect">
            <a:avLst/>
          </a:prstGeom>
          <a:noFill/>
        </p:spPr>
        <p:txBody>
          <a:bodyPr wrap="square">
            <a:spAutoFit/>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Thus, the radius of the balloon after four pumps is approximately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2.52</a:t>
            </a:r>
            <a:r>
              <a:rPr kumimoji="0" lang="en-US" sz="2000" b="0" i="0" u="none" strike="noStrike" kern="1200" cap="none" spc="0" normalizeH="0" baseline="0" noProof="0" dirty="0">
                <a:ln>
                  <a:noFill/>
                </a:ln>
                <a:solidFill>
                  <a:srgbClr val="366092"/>
                </a:solidFill>
                <a:effectLst/>
                <a:uLnTx/>
                <a:uFillTx/>
                <a:latin typeface="Calibri"/>
                <a:ea typeface="+mn-ea"/>
                <a:cs typeface="+mn-cs"/>
              </a:rPr>
              <a:t> inches.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the Volume of a </a:t>
            </a:r>
            <a:br>
              <a:rPr lang="en-US" dirty="0"/>
            </a:br>
            <a:r>
              <a:rPr dirty="0"/>
              <a:t>Sphere</a:t>
            </a:r>
            <a:r>
              <a:rPr lang="en-US" dirty="0"/>
              <a:t>—Slide 5</a:t>
            </a:r>
            <a:endParaRPr dirty="0"/>
          </a:p>
        </p:txBody>
      </p:sp>
      <p:sp>
        <p:nvSpPr>
          <p:cNvPr id="3" name="Text Placeholder 2"/>
          <p:cNvSpPr>
            <a:spLocks noGrp="1"/>
          </p:cNvSpPr>
          <p:nvPr>
            <p:ph type="body" sz="quarter" idx="10"/>
          </p:nvPr>
        </p:nvSpPr>
        <p:spPr/>
        <p:txBody>
          <a:bodyPr>
            <a:normAutofit/>
          </a:bodyPr>
          <a:lstStyle/>
          <a:p>
            <a:pPr marL="447675" indent="-447675">
              <a:defRPr sz="2800"/>
            </a:pPr>
            <a:r>
              <a:rPr lang="en-US" sz="2400" dirty="0"/>
              <a:t>d.	</a:t>
            </a:r>
            <a:r>
              <a:rPr sz="2400" dirty="0"/>
              <a:t>​Recall that percentage increase is found by dividing the absolute change in the measurements by the original amount, where absolute change is simply the difference between the two radii.</a:t>
            </a:r>
            <a:endParaRPr lang="en-US" sz="2400" dirty="0"/>
          </a:p>
          <a:p>
            <a:pPr marL="457200" lvl="1" indent="0">
              <a:buNone/>
              <a:defRPr sz="2800"/>
            </a:pPr>
            <a:r>
              <a:rPr sz="2400" dirty="0"/>
              <a:t>Percent increase:</a:t>
            </a:r>
            <a:endParaRPr lang="en-US" sz="2400" dirty="0"/>
          </a:p>
          <a:p>
            <a:pPr marL="457200" lvl="1" indent="0">
              <a:buNone/>
              <a:defRPr sz="2800"/>
            </a:pPr>
            <a:r>
              <a:rPr sz="2400" dirty="0"/>
              <a:t> </a:t>
            </a:r>
          </a:p>
        </p:txBody>
      </p:sp>
      <p:graphicFrame>
        <p:nvGraphicFramePr>
          <p:cNvPr id="7" name="Object 6" descr="Open fraction numerator New radius minus original radius whole divided by original radius close fraction times 100 percent equals open fraction numerator 2.52 in. minus 2 in. whole divided by  two in. close fraction times 100 percent equals 26 percent.">
            <a:extLst>
              <a:ext uri="{FF2B5EF4-FFF2-40B4-BE49-F238E27FC236}">
                <a16:creationId xmlns:a16="http://schemas.microsoft.com/office/drawing/2014/main" id="{E650CEAE-E686-496D-4F10-C82A8B1AA904}"/>
              </a:ext>
            </a:extLst>
          </p:cNvPr>
          <p:cNvGraphicFramePr>
            <a:graphicFrameLocks noChangeAspect="1"/>
          </p:cNvGraphicFramePr>
          <p:nvPr>
            <p:extLst>
              <p:ext uri="{D42A27DB-BD31-4B8C-83A1-F6EECF244321}">
                <p14:modId xmlns:p14="http://schemas.microsoft.com/office/powerpoint/2010/main" val="348167383"/>
              </p:ext>
            </p:extLst>
          </p:nvPr>
        </p:nvGraphicFramePr>
        <p:xfrm>
          <a:off x="2195513" y="3125788"/>
          <a:ext cx="4116387" cy="1546225"/>
        </p:xfrm>
        <a:graphic>
          <a:graphicData uri="http://schemas.openxmlformats.org/presentationml/2006/ole">
            <mc:AlternateContent xmlns:mc="http://schemas.openxmlformats.org/markup-compatibility/2006">
              <mc:Choice xmlns:v="urn:schemas-microsoft-com:vml" Requires="v">
                <p:oleObj name="Equation" r:id="rId2" imgW="4457520" imgH="1676160" progId="Equation.DSMT4">
                  <p:embed/>
                </p:oleObj>
              </mc:Choice>
              <mc:Fallback>
                <p:oleObj name="Equation" r:id="rId2" imgW="4457520" imgH="1676160" progId="Equation.DSMT4">
                  <p:embed/>
                  <p:pic>
                    <p:nvPicPr>
                      <p:cNvPr id="0" name=""/>
                      <p:cNvPicPr/>
                      <p:nvPr/>
                    </p:nvPicPr>
                    <p:blipFill>
                      <a:blip r:embed="rId3"/>
                      <a:stretch>
                        <a:fillRect/>
                      </a:stretch>
                    </p:blipFill>
                    <p:spPr>
                      <a:xfrm>
                        <a:off x="2195513" y="3125788"/>
                        <a:ext cx="4116387" cy="15462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C4B55B-23A0-C933-E911-82D5C4DEC3A8}"/>
                  </a:ext>
                </a:extLst>
              </p:cNvPr>
              <p:cNvSpPr txBox="1"/>
              <p:nvPr/>
            </p:nvSpPr>
            <p:spPr>
              <a:xfrm>
                <a:off x="457200" y="4743271"/>
                <a:ext cx="8001000" cy="1200329"/>
              </a:xfrm>
              <a:prstGeom prst="rect">
                <a:avLst/>
              </a:prstGeom>
              <a:noFill/>
            </p:spPr>
            <p:txBody>
              <a:bodyPr wrap="square">
                <a:spAutoFit/>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Thus, the radius increased by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26</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when the volume of the balloon doubled (that is, when the volume increased by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5" name="TextBox 4">
                <a:extLst>
                  <a:ext uri="{FF2B5EF4-FFF2-40B4-BE49-F238E27FC236}">
                    <a16:creationId xmlns:a16="http://schemas.microsoft.com/office/drawing/2014/main" id="{C7C4B55B-23A0-C933-E911-82D5C4DEC3A8}"/>
                  </a:ext>
                </a:extLst>
              </p:cNvPr>
              <p:cNvSpPr txBox="1">
                <a:spLocks noRot="1" noChangeAspect="1" noMove="1" noResize="1" noEditPoints="1" noAdjustHandles="1" noChangeArrowheads="1" noChangeShapeType="1" noTextEdit="1"/>
              </p:cNvSpPr>
              <p:nvPr/>
            </p:nvSpPr>
            <p:spPr>
              <a:xfrm>
                <a:off x="457200" y="4743271"/>
                <a:ext cx="8001000" cy="1200329"/>
              </a:xfrm>
              <a:prstGeom prst="rect">
                <a:avLst/>
              </a:prstGeom>
              <a:blipFill>
                <a:blip r:embed="rId4"/>
                <a:stretch>
                  <a:fillRect t="-4061" r="-1295" b="-10660"/>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—Slide 2</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r>
              <a:rPr lang="en-US" sz="2000" dirty="0"/>
              <a:t> </a:t>
            </a:r>
          </a:p>
        </p:txBody>
      </p:sp>
      <p:pic>
        <p:nvPicPr>
          <p:cNvPr id="5" name="Picture 4" descr="Percentage Change equals Absolute Change divided by Original Amount">
            <a:extLst>
              <a:ext uri="{FF2B5EF4-FFF2-40B4-BE49-F238E27FC236}">
                <a16:creationId xmlns:a16="http://schemas.microsoft.com/office/drawing/2014/main" id="{40DB0F52-9D53-4A35-1B49-D43F06BD2173}"/>
              </a:ext>
            </a:extLst>
          </p:cNvPr>
          <p:cNvPicPr>
            <a:picLocks noChangeAspect="1"/>
          </p:cNvPicPr>
          <p:nvPr/>
        </p:nvPicPr>
        <p:blipFill>
          <a:blip r:embed="rId2"/>
          <a:stretch>
            <a:fillRect/>
          </a:stretch>
        </p:blipFill>
        <p:spPr>
          <a:xfrm>
            <a:off x="1828800" y="1295396"/>
            <a:ext cx="5220000" cy="8524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Using the Volume of a Right Circular Cylinder</a:t>
            </a:r>
            <a:r>
              <a:rPr lang="en-US" dirty="0"/>
              <a:t>—Slide 1</a:t>
            </a:r>
            <a:endParaRPr dirty="0"/>
          </a:p>
        </p:txBody>
      </p:sp>
      <p:sp>
        <p:nvSpPr>
          <p:cNvPr id="3" name="Text Placeholder 2"/>
          <p:cNvSpPr>
            <a:spLocks noGrp="1"/>
          </p:cNvSpPr>
          <p:nvPr>
            <p:ph type="body" sz="quarter" idx="10"/>
          </p:nvPr>
        </p:nvSpPr>
        <p:spPr/>
        <p:txBody>
          <a:bodyPr>
            <a:normAutofit/>
          </a:bodyPr>
          <a:lstStyle/>
          <a:p>
            <a:r>
              <a:rPr sz="2400" dirty="0"/>
              <a:t>The sound a drum makes varies according to the diameter and height of the drum (assuming that the materials used to make the drum remain the same).</a:t>
            </a:r>
          </a:p>
          <a:p>
            <a:pPr marL="447675" indent="-447675">
              <a:defRPr sz="2800"/>
            </a:pPr>
            <a:r>
              <a:rPr lang="en-US" sz="2400" dirty="0"/>
              <a:t>a.	</a:t>
            </a:r>
            <a:r>
              <a:rPr sz="2400" dirty="0"/>
              <a:t>​Find the volume of air, to the nearest tenth, in a snare drum that has a diameter of </a:t>
            </a:r>
            <a:r>
              <a:rPr sz="2400" dirty="0">
                <a:latin typeface="Cambria Math"/>
              </a:rPr>
              <a:t>14</a:t>
            </a:r>
            <a:r>
              <a:rPr sz="2400" dirty="0"/>
              <a:t> inches and a height of </a:t>
            </a:r>
            <a:r>
              <a:rPr sz="2400" dirty="0">
                <a:latin typeface="Cambria Math"/>
              </a:rPr>
              <a:t>5</a:t>
            </a:r>
            <a:r>
              <a:rPr sz="2400" dirty="0"/>
              <a:t> inches.</a:t>
            </a:r>
          </a:p>
          <a:p>
            <a:pPr marL="447675" indent="-447675">
              <a:defRPr sz="2800"/>
            </a:pPr>
            <a:r>
              <a:rPr lang="en-US" sz="2400" dirty="0"/>
              <a:t>b.	</a:t>
            </a:r>
            <a:r>
              <a:rPr sz="2400" dirty="0"/>
              <a:t>​A tom-tom drum has a radius of </a:t>
            </a:r>
            <a:r>
              <a:rPr sz="2400" dirty="0">
                <a:latin typeface="Cambria Math"/>
              </a:rPr>
              <a:t>5</a:t>
            </a:r>
            <a:r>
              <a:rPr sz="2400" dirty="0"/>
              <a:t> inches and a height of </a:t>
            </a:r>
            <a:r>
              <a:rPr sz="2400" dirty="0">
                <a:latin typeface="Cambria Math"/>
              </a:rPr>
              <a:t>8</a:t>
            </a:r>
            <a:r>
              <a:rPr sz="2400" dirty="0"/>
              <a:t> inches. Find the volume of air, to the nearest tenth, in the tom-tom drum.</a:t>
            </a:r>
          </a:p>
          <a:p>
            <a:pPr marL="447675" indent="-447675">
              <a:defRPr sz="2800"/>
            </a:pPr>
            <a:r>
              <a:rPr lang="en-US" sz="2400" dirty="0"/>
              <a:t>c.	</a:t>
            </a:r>
            <a:r>
              <a:rPr sz="2400" dirty="0"/>
              <a:t>​Vertical </a:t>
            </a:r>
            <a:r>
              <a:rPr sz="2400" dirty="0">
                <a:latin typeface="Cambria Math"/>
              </a:rPr>
              <a:t>5</a:t>
            </a:r>
            <a:r>
              <a:rPr sz="2400" dirty="0"/>
              <a:t>-inch brads (small nails) are placed around the edge of the snare drum. Calculate how many brads are on the drum if they are placed approximately </a:t>
            </a:r>
            <a:r>
              <a:rPr sz="2400" dirty="0">
                <a:latin typeface="Cambria Math"/>
              </a:rPr>
              <a:t>4</a:t>
            </a:r>
            <a:r>
              <a:rPr sz="2400" dirty="0"/>
              <a:t> inches apart.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the Volume of a Right Circular Cylinder</a:t>
            </a:r>
            <a:r>
              <a:rPr lang="en-US" dirty="0"/>
              <a:t>—Slide 2</a:t>
            </a:r>
            <a:endParaRPr dirty="0"/>
          </a:p>
        </p:txBody>
      </p:sp>
      <p:sp>
        <p:nvSpPr>
          <p:cNvPr id="3" name="Text Placeholder 2"/>
          <p:cNvSpPr>
            <a:spLocks noGrp="1"/>
          </p:cNvSpPr>
          <p:nvPr>
            <p:ph type="body" sz="quarter" idx="10"/>
          </p:nvPr>
        </p:nvSpPr>
        <p:spPr/>
        <p:txBody>
          <a:bodyPr>
            <a:normAutofit/>
          </a:bodyPr>
          <a:lstStyle/>
          <a:p>
            <a:pPr>
              <a:defRPr sz="2800"/>
            </a:pPr>
            <a:r>
              <a:rPr lang="en-US" sz="2400" b="1" dirty="0"/>
              <a:t>Solution</a:t>
            </a:r>
          </a:p>
          <a:p>
            <a:pPr marL="358775" indent="-358775" algn="just">
              <a:defRPr sz="2800"/>
            </a:pPr>
            <a:r>
              <a:rPr lang="en-US" sz="2400" dirty="0"/>
              <a:t>a.	​The drum forms a right cylinder, so we can use the formula for the volume of a  right circular cylinder, </a:t>
            </a:r>
            <a:r>
              <a:rPr lang="en-US" sz="2400" i="1" dirty="0"/>
              <a:t>V</a:t>
            </a:r>
            <a:r>
              <a:rPr lang="en-US" sz="2400" dirty="0"/>
              <a:t> = </a:t>
            </a:r>
            <a:r>
              <a:rPr lang="el-GR" sz="2400" dirty="0">
                <a:latin typeface="Calibri" panose="020F0502020204030204" pitchFamily="34" charset="0"/>
                <a:ea typeface="Calibri" panose="020F0502020204030204" pitchFamily="34" charset="0"/>
                <a:cs typeface="Calibri" panose="020F0502020204030204" pitchFamily="34" charset="0"/>
              </a:rPr>
              <a:t>π</a:t>
            </a:r>
            <a:r>
              <a:rPr lang="en-US" sz="2400" i="1" dirty="0"/>
              <a:t>r</a:t>
            </a:r>
            <a:r>
              <a:rPr lang="en-US" sz="2400" dirty="0">
                <a:latin typeface="Calibri" panose="020F0502020204030204" pitchFamily="34" charset="0"/>
                <a:ea typeface="Calibri" panose="020F0502020204030204" pitchFamily="34" charset="0"/>
                <a:cs typeface="Calibri" panose="020F0502020204030204" pitchFamily="34" charset="0"/>
              </a:rPr>
              <a:t>²</a:t>
            </a:r>
            <a:r>
              <a:rPr lang="en-US" sz="2400" i="1" dirty="0"/>
              <a:t>h</a:t>
            </a:r>
            <a:r>
              <a:rPr lang="en-US" sz="2400" dirty="0"/>
              <a:t>. We are </a:t>
            </a:r>
          </a:p>
          <a:p>
            <a:pPr algn="just">
              <a:tabLst>
                <a:tab pos="447675" algn="l"/>
              </a:tabLst>
              <a:defRPr sz="2800"/>
            </a:pPr>
            <a:r>
              <a:rPr lang="en-US" sz="2400" dirty="0"/>
              <a:t>	given the diameter, </a:t>
            </a:r>
            <a:r>
              <a:rPr lang="en-US" sz="2400" i="1" dirty="0"/>
              <a:t>d</a:t>
            </a:r>
            <a:r>
              <a:rPr lang="en-US" sz="2400" dirty="0"/>
              <a:t> = 14in.,  so the  radius is</a:t>
            </a:r>
          </a:p>
          <a:p>
            <a:pPr marL="457200" lvl="1" indent="0">
              <a:buNone/>
              <a:defRPr sz="2800"/>
            </a:pPr>
            <a:endParaRPr lang="en-US" sz="2400" dirty="0"/>
          </a:p>
          <a:p>
            <a:endParaRPr lang="en-US" sz="2400" baseline="30000" dirty="0"/>
          </a:p>
          <a:p>
            <a:pPr marL="457200" lvl="1" indent="0">
              <a:buNone/>
              <a:defRPr sz="2800"/>
            </a:pPr>
            <a:endParaRPr lang="en-US" sz="2400" baseline="30000" dirty="0"/>
          </a:p>
          <a:p>
            <a:pPr marL="457200" lvl="1" indent="0">
              <a:buNone/>
              <a:defRPr sz="2800"/>
            </a:pPr>
            <a:endParaRPr lang="en-US" sz="2400" b="1" baseline="30000" dirty="0"/>
          </a:p>
          <a:p>
            <a:pPr>
              <a:defRPr sz="2800"/>
            </a:pPr>
            <a:endParaRPr lang="en-US" sz="2400" dirty="0"/>
          </a:p>
        </p:txBody>
      </p:sp>
      <p:pic>
        <p:nvPicPr>
          <p:cNvPr id="11" name="Picture 10" descr="r equals 14 over 2 inches equals 7 inches.">
            <a:extLst>
              <a:ext uri="{FF2B5EF4-FFF2-40B4-BE49-F238E27FC236}">
                <a16:creationId xmlns:a16="http://schemas.microsoft.com/office/drawing/2014/main" id="{DCC3CAFE-3AF4-808D-2595-ED1E9E7BFA10}"/>
              </a:ext>
            </a:extLst>
          </p:cNvPr>
          <p:cNvPicPr>
            <a:picLocks noChangeAspect="1"/>
          </p:cNvPicPr>
          <p:nvPr/>
        </p:nvPicPr>
        <p:blipFill>
          <a:blip r:embed="rId2"/>
          <a:stretch>
            <a:fillRect/>
          </a:stretch>
        </p:blipFill>
        <p:spPr>
          <a:xfrm>
            <a:off x="6705600" y="2143934"/>
            <a:ext cx="1980000" cy="751666"/>
          </a:xfrm>
          <a:prstGeom prst="rect">
            <a:avLst/>
          </a:prstGeom>
        </p:spPr>
      </p:pic>
      <p:sp>
        <p:nvSpPr>
          <p:cNvPr id="7" name="TextBox 6">
            <a:extLst>
              <a:ext uri="{FF2B5EF4-FFF2-40B4-BE49-F238E27FC236}">
                <a16:creationId xmlns:a16="http://schemas.microsoft.com/office/drawing/2014/main" id="{F94DC17C-354B-D5D2-2F6A-39BB5A6180AE}"/>
              </a:ext>
            </a:extLst>
          </p:cNvPr>
          <p:cNvSpPr txBox="1"/>
          <p:nvPr/>
        </p:nvSpPr>
        <p:spPr>
          <a:xfrm>
            <a:off x="914400" y="2903186"/>
            <a:ext cx="7772400" cy="830997"/>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The height of the drum, </a:t>
            </a:r>
            <a:r>
              <a:rPr kumimoji="0" lang="en-US" sz="2400" b="0" i="1" u="none" strike="noStrike" kern="1200" cap="none" spc="0" normalizeH="0" baseline="0" noProof="0" dirty="0">
                <a:ln>
                  <a:noFill/>
                </a:ln>
                <a:solidFill>
                  <a:srgbClr val="366092"/>
                </a:solidFill>
                <a:effectLst/>
                <a:uLnTx/>
                <a:uFillTx/>
                <a:latin typeface="Calibri"/>
                <a:ea typeface="+mn-ea"/>
                <a:cs typeface="+mn-cs"/>
              </a:rPr>
              <a:t>h</a:t>
            </a:r>
            <a:r>
              <a:rPr kumimoji="0" lang="en-US" sz="2400" b="0" i="0" u="none" strike="noStrike" kern="1200" cap="none" spc="0" normalizeH="0" baseline="0" noProof="0" dirty="0">
                <a:ln>
                  <a:noFill/>
                </a:ln>
                <a:solidFill>
                  <a:srgbClr val="366092"/>
                </a:solidFill>
                <a:effectLst/>
                <a:uLnTx/>
                <a:uFillTx/>
                <a:latin typeface="Calibri"/>
                <a:ea typeface="+mn-ea"/>
                <a:cs typeface="+mn-cs"/>
              </a:rPr>
              <a:t>, is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5</a:t>
            </a:r>
            <a:r>
              <a:rPr kumimoji="0" lang="en-US" sz="2400" b="0" i="0" u="none" strike="noStrike" kern="1200" cap="none" spc="0" normalizeH="0" baseline="0" noProof="0" dirty="0">
                <a:ln>
                  <a:noFill/>
                </a:ln>
                <a:solidFill>
                  <a:srgbClr val="366092"/>
                </a:solidFill>
                <a:effectLst/>
                <a:uLnTx/>
                <a:uFillTx/>
                <a:latin typeface="Calibri"/>
                <a:ea typeface="+mn-ea"/>
                <a:cs typeface="+mn-cs"/>
              </a:rPr>
              <a:t> inches.  Substituting these values into the formula, we  have the following.</a:t>
            </a:r>
            <a:r>
              <a:rPr kumimoji="0" lang="en-US" sz="2400" b="0" i="0" u="none" strike="noStrike" kern="1200" cap="none" spc="0" normalizeH="0" baseline="0" noProof="0" dirty="0">
                <a:ln>
                  <a:noFill/>
                </a:ln>
                <a:solidFill>
                  <a:srgbClr val="366092"/>
                </a:solidFill>
                <a:effectLst/>
                <a:uLnTx/>
                <a:uFillTx/>
                <a:latin typeface="Calibri"/>
                <a:ea typeface="+mn-ea"/>
                <a:cs typeface="+mn-cs"/>
                <a:sym typeface="MT Extra" panose="05050102010205020202" pitchFamily="18" charset="2"/>
              </a:rPr>
              <a:t></a:t>
            </a:r>
            <a:endParaRPr kumimoji="0" lang="en-US" sz="2400" b="0" i="0" u="none" strike="noStrike" kern="1200" cap="none" spc="0" normalizeH="0" baseline="0" noProof="0" dirty="0">
              <a:ln>
                <a:noFill/>
              </a:ln>
              <a:solidFill>
                <a:srgbClr val="366092"/>
              </a:solidFill>
              <a:effectLst/>
              <a:uLnTx/>
              <a:uFillTx/>
              <a:latin typeface="Calibri"/>
              <a:ea typeface="+mn-ea"/>
              <a:cs typeface="+mn-cs"/>
            </a:endParaRPr>
          </a:p>
        </p:txBody>
      </p:sp>
      <p:pic>
        <p:nvPicPr>
          <p:cNvPr id="9" name="Picture 8" descr="V equals pi times r squared times h equals pi times seven inches squared times five inches is approximately equal to seven hundred sixty-nine point seven inches  cubed.">
            <a:extLst>
              <a:ext uri="{FF2B5EF4-FFF2-40B4-BE49-F238E27FC236}">
                <a16:creationId xmlns:a16="http://schemas.microsoft.com/office/drawing/2014/main" id="{0EB1C71C-CD23-CE0B-20D0-DA040956AF2A}"/>
              </a:ext>
            </a:extLst>
          </p:cNvPr>
          <p:cNvPicPr>
            <a:picLocks noChangeAspect="1"/>
          </p:cNvPicPr>
          <p:nvPr/>
        </p:nvPicPr>
        <p:blipFill>
          <a:blip r:embed="rId3"/>
          <a:stretch>
            <a:fillRect/>
          </a:stretch>
        </p:blipFill>
        <p:spPr>
          <a:xfrm>
            <a:off x="3473543" y="3810000"/>
            <a:ext cx="2447925" cy="15906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DD826D-D943-1860-774A-66269A827532}"/>
                  </a:ext>
                </a:extLst>
              </p:cNvPr>
              <p:cNvSpPr txBox="1"/>
              <p:nvPr/>
            </p:nvSpPr>
            <p:spPr>
              <a:xfrm>
                <a:off x="708212" y="5558135"/>
                <a:ext cx="7978588" cy="461665"/>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 So the approximate volume of the snare drum is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769</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r>
                      <a:rPr kumimoji="0" lang="en-US" sz="24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m:rPr>
                        <m:nor/>
                      </m:rPr>
                      <a:rPr kumimoji="0" lang="en-US" sz="2400" b="0" i="0" u="none" strike="noStrike" kern="1200" cap="none" spc="0" normalizeH="0" baseline="0" noProof="0" dirty="0">
                        <a:ln>
                          <a:noFill/>
                        </a:ln>
                        <a:solidFill>
                          <a:srgbClr val="366092"/>
                        </a:solidFill>
                        <a:effectLst/>
                        <a:uLnTx/>
                        <a:uFillTx/>
                        <a:latin typeface="Calibri"/>
                        <a:ea typeface="+mn-ea"/>
                        <a:cs typeface="+mn-cs"/>
                      </a:rPr>
                      <m:t>in</m:t>
                    </m:r>
                    <m:r>
                      <m:rPr>
                        <m:nor/>
                      </m:rPr>
                      <a:rPr kumimoji="0" lang="en-US" sz="2400" b="0" i="0" u="none" strike="noStrike" kern="1200" cap="none" spc="0" normalizeH="0" baseline="0" noProof="0" dirty="0">
                        <a:ln>
                          <a:noFill/>
                        </a:ln>
                        <a:solidFill>
                          <a:srgbClr val="366092"/>
                        </a:solidFill>
                        <a:effectLst/>
                        <a:uLnTx/>
                        <a:uFillTx/>
                        <a:latin typeface="Calibri"/>
                        <a:ea typeface="+mn-ea"/>
                        <a:cs typeface="+mn-cs"/>
                      </a:rPr>
                      <m:t>.</m:t>
                    </m:r>
                  </m:oMath>
                </a14:m>
                <a:r>
                  <a:rPr kumimoji="0" lang="en-US" sz="1000" b="0" i="0" u="none" strike="noStrike" kern="1200" cap="none" spc="0" normalizeH="0" baseline="30000" noProof="0" dirty="0">
                    <a:ln>
                      <a:noFill/>
                    </a:ln>
                    <a:solidFill>
                      <a:srgbClr val="366092"/>
                    </a:solidFill>
                    <a:effectLst/>
                    <a:uLnTx/>
                    <a:uFillTx/>
                    <a:latin typeface="Calibri"/>
                    <a:ea typeface="+mn-ea"/>
                    <a:cs typeface="+mn-cs"/>
                  </a:rPr>
                  <a:t> </a:t>
                </a:r>
                <a:r>
                  <a:rPr kumimoji="0" lang="en-US" sz="2400" b="0" i="0" u="none" strike="noStrike" kern="1200" cap="none" spc="0" normalizeH="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³</a:t>
                </a:r>
                <a:endParaRPr kumimoji="0" lang="en-US" sz="2400" b="0" i="0" u="none" strike="noStrike" kern="1200" cap="none" spc="0" normalizeH="0" baseline="30000" noProof="0" dirty="0">
                  <a:ln>
                    <a:noFill/>
                  </a:ln>
                  <a:solidFill>
                    <a:srgbClr val="366092"/>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ECDD826D-D943-1860-774A-66269A827532}"/>
                  </a:ext>
                </a:extLst>
              </p:cNvPr>
              <p:cNvSpPr txBox="1">
                <a:spLocks noRot="1" noChangeAspect="1" noMove="1" noResize="1" noEditPoints="1" noAdjustHandles="1" noChangeArrowheads="1" noChangeShapeType="1" noTextEdit="1"/>
              </p:cNvSpPr>
              <p:nvPr/>
            </p:nvSpPr>
            <p:spPr>
              <a:xfrm>
                <a:off x="708212" y="5558135"/>
                <a:ext cx="7978588" cy="461665"/>
              </a:xfrm>
              <a:prstGeom prst="rect">
                <a:avLst/>
              </a:prstGeom>
              <a:blipFill>
                <a:blip r:embed="rId4"/>
                <a:stretch>
                  <a:fillRect l="-306" t="-10526" b="-28947"/>
                </a:stretch>
              </a:blipFill>
            </p:spPr>
            <p:txBody>
              <a:bodyPr/>
              <a:lstStyle/>
              <a:p>
                <a:r>
                  <a:rPr lang="en-IN">
                    <a:noFill/>
                  </a:rPr>
                  <a:t> </a:t>
                </a:r>
              </a:p>
            </p:txBody>
          </p:sp>
        </mc:Fallback>
      </mc:AlternateContent>
    </p:spTree>
    <p:extLst>
      <p:ext uri="{BB962C8B-B14F-4D97-AF65-F5344CB8AC3E}">
        <p14:creationId xmlns:p14="http://schemas.microsoft.com/office/powerpoint/2010/main" val="111677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the Volume of a Right Circular Cylinder</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IN" sz="2600" dirty="0"/>
                  <a:t>b.	​To find the volume of air in the tom-tom drum, we use the same formula, with </a:t>
                </a:r>
                <a:r>
                  <a:rPr lang="en-IN" sz="2600" i="1" dirty="0"/>
                  <a:t>r</a:t>
                </a:r>
                <a:r>
                  <a:rPr lang="en-IN" sz="2600" dirty="0"/>
                  <a:t> </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5</m:t>
                    </m:r>
                    <m:r>
                      <m:rPr>
                        <m:nor/>
                      </m:rPr>
                      <a:rPr lang="en-IN" sz="2600"/>
                      <m:t> </m:t>
                    </m:r>
                    <m:r>
                      <m:rPr>
                        <m:sty m:val="p"/>
                      </m:rPr>
                      <a:rPr lang="en-IN" sz="2600">
                        <a:latin typeface="Cambria Math" panose="02040503050406030204" pitchFamily="18" charset="0"/>
                      </a:rPr>
                      <m:t>in</m:t>
                    </m:r>
                    <m:r>
                      <a:rPr lang="en-IN" sz="2600">
                        <a:latin typeface="Cambria Math" panose="02040503050406030204" pitchFamily="18" charset="0"/>
                      </a:rPr>
                      <m:t>.</m:t>
                    </m:r>
                  </m:oMath>
                </a14:m>
                <a:r>
                  <a:rPr lang="en-IN" sz="2600" dirty="0"/>
                  <a:t> and </a:t>
                </a:r>
                <a:r>
                  <a:rPr lang="en-IN" sz="2600" i="1" dirty="0"/>
                  <a:t>h</a:t>
                </a:r>
                <a:r>
                  <a:rPr lang="en-IN" sz="2600" dirty="0"/>
                  <a:t> </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8</m:t>
                    </m:r>
                    <m:r>
                      <m:rPr>
                        <m:nor/>
                      </m:rPr>
                      <a:rPr lang="en-IN" sz="2600"/>
                      <m:t> </m:t>
                    </m:r>
                    <m:r>
                      <m:rPr>
                        <m:sty m:val="p"/>
                      </m:rPr>
                      <a:rPr lang="en-IN" sz="2600">
                        <a:latin typeface="Cambria Math" panose="02040503050406030204" pitchFamily="18" charset="0"/>
                      </a:rPr>
                      <m:t>in</m:t>
                    </m:r>
                    <m:r>
                      <a:rPr lang="en-IN" sz="2600">
                        <a:latin typeface="Cambria Math" panose="02040503050406030204" pitchFamily="18" charset="0"/>
                      </a:rPr>
                      <m:t>.</m:t>
                    </m:r>
                  </m:oMath>
                </a14:m>
                <a:endParaRPr lang="en-IN" sz="2600" dirty="0"/>
              </a:p>
              <a:p>
                <a:pPr>
                  <a:defRPr sz="2800"/>
                </a:pPr>
                <a:endParaRPr lang="en-IN"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pic>
        <p:nvPicPr>
          <p:cNvPr id="7" name="Picture 6" descr="V equals pi times r squared times h equals pi times 5 in. squared times 8 in. is approximately equal to 628.3 in. cubed.">
            <a:extLst>
              <a:ext uri="{FF2B5EF4-FFF2-40B4-BE49-F238E27FC236}">
                <a16:creationId xmlns:a16="http://schemas.microsoft.com/office/drawing/2014/main" id="{99B7C580-2417-0F61-8343-DB193612C1FC}"/>
              </a:ext>
            </a:extLst>
          </p:cNvPr>
          <p:cNvPicPr>
            <a:picLocks noChangeAspect="1"/>
          </p:cNvPicPr>
          <p:nvPr/>
        </p:nvPicPr>
        <p:blipFill>
          <a:blip r:embed="rId3"/>
          <a:stretch>
            <a:fillRect/>
          </a:stretch>
        </p:blipFill>
        <p:spPr>
          <a:xfrm>
            <a:off x="3462336" y="2020090"/>
            <a:ext cx="2520000" cy="163751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4765DE-C96B-26AF-5BE5-EA3AA52C71C6}"/>
                  </a:ext>
                </a:extLst>
              </p:cNvPr>
              <p:cNvSpPr txBox="1"/>
              <p:nvPr/>
            </p:nvSpPr>
            <p:spPr>
              <a:xfrm>
                <a:off x="914400" y="3724870"/>
                <a:ext cx="7543800" cy="923330"/>
              </a:xfrm>
              <a:prstGeom prst="rect">
                <a:avLst/>
              </a:prstGeom>
              <a:noFill/>
            </p:spPr>
            <p:txBody>
              <a:bodyPr wrap="square">
                <a:spAutoFit/>
              </a:bodyPr>
              <a:lstStyle/>
              <a:p>
                <a:pPr marL="0" lvl="1">
                  <a:spcBef>
                    <a:spcPct val="20000"/>
                  </a:spcBef>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 So the approximate volume of the tom-tom drum is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628</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en-US" sz="26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m:rPr>
                        <m:nor/>
                      </m:rPr>
                      <a:rPr kumimoji="0" lang="en-IN" sz="2600" b="0" i="0" u="none" strike="noStrike" kern="1200" cap="none" spc="0" normalizeH="0" baseline="0" noProof="0" dirty="0">
                        <a:ln>
                          <a:noFill/>
                        </a:ln>
                        <a:solidFill>
                          <a:srgbClr val="366092"/>
                        </a:solidFill>
                        <a:effectLst/>
                        <a:uLnTx/>
                        <a:uFillTx/>
                        <a:latin typeface="Calibri"/>
                        <a:ea typeface="+mn-ea"/>
                        <a:cs typeface="+mn-cs"/>
                      </a:rPr>
                      <m:t>in</m:t>
                    </m:r>
                    <m:r>
                      <m:rPr>
                        <m:nor/>
                      </m:rPr>
                      <a:rPr lang="en-US" sz="2800" dirty="0">
                        <a:solidFill>
                          <a:srgbClr val="366092"/>
                        </a:solidFill>
                      </a:rPr>
                      <m:t>.</m:t>
                    </m:r>
                    <m:r>
                      <m:rPr>
                        <m:nor/>
                      </m:rPr>
                      <a:rPr lang="en-US" sz="1050" baseline="30000" dirty="0">
                        <a:solidFill>
                          <a:srgbClr val="366092"/>
                        </a:solidFill>
                      </a:rPr>
                      <m:t> </m:t>
                    </m:r>
                    <m:r>
                      <m:rPr>
                        <m:nor/>
                      </m:rPr>
                      <a:rPr lang="en-US" sz="2800" dirty="0">
                        <a:solidFill>
                          <a:srgbClr val="366092"/>
                        </a:solidFill>
                        <a:latin typeface="Calibri" panose="020F0502020204030204" pitchFamily="34" charset="0"/>
                        <a:ea typeface="Calibri" panose="020F0502020204030204" pitchFamily="34" charset="0"/>
                        <a:cs typeface="Calibri" panose="020F0502020204030204" pitchFamily="34" charset="0"/>
                      </a:rPr>
                      <m:t>³</m:t>
                    </m:r>
                  </m:oMath>
                </a14:m>
                <a:endParaRPr kumimoji="0" lang="ar-AE" sz="26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endParaRPr>
              </a:p>
            </p:txBody>
          </p:sp>
        </mc:Choice>
        <mc:Fallback xmlns="">
          <p:sp>
            <p:nvSpPr>
              <p:cNvPr id="5" name="TextBox 4">
                <a:extLst>
                  <a:ext uri="{FF2B5EF4-FFF2-40B4-BE49-F238E27FC236}">
                    <a16:creationId xmlns:a16="http://schemas.microsoft.com/office/drawing/2014/main" id="{BB4765DE-C96B-26AF-5BE5-EA3AA52C71C6}"/>
                  </a:ext>
                </a:extLst>
              </p:cNvPr>
              <p:cNvSpPr txBox="1">
                <a:spLocks noRot="1" noChangeAspect="1" noMove="1" noResize="1" noEditPoints="1" noAdjustHandles="1" noChangeArrowheads="1" noChangeShapeType="1" noTextEdit="1"/>
              </p:cNvSpPr>
              <p:nvPr/>
            </p:nvSpPr>
            <p:spPr>
              <a:xfrm>
                <a:off x="914400" y="3724870"/>
                <a:ext cx="7543800" cy="923330"/>
              </a:xfrm>
              <a:prstGeom prst="rect">
                <a:avLst/>
              </a:prstGeom>
              <a:blipFill>
                <a:blip r:embed="rId4"/>
                <a:stretch>
                  <a:fillRect l="-485" t="-5263"/>
                </a:stretch>
              </a:blipFill>
            </p:spPr>
            <p:txBody>
              <a:bodyPr/>
              <a:lstStyle/>
              <a:p>
                <a:r>
                  <a:rPr lang="en-IN">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068F-A09C-EB49-BF78-16DDEB0C0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F26B3-2C43-DFD1-7365-E057CCCCDDBD}"/>
              </a:ext>
            </a:extLst>
          </p:cNvPr>
          <p:cNvSpPr>
            <a:spLocks noGrp="1"/>
          </p:cNvSpPr>
          <p:nvPr>
            <p:ph type="title"/>
          </p:nvPr>
        </p:nvSpPr>
        <p:spPr/>
        <p:txBody>
          <a:bodyPr>
            <a:normAutofit/>
          </a:bodyPr>
          <a:lstStyle/>
          <a:p>
            <a:pPr>
              <a:defRPr sz="3200"/>
            </a:pPr>
            <a:r>
              <a:rPr dirty="0"/>
              <a:t>Example 6: Using the Volume of a Right Circular Cylinder</a:t>
            </a:r>
            <a:r>
              <a:rPr lang="en-US" dirty="0"/>
              <a:t>—Slide 4</a:t>
            </a:r>
            <a:endParaRPr dirty="0"/>
          </a:p>
        </p:txBody>
      </p:sp>
      <p:sp>
        <p:nvSpPr>
          <p:cNvPr id="3" name="Text Placeholder 2">
            <a:extLst>
              <a:ext uri="{FF2B5EF4-FFF2-40B4-BE49-F238E27FC236}">
                <a16:creationId xmlns:a16="http://schemas.microsoft.com/office/drawing/2014/main" id="{1CBFF7D3-BDB9-72FB-CDF4-05FBD1C40D7E}"/>
              </a:ext>
            </a:extLst>
          </p:cNvPr>
          <p:cNvSpPr>
            <a:spLocks noGrp="1"/>
          </p:cNvSpPr>
          <p:nvPr>
            <p:ph type="body" sz="quarter" idx="10"/>
          </p:nvPr>
        </p:nvSpPr>
        <p:spPr/>
        <p:txBody>
          <a:bodyPr>
            <a:normAutofit/>
          </a:bodyPr>
          <a:lstStyle/>
          <a:p>
            <a:pPr marL="514350" indent="-514350">
              <a:buFont typeface="+mj-lt"/>
              <a:buAutoNum type="alphaLcPeriod" startAt="3"/>
              <a:defRPr sz="2800"/>
            </a:pPr>
            <a:r>
              <a:rPr lang="en-IN" sz="2200" dirty="0"/>
              <a:t>The brads are placed along the circumference of the drum. To determine how many there are, we need to calculate the drum's circumference using the formula </a:t>
            </a:r>
            <a:r>
              <a:rPr lang="en-IN" sz="2200" i="1" dirty="0"/>
              <a:t>C</a:t>
            </a:r>
            <a:r>
              <a:rPr lang="en-IN" sz="2200" dirty="0"/>
              <a:t> = </a:t>
            </a:r>
            <a:r>
              <a:rPr lang="el-GR" sz="2200" dirty="0">
                <a:latin typeface="Calibri" panose="020F0502020204030204" pitchFamily="34" charset="0"/>
                <a:ea typeface="Calibri" panose="020F0502020204030204" pitchFamily="34" charset="0"/>
                <a:cs typeface="Calibri" panose="020F0502020204030204" pitchFamily="34" charset="0"/>
              </a:rPr>
              <a:t>π</a:t>
            </a:r>
            <a:r>
              <a:rPr lang="en-IN" sz="2200" i="1" dirty="0"/>
              <a:t>d</a:t>
            </a:r>
            <a:r>
              <a:rPr lang="en-IN" sz="2200" dirty="0"/>
              <a:t>.</a:t>
            </a:r>
            <a:endParaRPr lang="el-GR" sz="2200" dirty="0"/>
          </a:p>
          <a:p>
            <a:pPr algn="ctr">
              <a:defRPr sz="2800"/>
            </a:pPr>
            <a:r>
              <a:rPr lang="el-GR" sz="2200" dirty="0"/>
              <a:t>​</a:t>
            </a:r>
            <a:endParaRPr lang="ar-AE" sz="2200" dirty="0"/>
          </a:p>
          <a:p>
            <a:pPr>
              <a:defRPr sz="2800"/>
            </a:pPr>
            <a:endParaRPr lang="en-IN" sz="2800" dirty="0"/>
          </a:p>
        </p:txBody>
      </p:sp>
      <p:pic>
        <p:nvPicPr>
          <p:cNvPr id="11" name="Picture 10" descr="C equals pi times fourteen inches is approximately equal to 43.98 inches">
            <a:extLst>
              <a:ext uri="{FF2B5EF4-FFF2-40B4-BE49-F238E27FC236}">
                <a16:creationId xmlns:a16="http://schemas.microsoft.com/office/drawing/2014/main" id="{82927161-875B-8C2F-C854-A6827B203BC7}"/>
              </a:ext>
            </a:extLst>
          </p:cNvPr>
          <p:cNvPicPr>
            <a:picLocks noChangeAspect="1"/>
          </p:cNvPicPr>
          <p:nvPr/>
        </p:nvPicPr>
        <p:blipFill>
          <a:blip r:embed="rId2"/>
          <a:stretch>
            <a:fillRect/>
          </a:stretch>
        </p:blipFill>
        <p:spPr>
          <a:xfrm>
            <a:off x="3200400" y="2184439"/>
            <a:ext cx="3095625" cy="466725"/>
          </a:xfrm>
          <a:prstGeom prst="rect">
            <a:avLst/>
          </a:prstGeom>
        </p:spPr>
      </p:pic>
      <p:sp>
        <p:nvSpPr>
          <p:cNvPr id="7" name="TextBox 6">
            <a:extLst>
              <a:ext uri="{FF2B5EF4-FFF2-40B4-BE49-F238E27FC236}">
                <a16:creationId xmlns:a16="http://schemas.microsoft.com/office/drawing/2014/main" id="{64FA0314-6C68-0316-A4EF-6F771E7DCE6D}"/>
              </a:ext>
            </a:extLst>
          </p:cNvPr>
          <p:cNvSpPr txBox="1"/>
          <p:nvPr/>
        </p:nvSpPr>
        <p:spPr>
          <a:xfrm>
            <a:off x="941294" y="2698320"/>
            <a:ext cx="7745506" cy="769441"/>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200" b="0" i="0" u="none" strike="noStrike" kern="1200" cap="none" spc="0" normalizeH="0" baseline="0" noProof="0" dirty="0">
                <a:ln>
                  <a:noFill/>
                </a:ln>
                <a:solidFill>
                  <a:srgbClr val="366092"/>
                </a:solidFill>
                <a:effectLst/>
                <a:uLnTx/>
                <a:uFillTx/>
                <a:latin typeface="Calibri"/>
                <a:ea typeface="+mn-ea"/>
                <a:cs typeface="+mn-cs"/>
              </a:rPr>
              <a:t>Since the brads are spaced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4</a:t>
            </a:r>
            <a:r>
              <a:rPr kumimoji="0" lang="en-IN" sz="2200" b="0" i="0" u="none" strike="noStrike" kern="1200" cap="none" spc="0" normalizeH="0" baseline="0" noProof="0" dirty="0">
                <a:ln>
                  <a:noFill/>
                </a:ln>
                <a:solidFill>
                  <a:srgbClr val="366092"/>
                </a:solidFill>
                <a:effectLst/>
                <a:uLnTx/>
                <a:uFillTx/>
                <a:latin typeface="Calibri"/>
                <a:ea typeface="+mn-ea"/>
                <a:cs typeface="+mn-cs"/>
              </a:rPr>
              <a:t> inches apart, we divide the circumference by four to determine the number of brads.</a:t>
            </a:r>
          </a:p>
        </p:txBody>
      </p:sp>
      <p:pic>
        <p:nvPicPr>
          <p:cNvPr id="9" name="Picture 8" descr="Number of brads equals 43.98 in. divided by four in. equals 10.995.">
            <a:extLst>
              <a:ext uri="{FF2B5EF4-FFF2-40B4-BE49-F238E27FC236}">
                <a16:creationId xmlns:a16="http://schemas.microsoft.com/office/drawing/2014/main" id="{B932EE84-9812-D023-A93A-23C0B1891FCC}"/>
              </a:ext>
            </a:extLst>
          </p:cNvPr>
          <p:cNvPicPr>
            <a:picLocks noChangeAspect="1"/>
          </p:cNvPicPr>
          <p:nvPr/>
        </p:nvPicPr>
        <p:blipFill>
          <a:blip r:embed="rId3"/>
          <a:stretch>
            <a:fillRect/>
          </a:stretch>
        </p:blipFill>
        <p:spPr>
          <a:xfrm>
            <a:off x="2286000" y="3733800"/>
            <a:ext cx="4392000" cy="800131"/>
          </a:xfrm>
          <a:prstGeom prst="rect">
            <a:avLst/>
          </a:prstGeom>
        </p:spPr>
      </p:pic>
      <p:sp>
        <p:nvSpPr>
          <p:cNvPr id="5" name="TextBox 4">
            <a:extLst>
              <a:ext uri="{FF2B5EF4-FFF2-40B4-BE49-F238E27FC236}">
                <a16:creationId xmlns:a16="http://schemas.microsoft.com/office/drawing/2014/main" id="{AB957F87-8148-A7FC-70A3-21CD52AB47E4}"/>
              </a:ext>
            </a:extLst>
          </p:cNvPr>
          <p:cNvSpPr txBox="1"/>
          <p:nvPr/>
        </p:nvSpPr>
        <p:spPr>
          <a:xfrm>
            <a:off x="914400" y="4724400"/>
            <a:ext cx="7772400" cy="769441"/>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200" b="0" i="0" u="none" strike="noStrike" kern="1200" cap="none" spc="0" normalizeH="0" baseline="0" noProof="0" dirty="0">
                <a:ln>
                  <a:noFill/>
                </a:ln>
                <a:solidFill>
                  <a:srgbClr val="366092"/>
                </a:solidFill>
                <a:effectLst/>
                <a:uLnTx/>
                <a:uFillTx/>
                <a:latin typeface="Calibri"/>
                <a:ea typeface="+mn-ea"/>
                <a:cs typeface="+mn-cs"/>
              </a:rPr>
              <a:t>We can conclude that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11</a:t>
            </a:r>
            <a:r>
              <a:rPr kumimoji="0" lang="en-IN" sz="2200" b="0" i="0" u="none" strike="noStrike" kern="1200" cap="none" spc="0" normalizeH="0" baseline="0" noProof="0" dirty="0">
                <a:ln>
                  <a:noFill/>
                </a:ln>
                <a:solidFill>
                  <a:srgbClr val="366092"/>
                </a:solidFill>
                <a:effectLst/>
                <a:uLnTx/>
                <a:uFillTx/>
                <a:latin typeface="Calibri"/>
                <a:ea typeface="+mn-ea"/>
                <a:cs typeface="+mn-cs"/>
              </a:rPr>
              <a:t> brads are used and placed approximately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4</a:t>
            </a:r>
            <a:r>
              <a:rPr kumimoji="0" lang="en-IN" sz="2200" b="0" i="0" u="none" strike="noStrike" kern="1200" cap="none" spc="0" normalizeH="0" baseline="0" noProof="0" dirty="0">
                <a:ln>
                  <a:noFill/>
                </a:ln>
                <a:solidFill>
                  <a:srgbClr val="366092"/>
                </a:solidFill>
                <a:effectLst/>
                <a:uLnTx/>
                <a:uFillTx/>
                <a:latin typeface="Calibri"/>
                <a:ea typeface="+mn-ea"/>
                <a:cs typeface="+mn-cs"/>
              </a:rPr>
              <a:t> inches apart.</a:t>
            </a:r>
          </a:p>
        </p:txBody>
      </p:sp>
    </p:spTree>
    <p:extLst>
      <p:ext uri="{BB962C8B-B14F-4D97-AF65-F5344CB8AC3E}">
        <p14:creationId xmlns:p14="http://schemas.microsoft.com/office/powerpoint/2010/main" val="296171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Determining which Measurement to Calculate</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In each of the following scenarios, consider the space being described and determine whether you should calculate the volume or surface area to resolve the issue.</a:t>
            </a:r>
          </a:p>
          <a:p>
            <a:pPr marL="358775" indent="-358775">
              <a:defRPr sz="2800"/>
            </a:pPr>
            <a:r>
              <a:rPr lang="en-US" dirty="0"/>
              <a:t>a.	</a:t>
            </a:r>
            <a:r>
              <a:rPr dirty="0"/>
              <a:t>​</a:t>
            </a:r>
            <a:r>
              <a:rPr sz="2800" dirty="0"/>
              <a:t>The amount of packing space in a moving truck</a:t>
            </a:r>
          </a:p>
          <a:p>
            <a:pPr marL="358775" indent="-358775">
              <a:defRPr sz="2800"/>
            </a:pPr>
            <a:r>
              <a:rPr lang="en-US" dirty="0"/>
              <a:t>b.	</a:t>
            </a:r>
            <a:r>
              <a:rPr dirty="0"/>
              <a:t>​</a:t>
            </a:r>
            <a:r>
              <a:rPr sz="2800" dirty="0"/>
              <a:t>How much fabric is needed to re-cover a chair</a:t>
            </a:r>
          </a:p>
          <a:p>
            <a:pPr marL="358775" indent="-358775">
              <a:defRPr sz="2800"/>
            </a:pPr>
            <a:r>
              <a:rPr lang="en-US" dirty="0"/>
              <a:t>c.	</a:t>
            </a:r>
            <a:r>
              <a:rPr dirty="0"/>
              <a:t>​</a:t>
            </a:r>
            <a:r>
              <a:rPr sz="2800" dirty="0"/>
              <a:t>The amount of wrapping paper needed for Christmas gifts</a:t>
            </a:r>
          </a:p>
          <a:p>
            <a:pPr marL="358775" indent="-358775">
              <a:defRPr sz="2800"/>
            </a:pPr>
            <a:r>
              <a:rPr lang="en-US" dirty="0"/>
              <a:t>d.	</a:t>
            </a:r>
            <a:r>
              <a:rPr dirty="0"/>
              <a:t>​</a:t>
            </a:r>
            <a:r>
              <a:rPr sz="2800" dirty="0"/>
              <a:t>The amount of soil needed for a new planter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2</a:t>
            </a:r>
            <a:endParaRPr dirty="0"/>
          </a:p>
        </p:txBody>
      </p:sp>
      <p:sp>
        <p:nvSpPr>
          <p:cNvPr id="3" name="Text Placeholder 2"/>
          <p:cNvSpPr>
            <a:spLocks noGrp="1"/>
          </p:cNvSpPr>
          <p:nvPr>
            <p:ph type="body" sz="quarter" idx="10"/>
          </p:nvPr>
        </p:nvSpPr>
        <p:spPr/>
        <p:txBody>
          <a:bodyPr>
            <a:normAutofit/>
          </a:bodyPr>
          <a:lstStyle/>
          <a:p>
            <a:pPr algn="just"/>
            <a:r>
              <a:rPr sz="2800" dirty="0"/>
              <a:t>As a general rule, the smaller the diameter of the drum is, the higher its pitch is. A drum with a </a:t>
            </a:r>
            <a:r>
              <a:rPr sz="2800" dirty="0">
                <a:latin typeface="Cambria Math"/>
              </a:rPr>
              <a:t>15</a:t>
            </a:r>
            <a:r>
              <a:rPr sz="2800" dirty="0"/>
              <a:t> " diameter will sound deep and fat, while a </a:t>
            </a:r>
            <a:r>
              <a:rPr sz="2800" dirty="0">
                <a:latin typeface="Cambria Math"/>
              </a:rPr>
              <a:t>10</a:t>
            </a:r>
            <a:r>
              <a:rPr sz="2800" dirty="0"/>
              <a:t> " diameter will produce a thinner, sharper sound.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Finding the Volume of a Right Circular Cone</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E.D.'s Candy Shoppe is creating a new solid chocolate in the shape of a right circular cone. The height of the chocolate cone is </a:t>
                </a:r>
                <a14:m>
                  <m:oMath xmlns:m="http://schemas.openxmlformats.org/officeDocument/2006/math">
                    <m:r>
                      <a:rPr>
                        <a:latin typeface="Cambria Math" panose="02040503050406030204" pitchFamily="18" charset="0"/>
                      </a:rPr>
                      <m:t>2</m:t>
                    </m:r>
                    <m:r>
                      <m:rPr>
                        <m:nor/>
                      </m:rPr>
                      <a:rPr/>
                      <m:t> </m:t>
                    </m:r>
                    <m:r>
                      <m:rPr>
                        <m:sty m:val="p"/>
                      </m:rPr>
                      <a:rPr>
                        <a:latin typeface="Cambria Math" panose="02040503050406030204" pitchFamily="18" charset="0"/>
                      </a:rPr>
                      <m:t>cm</m:t>
                    </m:r>
                  </m:oMath>
                </a14:m>
                <a:r>
                  <a:rPr sz="2800" dirty="0"/>
                  <a:t> and the diameter of the base is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m:rPr>
                        <m:nor/>
                      </m:rPr>
                      <a:rPr/>
                      <m:t> </m:t>
                    </m:r>
                    <m:r>
                      <m:rPr>
                        <m:sty m:val="p"/>
                      </m:rPr>
                      <a:rPr>
                        <a:latin typeface="Cambria Math" panose="02040503050406030204" pitchFamily="18" charset="0"/>
                      </a:rPr>
                      <m:t>cm</m:t>
                    </m:r>
                  </m:oMath>
                </a14:m>
                <a:r>
                  <a:rPr sz="2800" dirty="0"/>
                  <a:t>.</a:t>
                </a:r>
              </a:p>
              <a:p>
                <a:pPr marL="447675" indent="-447675" algn="just">
                  <a:defRPr sz="2800"/>
                </a:pPr>
                <a:r>
                  <a:rPr dirty="0"/>
                  <a:t>​</a:t>
                </a:r>
                <a:r>
                  <a:rPr lang="en-US" dirty="0"/>
                  <a:t>a.	</a:t>
                </a:r>
                <a:r>
                  <a:rPr sz="2800" dirty="0"/>
                  <a:t>Find the volume of the new chocolate candy.</a:t>
                </a:r>
              </a:p>
              <a:p>
                <a:pPr marL="447675" indent="-447675" algn="just">
                  <a:defRPr sz="2800"/>
                </a:pPr>
                <a:r>
                  <a:rPr dirty="0"/>
                  <a:t>​</a:t>
                </a:r>
                <a:r>
                  <a:rPr lang="en-US" dirty="0"/>
                  <a:t>b.	</a:t>
                </a:r>
                <a:r>
                  <a:rPr sz="2800" dirty="0"/>
                  <a:t>A rectangular block of chocolate measuring </a:t>
                </a:r>
                <a14:m>
                  <m:oMath xmlns:m="http://schemas.openxmlformats.org/officeDocument/2006/math">
                    <m:r>
                      <a:rPr>
                        <a:latin typeface="Cambria Math" panose="02040503050406030204" pitchFamily="18" charset="0"/>
                      </a:rPr>
                      <m:t>22</m:t>
                    </m:r>
                    <m:r>
                      <m:rPr>
                        <m:nor/>
                      </m:rPr>
                      <a:rPr/>
                      <m:t> </m:t>
                    </m:r>
                    <m:r>
                      <m:rPr>
                        <m:sty m:val="p"/>
                      </m:rPr>
                      <a:rPr>
                        <a:latin typeface="Cambria Math" panose="02040503050406030204" pitchFamily="18" charset="0"/>
                      </a:rPr>
                      <m:t>cm</m:t>
                    </m:r>
                  </m:oMath>
                </a14:m>
                <a:r>
                  <a:rPr sz="2800" dirty="0"/>
                  <a:t> by </a:t>
                </a:r>
                <a14:m>
                  <m:oMath xmlns:m="http://schemas.openxmlformats.org/officeDocument/2006/math">
                    <m:r>
                      <a:rPr>
                        <a:latin typeface="Cambria Math" panose="02040503050406030204" pitchFamily="18" charset="0"/>
                      </a:rPr>
                      <m:t>10</m:t>
                    </m:r>
                    <m:r>
                      <m:rPr>
                        <m:nor/>
                      </m:rPr>
                      <a:rPr/>
                      <m:t> </m:t>
                    </m:r>
                    <m:r>
                      <m:rPr>
                        <m:sty m:val="p"/>
                      </m:rPr>
                      <a:rPr>
                        <a:latin typeface="Cambria Math" panose="02040503050406030204" pitchFamily="18" charset="0"/>
                      </a:rPr>
                      <m:t>cm</m:t>
                    </m:r>
                  </m:oMath>
                </a14:m>
                <a:r>
                  <a:rPr sz="2800" dirty="0"/>
                  <a:t> by </a:t>
                </a:r>
                <a14:m>
                  <m:oMath xmlns:m="http://schemas.openxmlformats.org/officeDocument/2006/math">
                    <m:r>
                      <a:rPr>
                        <a:latin typeface="Cambria Math" panose="02040503050406030204" pitchFamily="18" charset="0"/>
                      </a:rPr>
                      <m:t>10</m:t>
                    </m:r>
                    <m:r>
                      <m:rPr>
                        <m:nor/>
                      </m:rPr>
                      <a:rPr/>
                      <m:t> </m:t>
                    </m:r>
                    <m:r>
                      <m:rPr>
                        <m:sty m:val="p"/>
                      </m:rPr>
                      <a:rPr>
                        <a:latin typeface="Cambria Math" panose="02040503050406030204" pitchFamily="18" charset="0"/>
                      </a:rPr>
                      <m:t>cm</m:t>
                    </m:r>
                  </m:oMath>
                </a14:m>
                <a:r>
                  <a:rPr sz="2800" dirty="0"/>
                  <a:t> is melted down and used to make a batch of the new candies. Find the maximum number of candies that can be made from the block of chocolate.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Finding the Volume of a Right Circular Cone</a:t>
            </a:r>
            <a:r>
              <a:rPr lang="en-US" dirty="0"/>
              <a:t>—Slide 2</a:t>
            </a:r>
            <a:endParaRPr dirty="0"/>
          </a:p>
        </p:txBody>
      </p:sp>
      <p:sp>
        <p:nvSpPr>
          <p:cNvPr id="3" name="Text Placeholder 2"/>
          <p:cNvSpPr>
            <a:spLocks noGrp="1"/>
          </p:cNvSpPr>
          <p:nvPr>
            <p:ph type="body" sz="quarter" idx="10"/>
          </p:nvPr>
        </p:nvSpPr>
        <p:spPr/>
        <p:txBody>
          <a:bodyPr>
            <a:normAutofit/>
          </a:bodyPr>
          <a:lstStyle/>
          <a:p>
            <a:r>
              <a:rPr lang="en-IN" sz="2200" b="1" dirty="0"/>
              <a:t>Solution</a:t>
            </a:r>
          </a:p>
          <a:p>
            <a:pPr marL="358775" indent="-358775" algn="just">
              <a:tabLst>
                <a:tab pos="358775" algn="l"/>
              </a:tabLst>
              <a:defRPr sz="2800"/>
            </a:pPr>
            <a:r>
              <a:rPr lang="en-IN" sz="2400" dirty="0"/>
              <a:t>a.	​The formula for the volume of a right circular cone is</a:t>
            </a:r>
          </a:p>
          <a:p>
            <a:pPr marL="358775" indent="-358775" algn="just">
              <a:tabLst>
                <a:tab pos="358775" algn="l"/>
              </a:tabLst>
              <a:defRPr sz="2800"/>
            </a:pPr>
            <a:endParaRPr lang="en-IN" sz="1000" dirty="0"/>
          </a:p>
          <a:p>
            <a:endParaRPr lang="ar-AE" sz="1000" dirty="0"/>
          </a:p>
        </p:txBody>
      </p:sp>
      <p:pic>
        <p:nvPicPr>
          <p:cNvPr id="15" name="Picture 14" descr="V equals one divided by three times pi times r squared times h.">
            <a:extLst>
              <a:ext uri="{FF2B5EF4-FFF2-40B4-BE49-F238E27FC236}">
                <a16:creationId xmlns:a16="http://schemas.microsoft.com/office/drawing/2014/main" id="{A6F308E9-0B37-E640-53B9-C613B370296D}"/>
              </a:ext>
            </a:extLst>
          </p:cNvPr>
          <p:cNvPicPr>
            <a:picLocks noChangeAspect="1"/>
          </p:cNvPicPr>
          <p:nvPr/>
        </p:nvPicPr>
        <p:blipFill>
          <a:blip r:embed="rId2"/>
          <a:stretch>
            <a:fillRect/>
          </a:stretch>
        </p:blipFill>
        <p:spPr>
          <a:xfrm>
            <a:off x="7462800" y="1374116"/>
            <a:ext cx="1224000" cy="681824"/>
          </a:xfrm>
          <a:prstGeom prst="rect">
            <a:avLst/>
          </a:prstGeom>
        </p:spPr>
      </p:pic>
      <p:sp>
        <p:nvSpPr>
          <p:cNvPr id="13" name="TextBox 12">
            <a:extLst>
              <a:ext uri="{FF2B5EF4-FFF2-40B4-BE49-F238E27FC236}">
                <a16:creationId xmlns:a16="http://schemas.microsoft.com/office/drawing/2014/main" id="{9AA375E0-3770-7D3F-0703-D12758BE5CD2}"/>
              </a:ext>
            </a:extLst>
          </p:cNvPr>
          <p:cNvSpPr txBox="1"/>
          <p:nvPr/>
        </p:nvSpPr>
        <p:spPr>
          <a:xfrm>
            <a:off x="735106" y="1981200"/>
            <a:ext cx="7924800" cy="904863"/>
          </a:xfrm>
          <a:prstGeom prst="rect">
            <a:avLst/>
          </a:prstGeom>
          <a:noFill/>
        </p:spPr>
        <p:txBody>
          <a:bodyPr wrap="square">
            <a:spAutoFit/>
          </a:bodyPr>
          <a:lstStyle/>
          <a:p>
            <a:pPr marR="0" lvl="0" algn="just" defTabSz="914400" rtl="0" eaLnBrk="1" fontAlgn="auto" latinLnBrk="0" hangingPunct="1">
              <a:lnSpc>
                <a:spcPct val="100000"/>
              </a:lnSpc>
              <a:spcBef>
                <a:spcPct val="20000"/>
              </a:spcBef>
              <a:spcAft>
                <a:spcPts val="0"/>
              </a:spcAft>
              <a:buClrTx/>
              <a:buSzTx/>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The radius of the base of the new chocolate is half of the </a:t>
            </a:r>
          </a:p>
          <a:p>
            <a:pPr marR="0" lvl="0" algn="just" defTabSz="914400" rtl="0" eaLnBrk="1" fontAlgn="auto" latinLnBrk="0" hangingPunct="1">
              <a:lnSpc>
                <a:spcPct val="100000"/>
              </a:lnSpc>
              <a:spcBef>
                <a:spcPct val="20000"/>
              </a:spcBef>
              <a:spcAft>
                <a:spcPts val="0"/>
              </a:spcAft>
              <a:buClrTx/>
              <a:buSzTx/>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diameter we were given, or</a:t>
            </a:r>
          </a:p>
        </p:txBody>
      </p:sp>
      <p:pic>
        <p:nvPicPr>
          <p:cNvPr id="11" name="Picture 10" descr="r equals 1.2 cm divided by 2 equals 0.6 cm.">
            <a:extLst>
              <a:ext uri="{FF2B5EF4-FFF2-40B4-BE49-F238E27FC236}">
                <a16:creationId xmlns:a16="http://schemas.microsoft.com/office/drawing/2014/main" id="{173268AE-395E-E893-47F0-B45BEBC35BFF}"/>
              </a:ext>
            </a:extLst>
          </p:cNvPr>
          <p:cNvPicPr>
            <a:picLocks noChangeAspect="1"/>
          </p:cNvPicPr>
          <p:nvPr/>
        </p:nvPicPr>
        <p:blipFill>
          <a:blip r:embed="rId3"/>
          <a:stretch>
            <a:fillRect/>
          </a:stretch>
        </p:blipFill>
        <p:spPr>
          <a:xfrm>
            <a:off x="4267200" y="2295850"/>
            <a:ext cx="2448000" cy="73529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5331F2-B21C-2127-38D4-F8429283FB03}"/>
                  </a:ext>
                </a:extLst>
              </p:cNvPr>
              <p:cNvSpPr txBox="1"/>
              <p:nvPr/>
            </p:nvSpPr>
            <p:spPr>
              <a:xfrm>
                <a:off x="762000" y="3048000"/>
                <a:ext cx="7752000" cy="830997"/>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The height is </a:t>
                </a:r>
                <a14:m>
                  <m:oMath xmlns:m="http://schemas.openxmlformats.org/officeDocument/2006/math">
                    <m: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m:rPr>
                        <m:nor/>
                      </m:rPr>
                      <a:rPr kumimoji="0" lang="en-IN" sz="24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cm</m:t>
                    </m:r>
                  </m:oMath>
                </a14:m>
                <a:r>
                  <a:rPr kumimoji="0" lang="en-IN" sz="2400" b="0" i="0" u="none" strike="noStrike" kern="1200" cap="none" spc="0" normalizeH="0" baseline="0" noProof="0" dirty="0">
                    <a:ln>
                      <a:noFill/>
                    </a:ln>
                    <a:solidFill>
                      <a:srgbClr val="366092"/>
                    </a:solidFill>
                    <a:effectLst/>
                    <a:uLnTx/>
                    <a:uFillTx/>
                    <a:latin typeface="Calibri"/>
                    <a:ea typeface="+mn-ea"/>
                    <a:cs typeface="+mn-cs"/>
                  </a:rPr>
                  <a:t>. Substituting these values into the formula, we have the following.</a:t>
                </a:r>
                <a:endParaRPr lang="en-IN" dirty="0"/>
              </a:p>
            </p:txBody>
          </p:sp>
        </mc:Choice>
        <mc:Fallback xmlns="">
          <p:sp>
            <p:nvSpPr>
              <p:cNvPr id="9" name="TextBox 8">
                <a:extLst>
                  <a:ext uri="{FF2B5EF4-FFF2-40B4-BE49-F238E27FC236}">
                    <a16:creationId xmlns:a16="http://schemas.microsoft.com/office/drawing/2014/main" id="{845331F2-B21C-2127-38D4-F8429283FB03}"/>
                  </a:ext>
                </a:extLst>
              </p:cNvPr>
              <p:cNvSpPr txBox="1">
                <a:spLocks noRot="1" noChangeAspect="1" noMove="1" noResize="1" noEditPoints="1" noAdjustHandles="1" noChangeArrowheads="1" noChangeShapeType="1" noTextEdit="1"/>
              </p:cNvSpPr>
              <p:nvPr/>
            </p:nvSpPr>
            <p:spPr>
              <a:xfrm>
                <a:off x="762000" y="3048000"/>
                <a:ext cx="7752000" cy="830997"/>
              </a:xfrm>
              <a:prstGeom prst="rect">
                <a:avLst/>
              </a:prstGeom>
              <a:blipFill>
                <a:blip r:embed="rId4"/>
                <a:stretch>
                  <a:fillRect l="-1179" t="-5882" b="-16176"/>
                </a:stretch>
              </a:blipFill>
            </p:spPr>
            <p:txBody>
              <a:bodyPr/>
              <a:lstStyle/>
              <a:p>
                <a:r>
                  <a:rPr lang="en-IN">
                    <a:noFill/>
                  </a:rPr>
                  <a:t> </a:t>
                </a:r>
              </a:p>
            </p:txBody>
          </p:sp>
        </mc:Fallback>
      </mc:AlternateContent>
      <p:pic>
        <p:nvPicPr>
          <p:cNvPr id="7" name="Picture 6" descr="V subscript New Candy equals one divided by three times pi times r squared times h equals one divided by three times pi times 0.6 cm squared times 2 cm is approximately equal to 0.75 cm cubed.">
            <a:extLst>
              <a:ext uri="{FF2B5EF4-FFF2-40B4-BE49-F238E27FC236}">
                <a16:creationId xmlns:a16="http://schemas.microsoft.com/office/drawing/2014/main" id="{ADCB367D-8285-572B-06A0-2C93F2E559D1}"/>
              </a:ext>
            </a:extLst>
          </p:cNvPr>
          <p:cNvPicPr>
            <a:picLocks noChangeAspect="1"/>
          </p:cNvPicPr>
          <p:nvPr/>
        </p:nvPicPr>
        <p:blipFill>
          <a:blip r:embed="rId5"/>
          <a:stretch>
            <a:fillRect/>
          </a:stretch>
        </p:blipFill>
        <p:spPr>
          <a:xfrm>
            <a:off x="3220800" y="3810000"/>
            <a:ext cx="3312000" cy="183556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F5CB31-D3A1-BA74-7112-90A63E3D6383}"/>
                  </a:ext>
                </a:extLst>
              </p:cNvPr>
              <p:cNvSpPr txBox="1"/>
              <p:nvPr/>
            </p:nvSpPr>
            <p:spPr>
              <a:xfrm>
                <a:off x="990600" y="5588913"/>
                <a:ext cx="7924800" cy="430887"/>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Thus, the volume of the new chocolate is approximately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75</m:t>
                    </m:r>
                    <m:r>
                      <m:rPr>
                        <m:sty m:val="p"/>
                      </m:rP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cm</m:t>
                    </m:r>
                  </m:oMath>
                </a14:m>
                <a:r>
                  <a:rPr kumimoji="0" lang="en-US" sz="22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³</a:t>
                </a:r>
                <a:r>
                  <a:rPr kumimoji="0" lang="en-US" sz="22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endParaRPr kumimoji="0" lang="en-US" sz="22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9AF5CB31-D3A1-BA74-7112-90A63E3D6383}"/>
                  </a:ext>
                </a:extLst>
              </p:cNvPr>
              <p:cNvSpPr txBox="1">
                <a:spLocks noRot="1" noChangeAspect="1" noMove="1" noResize="1" noEditPoints="1" noAdjustHandles="1" noChangeArrowheads="1" noChangeShapeType="1" noTextEdit="1"/>
              </p:cNvSpPr>
              <p:nvPr/>
            </p:nvSpPr>
            <p:spPr>
              <a:xfrm>
                <a:off x="990600" y="5588913"/>
                <a:ext cx="7924800" cy="430887"/>
              </a:xfrm>
              <a:prstGeom prst="rect">
                <a:avLst/>
              </a:prstGeom>
              <a:blipFill>
                <a:blip r:embed="rId6"/>
                <a:stretch>
                  <a:fillRect l="-1000" t="-9859" b="-26761"/>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Finding the Volume of a Right Circular Cone</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358775" indent="-358775">
                  <a:defRPr sz="2800"/>
                </a:pPr>
                <a:r>
                  <a:rPr lang="en-IN" sz="2400" dirty="0"/>
                  <a:t>b.	​To find the maximum number of candies that can be made from a block of chocolate, we need to begin by finding the volume of the chocolate block. We know the volume of a rectangular solid is </a:t>
                </a:r>
                <a:r>
                  <a:rPr lang="en-IN" sz="2400" i="1" dirty="0"/>
                  <a:t>V</a:t>
                </a:r>
                <a:r>
                  <a:rPr lang="en-IN" sz="2400" dirty="0"/>
                  <a:t> = </a:t>
                </a:r>
                <a:r>
                  <a:rPr lang="en-IN" sz="2400" i="1" dirty="0" err="1"/>
                  <a:t>lwh</a:t>
                </a:r>
                <a:r>
                  <a:rPr lang="en-IN" sz="2400" dirty="0"/>
                  <a:t> and that the block has a length of </a:t>
                </a:r>
                <a14:m>
                  <m:oMath xmlns:m="http://schemas.openxmlformats.org/officeDocument/2006/math">
                    <m:r>
                      <a:rPr lang="en-IN" sz="2400">
                        <a:latin typeface="Cambria Math" panose="02040503050406030204" pitchFamily="18" charset="0"/>
                      </a:rPr>
                      <m:t>22</m:t>
                    </m:r>
                    <m:r>
                      <m:rPr>
                        <m:nor/>
                      </m:rPr>
                      <a:rPr lang="en-IN" sz="2400"/>
                      <m:t> </m:t>
                    </m:r>
                    <m:r>
                      <m:rPr>
                        <m:sty m:val="p"/>
                      </m:rPr>
                      <a:rPr lang="en-IN" sz="2400">
                        <a:latin typeface="Cambria Math" panose="02040503050406030204" pitchFamily="18" charset="0"/>
                      </a:rPr>
                      <m:t>cm</m:t>
                    </m:r>
                  </m:oMath>
                </a14:m>
                <a:r>
                  <a:rPr lang="en-IN" sz="2400" dirty="0"/>
                  <a:t>, a width of </a:t>
                </a:r>
                <a14:m>
                  <m:oMath xmlns:m="http://schemas.openxmlformats.org/officeDocument/2006/math">
                    <m:r>
                      <a:rPr lang="en-IN" sz="2400">
                        <a:latin typeface="Cambria Math" panose="02040503050406030204" pitchFamily="18" charset="0"/>
                      </a:rPr>
                      <m:t>10</m:t>
                    </m:r>
                    <m:r>
                      <m:rPr>
                        <m:nor/>
                      </m:rPr>
                      <a:rPr lang="en-IN" sz="2400"/>
                      <m:t> </m:t>
                    </m:r>
                    <m:r>
                      <m:rPr>
                        <m:sty m:val="p"/>
                      </m:rPr>
                      <a:rPr lang="en-IN" sz="2400">
                        <a:latin typeface="Cambria Math" panose="02040503050406030204" pitchFamily="18" charset="0"/>
                      </a:rPr>
                      <m:t>cm</m:t>
                    </m:r>
                  </m:oMath>
                </a14:m>
                <a:r>
                  <a:rPr lang="en-IN" sz="2400" dirty="0"/>
                  <a:t>, and a height of </a:t>
                </a:r>
                <a14:m>
                  <m:oMath xmlns:m="http://schemas.openxmlformats.org/officeDocument/2006/math">
                    <m:r>
                      <a:rPr lang="en-IN" sz="2400">
                        <a:latin typeface="Cambria Math" panose="02040503050406030204" pitchFamily="18" charset="0"/>
                      </a:rPr>
                      <m:t>10</m:t>
                    </m:r>
                    <m:r>
                      <m:rPr>
                        <m:nor/>
                      </m:rPr>
                      <a:rPr lang="en-IN" sz="2400"/>
                      <m:t> </m:t>
                    </m:r>
                    <m:r>
                      <m:rPr>
                        <m:sty m:val="p"/>
                      </m:rPr>
                      <a:rPr lang="en-IN" sz="2400">
                        <a:latin typeface="Cambria Math" panose="02040503050406030204" pitchFamily="18" charset="0"/>
                      </a:rPr>
                      <m:t>cm</m:t>
                    </m:r>
                  </m:oMath>
                </a14:m>
                <a:r>
                  <a:rPr lang="en-IN" sz="2400" dirty="0"/>
                  <a:t>. Substituting these values into the formula, we have the following.</a:t>
                </a:r>
                <a:endParaRPr lang="en-US" sz="2400" dirty="0"/>
              </a:p>
              <a:p>
                <a:endParaRPr lang="ar-AE"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74"/>
                </a:stretch>
              </a:blipFill>
            </p:spPr>
            <p:txBody>
              <a:bodyPr/>
              <a:lstStyle/>
              <a:p>
                <a:r>
                  <a:rPr lang="en-IN">
                    <a:noFill/>
                  </a:rPr>
                  <a:t> </a:t>
                </a:r>
              </a:p>
            </p:txBody>
          </p:sp>
        </mc:Fallback>
      </mc:AlternateContent>
      <p:pic>
        <p:nvPicPr>
          <p:cNvPr id="7" name="Picture 6" descr="V subscript Chocolate Block equals l times w times h equals open parenthesis 22 cm closed parenthesis times open parenthesis 10 cm closed parenthesis times open parenthesis 10 cm closed parenthesis equals 2200 cm cubed.">
            <a:extLst>
              <a:ext uri="{FF2B5EF4-FFF2-40B4-BE49-F238E27FC236}">
                <a16:creationId xmlns:a16="http://schemas.microsoft.com/office/drawing/2014/main" id="{68A329EB-CF91-183A-6DFD-24242422D821}"/>
              </a:ext>
            </a:extLst>
          </p:cNvPr>
          <p:cNvPicPr>
            <a:picLocks noChangeAspect="1"/>
          </p:cNvPicPr>
          <p:nvPr/>
        </p:nvPicPr>
        <p:blipFill>
          <a:blip r:embed="rId3"/>
          <a:stretch>
            <a:fillRect/>
          </a:stretch>
        </p:blipFill>
        <p:spPr>
          <a:xfrm>
            <a:off x="2514600" y="3412151"/>
            <a:ext cx="4212000" cy="1301129"/>
          </a:xfrm>
          <a:prstGeom prst="rect">
            <a:avLst/>
          </a:prstGeom>
        </p:spPr>
      </p:pic>
      <p:sp>
        <p:nvSpPr>
          <p:cNvPr id="5" name="TextBox 4">
            <a:extLst>
              <a:ext uri="{FF2B5EF4-FFF2-40B4-BE49-F238E27FC236}">
                <a16:creationId xmlns:a16="http://schemas.microsoft.com/office/drawing/2014/main" id="{2194F5A7-91B5-B74B-B3E9-4D7FA2B1782B}"/>
              </a:ext>
            </a:extLst>
          </p:cNvPr>
          <p:cNvSpPr txBox="1"/>
          <p:nvPr/>
        </p:nvSpPr>
        <p:spPr>
          <a:xfrm>
            <a:off x="762000" y="4800600"/>
            <a:ext cx="8153400" cy="1200329"/>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400" b="0" i="0" u="none" strike="noStrike" kern="1200" cap="none" spc="0" normalizeH="0" baseline="0" noProof="0" dirty="0">
                <a:ln>
                  <a:noFill/>
                </a:ln>
                <a:solidFill>
                  <a:srgbClr val="366092"/>
                </a:solidFill>
                <a:effectLst/>
                <a:uLnTx/>
                <a:uFillTx/>
                <a:latin typeface="Calibri"/>
                <a:ea typeface="+mn-ea"/>
                <a:cs typeface="+mn-cs"/>
              </a:rPr>
              <a:t>Next, to find the number of candies that can be made from this block, divide the total volume we just found by the volume of chocolate of one of the new candies found in part 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D0F7-D581-1205-1CC2-9DAA07A5A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456E9-3198-2B9D-D470-18D980ADBBD9}"/>
              </a:ext>
            </a:extLst>
          </p:cNvPr>
          <p:cNvSpPr>
            <a:spLocks noGrp="1"/>
          </p:cNvSpPr>
          <p:nvPr>
            <p:ph type="title"/>
          </p:nvPr>
        </p:nvSpPr>
        <p:spPr/>
        <p:txBody>
          <a:bodyPr>
            <a:normAutofit/>
          </a:bodyPr>
          <a:lstStyle/>
          <a:p>
            <a:pPr>
              <a:defRPr sz="3200"/>
            </a:pPr>
            <a:r>
              <a:rPr dirty="0"/>
              <a:t>Example 7: Finding the Volume of a Right Circular Cone</a:t>
            </a:r>
            <a:r>
              <a:rPr lang="en-US" dirty="0"/>
              <a:t>—Slide 4</a:t>
            </a:r>
            <a:endParaRPr dirty="0"/>
          </a:p>
        </p:txBody>
      </p:sp>
      <p:sp>
        <p:nvSpPr>
          <p:cNvPr id="3" name="Text Placeholder 2">
            <a:extLst>
              <a:ext uri="{FF2B5EF4-FFF2-40B4-BE49-F238E27FC236}">
                <a16:creationId xmlns:a16="http://schemas.microsoft.com/office/drawing/2014/main" id="{395CCA1A-83DE-2FDA-B198-36D7E9DC15F5}"/>
              </a:ext>
            </a:extLst>
          </p:cNvPr>
          <p:cNvSpPr>
            <a:spLocks noGrp="1"/>
          </p:cNvSpPr>
          <p:nvPr>
            <p:ph type="body" sz="quarter" idx="10"/>
          </p:nvPr>
        </p:nvSpPr>
        <p:spPr/>
        <p:txBody>
          <a:bodyPr>
            <a:normAutofit/>
          </a:bodyPr>
          <a:lstStyle/>
          <a:p>
            <a:pPr marL="0" lvl="1" indent="0">
              <a:buNone/>
            </a:pPr>
            <a:r>
              <a:rPr lang="en-IN" sz="2600" dirty="0"/>
              <a:t>Number of Candies Made from One Block of Chocolate: </a:t>
            </a:r>
          </a:p>
          <a:p>
            <a:pPr marL="457200" lvl="1" indent="0">
              <a:buNone/>
            </a:pPr>
            <a:endParaRPr lang="en-IN" sz="2600" dirty="0"/>
          </a:p>
        </p:txBody>
      </p:sp>
      <p:pic>
        <p:nvPicPr>
          <p:cNvPr id="7" name="Picture 6" descr="2200 cm cubed divided by 0.75 cm cubed equals 2933.33.">
            <a:extLst>
              <a:ext uri="{FF2B5EF4-FFF2-40B4-BE49-F238E27FC236}">
                <a16:creationId xmlns:a16="http://schemas.microsoft.com/office/drawing/2014/main" id="{D7056EC8-44D5-C71A-35CA-3D83F5971239}"/>
              </a:ext>
            </a:extLst>
          </p:cNvPr>
          <p:cNvPicPr>
            <a:picLocks noChangeAspect="1"/>
          </p:cNvPicPr>
          <p:nvPr/>
        </p:nvPicPr>
        <p:blipFill>
          <a:blip r:embed="rId2"/>
          <a:stretch>
            <a:fillRect/>
          </a:stretch>
        </p:blipFill>
        <p:spPr>
          <a:xfrm>
            <a:off x="3200400" y="1600200"/>
            <a:ext cx="2844000" cy="982102"/>
          </a:xfrm>
          <a:prstGeom prst="rect">
            <a:avLst/>
          </a:prstGeom>
        </p:spPr>
      </p:pic>
      <p:sp>
        <p:nvSpPr>
          <p:cNvPr id="5" name="TextBox 4">
            <a:extLst>
              <a:ext uri="{FF2B5EF4-FFF2-40B4-BE49-F238E27FC236}">
                <a16:creationId xmlns:a16="http://schemas.microsoft.com/office/drawing/2014/main" id="{3E53F65C-FC3B-8840-8557-662F25F82A77}"/>
              </a:ext>
            </a:extLst>
          </p:cNvPr>
          <p:cNvSpPr txBox="1"/>
          <p:nvPr/>
        </p:nvSpPr>
        <p:spPr>
          <a:xfrm>
            <a:off x="466164" y="2564839"/>
            <a:ext cx="8296835" cy="1692771"/>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600" b="0" i="0" u="none" strike="noStrike" kern="1200" cap="none" spc="0" normalizeH="0" baseline="0" noProof="0" dirty="0">
                <a:ln>
                  <a:noFill/>
                </a:ln>
                <a:solidFill>
                  <a:srgbClr val="366092"/>
                </a:solidFill>
                <a:effectLst/>
                <a:uLnTx/>
                <a:uFillTx/>
                <a:latin typeface="Calibri"/>
                <a:ea typeface="+mn-ea"/>
                <a:cs typeface="+mn-cs"/>
              </a:rPr>
              <a:t>We need to round this number down to the nearest whole number, since we are asked for the maximum number of chocolates that can be made from one block. So a maximum of </a:t>
            </a:r>
            <a:r>
              <a:rPr kumimoji="0" lang="en-IN" sz="2600" b="0" i="0" u="none" strike="noStrike" kern="1200" cap="none" spc="0" normalizeH="0" baseline="0" noProof="0" dirty="0">
                <a:ln>
                  <a:noFill/>
                </a:ln>
                <a:solidFill>
                  <a:srgbClr val="366092"/>
                </a:solidFill>
                <a:effectLst/>
                <a:uLnTx/>
                <a:uFillTx/>
                <a:latin typeface="Cambria Math"/>
                <a:ea typeface="+mn-ea"/>
                <a:cs typeface="+mn-cs"/>
              </a:rPr>
              <a:t>2933</a:t>
            </a:r>
            <a:r>
              <a:rPr kumimoji="0" lang="en-IN" sz="2600" b="0" i="0" u="none" strike="noStrike" kern="1200" cap="none" spc="0" normalizeH="0" baseline="0" noProof="0" dirty="0">
                <a:ln>
                  <a:noFill/>
                </a:ln>
                <a:solidFill>
                  <a:srgbClr val="366092"/>
                </a:solidFill>
                <a:effectLst/>
                <a:uLnTx/>
                <a:uFillTx/>
                <a:latin typeface="Calibri"/>
                <a:ea typeface="+mn-ea"/>
                <a:cs typeface="+mn-cs"/>
              </a:rPr>
              <a:t> candies can be made from the block of chocolate.</a:t>
            </a:r>
          </a:p>
        </p:txBody>
      </p:sp>
    </p:spTree>
    <p:extLst>
      <p:ext uri="{BB962C8B-B14F-4D97-AF65-F5344CB8AC3E}">
        <p14:creationId xmlns:p14="http://schemas.microsoft.com/office/powerpoint/2010/main" val="3430541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Comparing Volumes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lang="en-IN" sz="2200" dirty="0"/>
                  <a:t>If the volume of a right circular cylinder is </a:t>
                </a:r>
                <a14:m>
                  <m:oMath xmlns:m="http://schemas.openxmlformats.org/officeDocument/2006/math">
                    <m:r>
                      <a:rPr lang="en-IN" sz="2200">
                        <a:latin typeface="Cambria Math" panose="02040503050406030204" pitchFamily="18" charset="0"/>
                      </a:rPr>
                      <m:t>600</m:t>
                    </m:r>
                    <m:r>
                      <a:rPr lang="en-IN" sz="2200" b="0" i="0" smtClean="0">
                        <a:latin typeface="Cambria Math" panose="02040503050406030204" pitchFamily="18" charset="0"/>
                      </a:rPr>
                      <m:t> </m:t>
                    </m:r>
                    <m:r>
                      <m:rPr>
                        <m:sty m:val="p"/>
                      </m:rPr>
                      <a:rPr lang="en-IN" sz="2200">
                        <a:latin typeface="Cambria Math" panose="02040503050406030204" pitchFamily="18" charset="0"/>
                      </a:rPr>
                      <m:t>cm</m:t>
                    </m:r>
                  </m:oMath>
                </a14:m>
                <a:r>
                  <a:rPr lang="en-IN" sz="2200" dirty="0">
                    <a:latin typeface="Calibri" panose="020F0502020204030204" pitchFamily="34" charset="0"/>
                    <a:ea typeface="Calibri" panose="020F0502020204030204" pitchFamily="34" charset="0"/>
                    <a:cs typeface="Calibri" panose="020F0502020204030204" pitchFamily="34" charset="0"/>
                  </a:rPr>
                  <a:t>³, </a:t>
                </a:r>
                <a:r>
                  <a:rPr lang="en-IN" sz="2200" dirty="0"/>
                  <a:t>find the volume of a right circular cone with the same height and base.</a:t>
                </a:r>
              </a:p>
              <a:p>
                <a:pPr algn="just"/>
                <a:r>
                  <a:rPr lang="en-IN" sz="2200" b="1" dirty="0"/>
                  <a:t>Solution</a:t>
                </a:r>
              </a:p>
              <a:p>
                <a:pPr algn="just"/>
                <a:r>
                  <a:rPr lang="en-IN" sz="2200" dirty="0"/>
                  <a:t>Let's begin by considering the volume formulas for both the right circular cylinder and the right circular cone.</a:t>
                </a:r>
              </a:p>
              <a:p>
                <a:pPr algn="ctr">
                  <a:defRPr sz="2800"/>
                </a:pPr>
                <a:endParaRPr lang="ar-AE" sz="2200" dirty="0"/>
              </a:p>
              <a:p>
                <a:pPr algn="just">
                  <a:defRPr sz="2800"/>
                </a:pPr>
                <a:endParaRPr lang="ar-AE"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963"/>
                </a:stretch>
              </a:blipFill>
            </p:spPr>
            <p:txBody>
              <a:bodyPr/>
              <a:lstStyle/>
              <a:p>
                <a:r>
                  <a:rPr lang="en-IN">
                    <a:noFill/>
                  </a:rPr>
                  <a:t> </a:t>
                </a:r>
              </a:p>
            </p:txBody>
          </p:sp>
        </mc:Fallback>
      </mc:AlternateContent>
      <p:pic>
        <p:nvPicPr>
          <p:cNvPr id="7" name="Picture 6" descr="V subscript cylinder equals pi times r squared times h.&#10;&#10;and&#10;&#10;V subscript cone equals one divided by three times pi times r squared times h.">
            <a:extLst>
              <a:ext uri="{FF2B5EF4-FFF2-40B4-BE49-F238E27FC236}">
                <a16:creationId xmlns:a16="http://schemas.microsoft.com/office/drawing/2014/main" id="{51430C1B-73AD-B114-FC8F-F63553A79B14}"/>
              </a:ext>
            </a:extLst>
          </p:cNvPr>
          <p:cNvPicPr>
            <a:picLocks noChangeAspect="1"/>
          </p:cNvPicPr>
          <p:nvPr/>
        </p:nvPicPr>
        <p:blipFill>
          <a:blip r:embed="rId3"/>
          <a:stretch>
            <a:fillRect/>
          </a:stretch>
        </p:blipFill>
        <p:spPr>
          <a:xfrm>
            <a:off x="2438400" y="2867025"/>
            <a:ext cx="3600000" cy="72524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8F28C93-30A0-1438-EB44-B7BF8B9488A5}"/>
                  </a:ext>
                </a:extLst>
              </p:cNvPr>
              <p:cNvSpPr txBox="1"/>
              <p:nvPr/>
            </p:nvSpPr>
            <p:spPr>
              <a:xfrm>
                <a:off x="457200" y="3657600"/>
                <a:ext cx="8229600" cy="1901931"/>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Notice that since the base and height are the same for each figure, </a:t>
                </a:r>
                <a:r>
                  <a:rPr kumimoji="0" lang="en-IN" sz="2200" b="0" i="1" u="none" strike="noStrike" kern="1200" cap="none" spc="0" normalizeH="0" baseline="0" noProof="0" dirty="0">
                    <a:ln>
                      <a:noFill/>
                    </a:ln>
                    <a:solidFill>
                      <a:srgbClr val="366092"/>
                    </a:solidFill>
                    <a:effectLst/>
                    <a:uLnTx/>
                    <a:uFillTx/>
                    <a:latin typeface="Calibri"/>
                    <a:ea typeface="+mn-ea"/>
                    <a:cs typeface="+mn-cs"/>
                  </a:rPr>
                  <a:t>r</a:t>
                </a:r>
                <a:r>
                  <a:rPr kumimoji="0" lang="en-IN" sz="2200" b="0" i="0" u="none" strike="noStrike" kern="1200" cap="none" spc="0" normalizeH="0" baseline="0" noProof="0" dirty="0">
                    <a:ln>
                      <a:noFill/>
                    </a:ln>
                    <a:solidFill>
                      <a:srgbClr val="366092"/>
                    </a:solidFill>
                    <a:effectLst/>
                    <a:uLnTx/>
                    <a:uFillTx/>
                    <a:latin typeface="Calibri"/>
                    <a:ea typeface="+mn-ea"/>
                    <a:cs typeface="+mn-cs"/>
                  </a:rPr>
                  <a:t> and </a:t>
                </a:r>
                <a:r>
                  <a:rPr kumimoji="0" lang="en-IN" sz="2200" b="0" i="1" u="none" strike="noStrike" kern="1200" cap="none" spc="0" normalizeH="0" baseline="0" noProof="0" dirty="0">
                    <a:ln>
                      <a:noFill/>
                    </a:ln>
                    <a:solidFill>
                      <a:srgbClr val="366092"/>
                    </a:solidFill>
                    <a:effectLst/>
                    <a:uLnTx/>
                    <a:uFillTx/>
                    <a:latin typeface="Calibri"/>
                    <a:ea typeface="+mn-ea"/>
                    <a:cs typeface="+mn-cs"/>
                  </a:rPr>
                  <a:t>h</a:t>
                </a:r>
                <a:r>
                  <a:rPr kumimoji="0" lang="en-IN" sz="2200" b="0" i="0" u="none" strike="noStrike" kern="1200" cap="none" spc="0" normalizeH="0" baseline="0" noProof="0" dirty="0">
                    <a:ln>
                      <a:noFill/>
                    </a:ln>
                    <a:solidFill>
                      <a:srgbClr val="366092"/>
                    </a:solidFill>
                    <a:effectLst/>
                    <a:uLnTx/>
                    <a:uFillTx/>
                    <a:latin typeface="Calibri"/>
                    <a:ea typeface="+mn-ea"/>
                    <a:cs typeface="+mn-cs"/>
                  </a:rPr>
                  <a:t> will be the same in each equation. From the equations we can see that the cone will then contain one third of the volume of the cylinder. Thus, if the cylinder has a volume of </a:t>
                </a:r>
                <a14:m>
                  <m:oMath xmlns:m="http://schemas.openxmlformats.org/officeDocument/2006/math">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600</m:t>
                    </m:r>
                    <m:r>
                      <a:rPr kumimoji="0" lang="en-US" sz="22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sSup>
                      <m:sSupPr>
                        <m:ctrlPr>
                          <a:rPr kumimoji="0" lang="ar-AE" sz="2200" b="0" i="1" u="none" strike="noStrike" kern="1200" cap="none" spc="0" normalizeH="0" baseline="0" noProof="0" smtClean="0">
                            <a:ln>
                              <a:noFill/>
                            </a:ln>
                            <a:solidFill>
                              <a:srgbClr val="366092"/>
                            </a:solidFill>
                            <a:effectLst/>
                            <a:uLnTx/>
                            <a:uFillTx/>
                            <a:latin typeface="Cambria Math" panose="02040503050406030204" pitchFamily="18" charset="0"/>
                            <a:ea typeface="+mn-ea"/>
                          </a:rPr>
                        </m:ctrlPr>
                      </m:sSupPr>
                      <m:e>
                        <m:r>
                          <m:rPr>
                            <m:sty m:val="p"/>
                          </m:rP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cm</m:t>
                        </m:r>
                      </m:e>
                      <m:sup>
                        <m:r>
                          <a:rPr kumimoji="0" lang="en-US" sz="22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sup>
                    </m:sSup>
                  </m:oMath>
                </a14:m>
                <a:r>
                  <a:rPr lang="en-IN" sz="2200" dirty="0">
                    <a:latin typeface="Calibri" panose="020F0502020204030204" pitchFamily="34" charset="0"/>
                    <a:ea typeface="Calibri" panose="020F0502020204030204" pitchFamily="34" charset="0"/>
                    <a:cs typeface="Calibri" panose="020F0502020204030204" pitchFamily="34" charset="0"/>
                  </a:rPr>
                  <a:t>³, </a:t>
                </a:r>
                <a:r>
                  <a:rPr kumimoji="0" lang="en-IN" sz="2200" b="0" i="0" u="none" strike="noStrike" kern="1200" cap="none" spc="0" normalizeH="0" baseline="0" noProof="0" dirty="0">
                    <a:ln>
                      <a:noFill/>
                    </a:ln>
                    <a:solidFill>
                      <a:srgbClr val="366092"/>
                    </a:solidFill>
                    <a:effectLst/>
                    <a:uLnTx/>
                    <a:uFillTx/>
                    <a:latin typeface="Calibri"/>
                    <a:ea typeface="+mn-ea"/>
                    <a:cs typeface="+mn-cs"/>
                  </a:rPr>
                  <a:t>the cone’s </a:t>
                </a:r>
              </a:p>
              <a:p>
                <a:pPr>
                  <a:lnSpc>
                    <a:spcPct val="150000"/>
                  </a:lnSpc>
                </a:pPr>
                <a:r>
                  <a:rPr kumimoji="0" lang="en-IN" sz="2200" b="0" i="0" u="none" strike="noStrike" kern="1200" cap="none" spc="0" normalizeH="0" baseline="0" noProof="0" dirty="0">
                    <a:ln>
                      <a:noFill/>
                    </a:ln>
                    <a:solidFill>
                      <a:srgbClr val="366092"/>
                    </a:solidFill>
                    <a:effectLst/>
                    <a:uLnTx/>
                    <a:uFillTx/>
                    <a:latin typeface="Calibri"/>
                    <a:ea typeface="+mn-ea"/>
                    <a:cs typeface="+mn-cs"/>
                  </a:rPr>
                  <a:t>volume will be</a:t>
                </a:r>
                <a:endParaRPr lang="en-IN" dirty="0"/>
              </a:p>
            </p:txBody>
          </p:sp>
        </mc:Choice>
        <mc:Fallback xmlns="">
          <p:sp>
            <p:nvSpPr>
              <p:cNvPr id="5" name="TextBox 4">
                <a:extLst>
                  <a:ext uri="{FF2B5EF4-FFF2-40B4-BE49-F238E27FC236}">
                    <a16:creationId xmlns:a16="http://schemas.microsoft.com/office/drawing/2014/main" id="{B8F28C93-30A0-1438-EB44-B7BF8B9488A5}"/>
                  </a:ext>
                </a:extLst>
              </p:cNvPr>
              <p:cNvSpPr txBox="1">
                <a:spLocks noRot="1" noChangeAspect="1" noMove="1" noResize="1" noEditPoints="1" noAdjustHandles="1" noChangeArrowheads="1" noChangeShapeType="1" noTextEdit="1"/>
              </p:cNvSpPr>
              <p:nvPr/>
            </p:nvSpPr>
            <p:spPr>
              <a:xfrm>
                <a:off x="457200" y="3657600"/>
                <a:ext cx="8229600" cy="1901931"/>
              </a:xfrm>
              <a:prstGeom prst="rect">
                <a:avLst/>
              </a:prstGeom>
              <a:blipFill>
                <a:blip r:embed="rId4"/>
                <a:stretch>
                  <a:fillRect l="-963" t="-2244" b="-5449"/>
                </a:stretch>
              </a:blipFill>
            </p:spPr>
            <p:txBody>
              <a:bodyPr/>
              <a:lstStyle/>
              <a:p>
                <a:r>
                  <a:rPr lang="en-IN">
                    <a:noFill/>
                  </a:rPr>
                  <a:t> </a:t>
                </a:r>
              </a:p>
            </p:txBody>
          </p:sp>
        </mc:Fallback>
      </mc:AlternateContent>
      <p:pic>
        <p:nvPicPr>
          <p:cNvPr id="11" name="Picture 10" descr="600 cm cubed divided by 3 equals 200 cm cubed.">
            <a:extLst>
              <a:ext uri="{FF2B5EF4-FFF2-40B4-BE49-F238E27FC236}">
                <a16:creationId xmlns:a16="http://schemas.microsoft.com/office/drawing/2014/main" id="{22854F70-F639-7A0F-56CC-1326C90F4B61}"/>
              </a:ext>
            </a:extLst>
          </p:cNvPr>
          <p:cNvPicPr>
            <a:picLocks noChangeAspect="1"/>
          </p:cNvPicPr>
          <p:nvPr/>
        </p:nvPicPr>
        <p:blipFill>
          <a:blip r:embed="rId5"/>
          <a:stretch>
            <a:fillRect/>
          </a:stretch>
        </p:blipFill>
        <p:spPr>
          <a:xfrm>
            <a:off x="2291400" y="5029200"/>
            <a:ext cx="2052000" cy="66880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Using the Volume of a Square Pyramid</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just">
                  <a:defRPr sz="2800"/>
                </a:pPr>
                <a:r>
                  <a:rPr sz="2000" dirty="0"/>
                  <a:t>The Great Pyramid of Giza was originally about </a:t>
                </a:r>
                <a14:m>
                  <m:oMath xmlns:m="http://schemas.openxmlformats.org/officeDocument/2006/math">
                    <m:r>
                      <a:rPr sz="2000">
                        <a:latin typeface="Cambria Math" panose="02040503050406030204" pitchFamily="18" charset="0"/>
                      </a:rPr>
                      <m:t>480</m:t>
                    </m:r>
                    <m:r>
                      <m:rPr>
                        <m:nor/>
                      </m:rPr>
                      <a:rPr sz="2000"/>
                      <m:t> </m:t>
                    </m:r>
                    <m:r>
                      <m:rPr>
                        <m:sty m:val="p"/>
                      </m:rPr>
                      <a:rPr sz="2000">
                        <a:latin typeface="Cambria Math" panose="02040503050406030204" pitchFamily="18" charset="0"/>
                      </a:rPr>
                      <m:t>ft</m:t>
                    </m:r>
                  </m:oMath>
                </a14:m>
                <a:r>
                  <a:rPr sz="2000" dirty="0"/>
                  <a:t> tall with a square base whose sides measured about </a:t>
                </a:r>
                <a14:m>
                  <m:oMath xmlns:m="http://schemas.openxmlformats.org/officeDocument/2006/math">
                    <m:r>
                      <a:rPr sz="2000">
                        <a:latin typeface="Cambria Math" panose="02040503050406030204" pitchFamily="18" charset="0"/>
                      </a:rPr>
                      <m:t>755</m:t>
                    </m:r>
                    <m:r>
                      <m:rPr>
                        <m:nor/>
                      </m:rPr>
                      <a:rPr sz="2000"/>
                      <m:t> </m:t>
                    </m:r>
                    <m:r>
                      <m:rPr>
                        <m:sty m:val="p"/>
                      </m:rPr>
                      <a:rPr sz="2000">
                        <a:latin typeface="Cambria Math" panose="02040503050406030204" pitchFamily="18" charset="0"/>
                      </a:rPr>
                      <m:t>ft</m:t>
                    </m:r>
                  </m:oMath>
                </a14:m>
                <a:r>
                  <a:rPr sz="2000" dirty="0"/>
                  <a:t> long.</a:t>
                </a:r>
                <a:endParaRPr lang="en-US" sz="20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5" name="Picture 4" descr="Representation of the Great Pyramid, with base side measured at 755ft&#10;  and height measured at 480ft.">
            <a:extLst>
              <a:ext uri="{FF2B5EF4-FFF2-40B4-BE49-F238E27FC236}">
                <a16:creationId xmlns:a16="http://schemas.microsoft.com/office/drawing/2014/main" id="{176C956C-F331-461C-B927-02F49700EA6A}"/>
              </a:ext>
            </a:extLst>
          </p:cNvPr>
          <p:cNvPicPr>
            <a:picLocks noChangeAspect="1"/>
          </p:cNvPicPr>
          <p:nvPr/>
        </p:nvPicPr>
        <p:blipFill>
          <a:blip r:embed="rId3"/>
          <a:srcRect b="10714"/>
          <a:stretch>
            <a:fillRect/>
          </a:stretch>
        </p:blipFill>
        <p:spPr>
          <a:xfrm>
            <a:off x="3287548" y="1828800"/>
            <a:ext cx="2568903" cy="1905000"/>
          </a:xfrm>
          <a:prstGeom prst="rect">
            <a:avLst/>
          </a:prstGeom>
        </p:spPr>
      </p:pic>
      <p:sp>
        <p:nvSpPr>
          <p:cNvPr id="6" name="TextBox 5">
            <a:extLst>
              <a:ext uri="{FF2B5EF4-FFF2-40B4-BE49-F238E27FC236}">
                <a16:creationId xmlns:a16="http://schemas.microsoft.com/office/drawing/2014/main" id="{AF79A437-4B3E-8594-F264-C4223212EEE6}"/>
              </a:ext>
            </a:extLst>
          </p:cNvPr>
          <p:cNvSpPr txBox="1"/>
          <p:nvPr/>
        </p:nvSpPr>
        <p:spPr>
          <a:xfrm>
            <a:off x="4000499" y="3810000"/>
            <a:ext cx="1143000" cy="369332"/>
          </a:xfrm>
          <a:prstGeom prst="rect">
            <a:avLst/>
          </a:prstGeom>
          <a:noFill/>
        </p:spPr>
        <p:txBody>
          <a:bodyPr wrap="square">
            <a:spAutoFit/>
          </a:bodyPr>
          <a:lstStyle/>
          <a:p>
            <a:r>
              <a:rPr lang="en-IN" sz="1800" dirty="0"/>
              <a:t>Figure 11</a:t>
            </a:r>
            <a:endParaRPr lang="en-IN"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1D22B4F-E99E-1F10-CD52-03D42EDC989A}"/>
                  </a:ext>
                </a:extLst>
              </p:cNvPr>
              <p:cNvSpPr txBox="1"/>
              <p:nvPr/>
            </p:nvSpPr>
            <p:spPr>
              <a:xfrm>
                <a:off x="525296" y="4255532"/>
                <a:ext cx="8229599" cy="1384995"/>
              </a:xfrm>
              <a:prstGeom prst="rect">
                <a:avLst/>
              </a:prstGeom>
              <a:noFill/>
            </p:spPr>
            <p:txBody>
              <a:bodyPr wrap="square">
                <a:spAutoFit/>
              </a:bodyPr>
              <a:lstStyle/>
              <a:p>
                <a:pPr marL="358775" marR="0" lvl="0" indent="-358775"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a.	Find the volume of the Great Pyramid of Giza.</a:t>
                </a:r>
              </a:p>
              <a:p>
                <a:pPr marL="358775" marR="0" lvl="0" indent="-358775"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b.	​For a sandcastle competition, a scale model of the Great Pyramid of Giza is made. If the model has a ratio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what is the volume of sand needed to build the model?</a:t>
                </a:r>
              </a:p>
            </p:txBody>
          </p:sp>
        </mc:Choice>
        <mc:Fallback>
          <p:sp>
            <p:nvSpPr>
              <p:cNvPr id="7" name="TextBox 6">
                <a:extLst>
                  <a:ext uri="{FF2B5EF4-FFF2-40B4-BE49-F238E27FC236}">
                    <a16:creationId xmlns:a16="http://schemas.microsoft.com/office/drawing/2014/main" id="{B1D22B4F-E99E-1F10-CD52-03D42EDC989A}"/>
                  </a:ext>
                </a:extLst>
              </p:cNvPr>
              <p:cNvSpPr txBox="1">
                <a:spLocks noRot="1" noChangeAspect="1" noMove="1" noResize="1" noEditPoints="1" noAdjustHandles="1" noChangeArrowheads="1" noChangeShapeType="1" noTextEdit="1"/>
              </p:cNvSpPr>
              <p:nvPr/>
            </p:nvSpPr>
            <p:spPr>
              <a:xfrm>
                <a:off x="525296" y="4255532"/>
                <a:ext cx="8229599" cy="1384995"/>
              </a:xfrm>
              <a:prstGeom prst="rect">
                <a:avLst/>
              </a:prstGeom>
              <a:blipFill>
                <a:blip r:embed="rId4"/>
                <a:stretch>
                  <a:fillRect l="-741" t="-2203" r="-815" b="-7048"/>
                </a:stretch>
              </a:blipFill>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Using the Volume of a Square Pyramid</a:t>
            </a:r>
            <a:r>
              <a:rPr lang="en-US" dirty="0"/>
              <a:t>—Slide 2</a:t>
            </a:r>
            <a:endParaRPr dirty="0"/>
          </a:p>
        </p:txBody>
      </p:sp>
      <p:sp>
        <p:nvSpPr>
          <p:cNvPr id="3" name="Text Placeholder 2"/>
          <p:cNvSpPr>
            <a:spLocks noGrp="1"/>
          </p:cNvSpPr>
          <p:nvPr>
            <p:ph type="body" sz="quarter" idx="10"/>
          </p:nvPr>
        </p:nvSpPr>
        <p:spPr/>
        <p:txBody>
          <a:bodyPr>
            <a:normAutofit/>
          </a:bodyPr>
          <a:lstStyle/>
          <a:p>
            <a:pPr algn="just"/>
            <a:r>
              <a:rPr lang="en-IN" sz="2400" b="1" dirty="0"/>
              <a:t>Solution</a:t>
            </a:r>
          </a:p>
          <a:p>
            <a:pPr marL="358775" indent="-358775" algn="just">
              <a:defRPr sz="2800"/>
            </a:pPr>
            <a:r>
              <a:rPr lang="en-IN" sz="2400" dirty="0"/>
              <a:t>a.	​The formula for the volume of a square pyramid is</a:t>
            </a:r>
            <a:endParaRPr lang="en-IN" sz="1000" dirty="0"/>
          </a:p>
          <a:p>
            <a:endParaRPr lang="ar-AE" sz="1200" dirty="0"/>
          </a:p>
        </p:txBody>
      </p:sp>
      <p:pic>
        <p:nvPicPr>
          <p:cNvPr id="9" name="Picture 8" descr="V equals one divided by three times s squared times h">
            <a:extLst>
              <a:ext uri="{FF2B5EF4-FFF2-40B4-BE49-F238E27FC236}">
                <a16:creationId xmlns:a16="http://schemas.microsoft.com/office/drawing/2014/main" id="{7DFA9D91-84A4-522B-0871-CB2548E702A0}"/>
              </a:ext>
            </a:extLst>
          </p:cNvPr>
          <p:cNvPicPr>
            <a:picLocks noChangeAspect="1"/>
          </p:cNvPicPr>
          <p:nvPr/>
        </p:nvPicPr>
        <p:blipFill>
          <a:blip r:embed="rId2"/>
          <a:stretch>
            <a:fillRect/>
          </a:stretch>
        </p:blipFill>
        <p:spPr>
          <a:xfrm>
            <a:off x="7143750" y="1357312"/>
            <a:ext cx="1188000" cy="758492"/>
          </a:xfrm>
          <a:prstGeom prst="rect">
            <a:avLst/>
          </a:prstGeom>
        </p:spPr>
      </p:pic>
      <p:sp>
        <p:nvSpPr>
          <p:cNvPr id="7" name="TextBox 6">
            <a:extLst>
              <a:ext uri="{FF2B5EF4-FFF2-40B4-BE49-F238E27FC236}">
                <a16:creationId xmlns:a16="http://schemas.microsoft.com/office/drawing/2014/main" id="{30025836-EAF8-36D2-40B8-7012B5512D2A}"/>
              </a:ext>
            </a:extLst>
          </p:cNvPr>
          <p:cNvSpPr txBox="1"/>
          <p:nvPr/>
        </p:nvSpPr>
        <p:spPr>
          <a:xfrm>
            <a:off x="762000" y="2000071"/>
            <a:ext cx="7848600" cy="1200329"/>
          </a:xfrm>
          <a:prstGeom prst="rect">
            <a:avLst/>
          </a:prstGeom>
          <a:noFill/>
        </p:spPr>
        <p:txBody>
          <a:bodyPr wrap="square">
            <a:spAutoFit/>
          </a:bodyPr>
          <a:lstStyle/>
          <a:p>
            <a:pPr marR="0" lvl="0" algn="just" defTabSz="914400" rtl="0" eaLnBrk="1" fontAlgn="auto" latinLnBrk="0" hangingPunct="1">
              <a:lnSpc>
                <a:spcPct val="100000"/>
              </a:lnSpc>
              <a:spcBef>
                <a:spcPct val="20000"/>
              </a:spcBef>
              <a:spcAft>
                <a:spcPts val="0"/>
              </a:spcAft>
              <a:buClrTx/>
              <a:buSzTx/>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The Great Pyramid of Giza has a height of </a:t>
            </a:r>
            <a:r>
              <a:rPr kumimoji="0" lang="en-IN" sz="2400" b="0" i="0" u="none" strike="noStrike" kern="1200" cap="none" spc="0" normalizeH="0" baseline="0" noProof="0" dirty="0">
                <a:ln>
                  <a:noFill/>
                </a:ln>
                <a:solidFill>
                  <a:srgbClr val="366092"/>
                </a:solidFill>
                <a:effectLst/>
                <a:uLnTx/>
                <a:uFillTx/>
                <a:latin typeface="Cambria Math"/>
                <a:ea typeface="+mn-ea"/>
                <a:cs typeface="+mn-cs"/>
              </a:rPr>
              <a:t>480</a:t>
            </a:r>
            <a:r>
              <a:rPr kumimoji="0" lang="en-IN" sz="2400" b="0" i="0" u="none" strike="noStrike" kern="1200" cap="none" spc="0" normalizeH="0" baseline="0" noProof="0" dirty="0">
                <a:ln>
                  <a:noFill/>
                </a:ln>
                <a:solidFill>
                  <a:srgbClr val="366092"/>
                </a:solidFill>
                <a:effectLst/>
                <a:uLnTx/>
                <a:uFillTx/>
                <a:latin typeface="Calibri"/>
                <a:ea typeface="+mn-ea"/>
                <a:cs typeface="+mn-cs"/>
              </a:rPr>
              <a:t> feet and each side of the base is </a:t>
            </a:r>
            <a:r>
              <a:rPr kumimoji="0" lang="en-IN" sz="2400" b="0" i="0" u="none" strike="noStrike" kern="1200" cap="none" spc="0" normalizeH="0" baseline="0" noProof="0" dirty="0">
                <a:ln>
                  <a:noFill/>
                </a:ln>
                <a:solidFill>
                  <a:srgbClr val="366092"/>
                </a:solidFill>
                <a:effectLst/>
                <a:uLnTx/>
                <a:uFillTx/>
                <a:latin typeface="Cambria Math"/>
                <a:ea typeface="+mn-ea"/>
                <a:cs typeface="+mn-cs"/>
              </a:rPr>
              <a:t>755</a:t>
            </a:r>
            <a:r>
              <a:rPr kumimoji="0" lang="en-IN" sz="2400" b="0" i="0" u="none" strike="noStrike" kern="1200" cap="none" spc="0" normalizeH="0" baseline="0" noProof="0" dirty="0">
                <a:ln>
                  <a:noFill/>
                </a:ln>
                <a:solidFill>
                  <a:srgbClr val="366092"/>
                </a:solidFill>
                <a:effectLst/>
                <a:uLnTx/>
                <a:uFillTx/>
                <a:latin typeface="Calibri"/>
                <a:ea typeface="+mn-ea"/>
                <a:cs typeface="+mn-cs"/>
              </a:rPr>
              <a:t> feet long. Substituting these values into the formula, we have the following.</a:t>
            </a:r>
          </a:p>
        </p:txBody>
      </p:sp>
      <p:pic>
        <p:nvPicPr>
          <p:cNvPr id="11" name="Picture 10" descr="V equals one divided by three times s squared times h equals one divided by three times 755 ft squared times 480 ft equals 91,204,000 ft cubed.">
            <a:extLst>
              <a:ext uri="{FF2B5EF4-FFF2-40B4-BE49-F238E27FC236}">
                <a16:creationId xmlns:a16="http://schemas.microsoft.com/office/drawing/2014/main" id="{FCF0AAD6-935F-BDFA-B903-80712359CA56}"/>
              </a:ext>
            </a:extLst>
          </p:cNvPr>
          <p:cNvPicPr>
            <a:picLocks noChangeAspect="1"/>
          </p:cNvPicPr>
          <p:nvPr/>
        </p:nvPicPr>
        <p:blipFill>
          <a:blip r:embed="rId3"/>
          <a:stretch>
            <a:fillRect/>
          </a:stretch>
        </p:blipFill>
        <p:spPr>
          <a:xfrm>
            <a:off x="3330000" y="3124200"/>
            <a:ext cx="2484000" cy="185493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2EB2BE1-DBCD-F360-9935-9BB8B53FEB4F}"/>
                  </a:ext>
                </a:extLst>
              </p:cNvPr>
              <p:cNvSpPr txBox="1"/>
              <p:nvPr/>
            </p:nvSpPr>
            <p:spPr>
              <a:xfrm>
                <a:off x="609600" y="5029200"/>
                <a:ext cx="8153400" cy="830997"/>
              </a:xfrm>
              <a:prstGeom prst="rect">
                <a:avLst/>
              </a:prstGeom>
              <a:noFill/>
            </p:spPr>
            <p:txBody>
              <a:bodyPr wrap="square">
                <a:spAutoFit/>
              </a:bodyPr>
              <a:lstStyle/>
              <a:p>
                <a:pPr marL="0" marR="0" lvl="1"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Therefore, the volume of the Great Pyramid of Giza was about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91</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204</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000</m:t>
                    </m:r>
                    <m:r>
                      <a:rPr kumimoji="0" lang="en-US" sz="24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r>
                      <a:rPr kumimoji="0" lang="en-US" sz="2400" b="0" i="0" u="none" strike="noStrike" kern="1200" cap="none" spc="0" normalizeH="0" baseline="30000" noProof="0">
                        <a:ln>
                          <a:noFill/>
                        </a:ln>
                        <a:solidFill>
                          <a:srgbClr val="366092"/>
                        </a:solidFill>
                        <a:effectLst/>
                        <a:uLnTx/>
                        <a:uFillTx/>
                        <a:latin typeface="Cambria Math" panose="02040503050406030204" pitchFamily="18" charset="0"/>
                        <a:ea typeface="+mn-ea"/>
                        <a:cs typeface="+mn-cs"/>
                      </a:rPr>
                      <m:t>3</m:t>
                    </m:r>
                  </m:oMath>
                </a14:m>
                <a:r>
                  <a:rPr kumimoji="0" lang="en-US" sz="24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endParaRPr kumimoji="0" lang="en-US" sz="24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12EB2BE1-DBCD-F360-9935-9BB8B53FEB4F}"/>
                  </a:ext>
                </a:extLst>
              </p:cNvPr>
              <p:cNvSpPr txBox="1">
                <a:spLocks noRot="1" noChangeAspect="1" noMove="1" noResize="1" noEditPoints="1" noAdjustHandles="1" noChangeArrowheads="1" noChangeShapeType="1" noTextEdit="1"/>
              </p:cNvSpPr>
              <p:nvPr/>
            </p:nvSpPr>
            <p:spPr>
              <a:xfrm>
                <a:off x="609600" y="5029200"/>
                <a:ext cx="8153400" cy="830997"/>
              </a:xfrm>
              <a:prstGeom prst="rect">
                <a:avLst/>
              </a:prstGeom>
              <a:blipFill>
                <a:blip r:embed="rId4"/>
                <a:stretch>
                  <a:fillRect l="-1121" t="-5882" r="-1046" b="-16176"/>
                </a:stretch>
              </a:blipFill>
            </p:spPr>
            <p:txBody>
              <a:bodyPr/>
              <a:lstStyle/>
              <a:p>
                <a:r>
                  <a:rPr lang="en-IN">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Using the Volume of a Square Pyramid</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358775" indent="-358775" algn="just">
                  <a:defRPr sz="2800"/>
                </a:pPr>
                <a:r>
                  <a:rPr lang="en-IN" sz="2500" dirty="0"/>
                  <a:t>b.	Using our knowledge of ratios, we know that if the scale model has a ratio of </a:t>
                </a:r>
                <a14:m>
                  <m:oMath xmlns:m="http://schemas.openxmlformats.org/officeDocument/2006/math">
                    <m:r>
                      <a:rPr lang="en-IN" sz="2500">
                        <a:latin typeface="Cambria Math" panose="02040503050406030204" pitchFamily="18" charset="0"/>
                      </a:rPr>
                      <m:t>1</m:t>
                    </m:r>
                    <m:r>
                      <a:rPr lang="en-IN" sz="2500">
                        <a:latin typeface="Cambria Math" panose="02040503050406030204" pitchFamily="18" charset="0"/>
                      </a:rPr>
                      <m:t>:</m:t>
                    </m:r>
                    <m:r>
                      <a:rPr lang="en-IN" sz="2500">
                        <a:latin typeface="Cambria Math" panose="02040503050406030204" pitchFamily="18" charset="0"/>
                      </a:rPr>
                      <m:t>100</m:t>
                    </m:r>
                  </m:oMath>
                </a14:m>
                <a:r>
                  <a:rPr lang="en-IN" sz="2500" dirty="0"/>
                  <a:t>, then we need to divide the measurements by </a:t>
                </a:r>
                <a:r>
                  <a:rPr lang="en-IN" sz="2500" dirty="0">
                    <a:latin typeface="Cambria Math"/>
                  </a:rPr>
                  <a:t>100</a:t>
                </a:r>
                <a:r>
                  <a:rPr lang="en-IN" sz="2500" dirty="0"/>
                  <a:t>. We can do this in one of two ways. We can either divide each of the original length measurements by </a:t>
                </a:r>
                <a:r>
                  <a:rPr lang="en-IN" sz="2500" dirty="0">
                    <a:latin typeface="Cambria Math"/>
                  </a:rPr>
                  <a:t>100</a:t>
                </a:r>
                <a:r>
                  <a:rPr lang="en-IN" sz="2500" dirty="0"/>
                  <a:t> and then multiply them together, or we can divide the volume by 100</a:t>
                </a:r>
                <a:r>
                  <a:rPr lang="en-IN" sz="2500" dirty="0">
                    <a:latin typeface="Calibri" panose="020F0502020204030204" pitchFamily="34" charset="0"/>
                    <a:ea typeface="Calibri" panose="020F0502020204030204" pitchFamily="34" charset="0"/>
                    <a:cs typeface="Calibri" panose="020F0502020204030204" pitchFamily="34" charset="0"/>
                  </a:rPr>
                  <a:t>³</a:t>
                </a:r>
                <a14:m>
                  <m:oMath xmlns:m="http://schemas.openxmlformats.org/officeDocument/2006/math">
                    <m:r>
                      <a:rPr lang="en-US" sz="2500" b="0" i="0" smtClean="0">
                        <a:latin typeface="Cambria Math" panose="02040503050406030204" pitchFamily="18" charset="0"/>
                      </a:rPr>
                      <m:t> </m:t>
                    </m:r>
                    <m:r>
                      <a:rPr lang="ar-AE" sz="2500">
                        <a:latin typeface="Cambria Math" panose="02040503050406030204" pitchFamily="18" charset="0"/>
                      </a:rPr>
                      <m:t>=</m:t>
                    </m:r>
                    <m:r>
                      <a:rPr lang="ar-AE" sz="2500">
                        <a:latin typeface="Cambria Math" panose="02040503050406030204" pitchFamily="18" charset="0"/>
                      </a:rPr>
                      <m:t>1</m:t>
                    </m:r>
                    <m:r>
                      <a:rPr lang="ar-AE" sz="2500">
                        <a:latin typeface="Cambria Math" panose="02040503050406030204" pitchFamily="18" charset="0"/>
                      </a:rPr>
                      <m:t>,</m:t>
                    </m:r>
                    <m:r>
                      <a:rPr lang="ar-AE" sz="2500">
                        <a:latin typeface="Cambria Math" panose="02040503050406030204" pitchFamily="18" charset="0"/>
                      </a:rPr>
                      <m:t>000</m:t>
                    </m:r>
                    <m:r>
                      <a:rPr lang="ar-AE" sz="2500">
                        <a:latin typeface="Cambria Math" panose="02040503050406030204" pitchFamily="18" charset="0"/>
                      </a:rPr>
                      <m:t>,</m:t>
                    </m:r>
                    <m:r>
                      <a:rPr lang="ar-AE" sz="2500">
                        <a:latin typeface="Cambria Math" panose="02040503050406030204" pitchFamily="18" charset="0"/>
                      </a:rPr>
                      <m:t>000</m:t>
                    </m:r>
                    <m:r>
                      <a:rPr lang="en-US" sz="2500" b="0" i="0" smtClean="0">
                        <a:latin typeface="Cambria Math" panose="02040503050406030204" pitchFamily="18" charset="0"/>
                      </a:rPr>
                      <m:t>,</m:t>
                    </m:r>
                  </m:oMath>
                </a14:m>
                <a:r>
                  <a:rPr lang="ar-AE" sz="2500" dirty="0"/>
                  <a:t> </a:t>
                </a:r>
                <a:r>
                  <a:rPr lang="en-IN" sz="2500" dirty="0"/>
                  <a:t>which is the method we will use. Either calculation will give the same result, and we’ll leave the other method as an exercise. The volume of the model is calculated as follows.</a:t>
                </a:r>
              </a:p>
              <a:p>
                <a:pPr>
                  <a:defRPr sz="2800"/>
                </a:pPr>
                <a:endParaRPr lang="en-IN" sz="1200" dirty="0"/>
              </a:p>
              <a:p>
                <a:pPr algn="ctr">
                  <a:defRPr sz="2800"/>
                </a:pPr>
                <a:r>
                  <a:rPr lang="en-IN" dirty="0"/>
                  <a:t>​</a:t>
                </a:r>
                <a:endParaRPr lang="ar-AE" sz="1200" dirty="0"/>
              </a:p>
              <a:p>
                <a:pPr marL="457200" lvl="1" indent="0">
                  <a:buNone/>
                  <a:defRPr sz="2800"/>
                </a:pP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982" r="-1185"/>
                </a:stretch>
              </a:blipFill>
            </p:spPr>
            <p:txBody>
              <a:bodyPr/>
              <a:lstStyle/>
              <a:p>
                <a:r>
                  <a:rPr lang="en-IN">
                    <a:noFill/>
                  </a:rPr>
                  <a:t> </a:t>
                </a:r>
              </a:p>
            </p:txBody>
          </p:sp>
        </mc:Fallback>
      </mc:AlternateContent>
      <p:pic>
        <p:nvPicPr>
          <p:cNvPr id="7" name="Picture 6" descr="V subscript scaled model equals 91,204,000 ft cubed divided by 1,000,000 equals 91.204 ft cubed.">
            <a:extLst>
              <a:ext uri="{FF2B5EF4-FFF2-40B4-BE49-F238E27FC236}">
                <a16:creationId xmlns:a16="http://schemas.microsoft.com/office/drawing/2014/main" id="{2002DE2E-54B7-FC58-B8CE-D00C5F16F18F}"/>
              </a:ext>
            </a:extLst>
          </p:cNvPr>
          <p:cNvPicPr>
            <a:picLocks noChangeAspect="1"/>
          </p:cNvPicPr>
          <p:nvPr/>
        </p:nvPicPr>
        <p:blipFill>
          <a:blip r:embed="rId3"/>
          <a:stretch>
            <a:fillRect/>
          </a:stretch>
        </p:blipFill>
        <p:spPr>
          <a:xfrm>
            <a:off x="1905000" y="4572000"/>
            <a:ext cx="5048250" cy="8763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D96E3C-2EC1-174C-29D3-C6EAF7C870E4}"/>
                  </a:ext>
                </a:extLst>
              </p:cNvPr>
              <p:cNvSpPr txBox="1"/>
              <p:nvPr/>
            </p:nvSpPr>
            <p:spPr>
              <a:xfrm>
                <a:off x="685800" y="5550078"/>
                <a:ext cx="8229600" cy="477054"/>
              </a:xfrm>
              <a:prstGeom prst="rect">
                <a:avLst/>
              </a:prstGeom>
              <a:noFill/>
            </p:spPr>
            <p:txBody>
              <a:bodyPr wrap="square">
                <a:spAutoFit/>
              </a:bodyPr>
              <a:lstStyle/>
              <a:p>
                <a:r>
                  <a:rPr kumimoji="0" lang="en-IN" sz="2500" b="0" i="0" u="none" strike="noStrike" kern="1200" cap="none" spc="0" normalizeH="0" baseline="0" noProof="0" dirty="0">
                    <a:ln>
                      <a:noFill/>
                    </a:ln>
                    <a:solidFill>
                      <a:srgbClr val="366092"/>
                    </a:solidFill>
                    <a:effectLst/>
                    <a:uLnTx/>
                    <a:uFillTx/>
                    <a:latin typeface="Calibri"/>
                  </a:rPr>
                  <a:t>Therefore, the model pyramid will require </a:t>
                </a:r>
                <a14:m>
                  <m:oMath xmlns:m="http://schemas.openxmlformats.org/officeDocument/2006/math">
                    <m:r>
                      <a:rPr kumimoji="0" lang="en-IN" sz="2500" b="0" i="0" u="none" strike="noStrike" kern="1200" cap="none" spc="0" normalizeH="0" baseline="0" noProof="0">
                        <a:ln>
                          <a:noFill/>
                        </a:ln>
                        <a:solidFill>
                          <a:srgbClr val="366092"/>
                        </a:solidFill>
                        <a:effectLst/>
                        <a:uLnTx/>
                        <a:uFillTx/>
                        <a:latin typeface="Cambria Math" panose="02040503050406030204" pitchFamily="18" charset="0"/>
                      </a:rPr>
                      <m:t>91</m:t>
                    </m:r>
                    <m:r>
                      <a:rPr kumimoji="0" lang="en-IN" sz="2500" b="0" i="0" u="none" strike="noStrike" kern="1200" cap="none" spc="0" normalizeH="0" baseline="0" noProof="0">
                        <a:ln>
                          <a:noFill/>
                        </a:ln>
                        <a:solidFill>
                          <a:srgbClr val="366092"/>
                        </a:solidFill>
                        <a:effectLst/>
                        <a:uLnTx/>
                        <a:uFillTx/>
                        <a:latin typeface="Cambria Math" panose="02040503050406030204" pitchFamily="18" charset="0"/>
                      </a:rPr>
                      <m:t>.</m:t>
                    </m:r>
                    <m:r>
                      <a:rPr kumimoji="0" lang="en-IN" sz="2500" b="0" i="0" u="none" strike="noStrike" kern="1200" cap="none" spc="0" normalizeH="0" baseline="0" noProof="0">
                        <a:ln>
                          <a:noFill/>
                        </a:ln>
                        <a:solidFill>
                          <a:srgbClr val="366092"/>
                        </a:solidFill>
                        <a:effectLst/>
                        <a:uLnTx/>
                        <a:uFillTx/>
                        <a:latin typeface="Cambria Math" panose="02040503050406030204" pitchFamily="18" charset="0"/>
                      </a:rPr>
                      <m:t>204</m:t>
                    </m:r>
                    <m:r>
                      <a:rPr kumimoji="0" lang="en-US" sz="2500" b="0" i="0" u="none" strike="noStrike" kern="1200" cap="none" spc="0" normalizeH="0" baseline="0" noProof="0" smtClean="0">
                        <a:ln>
                          <a:noFill/>
                        </a:ln>
                        <a:solidFill>
                          <a:srgbClr val="366092"/>
                        </a:solidFill>
                        <a:effectLst/>
                        <a:uLnTx/>
                        <a:uFillTx/>
                        <a:latin typeface="Cambria Math" panose="02040503050406030204" pitchFamily="18" charset="0"/>
                      </a:rPr>
                      <m:t> </m:t>
                    </m:r>
                    <m:r>
                      <m:rPr>
                        <m:sty m:val="p"/>
                      </m:rPr>
                      <a:rPr kumimoji="0" lang="en-US" sz="2500" b="0" i="0" u="none" strike="noStrike" kern="1200" cap="none" spc="0" normalizeH="0" baseline="0" noProof="0" smtClean="0">
                        <a:ln>
                          <a:noFill/>
                        </a:ln>
                        <a:solidFill>
                          <a:srgbClr val="366092"/>
                        </a:solidFill>
                        <a:effectLst/>
                        <a:uLnTx/>
                        <a:uFillTx/>
                        <a:latin typeface="Cambria Math" panose="02040503050406030204" pitchFamily="18" charset="0"/>
                      </a:rPr>
                      <m:t>ft</m:t>
                    </m:r>
                  </m:oMath>
                </a14:m>
                <a:r>
                  <a:rPr kumimoji="0" lang="en-IN" sz="25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³ </a:t>
                </a:r>
                <a:r>
                  <a:rPr kumimoji="0" lang="en-IN" sz="2500" b="0" i="0" u="none" strike="noStrike" kern="1200" cap="none" spc="0" normalizeH="0" baseline="0" noProof="0" dirty="0">
                    <a:ln>
                      <a:noFill/>
                    </a:ln>
                    <a:solidFill>
                      <a:srgbClr val="366092"/>
                    </a:solidFill>
                    <a:effectLst/>
                    <a:uLnTx/>
                    <a:uFillTx/>
                    <a:latin typeface="Calibri"/>
                  </a:rPr>
                  <a:t>of sand.</a:t>
                </a:r>
                <a:endParaRPr lang="en-IN" sz="2500" dirty="0"/>
              </a:p>
            </p:txBody>
          </p:sp>
        </mc:Choice>
        <mc:Fallback xmlns="">
          <p:sp>
            <p:nvSpPr>
              <p:cNvPr id="5" name="TextBox 4">
                <a:extLst>
                  <a:ext uri="{FF2B5EF4-FFF2-40B4-BE49-F238E27FC236}">
                    <a16:creationId xmlns:a16="http://schemas.microsoft.com/office/drawing/2014/main" id="{42D96E3C-2EC1-174C-29D3-C6EAF7C870E4}"/>
                  </a:ext>
                </a:extLst>
              </p:cNvPr>
              <p:cNvSpPr txBox="1">
                <a:spLocks noRot="1" noChangeAspect="1" noMove="1" noResize="1" noEditPoints="1" noAdjustHandles="1" noChangeArrowheads="1" noChangeShapeType="1" noTextEdit="1"/>
              </p:cNvSpPr>
              <p:nvPr/>
            </p:nvSpPr>
            <p:spPr>
              <a:xfrm>
                <a:off x="685800" y="5550078"/>
                <a:ext cx="8229600" cy="477054"/>
              </a:xfrm>
              <a:prstGeom prst="rect">
                <a:avLst/>
              </a:prstGeom>
              <a:blipFill>
                <a:blip r:embed="rId4"/>
                <a:stretch>
                  <a:fillRect l="-1259" t="-8861" b="-29114"/>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pPr algn="just"/>
            <a:r>
              <a:rPr lang="en-IN" sz="2800" dirty="0"/>
              <a:t>Show that dividing each of the original measurements in Example 9 by </a:t>
            </a:r>
            <a:r>
              <a:rPr lang="en-IN" sz="2800" dirty="0">
                <a:latin typeface="Cambria Math"/>
              </a:rPr>
              <a:t>100</a:t>
            </a:r>
            <a:r>
              <a:rPr lang="en-IN" sz="2800" dirty="0"/>
              <a:t> before using the formula produces the same volume found in part b.</a:t>
            </a:r>
          </a:p>
          <a:p>
            <a:pPr algn="just"/>
            <a:endParaRPr lang="en-IN" sz="2800" dirty="0"/>
          </a:p>
        </p:txBody>
      </p:sp>
      <p:graphicFrame>
        <p:nvGraphicFramePr>
          <p:cNvPr id="4" name="Object 3" descr="Answer: One divided by three times open parenthesis 755 ft divided by 100 closed parenthesis squared times open parenthesis 480 ft divided by 100 closed parenthesis equals one divided by three times open parenthesis 7.55 ft closed parenthesis squared times open parenthesis 4.8 ft closed parenthesis equals 91.204 ft cubed.">
            <a:extLst>
              <a:ext uri="{FF2B5EF4-FFF2-40B4-BE49-F238E27FC236}">
                <a16:creationId xmlns:a16="http://schemas.microsoft.com/office/drawing/2014/main" id="{BF189FB7-A91C-F0AF-EF80-4A2DA22249B6}"/>
              </a:ext>
            </a:extLst>
          </p:cNvPr>
          <p:cNvGraphicFramePr>
            <a:graphicFrameLocks noChangeAspect="1"/>
          </p:cNvGraphicFramePr>
          <p:nvPr>
            <p:extLst>
              <p:ext uri="{D42A27DB-BD31-4B8C-83A1-F6EECF244321}">
                <p14:modId xmlns:p14="http://schemas.microsoft.com/office/powerpoint/2010/main" val="814074321"/>
              </p:ext>
            </p:extLst>
          </p:nvPr>
        </p:nvGraphicFramePr>
        <p:xfrm>
          <a:off x="609600" y="2819400"/>
          <a:ext cx="7812000" cy="899741"/>
        </p:xfrm>
        <a:graphic>
          <a:graphicData uri="http://schemas.openxmlformats.org/presentationml/2006/ole">
            <mc:AlternateContent xmlns:mc="http://schemas.openxmlformats.org/markup-compatibility/2006">
              <mc:Choice xmlns:v="urn:schemas-microsoft-com:vml" Requires="v">
                <p:oleObj name="Equation" r:id="rId2" imgW="8118566" imgH="934275" progId="Equation.DSMT4">
                  <p:embed/>
                </p:oleObj>
              </mc:Choice>
              <mc:Fallback>
                <p:oleObj name="Equation" r:id="rId2" imgW="8118566" imgH="934275" progId="Equation.DSMT4">
                  <p:embed/>
                  <p:pic>
                    <p:nvPicPr>
                      <p:cNvPr id="0" name=""/>
                      <p:cNvPicPr/>
                      <p:nvPr/>
                    </p:nvPicPr>
                    <p:blipFill>
                      <a:blip r:embed="rId3"/>
                      <a:stretch>
                        <a:fillRect/>
                      </a:stretch>
                    </p:blipFill>
                    <p:spPr>
                      <a:xfrm>
                        <a:off x="609600" y="2819400"/>
                        <a:ext cx="7812000" cy="899741"/>
                      </a:xfrm>
                      <a:prstGeom prst="rect">
                        <a:avLst/>
                      </a:prstGeom>
                    </p:spPr>
                  </p:pic>
                </p:oleObj>
              </mc:Fallback>
            </mc:AlternateContent>
          </a:graphicData>
        </a:graphic>
      </p:graphicFrame>
    </p:spTree>
    <p:extLst>
      <p:ext uri="{BB962C8B-B14F-4D97-AF65-F5344CB8AC3E}">
        <p14:creationId xmlns:p14="http://schemas.microsoft.com/office/powerpoint/2010/main" val="258863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which Measurement to Calculate</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358775" indent="-358775">
              <a:defRPr sz="2800"/>
            </a:pPr>
            <a:r>
              <a:rPr lang="en-US" dirty="0"/>
              <a:t>a.	</a:t>
            </a:r>
            <a:r>
              <a:rPr dirty="0"/>
              <a:t>​</a:t>
            </a:r>
            <a:r>
              <a:rPr sz="2800" dirty="0"/>
              <a:t>The space inside a moving truck requires that you know the </a:t>
            </a:r>
            <a:r>
              <a:rPr sz="2800" b="1" dirty="0"/>
              <a:t>volume</a:t>
            </a:r>
            <a:r>
              <a:rPr sz="2800" dirty="0"/>
              <a:t> the truck can hold.</a:t>
            </a:r>
          </a:p>
          <a:p>
            <a:pPr marL="358775" indent="-358775">
              <a:defRPr sz="2800"/>
            </a:pPr>
            <a:r>
              <a:rPr lang="en-US" sz="2800" dirty="0"/>
              <a:t>b.	</a:t>
            </a:r>
            <a:r>
              <a:rPr sz="2800" dirty="0"/>
              <a:t>The fabric will cover the outside of the chair, so </a:t>
            </a:r>
            <a:r>
              <a:rPr sz="2800" b="1" dirty="0"/>
              <a:t>surface area</a:t>
            </a:r>
            <a:r>
              <a:rPr sz="2800" dirty="0"/>
              <a:t> needs to be calculated.</a:t>
            </a:r>
          </a:p>
          <a:p>
            <a:pPr marL="358775" indent="-358775">
              <a:defRPr sz="2800"/>
            </a:pPr>
            <a:r>
              <a:rPr lang="en-US" dirty="0"/>
              <a:t>c.	</a:t>
            </a:r>
            <a:r>
              <a:rPr dirty="0"/>
              <a:t>​</a:t>
            </a:r>
            <a:r>
              <a:rPr sz="2800" dirty="0"/>
              <a:t>Wrapping paper will cover the outside area of packages, and hence </a:t>
            </a:r>
            <a:r>
              <a:rPr sz="2800" b="1" dirty="0"/>
              <a:t>surface area</a:t>
            </a:r>
            <a:r>
              <a:rPr sz="2800" dirty="0"/>
              <a:t> is needed.</a:t>
            </a:r>
          </a:p>
          <a:p>
            <a:pPr marL="358775" indent="-358775">
              <a:defRPr sz="2800"/>
            </a:pPr>
            <a:r>
              <a:rPr lang="en-US" sz="2800" dirty="0"/>
              <a:t>d.	</a:t>
            </a:r>
            <a:r>
              <a:rPr sz="2800" dirty="0"/>
              <a:t>The soil will fill in the inside of a planter, so </a:t>
            </a:r>
            <a:r>
              <a:rPr sz="2800" b="1" dirty="0"/>
              <a:t>volume</a:t>
            </a:r>
            <a:r>
              <a:rPr sz="2800" dirty="0"/>
              <a:t> needs to be calculated.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Comparing Volumes</a:t>
            </a:r>
            <a:r>
              <a:rPr lang="en-US" dirty="0"/>
              <a:t>—Slide 1</a:t>
            </a:r>
            <a:endParaRPr dirty="0"/>
          </a:p>
        </p:txBody>
      </p:sp>
      <p:sp>
        <p:nvSpPr>
          <p:cNvPr id="3" name="Text Placeholder 2"/>
          <p:cNvSpPr>
            <a:spLocks noGrp="1"/>
          </p:cNvSpPr>
          <p:nvPr>
            <p:ph type="body" sz="quarter" idx="10"/>
          </p:nvPr>
        </p:nvSpPr>
        <p:spPr/>
        <p:txBody>
          <a:bodyPr>
            <a:normAutofit fontScale="85000" lnSpcReduction="10000"/>
          </a:bodyPr>
          <a:lstStyle/>
          <a:p>
            <a:pPr algn="just"/>
            <a:r>
              <a:rPr sz="2800" dirty="0"/>
              <a:t>Suppose you want to build a swimming pool in your backyard. The city in which you live has a restriction on the volume of water that the pool can hold. Pools may contain at most </a:t>
            </a:r>
            <a:r>
              <a:rPr sz="2800" dirty="0">
                <a:latin typeface="Cambria Math"/>
              </a:rPr>
              <a:t>4800</a:t>
            </a:r>
            <a:r>
              <a:rPr sz="2800" dirty="0"/>
              <a:t> cubic feet of water. Your plans are to a build a pool that is </a:t>
            </a:r>
            <a:r>
              <a:rPr sz="2800" dirty="0">
                <a:latin typeface="Cambria Math"/>
              </a:rPr>
              <a:t>16</a:t>
            </a:r>
            <a:r>
              <a:rPr sz="2800" dirty="0"/>
              <a:t> feet wide, </a:t>
            </a:r>
            <a:r>
              <a:rPr sz="2800" dirty="0">
                <a:latin typeface="Cambria Math"/>
              </a:rPr>
              <a:t>24</a:t>
            </a:r>
            <a:r>
              <a:rPr sz="2800" dirty="0"/>
              <a:t> feet long, and has a depth that varies from </a:t>
            </a:r>
            <a:r>
              <a:rPr sz="2800" dirty="0">
                <a:latin typeface="Cambria Math"/>
              </a:rPr>
              <a:t>2</a:t>
            </a:r>
            <a:r>
              <a:rPr sz="2800" dirty="0"/>
              <a:t> feet to </a:t>
            </a:r>
            <a:r>
              <a:rPr sz="2800" dirty="0">
                <a:latin typeface="Cambria Math"/>
              </a:rPr>
              <a:t>12</a:t>
            </a:r>
            <a:r>
              <a:rPr sz="2800" dirty="0"/>
              <a:t> feet on a constant slope. Does the pool meet the restrictions required by the city?</a:t>
            </a:r>
            <a:endParaRPr lang="en-US" sz="2800" dirty="0"/>
          </a:p>
          <a:p>
            <a:pPr algn="just"/>
            <a:r>
              <a:rPr lang="en-US" sz="2800" b="1" dirty="0"/>
              <a:t>Solution</a:t>
            </a:r>
          </a:p>
          <a:p>
            <a:pPr algn="just"/>
            <a:r>
              <a:rPr lang="en-US" sz="2800" dirty="0"/>
              <a:t>To begin, let's use some of the problem-solving techniques from an earlier Chapter 1. By drawing a picture of the pool with views from both the top and side, we can better understand what is being asked. Figure 12 shows the top view of the swimming pool while Figure 13 shows the side view of the pool sloping from a depth of </a:t>
            </a:r>
            <a:r>
              <a:rPr lang="en-US" sz="2800" dirty="0">
                <a:latin typeface="Cambria Math"/>
              </a:rPr>
              <a:t>2</a:t>
            </a:r>
            <a:r>
              <a:rPr lang="en-US" sz="2800" dirty="0"/>
              <a:t> feet to a depth of </a:t>
            </a:r>
            <a:r>
              <a:rPr lang="en-US" sz="2800" dirty="0">
                <a:latin typeface="Cambria Math"/>
              </a:rPr>
              <a:t>12</a:t>
            </a:r>
            <a:r>
              <a:rPr lang="en-US" sz="2800" dirty="0"/>
              <a:t> feet.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Comparing Volumes</a:t>
            </a:r>
            <a:r>
              <a:rPr lang="en-US" dirty="0"/>
              <a:t>—Slide 2</a:t>
            </a:r>
            <a:endParaRPr dirty="0"/>
          </a:p>
        </p:txBody>
      </p:sp>
      <p:pic>
        <p:nvPicPr>
          <p:cNvPr id="6" name="Picture 5" descr="A figure shows the top view of a rectangular swimming pool. Its width is labeled 24 feet and height is labeled 16  feet.">
            <a:extLst>
              <a:ext uri="{FF2B5EF4-FFF2-40B4-BE49-F238E27FC236}">
                <a16:creationId xmlns:a16="http://schemas.microsoft.com/office/drawing/2014/main" id="{3AAEAC6A-598E-403A-B62E-8603EA82C0C9}"/>
              </a:ext>
            </a:extLst>
          </p:cNvPr>
          <p:cNvPicPr>
            <a:picLocks noChangeAspect="1"/>
          </p:cNvPicPr>
          <p:nvPr/>
        </p:nvPicPr>
        <p:blipFill>
          <a:blip r:embed="rId2"/>
          <a:stretch>
            <a:fillRect/>
          </a:stretch>
        </p:blipFill>
        <p:spPr>
          <a:xfrm>
            <a:off x="762000" y="1383268"/>
            <a:ext cx="2968599" cy="1447800"/>
          </a:xfrm>
          <a:prstGeom prst="rect">
            <a:avLst/>
          </a:prstGeom>
        </p:spPr>
      </p:pic>
      <p:sp>
        <p:nvSpPr>
          <p:cNvPr id="5" name="TextBox 4">
            <a:extLst>
              <a:ext uri="{FF2B5EF4-FFF2-40B4-BE49-F238E27FC236}">
                <a16:creationId xmlns:a16="http://schemas.microsoft.com/office/drawing/2014/main" id="{9AB373E3-8179-77B5-7F9E-DE8B30938F89}"/>
              </a:ext>
            </a:extLst>
          </p:cNvPr>
          <p:cNvSpPr txBox="1"/>
          <p:nvPr/>
        </p:nvSpPr>
        <p:spPr>
          <a:xfrm>
            <a:off x="762000" y="2946182"/>
            <a:ext cx="3276600" cy="369332"/>
          </a:xfrm>
          <a:prstGeom prst="rect">
            <a:avLst/>
          </a:prstGeom>
          <a:noFill/>
        </p:spPr>
        <p:txBody>
          <a:bodyPr wrap="square">
            <a:spAutoFit/>
          </a:bodyPr>
          <a:lstStyle/>
          <a:p>
            <a:r>
              <a:rPr kumimoji="0" lang="en-US" b="0" i="0" u="none" strike="noStrike" kern="1200" cap="none" spc="0" normalizeH="0" baseline="0" noProof="0" dirty="0">
                <a:ln>
                  <a:noFill/>
                </a:ln>
                <a:solidFill>
                  <a:srgbClr val="366092"/>
                </a:solidFill>
                <a:effectLst/>
                <a:uLnTx/>
                <a:uFillTx/>
                <a:latin typeface="Calibri"/>
                <a:ea typeface="+mn-ea"/>
                <a:cs typeface="+mn-cs"/>
              </a:rPr>
              <a:t> Figure 12:  Top View of the Pool </a:t>
            </a:r>
            <a:endParaRPr lang="en-IN" dirty="0"/>
          </a:p>
        </p:txBody>
      </p:sp>
      <p:pic>
        <p:nvPicPr>
          <p:cNvPr id="9" name="Picture 8" descr="A figure shows the outline of the lateral view of the swimming pool in the shape of a trapezoid. Its shorter leg is labeled 2 feet, longer leg is labeled 12 feet, and the base is labeled 24 feet">
            <a:extLst>
              <a:ext uri="{FF2B5EF4-FFF2-40B4-BE49-F238E27FC236}">
                <a16:creationId xmlns:a16="http://schemas.microsoft.com/office/drawing/2014/main" id="{EC7DC4D8-582E-4C0D-AEDF-ECB4225B7EA1}"/>
              </a:ext>
            </a:extLst>
          </p:cNvPr>
          <p:cNvPicPr>
            <a:picLocks noChangeAspect="1"/>
          </p:cNvPicPr>
          <p:nvPr/>
        </p:nvPicPr>
        <p:blipFill>
          <a:blip r:embed="rId3"/>
          <a:stretch>
            <a:fillRect/>
          </a:stretch>
        </p:blipFill>
        <p:spPr>
          <a:xfrm>
            <a:off x="4886791" y="1383268"/>
            <a:ext cx="3723809" cy="1590476"/>
          </a:xfrm>
          <a:prstGeom prst="rect">
            <a:avLst/>
          </a:prstGeom>
        </p:spPr>
      </p:pic>
      <p:sp>
        <p:nvSpPr>
          <p:cNvPr id="8" name="TextBox 7">
            <a:extLst>
              <a:ext uri="{FF2B5EF4-FFF2-40B4-BE49-F238E27FC236}">
                <a16:creationId xmlns:a16="http://schemas.microsoft.com/office/drawing/2014/main" id="{322D4250-F973-7802-93F3-70C755A25601}"/>
              </a:ext>
            </a:extLst>
          </p:cNvPr>
          <p:cNvSpPr txBox="1"/>
          <p:nvPr/>
        </p:nvSpPr>
        <p:spPr>
          <a:xfrm>
            <a:off x="5490882" y="2983468"/>
            <a:ext cx="3124200"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rgbClr val="366092"/>
                </a:solidFill>
                <a:effectLst/>
                <a:uLnTx/>
                <a:uFillTx/>
                <a:latin typeface="Calibri"/>
                <a:ea typeface="+mn-ea"/>
                <a:cs typeface="+mn-cs"/>
              </a:rPr>
              <a:t>Figure 13 Side View of the Pool                                        </a:t>
            </a:r>
          </a:p>
        </p:txBody>
      </p:sp>
      <p:sp>
        <p:nvSpPr>
          <p:cNvPr id="13" name="TextBox 12">
            <a:extLst>
              <a:ext uri="{FF2B5EF4-FFF2-40B4-BE49-F238E27FC236}">
                <a16:creationId xmlns:a16="http://schemas.microsoft.com/office/drawing/2014/main" id="{FF623048-BC64-026F-4773-7B19D30E180E}"/>
              </a:ext>
            </a:extLst>
          </p:cNvPr>
          <p:cNvSpPr txBox="1"/>
          <p:nvPr/>
        </p:nvSpPr>
        <p:spPr>
          <a:xfrm>
            <a:off x="433224" y="3505200"/>
            <a:ext cx="8405975" cy="1862048"/>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300" b="0" i="0" u="none" strike="noStrike" kern="1200" cap="none" spc="0" normalizeH="0" baseline="0" noProof="0" dirty="0">
                <a:ln>
                  <a:noFill/>
                </a:ln>
                <a:solidFill>
                  <a:srgbClr val="366092"/>
                </a:solidFill>
                <a:effectLst/>
                <a:uLnTx/>
                <a:uFillTx/>
                <a:latin typeface="Calibri"/>
                <a:ea typeface="+mn-ea"/>
                <a:cs typeface="+mn-cs"/>
              </a:rPr>
              <a:t>Notice from the side view that the pool is actually in the shape of a trapezoid. Although Table 1 does not list a formula for the volume of a solid in the shape of a trapezoid, we can find the volume by finding the area of the trapezoid and multiplying it by the width of the pool (</a:t>
            </a:r>
            <a:r>
              <a:rPr kumimoji="0" lang="en-US" sz="2300" b="0" i="0" u="none" strike="noStrike" kern="1200" cap="none" spc="0" normalizeH="0" baseline="0" noProof="0" dirty="0">
                <a:ln>
                  <a:noFill/>
                </a:ln>
                <a:solidFill>
                  <a:srgbClr val="366092"/>
                </a:solidFill>
                <a:effectLst/>
                <a:uLnTx/>
                <a:uFillTx/>
                <a:latin typeface="Cambria Math"/>
                <a:ea typeface="+mn-ea"/>
                <a:cs typeface="+mn-cs"/>
              </a:rPr>
              <a:t>16</a:t>
            </a:r>
            <a:r>
              <a:rPr kumimoji="0" lang="en-US" sz="2300" b="0" i="0" u="none" strike="noStrike" kern="1200" cap="none" spc="0" normalizeH="0" baseline="0" noProof="0" dirty="0">
                <a:ln>
                  <a:noFill/>
                </a:ln>
                <a:solidFill>
                  <a:srgbClr val="366092"/>
                </a:solidFill>
                <a:effectLst/>
                <a:uLnTx/>
                <a:uFillTx/>
                <a:latin typeface="Calibri"/>
                <a:ea typeface="+mn-ea"/>
                <a:cs typeface="+mn-cs"/>
              </a:rPr>
              <a:t> feet).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Comparing Volumes</a:t>
            </a:r>
            <a:r>
              <a:rPr lang="en-US" dirty="0"/>
              <a:t>—Slide 3</a:t>
            </a:r>
            <a:endParaRPr dirty="0"/>
          </a:p>
        </p:txBody>
      </p:sp>
      <p:sp>
        <p:nvSpPr>
          <p:cNvPr id="5" name="TextBox 4">
            <a:extLst>
              <a:ext uri="{FF2B5EF4-FFF2-40B4-BE49-F238E27FC236}">
                <a16:creationId xmlns:a16="http://schemas.microsoft.com/office/drawing/2014/main" id="{AEDA571A-2426-4F99-316B-A9B8B96422E1}"/>
              </a:ext>
            </a:extLst>
          </p:cNvPr>
          <p:cNvSpPr txBox="1"/>
          <p:nvPr/>
        </p:nvSpPr>
        <p:spPr>
          <a:xfrm>
            <a:off x="376518" y="1178954"/>
            <a:ext cx="6746358" cy="492443"/>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The formula for the area of a trapezoid is</a:t>
            </a:r>
            <a:endParaRPr lang="en-IN" sz="2600" dirty="0"/>
          </a:p>
        </p:txBody>
      </p:sp>
      <p:pic>
        <p:nvPicPr>
          <p:cNvPr id="15" name="Picture 14" descr="Area equals one divided by two times open parenthesis b subscript 1 plus b subscript 2 closed parenthesis times h ">
            <a:extLst>
              <a:ext uri="{FF2B5EF4-FFF2-40B4-BE49-F238E27FC236}">
                <a16:creationId xmlns:a16="http://schemas.microsoft.com/office/drawing/2014/main" id="{4423482D-6A7D-A996-E1FE-054F3A05FC1A}"/>
              </a:ext>
            </a:extLst>
          </p:cNvPr>
          <p:cNvPicPr>
            <a:picLocks noChangeAspect="1"/>
          </p:cNvPicPr>
          <p:nvPr/>
        </p:nvPicPr>
        <p:blipFill>
          <a:blip r:embed="rId2"/>
          <a:stretch>
            <a:fillRect/>
          </a:stretch>
        </p:blipFill>
        <p:spPr>
          <a:xfrm>
            <a:off x="6042876" y="1098375"/>
            <a:ext cx="2160000" cy="691877"/>
          </a:xfrm>
          <a:prstGeom prst="rect">
            <a:avLst/>
          </a:prstGeom>
        </p:spPr>
      </p:pic>
      <p:sp>
        <p:nvSpPr>
          <p:cNvPr id="11" name="TextBox 10">
            <a:extLst>
              <a:ext uri="{FF2B5EF4-FFF2-40B4-BE49-F238E27FC236}">
                <a16:creationId xmlns:a16="http://schemas.microsoft.com/office/drawing/2014/main" id="{987E2351-D066-6A0B-8024-BC513774ED11}"/>
              </a:ext>
            </a:extLst>
          </p:cNvPr>
          <p:cNvSpPr txBox="1"/>
          <p:nvPr/>
        </p:nvSpPr>
        <p:spPr>
          <a:xfrm>
            <a:off x="376518" y="1859340"/>
            <a:ext cx="8310282" cy="1692771"/>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rPr>
              <a:t>where </a:t>
            </a:r>
            <a:r>
              <a:rPr lang="en-IN" sz="2600" i="1" dirty="0">
                <a:solidFill>
                  <a:srgbClr val="366092"/>
                </a:solidFill>
                <a:latin typeface="Calibri"/>
              </a:rPr>
              <a:t>b</a:t>
            </a:r>
            <a:r>
              <a:rPr lang="en-IN" sz="2600" dirty="0">
                <a:solidFill>
                  <a:srgbClr val="366092"/>
                </a:solidFill>
                <a:latin typeface="Calibri" panose="020F0502020204030204" pitchFamily="34" charset="0"/>
                <a:ea typeface="Calibri" panose="020F0502020204030204" pitchFamily="34" charset="0"/>
                <a:cs typeface="Calibri" panose="020F0502020204030204" pitchFamily="34" charset="0"/>
              </a:rPr>
              <a:t>₁</a:t>
            </a:r>
            <a:r>
              <a:rPr kumimoji="0" lang="ar-AE" sz="2600" b="0" i="0" u="none" strike="noStrike" kern="1200" cap="none" spc="0" normalizeH="0" baseline="0" noProof="0" dirty="0">
                <a:ln>
                  <a:noFill/>
                </a:ln>
                <a:solidFill>
                  <a:srgbClr val="366092"/>
                </a:solidFill>
                <a:effectLst/>
                <a:uLnTx/>
                <a:uFillTx/>
                <a:latin typeface="Calibri"/>
              </a:rPr>
              <a:t> </a:t>
            </a:r>
            <a:r>
              <a:rPr kumimoji="0" lang="en-IN" sz="2600" b="0" i="0" u="none" strike="noStrike" kern="1200" cap="none" spc="0" normalizeH="0" baseline="0" noProof="0" dirty="0">
                <a:ln>
                  <a:noFill/>
                </a:ln>
                <a:solidFill>
                  <a:srgbClr val="366092"/>
                </a:solidFill>
                <a:effectLst/>
                <a:uLnTx/>
                <a:uFillTx/>
                <a:latin typeface="Calibri"/>
              </a:rPr>
              <a:t>and </a:t>
            </a:r>
            <a:r>
              <a:rPr lang="en-IN" sz="2600" i="1" dirty="0">
                <a:solidFill>
                  <a:srgbClr val="366092"/>
                </a:solidFill>
              </a:rPr>
              <a:t>b</a:t>
            </a:r>
            <a:r>
              <a:rPr lang="en-IN" sz="2600" dirty="0">
                <a:solidFill>
                  <a:srgbClr val="366092"/>
                </a:solidFill>
                <a:latin typeface="Calibri" panose="020F0502020204030204" pitchFamily="34" charset="0"/>
                <a:ea typeface="Calibri" panose="020F0502020204030204" pitchFamily="34" charset="0"/>
                <a:cs typeface="Calibri" panose="020F0502020204030204" pitchFamily="34" charset="0"/>
              </a:rPr>
              <a:t>₂ </a:t>
            </a:r>
            <a:r>
              <a:rPr kumimoji="0" lang="en-IN" sz="2600" b="0" i="0" u="none" strike="noStrike" kern="1200" cap="none" spc="0" normalizeH="0" baseline="0" noProof="0" dirty="0">
                <a:ln>
                  <a:noFill/>
                </a:ln>
                <a:solidFill>
                  <a:srgbClr val="366092"/>
                </a:solidFill>
                <a:effectLst/>
                <a:uLnTx/>
                <a:uFillTx/>
                <a:latin typeface="Calibri"/>
              </a:rPr>
              <a:t>are the lengths of the bases and </a:t>
            </a:r>
            <a:r>
              <a:rPr kumimoji="0" lang="en-IN" sz="2600" b="0" i="1" u="none" strike="noStrike" kern="1200" cap="none" spc="0" normalizeH="0" baseline="0" noProof="0" dirty="0">
                <a:ln>
                  <a:noFill/>
                </a:ln>
                <a:solidFill>
                  <a:srgbClr val="366092"/>
                </a:solidFill>
                <a:effectLst/>
                <a:uLnTx/>
                <a:uFillTx/>
                <a:latin typeface="Calibri"/>
              </a:rPr>
              <a:t>h</a:t>
            </a:r>
            <a:r>
              <a:rPr kumimoji="0" lang="en-IN" sz="2600" b="0" i="0" u="none" strike="noStrike" kern="1200" cap="none" spc="0" normalizeH="0" baseline="0" noProof="0" dirty="0">
                <a:ln>
                  <a:noFill/>
                </a:ln>
                <a:solidFill>
                  <a:srgbClr val="366092"/>
                </a:solidFill>
                <a:effectLst/>
                <a:uLnTx/>
                <a:uFillTx/>
                <a:latin typeface="Calibri"/>
              </a:rPr>
              <a:t> is the height. In this case, the lengths of the bases are </a:t>
            </a:r>
            <a:r>
              <a:rPr kumimoji="0" lang="en-IN" sz="2600" b="0" i="0" u="none" strike="noStrike" kern="1200" cap="none" spc="0" normalizeH="0" baseline="0" noProof="0" dirty="0">
                <a:ln>
                  <a:noFill/>
                </a:ln>
                <a:solidFill>
                  <a:srgbClr val="366092"/>
                </a:solidFill>
                <a:effectLst/>
                <a:uLnTx/>
                <a:uFillTx/>
                <a:latin typeface="Cambria Math"/>
              </a:rPr>
              <a:t>2</a:t>
            </a:r>
            <a:r>
              <a:rPr kumimoji="0" lang="en-IN" sz="2600" b="0" i="0" u="none" strike="noStrike" kern="1200" cap="none" spc="0" normalizeH="0" baseline="0" noProof="0" dirty="0">
                <a:ln>
                  <a:noFill/>
                </a:ln>
                <a:solidFill>
                  <a:srgbClr val="366092"/>
                </a:solidFill>
                <a:effectLst/>
                <a:uLnTx/>
                <a:uFillTx/>
                <a:latin typeface="Calibri"/>
              </a:rPr>
              <a:t> feet and </a:t>
            </a:r>
            <a:r>
              <a:rPr kumimoji="0" lang="en-IN" sz="2600" b="0" i="0" u="none" strike="noStrike" kern="1200" cap="none" spc="0" normalizeH="0" baseline="0" noProof="0" dirty="0">
                <a:ln>
                  <a:noFill/>
                </a:ln>
                <a:solidFill>
                  <a:srgbClr val="366092"/>
                </a:solidFill>
                <a:effectLst/>
                <a:uLnTx/>
                <a:uFillTx/>
                <a:latin typeface="Cambria Math"/>
              </a:rPr>
              <a:t>12</a:t>
            </a:r>
            <a:r>
              <a:rPr kumimoji="0" lang="en-IN" sz="2600" b="0" i="0" u="none" strike="noStrike" kern="1200" cap="none" spc="0" normalizeH="0" baseline="0" noProof="0" dirty="0">
                <a:ln>
                  <a:noFill/>
                </a:ln>
                <a:solidFill>
                  <a:srgbClr val="366092"/>
                </a:solidFill>
                <a:effectLst/>
                <a:uLnTx/>
                <a:uFillTx/>
                <a:latin typeface="Calibri"/>
              </a:rPr>
              <a:t> feet and the height is </a:t>
            </a:r>
            <a:r>
              <a:rPr kumimoji="0" lang="en-IN" sz="2600" b="0" i="0" u="none" strike="noStrike" kern="1200" cap="none" spc="0" normalizeH="0" baseline="0" noProof="0" dirty="0">
                <a:ln>
                  <a:noFill/>
                </a:ln>
                <a:solidFill>
                  <a:srgbClr val="366092"/>
                </a:solidFill>
                <a:effectLst/>
                <a:uLnTx/>
                <a:uFillTx/>
                <a:latin typeface="Cambria Math"/>
              </a:rPr>
              <a:t>24</a:t>
            </a:r>
            <a:r>
              <a:rPr kumimoji="0" lang="en-IN" sz="2600" b="0" i="0" u="none" strike="noStrike" kern="1200" cap="none" spc="0" normalizeH="0" baseline="0" noProof="0" dirty="0">
                <a:ln>
                  <a:noFill/>
                </a:ln>
                <a:solidFill>
                  <a:srgbClr val="366092"/>
                </a:solidFill>
                <a:effectLst/>
                <a:uLnTx/>
                <a:uFillTx/>
                <a:latin typeface="Calibri"/>
              </a:rPr>
              <a:t> feet. Substituting these values in the area formula, we have the following.</a:t>
            </a:r>
            <a:endParaRPr lang="en-IN" sz="2600" dirty="0"/>
          </a:p>
        </p:txBody>
      </p:sp>
      <p:pic>
        <p:nvPicPr>
          <p:cNvPr id="9" name="Picture 8" descr="A subscript pool side equals one divided by two times open parenthesis b subscript 1 plus b subscript 2 closed parenthesis times h equals one divided by two times open parenthesis 2 ft plus 12 ft closed parenthesis times open parenthesis 24 ft closed parenthesis equals 168 ft squared.">
            <a:extLst>
              <a:ext uri="{FF2B5EF4-FFF2-40B4-BE49-F238E27FC236}">
                <a16:creationId xmlns:a16="http://schemas.microsoft.com/office/drawing/2014/main" id="{84C3DB08-E3E8-3F95-0593-6E4CC552AEEC}"/>
              </a:ext>
            </a:extLst>
          </p:cNvPr>
          <p:cNvPicPr>
            <a:picLocks noChangeAspect="1"/>
          </p:cNvPicPr>
          <p:nvPr/>
        </p:nvPicPr>
        <p:blipFill>
          <a:blip r:embed="rId3"/>
          <a:stretch>
            <a:fillRect/>
          </a:stretch>
        </p:blipFill>
        <p:spPr>
          <a:xfrm>
            <a:off x="1219659" y="3552111"/>
            <a:ext cx="6624000" cy="75967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5EDF02-7355-CAEC-DA1F-4D50390314BF}"/>
                  </a:ext>
                </a:extLst>
              </p:cNvPr>
              <p:cNvSpPr txBox="1"/>
              <p:nvPr/>
            </p:nvSpPr>
            <p:spPr>
              <a:xfrm>
                <a:off x="471376" y="4419600"/>
                <a:ext cx="8215423" cy="1292662"/>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rPr>
                  <a:t>The volume of the pool is then equal to the product of the area of the trapezoidal side view </a:t>
                </a:r>
                <a14:m>
                  <m:oMath xmlns:m="http://schemas.openxmlformats.org/officeDocument/2006/math">
                    <m:d>
                      <m:d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2600" b="0" i="0" u="none" strike="noStrike" kern="1200" cap="none" spc="0" normalizeH="0" baseline="0" noProof="0">
                            <a:ln>
                              <a:noFill/>
                            </a:ln>
                            <a:solidFill>
                              <a:srgbClr val="366092"/>
                            </a:solidFill>
                            <a:effectLst/>
                            <a:uLnTx/>
                            <a:uFillTx/>
                            <a:latin typeface="Cambria Math" panose="02040503050406030204" pitchFamily="18" charset="0"/>
                          </a:rPr>
                          <m:t>168</m:t>
                        </m:r>
                        <m:r>
                          <a:rPr kumimoji="0" lang="en-US" sz="2600" b="0" i="0" u="none" strike="noStrike" kern="1200" cap="none" spc="0" normalizeH="0" baseline="0" noProof="0" smtClean="0">
                            <a:ln>
                              <a:noFill/>
                            </a:ln>
                            <a:solidFill>
                              <a:srgbClr val="366092"/>
                            </a:solidFill>
                            <a:effectLst/>
                            <a:uLnTx/>
                            <a:uFillTx/>
                            <a:latin typeface="Cambria Math" panose="02040503050406030204" pitchFamily="18" charset="0"/>
                          </a:rPr>
                          <m:t> </m:t>
                        </m:r>
                        <m:r>
                          <m:rPr>
                            <m:sty m:val="p"/>
                          </m:rPr>
                          <a:rPr kumimoji="0" lang="en-IN" sz="2600" b="0" i="0" u="none" strike="noStrike" kern="1200" cap="none" spc="0" normalizeH="0" baseline="0" noProof="0">
                            <a:ln>
                              <a:noFill/>
                            </a:ln>
                            <a:solidFill>
                              <a:srgbClr val="366092"/>
                            </a:solidFill>
                            <a:effectLst/>
                            <a:uLnTx/>
                            <a:uFillTx/>
                            <a:latin typeface="Cambria Math" panose="02040503050406030204" pitchFamily="18" charset="0"/>
                          </a:rPr>
                          <m:t>ft</m:t>
                        </m:r>
                        <m:r>
                          <a:rPr kumimoji="0" lang="en-IN" sz="2600" b="0" i="1" u="none" strike="noStrike" kern="1200" cap="none" spc="0" normalizeH="0" baseline="30000" noProof="0">
                            <a:ln>
                              <a:noFill/>
                            </a:ln>
                            <a:solidFill>
                              <a:srgbClr val="366092"/>
                            </a:solidFill>
                            <a:effectLst/>
                            <a:uLnTx/>
                            <a:uFillTx/>
                            <a:latin typeface="Cambria Math" panose="02040503050406030204" pitchFamily="18" charset="0"/>
                          </a:rPr>
                          <m:t>2</m:t>
                        </m:r>
                      </m:e>
                    </m:d>
                  </m:oMath>
                </a14:m>
                <a:r>
                  <a:rPr kumimoji="0" lang="ar-AE" sz="2600" b="0" i="0" u="none" strike="noStrike" kern="1200" cap="none" spc="0" normalizeH="0" baseline="0" noProof="0" dirty="0">
                    <a:ln>
                      <a:noFill/>
                    </a:ln>
                    <a:solidFill>
                      <a:srgbClr val="366092"/>
                    </a:solidFill>
                    <a:effectLst/>
                    <a:uLnTx/>
                    <a:uFillTx/>
                    <a:latin typeface="Calibri"/>
                    <a:cs typeface="Arial" panose="020B0604020202020204" pitchFamily="34" charset="0"/>
                  </a:rPr>
                  <a:t> </a:t>
                </a:r>
                <a:r>
                  <a:rPr kumimoji="0" lang="en-IN" sz="2600" b="0" i="0" u="none" strike="noStrike" kern="1200" cap="none" spc="0" normalizeH="0" baseline="0" noProof="0" dirty="0">
                    <a:ln>
                      <a:noFill/>
                    </a:ln>
                    <a:solidFill>
                      <a:srgbClr val="366092"/>
                    </a:solidFill>
                    <a:effectLst/>
                    <a:uLnTx/>
                    <a:uFillTx/>
                    <a:latin typeface="Calibri"/>
                  </a:rPr>
                  <a:t>and the width of the pool </a:t>
                </a:r>
                <a14:m>
                  <m:oMath xmlns:m="http://schemas.openxmlformats.org/officeDocument/2006/math">
                    <m:d>
                      <m:d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2600" b="0" i="0" u="none" strike="noStrike" kern="1200" cap="none" spc="0" normalizeH="0" baseline="0" noProof="0">
                            <a:ln>
                              <a:noFill/>
                            </a:ln>
                            <a:solidFill>
                              <a:srgbClr val="366092"/>
                            </a:solidFill>
                            <a:effectLst/>
                            <a:uLnTx/>
                            <a:uFillTx/>
                            <a:latin typeface="Cambria Math" panose="02040503050406030204" pitchFamily="18" charset="0"/>
                          </a:rPr>
                          <m:t>16</m:t>
                        </m:r>
                        <m:r>
                          <m:rPr>
                            <m:nor/>
                          </m:rPr>
                          <a:rPr kumimoji="0" lang="ar-AE" sz="2600" b="0" i="0" u="none" strike="noStrike" kern="1200" cap="none" spc="0" normalizeH="0" baseline="0" noProof="0">
                            <a:ln>
                              <a:noFill/>
                            </a:ln>
                            <a:solidFill>
                              <a:srgbClr val="366092"/>
                            </a:solidFill>
                            <a:effectLst/>
                            <a:uLnTx/>
                            <a:uFillTx/>
                            <a:latin typeface="Calibri"/>
                            <a:cs typeface="Arial" panose="020B0604020202020204" pitchFamily="34" charset="0"/>
                          </a:rPr>
                          <m:t> </m:t>
                        </m:r>
                        <m:r>
                          <m:rPr>
                            <m:sty m:val="p"/>
                          </m:rPr>
                          <a:rPr kumimoji="0" lang="en-IN" sz="2600" b="0" i="0" u="none" strike="noStrike" kern="1200" cap="none" spc="0" normalizeH="0" baseline="0" noProof="0">
                            <a:ln>
                              <a:noFill/>
                            </a:ln>
                            <a:solidFill>
                              <a:srgbClr val="366092"/>
                            </a:solidFill>
                            <a:effectLst/>
                            <a:uLnTx/>
                            <a:uFillTx/>
                            <a:latin typeface="Cambria Math" panose="02040503050406030204" pitchFamily="18" charset="0"/>
                          </a:rPr>
                          <m:t>ft</m:t>
                        </m:r>
                      </m:e>
                    </m:d>
                  </m:oMath>
                </a14:m>
                <a:r>
                  <a:rPr kumimoji="0" lang="ar-AE" sz="2600" b="0" i="0" u="none" strike="noStrike" kern="1200" cap="none" spc="0" normalizeH="0" baseline="0" noProof="0" dirty="0">
                    <a:ln>
                      <a:noFill/>
                    </a:ln>
                    <a:solidFill>
                      <a:srgbClr val="366092"/>
                    </a:solidFill>
                    <a:effectLst/>
                    <a:uLnTx/>
                    <a:uFillTx/>
                    <a:latin typeface="Calibri"/>
                    <a:cs typeface="Arial" panose="020B0604020202020204" pitchFamily="34" charset="0"/>
                  </a:rPr>
                  <a:t>.</a:t>
                </a:r>
                <a:endParaRPr lang="en-IN" sz="2600" dirty="0"/>
              </a:p>
            </p:txBody>
          </p:sp>
        </mc:Choice>
        <mc:Fallback xmlns="">
          <p:sp>
            <p:nvSpPr>
              <p:cNvPr id="7" name="TextBox 6">
                <a:extLst>
                  <a:ext uri="{FF2B5EF4-FFF2-40B4-BE49-F238E27FC236}">
                    <a16:creationId xmlns:a16="http://schemas.microsoft.com/office/drawing/2014/main" id="{965EDF02-7355-CAEC-DA1F-4D50390314BF}"/>
                  </a:ext>
                </a:extLst>
              </p:cNvPr>
              <p:cNvSpPr txBox="1">
                <a:spLocks noRot="1" noChangeAspect="1" noMove="1" noResize="1" noEditPoints="1" noAdjustHandles="1" noChangeArrowheads="1" noChangeShapeType="1" noTextEdit="1"/>
              </p:cNvSpPr>
              <p:nvPr/>
            </p:nvSpPr>
            <p:spPr>
              <a:xfrm>
                <a:off x="471376" y="4419600"/>
                <a:ext cx="8215423" cy="1292662"/>
              </a:xfrm>
              <a:prstGeom prst="rect">
                <a:avLst/>
              </a:prstGeom>
              <a:blipFill>
                <a:blip r:embed="rId4"/>
                <a:stretch>
                  <a:fillRect l="-1335" t="-3774" r="-1335" b="-11321"/>
                </a:stretch>
              </a:blipFill>
            </p:spPr>
            <p:txBody>
              <a:bodyPr/>
              <a:lstStyle/>
              <a:p>
                <a:r>
                  <a:rPr lang="en-IN">
                    <a:noFill/>
                  </a:rPr>
                  <a:t> </a:t>
                </a:r>
              </a:p>
            </p:txBody>
          </p:sp>
        </mc:Fallback>
      </mc:AlternateContent>
    </p:spTree>
    <p:extLst>
      <p:ext uri="{BB962C8B-B14F-4D97-AF65-F5344CB8AC3E}">
        <p14:creationId xmlns:p14="http://schemas.microsoft.com/office/powerpoint/2010/main" val="648076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6466-6687-1369-E57E-E870C3323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08779-04E0-3548-F8B2-E2BF00849245}"/>
              </a:ext>
            </a:extLst>
          </p:cNvPr>
          <p:cNvSpPr>
            <a:spLocks noGrp="1"/>
          </p:cNvSpPr>
          <p:nvPr>
            <p:ph type="title"/>
          </p:nvPr>
        </p:nvSpPr>
        <p:spPr/>
        <p:txBody>
          <a:bodyPr>
            <a:normAutofit/>
          </a:bodyPr>
          <a:lstStyle/>
          <a:p>
            <a:pPr>
              <a:defRPr sz="3200"/>
            </a:pPr>
            <a:r>
              <a:rPr dirty="0"/>
              <a:t>Example 10: Comparing Volumes</a:t>
            </a:r>
            <a:r>
              <a:rPr lang="en-US" dirty="0"/>
              <a:t>—Slide 4</a:t>
            </a:r>
            <a:endParaRPr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04270B8-407F-732B-03DD-33767B3F75E5}"/>
                  </a:ext>
                </a:extLst>
              </p:cNvPr>
              <p:cNvSpPr>
                <a:spLocks noGrp="1"/>
              </p:cNvSpPr>
              <p:nvPr>
                <p:ph type="body" sz="quarter" idx="10"/>
              </p:nvPr>
            </p:nvSpPr>
            <p:spPr/>
            <p:txBody>
              <a:bodyPr>
                <a:normAutofit/>
              </a:bodyPr>
              <a:lstStyle/>
              <a:p>
                <a:pPr algn="just">
                  <a:defRPr sz="2800"/>
                </a:pPr>
                <a:r>
                  <a:rPr lang="en-IN" sz="2600" dirty="0"/>
                  <a:t>The volume of the pool is then equal to the product of the area of the trapezoidal side view </a:t>
                </a:r>
                <a:r>
                  <a:rPr lang="en-IN" sz="2600" dirty="0">
                    <a:solidFill>
                      <a:srgbClr val="366092"/>
                    </a:solidFill>
                  </a:rPr>
                  <a:t>(168 ft</a:t>
                </a:r>
                <a:r>
                  <a:rPr lang="en-IN" sz="2600" dirty="0">
                    <a:solidFill>
                      <a:srgbClr val="366092"/>
                    </a:solidFill>
                    <a:latin typeface="Calibri" panose="020F0502020204030204" pitchFamily="34" charset="0"/>
                    <a:ea typeface="Calibri" panose="020F0502020204030204" pitchFamily="34" charset="0"/>
                    <a:cs typeface="Calibri" panose="020F0502020204030204" pitchFamily="34" charset="0"/>
                  </a:rPr>
                  <a:t>²</a:t>
                </a:r>
                <a:r>
                  <a:rPr lang="en-US" sz="2600" dirty="0">
                    <a:solidFill>
                      <a:srgbClr val="366092"/>
                    </a:solidFill>
                    <a:latin typeface="Calibri" panose="020F0502020204030204" pitchFamily="34" charset="0"/>
                    <a:ea typeface="Calibri" panose="020F0502020204030204" pitchFamily="34" charset="0"/>
                    <a:cs typeface="Calibri" panose="020F0502020204030204" pitchFamily="34" charset="0"/>
                  </a:rPr>
                  <a:t>) </a:t>
                </a:r>
                <a:r>
                  <a:rPr lang="en-IN" sz="2600" dirty="0"/>
                  <a:t>and the width of the pool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16</m:t>
                        </m:r>
                        <m:r>
                          <m:rPr>
                            <m:nor/>
                          </m:rPr>
                          <a:rPr lang="ar-AE" sz="2600"/>
                          <m:t> </m:t>
                        </m:r>
                        <m:r>
                          <m:rPr>
                            <m:sty m:val="p"/>
                          </m:rPr>
                          <a:rPr lang="en-IN" sz="2600">
                            <a:latin typeface="Cambria Math" panose="02040503050406030204" pitchFamily="18" charset="0"/>
                          </a:rPr>
                          <m:t>ft</m:t>
                        </m:r>
                      </m:e>
                    </m:d>
                  </m:oMath>
                </a14:m>
                <a:r>
                  <a:rPr lang="ar-AE" sz="2600" dirty="0"/>
                  <a:t>.</a:t>
                </a:r>
                <a:endParaRPr lang="en-US" sz="2600" dirty="0"/>
              </a:p>
              <a:p>
                <a:pPr>
                  <a:defRPr sz="2800"/>
                </a:pPr>
                <a:endParaRPr lang="ar-AE" sz="2600" dirty="0"/>
              </a:p>
              <a:p>
                <a:pPr algn="ctr">
                  <a:defRPr sz="2800"/>
                </a:pPr>
                <a:endParaRPr lang="ar-AE" sz="2600" dirty="0"/>
              </a:p>
            </p:txBody>
          </p:sp>
        </mc:Choice>
        <mc:Fallback xmlns="">
          <p:sp>
            <p:nvSpPr>
              <p:cNvPr id="3" name="Text Placeholder 2">
                <a:extLst>
                  <a:ext uri="{FF2B5EF4-FFF2-40B4-BE49-F238E27FC236}">
                    <a16:creationId xmlns:a16="http://schemas.microsoft.com/office/drawing/2014/main" id="{B04270B8-407F-732B-03DD-33767B3F75E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33" t="-982" r="-1333"/>
                </a:stretch>
              </a:blipFill>
            </p:spPr>
            <p:txBody>
              <a:bodyPr/>
              <a:lstStyle/>
              <a:p>
                <a:r>
                  <a:rPr lang="en-IN">
                    <a:noFill/>
                  </a:rPr>
                  <a:t> </a:t>
                </a:r>
              </a:p>
            </p:txBody>
          </p:sp>
        </mc:Fallback>
      </mc:AlternateContent>
      <p:pic>
        <p:nvPicPr>
          <p:cNvPr id="7" name="Picture 6" descr="V equals A subscript pool side times pool width equals open parenthesis 168 ft squared closed parenthesis times open parenthesis 16 ft closed parenthesis equals 2688 ft cubed.">
            <a:extLst>
              <a:ext uri="{FF2B5EF4-FFF2-40B4-BE49-F238E27FC236}">
                <a16:creationId xmlns:a16="http://schemas.microsoft.com/office/drawing/2014/main" id="{E872D92D-0B86-EC83-70EF-8F2A9294C881}"/>
              </a:ext>
            </a:extLst>
          </p:cNvPr>
          <p:cNvPicPr>
            <a:picLocks noChangeAspect="1"/>
          </p:cNvPicPr>
          <p:nvPr/>
        </p:nvPicPr>
        <p:blipFill>
          <a:blip r:embed="rId3"/>
          <a:stretch>
            <a:fillRect/>
          </a:stretch>
        </p:blipFill>
        <p:spPr>
          <a:xfrm>
            <a:off x="990600" y="2514600"/>
            <a:ext cx="6948000" cy="584034"/>
          </a:xfrm>
          <a:prstGeom prst="rect">
            <a:avLst/>
          </a:prstGeom>
        </p:spPr>
      </p:pic>
      <p:sp>
        <p:nvSpPr>
          <p:cNvPr id="5" name="TextBox 4">
            <a:extLst>
              <a:ext uri="{FF2B5EF4-FFF2-40B4-BE49-F238E27FC236}">
                <a16:creationId xmlns:a16="http://schemas.microsoft.com/office/drawing/2014/main" id="{5BFF7679-57E4-9872-258F-69CD014915A1}"/>
              </a:ext>
            </a:extLst>
          </p:cNvPr>
          <p:cNvSpPr txBox="1"/>
          <p:nvPr/>
        </p:nvSpPr>
        <p:spPr>
          <a:xfrm>
            <a:off x="457200" y="3276600"/>
            <a:ext cx="8153400" cy="2092881"/>
          </a:xfrm>
          <a:prstGeom prst="rect">
            <a:avLst/>
          </a:prstGeom>
          <a:noFill/>
        </p:spPr>
        <p:txBody>
          <a:bodyPr wrap="square">
            <a:spAutoFit/>
          </a:bodyPr>
          <a:lstStyle/>
          <a:p>
            <a:pPr lvl="0" algn="just">
              <a:spcBef>
                <a:spcPct val="20000"/>
              </a:spcBef>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Now we need to answer the initial question of whether a pool with these dimensions meets the restrictions set by the city. The answer is yes, the pool meets the restrictions because the volume of the pool (2688 ft</a:t>
            </a:r>
            <a:r>
              <a:rPr kumimoji="0" lang="en-IN" sz="2600" b="0" i="0" u="none" strike="noStrike" kern="1200" cap="none" spc="0" normalizeH="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³</a:t>
            </a:r>
            <a:r>
              <a:rPr lang="en-US" sz="2600" dirty="0">
                <a:solidFill>
                  <a:srgbClr val="366092"/>
                </a:solidFill>
                <a:latin typeface="Calibri" panose="020F0502020204030204" pitchFamily="34" charset="0"/>
                <a:ea typeface="Calibri" panose="020F0502020204030204" pitchFamily="34" charset="0"/>
                <a:cs typeface="Calibri" panose="020F0502020204030204" pitchFamily="34" charset="0"/>
              </a:rPr>
              <a:t>) </a:t>
            </a:r>
            <a:r>
              <a:rPr kumimoji="0" lang="en-IN" sz="2600" b="0" i="0" u="none" strike="noStrike" kern="1200" cap="none" spc="0" normalizeH="0" baseline="0" noProof="0" dirty="0">
                <a:ln>
                  <a:noFill/>
                </a:ln>
                <a:solidFill>
                  <a:srgbClr val="366092"/>
                </a:solidFill>
                <a:effectLst/>
                <a:uLnTx/>
                <a:uFillTx/>
                <a:latin typeface="Calibri"/>
                <a:ea typeface="+mn-ea"/>
                <a:cs typeface="+mn-cs"/>
              </a:rPr>
              <a:t>is less than the maximum volume allowed by the city </a:t>
            </a:r>
            <a:r>
              <a:rPr lang="en-IN" sz="2600" dirty="0">
                <a:solidFill>
                  <a:srgbClr val="366092"/>
                </a:solidFill>
              </a:rPr>
              <a:t>(4800 ft</a:t>
            </a:r>
            <a:r>
              <a:rPr lang="en-IN" sz="2600" dirty="0">
                <a:solidFill>
                  <a:srgbClr val="366092"/>
                </a:solidFill>
                <a:latin typeface="Calibri" panose="020F0502020204030204" pitchFamily="34" charset="0"/>
                <a:ea typeface="Calibri" panose="020F0502020204030204" pitchFamily="34" charset="0"/>
                <a:cs typeface="Calibri" panose="020F0502020204030204" pitchFamily="34" charset="0"/>
              </a:rPr>
              <a:t>³</a:t>
            </a:r>
            <a:r>
              <a:rPr lang="en-US" sz="2600" dirty="0">
                <a:solidFill>
                  <a:srgbClr val="366092"/>
                </a:solidFill>
                <a:latin typeface="Calibri" panose="020F0502020204030204" pitchFamily="34" charset="0"/>
                <a:ea typeface="Calibri" panose="020F0502020204030204" pitchFamily="34" charset="0"/>
                <a:cs typeface="Calibri" panose="020F0502020204030204" pitchFamily="34" charset="0"/>
              </a:rPr>
              <a:t>) .</a:t>
            </a:r>
            <a:endParaRPr kumimoji="0" lang="ar-AE" sz="2600" b="0" i="0" u="none" strike="noStrike" kern="1200" cap="none" spc="0" normalizeH="0" baseline="0" noProof="0" dirty="0">
              <a:ln>
                <a:noFill/>
              </a:ln>
              <a:solidFill>
                <a:srgbClr val="366092"/>
              </a:solidFill>
              <a:effectLst/>
              <a:uLnTx/>
              <a:uFillTx/>
              <a:latin typeface="Calibri"/>
              <a:ea typeface="+mn-ea"/>
              <a:cs typeface="+mn-cs"/>
            </a:endParaRPr>
          </a:p>
        </p:txBody>
      </p:sp>
    </p:spTree>
    <p:extLst>
      <p:ext uri="{BB962C8B-B14F-4D97-AF65-F5344CB8AC3E}">
        <p14:creationId xmlns:p14="http://schemas.microsoft.com/office/powerpoint/2010/main" val="2243134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11: Finding the Dimensions of a Right Circular Cylinder</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dirty="0"/>
              <a:t>A farmer wishes to build a grain silo in the shape of a right circular cylinder capable of storing </a:t>
            </a:r>
            <a:r>
              <a:rPr dirty="0">
                <a:latin typeface="Cambria Math"/>
              </a:rPr>
              <a:t>400,000</a:t>
            </a:r>
            <a:r>
              <a:rPr dirty="0"/>
              <a:t> cubic feet of grain. City ordinances say the silo can be no taller than </a:t>
            </a:r>
            <a:r>
              <a:rPr dirty="0">
                <a:latin typeface="Cambria Math"/>
              </a:rPr>
              <a:t>100</a:t>
            </a:r>
            <a:r>
              <a:rPr dirty="0"/>
              <a:t> feet. Determine a set of dimensions for a silo that satisfies the city's restrictions and meets the needs of the farmer.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Finding the Dimensions of a Right Circular Cylinder</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lgn="just"/>
                <a:r>
                  <a:rPr lang="en-IN" sz="2400" b="1" dirty="0"/>
                  <a:t>Solution</a:t>
                </a:r>
              </a:p>
              <a:p>
                <a:pPr algn="just">
                  <a:defRPr sz="2800"/>
                </a:pPr>
                <a:r>
                  <a:rPr lang="en-IN" sz="2400" dirty="0"/>
                  <a:t>Note that we are asked to find </a:t>
                </a:r>
                <a:r>
                  <a:rPr lang="en-IN" sz="2400" i="1" dirty="0"/>
                  <a:t>a</a:t>
                </a:r>
                <a:r>
                  <a:rPr lang="en-IN" sz="2400" dirty="0"/>
                  <a:t> set of dimensions, not </a:t>
                </a:r>
                <a:r>
                  <a:rPr lang="en-IN" sz="2400" i="1" dirty="0"/>
                  <a:t>the </a:t>
                </a:r>
                <a:r>
                  <a:rPr lang="en-IN" sz="2400" dirty="0"/>
                  <a:t>set of dimensions. Since the radius and height of the silo can both vary, there are many differently sized silos that meet the criteria.</a:t>
                </a:r>
              </a:p>
              <a:p>
                <a:pPr algn="just">
                  <a:defRPr sz="2800"/>
                </a:pPr>
                <a:r>
                  <a:rPr lang="en-IN" sz="2400" dirty="0"/>
                  <a:t>The farmer's desire to have a silo that holds a specific amount of grain means that we need to work with the volume formula for a right circular cylinder, </a:t>
                </a:r>
                <a:r>
                  <a:rPr lang="en-IN" sz="2400" i="1" dirty="0"/>
                  <a:t>V</a:t>
                </a:r>
                <a:r>
                  <a:rPr lang="en-IN" sz="2400" dirty="0"/>
                  <a:t> = </a:t>
                </a:r>
                <a:r>
                  <a:rPr lang="el-GR" sz="2400" dirty="0">
                    <a:latin typeface="Calibri" panose="020F0502020204030204" pitchFamily="34" charset="0"/>
                    <a:ea typeface="Calibri" panose="020F0502020204030204" pitchFamily="34" charset="0"/>
                    <a:cs typeface="Calibri" panose="020F0502020204030204" pitchFamily="34" charset="0"/>
                  </a:rPr>
                  <a:t>π</a:t>
                </a:r>
                <a:r>
                  <a:rPr lang="en-US" sz="2400" i="1" dirty="0">
                    <a:latin typeface="Calibri" panose="020F0502020204030204" pitchFamily="34" charset="0"/>
                    <a:ea typeface="Calibri" panose="020F0502020204030204" pitchFamily="34" charset="0"/>
                    <a:cs typeface="Calibri" panose="020F0502020204030204" pitchFamily="34" charset="0"/>
                  </a:rPr>
                  <a:t>r</a:t>
                </a:r>
                <a:r>
                  <a:rPr lang="en-US" sz="2400" dirty="0">
                    <a:latin typeface="Calibri" panose="020F0502020204030204" pitchFamily="34" charset="0"/>
                    <a:ea typeface="Calibri" panose="020F0502020204030204" pitchFamily="34" charset="0"/>
                    <a:cs typeface="Calibri" panose="020F0502020204030204" pitchFamily="34" charset="0"/>
                  </a:rPr>
                  <a:t>²</a:t>
                </a:r>
                <a:r>
                  <a:rPr lang="en-US" sz="2400" i="1" dirty="0">
                    <a:latin typeface="Calibri" panose="020F0502020204030204" pitchFamily="34" charset="0"/>
                    <a:ea typeface="Calibri" panose="020F0502020204030204" pitchFamily="34" charset="0"/>
                    <a:cs typeface="Calibri" panose="020F0502020204030204" pitchFamily="34" charset="0"/>
                  </a:rPr>
                  <a:t>h</a:t>
                </a:r>
                <a:r>
                  <a:rPr lang="ar-AE" sz="2400" dirty="0"/>
                  <a:t>,</a:t>
                </a:r>
                <a:r>
                  <a:rPr lang="en-IN" sz="2400" dirty="0"/>
                  <a:t> to help us with the dimensions. Notice that we have values for two of the three variables in the formula, the volume </a:t>
                </a:r>
                <a:r>
                  <a:rPr lang="en-IN" sz="2400" i="1" dirty="0"/>
                  <a:t>V</a:t>
                </a:r>
                <a:r>
                  <a:rPr lang="en-IN" sz="2400" dirty="0"/>
                  <a:t> and the height </a:t>
                </a:r>
                <a:r>
                  <a:rPr lang="en-IN" sz="2400" i="1" dirty="0"/>
                  <a:t>h</a:t>
                </a:r>
                <a:r>
                  <a:rPr lang="en-IN" sz="2400" dirty="0"/>
                  <a:t>. We are told that the volume needs to be </a:t>
                </a:r>
                <a14:m>
                  <m:oMath xmlns:m="http://schemas.openxmlformats.org/officeDocument/2006/math">
                    <m:r>
                      <a:rPr lang="en-IN" sz="2400">
                        <a:latin typeface="Cambria Math" panose="02040503050406030204" pitchFamily="18" charset="0"/>
                      </a:rPr>
                      <m:t>400</m:t>
                    </m:r>
                    <m:r>
                      <a:rPr lang="en-IN" sz="2400">
                        <a:latin typeface="Cambria Math" panose="02040503050406030204" pitchFamily="18" charset="0"/>
                      </a:rPr>
                      <m:t>,</m:t>
                    </m:r>
                    <m:r>
                      <a:rPr lang="en-IN" sz="2400">
                        <a:latin typeface="Cambria Math" panose="02040503050406030204" pitchFamily="18" charset="0"/>
                      </a:rPr>
                      <m:t>000</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ft</m:t>
                    </m:r>
                  </m:oMath>
                </a14:m>
                <a:r>
                  <a:rPr lang="en-IN" sz="2400" dirty="0">
                    <a:latin typeface="Calibri" panose="020F0502020204030204" pitchFamily="34" charset="0"/>
                    <a:ea typeface="Calibri" panose="020F0502020204030204" pitchFamily="34" charset="0"/>
                    <a:cs typeface="Calibri" panose="020F0502020204030204" pitchFamily="34" charset="0"/>
                  </a:rPr>
                  <a:t>³ </a:t>
                </a:r>
                <a:r>
                  <a:rPr lang="en-IN" sz="2400" dirty="0"/>
                  <a:t>and the height can be no more than </a:t>
                </a:r>
                <a14:m>
                  <m:oMath xmlns:m="http://schemas.openxmlformats.org/officeDocument/2006/math">
                    <m:r>
                      <a:rPr lang="en-IN" sz="2400">
                        <a:latin typeface="Cambria Math" panose="02040503050406030204" pitchFamily="18" charset="0"/>
                      </a:rPr>
                      <m:t>100</m:t>
                    </m:r>
                    <m:r>
                      <m:rPr>
                        <m:nor/>
                      </m:rPr>
                      <a:rPr lang="en-IN" sz="2400"/>
                      <m:t> </m:t>
                    </m:r>
                    <m:r>
                      <m:rPr>
                        <m:sty m:val="p"/>
                      </m:rPr>
                      <a:rPr lang="en-IN" sz="2400">
                        <a:latin typeface="Cambria Math" panose="02040503050406030204" pitchFamily="18" charset="0"/>
                      </a:rPr>
                      <m:t>ft</m:t>
                    </m:r>
                  </m:oMath>
                </a14:m>
                <a:r>
                  <a:rPr lang="en-IN" sz="2400" dirty="0"/>
                  <a:t>. Although there are many possible heights less than the restriction, we are going to assume that the height will be the maximum, </a:t>
                </a:r>
                <a:r>
                  <a:rPr lang="en-IN" sz="2400" dirty="0">
                    <a:latin typeface="Cambria Math"/>
                  </a:rPr>
                  <a:t>100</a:t>
                </a:r>
                <a:r>
                  <a:rPr lang="en-IN" sz="2400" dirty="0"/>
                  <a:t> feet.</a:t>
                </a:r>
                <a:endParaRPr sz="24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b="-3313"/>
                </a:stretch>
              </a:blipFill>
            </p:spPr>
            <p:txBody>
              <a:bodyPr/>
              <a:lstStyle/>
              <a:p>
                <a:r>
                  <a:rPr lang="en-IN">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Finding the Dimensions of a Right Circular Cylinder</a:t>
            </a:r>
            <a:r>
              <a:rPr lang="en-US" dirty="0"/>
              <a:t>—Slide 3</a:t>
            </a:r>
            <a:endParaRPr dirty="0"/>
          </a:p>
        </p:txBody>
      </p:sp>
      <p:sp>
        <p:nvSpPr>
          <p:cNvPr id="3" name="Text Placeholder 2"/>
          <p:cNvSpPr>
            <a:spLocks noGrp="1"/>
          </p:cNvSpPr>
          <p:nvPr>
            <p:ph type="body" sz="quarter" idx="10"/>
          </p:nvPr>
        </p:nvSpPr>
        <p:spPr/>
        <p:txBody>
          <a:bodyPr>
            <a:normAutofit/>
          </a:bodyPr>
          <a:lstStyle/>
          <a:p>
            <a:pPr algn="just"/>
            <a:r>
              <a:rPr sz="2400" dirty="0"/>
              <a:t>Thus, we are left to find the radius of the base to determine the full dimensions of the silo. Using the formula for the volume of a cylinder, we can calculate the radius as follows.</a:t>
            </a:r>
            <a:endParaRPr lang="en-IN" sz="2400" dirty="0"/>
          </a:p>
        </p:txBody>
      </p:sp>
      <p:graphicFrame>
        <p:nvGraphicFramePr>
          <p:cNvPr id="7" name="Object 6" descr="Line 1: V equals pi times r squared times h&#10;Line 2: By substituting the known values, &#10;400000 ft cubed equals pi times r squared times open parenthesis 100 ft closed parenthesis.&#10;Line 3: By isolating the variable, 4000 divided by pi ft squared equals r squared. &#10;Line 4: By taking the square root on both sides, square root of open parenthesis 4000 divided by pi closed parenthesis ft squared equals square root of r squared.&#10;Line 5: 35.68 ft is approximately equal to r.">
            <a:extLst>
              <a:ext uri="{FF2B5EF4-FFF2-40B4-BE49-F238E27FC236}">
                <a16:creationId xmlns:a16="http://schemas.microsoft.com/office/drawing/2014/main" id="{C1E42473-6327-DFFC-4B2C-81280679DBF3}"/>
              </a:ext>
            </a:extLst>
          </p:cNvPr>
          <p:cNvGraphicFramePr>
            <a:graphicFrameLocks noChangeAspect="1"/>
          </p:cNvGraphicFramePr>
          <p:nvPr>
            <p:extLst>
              <p:ext uri="{D42A27DB-BD31-4B8C-83A1-F6EECF244321}">
                <p14:modId xmlns:p14="http://schemas.microsoft.com/office/powerpoint/2010/main" val="1547023815"/>
              </p:ext>
            </p:extLst>
          </p:nvPr>
        </p:nvGraphicFramePr>
        <p:xfrm>
          <a:off x="990600" y="2209800"/>
          <a:ext cx="7164000" cy="2770682"/>
        </p:xfrm>
        <a:graphic>
          <a:graphicData uri="http://schemas.openxmlformats.org/presentationml/2006/ole">
            <mc:AlternateContent xmlns:mc="http://schemas.openxmlformats.org/markup-compatibility/2006">
              <mc:Choice xmlns:v="urn:schemas-microsoft-com:vml" Requires="v">
                <p:oleObj name="Equation" r:id="rId2" imgW="8579224" imgH="3317558" progId="Equation.DSMT4">
                  <p:embed/>
                </p:oleObj>
              </mc:Choice>
              <mc:Fallback>
                <p:oleObj name="Equation" r:id="rId2" imgW="8579224" imgH="3317558" progId="Equation.DSMT4">
                  <p:embed/>
                  <p:pic>
                    <p:nvPicPr>
                      <p:cNvPr id="0" name=""/>
                      <p:cNvPicPr/>
                      <p:nvPr/>
                    </p:nvPicPr>
                    <p:blipFill>
                      <a:blip r:embed="rId3"/>
                      <a:stretch>
                        <a:fillRect/>
                      </a:stretch>
                    </p:blipFill>
                    <p:spPr>
                      <a:xfrm>
                        <a:off x="990600" y="2209800"/>
                        <a:ext cx="7164000" cy="277068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98EA5E6-F19C-3793-4838-C4F606C0FC29}"/>
              </a:ext>
            </a:extLst>
          </p:cNvPr>
          <p:cNvSpPr txBox="1"/>
          <p:nvPr/>
        </p:nvSpPr>
        <p:spPr>
          <a:xfrm>
            <a:off x="406695" y="4895671"/>
            <a:ext cx="8330609" cy="1200329"/>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Therefore, at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100</a:t>
            </a:r>
            <a:r>
              <a:rPr kumimoji="0" lang="en-US" sz="2400" b="0" i="0" u="none" strike="noStrike" kern="1200" cap="none" spc="0" normalizeH="0" baseline="0" noProof="0" dirty="0">
                <a:ln>
                  <a:noFill/>
                </a:ln>
                <a:solidFill>
                  <a:srgbClr val="366092"/>
                </a:solidFill>
                <a:effectLst/>
                <a:uLnTx/>
                <a:uFillTx/>
                <a:latin typeface="Calibri"/>
                <a:ea typeface="+mn-ea"/>
                <a:cs typeface="+mn-cs"/>
              </a:rPr>
              <a:t> feet tall, in order for the silo to hold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400,000</a:t>
            </a:r>
            <a:r>
              <a:rPr kumimoji="0" lang="en-US" sz="2400" b="0" i="0" u="none" strike="noStrike" kern="1200" cap="none" spc="0" normalizeH="0" baseline="0" noProof="0" dirty="0">
                <a:ln>
                  <a:noFill/>
                </a:ln>
                <a:solidFill>
                  <a:srgbClr val="366092"/>
                </a:solidFill>
                <a:effectLst/>
                <a:uLnTx/>
                <a:uFillTx/>
                <a:latin typeface="Calibri"/>
                <a:ea typeface="+mn-ea"/>
                <a:cs typeface="+mn-cs"/>
              </a:rPr>
              <a:t> cubic feet of grain, the radius should be approximately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35.68</a:t>
            </a:r>
            <a:r>
              <a:rPr kumimoji="0" lang="en-US" sz="2400" b="0" i="0" u="none" strike="noStrike" kern="1200" cap="none" spc="0" normalizeH="0" baseline="0" noProof="0" dirty="0">
                <a:ln>
                  <a:noFill/>
                </a:ln>
                <a:solidFill>
                  <a:srgbClr val="366092"/>
                </a:solidFill>
                <a:effectLst/>
                <a:uLnTx/>
                <a:uFillTx/>
                <a:latin typeface="Calibri"/>
                <a:ea typeface="+mn-ea"/>
                <a:cs typeface="+mn-cs"/>
              </a:rPr>
              <a:t> feet.</a:t>
            </a:r>
          </a:p>
        </p:txBody>
      </p:sp>
    </p:spTree>
    <p:extLst>
      <p:ext uri="{BB962C8B-B14F-4D97-AF65-F5344CB8AC3E}">
        <p14:creationId xmlns:p14="http://schemas.microsoft.com/office/powerpoint/2010/main" val="3932359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Helpful Hint</a:t>
            </a:r>
          </a:p>
        </p:txBody>
      </p:sp>
      <p:sp>
        <p:nvSpPr>
          <p:cNvPr id="3" name="Text Placeholder 2"/>
          <p:cNvSpPr>
            <a:spLocks noGrp="1"/>
          </p:cNvSpPr>
          <p:nvPr>
            <p:ph type="body" sz="quarter" idx="10"/>
          </p:nvPr>
        </p:nvSpPr>
        <p:spPr/>
        <p:txBody>
          <a:bodyPr>
            <a:normAutofit/>
          </a:bodyPr>
          <a:lstStyle/>
          <a:p>
            <a:pPr algn="just"/>
            <a:r>
              <a:rPr sz="2800" dirty="0"/>
              <a:t>Note that when we divide cubic feet by a foot, the result is in square feet.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7" name="TextBox 6">
            <a:extLst>
              <a:ext uri="{FF2B5EF4-FFF2-40B4-BE49-F238E27FC236}">
                <a16:creationId xmlns:a16="http://schemas.microsoft.com/office/drawing/2014/main" id="{1B810913-6C6D-58D7-4746-8874DF50BAD5}"/>
              </a:ext>
            </a:extLst>
          </p:cNvPr>
          <p:cNvSpPr txBox="1"/>
          <p:nvPr/>
        </p:nvSpPr>
        <p:spPr>
          <a:xfrm>
            <a:off x="432390" y="1143000"/>
            <a:ext cx="8229599" cy="1384995"/>
          </a:xfrm>
          <a:prstGeom prst="rect">
            <a:avLst/>
          </a:prstGeom>
          <a:noFill/>
        </p:spPr>
        <p:txBody>
          <a:bodyPr wrap="square">
            <a:spAutoFit/>
          </a:bodyPr>
          <a:lstStyle/>
          <a:p>
            <a:r>
              <a:rPr lang="en-US" sz="2800" dirty="0"/>
              <a:t>Determine another set of dimensions for a silo with V = 400,000 ft</a:t>
            </a:r>
            <a:r>
              <a:rPr lang="en-US" sz="2800" dirty="0">
                <a:latin typeface="Calibri" panose="020F0502020204030204" pitchFamily="34" charset="0"/>
                <a:ea typeface="Calibri" panose="020F0502020204030204" pitchFamily="34" charset="0"/>
                <a:cs typeface="Calibri" panose="020F0502020204030204" pitchFamily="34" charset="0"/>
              </a:rPr>
              <a:t>³,</a:t>
            </a:r>
            <a:r>
              <a:rPr lang="en-US" sz="2800" dirty="0"/>
              <a:t> as in Example 11, using a height of 85 feet.</a:t>
            </a:r>
            <a:endParaRPr lang="en-IN" sz="2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D4FA95-AC7F-441E-8BF7-A6C33A2BFF1E}"/>
                  </a:ext>
                </a:extLst>
              </p:cNvPr>
              <p:cNvSpPr txBox="1"/>
              <p:nvPr/>
            </p:nvSpPr>
            <p:spPr>
              <a:xfrm>
                <a:off x="457200" y="2819400"/>
                <a:ext cx="5486400" cy="523220"/>
              </a:xfrm>
              <a:prstGeom prst="rect">
                <a:avLst/>
              </a:prstGeom>
              <a:noFill/>
            </p:spPr>
            <p:txBody>
              <a:bodyPr wrap="square">
                <a:spAutoFit/>
              </a:bodyPr>
              <a:lstStyle/>
              <a:p>
                <a:pPr>
                  <a:defRPr sz="2800"/>
                </a:pPr>
                <a:r>
                  <a:rPr lang="en-IN" sz="2800" dirty="0"/>
                  <a:t>Answer: </a:t>
                </a:r>
                <a:r>
                  <a:rPr lang="en-IN" sz="2800" i="1" dirty="0"/>
                  <a:t>r </a:t>
                </a:r>
                <a14:m>
                  <m:oMath xmlns:m="http://schemas.openxmlformats.org/officeDocument/2006/math">
                    <m:r>
                      <a:rPr lang="en-IN" sz="2800">
                        <a:latin typeface="Cambria Math" panose="02040503050406030204" pitchFamily="18" charset="0"/>
                      </a:rPr>
                      <m:t>≈</m:t>
                    </m:r>
                    <m:r>
                      <a:rPr lang="en-IN" sz="2800">
                        <a:latin typeface="Cambria Math" panose="02040503050406030204" pitchFamily="18" charset="0"/>
                      </a:rPr>
                      <m:t>38</m:t>
                    </m:r>
                    <m:r>
                      <a:rPr lang="en-IN" sz="2800">
                        <a:latin typeface="Cambria Math" panose="02040503050406030204" pitchFamily="18" charset="0"/>
                      </a:rPr>
                      <m:t>.</m:t>
                    </m:r>
                    <m:r>
                      <a:rPr lang="en-IN" sz="2800">
                        <a:latin typeface="Cambria Math" panose="02040503050406030204" pitchFamily="18" charset="0"/>
                      </a:rPr>
                      <m:t>70</m:t>
                    </m:r>
                    <m:r>
                      <m:rPr>
                        <m:nor/>
                      </m:rPr>
                      <a:rPr lang="en-IN" sz="2800"/>
                      <m:t> </m:t>
                    </m:r>
                    <m:r>
                      <m:rPr>
                        <m:sty m:val="p"/>
                      </m:rPr>
                      <a:rPr lang="en-IN" sz="2800">
                        <a:latin typeface="Cambria Math" panose="02040503050406030204" pitchFamily="18" charset="0"/>
                      </a:rPr>
                      <m:t>ft</m:t>
                    </m:r>
                  </m:oMath>
                </a14:m>
                <a:r>
                  <a:rPr lang="en-IN" sz="2800" dirty="0"/>
                  <a:t>, </a:t>
                </a:r>
                <a:r>
                  <a:rPr lang="en-IN" sz="2800" i="1" dirty="0"/>
                  <a:t>h</a:t>
                </a:r>
                <a14:m>
                  <m:oMath xmlns:m="http://schemas.openxmlformats.org/officeDocument/2006/math">
                    <m:r>
                      <a:rPr lang="en-US" sz="2800" b="0" i="0" smtClean="0">
                        <a:latin typeface="Cambria Math" panose="02040503050406030204" pitchFamily="18" charset="0"/>
                      </a:rPr>
                      <m:t> </m:t>
                    </m:r>
                    <m:r>
                      <a:rPr lang="en-IN" sz="2800">
                        <a:latin typeface="Cambria Math" panose="02040503050406030204" pitchFamily="18" charset="0"/>
                      </a:rPr>
                      <m:t>=</m:t>
                    </m:r>
                    <m:r>
                      <a:rPr lang="en-IN" sz="2800">
                        <a:latin typeface="Cambria Math" panose="02040503050406030204" pitchFamily="18" charset="0"/>
                      </a:rPr>
                      <m:t>85</m:t>
                    </m:r>
                    <m:r>
                      <m:rPr>
                        <m:nor/>
                      </m:rPr>
                      <a:rPr lang="en-IN" sz="2800"/>
                      <m:t> </m:t>
                    </m:r>
                    <m:r>
                      <m:rPr>
                        <m:sty m:val="p"/>
                      </m:rPr>
                      <a:rPr lang="en-IN" sz="2800">
                        <a:latin typeface="Cambria Math" panose="02040503050406030204" pitchFamily="18" charset="0"/>
                      </a:rPr>
                      <m:t>ft</m:t>
                    </m:r>
                  </m:oMath>
                </a14:m>
                <a:endParaRPr lang="en-IN" sz="2800" dirty="0"/>
              </a:p>
            </p:txBody>
          </p:sp>
        </mc:Choice>
        <mc:Fallback xmlns="">
          <p:sp>
            <p:nvSpPr>
              <p:cNvPr id="6" name="TextBox 5">
                <a:extLst>
                  <a:ext uri="{FF2B5EF4-FFF2-40B4-BE49-F238E27FC236}">
                    <a16:creationId xmlns:a16="http://schemas.microsoft.com/office/drawing/2014/main" id="{5DD4FA95-AC7F-441E-8BF7-A6C33A2BFF1E}"/>
                  </a:ext>
                </a:extLst>
              </p:cNvPr>
              <p:cNvSpPr txBox="1">
                <a:spLocks noRot="1" noChangeAspect="1" noMove="1" noResize="1" noEditPoints="1" noAdjustHandles="1" noChangeArrowheads="1" noChangeShapeType="1" noTextEdit="1"/>
              </p:cNvSpPr>
              <p:nvPr/>
            </p:nvSpPr>
            <p:spPr>
              <a:xfrm>
                <a:off x="457200" y="2819400"/>
                <a:ext cx="5486400" cy="523220"/>
              </a:xfrm>
              <a:prstGeom prst="rect">
                <a:avLst/>
              </a:prstGeom>
              <a:blipFill>
                <a:blip r:embed="rId2"/>
                <a:stretch>
                  <a:fillRect l="-2222" t="-11765" b="-32941"/>
                </a:stretch>
              </a:blipFill>
            </p:spPr>
            <p:txBody>
              <a:bodyPr/>
              <a:lstStyle/>
              <a:p>
                <a:r>
                  <a:rPr lang="en-IN">
                    <a:noFill/>
                  </a:rPr>
                  <a:t> </a:t>
                </a:r>
              </a:p>
            </p:txBody>
          </p:sp>
        </mc:Fallback>
      </mc:AlternateContent>
    </p:spTree>
    <p:extLst>
      <p:ext uri="{BB962C8B-B14F-4D97-AF65-F5344CB8AC3E}">
        <p14:creationId xmlns:p14="http://schemas.microsoft.com/office/powerpoint/2010/main" val="3525567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12: Finding the Dimensions of a Conical Frustrum</a:t>
            </a:r>
            <a:r>
              <a:rPr lang="en-US" dirty="0"/>
              <a:t>—Slide 1</a:t>
            </a:r>
            <a:endParaRPr dirty="0"/>
          </a:p>
        </p:txBody>
      </p:sp>
      <p:sp>
        <p:nvSpPr>
          <p:cNvPr id="3" name="Text Placeholder 2"/>
          <p:cNvSpPr>
            <a:spLocks noGrp="1"/>
          </p:cNvSpPr>
          <p:nvPr>
            <p:ph type="body" sz="quarter" idx="10"/>
          </p:nvPr>
        </p:nvSpPr>
        <p:spPr/>
        <p:txBody>
          <a:bodyPr>
            <a:normAutofit/>
          </a:bodyPr>
          <a:lstStyle/>
          <a:p>
            <a:pPr algn="just">
              <a:defRPr sz="2800"/>
            </a:pPr>
            <a:r>
              <a:rPr sz="2400" dirty="0"/>
              <a:t>The I Scream, U Scream Ice Cream shop is famous for their </a:t>
            </a:r>
            <a:r>
              <a:rPr lang="en-US" sz="2400" dirty="0"/>
              <a:t>0.5 L</a:t>
            </a:r>
            <a:r>
              <a:rPr sz="2400" dirty="0"/>
              <a:t> ice cream sundae. They had a special cup (instead of a cone) created just for them. The cup is in the shape of a conical frustum. (If we cut the top—or bottom depending on the orientation—off of a cone, we get a conical frustum, as shown in the figure, where the top radius is </a:t>
            </a:r>
            <a:r>
              <a:rPr lang="en-US" sz="2400" i="1" dirty="0"/>
              <a:t>R</a:t>
            </a:r>
            <a:r>
              <a:rPr lang="en-US" sz="2400" dirty="0">
                <a:latin typeface="Calibri" panose="020F0502020204030204" pitchFamily="34" charset="0"/>
                <a:ea typeface="Calibri" panose="020F0502020204030204" pitchFamily="34" charset="0"/>
                <a:cs typeface="Calibri" panose="020F0502020204030204" pitchFamily="34" charset="0"/>
              </a:rPr>
              <a:t>₁</a:t>
            </a:r>
            <a:r>
              <a:rPr sz="2400" dirty="0"/>
              <a:t>, the bottom radius is </a:t>
            </a:r>
            <a:r>
              <a:rPr lang="en-US" sz="2400" i="1" dirty="0"/>
              <a:t>R</a:t>
            </a:r>
            <a:r>
              <a:rPr lang="en-US" sz="2400" dirty="0">
                <a:latin typeface="Calibri" panose="020F0502020204030204" pitchFamily="34" charset="0"/>
                <a:ea typeface="Calibri" panose="020F0502020204030204" pitchFamily="34" charset="0"/>
                <a:cs typeface="Calibri" panose="020F0502020204030204" pitchFamily="34" charset="0"/>
              </a:rPr>
              <a:t>₂</a:t>
            </a:r>
            <a:r>
              <a:rPr lang="en-US" sz="2400" dirty="0"/>
              <a:t>,</a:t>
            </a:r>
            <a:r>
              <a:rPr sz="2400" dirty="0"/>
              <a:t> and the height is </a:t>
            </a:r>
            <a:r>
              <a:rPr lang="en-US" sz="2400" i="1" dirty="0"/>
              <a:t>h</a:t>
            </a:r>
            <a:r>
              <a:rPr sz="24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Using the Volume of a Rectangular Solid</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You want to build a concrete patio onto the back of your house. The patio will be </a:t>
                </a:r>
                <a:r>
                  <a:rPr sz="2800" dirty="0">
                    <a:latin typeface="Cambria Math"/>
                  </a:rPr>
                  <a:t>18</a:t>
                </a:r>
                <a:r>
                  <a:rPr sz="2800" dirty="0"/>
                  <a:t> feet long, </a:t>
                </a:r>
                <a:r>
                  <a:rPr sz="2800" dirty="0">
                    <a:latin typeface="Cambria Math"/>
                  </a:rPr>
                  <a:t>12</a:t>
                </a:r>
                <a:r>
                  <a:rPr sz="2800" dirty="0"/>
                  <a:t> feet wide, and </a:t>
                </a:r>
                <a:r>
                  <a:rPr sz="2800" dirty="0">
                    <a:latin typeface="Cambria Math"/>
                  </a:rPr>
                  <a:t>6</a:t>
                </a:r>
                <a:r>
                  <a:rPr sz="2800" dirty="0"/>
                  <a:t> inches deep, and concrete installation (including the cost of the concrete) is </a:t>
                </a:r>
                <a14:m>
                  <m:oMath xmlns:m="http://schemas.openxmlformats.org/officeDocument/2006/math">
                    <m:r>
                      <a:rPr>
                        <a:latin typeface="Cambria Math" panose="02040503050406030204" pitchFamily="18" charset="0"/>
                      </a:rPr>
                      <m:t>$</m:t>
                    </m:r>
                    <m:r>
                      <a:rPr>
                        <a:latin typeface="Cambria Math" panose="02040503050406030204" pitchFamily="18" charset="0"/>
                      </a:rPr>
                      <m:t>126</m:t>
                    </m:r>
                  </m:oMath>
                </a14:m>
                <a:r>
                  <a:rPr sz="2800" dirty="0"/>
                  <a:t> per cubic yard.</a:t>
                </a:r>
              </a:p>
              <a:p>
                <a:pPr marL="542925" indent="-542925">
                  <a:defRPr sz="2800"/>
                </a:pPr>
                <a:r>
                  <a:rPr lang="en-US" dirty="0"/>
                  <a:t>a.	</a:t>
                </a:r>
                <a:r>
                  <a:rPr dirty="0"/>
                  <a:t>​</a:t>
                </a:r>
                <a:r>
                  <a:rPr sz="2800" dirty="0"/>
                  <a:t>How many cubic yards of concrete will be needed to build the patio?</a:t>
                </a:r>
              </a:p>
              <a:p>
                <a:pPr marL="542925" indent="-542925">
                  <a:defRPr sz="2800"/>
                </a:pPr>
                <a:r>
                  <a:rPr lang="en-US" dirty="0"/>
                  <a:t>b.	</a:t>
                </a:r>
                <a:r>
                  <a:rPr dirty="0"/>
                  <a:t>​</a:t>
                </a:r>
                <a:r>
                  <a:rPr sz="2800" dirty="0"/>
                  <a:t>Determine the cost of installing the patio.</a:t>
                </a: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12: Finding the Dimensions of a Conical Frustrum</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lang="en-IN" sz="2400" dirty="0"/>
                  <a:t>The original cup has dimensions of </a:t>
                </a:r>
                <a:r>
                  <a:rPr lang="en-US" sz="2400" i="1" dirty="0"/>
                  <a:t>R</a:t>
                </a:r>
                <a:r>
                  <a:rPr lang="en-US" sz="2400" dirty="0">
                    <a:latin typeface="Calibri" panose="020F0502020204030204" pitchFamily="34" charset="0"/>
                    <a:ea typeface="Calibri" panose="020F0502020204030204" pitchFamily="34" charset="0"/>
                    <a:cs typeface="Calibri" panose="020F0502020204030204" pitchFamily="34" charset="0"/>
                  </a:rPr>
                  <a:t>₁ </a:t>
                </a:r>
                <a14:m>
                  <m:oMath xmlns:m="http://schemas.openxmlformats.org/officeDocument/2006/math">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m:t>
                    </m:r>
                    <m:r>
                      <a:rPr lang="ar-AE" sz="2400">
                        <a:latin typeface="Cambria Math" panose="02040503050406030204" pitchFamily="18" charset="0"/>
                      </a:rPr>
                      <m:t>5</m:t>
                    </m:r>
                    <m:r>
                      <m:rPr>
                        <m:nor/>
                      </m:rPr>
                      <a:rPr lang="ar-AE" sz="2400"/>
                      <m:t> </m:t>
                    </m:r>
                    <m:r>
                      <m:rPr>
                        <m:sty m:val="p"/>
                      </m:rPr>
                      <a:rPr lang="en-IN" sz="2400">
                        <a:latin typeface="Cambria Math" panose="02040503050406030204" pitchFamily="18" charset="0"/>
                      </a:rPr>
                      <m:t>cm</m:t>
                    </m:r>
                  </m:oMath>
                </a14:m>
                <a:r>
                  <a:rPr lang="en-IN" sz="2400" dirty="0"/>
                  <a:t>, </a:t>
                </a:r>
                <a:r>
                  <a:rPr lang="en-US" sz="2400" i="1" dirty="0"/>
                  <a:t>R</a:t>
                </a:r>
                <a:r>
                  <a:rPr lang="en-US" sz="2400" dirty="0">
                    <a:latin typeface="Calibri" panose="020F0502020204030204" pitchFamily="34" charset="0"/>
                    <a:ea typeface="Calibri" panose="020F0502020204030204" pitchFamily="34" charset="0"/>
                    <a:cs typeface="Calibri" panose="020F0502020204030204" pitchFamily="34" charset="0"/>
                  </a:rPr>
                  <a:t>₂ </a:t>
                </a:r>
                <a14:m>
                  <m:oMath xmlns:m="http://schemas.openxmlformats.org/officeDocument/2006/math">
                    <m:r>
                      <a:rPr lang="ar-AE" sz="2400">
                        <a:latin typeface="Cambria Math" panose="02040503050406030204" pitchFamily="18" charset="0"/>
                      </a:rPr>
                      <m:t>=</m:t>
                    </m:r>
                    <m:r>
                      <a:rPr lang="ar-AE" sz="2400">
                        <a:latin typeface="Cambria Math" panose="02040503050406030204" pitchFamily="18" charset="0"/>
                      </a:rPr>
                      <m:t>3</m:t>
                    </m:r>
                    <m:r>
                      <m:rPr>
                        <m:nor/>
                      </m:rPr>
                      <a:rPr lang="ar-AE" sz="2400"/>
                      <m:t> </m:t>
                    </m:r>
                    <m:r>
                      <m:rPr>
                        <m:sty m:val="p"/>
                      </m:rPr>
                      <a:rPr lang="en-IN" sz="2400">
                        <a:latin typeface="Cambria Math" panose="02040503050406030204" pitchFamily="18" charset="0"/>
                      </a:rPr>
                      <m:t>cm</m:t>
                    </m:r>
                  </m:oMath>
                </a14:m>
                <a:r>
                  <a:rPr lang="en-IN" sz="2400" dirty="0"/>
                  <a:t>, and </a:t>
                </a:r>
                <a:r>
                  <a:rPr lang="en-IN" sz="2400" i="1" dirty="0"/>
                  <a:t>h</a:t>
                </a:r>
                <a:r>
                  <a:rPr lang="en-IN" sz="2400" dirty="0"/>
                  <a:t> =</a:t>
                </a:r>
                <a14:m>
                  <m:oMath xmlns:m="http://schemas.openxmlformats.org/officeDocument/2006/math">
                    <m:r>
                      <a:rPr lang="en-IN" sz="2400">
                        <a:latin typeface="Cambria Math" panose="02040503050406030204" pitchFamily="18" charset="0"/>
                      </a:rPr>
                      <m:t>11</m:t>
                    </m:r>
                    <m:r>
                      <m:rPr>
                        <m:nor/>
                      </m:rPr>
                      <a:rPr lang="en-IN" sz="2400"/>
                      <m:t> </m:t>
                    </m:r>
                    <m:r>
                      <m:rPr>
                        <m:sty m:val="p"/>
                      </m:rPr>
                      <a:rPr lang="en-IN" sz="2400">
                        <a:latin typeface="Cambria Math" panose="02040503050406030204" pitchFamily="18" charset="0"/>
                      </a:rPr>
                      <m:t>cm</m:t>
                    </m:r>
                  </m:oMath>
                </a14:m>
                <a:r>
                  <a:rPr lang="en-IN" sz="2400" dirty="0"/>
                  <a:t>. Recently, the owner decided that he wanted to break the world record for the size of a sundae, which currently is approximately </a:t>
                </a:r>
                <a14:m>
                  <m:oMath xmlns:m="http://schemas.openxmlformats.org/officeDocument/2006/math">
                    <m:r>
                      <a:rPr lang="en-IN" sz="2400">
                        <a:latin typeface="Cambria Math" panose="02040503050406030204" pitchFamily="18" charset="0"/>
                      </a:rPr>
                      <m:t>37</m:t>
                    </m:r>
                    <m:r>
                      <a:rPr lang="en-IN" sz="2400">
                        <a:latin typeface="Cambria Math" panose="02040503050406030204" pitchFamily="18" charset="0"/>
                      </a:rPr>
                      <m:t>,</m:t>
                    </m:r>
                    <m:r>
                      <a:rPr lang="en-IN" sz="2400">
                        <a:latin typeface="Cambria Math" panose="02040503050406030204" pitchFamily="18" charset="0"/>
                      </a:rPr>
                      <m:t>500</m:t>
                    </m:r>
                    <m:r>
                      <m:rPr>
                        <m:sty m:val="p"/>
                      </m:rPr>
                      <a:rPr lang="en-IN" sz="2400">
                        <a:latin typeface="Cambria Math" panose="02040503050406030204" pitchFamily="18" charset="0"/>
                      </a:rPr>
                      <m:t>L</m:t>
                    </m:r>
                  </m:oMath>
                </a14:m>
                <a:r>
                  <a:rPr lang="en-IN" sz="2400" dirty="0"/>
                  <a:t> of ice cream. He needs to enlarge his special cup in order to achieve the goal of breaking the world record. The cup for breaking the world record has a constraint that </a:t>
                </a:r>
                <a:r>
                  <a:rPr lang="en-US" sz="2400" i="1" dirty="0"/>
                  <a:t>R</a:t>
                </a:r>
                <a:r>
                  <a:rPr lang="en-US" sz="2400" dirty="0">
                    <a:latin typeface="Calibri" panose="020F0502020204030204" pitchFamily="34" charset="0"/>
                    <a:ea typeface="Calibri" panose="020F0502020204030204" pitchFamily="34" charset="0"/>
                    <a:cs typeface="Calibri" panose="020F0502020204030204" pitchFamily="34" charset="0"/>
                  </a:rPr>
                  <a:t>₁ </a:t>
                </a:r>
                <a14:m>
                  <m:oMath xmlns:m="http://schemas.openxmlformats.org/officeDocument/2006/math">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5</m:t>
                    </m:r>
                    <m:r>
                      <m:rPr>
                        <m:nor/>
                      </m:rPr>
                      <a:rPr lang="ar-AE" sz="2400"/>
                      <m:t> </m:t>
                    </m:r>
                    <m:r>
                      <m:rPr>
                        <m:sty m:val="p"/>
                      </m:rPr>
                      <a:rPr lang="en-IN" sz="2400">
                        <a:latin typeface="Cambria Math" panose="02040503050406030204" pitchFamily="18" charset="0"/>
                      </a:rPr>
                      <m:t>meters</m:t>
                    </m:r>
                  </m:oMath>
                </a14:m>
                <a:r>
                  <a:rPr lang="en-IN" sz="2400" dirty="0"/>
                  <a:t> and </a:t>
                </a:r>
                <a:r>
                  <a:rPr lang="en-US" sz="2400" i="1" dirty="0"/>
                  <a:t>R</a:t>
                </a:r>
                <a:r>
                  <a:rPr lang="en-US" sz="2400" dirty="0">
                    <a:latin typeface="Calibri" panose="020F0502020204030204" pitchFamily="34" charset="0"/>
                    <a:ea typeface="Calibri" panose="020F0502020204030204" pitchFamily="34" charset="0"/>
                    <a:cs typeface="Calibri" panose="020F0502020204030204" pitchFamily="34" charset="0"/>
                  </a:rPr>
                  <a:t>₂ </a:t>
                </a:r>
                <a14:m>
                  <m:oMath xmlns:m="http://schemas.openxmlformats.org/officeDocument/2006/math">
                    <m:r>
                      <a:rPr lang="ar-AE" sz="2400">
                        <a:latin typeface="Cambria Math" panose="02040503050406030204" pitchFamily="18" charset="0"/>
                      </a:rPr>
                      <m:t>=</m:t>
                    </m:r>
                    <m:r>
                      <a:rPr lang="ar-AE" sz="2400">
                        <a:latin typeface="Cambria Math" panose="02040503050406030204" pitchFamily="18" charset="0"/>
                      </a:rPr>
                      <m:t>1</m:t>
                    </m:r>
                    <m:r>
                      <m:rPr>
                        <m:nor/>
                      </m:rPr>
                      <a:rPr lang="ar-AE" sz="2400"/>
                      <m:t> </m:t>
                    </m:r>
                    <m:r>
                      <m:rPr>
                        <m:sty m:val="p"/>
                      </m:rPr>
                      <a:rPr lang="en-IN" sz="2400">
                        <a:latin typeface="Cambria Math" panose="02040503050406030204" pitchFamily="18" charset="0"/>
                      </a:rPr>
                      <m:t>meter</m:t>
                    </m:r>
                  </m:oMath>
                </a14:m>
                <a:r>
                  <a:rPr lang="en-IN" sz="2400" dirty="0"/>
                  <a:t>. The owner wants the final amount of ice cream that will fit in the cup to be </a:t>
                </a:r>
                <a14:m>
                  <m:oMath xmlns:m="http://schemas.openxmlformats.org/officeDocument/2006/math">
                    <m:r>
                      <a:rPr lang="en-IN" sz="2400">
                        <a:latin typeface="Cambria Math" panose="02040503050406030204" pitchFamily="18" charset="0"/>
                      </a:rPr>
                      <m:t>38</m:t>
                    </m:r>
                    <m:r>
                      <a:rPr lang="en-IN" sz="2400">
                        <a:latin typeface="Cambria Math" panose="02040503050406030204" pitchFamily="18" charset="0"/>
                      </a:rPr>
                      <m:t>,</m:t>
                    </m:r>
                    <m:r>
                      <a:rPr lang="en-IN" sz="2400">
                        <a:latin typeface="Cambria Math" panose="02040503050406030204" pitchFamily="18" charset="0"/>
                      </a:rPr>
                      <m:t>000</m:t>
                    </m:r>
                    <m:r>
                      <m:rPr>
                        <m:nor/>
                      </m:rPr>
                      <a:rPr lang="en-IN" sz="2400"/>
                      <m:t> </m:t>
                    </m:r>
                    <m:r>
                      <m:rPr>
                        <m:sty m:val="p"/>
                      </m:rPr>
                      <a:rPr lang="en-IN" sz="2400">
                        <a:latin typeface="Cambria Math" panose="02040503050406030204" pitchFamily="18" charset="0"/>
                      </a:rPr>
                      <m:t>L</m:t>
                    </m:r>
                  </m:oMath>
                </a14:m>
                <a:r>
                  <a:rPr lang="en-IN" sz="2400" dirty="0"/>
                  <a:t>. If the volume of a frustum can be found using the formula</a:t>
                </a:r>
              </a:p>
              <a:p>
                <a:pPr algn="just" fontAlgn="ct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a:stretch>
              </a:blipFill>
            </p:spPr>
            <p:txBody>
              <a:bodyPr/>
              <a:lstStyle/>
              <a:p>
                <a:r>
                  <a:rPr lang="en-IN">
                    <a:noFill/>
                  </a:rPr>
                  <a:t> </a:t>
                </a:r>
              </a:p>
            </p:txBody>
          </p:sp>
        </mc:Fallback>
      </mc:AlternateContent>
      <p:pic>
        <p:nvPicPr>
          <p:cNvPr id="7" name="Picture 6" descr="V equals one divided by three times pi times h times open parenthesis R subscript 1 squared plus R subscript 1 times R subscript 2 plus R subscript 2 squared closed parenthesis,">
            <a:extLst>
              <a:ext uri="{FF2B5EF4-FFF2-40B4-BE49-F238E27FC236}">
                <a16:creationId xmlns:a16="http://schemas.microsoft.com/office/drawing/2014/main" id="{9D07A2B3-1F0F-78C3-61A5-B4713F558120}"/>
              </a:ext>
            </a:extLst>
          </p:cNvPr>
          <p:cNvPicPr>
            <a:picLocks noChangeAspect="1"/>
          </p:cNvPicPr>
          <p:nvPr/>
        </p:nvPicPr>
        <p:blipFill>
          <a:blip r:embed="rId3"/>
          <a:stretch>
            <a:fillRect/>
          </a:stretch>
        </p:blipFill>
        <p:spPr>
          <a:xfrm>
            <a:off x="533400" y="4343400"/>
            <a:ext cx="3168000" cy="771098"/>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0F8C96A-74CB-1023-40A0-FFA8DE81B87E}"/>
                  </a:ext>
                </a:extLst>
              </p:cNvPr>
              <p:cNvSpPr txBox="1"/>
              <p:nvPr/>
            </p:nvSpPr>
            <p:spPr>
              <a:xfrm>
                <a:off x="457200" y="5029200"/>
                <a:ext cx="7620000" cy="904863"/>
              </a:xfrm>
              <a:prstGeom prst="rect">
                <a:avLst/>
              </a:prstGeom>
              <a:noFill/>
            </p:spPr>
            <p:txBody>
              <a:bodyPr wrap="square">
                <a:spAutoFit/>
              </a:bodyPr>
              <a:lstStyle/>
              <a:p>
                <a:pPr marL="0" marR="0" lvl="0" indent="0" algn="just" defTabSz="914400" rtl="0" eaLnBrk="1" fontAlgn="ctr" latinLnBrk="0" hangingPunct="1">
                  <a:lnSpc>
                    <a:spcPct val="100000"/>
                  </a:lnSpc>
                  <a:spcBef>
                    <a:spcPct val="20000"/>
                  </a:spcBef>
                  <a:spcAft>
                    <a:spcPts val="0"/>
                  </a:spcAft>
                  <a:buClrTx/>
                  <a:buSzTx/>
                  <a:buFont typeface="Arial" pitchFamily="34" charset="0"/>
                  <a:buNone/>
                  <a:tabLst/>
                  <a:defRPr/>
                </a:pPr>
                <a:r>
                  <a:rPr kumimoji="0" lang="en-IN" sz="2400" b="0" i="0" u="none" strike="noStrike" kern="1200" cap="none" spc="0" normalizeH="0" baseline="0" noProof="0" dirty="0">
                    <a:ln>
                      <a:noFill/>
                    </a:ln>
                    <a:solidFill>
                      <a:srgbClr val="366092"/>
                    </a:solidFill>
                    <a:effectLst/>
                    <a:uLnTx/>
                    <a:uFillTx/>
                    <a:latin typeface="Calibri"/>
                    <a:ea typeface="+mn-ea"/>
                    <a:cs typeface="+mn-cs"/>
                  </a:rPr>
                  <a:t>what should the dimensions of the enlarged cup be?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(Note: </a:t>
                </a:r>
                <a14:m>
                  <m:oMath xmlns:m="http://schemas.openxmlformats.org/officeDocument/2006/math">
                    <m: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1000</m:t>
                    </m:r>
                    <m:r>
                      <m:rPr>
                        <m:nor/>
                      </m:rPr>
                      <a:rPr kumimoji="0" lang="en-IN" sz="24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m:t>
                    </m:r>
                    <m: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en-US" sz="24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m:rPr>
                        <m:sty m:val="p"/>
                      </m:rPr>
                      <a:rPr kumimoji="0" lang="en-IN"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m:t>
                    </m:r>
                    <m:r>
                      <a:rPr kumimoji="0" lang="en-IN" sz="2400" b="0" i="1" u="none" strike="noStrike" kern="1200" cap="none" spc="0" normalizeH="0" baseline="0" noProof="0" smtClean="0">
                        <a:ln>
                          <a:noFill/>
                        </a:ln>
                        <a:solidFill>
                          <a:srgbClr val="366092"/>
                        </a:solidFill>
                        <a:effectLst/>
                        <a:uLnTx/>
                        <a:uFillTx/>
                        <a:latin typeface="Cambria Math" panose="02040503050406030204" pitchFamily="18" charset="0"/>
                      </a:rPr>
                      <m:t>³</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p:sp>
            <p:nvSpPr>
              <p:cNvPr id="5" name="TextBox 4">
                <a:extLst>
                  <a:ext uri="{FF2B5EF4-FFF2-40B4-BE49-F238E27FC236}">
                    <a16:creationId xmlns:a16="http://schemas.microsoft.com/office/drawing/2014/main" id="{10F8C96A-74CB-1023-40A0-FFA8DE81B87E}"/>
                  </a:ext>
                </a:extLst>
              </p:cNvPr>
              <p:cNvSpPr txBox="1">
                <a:spLocks noRot="1" noChangeAspect="1" noMove="1" noResize="1" noEditPoints="1" noAdjustHandles="1" noChangeArrowheads="1" noChangeShapeType="1" noTextEdit="1"/>
              </p:cNvSpPr>
              <p:nvPr/>
            </p:nvSpPr>
            <p:spPr>
              <a:xfrm>
                <a:off x="457200" y="5029200"/>
                <a:ext cx="7620000" cy="904863"/>
              </a:xfrm>
              <a:prstGeom prst="rect">
                <a:avLst/>
              </a:prstGeom>
              <a:blipFill>
                <a:blip r:embed="rId4"/>
                <a:stretch>
                  <a:fillRect l="-1200" t="-5405" b="-14865"/>
                </a:stretch>
              </a:blipFill>
            </p:spPr>
            <p:txBody>
              <a:bodyPr/>
              <a:lstStyle/>
              <a:p>
                <a:r>
                  <a:rPr lang="en-IN">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12: Finding the Dimensions of a Conical Frustrum</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sz="2200" b="1" dirty="0"/>
                  <a:t>Solution</a:t>
                </a:r>
              </a:p>
              <a:p>
                <a:pPr algn="just">
                  <a:defRPr sz="2800"/>
                </a:pPr>
                <a:r>
                  <a:rPr sz="2200" dirty="0"/>
                  <a:t>Notice that with the constraints that were given (</a:t>
                </a:r>
                <a:r>
                  <a:rPr lang="en-US" sz="2000" i="1" dirty="0"/>
                  <a:t>R</a:t>
                </a:r>
                <a:r>
                  <a:rPr lang="en-US" sz="2000" dirty="0">
                    <a:latin typeface="Calibri" panose="020F0502020204030204" pitchFamily="34" charset="0"/>
                    <a:ea typeface="Calibri" panose="020F0502020204030204" pitchFamily="34" charset="0"/>
                    <a:cs typeface="Calibri" panose="020F0502020204030204" pitchFamily="34" charset="0"/>
                  </a:rPr>
                  <a:t>₁ </a:t>
                </a:r>
                <a14:m>
                  <m:oMath xmlns:m="http://schemas.openxmlformats.org/officeDocument/2006/math">
                    <m:r>
                      <a:rPr lang="ar-AE" sz="2000">
                        <a:latin typeface="Cambria Math" panose="02040503050406030204" pitchFamily="18" charset="0"/>
                      </a:rPr>
                      <m:t>=</m:t>
                    </m:r>
                    <m:r>
                      <a:rPr lang="ar-AE" sz="2000" i="1">
                        <a:latin typeface="Cambria Math" panose="02040503050406030204" pitchFamily="18" charset="0"/>
                      </a:rPr>
                      <m:t> </m:t>
                    </m:r>
                    <m:r>
                      <a:rPr sz="2200">
                        <a:latin typeface="Cambria Math" panose="02040503050406030204" pitchFamily="18" charset="0"/>
                      </a:rPr>
                      <m:t>2</m:t>
                    </m:r>
                    <m:r>
                      <a:rPr sz="2200">
                        <a:latin typeface="Cambria Math" panose="02040503050406030204" pitchFamily="18" charset="0"/>
                      </a:rPr>
                      <m:t>.</m:t>
                    </m:r>
                    <m:r>
                      <a:rPr sz="2200">
                        <a:latin typeface="Cambria Math" panose="02040503050406030204" pitchFamily="18" charset="0"/>
                      </a:rPr>
                      <m:t>5</m:t>
                    </m:r>
                    <m:r>
                      <m:rPr>
                        <m:nor/>
                      </m:rPr>
                      <a:rPr sz="2200"/>
                      <m:t> </m:t>
                    </m:r>
                    <m:r>
                      <m:rPr>
                        <m:sty m:val="p"/>
                      </m:rPr>
                      <a:rPr sz="2200">
                        <a:latin typeface="Cambria Math" panose="02040503050406030204" pitchFamily="18" charset="0"/>
                      </a:rPr>
                      <m:t>m</m:t>
                    </m:r>
                  </m:oMath>
                </a14:m>
                <a:r>
                  <a:rPr sz="2200" dirty="0"/>
                  <a:t>, </a:t>
                </a:r>
                <a:br>
                  <a:rPr lang="en-US" sz="2200" dirty="0"/>
                </a:br>
                <a:r>
                  <a:rPr lang="en-US" sz="2000" i="1" dirty="0"/>
                  <a:t>R</a:t>
                </a:r>
                <a:r>
                  <a:rPr lang="en-US" sz="2000" dirty="0">
                    <a:latin typeface="Calibri" panose="020F0502020204030204" pitchFamily="34" charset="0"/>
                    <a:ea typeface="Calibri" panose="020F0502020204030204" pitchFamily="34" charset="0"/>
                    <a:cs typeface="Calibri" panose="020F0502020204030204" pitchFamily="34" charset="0"/>
                  </a:rPr>
                  <a:t>₂ </a:t>
                </a:r>
                <a14:m>
                  <m:oMath xmlns:m="http://schemas.openxmlformats.org/officeDocument/2006/math">
                    <m:r>
                      <a:rPr lang="ar-AE" sz="2000">
                        <a:latin typeface="Cambria Math" panose="02040503050406030204" pitchFamily="18" charset="0"/>
                      </a:rPr>
                      <m:t>=</m:t>
                    </m:r>
                    <m:r>
                      <a:rPr lang="ar-AE" sz="2000" i="1">
                        <a:latin typeface="Cambria Math" panose="02040503050406030204" pitchFamily="18" charset="0"/>
                      </a:rPr>
                      <m:t> </m:t>
                    </m:r>
                    <m:r>
                      <a:rPr sz="2200">
                        <a:latin typeface="Cambria Math" panose="02040503050406030204" pitchFamily="18" charset="0"/>
                      </a:rPr>
                      <m:t>1</m:t>
                    </m:r>
                    <m:r>
                      <m:rPr>
                        <m:nor/>
                      </m:rPr>
                      <a:rPr sz="2200"/>
                      <m:t> </m:t>
                    </m:r>
                    <m:r>
                      <m:rPr>
                        <m:sty m:val="p"/>
                      </m:rPr>
                      <a:rPr sz="2200">
                        <a:latin typeface="Cambria Math" panose="02040503050406030204" pitchFamily="18" charset="0"/>
                      </a:rPr>
                      <m:t>m</m:t>
                    </m:r>
                  </m:oMath>
                </a14:m>
                <a:r>
                  <a:rPr sz="2200" dirty="0"/>
                  <a:t>, and </a:t>
                </a:r>
                <a:r>
                  <a:rPr lang="en-US" sz="2200" i="1" dirty="0"/>
                  <a:t>V </a:t>
                </a:r>
                <a14:m>
                  <m:oMath xmlns:m="http://schemas.openxmlformats.org/officeDocument/2006/math">
                    <m:r>
                      <a:rPr sz="2200">
                        <a:latin typeface="Cambria Math" panose="02040503050406030204" pitchFamily="18" charset="0"/>
                      </a:rPr>
                      <m:t>=</m:t>
                    </m:r>
                    <m:r>
                      <a:rPr sz="2200">
                        <a:latin typeface="Cambria Math" panose="02040503050406030204" pitchFamily="18" charset="0"/>
                      </a:rPr>
                      <m:t>38</m:t>
                    </m:r>
                    <m:r>
                      <a:rPr sz="2200">
                        <a:latin typeface="Cambria Math" panose="02040503050406030204" pitchFamily="18" charset="0"/>
                      </a:rPr>
                      <m:t>,</m:t>
                    </m:r>
                    <m:r>
                      <a:rPr sz="2200">
                        <a:latin typeface="Cambria Math" panose="02040503050406030204" pitchFamily="18" charset="0"/>
                      </a:rPr>
                      <m:t>000</m:t>
                    </m:r>
                    <m:r>
                      <m:rPr>
                        <m:nor/>
                      </m:rPr>
                      <a:rPr sz="2200"/>
                      <m:t> </m:t>
                    </m:r>
                    <m:r>
                      <m:rPr>
                        <m:sty m:val="p"/>
                      </m:rPr>
                      <a:rPr sz="2200">
                        <a:latin typeface="Cambria Math" panose="02040503050406030204" pitchFamily="18" charset="0"/>
                      </a:rPr>
                      <m:t>L</m:t>
                    </m:r>
                  </m:oMath>
                </a14:m>
                <a:r>
                  <a:rPr sz="2200" dirty="0"/>
                  <a:t>), the only dimension that is unknown is the height (</a:t>
                </a:r>
                <a:r>
                  <a:rPr lang="en-US" sz="2200" i="1" dirty="0"/>
                  <a:t>h</a:t>
                </a:r>
                <a:r>
                  <a:rPr sz="2200" dirty="0"/>
                  <a:t>) of the cup. We need to substitute these values into the formula for the volume and solve for </a:t>
                </a:r>
                <a:r>
                  <a:rPr lang="en-US" sz="2200" i="1" dirty="0"/>
                  <a:t>h</a:t>
                </a:r>
                <a:r>
                  <a:rPr sz="2200" dirty="0"/>
                  <a:t>.</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963"/>
                </a:stretch>
              </a:blipFill>
            </p:spPr>
            <p:txBody>
              <a:bodyPr/>
              <a:lstStyle/>
              <a:p>
                <a:r>
                  <a:rPr lang="en-IN">
                    <a:noFill/>
                  </a:rPr>
                  <a:t> </a:t>
                </a:r>
              </a:p>
            </p:txBody>
          </p:sp>
        </mc:Fallback>
      </mc:AlternateContent>
      <p:graphicFrame>
        <p:nvGraphicFramePr>
          <p:cNvPr id="5" name="Object 4" descr="Line 1: V equals one divided by three times pi times h times open parenthesis R subscript 1 squared plus R subscript 1 times R subscript 2 plus R subscript 2 squared closed parenthesis&#10;Line 2: 38000 L equals one divided by three times pi times h times open parenthesis 2.5 m squared plus open parenthesis 2.5 m times 1 m closed parenthesis plus 1 m squared closed parenthesis&#10;Line 3: By simplifying, 38000 L equals one divided by three times pi times h times open parenthesis 9.75 m squared closed parenthesis.&#10;Line 4: By isolating the variable, three times 38000 L whole divided by open parenthesis 9.75 m squared closed parenthesis times pi equals h. &#10;Line 5: 3721.78 times L divided by m squared is approximately equal to h.">
            <a:extLst>
              <a:ext uri="{FF2B5EF4-FFF2-40B4-BE49-F238E27FC236}">
                <a16:creationId xmlns:a16="http://schemas.microsoft.com/office/drawing/2014/main" id="{046B3319-65DE-8A00-26D8-849520F95B39}"/>
              </a:ext>
            </a:extLst>
          </p:cNvPr>
          <p:cNvGraphicFramePr>
            <a:graphicFrameLocks noChangeAspect="1"/>
          </p:cNvGraphicFramePr>
          <p:nvPr>
            <p:extLst>
              <p:ext uri="{D42A27DB-BD31-4B8C-83A1-F6EECF244321}">
                <p14:modId xmlns:p14="http://schemas.microsoft.com/office/powerpoint/2010/main" val="2011155418"/>
              </p:ext>
            </p:extLst>
          </p:nvPr>
        </p:nvGraphicFramePr>
        <p:xfrm>
          <a:off x="1998000" y="2904477"/>
          <a:ext cx="5148000" cy="3091877"/>
        </p:xfrm>
        <a:graphic>
          <a:graphicData uri="http://schemas.openxmlformats.org/presentationml/2006/ole">
            <mc:AlternateContent xmlns:mc="http://schemas.openxmlformats.org/markup-compatibility/2006">
              <mc:Choice xmlns:v="urn:schemas-microsoft-com:vml" Requires="v">
                <p:oleObj name="Equation" r:id="rId3" imgW="7440834" imgH="4468320" progId="Equation.DSMT4">
                  <p:embed/>
                </p:oleObj>
              </mc:Choice>
              <mc:Fallback>
                <p:oleObj name="Equation" r:id="rId3" imgW="7440834" imgH="4468320" progId="Equation.DSMT4">
                  <p:embed/>
                  <p:pic>
                    <p:nvPicPr>
                      <p:cNvPr id="0" name=""/>
                      <p:cNvPicPr/>
                      <p:nvPr/>
                    </p:nvPicPr>
                    <p:blipFill>
                      <a:blip r:embed="rId4"/>
                      <a:stretch>
                        <a:fillRect/>
                      </a:stretch>
                    </p:blipFill>
                    <p:spPr>
                      <a:xfrm>
                        <a:off x="1998000" y="2904477"/>
                        <a:ext cx="5148000" cy="3091877"/>
                      </a:xfrm>
                      <a:prstGeom prst="rect">
                        <a:avLst/>
                      </a:prstGeom>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12: Finding the Dimensions of a Conical Frustrum</a:t>
            </a:r>
            <a:r>
              <a:rPr lang="en-US" dirty="0"/>
              <a:t>—Slide 4</a:t>
            </a:r>
            <a:endParaRPr dirty="0"/>
          </a:p>
        </p:txBody>
      </p:sp>
      <p:sp>
        <p:nvSpPr>
          <p:cNvPr id="3" name="Text Placeholder 2"/>
          <p:cNvSpPr>
            <a:spLocks noGrp="1"/>
          </p:cNvSpPr>
          <p:nvPr>
            <p:ph type="body" sz="quarter" idx="10"/>
          </p:nvPr>
        </p:nvSpPr>
        <p:spPr/>
        <p:txBody>
          <a:bodyPr>
            <a:normAutofit/>
          </a:bodyPr>
          <a:lstStyle/>
          <a:p>
            <a:pPr algn="just">
              <a:defRPr sz="2800"/>
            </a:pPr>
            <a:r>
              <a:rPr lang="en-IN" sz="2600" dirty="0"/>
              <a:t>We now need to use a conversion factor for liters and meters: 1000 L = 1 m</a:t>
            </a:r>
            <a:r>
              <a:rPr lang="en-IN" sz="2600" dirty="0">
                <a:latin typeface="Calibri" panose="020F0502020204030204" pitchFamily="34" charset="0"/>
                <a:ea typeface="Calibri" panose="020F0502020204030204" pitchFamily="34" charset="0"/>
                <a:cs typeface="Calibri" panose="020F0502020204030204" pitchFamily="34" charset="0"/>
              </a:rPr>
              <a:t>³</a:t>
            </a:r>
            <a:r>
              <a:rPr lang="en-IN" sz="2600" dirty="0"/>
              <a:t>.</a:t>
            </a:r>
            <a:r>
              <a:rPr lang="ar-AE" sz="2600" dirty="0"/>
              <a:t> </a:t>
            </a:r>
            <a:endParaRPr lang="en-IN" sz="2600" dirty="0"/>
          </a:p>
        </p:txBody>
      </p:sp>
      <p:sp>
        <p:nvSpPr>
          <p:cNvPr id="9" name="TextBox 8">
            <a:extLst>
              <a:ext uri="{FF2B5EF4-FFF2-40B4-BE49-F238E27FC236}">
                <a16:creationId xmlns:a16="http://schemas.microsoft.com/office/drawing/2014/main" id="{96273950-4469-7481-93D7-132FED6AD3EB}"/>
              </a:ext>
            </a:extLst>
          </p:cNvPr>
          <p:cNvSpPr txBox="1"/>
          <p:nvPr/>
        </p:nvSpPr>
        <p:spPr>
          <a:xfrm>
            <a:off x="457200" y="1991606"/>
            <a:ext cx="7467600" cy="492443"/>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Placing </a:t>
            </a:r>
            <a:r>
              <a:rPr kumimoji="0" lang="en-IN" sz="2600" b="0" i="0" u="none" strike="noStrike" kern="1200" cap="none" spc="0" normalizeH="0" baseline="0" noProof="0" dirty="0" err="1">
                <a:ln>
                  <a:noFill/>
                </a:ln>
                <a:solidFill>
                  <a:srgbClr val="366092"/>
                </a:solidFill>
                <a:effectLst/>
                <a:uLnTx/>
                <a:uFillTx/>
                <a:latin typeface="Calibri"/>
                <a:ea typeface="+mn-ea"/>
                <a:cs typeface="+mn-cs"/>
              </a:rPr>
              <a:t>liters</a:t>
            </a:r>
            <a:r>
              <a:rPr kumimoji="0" lang="en-IN" sz="2600" b="0" i="0" u="none" strike="noStrike" kern="1200" cap="none" spc="0" normalizeH="0" baseline="0" noProof="0" dirty="0">
                <a:ln>
                  <a:noFill/>
                </a:ln>
                <a:solidFill>
                  <a:srgbClr val="366092"/>
                </a:solidFill>
                <a:effectLst/>
                <a:uLnTx/>
                <a:uFillTx/>
                <a:latin typeface="Calibri"/>
                <a:ea typeface="+mn-ea"/>
                <a:cs typeface="+mn-cs"/>
              </a:rPr>
              <a:t> in the denominator gives us the fraction</a:t>
            </a:r>
            <a:endParaRPr kumimoji="0" lang="ar-AE" sz="26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endParaRPr>
          </a:p>
        </p:txBody>
      </p:sp>
      <p:pic>
        <p:nvPicPr>
          <p:cNvPr id="7" name="Picture 6" descr="1 m cubed divided by 1000 L.">
            <a:extLst>
              <a:ext uri="{FF2B5EF4-FFF2-40B4-BE49-F238E27FC236}">
                <a16:creationId xmlns:a16="http://schemas.microsoft.com/office/drawing/2014/main" id="{AEE2401A-6DB4-D6CF-0DDB-37DDD52B415E}"/>
              </a:ext>
            </a:extLst>
          </p:cNvPr>
          <p:cNvPicPr>
            <a:picLocks noChangeAspect="1"/>
          </p:cNvPicPr>
          <p:nvPr/>
        </p:nvPicPr>
        <p:blipFill>
          <a:blip r:embed="rId2"/>
          <a:stretch>
            <a:fillRect/>
          </a:stretch>
        </p:blipFill>
        <p:spPr>
          <a:xfrm>
            <a:off x="7801800" y="1828800"/>
            <a:ext cx="1008000" cy="912906"/>
          </a:xfrm>
          <a:prstGeom prst="rect">
            <a:avLst/>
          </a:prstGeom>
        </p:spPr>
      </p:pic>
      <p:pic>
        <p:nvPicPr>
          <p:cNvPr id="11" name="Picture 10" descr="h is approximately equal to open fraction 3721.78 L whole divided by m squared closed fraction times open fraction 1 m cubed divided by 1000 L close fraction is approximately equal to 3.72 m.">
            <a:extLst>
              <a:ext uri="{FF2B5EF4-FFF2-40B4-BE49-F238E27FC236}">
                <a16:creationId xmlns:a16="http://schemas.microsoft.com/office/drawing/2014/main" id="{2DF3DE51-A96C-6C0E-AC80-6C9083C13D79}"/>
              </a:ext>
            </a:extLst>
          </p:cNvPr>
          <p:cNvPicPr>
            <a:picLocks noChangeAspect="1"/>
          </p:cNvPicPr>
          <p:nvPr/>
        </p:nvPicPr>
        <p:blipFill>
          <a:blip r:embed="rId3"/>
          <a:stretch>
            <a:fillRect/>
          </a:stretch>
        </p:blipFill>
        <p:spPr>
          <a:xfrm>
            <a:off x="2419070" y="2590800"/>
            <a:ext cx="3990975" cy="9144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59C695-56F5-571E-F965-3B4B11283A90}"/>
                  </a:ext>
                </a:extLst>
              </p:cNvPr>
              <p:cNvSpPr txBox="1"/>
              <p:nvPr/>
            </p:nvSpPr>
            <p:spPr>
              <a:xfrm>
                <a:off x="457200" y="3657600"/>
                <a:ext cx="8229600" cy="1569660"/>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Therefore, I Scream, U Scream Ice Cream will need to build a cup with a top radius of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2.5</a:t>
                </a:r>
                <a:r>
                  <a:rPr kumimoji="0" lang="en-US" sz="2400" b="0" i="0" u="none" strike="noStrike" kern="1200" cap="none" spc="0" normalizeH="0" baseline="0" noProof="0" dirty="0">
                    <a:ln>
                      <a:noFill/>
                    </a:ln>
                    <a:solidFill>
                      <a:srgbClr val="366092"/>
                    </a:solidFill>
                    <a:effectLst/>
                    <a:uLnTx/>
                    <a:uFillTx/>
                    <a:latin typeface="Calibri"/>
                    <a:ea typeface="+mn-ea"/>
                    <a:cs typeface="+mn-cs"/>
                  </a:rPr>
                  <a:t> meters, a bottom radius of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a:t>
                </a:r>
                <a:r>
                  <a:rPr kumimoji="0" lang="en-US" sz="2400" b="0" i="0" u="none" strike="noStrike" kern="1200" cap="none" spc="0" normalizeH="0" baseline="0" noProof="0" dirty="0">
                    <a:ln>
                      <a:noFill/>
                    </a:ln>
                    <a:solidFill>
                      <a:srgbClr val="366092"/>
                    </a:solidFill>
                    <a:effectLst/>
                    <a:uLnTx/>
                    <a:uFillTx/>
                    <a:latin typeface="Calibri"/>
                    <a:ea typeface="+mn-ea"/>
                    <a:cs typeface="+mn-cs"/>
                  </a:rPr>
                  <a:t> meter, and a height of about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3.72</a:t>
                </a:r>
                <a:r>
                  <a:rPr kumimoji="0" lang="en-US" sz="2400" b="0" i="0" u="none" strike="noStrike" kern="1200" cap="none" spc="0" normalizeH="0" baseline="0" noProof="0" dirty="0">
                    <a:ln>
                      <a:noFill/>
                    </a:ln>
                    <a:solidFill>
                      <a:srgbClr val="366092"/>
                    </a:solidFill>
                    <a:effectLst/>
                    <a:uLnTx/>
                    <a:uFillTx/>
                    <a:latin typeface="Calibri"/>
                    <a:ea typeface="+mn-ea"/>
                    <a:cs typeface="+mn-cs"/>
                  </a:rPr>
                  <a:t> meters. This will hold the desired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38</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000</m:t>
                    </m:r>
                    <m:r>
                      <m:rPr>
                        <m:nor/>
                      </m:rPr>
                      <a:rPr kumimoji="0" lang="en-US" sz="24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of ice cream and become the new world record.</a:t>
                </a:r>
              </a:p>
            </p:txBody>
          </p:sp>
        </mc:Choice>
        <mc:Fallback xmlns="">
          <p:sp>
            <p:nvSpPr>
              <p:cNvPr id="5" name="TextBox 4">
                <a:extLst>
                  <a:ext uri="{FF2B5EF4-FFF2-40B4-BE49-F238E27FC236}">
                    <a16:creationId xmlns:a16="http://schemas.microsoft.com/office/drawing/2014/main" id="{0659C695-56F5-571E-F965-3B4B11283A90}"/>
                  </a:ext>
                </a:extLst>
              </p:cNvPr>
              <p:cNvSpPr txBox="1">
                <a:spLocks noRot="1" noChangeAspect="1" noMove="1" noResize="1" noEditPoints="1" noAdjustHandles="1" noChangeArrowheads="1" noChangeShapeType="1" noTextEdit="1"/>
              </p:cNvSpPr>
              <p:nvPr/>
            </p:nvSpPr>
            <p:spPr>
              <a:xfrm>
                <a:off x="457200" y="3657600"/>
                <a:ext cx="8229600" cy="1569660"/>
              </a:xfrm>
              <a:prstGeom prst="rect">
                <a:avLst/>
              </a:prstGeom>
              <a:blipFill>
                <a:blip r:embed="rId4"/>
                <a:stretch>
                  <a:fillRect l="-1111" t="-3113" r="-1111" b="-8171"/>
                </a:stretch>
              </a:blipFill>
            </p:spPr>
            <p:txBody>
              <a:bodyPr/>
              <a:lstStyle/>
              <a:p>
                <a:r>
                  <a:rPr lang="en-IN">
                    <a:noFill/>
                  </a:rPr>
                  <a:t> </a:t>
                </a:r>
              </a:p>
            </p:txBody>
          </p:sp>
        </mc:Fallback>
      </mc:AlternateContent>
    </p:spTree>
    <p:extLst>
      <p:ext uri="{BB962C8B-B14F-4D97-AF65-F5344CB8AC3E}">
        <p14:creationId xmlns:p14="http://schemas.microsoft.com/office/powerpoint/2010/main" val="677433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3</a:t>
            </a:r>
            <a:endParaRPr dirty="0"/>
          </a:p>
        </p:txBody>
      </p:sp>
      <p:sp>
        <p:nvSpPr>
          <p:cNvPr id="3" name="Text Placeholder 2"/>
          <p:cNvSpPr>
            <a:spLocks noGrp="1"/>
          </p:cNvSpPr>
          <p:nvPr>
            <p:ph type="body" sz="quarter" idx="10"/>
          </p:nvPr>
        </p:nvSpPr>
        <p:spPr/>
        <p:txBody>
          <a:bodyPr>
            <a:noAutofit/>
          </a:bodyPr>
          <a:lstStyle/>
          <a:p>
            <a:pPr algn="just"/>
            <a:r>
              <a:rPr lang="en-US" sz="2600" dirty="0"/>
              <a:t>Just as with two dimensional surfaces, tessellating with geometric shapes is also used in three dimensions. By using a mesh of smaller shapes, computer animation and 3D printing is made possible.</a:t>
            </a:r>
          </a:p>
          <a:p>
            <a:pPr algn="just"/>
            <a:r>
              <a:rPr lang="en-US" sz="2600" dirty="0"/>
              <a:t>In fact, in 2019, physicist and computer scientist Tony Derose won his second technical Oscar for his work in computer graphics. The academy of Motion Picture Arts and Sciences honored Derose and his fellow innovators at Pixar with their "pioneering advancement of the underlying science of subdivision surfaces as 3D geometric modeling primitives."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3B7B1-6F96-2780-F860-5845793D4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AA988-5367-5264-097F-1D2AD9B92923}"/>
              </a:ext>
            </a:extLst>
          </p:cNvPr>
          <p:cNvSpPr>
            <a:spLocks noGrp="1"/>
          </p:cNvSpPr>
          <p:nvPr>
            <p:ph type="title"/>
          </p:nvPr>
        </p:nvSpPr>
        <p:spPr/>
        <p:txBody>
          <a:bodyPr>
            <a:normAutofit/>
          </a:bodyPr>
          <a:lstStyle/>
          <a:p>
            <a:r>
              <a:rPr dirty="0"/>
              <a:t>Example 2: Using the Volume of a Rectangular Solid</a:t>
            </a:r>
            <a:r>
              <a:rPr lang="en-US" dirty="0"/>
              <a:t>—Slide 2</a:t>
            </a:r>
            <a:endParaRPr dirty="0"/>
          </a:p>
        </p:txBody>
      </p:sp>
      <p:sp>
        <p:nvSpPr>
          <p:cNvPr id="3" name="Text Placeholder 2">
            <a:extLst>
              <a:ext uri="{FF2B5EF4-FFF2-40B4-BE49-F238E27FC236}">
                <a16:creationId xmlns:a16="http://schemas.microsoft.com/office/drawing/2014/main" id="{7775ABFA-D439-FA53-A139-D7B237C60EEF}"/>
              </a:ext>
            </a:extLst>
          </p:cNvPr>
          <p:cNvSpPr>
            <a:spLocks noGrp="1"/>
          </p:cNvSpPr>
          <p:nvPr>
            <p:ph type="body" sz="quarter" idx="10"/>
          </p:nvPr>
        </p:nvSpPr>
        <p:spPr/>
        <p:txBody>
          <a:bodyPr>
            <a:normAutofit/>
          </a:bodyPr>
          <a:lstStyle/>
          <a:p>
            <a:r>
              <a:rPr lang="en-US" sz="2800" b="1" dirty="0"/>
              <a:t>Solution</a:t>
            </a:r>
          </a:p>
          <a:p>
            <a:pPr marL="542925" indent="-542925">
              <a:defRPr sz="2800"/>
            </a:pPr>
            <a:r>
              <a:rPr lang="en-US" dirty="0"/>
              <a:t>a.	​</a:t>
            </a:r>
            <a:r>
              <a:rPr lang="en-US" sz="2800" dirty="0"/>
              <a:t>A concrete patio is a rectangular solid and the volume is determined by the formula </a:t>
            </a:r>
            <a:r>
              <a:rPr lang="en-US" sz="2800" i="1" dirty="0"/>
              <a:t>V</a:t>
            </a:r>
            <a:r>
              <a:rPr lang="en-US" sz="2800" dirty="0"/>
              <a:t> = </a:t>
            </a:r>
            <a:r>
              <a:rPr lang="en-US" sz="2800" i="1" dirty="0" err="1"/>
              <a:t>lwh</a:t>
            </a:r>
            <a:r>
              <a:rPr lang="en-US" sz="2800" dirty="0"/>
              <a:t>.</a:t>
            </a:r>
          </a:p>
          <a:p>
            <a:pPr marL="457200" lvl="1" indent="0">
              <a:buNone/>
              <a:defRPr sz="2800"/>
            </a:pPr>
            <a:r>
              <a:rPr lang="en-US" dirty="0"/>
              <a:t>We know that the length </a:t>
            </a:r>
            <a:r>
              <a:rPr lang="en-US" i="1" dirty="0"/>
              <a:t>l</a:t>
            </a:r>
            <a:r>
              <a:rPr lang="en-US" dirty="0"/>
              <a:t> of the patio is </a:t>
            </a:r>
            <a:r>
              <a:rPr lang="en-US" dirty="0">
                <a:latin typeface="Cambria Math"/>
              </a:rPr>
              <a:t>18</a:t>
            </a:r>
            <a:r>
              <a:rPr lang="en-US" dirty="0"/>
              <a:t> feet and the width </a:t>
            </a:r>
            <a:r>
              <a:rPr lang="en-US" i="1" dirty="0"/>
              <a:t>w</a:t>
            </a:r>
            <a:r>
              <a:rPr lang="en-US" dirty="0"/>
              <a:t> is </a:t>
            </a:r>
            <a:r>
              <a:rPr lang="en-US" dirty="0">
                <a:latin typeface="Cambria Math"/>
              </a:rPr>
              <a:t>12</a:t>
            </a:r>
            <a:r>
              <a:rPr lang="en-US" dirty="0"/>
              <a:t> feet. However, the depth (which is the height) is given in inches. Because we should always work with dimensions that are in the same units, we need to first convert the depth to feet. A depth </a:t>
            </a:r>
            <a:r>
              <a:rPr lang="en-US" i="1" dirty="0"/>
              <a:t>h</a:t>
            </a:r>
            <a:r>
              <a:rPr lang="en-US" dirty="0"/>
              <a:t> of </a:t>
            </a:r>
            <a:r>
              <a:rPr lang="en-US" dirty="0">
                <a:latin typeface="Cambria Math"/>
              </a:rPr>
              <a:t>6</a:t>
            </a:r>
            <a:r>
              <a:rPr lang="en-US" dirty="0"/>
              <a:t> inches is equivalent to </a:t>
            </a:r>
            <a:r>
              <a:rPr lang="en-US" dirty="0">
                <a:latin typeface="Cambria Math"/>
              </a:rPr>
              <a:t>0.5</a:t>
            </a:r>
            <a:r>
              <a:rPr lang="en-US" dirty="0"/>
              <a:t> feet since there are </a:t>
            </a:r>
            <a:r>
              <a:rPr lang="en-US" dirty="0">
                <a:latin typeface="Cambria Math"/>
              </a:rPr>
              <a:t>12</a:t>
            </a:r>
            <a:r>
              <a:rPr lang="en-US" dirty="0"/>
              <a:t> inches in a foot.</a:t>
            </a:r>
          </a:p>
        </p:txBody>
      </p:sp>
    </p:spTree>
    <p:extLst>
      <p:ext uri="{BB962C8B-B14F-4D97-AF65-F5344CB8AC3E}">
        <p14:creationId xmlns:p14="http://schemas.microsoft.com/office/powerpoint/2010/main" val="10564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Volume of a Rectangular Solid</a:t>
            </a:r>
            <a:r>
              <a:rPr lang="en-US" dirty="0"/>
              <a:t>—Slide 3</a:t>
            </a:r>
            <a:endParaRPr dirty="0"/>
          </a:p>
        </p:txBody>
      </p:sp>
      <p:sp>
        <p:nvSpPr>
          <p:cNvPr id="3" name="Text Placeholder 2"/>
          <p:cNvSpPr>
            <a:spLocks noGrp="1"/>
          </p:cNvSpPr>
          <p:nvPr>
            <p:ph type="body" sz="quarter" idx="10"/>
          </p:nvPr>
        </p:nvSpPr>
        <p:spPr/>
        <p:txBody>
          <a:bodyPr>
            <a:noAutofit/>
          </a:bodyPr>
          <a:lstStyle/>
          <a:p>
            <a:r>
              <a:rPr lang="en-IN" sz="2600" dirty="0"/>
              <a:t>​The volume of the patio is calculated as follows.</a:t>
            </a:r>
          </a:p>
          <a:p>
            <a:endParaRPr lang="ar-AE" sz="2600" baseline="30000" dirty="0"/>
          </a:p>
          <a:p>
            <a:pPr>
              <a:defRPr sz="2800"/>
            </a:pPr>
            <a:r>
              <a:rPr lang="ar-AE" sz="2600" dirty="0"/>
              <a:t>​</a:t>
            </a:r>
            <a:endParaRPr sz="2600" dirty="0"/>
          </a:p>
        </p:txBody>
      </p:sp>
      <p:pic>
        <p:nvPicPr>
          <p:cNvPr id="15" name="Picture 14" descr="V equals length times width times height equals open parenthesis 18 feet times 12 feet times 0.5 feet close parenthesis equals 108 feet cubed">
            <a:extLst>
              <a:ext uri="{FF2B5EF4-FFF2-40B4-BE49-F238E27FC236}">
                <a16:creationId xmlns:a16="http://schemas.microsoft.com/office/drawing/2014/main" id="{5095B854-7C00-ADF3-6D97-AC3935998975}"/>
              </a:ext>
            </a:extLst>
          </p:cNvPr>
          <p:cNvPicPr>
            <a:picLocks noChangeAspect="1"/>
          </p:cNvPicPr>
          <p:nvPr/>
        </p:nvPicPr>
        <p:blipFill>
          <a:blip r:embed="rId2"/>
          <a:stretch>
            <a:fillRect/>
          </a:stretch>
        </p:blipFill>
        <p:spPr>
          <a:xfrm>
            <a:off x="2981325" y="1600200"/>
            <a:ext cx="3181350" cy="1457325"/>
          </a:xfrm>
          <a:prstGeom prst="rect">
            <a:avLst/>
          </a:prstGeom>
        </p:spPr>
      </p:pic>
      <p:sp>
        <p:nvSpPr>
          <p:cNvPr id="13" name="TextBox 12">
            <a:extLst>
              <a:ext uri="{FF2B5EF4-FFF2-40B4-BE49-F238E27FC236}">
                <a16:creationId xmlns:a16="http://schemas.microsoft.com/office/drawing/2014/main" id="{E886150F-9720-F339-3EAE-2A58B48CD3F8}"/>
              </a:ext>
            </a:extLst>
          </p:cNvPr>
          <p:cNvSpPr txBox="1"/>
          <p:nvPr/>
        </p:nvSpPr>
        <p:spPr>
          <a:xfrm>
            <a:off x="457200" y="3124200"/>
            <a:ext cx="8077200" cy="129266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In order to determine the number of cubic yards of concrete that are required to build the patio, we need to use a version of the conversion factor for feet and yards, </a:t>
            </a:r>
            <a:endParaRPr kumimoji="0" lang="ar-AE" sz="2600" b="0" i="0" u="none" strike="noStrike" kern="1200" cap="none" spc="0" normalizeH="0" baseline="0" noProof="0" dirty="0">
              <a:ln>
                <a:noFill/>
              </a:ln>
              <a:solidFill>
                <a:srgbClr val="366092"/>
              </a:solidFill>
              <a:effectLst/>
              <a:uLnTx/>
              <a:uFillTx/>
              <a:latin typeface="Calibri"/>
              <a:ea typeface="+mn-ea"/>
              <a:cs typeface="+mn-cs"/>
            </a:endParaRPr>
          </a:p>
        </p:txBody>
      </p:sp>
      <p:pic>
        <p:nvPicPr>
          <p:cNvPr id="17" name="Picture 16" descr="1 yard divided by 3 feet.">
            <a:extLst>
              <a:ext uri="{FF2B5EF4-FFF2-40B4-BE49-F238E27FC236}">
                <a16:creationId xmlns:a16="http://schemas.microsoft.com/office/drawing/2014/main" id="{5E51C6CE-E0FE-9CB9-3F98-24E4083A4694}"/>
              </a:ext>
            </a:extLst>
          </p:cNvPr>
          <p:cNvPicPr>
            <a:picLocks noChangeAspect="1"/>
          </p:cNvPicPr>
          <p:nvPr/>
        </p:nvPicPr>
        <p:blipFill>
          <a:blip r:embed="rId3"/>
          <a:stretch>
            <a:fillRect/>
          </a:stretch>
        </p:blipFill>
        <p:spPr>
          <a:xfrm>
            <a:off x="589429" y="4404536"/>
            <a:ext cx="685800" cy="876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F7F72-0E66-C376-4C6E-58283C9FE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F8BD6-3AC0-2652-AD02-B66C8977ED01}"/>
              </a:ext>
            </a:extLst>
          </p:cNvPr>
          <p:cNvSpPr>
            <a:spLocks noGrp="1"/>
          </p:cNvSpPr>
          <p:nvPr>
            <p:ph type="title"/>
          </p:nvPr>
        </p:nvSpPr>
        <p:spPr/>
        <p:txBody>
          <a:bodyPr>
            <a:normAutofit/>
          </a:bodyPr>
          <a:lstStyle/>
          <a:p>
            <a:pPr>
              <a:defRPr sz="3200"/>
            </a:pPr>
            <a:r>
              <a:rPr dirty="0"/>
              <a:t>Example 2: Using the Volume of a Rectangular Solid</a:t>
            </a:r>
            <a:r>
              <a:rPr lang="en-US" dirty="0"/>
              <a:t>—Slide 4</a:t>
            </a:r>
            <a:endParaRPr dirty="0"/>
          </a:p>
        </p:txBody>
      </p:sp>
      <p:sp>
        <p:nvSpPr>
          <p:cNvPr id="3" name="Text Placeholder 2">
            <a:extLst>
              <a:ext uri="{FF2B5EF4-FFF2-40B4-BE49-F238E27FC236}">
                <a16:creationId xmlns:a16="http://schemas.microsoft.com/office/drawing/2014/main" id="{7B163984-E36C-D8DB-1A57-521ACA673C52}"/>
              </a:ext>
            </a:extLst>
          </p:cNvPr>
          <p:cNvSpPr>
            <a:spLocks noGrp="1"/>
          </p:cNvSpPr>
          <p:nvPr>
            <p:ph type="body" sz="quarter" idx="10"/>
          </p:nvPr>
        </p:nvSpPr>
        <p:spPr/>
        <p:txBody>
          <a:bodyPr>
            <a:noAutofit/>
          </a:bodyPr>
          <a:lstStyle/>
          <a:p>
            <a:r>
              <a:rPr lang="en-IN" sz="2600" dirty="0"/>
              <a:t>​Since volume is in cubic units, we need to cube the conversion factor so that it contains the correct units. Therefore, the conversion factor we need is ​</a:t>
            </a:r>
            <a:endParaRPr lang="en-US" sz="2600" dirty="0"/>
          </a:p>
          <a:p>
            <a:pPr algn="ctr">
              <a:defRPr sz="2800"/>
            </a:pPr>
            <a:endParaRPr lang="ar-AE" sz="2600" dirty="0"/>
          </a:p>
          <a:p>
            <a:r>
              <a:rPr lang="ar-AE" sz="2600" dirty="0"/>
              <a:t>​</a:t>
            </a:r>
            <a:endParaRPr sz="2600" dirty="0"/>
          </a:p>
        </p:txBody>
      </p:sp>
      <p:pic>
        <p:nvPicPr>
          <p:cNvPr id="6" name="Picture 5" descr="open parenthesis 1 yard divided by 3 feet close parenthesis cubed equals 1 yard cubed divided by 27 feet cubed">
            <a:extLst>
              <a:ext uri="{FF2B5EF4-FFF2-40B4-BE49-F238E27FC236}">
                <a16:creationId xmlns:a16="http://schemas.microsoft.com/office/drawing/2014/main" id="{B250CA0F-B21A-C35B-0A7C-450522572ECE}"/>
              </a:ext>
            </a:extLst>
          </p:cNvPr>
          <p:cNvPicPr>
            <a:picLocks noChangeAspect="1"/>
          </p:cNvPicPr>
          <p:nvPr/>
        </p:nvPicPr>
        <p:blipFill>
          <a:blip r:embed="rId2"/>
          <a:stretch>
            <a:fillRect/>
          </a:stretch>
        </p:blipFill>
        <p:spPr>
          <a:xfrm>
            <a:off x="533400" y="2390775"/>
            <a:ext cx="2124075" cy="1038225"/>
          </a:xfrm>
          <a:prstGeom prst="rect">
            <a:avLst/>
          </a:prstGeom>
        </p:spPr>
      </p:pic>
      <p:sp>
        <p:nvSpPr>
          <p:cNvPr id="11" name="TextBox 10">
            <a:extLst>
              <a:ext uri="{FF2B5EF4-FFF2-40B4-BE49-F238E27FC236}">
                <a16:creationId xmlns:a16="http://schemas.microsoft.com/office/drawing/2014/main" id="{3243D385-59FB-2A45-1535-F4816A089901}"/>
              </a:ext>
            </a:extLst>
          </p:cNvPr>
          <p:cNvSpPr txBox="1"/>
          <p:nvPr/>
        </p:nvSpPr>
        <p:spPr>
          <a:xfrm>
            <a:off x="541202" y="3504401"/>
            <a:ext cx="8534400"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Multiplying the volume by the conversion factor gives us the following.</a:t>
            </a:r>
          </a:p>
        </p:txBody>
      </p:sp>
      <p:sp>
        <p:nvSpPr>
          <p:cNvPr id="9" name="TextBox 8">
            <a:extLst>
              <a:ext uri="{FF2B5EF4-FFF2-40B4-BE49-F238E27FC236}">
                <a16:creationId xmlns:a16="http://schemas.microsoft.com/office/drawing/2014/main" id="{5A1CA2AC-2FA3-BE2D-2608-1691BCAA35B3}"/>
              </a:ext>
            </a:extLst>
          </p:cNvPr>
          <p:cNvSpPr txBox="1"/>
          <p:nvPr/>
        </p:nvSpPr>
        <p:spPr>
          <a:xfrm>
            <a:off x="524435" y="4444542"/>
            <a:ext cx="34290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Volume in Cubic Feet: </a:t>
            </a:r>
            <a:endParaRPr lang="en-IN" sz="2600" dirty="0"/>
          </a:p>
        </p:txBody>
      </p:sp>
      <p:pic>
        <p:nvPicPr>
          <p:cNvPr id="7" name="Picture 6" descr="108 feet cubed times open fraction 1 yard cubed divided by 27 feet cubed close fraction equals 4 yards cubed">
            <a:extLst>
              <a:ext uri="{FF2B5EF4-FFF2-40B4-BE49-F238E27FC236}">
                <a16:creationId xmlns:a16="http://schemas.microsoft.com/office/drawing/2014/main" id="{3DD72318-7AF3-8D91-CC32-2BF05F189648}"/>
              </a:ext>
            </a:extLst>
          </p:cNvPr>
          <p:cNvPicPr>
            <a:picLocks noChangeAspect="1"/>
          </p:cNvPicPr>
          <p:nvPr/>
        </p:nvPicPr>
        <p:blipFill>
          <a:blip r:embed="rId3"/>
          <a:stretch>
            <a:fillRect/>
          </a:stretch>
        </p:blipFill>
        <p:spPr>
          <a:xfrm>
            <a:off x="3581400" y="4267200"/>
            <a:ext cx="3276000" cy="992436"/>
          </a:xfrm>
          <a:prstGeom prst="rect">
            <a:avLst/>
          </a:prstGeom>
        </p:spPr>
      </p:pic>
      <p:sp>
        <p:nvSpPr>
          <p:cNvPr id="5" name="TextBox 4">
            <a:extLst>
              <a:ext uri="{FF2B5EF4-FFF2-40B4-BE49-F238E27FC236}">
                <a16:creationId xmlns:a16="http://schemas.microsoft.com/office/drawing/2014/main" id="{B7F72A6D-A582-5CDB-2801-15A70B82307A}"/>
              </a:ext>
            </a:extLst>
          </p:cNvPr>
          <p:cNvSpPr txBox="1"/>
          <p:nvPr/>
        </p:nvSpPr>
        <p:spPr>
          <a:xfrm>
            <a:off x="524435" y="5103802"/>
            <a:ext cx="8229600" cy="892552"/>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Therefore, </a:t>
            </a:r>
            <a:r>
              <a:rPr kumimoji="0" lang="en-IN" sz="2600" b="0" i="0" u="none" strike="noStrike" kern="1200" cap="none" spc="0" normalizeH="0" baseline="0" noProof="0" dirty="0">
                <a:ln>
                  <a:noFill/>
                </a:ln>
                <a:solidFill>
                  <a:srgbClr val="366092"/>
                </a:solidFill>
                <a:effectLst/>
                <a:uLnTx/>
                <a:uFillTx/>
                <a:latin typeface="Cambria Math"/>
                <a:ea typeface="+mn-ea"/>
                <a:cs typeface="+mn-cs"/>
              </a:rPr>
              <a:t>4</a:t>
            </a:r>
            <a:r>
              <a:rPr kumimoji="0" lang="en-IN" sz="2600" b="0" i="0" u="none" strike="noStrike" kern="1200" cap="none" spc="0" normalizeH="0" baseline="0" noProof="0" dirty="0">
                <a:ln>
                  <a:noFill/>
                </a:ln>
                <a:solidFill>
                  <a:srgbClr val="366092"/>
                </a:solidFill>
                <a:effectLst/>
                <a:uLnTx/>
                <a:uFillTx/>
                <a:latin typeface="Calibri"/>
                <a:ea typeface="+mn-ea"/>
                <a:cs typeface="+mn-cs"/>
              </a:rPr>
              <a:t> cubic yards of concrete are required to build the patio.</a:t>
            </a:r>
            <a:endParaRPr lang="en-IN" sz="2600" dirty="0"/>
          </a:p>
        </p:txBody>
      </p:sp>
    </p:spTree>
    <p:extLst>
      <p:ext uri="{BB962C8B-B14F-4D97-AF65-F5344CB8AC3E}">
        <p14:creationId xmlns:p14="http://schemas.microsoft.com/office/powerpoint/2010/main" val="293713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Volume of a Rectangular Solid</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IN" sz="2600" dirty="0"/>
                  <a:t>b.	We are told that the installation fee is </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126</m:t>
                    </m:r>
                  </m:oMath>
                </a14:m>
                <a:r>
                  <a:rPr lang="en-IN" sz="2600" dirty="0"/>
                  <a:t> per cubic </a:t>
                </a:r>
              </a:p>
              <a:p>
                <a:pPr marL="538163" indent="-538163">
                  <a:defRPr sz="2800"/>
                </a:pPr>
                <a:r>
                  <a:rPr lang="en-IN" sz="2600" dirty="0"/>
                  <a:t>	yard. So we can use the conversion factor</a:t>
                </a:r>
                <a:br>
                  <a:rPr lang="en-US" sz="2600" dirty="0"/>
                </a:br>
                <a:endParaRPr lang="en-IN" sz="2600" dirty="0"/>
              </a:p>
              <a:p>
                <a:pPr algn="ctr">
                  <a:defRPr sz="2800"/>
                </a:pPr>
                <a:r>
                  <a:rPr lang="en-IN" sz="2600" dirty="0"/>
                  <a:t>​</a:t>
                </a:r>
                <a:endParaRPr lang="ar-AE" sz="2600" dirty="0"/>
              </a:p>
              <a:p>
                <a:pPr marL="457200" lvl="1" indent="0">
                  <a:buNone/>
                  <a:defRPr sz="2800"/>
                </a:pP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pic>
        <p:nvPicPr>
          <p:cNvPr id="13" name="Picture 12" descr="$126 divided by 1 yard cubed">
            <a:extLst>
              <a:ext uri="{FF2B5EF4-FFF2-40B4-BE49-F238E27FC236}">
                <a16:creationId xmlns:a16="http://schemas.microsoft.com/office/drawing/2014/main" id="{619185E3-D691-6070-6F03-FA163F166E3A}"/>
              </a:ext>
            </a:extLst>
          </p:cNvPr>
          <p:cNvPicPr>
            <a:picLocks noChangeAspect="1"/>
          </p:cNvPicPr>
          <p:nvPr/>
        </p:nvPicPr>
        <p:blipFill>
          <a:blip r:embed="rId3"/>
          <a:stretch>
            <a:fillRect/>
          </a:stretch>
        </p:blipFill>
        <p:spPr>
          <a:xfrm>
            <a:off x="6759949" y="1457831"/>
            <a:ext cx="684000" cy="806769"/>
          </a:xfrm>
          <a:prstGeom prst="rect">
            <a:avLst/>
          </a:prstGeom>
        </p:spPr>
      </p:pic>
      <p:sp>
        <p:nvSpPr>
          <p:cNvPr id="7" name="TextBox 6">
            <a:extLst>
              <a:ext uri="{FF2B5EF4-FFF2-40B4-BE49-F238E27FC236}">
                <a16:creationId xmlns:a16="http://schemas.microsoft.com/office/drawing/2014/main" id="{C10652BD-DA74-F698-5579-8F7CA080B35E}"/>
              </a:ext>
            </a:extLst>
          </p:cNvPr>
          <p:cNvSpPr txBox="1"/>
          <p:nvPr/>
        </p:nvSpPr>
        <p:spPr>
          <a:xfrm>
            <a:off x="990600" y="2250757"/>
            <a:ext cx="68580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to determine the installation cost for the patio.</a:t>
            </a:r>
            <a:endParaRPr lang="en-IN" dirty="0"/>
          </a:p>
        </p:txBody>
      </p:sp>
      <p:sp>
        <p:nvSpPr>
          <p:cNvPr id="9" name="TextBox 8">
            <a:extLst>
              <a:ext uri="{FF2B5EF4-FFF2-40B4-BE49-F238E27FC236}">
                <a16:creationId xmlns:a16="http://schemas.microsoft.com/office/drawing/2014/main" id="{2D368350-0842-E97B-7AA3-7E145691963E}"/>
              </a:ext>
            </a:extLst>
          </p:cNvPr>
          <p:cNvSpPr txBox="1"/>
          <p:nvPr/>
        </p:nvSpPr>
        <p:spPr>
          <a:xfrm>
            <a:off x="1371600" y="2860357"/>
            <a:ext cx="26670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Installation Cost: </a:t>
            </a:r>
            <a:endParaRPr lang="en-IN" dirty="0"/>
          </a:p>
        </p:txBody>
      </p:sp>
      <p:pic>
        <p:nvPicPr>
          <p:cNvPr id="11" name="Picture 10" descr="4 yards cubed times open fraction 126 dollars divided by 1 yard cubed close fraction equals 504 dollars.">
            <a:extLst>
              <a:ext uri="{FF2B5EF4-FFF2-40B4-BE49-F238E27FC236}">
                <a16:creationId xmlns:a16="http://schemas.microsoft.com/office/drawing/2014/main" id="{4C45C01C-7432-7A13-E6C3-116CF6AD3601}"/>
              </a:ext>
            </a:extLst>
          </p:cNvPr>
          <p:cNvPicPr>
            <a:picLocks noChangeAspect="1"/>
          </p:cNvPicPr>
          <p:nvPr/>
        </p:nvPicPr>
        <p:blipFill>
          <a:blip r:embed="rId4"/>
          <a:stretch>
            <a:fillRect/>
          </a:stretch>
        </p:blipFill>
        <p:spPr>
          <a:xfrm>
            <a:off x="3807199" y="2698937"/>
            <a:ext cx="2952750" cy="9810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D4B4A9-D81D-BFD1-CBF2-FA9AE60D2FDC}"/>
                  </a:ext>
                </a:extLst>
              </p:cNvPr>
              <p:cNvSpPr txBox="1"/>
              <p:nvPr/>
            </p:nvSpPr>
            <p:spPr>
              <a:xfrm>
                <a:off x="990600" y="3546157"/>
                <a:ext cx="73914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Therefore, the concrete patio will cost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504</m:t>
                    </m:r>
                  </m:oMath>
                </a14:m>
                <a:r>
                  <a:rPr kumimoji="0" lang="en-IN" sz="2600" b="0" i="0" u="none" strike="noStrike" kern="1200" cap="none" spc="0" normalizeH="0" baseline="0" noProof="0" dirty="0">
                    <a:ln>
                      <a:noFill/>
                    </a:ln>
                    <a:solidFill>
                      <a:srgbClr val="366092"/>
                    </a:solidFill>
                    <a:effectLst/>
                    <a:uLnTx/>
                    <a:uFillTx/>
                    <a:latin typeface="Calibri"/>
                    <a:ea typeface="+mn-ea"/>
                    <a:cs typeface="+mn-cs"/>
                  </a:rPr>
                  <a:t> to install.</a:t>
                </a:r>
                <a:endParaRPr lang="en-IN" dirty="0"/>
              </a:p>
            </p:txBody>
          </p:sp>
        </mc:Choice>
        <mc:Fallback xmlns="">
          <p:sp>
            <p:nvSpPr>
              <p:cNvPr id="5" name="TextBox 4">
                <a:extLst>
                  <a:ext uri="{FF2B5EF4-FFF2-40B4-BE49-F238E27FC236}">
                    <a16:creationId xmlns:a16="http://schemas.microsoft.com/office/drawing/2014/main" id="{48D4B4A9-D81D-BFD1-CBF2-FA9AE60D2FDC}"/>
                  </a:ext>
                </a:extLst>
              </p:cNvPr>
              <p:cNvSpPr txBox="1">
                <a:spLocks noRot="1" noChangeAspect="1" noMove="1" noResize="1" noEditPoints="1" noAdjustHandles="1" noChangeArrowheads="1" noChangeShapeType="1" noTextEdit="1"/>
              </p:cNvSpPr>
              <p:nvPr/>
            </p:nvSpPr>
            <p:spPr>
              <a:xfrm>
                <a:off x="990600" y="3546157"/>
                <a:ext cx="7391400" cy="492443"/>
              </a:xfrm>
              <a:prstGeom prst="rect">
                <a:avLst/>
              </a:prstGeom>
              <a:blipFill>
                <a:blip r:embed="rId5"/>
                <a:stretch>
                  <a:fillRect l="-1485" t="-11111" r="-908" b="-30864"/>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4269C7-B075-4756-B6A0-48C37A702F8E}"/>
</file>

<file path=customXml/itemProps2.xml><?xml version="1.0" encoding="utf-8"?>
<ds:datastoreItem xmlns:ds="http://schemas.openxmlformats.org/officeDocument/2006/customXml" ds:itemID="{515C96D1-0E5A-4FFA-A3F6-A356B5FC47FB}"/>
</file>

<file path=customXml/itemProps3.xml><?xml version="1.0" encoding="utf-8"?>
<ds:datastoreItem xmlns:ds="http://schemas.openxmlformats.org/officeDocument/2006/customXml" ds:itemID="{2559410F-872B-43F6-9AE6-E5BD06C7B0A1}"/>
</file>

<file path=docProps/app.xml><?xml version="1.0" encoding="utf-8"?>
<Properties xmlns="http://schemas.openxmlformats.org/officeDocument/2006/extended-properties" xmlns:vt="http://schemas.openxmlformats.org/officeDocument/2006/docPropsVTypes">
  <TotalTime>2705</TotalTime>
  <Words>4531</Words>
  <Application>Microsoft Office PowerPoint</Application>
  <PresentationFormat>On-screen Show (4:3)</PresentationFormat>
  <Paragraphs>226</Paragraphs>
  <Slides>53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Calibri</vt:lpstr>
      <vt:lpstr>Arial</vt:lpstr>
      <vt:lpstr>Cambria Math</vt:lpstr>
      <vt:lpstr>Courier New</vt:lpstr>
      <vt:lpstr>Office Theme</vt:lpstr>
      <vt:lpstr>MathType 7.0 Equation</vt:lpstr>
      <vt:lpstr>Section 9.2</vt:lpstr>
      <vt:lpstr>Fun Fact—Slide 1</vt:lpstr>
      <vt:lpstr>Example 1: Determining which Measurement to Calculate—Slide 1</vt:lpstr>
      <vt:lpstr>Example 1: Determining which Measurement to Calculate—Slide 2</vt:lpstr>
      <vt:lpstr>Example 2: Using the Volume of a Rectangular Solid—Slide 1</vt:lpstr>
      <vt:lpstr>Example 2: Using the Volume of a Rectangular Solid—Slide 2</vt:lpstr>
      <vt:lpstr>Example 2: Using the Volume of a Rectangular Solid—Slide 3</vt:lpstr>
      <vt:lpstr>Example 2: Using the Volume of a Rectangular Solid—Slide 4</vt:lpstr>
      <vt:lpstr>Example 2: Using the Volume of a Rectangular Solid—Slide 5</vt:lpstr>
      <vt:lpstr>Example 3: Using the Surface Area of a Rectangular Solid—Slide 1</vt:lpstr>
      <vt:lpstr>Example 3: Using the Surface Area of a Rectangular Solid—Slide 2</vt:lpstr>
      <vt:lpstr>Example 3: Using the Surface Area of a Rectangular Solid—Slide 3</vt:lpstr>
      <vt:lpstr>Example 3: Using the Surface Area of a Rectangular Solid—Slide 4</vt:lpstr>
      <vt:lpstr>Skill Check 1</vt:lpstr>
      <vt:lpstr>Example 4: Using the Surface Area of a  Sphere—Slide 1</vt:lpstr>
      <vt:lpstr>Example 4: Using the Surface Area of a  Sphere—Slide 2</vt:lpstr>
      <vt:lpstr>Example 4: Using the Surface Area of a  Sphere—Slide 3</vt:lpstr>
      <vt:lpstr>Example 4: Using the Surface Area of a  Sphere—Slide 4</vt:lpstr>
      <vt:lpstr>Think Back</vt:lpstr>
      <vt:lpstr>Example 5: Using the Volume of a  Sphere—Slide 1</vt:lpstr>
      <vt:lpstr>Example 5: Using the Volume of a  Sphere—Slide 2</vt:lpstr>
      <vt:lpstr>Example 5: Using the Volume of a  Sphere—Slide 3</vt:lpstr>
      <vt:lpstr>Example 5: Using the Volume of a  Sphere—Slide 4</vt:lpstr>
      <vt:lpstr>Example 5: Using the Volume of a  Sphere—Slide 5</vt:lpstr>
      <vt:lpstr>Think Back—Slide 2</vt:lpstr>
      <vt:lpstr>Example 6: Using the Volume of a Right Circular Cylinder—Slide 1</vt:lpstr>
      <vt:lpstr>Example 6: Using the Volume of a Right Circular Cylinder—Slide 2</vt:lpstr>
      <vt:lpstr>Example 6: Using the Volume of a Right Circular Cylinder—Slide 3</vt:lpstr>
      <vt:lpstr>Example 6: Using the Volume of a Right Circular Cylinder—Slide 4</vt:lpstr>
      <vt:lpstr>Fun Fact—Slide 2</vt:lpstr>
      <vt:lpstr>Example 7: Finding the Volume of a Right Circular Cone—Slide 1</vt:lpstr>
      <vt:lpstr>Example 7: Finding the Volume of a Right Circular Cone—Slide 2</vt:lpstr>
      <vt:lpstr>Example 7: Finding the Volume of a Right Circular Cone—Slide 3</vt:lpstr>
      <vt:lpstr>Example 7: Finding the Volume of a Right Circular Cone—Slide 4</vt:lpstr>
      <vt:lpstr>Example 8: Comparing Volumes</vt:lpstr>
      <vt:lpstr>Example 9: Using the Volume of a Square Pyramid—Slide 1</vt:lpstr>
      <vt:lpstr>Example 9: Using the Volume of a Square Pyramid—Slide 2</vt:lpstr>
      <vt:lpstr>Example 9: Using the Volume of a Square Pyramid—Slide 3</vt:lpstr>
      <vt:lpstr>Skill Check 2</vt:lpstr>
      <vt:lpstr>Example 10: Comparing Volumes—Slide 1</vt:lpstr>
      <vt:lpstr>Example 10: Comparing Volumes—Slide 2</vt:lpstr>
      <vt:lpstr>Example 10: Comparing Volumes—Slide 3</vt:lpstr>
      <vt:lpstr>Example 10: Comparing Volumes—Slide 4</vt:lpstr>
      <vt:lpstr>Example 11: Finding the Dimensions of a Right Circular Cylinder—Slide 1</vt:lpstr>
      <vt:lpstr>Example 11: Finding the Dimensions of a Right Circular Cylinder—Slide 2</vt:lpstr>
      <vt:lpstr>Example 11: Finding the Dimensions of a Right Circular Cylinder—Slide 3</vt:lpstr>
      <vt:lpstr>Helpful Hint</vt:lpstr>
      <vt:lpstr>Skill Check 3</vt:lpstr>
      <vt:lpstr>Example 12: Finding the Dimensions of a Conical Frustrum—Slide 1</vt:lpstr>
      <vt:lpstr>Example 12: Finding the Dimensions of a Conical Frustrum—Slide 2</vt:lpstr>
      <vt:lpstr>Example 12: Finding the Dimensions of a Conical Frustrum—Slide 3</vt:lpstr>
      <vt:lpstr>Example 12: Finding the Dimensions of a Conical Frustrum—Slide 4</vt:lpstr>
      <vt:lpstr>Fun Fact—Slide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137</cp:revision>
  <dcterms:created xsi:type="dcterms:W3CDTF">2013-04-26T14:43:13Z</dcterms:created>
  <dcterms:modified xsi:type="dcterms:W3CDTF">2025-09-24T10:35:02Z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