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handoutMasterIdLst>
    <p:handoutMasterId r:id="rId65"/>
  </p:handoutMasterIdLst>
  <p:sldIdLst>
    <p:sldId id="256" r:id="rId2"/>
    <p:sldId id="257" r:id="rId3"/>
    <p:sldId id="258" r:id="rId4"/>
    <p:sldId id="262" r:id="rId5"/>
    <p:sldId id="264" r:id="rId6"/>
    <p:sldId id="271" r:id="rId7"/>
    <p:sldId id="265" r:id="rId8"/>
    <p:sldId id="267" r:id="rId9"/>
    <p:sldId id="268" r:id="rId10"/>
    <p:sldId id="269" r:id="rId11"/>
    <p:sldId id="270" r:id="rId12"/>
    <p:sldId id="272" r:id="rId13"/>
    <p:sldId id="275" r:id="rId14"/>
    <p:sldId id="276" r:id="rId15"/>
    <p:sldId id="277" r:id="rId16"/>
    <p:sldId id="278" r:id="rId17"/>
    <p:sldId id="281" r:id="rId18"/>
    <p:sldId id="283" r:id="rId19"/>
    <p:sldId id="284" r:id="rId20"/>
    <p:sldId id="287" r:id="rId21"/>
    <p:sldId id="285" r:id="rId22"/>
    <p:sldId id="286" r:id="rId23"/>
    <p:sldId id="288" r:id="rId24"/>
    <p:sldId id="291" r:id="rId25"/>
    <p:sldId id="292" r:id="rId26"/>
    <p:sldId id="347" r:id="rId27"/>
    <p:sldId id="293" r:id="rId28"/>
    <p:sldId id="294" r:id="rId29"/>
    <p:sldId id="349" r:id="rId30"/>
    <p:sldId id="348" r:id="rId31"/>
    <p:sldId id="295" r:id="rId32"/>
    <p:sldId id="296" r:id="rId33"/>
    <p:sldId id="297" r:id="rId34"/>
    <p:sldId id="300" r:id="rId35"/>
    <p:sldId id="301" r:id="rId36"/>
    <p:sldId id="359" r:id="rId37"/>
    <p:sldId id="308" r:id="rId38"/>
    <p:sldId id="311" r:id="rId39"/>
    <p:sldId id="313" r:id="rId40"/>
    <p:sldId id="314" r:id="rId41"/>
    <p:sldId id="352" r:id="rId42"/>
    <p:sldId id="315" r:id="rId43"/>
    <p:sldId id="318" r:id="rId44"/>
    <p:sldId id="319" r:id="rId45"/>
    <p:sldId id="320" r:id="rId46"/>
    <p:sldId id="321" r:id="rId47"/>
    <p:sldId id="322" r:id="rId48"/>
    <p:sldId id="323" r:id="rId49"/>
    <p:sldId id="360" r:id="rId50"/>
    <p:sldId id="327" r:id="rId51"/>
    <p:sldId id="330" r:id="rId52"/>
    <p:sldId id="335" r:id="rId53"/>
    <p:sldId id="354" r:id="rId54"/>
    <p:sldId id="340" r:id="rId55"/>
    <p:sldId id="341" r:id="rId56"/>
    <p:sldId id="355" r:id="rId57"/>
    <p:sldId id="356" r:id="rId58"/>
    <p:sldId id="342" r:id="rId59"/>
    <p:sldId id="343" r:id="rId60"/>
    <p:sldId id="357" r:id="rId61"/>
    <p:sldId id="344" r:id="rId62"/>
    <p:sldId id="345" r:id="rId63"/>
  </p:sldIdLst>
  <p:sldSz cx="9144000" cy="6858000" type="screen4x3"/>
  <p:notesSz cx="6858000" cy="9144000"/>
  <p:embeddedFontLst>
    <p:embeddedFont>
      <p:font typeface="Cambria Math" panose="02040503050406030204" pitchFamily="18"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8EAB"/>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73" autoAdjust="0"/>
  </p:normalViewPr>
  <p:slideViewPr>
    <p:cSldViewPr>
      <p:cViewPr varScale="1">
        <p:scale>
          <a:sx n="101" d="100"/>
          <a:sy n="101" d="100"/>
        </p:scale>
        <p:origin x="118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emf"/><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4.emf"/><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2.bin"/><Relationship Id="rId4" Type="http://schemas.openxmlformats.org/officeDocument/2006/relationships/image" Target="../media/image46.svg"/></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50.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3.emf"/><Relationship Id="rId4" Type="http://schemas.openxmlformats.org/officeDocument/2006/relationships/image" Target="../media/image52.svg"/></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74.sv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emf"/><Relationship Id="rId4" Type="http://schemas.openxmlformats.org/officeDocument/2006/relationships/image" Target="../media/image77.emf"/></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0.png"/><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52.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image" Target="../media/image81.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05.png"/><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Angles and Trigonometry</a:t>
            </a:r>
          </a:p>
        </p:txBody>
      </p:sp>
      <p:sp>
        <p:nvSpPr>
          <p:cNvPr id="3" name="Title 2"/>
          <p:cNvSpPr>
            <a:spLocks noGrp="1"/>
          </p:cNvSpPr>
          <p:nvPr>
            <p:ph type="title"/>
          </p:nvPr>
        </p:nvSpPr>
        <p:spPr/>
        <p:txBody>
          <a:bodyPr/>
          <a:lstStyle/>
          <a:p>
            <a:r>
              <a:rPr dirty="0"/>
              <a:t>Section 9.3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Measurements of </a:t>
            </a:r>
            <a:br>
              <a:rPr lang="en-US" dirty="0"/>
            </a:br>
            <a:r>
              <a:rPr dirty="0"/>
              <a:t>Angles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Autofit/>
              </a:bodyPr>
              <a:lstStyle/>
              <a:p>
                <a:pPr marL="358775" indent="-358775">
                  <a:defRPr sz="2800"/>
                </a:pPr>
                <a:r>
                  <a:rPr lang="en-IN" sz="2200" dirty="0"/>
                  <a:t>b.	​Begin by writing down </a:t>
                </a:r>
                <a14:m>
                  <m:oMath xmlns:m="http://schemas.openxmlformats.org/officeDocument/2006/math">
                    <m:r>
                      <a:rPr lang="en-IN" sz="2200">
                        <a:latin typeface="Cambria Math" panose="02040503050406030204" pitchFamily="18" charset="0"/>
                      </a:rPr>
                      <m:t>∠</m:t>
                    </m:r>
                  </m:oMath>
                </a14:m>
                <a:r>
                  <a:rPr lang="en-IN" sz="2200" i="1" dirty="0"/>
                  <a:t>B</a:t>
                </a:r>
                <a:r>
                  <a:rPr lang="en-IN" sz="800" i="1" dirty="0"/>
                  <a:t> </a:t>
                </a:r>
                <a:r>
                  <a:rPr lang="en-IN" sz="2200" i="1" dirty="0"/>
                  <a:t>O</a:t>
                </a:r>
                <a:r>
                  <a:rPr lang="en-IN" sz="800" i="1" dirty="0"/>
                  <a:t> </a:t>
                </a:r>
                <a:r>
                  <a:rPr lang="en-IN" sz="2200" i="1" dirty="0"/>
                  <a:t>E </a:t>
                </a:r>
                <a:r>
                  <a:rPr lang="en-IN" sz="2200" dirty="0"/>
                  <a:t>in algebraic terms relating to </a:t>
                </a:r>
                <a14:m>
                  <m:oMath xmlns:m="http://schemas.openxmlformats.org/officeDocument/2006/math">
                    <m:r>
                      <a:rPr lang="en-IN" sz="2200">
                        <a:latin typeface="Cambria Math" panose="02040503050406030204" pitchFamily="18" charset="0"/>
                      </a:rPr>
                      <m:t>∠4</m:t>
                    </m:r>
                  </m:oMath>
                </a14:m>
                <a:r>
                  <a:rPr lang="en-IN" sz="2200" dirty="0"/>
                  <a:t>. We will let </a:t>
                </a:r>
                <a:r>
                  <a:rPr lang="en-IN" sz="2200" i="1" dirty="0"/>
                  <a:t>m</a:t>
                </a:r>
                <a:r>
                  <a:rPr lang="en-IN" sz="2200" dirty="0"/>
                  <a:t> </a:t>
                </a:r>
                <a14:m>
                  <m:oMath xmlns:m="http://schemas.openxmlformats.org/officeDocument/2006/math">
                    <m:r>
                      <a:rPr lang="en-IN" sz="2200">
                        <a:latin typeface="Cambria Math" panose="02040503050406030204" pitchFamily="18" charset="0"/>
                      </a:rPr>
                      <m:t>∠</m:t>
                    </m:r>
                    <m:r>
                      <a:rPr lang="en-IN" sz="2200">
                        <a:latin typeface="Cambria Math" panose="02040503050406030204" pitchFamily="18" charset="0"/>
                      </a:rPr>
                      <m:t>4</m:t>
                    </m:r>
                    <m:r>
                      <a:rPr lang="en-IN" sz="2200" i="1">
                        <a:latin typeface="Cambria Math" panose="02040503050406030204" pitchFamily="18" charset="0"/>
                      </a:rPr>
                      <m:t> </m:t>
                    </m:r>
                    <m:r>
                      <a:rPr lang="ar-AE" sz="2200">
                        <a:latin typeface="Cambria Math" panose="02040503050406030204" pitchFamily="18" charset="0"/>
                      </a:rPr>
                      <m:t>=</m:t>
                    </m:r>
                    <m:r>
                      <a:rPr lang="en-US" sz="2200" b="0" i="0" smtClean="0">
                        <a:latin typeface="Cambria Math" panose="02040503050406030204" pitchFamily="18" charset="0"/>
                      </a:rPr>
                      <m:t> </m:t>
                    </m:r>
                  </m:oMath>
                </a14:m>
                <a:r>
                  <a:rPr lang="en-US" sz="2200" i="1" dirty="0"/>
                  <a:t>y</a:t>
                </a:r>
                <a:r>
                  <a:rPr lang="en-US" sz="2200" dirty="0"/>
                  <a:t>.</a:t>
                </a:r>
                <a:r>
                  <a:rPr lang="ar-AE" sz="2200" dirty="0"/>
                  <a:t> </a:t>
                </a:r>
                <a:r>
                  <a:rPr lang="en-US" sz="2200" dirty="0"/>
                  <a:t> </a:t>
                </a:r>
                <a:r>
                  <a:rPr lang="en-IN" sz="2200" dirty="0"/>
                  <a:t>We are told that if the </a:t>
                </a:r>
                <a:r>
                  <a:rPr lang="en-IN" sz="2200" i="1" dirty="0"/>
                  <a:t>m</a:t>
                </a:r>
                <a14:m>
                  <m:oMath xmlns:m="http://schemas.openxmlformats.org/officeDocument/2006/math">
                    <m:r>
                      <a:rPr lang="en-IN" sz="2200">
                        <a:latin typeface="Cambria Math" panose="02040503050406030204" pitchFamily="18" charset="0"/>
                      </a:rPr>
                      <m:t>⁡</m:t>
                    </m:r>
                    <m:r>
                      <a:rPr lang="en-IN" sz="2200">
                        <a:latin typeface="Cambria Math" panose="02040503050406030204" pitchFamily="18" charset="0"/>
                      </a:rPr>
                      <m:t>∠</m:t>
                    </m:r>
                    <m:r>
                      <a:rPr lang="en-IN" sz="2200">
                        <a:latin typeface="Cambria Math" panose="02040503050406030204" pitchFamily="18" charset="0"/>
                      </a:rPr>
                      <m:t>4</m:t>
                    </m:r>
                  </m:oMath>
                </a14:m>
                <a:r>
                  <a:rPr lang="en-IN" sz="2200" dirty="0"/>
                  <a:t> is multiplied by four and added to </a:t>
                </a:r>
                <a:r>
                  <a:rPr lang="en-IN" sz="2200" dirty="0">
                    <a:latin typeface="Cambria Math"/>
                  </a:rPr>
                  <a:t>20</a:t>
                </a:r>
                <a:r>
                  <a:rPr lang="en-IN" sz="2200" dirty="0"/>
                  <a:t>, we have the measure of </a:t>
                </a:r>
                <a14:m>
                  <m:oMath xmlns:m="http://schemas.openxmlformats.org/officeDocument/2006/math">
                    <m:r>
                      <a:rPr lang="en-IN" sz="2200">
                        <a:latin typeface="Cambria Math" panose="02040503050406030204" pitchFamily="18" charset="0"/>
                      </a:rPr>
                      <m:t>∠</m:t>
                    </m:r>
                  </m:oMath>
                </a14:m>
                <a:r>
                  <a:rPr lang="en-IN" sz="2200" i="1" dirty="0"/>
                  <a:t>B</a:t>
                </a:r>
                <a:r>
                  <a:rPr lang="en-IN" sz="800" i="1" dirty="0"/>
                  <a:t> </a:t>
                </a:r>
                <a:r>
                  <a:rPr lang="en-IN" sz="2200" i="1" dirty="0"/>
                  <a:t>O</a:t>
                </a:r>
                <a:r>
                  <a:rPr lang="en-IN" sz="800" i="1" dirty="0"/>
                  <a:t> </a:t>
                </a:r>
                <a:r>
                  <a:rPr lang="en-IN" sz="2200" i="1" dirty="0"/>
                  <a:t>E.</a:t>
                </a:r>
                <a:r>
                  <a:rPr lang="en-IN" sz="2200" dirty="0"/>
                  <a:t> </a:t>
                </a:r>
                <a:br>
                  <a:rPr lang="en-IN" sz="2200" dirty="0"/>
                </a:br>
                <a:r>
                  <a:rPr lang="en-IN" sz="2200" dirty="0"/>
                  <a:t>Thus, m</a:t>
                </a:r>
                <a14:m>
                  <m:oMath xmlns:m="http://schemas.openxmlformats.org/officeDocument/2006/math">
                    <m:r>
                      <a:rPr lang="en-IN" sz="2200">
                        <a:latin typeface="Cambria Math" panose="02040503050406030204" pitchFamily="18" charset="0"/>
                      </a:rPr>
                      <m:t>∠</m:t>
                    </m:r>
                  </m:oMath>
                </a14:m>
                <a:r>
                  <a:rPr lang="en-IN" sz="2200" i="1" dirty="0"/>
                  <a:t>B</a:t>
                </a:r>
                <a:r>
                  <a:rPr lang="en-IN" sz="800" i="1" dirty="0"/>
                  <a:t> </a:t>
                </a:r>
                <a:r>
                  <a:rPr lang="en-IN" sz="2200" i="1" dirty="0"/>
                  <a:t>O</a:t>
                </a:r>
                <a:r>
                  <a:rPr lang="en-IN" sz="800" i="1" dirty="0"/>
                  <a:t> </a:t>
                </a:r>
                <a:r>
                  <a:rPr lang="en-IN" sz="2200" i="1" dirty="0"/>
                  <a:t>E</a:t>
                </a:r>
                <a:r>
                  <a:rPr lang="en-IN" sz="2200" dirty="0"/>
                  <a:t> </a:t>
                </a:r>
                <a14:m>
                  <m:oMath xmlns:m="http://schemas.openxmlformats.org/officeDocument/2006/math">
                    <m:r>
                      <a:rPr lang="ar-AE" sz="2200">
                        <a:latin typeface="Cambria Math" panose="02040503050406030204" pitchFamily="18" charset="0"/>
                      </a:rPr>
                      <m:t>=</m:t>
                    </m:r>
                    <m:r>
                      <a:rPr lang="ar-AE" sz="2200">
                        <a:latin typeface="Cambria Math" panose="02040503050406030204" pitchFamily="18" charset="0"/>
                      </a:rPr>
                      <m:t>4</m:t>
                    </m:r>
                    <m:r>
                      <m:rPr>
                        <m:nor/>
                      </m:rPr>
                      <a:rPr lang="en-US" sz="2200" i="1" dirty="0"/>
                      <m:t>y</m:t>
                    </m:r>
                    <m:r>
                      <a:rPr lang="ar-AE" sz="2200">
                        <a:latin typeface="Cambria Math" panose="02040503050406030204" pitchFamily="18" charset="0"/>
                      </a:rPr>
                      <m:t>+</m:t>
                    </m:r>
                    <m:r>
                      <a:rPr lang="ar-AE" sz="2200">
                        <a:latin typeface="Cambria Math" panose="02040503050406030204" pitchFamily="18" charset="0"/>
                      </a:rPr>
                      <m:t>20</m:t>
                    </m:r>
                  </m:oMath>
                </a14:m>
                <a:r>
                  <a:rPr lang="ar-AE" sz="2200" dirty="0"/>
                  <a:t>.</a:t>
                </a:r>
                <a:endParaRPr lang="en-US" sz="2200" dirty="0"/>
              </a:p>
              <a:p>
                <a:pPr marL="457200" lvl="1" indent="0">
                  <a:buNone/>
                  <a:defRPr sz="2800"/>
                </a:pPr>
                <a:r>
                  <a:rPr lang="en-IN" sz="2200" dirty="0"/>
                  <a:t>We also know that since </a:t>
                </a:r>
                <a14:m>
                  <m:oMath xmlns:m="http://schemas.openxmlformats.org/officeDocument/2006/math">
                    <m:r>
                      <a:rPr lang="en-IN" sz="2200">
                        <a:latin typeface="Cambria Math" panose="02040503050406030204" pitchFamily="18" charset="0"/>
                      </a:rPr>
                      <m:t>∠</m:t>
                    </m:r>
                  </m:oMath>
                </a14:m>
                <a:r>
                  <a:rPr lang="en-IN" sz="2200" i="1" dirty="0"/>
                  <a:t>B</a:t>
                </a:r>
                <a:r>
                  <a:rPr lang="en-IN" sz="800" i="1" dirty="0"/>
                  <a:t> </a:t>
                </a:r>
                <a:r>
                  <a:rPr lang="en-IN" sz="2200" i="1" dirty="0"/>
                  <a:t>O</a:t>
                </a:r>
                <a:r>
                  <a:rPr lang="en-IN" sz="800" i="1" dirty="0"/>
                  <a:t> </a:t>
                </a:r>
                <a:r>
                  <a:rPr lang="en-IN" sz="2200" i="1" dirty="0"/>
                  <a:t>E </a:t>
                </a:r>
                <a:r>
                  <a:rPr lang="en-IN" sz="2200" dirty="0"/>
                  <a:t>and </a:t>
                </a:r>
                <a14:m>
                  <m:oMath xmlns:m="http://schemas.openxmlformats.org/officeDocument/2006/math">
                    <m:r>
                      <a:rPr lang="en-IN" sz="2200">
                        <a:latin typeface="Cambria Math" panose="02040503050406030204" pitchFamily="18" charset="0"/>
                      </a:rPr>
                      <m:t>∠</m:t>
                    </m:r>
                    <m:r>
                      <a:rPr lang="en-IN" sz="2200">
                        <a:latin typeface="Cambria Math" panose="02040503050406030204" pitchFamily="18" charset="0"/>
                      </a:rPr>
                      <m:t>4</m:t>
                    </m:r>
                  </m:oMath>
                </a14:m>
                <a:r>
                  <a:rPr lang="en-IN" sz="2200" dirty="0"/>
                  <a:t> are supplementary angles, the sum of their angles is equal to </a:t>
                </a:r>
                <a14:m>
                  <m:oMath xmlns:m="http://schemas.openxmlformats.org/officeDocument/2006/math">
                    <m:sSup>
                      <m:sSupPr>
                        <m:ctrlPr>
                          <a:rPr lang="ar-AE" sz="2200" i="1">
                            <a:latin typeface="Cambria Math" panose="02040503050406030204" pitchFamily="18" charset="0"/>
                          </a:rPr>
                        </m:ctrlPr>
                      </m:sSupPr>
                      <m:e>
                        <m:r>
                          <a:rPr lang="ar-AE" sz="2200">
                            <a:latin typeface="Cambria Math" panose="02040503050406030204" pitchFamily="18" charset="0"/>
                          </a:rPr>
                          <m:t>180</m:t>
                        </m:r>
                        <m:r>
                          <m:rPr>
                            <m:nor/>
                          </m:rPr>
                          <a:rPr lang="ar-AE" sz="2400" dirty="0">
                            <a:latin typeface="Calibri" panose="020F0502020204030204" pitchFamily="34" charset="0"/>
                            <a:ea typeface="Calibri" panose="020F0502020204030204" pitchFamily="34" charset="0"/>
                            <a:cs typeface="Calibri" panose="020F0502020204030204" pitchFamily="34" charset="0"/>
                          </a:rPr>
                          <m:t>°</m:t>
                        </m:r>
                        <m:r>
                          <a:rPr lang="en-US" sz="2400" b="0" i="1" dirty="0" smtClean="0">
                            <a:latin typeface="Cambria Math" panose="02040503050406030204" pitchFamily="18" charset="0"/>
                            <a:ea typeface="Calibri" panose="020F0502020204030204" pitchFamily="34" charset="0"/>
                            <a:cs typeface="Calibri" panose="020F0502020204030204" pitchFamily="34" charset="0"/>
                          </a:rPr>
                          <m:t>.</m:t>
                        </m:r>
                      </m:e>
                      <m:sup>
                        <m:r>
                          <m:rPr>
                            <m:nor/>
                          </m:rPr>
                          <a:rPr lang="ar-AE" sz="2200"/>
                          <m:t> </m:t>
                        </m:r>
                      </m:sup>
                    </m:sSup>
                  </m:oMath>
                </a14:m>
                <a:r>
                  <a:rPr lang="en-IN" sz="2200" dirty="0"/>
                  <a:t>Using this information, we can set up an equation to determine the angle measures.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945" t="-85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Line 1: Measure of angle B O E plus measure of angle 4 equals 180 degrees,&#10;Line 2: open parenthesis 4 y plus 20 closed parenthesis plus y equals 180 degrees,&#10;Line 3: 5 y plus 20 equals 180 degrees,&#10;Line 4: y equals 32 degrees."/>
              <p:cNvGraphicFramePr>
                <a:graphicFrameLocks noGrp="1"/>
              </p:cNvGraphicFramePr>
              <p:nvPr>
                <p:extLst>
                  <p:ext uri="{D42A27DB-BD31-4B8C-83A1-F6EECF244321}">
                    <p14:modId xmlns:p14="http://schemas.microsoft.com/office/powerpoint/2010/main" val="1637399373"/>
                  </p:ext>
                </p:extLst>
              </p:nvPr>
            </p:nvGraphicFramePr>
            <p:xfrm>
              <a:off x="2133600" y="3529853"/>
              <a:ext cx="4876800" cy="182880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457200">
                    <a:tc>
                      <a:txBody>
                        <a:bodyPr/>
                        <a:lstStyle/>
                        <a:p>
                          <a:pPr algn="r">
                            <a:defRPr sz="1600"/>
                          </a:pPr>
                          <a:r>
                            <a:rPr sz="2000" dirty="0"/>
                            <a:t>​</a:t>
                          </a:r>
                          <a14:m>
                            <m:oMath xmlns:m="http://schemas.openxmlformats.org/officeDocument/2006/math">
                              <m:func>
                                <m:funcPr>
                                  <m:ctrlPr>
                                    <a:rPr sz="2000" i="1">
                                      <a:latin typeface="Cambria Math" panose="02040503050406030204" pitchFamily="18" charset="0"/>
                                    </a:rPr>
                                  </m:ctrlPr>
                                </m:funcPr>
                                <m:fName>
                                  <m:r>
                                    <a:rPr sz="2000">
                                      <a:latin typeface="Cambria Math"/>
                                    </a:rPr>
                                    <m:t>𝑚</m:t>
                                  </m:r>
                                </m:fName>
                                <m:e>
                                  <m:r>
                                    <a:rPr sz="2000">
                                      <a:latin typeface="Cambria Math"/>
                                    </a:rPr>
                                    <m:t>∠</m:t>
                                  </m:r>
                                  <m:r>
                                    <a:rPr sz="2000">
                                      <a:latin typeface="Cambria Math"/>
                                    </a:rPr>
                                    <m:t>𝐵𝑂𝐸</m:t>
                                  </m:r>
                                </m:e>
                              </m:func>
                              <m:r>
                                <a:rPr sz="2000">
                                  <a:latin typeface="Cambria Math"/>
                                </a:rPr>
                                <m:t>+</m:t>
                              </m:r>
                              <m:func>
                                <m:funcPr>
                                  <m:ctrlPr>
                                    <a:rPr sz="2000" i="1">
                                      <a:latin typeface="Cambria Math" panose="02040503050406030204" pitchFamily="18" charset="0"/>
                                    </a:rPr>
                                  </m:ctrlPr>
                                </m:funcPr>
                                <m:fName>
                                  <m:r>
                                    <a:rPr sz="2000">
                                      <a:latin typeface="Cambria Math"/>
                                    </a:rPr>
                                    <m:t>𝑚</m:t>
                                  </m:r>
                                </m:fName>
                                <m:e>
                                  <m:r>
                                    <a:rPr sz="2000">
                                      <a:latin typeface="Cambria Math"/>
                                    </a:rPr>
                                    <m:t>∠</m:t>
                                  </m:r>
                                  <m:r>
                                    <a:rPr sz="2000">
                                      <a:latin typeface="Cambria Math"/>
                                    </a:rPr>
                                    <m:t>4</m:t>
                                  </m:r>
                                </m:e>
                              </m:func>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180</m:t>
                                  </m:r>
                                  <m:r>
                                    <a:rPr lang="en-IN" sz="2000" i="1" smtClean="0">
                                      <a:latin typeface="Cambria Math"/>
                                    </a:rPr>
                                    <m:t>˚</m:t>
                                  </m:r>
                                </m:e>
                                <m:sup>
                                  <m:r>
                                    <m:rPr>
                                      <m:nor/>
                                    </m:rPr>
                                    <a:rPr sz="2000">
                                      <a:latin typeface="Cambria Math"/>
                                    </a:rPr>
                                    <m:t> </m:t>
                                  </m:r>
                                </m:sup>
                              </m:sSup>
                            </m:oMath>
                          </a14:m>
                          <a:endParaRPr sz="20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4</m:t>
                                  </m:r>
                                  <m:r>
                                    <a:rPr sz="2000">
                                      <a:latin typeface="Cambria Math"/>
                                    </a:rPr>
                                    <m:t>𝑦</m:t>
                                  </m:r>
                                  <m:r>
                                    <a:rPr sz="2000">
                                      <a:latin typeface="Cambria Math"/>
                                    </a:rPr>
                                    <m:t>+</m:t>
                                  </m:r>
                                  <m:r>
                                    <a:rPr sz="2000">
                                      <a:latin typeface="Cambria Math"/>
                                    </a:rPr>
                                    <m:t>20</m:t>
                                  </m:r>
                                </m:e>
                              </m:d>
                              <m:r>
                                <a:rPr sz="2000">
                                  <a:latin typeface="Cambria Math"/>
                                </a:rPr>
                                <m:t>+</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180</m:t>
                                  </m:r>
                                  <m:r>
                                    <a:rPr lang="en-IN" sz="2000" i="1" smtClean="0">
                                      <a:latin typeface="Cambria Math"/>
                                    </a:rPr>
                                    <m:t>˚</m:t>
                                  </m:r>
                                </m:e>
                                <m:sup>
                                  <m:r>
                                    <m:rPr>
                                      <m:nor/>
                                    </m:rPr>
                                    <a:rPr sz="2000">
                                      <a:latin typeface="Cambria Math"/>
                                    </a:rPr>
                                    <m:t> </m:t>
                                  </m:r>
                                </m:sup>
                              </m:sSup>
                            </m:oMath>
                          </a14:m>
                          <a:endParaRPr sz="20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000" dirty="0"/>
                            <a:t>​</a:t>
                          </a:r>
                          <a14:m>
                            <m:oMath xmlns:m="http://schemas.openxmlformats.org/officeDocument/2006/math">
                              <m:r>
                                <a:rPr sz="2000">
                                  <a:latin typeface="Cambria Math"/>
                                </a:rPr>
                                <m:t>5</m:t>
                              </m:r>
                              <m:r>
                                <a:rPr sz="2000">
                                  <a:latin typeface="Cambria Math"/>
                                </a:rPr>
                                <m:t>𝑦</m:t>
                              </m:r>
                              <m:r>
                                <a:rPr sz="2000">
                                  <a:latin typeface="Cambria Math"/>
                                </a:rPr>
                                <m:t>+</m:t>
                              </m:r>
                              <m:r>
                                <a:rPr sz="2000">
                                  <a:latin typeface="Cambria Math"/>
                                </a:rPr>
                                <m:t>20</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180</m:t>
                                  </m:r>
                                  <m:r>
                                    <a:rPr lang="en-IN" sz="2000" i="1" smtClean="0">
                                      <a:latin typeface="Cambria Math"/>
                                    </a:rPr>
                                    <m:t>˚</m:t>
                                  </m:r>
                                </m:e>
                                <m:sup>
                                  <m:r>
                                    <m:rPr>
                                      <m:nor/>
                                    </m:rPr>
                                    <a:rPr sz="2000">
                                      <a:latin typeface="Cambria Math"/>
                                    </a:rPr>
                                    <m:t> </m:t>
                                  </m:r>
                                </m:sup>
                              </m:sSup>
                            </m:oMath>
                          </a14:m>
                          <a:endParaRPr sz="20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000" dirty="0"/>
                            <a:t>​</a:t>
                          </a:r>
                          <a14:m>
                            <m:oMath xmlns:m="http://schemas.openxmlformats.org/officeDocument/2006/math">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32</m:t>
                                  </m:r>
                                  <m:r>
                                    <a:rPr lang="en-IN" sz="2000" i="1" smtClean="0">
                                      <a:latin typeface="Cambria Math"/>
                                    </a:rPr>
                                    <m:t>˚</m:t>
                                  </m:r>
                                </m:e>
                                <m:sup>
                                  <m:r>
                                    <m:rPr>
                                      <m:nor/>
                                    </m:rPr>
                                    <a:rPr sz="2000">
                                      <a:latin typeface="Cambria Math"/>
                                    </a:rPr>
                                    <m:t> </m:t>
                                  </m:r>
                                </m:sup>
                              </m:sSup>
                            </m:oMath>
                          </a14:m>
                          <a:endParaRPr sz="20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descr="Line 1: Measure of angle B O E plus measure of angle 4 equals 180 degrees,&#10;Line 2: open parenthesis 4 y plus 20 closed parenthesis plus y equals 180 degrees,&#10;Line 3: 5 y plus 20 equals 180 degrees,&#10;Line 4: y equals 32 degrees."/>
              <p:cNvGraphicFramePr>
                <a:graphicFrameLocks noGrp="1"/>
              </p:cNvGraphicFramePr>
              <p:nvPr>
                <p:extLst>
                  <p:ext uri="{D42A27DB-BD31-4B8C-83A1-F6EECF244321}">
                    <p14:modId xmlns:p14="http://schemas.microsoft.com/office/powerpoint/2010/main" val="1637399373"/>
                  </p:ext>
                </p:extLst>
              </p:nvPr>
            </p:nvGraphicFramePr>
            <p:xfrm>
              <a:off x="2133600" y="3529853"/>
              <a:ext cx="4876800" cy="182880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r="-100000" b="-317333"/>
                          </a:stretch>
                        </a:blipFill>
                      </a:tcPr>
                    </a:tc>
                    <a:tc>
                      <a:txBody>
                        <a:bodyPr/>
                        <a:lstStyle/>
                        <a:p>
                          <a:endParaRPr lang="en-US"/>
                        </a:p>
                      </a:txBody>
                      <a:tcPr marL="36576" marR="36576" marT="36576" marB="36576" anchor="ctr">
                        <a:blipFill>
                          <a:blip r:embed="rId3"/>
                          <a:stretch>
                            <a:fillRect l="-100000" b="-317333"/>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98684" r="-100000" b="-213158"/>
                          </a:stretch>
                        </a:blipFill>
                      </a:tcPr>
                    </a:tc>
                    <a:tc>
                      <a:txBody>
                        <a:bodyPr/>
                        <a:lstStyle/>
                        <a:p>
                          <a:endParaRPr lang="en-US"/>
                        </a:p>
                      </a:txBody>
                      <a:tcPr marL="36576" marR="36576" marT="36576" marB="36576" anchor="ctr">
                        <a:blipFill>
                          <a:blip r:embed="rId3"/>
                          <a:stretch>
                            <a:fillRect l="-100000" t="-98684" b="-213158"/>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01333" r="-100000" b="-116000"/>
                          </a:stretch>
                        </a:blipFill>
                      </a:tcPr>
                    </a:tc>
                    <a:tc>
                      <a:txBody>
                        <a:bodyPr/>
                        <a:lstStyle/>
                        <a:p>
                          <a:endParaRPr lang="en-US"/>
                        </a:p>
                      </a:txBody>
                      <a:tcPr marL="36576" marR="36576" marT="36576" marB="36576" anchor="ctr">
                        <a:blipFill>
                          <a:blip r:embed="rId3"/>
                          <a:stretch>
                            <a:fillRect l="-100000" t="-201333" b="-116000"/>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01333" r="-100000" b="-16000"/>
                          </a:stretch>
                        </a:blipFill>
                      </a:tcPr>
                    </a:tc>
                    <a:tc>
                      <a:txBody>
                        <a:bodyPr/>
                        <a:lstStyle/>
                        <a:p>
                          <a:endParaRPr lang="en-US"/>
                        </a:p>
                      </a:txBody>
                      <a:tcPr marL="36576" marR="36576" marT="36576" marB="36576" anchor="ctr">
                        <a:blipFill>
                          <a:blip r:embed="rId3"/>
                          <a:stretch>
                            <a:fillRect l="-100000" t="-301333" b="-1600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3FC530-5824-0C4E-0F27-2BCD437F1C7C}"/>
                  </a:ext>
                </a:extLst>
              </p:cNvPr>
              <p:cNvSpPr txBox="1"/>
              <p:nvPr/>
            </p:nvSpPr>
            <p:spPr>
              <a:xfrm>
                <a:off x="914400" y="5440561"/>
                <a:ext cx="7772400" cy="453137"/>
              </a:xfrm>
              <a:prstGeom prst="rect">
                <a:avLst/>
              </a:prstGeom>
              <a:noFill/>
            </p:spPr>
            <p:txBody>
              <a:bodyPr wrap="square">
                <a:spAutoFit/>
              </a:bodyPr>
              <a:lstStyle/>
              <a:p>
                <a:r>
                  <a:rPr kumimoji="0" lang="en-IN" sz="2100" b="0" i="0" u="none" strike="noStrike" kern="1200" cap="none" spc="0" normalizeH="0" baseline="0" noProof="0" dirty="0">
                    <a:ln>
                      <a:noFill/>
                    </a:ln>
                    <a:solidFill>
                      <a:srgbClr val="366092"/>
                    </a:solidFill>
                    <a:effectLst/>
                    <a:uLnTx/>
                    <a:uFillTx/>
                    <a:latin typeface="Calibri"/>
                    <a:ea typeface="+mn-ea"/>
                    <a:cs typeface="+mn-cs"/>
                  </a:rPr>
                  <a:t>Thus, </a:t>
                </a:r>
                <a14:m>
                  <m:oMath xmlns:m="http://schemas.openxmlformats.org/officeDocument/2006/math">
                    <m:r>
                      <a:rPr kumimoji="0" lang="en-IN" sz="21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1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oMath>
                </a14:m>
                <a:r>
                  <a:rPr kumimoji="0" lang="en-IN" sz="2100" b="0" i="0" u="none" strike="noStrike" kern="1200" cap="none" spc="0" normalizeH="0" baseline="0" noProof="0" dirty="0">
                    <a:ln>
                      <a:noFill/>
                    </a:ln>
                    <a:solidFill>
                      <a:srgbClr val="366092"/>
                    </a:solidFill>
                    <a:effectLst/>
                    <a:uLnTx/>
                    <a:uFillTx/>
                    <a:latin typeface="Calibri"/>
                    <a:ea typeface="+mn-ea"/>
                    <a:cs typeface="+mn-cs"/>
                  </a:rPr>
                  <a:t> measures </a:t>
                </a:r>
                <a14:m>
                  <m:oMath xmlns:m="http://schemas.openxmlformats.org/officeDocument/2006/math">
                    <m:sSup>
                      <m:sSupPr>
                        <m:ctrlPr>
                          <a:rPr kumimoji="0" lang="ar-AE" sz="21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2100" b="0" i="0" u="none" strike="noStrike" kern="1200" cap="none" spc="0" normalizeH="0" baseline="0" noProof="0">
                            <a:ln>
                              <a:noFill/>
                            </a:ln>
                            <a:solidFill>
                              <a:srgbClr val="366092"/>
                            </a:solidFill>
                            <a:effectLst/>
                            <a:uLnTx/>
                            <a:uFillTx/>
                            <a:latin typeface="Cambria Math" panose="02040503050406030204" pitchFamily="18" charset="0"/>
                            <a:ea typeface="+mn-ea"/>
                          </a:rPr>
                          <m:t>32</m:t>
                        </m:r>
                        <m:r>
                          <m:rPr>
                            <m:nor/>
                          </m:rPr>
                          <a:rPr kumimoji="0" lang="ar-AE"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m:t>°</m:t>
                        </m:r>
                      </m:e>
                      <m:sup>
                        <m:r>
                          <m:rPr>
                            <m:nor/>
                          </m:rPr>
                          <a:rPr kumimoji="0" lang="ar-AE" sz="21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sup>
                    </m:sSup>
                  </m:oMath>
                </a14:m>
                <a:r>
                  <a:rPr kumimoji="0" lang="en-IN" sz="21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000" b="0" i="1" u="none" strike="noStrike" kern="1200" cap="none" spc="0" normalizeH="0" baseline="0" noProof="0" dirty="0">
                    <a:ln>
                      <a:noFill/>
                    </a:ln>
                    <a:solidFill>
                      <a:srgbClr val="366092"/>
                    </a:solidFill>
                    <a:effectLst/>
                    <a:uLnTx/>
                    <a:uFillTx/>
                    <a:latin typeface="Calibri"/>
                    <a:ea typeface="+mn-ea"/>
                    <a:cs typeface="+mn-cs"/>
                  </a:rPr>
                  <a:t>B</a:t>
                </a:r>
                <a:r>
                  <a:rPr kumimoji="0" lang="en-IN" sz="700" b="0" i="1" u="none" strike="noStrike" kern="1200" cap="none" spc="0" normalizeH="0" baseline="0" noProof="0" dirty="0">
                    <a:ln>
                      <a:noFill/>
                    </a:ln>
                    <a:solidFill>
                      <a:srgbClr val="366092"/>
                    </a:solidFill>
                    <a:effectLst/>
                    <a:uLnTx/>
                    <a:uFillTx/>
                    <a:latin typeface="Calibri"/>
                    <a:ea typeface="+mn-ea"/>
                    <a:cs typeface="+mn-cs"/>
                  </a:rPr>
                  <a:t> </a:t>
                </a:r>
                <a:r>
                  <a:rPr kumimoji="0" lang="en-IN" sz="2000" b="0" i="1" u="none" strike="noStrike" kern="1200" cap="none" spc="0" normalizeH="0" baseline="0" noProof="0" dirty="0">
                    <a:ln>
                      <a:noFill/>
                    </a:ln>
                    <a:solidFill>
                      <a:srgbClr val="366092"/>
                    </a:solidFill>
                    <a:effectLst/>
                    <a:uLnTx/>
                    <a:uFillTx/>
                    <a:latin typeface="Calibri"/>
                    <a:ea typeface="+mn-ea"/>
                    <a:cs typeface="+mn-cs"/>
                  </a:rPr>
                  <a:t>O</a:t>
                </a:r>
                <a:r>
                  <a:rPr kumimoji="0" lang="en-IN" sz="700" b="0" i="1" u="none" strike="noStrike" kern="1200" cap="none" spc="0" normalizeH="0" baseline="0" noProof="0" dirty="0">
                    <a:ln>
                      <a:noFill/>
                    </a:ln>
                    <a:solidFill>
                      <a:srgbClr val="366092"/>
                    </a:solidFill>
                    <a:effectLst/>
                    <a:uLnTx/>
                    <a:uFillTx/>
                    <a:latin typeface="Calibri"/>
                    <a:ea typeface="+mn-ea"/>
                    <a:cs typeface="+mn-cs"/>
                  </a:rPr>
                  <a:t> </a:t>
                </a:r>
                <a:r>
                  <a:rPr kumimoji="0" lang="en-IN" sz="2000" b="0" i="1" u="none" strike="noStrike" kern="1200" cap="none" spc="0" normalizeH="0" baseline="0" noProof="0" dirty="0">
                    <a:ln>
                      <a:noFill/>
                    </a:ln>
                    <a:solidFill>
                      <a:srgbClr val="366092"/>
                    </a:solidFill>
                    <a:effectLst/>
                    <a:uLnTx/>
                    <a:uFillTx/>
                    <a:latin typeface="Calibri"/>
                    <a:ea typeface="+mn-ea"/>
                    <a:cs typeface="+mn-cs"/>
                  </a:rPr>
                  <a:t>E </a:t>
                </a:r>
                <a:r>
                  <a:rPr kumimoji="0" lang="en-IN" sz="2100" b="0" i="0" u="none" strike="noStrike" kern="1200" cap="none" spc="0" normalizeH="0" baseline="0" noProof="0" dirty="0">
                    <a:ln>
                      <a:noFill/>
                    </a:ln>
                    <a:solidFill>
                      <a:srgbClr val="366092"/>
                    </a:solidFill>
                    <a:effectLst/>
                    <a:uLnTx/>
                    <a:uFillTx/>
                    <a:latin typeface="Cambria Math" panose="02040503050406030204" pitchFamily="18" charset="0"/>
                    <a:ea typeface="+mn-ea"/>
                    <a:cs typeface="+mn-cs"/>
                  </a:rPr>
                  <a:t>measures 4(32</a:t>
                </a:r>
                <a14:m>
                  <m:oMath xmlns:m="http://schemas.openxmlformats.org/officeDocument/2006/math">
                    <m:r>
                      <m:rPr>
                        <m:nor/>
                      </m:rPr>
                      <a:rPr kumimoji="0" lang="ar-AE"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m:t>°</m:t>
                    </m:r>
                  </m:oMath>
                </a14:m>
                <a:r>
                  <a:rPr kumimoji="0" lang="en-IN" sz="2100" b="0" i="0" u="none" strike="noStrike" kern="1200" cap="none" spc="0" normalizeH="0" baseline="0" noProof="0" dirty="0">
                    <a:ln>
                      <a:noFill/>
                    </a:ln>
                    <a:solidFill>
                      <a:srgbClr val="366092"/>
                    </a:solidFill>
                    <a:effectLst/>
                    <a:uLnTx/>
                    <a:uFillTx/>
                    <a:latin typeface="Cambria Math" panose="02040503050406030204" pitchFamily="18" charset="0"/>
                    <a:ea typeface="+mn-ea"/>
                    <a:cs typeface="+mn-cs"/>
                  </a:rPr>
                  <a:t>) </a:t>
                </a:r>
                <a14:m>
                  <m:oMath xmlns:m="http://schemas.openxmlformats.org/officeDocument/2006/math">
                    <m:r>
                      <a:rPr kumimoji="0" lang="ar-AE" sz="2100" b="0" i="0" u="none" strike="noStrike" kern="1200" cap="none" spc="0" normalizeH="0" baseline="0" noProof="0">
                        <a:ln>
                          <a:noFill/>
                        </a:ln>
                        <a:solidFill>
                          <a:srgbClr val="366092"/>
                        </a:solidFill>
                        <a:effectLst/>
                        <a:uLnTx/>
                        <a:uFillTx/>
                        <a:latin typeface="Cambria Math" panose="02040503050406030204" pitchFamily="18" charset="0"/>
                        <a:ea typeface="+mn-ea"/>
                      </a:rPr>
                      <m:t>+</m:t>
                    </m:r>
                    <m:r>
                      <a:rPr kumimoji="0" lang="en-US" sz="21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sSup>
                      <m:sSupPr>
                        <m:ctrlPr>
                          <a:rPr kumimoji="0" lang="ar-AE" sz="21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2100" b="0" i="0" u="none" strike="noStrike" kern="1200" cap="none" spc="0" normalizeH="0" baseline="0" noProof="0">
                            <a:ln>
                              <a:noFill/>
                            </a:ln>
                            <a:solidFill>
                              <a:srgbClr val="366092"/>
                            </a:solidFill>
                            <a:effectLst/>
                            <a:uLnTx/>
                            <a:uFillTx/>
                            <a:latin typeface="Cambria Math" panose="02040503050406030204" pitchFamily="18" charset="0"/>
                            <a:ea typeface="+mn-ea"/>
                          </a:rPr>
                          <m:t>20</m:t>
                        </m:r>
                        <m:r>
                          <m:rPr>
                            <m:nor/>
                          </m:rPr>
                          <a:rPr kumimoji="0" lang="ar-AE"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m:t>°</m:t>
                        </m:r>
                      </m:e>
                      <m:sup>
                        <m:r>
                          <m:rPr>
                            <m:nor/>
                          </m:rPr>
                          <a:rPr kumimoji="0" lang="ar-AE" sz="21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sup>
                    </m:sSup>
                  </m:oMath>
                </a14:m>
                <a:r>
                  <a:rPr kumimoji="0" lang="en-IN" sz="2100" b="0" i="0" u="none" strike="noStrike" kern="1200" cap="none" spc="0" normalizeH="0" baseline="0" noProof="0" dirty="0">
                    <a:ln>
                      <a:noFill/>
                    </a:ln>
                    <a:solidFill>
                      <a:srgbClr val="366092"/>
                    </a:solidFill>
                    <a:effectLst/>
                    <a:uLnTx/>
                    <a:uFillTx/>
                    <a:latin typeface="Calibri"/>
                    <a:ea typeface="+mn-ea"/>
                    <a:cs typeface="+mn-cs"/>
                  </a:rPr>
                  <a:t>or </a:t>
                </a:r>
                <a14:m>
                  <m:oMath xmlns:m="http://schemas.openxmlformats.org/officeDocument/2006/math">
                    <m:sSup>
                      <m:sSupPr>
                        <m:ctrlPr>
                          <a:rPr kumimoji="0" lang="ar-AE" sz="21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2100" b="0" i="0" u="none" strike="noStrike" kern="1200" cap="none" spc="0" normalizeH="0" baseline="0" noProof="0">
                            <a:ln>
                              <a:noFill/>
                            </a:ln>
                            <a:solidFill>
                              <a:srgbClr val="366092"/>
                            </a:solidFill>
                            <a:effectLst/>
                            <a:uLnTx/>
                            <a:uFillTx/>
                            <a:latin typeface="Cambria Math" panose="02040503050406030204" pitchFamily="18" charset="0"/>
                            <a:ea typeface="+mn-ea"/>
                          </a:rPr>
                          <m:t>148</m:t>
                        </m:r>
                        <m:r>
                          <m:rPr>
                            <m:nor/>
                          </m:rPr>
                          <a:rPr kumimoji="0" lang="ar-AE"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m:t>°</m:t>
                        </m:r>
                        <m:r>
                          <a:rPr kumimoji="0" lang="en-US" sz="21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e>
                      <m:sup>
                        <m:r>
                          <m:rPr>
                            <m:nor/>
                          </m:rPr>
                          <a:rPr kumimoji="0" lang="ar-AE" sz="21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sup>
                    </m:sSup>
                  </m:oMath>
                </a14:m>
                <a:endParaRPr lang="en-IN" dirty="0"/>
              </a:p>
            </p:txBody>
          </p:sp>
        </mc:Choice>
        <mc:Fallback xmlns="">
          <p:sp>
            <p:nvSpPr>
              <p:cNvPr id="6" name="TextBox 5">
                <a:extLst>
                  <a:ext uri="{FF2B5EF4-FFF2-40B4-BE49-F238E27FC236}">
                    <a16:creationId xmlns:a16="http://schemas.microsoft.com/office/drawing/2014/main" id="{CB3FC530-5824-0C4E-0F27-2BCD437F1C7C}"/>
                  </a:ext>
                </a:extLst>
              </p:cNvPr>
              <p:cNvSpPr txBox="1">
                <a:spLocks noRot="1" noChangeAspect="1" noMove="1" noResize="1" noEditPoints="1" noAdjustHandles="1" noChangeArrowheads="1" noChangeShapeType="1" noTextEdit="1"/>
              </p:cNvSpPr>
              <p:nvPr/>
            </p:nvSpPr>
            <p:spPr>
              <a:xfrm>
                <a:off x="914400" y="5440561"/>
                <a:ext cx="7772400" cy="453137"/>
              </a:xfrm>
              <a:prstGeom prst="rect">
                <a:avLst/>
              </a:prstGeom>
              <a:blipFill>
                <a:blip r:embed="rId4"/>
                <a:stretch>
                  <a:fillRect l="-941" t="-2667" b="-25333"/>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Measurements of </a:t>
            </a:r>
            <a:br>
              <a:rPr lang="en-US" dirty="0"/>
            </a:br>
            <a:r>
              <a:rPr dirty="0"/>
              <a:t>Angles</a:t>
            </a:r>
            <a:r>
              <a:rPr lang="en-US" dirty="0"/>
              <a:t>—Slide 5</a:t>
            </a:r>
            <a:endParaRPr dirty="0"/>
          </a:p>
        </p:txBody>
      </p:sp>
      <p:sp>
        <p:nvSpPr>
          <p:cNvPr id="3" name="Text Placeholder 2"/>
          <p:cNvSpPr>
            <a:spLocks noGrp="1"/>
          </p:cNvSpPr>
          <p:nvPr>
            <p:ph type="body" sz="quarter" idx="10"/>
          </p:nvPr>
        </p:nvSpPr>
        <p:spPr/>
        <p:txBody>
          <a:bodyPr>
            <a:normAutofit/>
          </a:bodyPr>
          <a:lstStyle/>
          <a:p>
            <a:pPr marL="358775" indent="-358775">
              <a:defRPr sz="2800"/>
            </a:pPr>
            <a:r>
              <a:rPr lang="en-IN" dirty="0"/>
              <a:t>c.	​</a:t>
            </a:r>
            <a:r>
              <a:rPr lang="en-IN" sz="2800" dirty="0"/>
              <a:t>Vertical angles are the opposite angles formed when two lines intersect. The intersection of lines</a:t>
            </a:r>
          </a:p>
        </p:txBody>
      </p:sp>
      <p:pic>
        <p:nvPicPr>
          <p:cNvPr id="9" name="Picture 8" descr="line segment from point A to point D and line segment from point B to point F">
            <a:extLst>
              <a:ext uri="{FF2B5EF4-FFF2-40B4-BE49-F238E27FC236}">
                <a16:creationId xmlns:a16="http://schemas.microsoft.com/office/drawing/2014/main" id="{7B344FB0-3A13-8CF1-B10D-4E6F1FC727D1}"/>
              </a:ext>
            </a:extLst>
          </p:cNvPr>
          <p:cNvPicPr>
            <a:picLocks noChangeAspect="1"/>
          </p:cNvPicPr>
          <p:nvPr/>
        </p:nvPicPr>
        <p:blipFill>
          <a:blip r:embed="rId2"/>
          <a:stretch>
            <a:fillRect/>
          </a:stretch>
        </p:blipFill>
        <p:spPr>
          <a:xfrm>
            <a:off x="914400" y="1905000"/>
            <a:ext cx="1656000" cy="448723"/>
          </a:xfrm>
          <a:prstGeom prst="rect">
            <a:avLst/>
          </a:prstGeom>
        </p:spPr>
      </p:pic>
      <p:sp>
        <p:nvSpPr>
          <p:cNvPr id="11" name="TextBox 10">
            <a:extLst>
              <a:ext uri="{FF2B5EF4-FFF2-40B4-BE49-F238E27FC236}">
                <a16:creationId xmlns:a16="http://schemas.microsoft.com/office/drawing/2014/main" id="{C92D931C-E1E8-A921-D0AB-39B7AB137CBA}"/>
              </a:ext>
            </a:extLst>
          </p:cNvPr>
          <p:cNvSpPr txBox="1"/>
          <p:nvPr/>
        </p:nvSpPr>
        <p:spPr>
          <a:xfrm>
            <a:off x="2570400" y="1910942"/>
            <a:ext cx="4917140"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form two sets of vertical angles.</a:t>
            </a:r>
            <a:endParaRPr lang="en-I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156E28-2344-5129-598B-8DF4990E65E8}"/>
                  </a:ext>
                </a:extLst>
              </p:cNvPr>
              <p:cNvSpPr txBox="1"/>
              <p:nvPr/>
            </p:nvSpPr>
            <p:spPr>
              <a:xfrm>
                <a:off x="304800" y="2514600"/>
                <a:ext cx="8229600" cy="2332946"/>
              </a:xfrm>
              <a:prstGeom prst="rect">
                <a:avLst/>
              </a:prstGeom>
              <a:noFill/>
            </p:spPr>
            <p:txBody>
              <a:bodyPr wrap="square">
                <a:spAutoFit/>
              </a:bodyPr>
              <a:lstStyle/>
              <a:p>
                <a:pPr lvl="1">
                  <a:spcBef>
                    <a:spcPct val="20000"/>
                  </a:spcBef>
                  <a:defRPr sz="2800"/>
                </a:pPr>
                <a14:m>
                  <m:oMath xmlns:m="http://schemas.openxmlformats.org/officeDocument/2006/math">
                    <m:r>
                      <a:rPr lang="en-IN" sz="2800">
                        <a:latin typeface="Cambria Math" panose="02040503050406030204" pitchFamily="18" charset="0"/>
                      </a:rPr>
                      <m:t>∠</m:t>
                    </m:r>
                  </m:oMath>
                </a14:m>
                <a:r>
                  <a:rPr lang="en-IN" sz="2800" i="1" dirty="0"/>
                  <a:t>AOF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r>
                      <a:rPr lang="en-IN" sz="2800">
                        <a:latin typeface="Cambria Math" panose="02040503050406030204" pitchFamily="18" charset="0"/>
                      </a:rPr>
                      <m:t>∠</m:t>
                    </m:r>
                  </m:oMath>
                </a14:m>
                <a:r>
                  <a:rPr lang="en-IN" sz="2800" i="1" dirty="0"/>
                  <a:t>B</a:t>
                </a:r>
                <a:r>
                  <a:rPr lang="en-IN" sz="300" i="1" dirty="0"/>
                  <a:t> </a:t>
                </a:r>
                <a:r>
                  <a:rPr lang="en-IN" sz="2800" i="1" dirty="0"/>
                  <a:t>O</a:t>
                </a:r>
                <a:r>
                  <a:rPr lang="en-IN" sz="300" i="1" dirty="0"/>
                  <a:t> </a:t>
                </a:r>
                <a:r>
                  <a:rPr lang="en-IN" sz="2800" i="1" dirty="0"/>
                  <a:t>D </a:t>
                </a:r>
                <a:r>
                  <a:rPr kumimoji="0" lang="en-US" sz="2800" b="0" i="0" u="none" strike="noStrike" kern="1200" cap="none" spc="0" normalizeH="0" baseline="0" noProof="0" dirty="0">
                    <a:ln>
                      <a:noFill/>
                    </a:ln>
                    <a:solidFill>
                      <a:srgbClr val="366092"/>
                    </a:solidFill>
                    <a:effectLst/>
                    <a:uLnTx/>
                    <a:uFillTx/>
                    <a:latin typeface="Calibri"/>
                    <a:ea typeface="+mn-ea"/>
                    <a:cs typeface="+mn-cs"/>
                  </a:rPr>
                  <a:t>are vertical angles.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lang="en-IN" sz="2800">
                        <a:latin typeface="Cambria Math" panose="02040503050406030204" pitchFamily="18" charset="0"/>
                      </a:rPr>
                      <m:t>∠</m:t>
                    </m:r>
                  </m:oMath>
                </a14:m>
                <a:r>
                  <a:rPr lang="en-IN" sz="2800" i="1" dirty="0"/>
                  <a:t>DOF </a:t>
                </a:r>
                <a:r>
                  <a:rPr kumimoji="0" lang="en-US" sz="2800" b="0" i="0" u="none" strike="noStrike" kern="1200" cap="none" spc="0" normalizeH="0" baseline="0" noProof="0" dirty="0">
                    <a:ln>
                      <a:noFill/>
                    </a:ln>
                    <a:solidFill>
                      <a:srgbClr val="366092"/>
                    </a:solidFill>
                    <a:effectLst/>
                    <a:uLnTx/>
                    <a:uFillTx/>
                    <a:latin typeface="Calibri"/>
                    <a:ea typeface="+mn-ea"/>
                    <a:cs typeface="+mn-cs"/>
                  </a:rPr>
                  <a:t>are vertical angles.</a:t>
                </a:r>
              </a:p>
              <a:p>
                <a:pPr lvl="1">
                  <a:spcBef>
                    <a:spcPct val="20000"/>
                  </a:spcBef>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Notice that we had to use three capital letters to identify </a:t>
                </a:r>
                <a14:m>
                  <m:oMath xmlns:m="http://schemas.openxmlformats.org/officeDocument/2006/math">
                    <m:r>
                      <a:rPr lang="en-IN" sz="2800">
                        <a:latin typeface="Cambria Math" panose="02040503050406030204" pitchFamily="18" charset="0"/>
                      </a:rPr>
                      <m:t>∠</m:t>
                    </m:r>
                  </m:oMath>
                </a14:m>
                <a:r>
                  <a:rPr lang="en-IN" sz="2800" i="1" dirty="0"/>
                  <a:t>AOF</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lang="en-IN" sz="2800">
                        <a:latin typeface="Cambria Math" panose="02040503050406030204" pitchFamily="18" charset="0"/>
                      </a:rPr>
                      <m:t>∠</m:t>
                    </m:r>
                  </m:oMath>
                </a14:m>
                <a:r>
                  <a:rPr lang="en-IN" sz="2800" i="1" dirty="0"/>
                  <a:t>B</a:t>
                </a:r>
                <a:r>
                  <a:rPr lang="en-IN" sz="300" i="1" dirty="0"/>
                  <a:t> </a:t>
                </a:r>
                <a:r>
                  <a:rPr lang="en-IN" sz="2800" i="1" dirty="0"/>
                  <a:t>O</a:t>
                </a:r>
                <a:r>
                  <a:rPr lang="en-IN" sz="300" i="1" dirty="0"/>
                  <a:t> </a:t>
                </a:r>
                <a:r>
                  <a:rPr lang="en-IN" sz="2800" i="1" dirty="0"/>
                  <a:t>D </a:t>
                </a:r>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lang="en-IN" sz="2800">
                        <a:latin typeface="Cambria Math" panose="02040503050406030204" pitchFamily="18" charset="0"/>
                      </a:rPr>
                      <m:t>∠</m:t>
                    </m:r>
                  </m:oMath>
                </a14:m>
                <a:r>
                  <a:rPr lang="en-IN" sz="2800" i="1" dirty="0"/>
                  <a:t>DOF </a:t>
                </a:r>
                <a:r>
                  <a:rPr kumimoji="0" lang="en-US" sz="2800" b="0" i="0" u="none" strike="noStrike" kern="1200" cap="none" spc="0" normalizeH="0" baseline="0" noProof="0" dirty="0">
                    <a:ln>
                      <a:noFill/>
                    </a:ln>
                    <a:solidFill>
                      <a:srgbClr val="366092"/>
                    </a:solidFill>
                    <a:effectLst/>
                    <a:uLnTx/>
                    <a:uFillTx/>
                    <a:latin typeface="Calibri"/>
                    <a:ea typeface="+mn-ea"/>
                    <a:cs typeface="+mn-cs"/>
                  </a:rPr>
                  <a:t> since it would be ambiguous to use only the letter </a:t>
                </a:r>
                <a:r>
                  <a:rPr kumimoji="0" lang="en-US" sz="2800" b="0" i="1" u="none" strike="noStrike" kern="1200" cap="none" spc="0" normalizeH="0" baseline="0" noProof="0" dirty="0">
                    <a:ln>
                      <a:noFill/>
                    </a:ln>
                    <a:solidFill>
                      <a:srgbClr val="366092"/>
                    </a:solidFill>
                    <a:effectLst/>
                    <a:uLnTx/>
                    <a:uFillTx/>
                    <a:latin typeface="Calibri"/>
                    <a:ea typeface="+mn-ea"/>
                    <a:cs typeface="+mn-cs"/>
                  </a:rPr>
                  <a:t>O</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8" name="TextBox 7">
                <a:extLst>
                  <a:ext uri="{FF2B5EF4-FFF2-40B4-BE49-F238E27FC236}">
                    <a16:creationId xmlns:a16="http://schemas.microsoft.com/office/drawing/2014/main" id="{EF156E28-2344-5129-598B-8DF4990E65E8}"/>
                  </a:ext>
                </a:extLst>
              </p:cNvPr>
              <p:cNvSpPr txBox="1">
                <a:spLocks noRot="1" noChangeAspect="1" noMove="1" noResize="1" noEditPoints="1" noAdjustHandles="1" noChangeArrowheads="1" noChangeShapeType="1" noTextEdit="1"/>
              </p:cNvSpPr>
              <p:nvPr/>
            </p:nvSpPr>
            <p:spPr>
              <a:xfrm>
                <a:off x="304800" y="2514600"/>
                <a:ext cx="8229600" cy="2332946"/>
              </a:xfrm>
              <a:prstGeom prst="rect">
                <a:avLst/>
              </a:prstGeom>
              <a:blipFill>
                <a:blip r:embed="rId3"/>
                <a:stretch>
                  <a:fillRect t="-2618" b="-6545"/>
                </a:stretch>
              </a:blipFill>
            </p:spPr>
            <p:txBody>
              <a:bodyPr/>
              <a:lstStyle/>
              <a:p>
                <a:r>
                  <a:rPr lang="en-IN">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a:xfrm>
            <a:off x="457200" y="1029288"/>
            <a:ext cx="8229600" cy="565567"/>
          </a:xfrm>
        </p:spPr>
        <p:txBody>
          <a:bodyPr>
            <a:normAutofit/>
          </a:bodyPr>
          <a:lstStyle/>
          <a:p>
            <a:pPr>
              <a:defRPr sz="2800"/>
            </a:pPr>
            <a:r>
              <a:rPr lang="en-IN" sz="2800" dirty="0"/>
              <a:t>In the figure, </a:t>
            </a:r>
          </a:p>
        </p:txBody>
      </p:sp>
      <p:pic>
        <p:nvPicPr>
          <p:cNvPr id="13" name="Picture 12" descr="line segment from point M to Q">
            <a:extLst>
              <a:ext uri="{FF2B5EF4-FFF2-40B4-BE49-F238E27FC236}">
                <a16:creationId xmlns:a16="http://schemas.microsoft.com/office/drawing/2014/main" id="{F3B34C54-8A44-95FB-0918-5B5DA19BB375}"/>
              </a:ext>
            </a:extLst>
          </p:cNvPr>
          <p:cNvPicPr>
            <a:picLocks noChangeAspect="1"/>
          </p:cNvPicPr>
          <p:nvPr/>
        </p:nvPicPr>
        <p:blipFill>
          <a:blip r:embed="rId2"/>
          <a:stretch>
            <a:fillRect/>
          </a:stretch>
        </p:blipFill>
        <p:spPr>
          <a:xfrm>
            <a:off x="2495547" y="1102240"/>
            <a:ext cx="628650" cy="428625"/>
          </a:xfrm>
          <a:prstGeom prst="rect">
            <a:avLst/>
          </a:prstGeom>
        </p:spPr>
      </p:pic>
      <p:sp>
        <p:nvSpPr>
          <p:cNvPr id="11" name="TextBox 10">
            <a:extLst>
              <a:ext uri="{FF2B5EF4-FFF2-40B4-BE49-F238E27FC236}">
                <a16:creationId xmlns:a16="http://schemas.microsoft.com/office/drawing/2014/main" id="{45E5678A-80DC-B45D-B08E-360DEBE24394}"/>
              </a:ext>
            </a:extLst>
          </p:cNvPr>
          <p:cNvSpPr txBox="1"/>
          <p:nvPr/>
        </p:nvSpPr>
        <p:spPr>
          <a:xfrm>
            <a:off x="3124199" y="1067152"/>
            <a:ext cx="5562599"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is a straight line. Identify all pairs of</a:t>
            </a:r>
            <a:endParaRPr lang="en-IN" dirty="0"/>
          </a:p>
        </p:txBody>
      </p:sp>
      <p:sp>
        <p:nvSpPr>
          <p:cNvPr id="9" name="TextBox 8">
            <a:extLst>
              <a:ext uri="{FF2B5EF4-FFF2-40B4-BE49-F238E27FC236}">
                <a16:creationId xmlns:a16="http://schemas.microsoft.com/office/drawing/2014/main" id="{521FBFE1-4206-5E3F-B473-4CB2DC019DA6}"/>
              </a:ext>
            </a:extLst>
          </p:cNvPr>
          <p:cNvSpPr txBox="1"/>
          <p:nvPr/>
        </p:nvSpPr>
        <p:spPr>
          <a:xfrm>
            <a:off x="457200" y="1498039"/>
            <a:ext cx="6553200"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complementary and supplementary angles.</a:t>
            </a:r>
            <a:endParaRPr lang="en-IN" dirty="0"/>
          </a:p>
        </p:txBody>
      </p:sp>
      <p:pic>
        <p:nvPicPr>
          <p:cNvPr id="5" name="Content Placeholder 4" descr="An illustration shows the identification of complementary and supplementary angles. A straight line labeled MQ is drawn horizontally. The center of the line MQ is marked O. From left to right, two rays O N and O P start from point O and move perpendicular to each other. The angle between the rays is labeled 2 and is 90 degrees. O P moves to the right of point O. The angle formed by O P and the straight line is labeled 3. O N moves to the left of point O. The angle formed by O N and the straight line is labeled 1.">
            <a:extLst>
              <a:ext uri="{FF2B5EF4-FFF2-40B4-BE49-F238E27FC236}">
                <a16:creationId xmlns:a16="http://schemas.microsoft.com/office/drawing/2014/main" id="{9DEC7D8B-EC4E-4A39-965A-B0259DEB3A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6031" y="2133600"/>
            <a:ext cx="3888000" cy="1872832"/>
          </a:xfrm>
          <a:prstGeom prst="rect">
            <a:avLst/>
          </a:prstGeom>
        </p:spPr>
      </p:pic>
      <p:sp>
        <p:nvSpPr>
          <p:cNvPr id="8" name="TextBox 7">
            <a:extLst>
              <a:ext uri="{FF2B5EF4-FFF2-40B4-BE49-F238E27FC236}">
                <a16:creationId xmlns:a16="http://schemas.microsoft.com/office/drawing/2014/main" id="{C80F62E8-3B32-C3A1-D8F6-DDF83EF5513F}"/>
              </a:ext>
            </a:extLst>
          </p:cNvPr>
          <p:cNvSpPr txBox="1"/>
          <p:nvPr/>
        </p:nvSpPr>
        <p:spPr>
          <a:xfrm>
            <a:off x="3886200" y="4103248"/>
            <a:ext cx="13716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Figure 5</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33E81F-0746-604D-92E0-5063FE669CB8}"/>
                  </a:ext>
                </a:extLst>
              </p:cNvPr>
              <p:cNvSpPr txBox="1"/>
              <p:nvPr/>
            </p:nvSpPr>
            <p:spPr>
              <a:xfrm>
                <a:off x="462576" y="4572000"/>
                <a:ext cx="8224223" cy="954107"/>
              </a:xfrm>
              <a:prstGeom prst="rect">
                <a:avLst/>
              </a:prstGeom>
              <a:noFill/>
            </p:spPr>
            <p:txBody>
              <a:bodyPr wrap="square">
                <a:spAutoFit/>
              </a:bodyPr>
              <a:lstStyle/>
              <a:p>
                <a:pPr lvl="0">
                  <a:spcBef>
                    <a:spcPct val="20000"/>
                  </a:spcBef>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Answer: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are complementary; </a:t>
                </a:r>
                <a14:m>
                  <m:oMath xmlns:m="http://schemas.openxmlformats.org/officeDocument/2006/math">
                    <m:r>
                      <a:rPr lang="en-IN" sz="2800">
                        <a:latin typeface="Cambria Math" panose="02040503050406030204" pitchFamily="18" charset="0"/>
                      </a:rPr>
                      <m:t>∠</m:t>
                    </m:r>
                  </m:oMath>
                </a14:m>
                <a:r>
                  <a:rPr lang="en-IN" sz="2800" i="1" dirty="0"/>
                  <a:t>M</a:t>
                </a:r>
                <a:r>
                  <a:rPr lang="en-IN" sz="300" i="1" dirty="0"/>
                  <a:t> </a:t>
                </a:r>
                <a:r>
                  <a:rPr lang="en-IN" sz="2800" i="1" dirty="0"/>
                  <a:t>O</a:t>
                </a:r>
                <a:r>
                  <a:rPr lang="en-IN" sz="300" i="1" dirty="0"/>
                  <a:t> </a:t>
                </a:r>
                <a:r>
                  <a:rPr lang="en-IN" sz="2800" i="1" dirty="0"/>
                  <a:t>P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are supplementary; </a:t>
                </a:r>
                <a14:m>
                  <m:oMath xmlns:m="http://schemas.openxmlformats.org/officeDocument/2006/math">
                    <m:r>
                      <a:rPr lang="en-IN" sz="2800">
                        <a:latin typeface="Cambria Math" panose="02040503050406030204" pitchFamily="18" charset="0"/>
                      </a:rPr>
                      <m:t>∠</m:t>
                    </m:r>
                  </m:oMath>
                </a14:m>
                <a:r>
                  <a:rPr lang="en-IN" sz="2800" i="1" dirty="0"/>
                  <a:t>NOQ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are supplementary.</a:t>
                </a:r>
              </a:p>
            </p:txBody>
          </p:sp>
        </mc:Choice>
        <mc:Fallback xmlns="">
          <p:sp>
            <p:nvSpPr>
              <p:cNvPr id="7" name="TextBox 6">
                <a:extLst>
                  <a:ext uri="{FF2B5EF4-FFF2-40B4-BE49-F238E27FC236}">
                    <a16:creationId xmlns:a16="http://schemas.microsoft.com/office/drawing/2014/main" id="{FD33E81F-0746-604D-92E0-5063FE669CB8}"/>
                  </a:ext>
                </a:extLst>
              </p:cNvPr>
              <p:cNvSpPr txBox="1">
                <a:spLocks noRot="1" noChangeAspect="1" noMove="1" noResize="1" noEditPoints="1" noAdjustHandles="1" noChangeArrowheads="1" noChangeShapeType="1" noTextEdit="1"/>
              </p:cNvSpPr>
              <p:nvPr/>
            </p:nvSpPr>
            <p:spPr>
              <a:xfrm>
                <a:off x="462576" y="4572000"/>
                <a:ext cx="8224223" cy="954107"/>
              </a:xfrm>
              <a:prstGeom prst="rect">
                <a:avLst/>
              </a:prstGeom>
              <a:blipFill>
                <a:blip r:embed="rId5"/>
                <a:stretch>
                  <a:fillRect l="-1557" t="-5732" b="-17197"/>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—Slide 3</a:t>
            </a:r>
            <a:endParaRPr dirty="0"/>
          </a:p>
        </p:txBody>
      </p:sp>
      <p:sp>
        <p:nvSpPr>
          <p:cNvPr id="3" name="Text Placeholder 2"/>
          <p:cNvSpPr>
            <a:spLocks noGrp="1"/>
          </p:cNvSpPr>
          <p:nvPr>
            <p:ph type="body" sz="quarter" idx="10"/>
          </p:nvPr>
        </p:nvSpPr>
        <p:spPr/>
        <p:txBody>
          <a:bodyPr>
            <a:normAutofit/>
          </a:bodyPr>
          <a:lstStyle/>
          <a:p>
            <a:pPr algn="just"/>
            <a:r>
              <a:rPr sz="2800" dirty="0"/>
              <a:t>Two lines in the same plane are parallel if their slopes are equal, signifying that they never intersect one another.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Transversal and Congruent Angles</a:t>
            </a:r>
          </a:p>
        </p:txBody>
      </p:sp>
      <p:sp>
        <p:nvSpPr>
          <p:cNvPr id="3" name="Text Placeholder 2"/>
          <p:cNvSpPr>
            <a:spLocks noGrp="1"/>
          </p:cNvSpPr>
          <p:nvPr>
            <p:ph type="body" sz="quarter" idx="10"/>
          </p:nvPr>
        </p:nvSpPr>
        <p:spPr/>
        <p:txBody>
          <a:bodyPr>
            <a:normAutofit/>
          </a:bodyPr>
          <a:lstStyle/>
          <a:p>
            <a:pPr>
              <a:defRPr b="1"/>
            </a:pPr>
            <a:r>
              <a:rPr sz="2800" dirty="0"/>
              <a:t>Transversal</a:t>
            </a:r>
          </a:p>
          <a:p>
            <a:r>
              <a:rPr sz="2800" dirty="0"/>
              <a:t>A </a:t>
            </a:r>
            <a:r>
              <a:rPr sz="2800" b="1" dirty="0"/>
              <a:t>transversal</a:t>
            </a:r>
            <a:r>
              <a:rPr sz="2800" dirty="0"/>
              <a:t> is a line in a plane that intersects two or more lines in that same plane at different points.</a:t>
            </a:r>
          </a:p>
          <a:p>
            <a:pPr>
              <a:defRPr b="1"/>
            </a:pPr>
            <a:r>
              <a:rPr sz="2800" dirty="0"/>
              <a:t>Congruent Angles</a:t>
            </a:r>
          </a:p>
          <a:p>
            <a:r>
              <a:rPr sz="2800" dirty="0"/>
              <a:t>Two angles of equal measure are said to be </a:t>
            </a:r>
            <a:r>
              <a:rPr sz="2800" b="1" dirty="0"/>
              <a:t>congruent</a:t>
            </a:r>
            <a:r>
              <a:rPr sz="2800" dirty="0"/>
              <a:t> to one another.</a:t>
            </a:r>
          </a:p>
          <a:p>
            <a:endParaRP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Milestone</a:t>
            </a:r>
          </a:p>
        </p:txBody>
      </p:sp>
      <p:sp>
        <p:nvSpPr>
          <p:cNvPr id="3" name="Text Placeholder 2"/>
          <p:cNvSpPr>
            <a:spLocks noGrp="1"/>
          </p:cNvSpPr>
          <p:nvPr>
            <p:ph type="body" sz="quarter" idx="10"/>
          </p:nvPr>
        </p:nvSpPr>
        <p:spPr/>
        <p:txBody>
          <a:bodyPr>
            <a:normAutofit/>
          </a:bodyPr>
          <a:lstStyle/>
          <a:p>
            <a:pPr algn="just"/>
            <a:r>
              <a:rPr dirty="0"/>
              <a:t>The Greek astronomer and mathematician Eratosthenes calculated the earliest known circumference of the Earth. Although the method he used was lost, alternate interior angles are used to recreate our best guess at his accomplishment.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Calculating Angles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In Figure 6, lines </a:t>
            </a:r>
            <a:r>
              <a:rPr lang="en-US" sz="2800" i="1" dirty="0"/>
              <a:t>m</a:t>
            </a:r>
            <a:r>
              <a:rPr sz="2800" dirty="0"/>
              <a:t> and </a:t>
            </a:r>
            <a:r>
              <a:rPr lang="en-US" sz="2800" i="1" dirty="0"/>
              <a:t>n</a:t>
            </a:r>
            <a:r>
              <a:rPr sz="2800" dirty="0"/>
              <a:t> are parallel. Find the measures of angles </a:t>
            </a:r>
            <a:r>
              <a:rPr sz="2800" dirty="0">
                <a:latin typeface="Cambria Math"/>
              </a:rPr>
              <a:t>1</a:t>
            </a:r>
            <a:r>
              <a:rPr sz="2800" dirty="0"/>
              <a:t>, </a:t>
            </a:r>
            <a:r>
              <a:rPr sz="2800" dirty="0">
                <a:latin typeface="Cambria Math"/>
              </a:rPr>
              <a:t>2</a:t>
            </a:r>
            <a:r>
              <a:rPr sz="2800" dirty="0"/>
              <a:t>, and </a:t>
            </a:r>
            <a:r>
              <a:rPr sz="2800" dirty="0">
                <a:latin typeface="Cambria Math"/>
              </a:rPr>
              <a:t>3</a:t>
            </a:r>
            <a:r>
              <a:rPr sz="2800" dirty="0"/>
              <a:t>.</a:t>
            </a:r>
          </a:p>
        </p:txBody>
      </p:sp>
      <p:pic>
        <p:nvPicPr>
          <p:cNvPr id="6" name="Picture 5" descr="An illustration of intersecting lines with angles labeled. Two horizontal parallel lines labeled m and n are crossed by two transversals. Line m is above line n. Both transversals intersect at a single point on line m. The angle formed by the intersection of the two transversals is 55 degrees. The two transversals form a triangle, where the top vertex of the triangle is on line m and line n is the base of the triangle. The exterior angle formed by line n and the left transversal, on the bottom left, is 72 degrees. The alternate exterior angle to this angle is labeled 1. The interior angle below angle 1, formed by line m and the right transversal, is labeled 2. The exterior angle formed by line n and the right transversal, on the bottom left, is labeled 3.">
            <a:extLst>
              <a:ext uri="{FF2B5EF4-FFF2-40B4-BE49-F238E27FC236}">
                <a16:creationId xmlns:a16="http://schemas.microsoft.com/office/drawing/2014/main" id="{AA51EA2D-0EA6-4125-B72E-8C9F5A33AB3B}"/>
              </a:ext>
            </a:extLst>
          </p:cNvPr>
          <p:cNvPicPr>
            <a:picLocks noChangeAspect="1"/>
          </p:cNvPicPr>
          <p:nvPr/>
        </p:nvPicPr>
        <p:blipFill>
          <a:blip r:embed="rId2"/>
          <a:stretch>
            <a:fillRect/>
          </a:stretch>
        </p:blipFill>
        <p:spPr>
          <a:xfrm>
            <a:off x="2633805" y="2057400"/>
            <a:ext cx="3876390" cy="3162745"/>
          </a:xfrm>
          <a:prstGeom prst="rect">
            <a:avLst/>
          </a:prstGeom>
        </p:spPr>
      </p:pic>
      <p:sp>
        <p:nvSpPr>
          <p:cNvPr id="4" name="TextBox 3">
            <a:extLst>
              <a:ext uri="{FF2B5EF4-FFF2-40B4-BE49-F238E27FC236}">
                <a16:creationId xmlns:a16="http://schemas.microsoft.com/office/drawing/2014/main" id="{8BA0C8A4-C603-AF25-38C3-F4E72780AC38}"/>
              </a:ext>
            </a:extLst>
          </p:cNvPr>
          <p:cNvSpPr txBox="1"/>
          <p:nvPr/>
        </p:nvSpPr>
        <p:spPr>
          <a:xfrm>
            <a:off x="3886200" y="5410200"/>
            <a:ext cx="13716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Figure 6</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Angles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000" b="1" dirty="0"/>
                  <a:t>Solution</a:t>
                </a:r>
              </a:p>
              <a:p>
                <a:pPr algn="just">
                  <a:defRPr sz="2800"/>
                </a:pPr>
                <a:r>
                  <a:rPr lang="en-IN" sz="2000" dirty="0"/>
                  <a:t>In order to find the measure of </a:t>
                </a:r>
                <a14:m>
                  <m:oMath xmlns:m="http://schemas.openxmlformats.org/officeDocument/2006/math">
                    <m:r>
                      <a:rPr lang="en-IN" sz="2000">
                        <a:latin typeface="Cambria Math" panose="02040503050406030204" pitchFamily="18" charset="0"/>
                      </a:rPr>
                      <m:t>∠1</m:t>
                    </m:r>
                  </m:oMath>
                </a14:m>
                <a:r>
                  <a:rPr lang="en-IN" sz="2000" dirty="0"/>
                  <a:t>, we need to use some of the angles not yet labeled. Among the many different approaches, let's use the angle whose measurement is </a:t>
                </a:r>
                <a14:m>
                  <m:oMath xmlns:m="http://schemas.openxmlformats.org/officeDocument/2006/math">
                    <m:sSup>
                      <m:sSupPr>
                        <m:ctrlPr>
                          <a:rPr lang="ar-AE" sz="2000" i="1">
                            <a:latin typeface="Cambria Math" panose="02040503050406030204" pitchFamily="18" charset="0"/>
                          </a:rPr>
                        </m:ctrlPr>
                      </m:sSupPr>
                      <m:e>
                        <m:r>
                          <a:rPr lang="ar-AE" sz="2000">
                            <a:latin typeface="Cambria Math" panose="02040503050406030204" pitchFamily="18" charset="0"/>
                          </a:rPr>
                          <m:t>72</m:t>
                        </m:r>
                        <m:r>
                          <a:rPr lang="ar-AE" sz="2000" i="1" smtClean="0">
                            <a:latin typeface="Cambria Math" panose="02040503050406030204" pitchFamily="18" charset="0"/>
                          </a:rPr>
                          <m:t>°</m:t>
                        </m:r>
                        <m:r>
                          <a:rPr lang="ar-AE" sz="2000" b="0" i="1" smtClean="0">
                            <a:latin typeface="Cambria Math" panose="02040503050406030204" pitchFamily="18" charset="0"/>
                          </a:rPr>
                          <m:t>.</m:t>
                        </m:r>
                      </m:e>
                      <m:sup>
                        <m:r>
                          <m:rPr>
                            <m:nor/>
                          </m:rPr>
                          <a:rPr lang="ar-AE" sz="2000"/>
                          <m:t> </m:t>
                        </m:r>
                      </m:sup>
                    </m:sSup>
                  </m:oMath>
                </a14:m>
                <a:r>
                  <a:rPr lang="en-IN" sz="2000" dirty="0"/>
                  <a:t>The corresponding angle on line </a:t>
                </a:r>
                <a:r>
                  <a:rPr lang="en-IN" sz="2000" i="1" dirty="0"/>
                  <a:t>m</a:t>
                </a:r>
                <a:r>
                  <a:rPr lang="en-IN" sz="2000" dirty="0"/>
                  <a:t> will be congruent and also measure </a:t>
                </a:r>
                <a14:m>
                  <m:oMath xmlns:m="http://schemas.openxmlformats.org/officeDocument/2006/math">
                    <m:sSup>
                      <m:sSupPr>
                        <m:ctrlPr>
                          <a:rPr lang="ar-AE" sz="2000" i="1">
                            <a:latin typeface="Cambria Math" panose="02040503050406030204" pitchFamily="18" charset="0"/>
                          </a:rPr>
                        </m:ctrlPr>
                      </m:sSupPr>
                      <m:e>
                        <m:r>
                          <a:rPr lang="ar-AE" sz="2000">
                            <a:latin typeface="Cambria Math" panose="02040503050406030204" pitchFamily="18" charset="0"/>
                          </a:rPr>
                          <m:t>72</m:t>
                        </m:r>
                        <m:r>
                          <a:rPr lang="ar-AE" sz="2000" i="1">
                            <a:latin typeface="Cambria Math" panose="02040503050406030204" pitchFamily="18" charset="0"/>
                          </a:rPr>
                          <m:t>°</m:t>
                        </m:r>
                      </m:e>
                      <m:sup>
                        <m:r>
                          <m:rPr>
                            <m:nor/>
                          </m:rPr>
                          <a:rPr lang="ar-AE" sz="2000"/>
                          <m:t> </m:t>
                        </m:r>
                      </m:sup>
                    </m:sSup>
                  </m:oMath>
                </a14:m>
                <a:r>
                  <a:rPr lang="en-IN" sz="2000" dirty="0"/>
                  <a:t>as shown in Figure 7.</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6" name="Picture 5" descr="The same illustration from Figure 6. The interior angle formed by line m and the left transversal, on the left, is labeled  72 degrees.">
            <a:extLst>
              <a:ext uri="{FF2B5EF4-FFF2-40B4-BE49-F238E27FC236}">
                <a16:creationId xmlns:a16="http://schemas.microsoft.com/office/drawing/2014/main" id="{B64BA9A4-7233-4AC3-A772-6C38E1D75B95}"/>
              </a:ext>
            </a:extLst>
          </p:cNvPr>
          <p:cNvPicPr>
            <a:picLocks noChangeAspect="1"/>
          </p:cNvPicPr>
          <p:nvPr/>
        </p:nvPicPr>
        <p:blipFill>
          <a:blip r:embed="rId3"/>
          <a:stretch>
            <a:fillRect/>
          </a:stretch>
        </p:blipFill>
        <p:spPr>
          <a:xfrm>
            <a:off x="2514600" y="2746249"/>
            <a:ext cx="3378163" cy="2816351"/>
          </a:xfrm>
          <a:prstGeom prst="rect">
            <a:avLst/>
          </a:prstGeom>
        </p:spPr>
      </p:pic>
      <p:sp>
        <p:nvSpPr>
          <p:cNvPr id="4" name="TextBox 3">
            <a:extLst>
              <a:ext uri="{FF2B5EF4-FFF2-40B4-BE49-F238E27FC236}">
                <a16:creationId xmlns:a16="http://schemas.microsoft.com/office/drawing/2014/main" id="{B86B347A-A7D8-F532-9446-811B1F330F63}"/>
              </a:ext>
            </a:extLst>
          </p:cNvPr>
          <p:cNvSpPr txBox="1"/>
          <p:nvPr/>
        </p:nvSpPr>
        <p:spPr>
          <a:xfrm>
            <a:off x="3657600" y="5522258"/>
            <a:ext cx="13716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Figure 7</a:t>
            </a:r>
            <a:endParaRPr lang="en-IN"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Calculating Angles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lang="en-IN" sz="2800" dirty="0"/>
                  <a:t>This angle forms a vertical angle with angle </a:t>
                </a:r>
                <a:r>
                  <a:rPr lang="en-IN" sz="2800" dirty="0">
                    <a:latin typeface="Cambria Math"/>
                  </a:rPr>
                  <a:t>1</a:t>
                </a:r>
                <a:r>
                  <a:rPr lang="en-IN" sz="2800" dirty="0"/>
                  <a:t>, and thus they are congruent. So </a:t>
                </a:r>
                <a:r>
                  <a:rPr lang="en-IN" sz="2800" i="1" dirty="0"/>
                  <a:t>m</a:t>
                </a:r>
                <a14:m>
                  <m:oMath xmlns:m="http://schemas.openxmlformats.org/officeDocument/2006/math">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72</m:t>
                        </m:r>
                        <m:r>
                          <a:rPr lang="ar-AE" i="1" smtClean="0">
                            <a:latin typeface="Cambria Math" panose="02040503050406030204" pitchFamily="18" charset="0"/>
                          </a:rPr>
                          <m:t>°</m:t>
                        </m:r>
                        <m:r>
                          <a:rPr lang="ar-AE" b="0" i="1" smtClean="0">
                            <a:latin typeface="Cambria Math" panose="02040503050406030204" pitchFamily="18" charset="0"/>
                          </a:rPr>
                          <m:t>.</m:t>
                        </m:r>
                      </m:e>
                      <m:sup>
                        <m:r>
                          <m:rPr>
                            <m:nor/>
                          </m:rPr>
                          <a:rPr lang="ar-AE"/>
                          <m:t> </m:t>
                        </m:r>
                      </m:sup>
                    </m:sSup>
                  </m:oMath>
                </a14:m>
                <a:endParaRPr lang="en-IN" sz="2800" dirty="0"/>
              </a:p>
              <a:p>
                <a:pPr>
                  <a:defRPr sz="2800"/>
                </a:pPr>
                <a:r>
                  <a:rPr lang="en-IN" sz="2800" dirty="0"/>
                  <a:t>Notice that the angle with measurement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55</m:t>
                        </m:r>
                        <m:r>
                          <a:rPr lang="ar-AE" i="1">
                            <a:latin typeface="Cambria Math" panose="02040503050406030204" pitchFamily="18" charset="0"/>
                          </a:rPr>
                          <m:t>°</m:t>
                        </m:r>
                        <m:r>
                          <a:rPr lang="en-US" b="0" i="1" smtClean="0">
                            <a:latin typeface="Cambria Math" panose="02040503050406030204" pitchFamily="18" charset="0"/>
                          </a:rPr>
                          <m:t>,</m:t>
                        </m:r>
                      </m:e>
                      <m:sup>
                        <m:r>
                          <m:rPr>
                            <m:nor/>
                          </m:rPr>
                          <a:rPr lang="ar-AE"/>
                          <m:t> </m:t>
                        </m:r>
                      </m:sup>
                    </m:sSup>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IN" sz="2800" dirty="0"/>
                  <a:t>and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2</m:t>
                    </m:r>
                  </m:oMath>
                </a14:m>
                <a:r>
                  <a:rPr lang="en-IN" sz="2800" dirty="0"/>
                  <a:t> all form a straight line and thus the sum of their measurements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180</m:t>
                        </m:r>
                        <m:r>
                          <a:rPr lang="ar-AE" i="1">
                            <a:latin typeface="Cambria Math" panose="02040503050406030204" pitchFamily="18" charset="0"/>
                          </a:rPr>
                          <m:t>°</m:t>
                        </m:r>
                        <m:r>
                          <a:rPr lang="en-US" b="0" i="1" smtClean="0">
                            <a:latin typeface="Cambria Math" panose="02040503050406030204" pitchFamily="18" charset="0"/>
                          </a:rPr>
                          <m:t>.</m:t>
                        </m:r>
                      </m:e>
                      <m:sup>
                        <m:r>
                          <m:rPr>
                            <m:nor/>
                          </m:rPr>
                          <a:rPr lang="ar-AE"/>
                          <m:t> </m:t>
                        </m:r>
                      </m:sup>
                    </m:sSup>
                  </m:oMath>
                </a14:m>
                <a:r>
                  <a:rPr lang="en-IN" sz="2800" dirty="0"/>
                  <a:t>By subtracting, we can determine the measure of angle </a:t>
                </a:r>
                <a:r>
                  <a:rPr lang="en-IN" sz="2800" dirty="0">
                    <a:latin typeface="Cambria Math"/>
                  </a:rPr>
                  <a:t>2</a:t>
                </a:r>
                <a:r>
                  <a:rPr lang="en-IN" sz="2800" dirty="0"/>
                  <a:t>.</a:t>
                </a:r>
              </a:p>
              <a:p>
                <a:pPr algn="ctr">
                  <a:defRPr sz="2800"/>
                </a:pPr>
                <a:r>
                  <a:rPr lang="en-IN" i="1" dirty="0"/>
                  <a:t>m</a:t>
                </a:r>
                <a14:m>
                  <m:oMath xmlns:m="http://schemas.openxmlformats.org/officeDocument/2006/math">
                    <m:r>
                      <a:rPr lang="ar-AE">
                        <a:latin typeface="Cambria Math" panose="02040503050406030204" pitchFamily="18" charset="0"/>
                      </a:rPr>
                      <m:t>∠</m:t>
                    </m:r>
                    <m:r>
                      <a:rPr lang="en-US" b="0" i="0" smtClean="0">
                        <a:latin typeface="Cambria Math" panose="02040503050406030204" pitchFamily="18" charset="0"/>
                      </a:rPr>
                      <m:t>2</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180</m:t>
                        </m:r>
                        <m:r>
                          <a:rPr lang="ar-AE" i="1">
                            <a:latin typeface="Cambria Math" panose="02040503050406030204" pitchFamily="18" charset="0"/>
                          </a:rPr>
                          <m:t>°</m:t>
                        </m:r>
                      </m:e>
                      <m:sup>
                        <m:r>
                          <m:rPr>
                            <m:nor/>
                          </m:rPr>
                          <a:rPr lang="ar-AE" smtClean="0"/>
                          <m:t> </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55</m:t>
                        </m:r>
                        <m:r>
                          <a:rPr lang="ar-AE" i="1">
                            <a:latin typeface="Cambria Math" panose="02040503050406030204" pitchFamily="18" charset="0"/>
                          </a:rPr>
                          <m:t>°</m:t>
                        </m:r>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72</m:t>
                        </m:r>
                        <m:r>
                          <a:rPr lang="ar-AE" i="1">
                            <a:latin typeface="Cambria Math" panose="02040503050406030204" pitchFamily="18" charset="0"/>
                          </a:rPr>
                          <m:t>°</m:t>
                        </m:r>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53</m:t>
                        </m:r>
                        <m:r>
                          <a:rPr lang="ar-AE" i="1">
                            <a:latin typeface="Cambria Math" panose="02040503050406030204" pitchFamily="18" charset="0"/>
                          </a:rPr>
                          <m:t>°</m:t>
                        </m:r>
                      </m:e>
                      <m:sup>
                        <m:r>
                          <m:rPr>
                            <m:nor/>
                          </m:rPr>
                          <a:rPr lang="ar-AE"/>
                          <m:t> </m:t>
                        </m:r>
                      </m:sup>
                    </m:sSup>
                  </m:oMath>
                </a14:m>
                <a:r>
                  <a:rPr lang="en-US" sz="2800" dirty="0"/>
                  <a:t>.</a:t>
                </a:r>
                <a:endParaRPr lang="ar-AE" sz="2800" dirty="0"/>
              </a:p>
              <a:p>
                <a:pPr>
                  <a:defRPr sz="2800"/>
                </a:pPr>
                <a:r>
                  <a:rPr lang="en-IN" sz="2800" dirty="0"/>
                  <a:t>Lastly, notice that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3</m:t>
                    </m:r>
                  </m:oMath>
                </a14:m>
                <a:r>
                  <a:rPr lang="en-IN" sz="2800" dirty="0"/>
                  <a:t> is an alternate exterior angle to the angle formed by angle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55</m:t>
                        </m:r>
                        <m:r>
                          <a:rPr lang="ar-AE" i="1">
                            <a:latin typeface="Cambria Math" panose="02040503050406030204" pitchFamily="18" charset="0"/>
                          </a:rPr>
                          <m:t>°</m:t>
                        </m:r>
                      </m:e>
                      <m:sup>
                        <m:r>
                          <m:rPr>
                            <m:nor/>
                          </m:rPr>
                          <a:rPr lang="ar-AE"/>
                          <m:t> </m:t>
                        </m:r>
                      </m:sup>
                    </m:sSup>
                  </m:oMath>
                </a14:m>
                <a:r>
                  <a:rPr lang="en-IN" sz="2800" dirty="0"/>
                  <a:t>and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1</m:t>
                    </m:r>
                  </m:oMath>
                </a14:m>
                <a:r>
                  <a:rPr lang="en-IN" sz="2800" dirty="0"/>
                  <a:t>, which we will call angle </a:t>
                </a:r>
                <a:r>
                  <a:rPr lang="el-GR" sz="2800" dirty="0">
                    <a:latin typeface="Calibri" panose="020F0502020204030204" pitchFamily="34" charset="0"/>
                    <a:ea typeface="Calibri" panose="020F0502020204030204" pitchFamily="34" charset="0"/>
                    <a:cs typeface="Calibri" panose="020F0502020204030204" pitchFamily="34" charset="0"/>
                  </a:rPr>
                  <a:t>β</a:t>
                </a:r>
                <a:r>
                  <a:rPr lang="en-IN" sz="2800" dirty="0"/>
                  <a:t>. From our previous calculations, we know that </a:t>
                </a:r>
                <a:br>
                  <a:rPr lang="en-US" i="1" dirty="0">
                    <a:latin typeface="Cambria Math" panose="02040503050406030204" pitchFamily="18" charset="0"/>
                  </a:rPr>
                </a:br>
                <a:r>
                  <a:rPr lang="en-IN" i="1" dirty="0"/>
                  <a:t>m</a:t>
                </a:r>
                <a14:m>
                  <m:oMath xmlns:m="http://schemas.openxmlformats.org/officeDocument/2006/math">
                    <m:r>
                      <a:rPr lang="ar-AE">
                        <a:latin typeface="Cambria Math" panose="02040503050406030204" pitchFamily="18" charset="0"/>
                      </a:rPr>
                      <m:t>∠</m:t>
                    </m:r>
                    <m:r>
                      <a:rPr lang="ar-AE" i="1">
                        <a:latin typeface="Cambria Math" panose="02040503050406030204" pitchFamily="18" charset="0"/>
                      </a:rPr>
                      <m:t> </m:t>
                    </m:r>
                    <m:r>
                      <m:rPr>
                        <m:nor/>
                      </m:rPr>
                      <a:rPr lang="el-GR" dirty="0">
                        <a:latin typeface="Calibri" panose="020F0502020204030204" pitchFamily="34" charset="0"/>
                        <a:ea typeface="Calibri" panose="020F0502020204030204" pitchFamily="34" charset="0"/>
                        <a:cs typeface="Calibri" panose="020F0502020204030204" pitchFamily="34" charset="0"/>
                      </a:rPr>
                      <m:t>β</m:t>
                    </m:r>
                    <m:r>
                      <a:rPr lang="ar-AE">
                        <a:latin typeface="Cambria Math" panose="02040503050406030204" pitchFamily="18" charset="0"/>
                      </a:rPr>
                      <m:t>=</m:t>
                    </m:r>
                    <m:r>
                      <a:rPr lang="en-US" b="0" i="0" smtClean="0">
                        <a:latin typeface="Cambria Math" panose="02040503050406030204" pitchFamily="18" charset="0"/>
                      </a:rPr>
                      <m:t>55</m:t>
                    </m:r>
                    <m:r>
                      <a:rPr lang="ar-AE" i="1">
                        <a:latin typeface="Cambria Math" panose="02040503050406030204" pitchFamily="18" charset="0"/>
                      </a:rPr>
                      <m:t>°</m:t>
                    </m:r>
                    <m:r>
                      <a:rPr lang="ar-AE">
                        <a:latin typeface="Cambria Math" panose="02040503050406030204" pitchFamily="18" charset="0"/>
                      </a:rPr>
                      <m:t>+</m:t>
                    </m:r>
                    <m:r>
                      <a:rPr lang="en-US" b="0" i="0" smtClean="0">
                        <a:latin typeface="Cambria Math" panose="02040503050406030204" pitchFamily="18" charset="0"/>
                      </a:rPr>
                      <m:t>72</m:t>
                    </m:r>
                    <m:r>
                      <a:rPr lang="ar-AE" i="1">
                        <a:latin typeface="Cambria Math" panose="02040503050406030204" pitchFamily="18" charset="0"/>
                      </a:rPr>
                      <m:t>°</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127</m:t>
                        </m:r>
                        <m:r>
                          <a:rPr lang="ar-AE" i="1">
                            <a:latin typeface="Cambria Math" panose="02040503050406030204" pitchFamily="18" charset="0"/>
                          </a:rPr>
                          <m:t>°</m:t>
                        </m:r>
                        <m:r>
                          <a:rPr lang="en-US" b="0" i="1" smtClean="0">
                            <a:latin typeface="Cambria Math" panose="02040503050406030204" pitchFamily="18" charset="0"/>
                          </a:rPr>
                          <m:t>.</m:t>
                        </m:r>
                      </m:e>
                      <m:sup>
                        <m:r>
                          <m:rPr>
                            <m:nor/>
                          </m:rPr>
                          <a:rPr lang="ar-AE"/>
                          <m:t> </m:t>
                        </m:r>
                      </m:sup>
                    </m:sSup>
                  </m:oMath>
                </a14:m>
                <a:r>
                  <a:rPr lang="en-IN" sz="2800" dirty="0"/>
                  <a:t>Thus,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3</m:t>
                    </m:r>
                  </m:oMath>
                </a14:m>
                <a:r>
                  <a:rPr lang="en-IN" sz="2800" dirty="0"/>
                  <a:t> also measures </a:t>
                </a:r>
                <a14:m>
                  <m:oMath xmlns:m="http://schemas.openxmlformats.org/officeDocument/2006/math">
                    <m:sSup>
                      <m:sSupPr>
                        <m:ctrlPr>
                          <a:rPr lang="ar-AE" i="1">
                            <a:latin typeface="Cambria Math" panose="02040503050406030204" pitchFamily="18" charset="0"/>
                          </a:rPr>
                        </m:ctrlPr>
                      </m:sSupPr>
                      <m:e>
                        <m:sSup>
                          <m:sSupPr>
                            <m:ctrlPr>
                              <a:rPr lang="ar-AE" i="1">
                                <a:latin typeface="Cambria Math" panose="02040503050406030204" pitchFamily="18" charset="0"/>
                              </a:rPr>
                            </m:ctrlPr>
                          </m:sSupPr>
                          <m:e>
                            <m:r>
                              <a:rPr lang="ar-AE">
                                <a:latin typeface="Cambria Math" panose="02040503050406030204" pitchFamily="18" charset="0"/>
                              </a:rPr>
                              <m:t>127</m:t>
                            </m:r>
                            <m:r>
                              <a:rPr lang="ar-AE" i="1">
                                <a:latin typeface="Cambria Math" panose="02040503050406030204" pitchFamily="18" charset="0"/>
                              </a:rPr>
                              <m:t>°</m:t>
                            </m:r>
                            <m:r>
                              <a:rPr lang="en-US" i="1">
                                <a:latin typeface="Cambria Math" panose="02040503050406030204" pitchFamily="18" charset="0"/>
                              </a:rPr>
                              <m:t>.</m:t>
                            </m:r>
                          </m:e>
                          <m:sup>
                            <m:r>
                              <m:rPr>
                                <m:nor/>
                              </m:rPr>
                              <a:rPr lang="ar-AE"/>
                              <m:t> </m:t>
                            </m:r>
                          </m:sup>
                        </m:sSup>
                      </m:e>
                      <m:sup>
                        <m:r>
                          <m:rPr>
                            <m:nor/>
                          </m:rPr>
                          <a:rPr lang="ar-AE"/>
                          <m:t> </m:t>
                        </m:r>
                      </m:sup>
                    </m:sSup>
                  </m:oMath>
                </a14:m>
                <a:endParaRPr lang="ar-AE" sz="2800" dirty="0"/>
              </a:p>
              <a:p>
                <a:pPr>
                  <a:defRPr sz="2800"/>
                </a:pPr>
                <a:r>
                  <a:rPr lang="en-IN" sz="2800" dirty="0"/>
                  <a:t>In summary, </a:t>
                </a:r>
                <a:r>
                  <a:rPr lang="en-IN" i="1" dirty="0"/>
                  <a:t>m</a:t>
                </a:r>
                <a14:m>
                  <m:oMath xmlns:m="http://schemas.openxmlformats.org/officeDocument/2006/math">
                    <m:r>
                      <a:rPr lang="ar-AE">
                        <a:latin typeface="Cambria Math" panose="02040503050406030204" pitchFamily="18" charset="0"/>
                      </a:rPr>
                      <m:t>∠</m:t>
                    </m:r>
                    <m:r>
                      <a:rPr lang="ar-AE">
                        <a:latin typeface="Cambria Math" panose="02040503050406030204" pitchFamily="18" charset="0"/>
                      </a:rPr>
                      <m:t>1</m:t>
                    </m:r>
                    <m:r>
                      <a:rPr lang="ar-AE" i="1">
                        <a:latin typeface="Cambria Math" panose="02040503050406030204" pitchFamily="18" charset="0"/>
                      </a:rPr>
                      <m:t> </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72</m:t>
                        </m:r>
                        <m:r>
                          <a:rPr lang="ar-AE" i="1">
                            <a:latin typeface="Cambria Math" panose="02040503050406030204" pitchFamily="18" charset="0"/>
                          </a:rPr>
                          <m:t>°</m:t>
                        </m:r>
                        <m:r>
                          <a:rPr lang="en-US" b="0" i="1" smtClean="0">
                            <a:latin typeface="Cambria Math" panose="02040503050406030204" pitchFamily="18" charset="0"/>
                          </a:rPr>
                          <m:t>,</m:t>
                        </m:r>
                      </m:e>
                      <m:sup>
                        <m:r>
                          <m:rPr>
                            <m:nor/>
                          </m:rPr>
                          <a:rPr lang="ar-AE"/>
                          <m:t> </m:t>
                        </m:r>
                      </m:sup>
                    </m:sSup>
                    <m:r>
                      <m:rPr>
                        <m:nor/>
                      </m:rPr>
                      <a:rPr lang="en-IN" i="1" dirty="0"/>
                      <m:t>m</m:t>
                    </m:r>
                    <m:r>
                      <a:rPr lang="ar-AE">
                        <a:latin typeface="Cambria Math" panose="02040503050406030204" pitchFamily="18" charset="0"/>
                      </a:rPr>
                      <m:t>∠</m:t>
                    </m:r>
                    <m:r>
                      <a:rPr lang="en-US" b="0" i="0" smtClean="0">
                        <a:latin typeface="Cambria Math" panose="02040503050406030204" pitchFamily="18" charset="0"/>
                      </a:rPr>
                      <m:t>2</m:t>
                    </m:r>
                    <m:r>
                      <a:rPr lang="ar-AE">
                        <a:latin typeface="Cambria Math" panose="02040503050406030204" pitchFamily="18" charset="0"/>
                      </a:rPr>
                      <m:t>=</m:t>
                    </m:r>
                  </m:oMath>
                </a14:m>
                <a:r>
                  <a:rPr lang="en-IN" sz="2800" dirty="0"/>
                  <a:t>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3</m:t>
                    </m:r>
                    <m:r>
                      <a:rPr lang="ar-AE" i="1">
                        <a:latin typeface="Cambria Math" panose="02040503050406030204" pitchFamily="18" charset="0"/>
                      </a:rPr>
                      <m:t>°</m:t>
                    </m:r>
                    <m:r>
                      <a:rPr lang="en-US" i="1">
                        <a:latin typeface="Cambria Math" panose="02040503050406030204" pitchFamily="18" charset="0"/>
                      </a:rPr>
                      <m:t>,</m:t>
                    </m:r>
                  </m:oMath>
                </a14:m>
                <a:r>
                  <a:rPr lang="ar-AE" dirty="0"/>
                  <a:t> </a:t>
                </a:r>
                <a14:m>
                  <m:oMath xmlns:m="http://schemas.openxmlformats.org/officeDocument/2006/math">
                    <m:r>
                      <a:rPr lang="ar-AE" i="1">
                        <a:latin typeface="Cambria Math" panose="02040503050406030204" pitchFamily="18" charset="0"/>
                      </a:rPr>
                      <m:t> </m:t>
                    </m:r>
                  </m:oMath>
                </a14:m>
                <a:r>
                  <a:rPr lang="en-IN" sz="2800" dirty="0"/>
                  <a:t>and </a:t>
                </a:r>
                <a:r>
                  <a:rPr lang="en-IN" i="1" dirty="0"/>
                  <a:t>m</a:t>
                </a:r>
                <a14:m>
                  <m:oMath xmlns:m="http://schemas.openxmlformats.org/officeDocument/2006/math">
                    <m:r>
                      <a:rPr lang="ar-AE">
                        <a:latin typeface="Cambria Math" panose="02040503050406030204" pitchFamily="18" charset="0"/>
                      </a:rPr>
                      <m:t>∠</m:t>
                    </m:r>
                    <m:r>
                      <a:rPr lang="en-US" b="0" i="0" smtClean="0">
                        <a:latin typeface="Cambria Math" panose="02040503050406030204" pitchFamily="18" charset="0"/>
                      </a:rPr>
                      <m:t>3</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127</m:t>
                        </m:r>
                        <m:r>
                          <a:rPr lang="ar-AE" i="1">
                            <a:latin typeface="Cambria Math" panose="02040503050406030204" pitchFamily="18" charset="0"/>
                          </a:rPr>
                          <m:t>°</m:t>
                        </m:r>
                        <m:r>
                          <a:rPr lang="en-US" b="0" i="1" smtClean="0">
                            <a:latin typeface="Cambria Math" panose="02040503050406030204" pitchFamily="18" charset="0"/>
                          </a:rPr>
                          <m:t>.</m:t>
                        </m:r>
                      </m:e>
                      <m:sup>
                        <m:r>
                          <m:rPr>
                            <m:nor/>
                          </m:rPr>
                          <a:rPr lang="ar-AE"/>
                          <m:t> </m:t>
                        </m:r>
                      </m:sup>
                    </m:sSup>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778"/>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1</a:t>
            </a:r>
            <a:endParaRPr dirty="0"/>
          </a:p>
        </p:txBody>
      </p:sp>
      <p:sp>
        <p:nvSpPr>
          <p:cNvPr id="3" name="Text Placeholder 2"/>
          <p:cNvSpPr>
            <a:spLocks noGrp="1"/>
          </p:cNvSpPr>
          <p:nvPr>
            <p:ph type="body" sz="quarter" idx="10"/>
          </p:nvPr>
        </p:nvSpPr>
        <p:spPr/>
        <p:txBody>
          <a:bodyPr>
            <a:normAutofit/>
          </a:bodyPr>
          <a:lstStyle/>
          <a:p>
            <a:r>
              <a:rPr sz="2400" dirty="0"/>
              <a:t>Pappus of Alexandria, a fourth-century Greek mathematician noted that the bee is an expert mathematician when it comes to building their honeycombs.</a:t>
            </a:r>
          </a:p>
          <a:p>
            <a:r>
              <a:rPr sz="2400" dirty="0"/>
              <a:t>"Though God has given to men the best and most perfect understanding of wisdom and mathematics, he has allotted a partial share to some of the unreasoning creatures as well…This instinct is specially marked among bees. They prepare for the reception of the honey the vessels called honeycombs, with cells all equal, similar and adjacent, and hexagonal in 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800" dirty="0"/>
              <a:t>In geometry, the vertex is the common point where two or more lines, curves, or edges meet.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—Slide 4</a:t>
            </a:r>
            <a:endParaRPr dirty="0"/>
          </a:p>
        </p:txBody>
      </p:sp>
      <p:sp>
        <p:nvSpPr>
          <p:cNvPr id="3" name="Text Placeholder 2"/>
          <p:cNvSpPr>
            <a:spLocks noGrp="1"/>
          </p:cNvSpPr>
          <p:nvPr>
            <p:ph type="body" sz="quarter" idx="10"/>
          </p:nvPr>
        </p:nvSpPr>
        <p:spPr/>
        <p:txBody>
          <a:bodyPr>
            <a:normAutofit/>
          </a:bodyPr>
          <a:lstStyle/>
          <a:p>
            <a:pPr algn="just"/>
            <a:r>
              <a:rPr sz="2800" dirty="0"/>
              <a:t>A regular polygon is a polygon where all sides have equal length and all angles are congruent.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Determining Whether Shapes Will Tessellate</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lang="en-IN" sz="2800" dirty="0"/>
                  <a:t>A regular octagon has eight interior angles, each measuring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135</m:t>
                        </m:r>
                        <m:r>
                          <a:rPr lang="ar-AE" i="1" smtClean="0">
                            <a:latin typeface="Cambria Math" panose="02040503050406030204" pitchFamily="18" charset="0"/>
                          </a:rPr>
                          <m:t>°</m:t>
                        </m:r>
                        <m:r>
                          <a:rPr lang="en-US" b="0" i="1" smtClean="0">
                            <a:latin typeface="Cambria Math" panose="02040503050406030204" pitchFamily="18" charset="0"/>
                          </a:rPr>
                          <m:t>.</m:t>
                        </m:r>
                      </m:e>
                      <m:sup>
                        <m:r>
                          <m:rPr>
                            <m:nor/>
                          </m:rPr>
                          <a:rPr lang="ar-AE"/>
                          <m:t> </m:t>
                        </m:r>
                      </m:sup>
                    </m:sSup>
                  </m:oMath>
                </a14:m>
                <a:r>
                  <a:rPr lang="en-IN" sz="2800" dirty="0"/>
                  <a:t>Explain why a tessellation cannot be created using only regular octagons.</a:t>
                </a:r>
              </a:p>
              <a:p>
                <a:pPr algn="just"/>
                <a:r>
                  <a:rPr lang="en-IN" sz="2800" b="1" dirty="0"/>
                  <a:t>Solution</a:t>
                </a:r>
              </a:p>
              <a:p>
                <a:pPr algn="just">
                  <a:defRPr sz="2800"/>
                </a:pPr>
                <a:r>
                  <a:rPr lang="en-IN" sz="2800" dirty="0"/>
                  <a:t>To tessellate a surface, the interior angles of the geometric figure at the common vertex must equal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360</m:t>
                        </m:r>
                        <m:r>
                          <a:rPr lang="ar-AE" i="1">
                            <a:latin typeface="Cambria Math" panose="02040503050406030204" pitchFamily="18" charset="0"/>
                          </a:rPr>
                          <m:t>°</m:t>
                        </m:r>
                        <m:r>
                          <a:rPr lang="ar-AE" b="0" i="1" smtClean="0">
                            <a:latin typeface="Cambria Math" panose="02040503050406030204" pitchFamily="18" charset="0"/>
                          </a:rPr>
                          <m:t>.</m:t>
                        </m:r>
                      </m:e>
                      <m:sup>
                        <m:r>
                          <m:rPr>
                            <m:nor/>
                          </m:rPr>
                          <a:rPr lang="ar-AE"/>
                          <m:t> </m:t>
                        </m:r>
                      </m:sup>
                    </m:sSup>
                  </m:oMath>
                </a14:m>
                <a:r>
                  <a:rPr lang="ar-AE" sz="2800" dirty="0"/>
                  <a:t> </a:t>
                </a:r>
                <a:r>
                  <a:rPr lang="en-IN" sz="2800" dirty="0"/>
                  <a:t>By showing that the interior angle of an octagon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135</m:t>
                        </m:r>
                        <m:r>
                          <a:rPr lang="ar-AE" i="1">
                            <a:latin typeface="Cambria Math" panose="02040503050406030204" pitchFamily="18" charset="0"/>
                          </a:rPr>
                          <m:t>°</m:t>
                        </m:r>
                        <m:r>
                          <a:rPr lang="en-US" b="0" i="1" smtClean="0">
                            <a:latin typeface="Cambria Math" panose="02040503050406030204" pitchFamily="18" charset="0"/>
                          </a:rPr>
                          <m:t>)</m:t>
                        </m:r>
                      </m:e>
                      <m:sup>
                        <m:r>
                          <m:rPr>
                            <m:nor/>
                          </m:rPr>
                          <a:rPr lang="ar-AE"/>
                          <m:t> </m:t>
                        </m:r>
                      </m:sup>
                    </m:sSup>
                  </m:oMath>
                </a14:m>
                <a:r>
                  <a:rPr lang="ar-AE" sz="2800" dirty="0"/>
                  <a:t> </a:t>
                </a:r>
                <a:r>
                  <a:rPr lang="en-IN" sz="2800" dirty="0"/>
                  <a:t>does not evenly divide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360</m:t>
                        </m:r>
                        <m:r>
                          <a:rPr lang="ar-AE" i="1">
                            <a:latin typeface="Cambria Math" panose="02040503050406030204" pitchFamily="18" charset="0"/>
                          </a:rPr>
                          <m:t>°</m:t>
                        </m:r>
                        <m:r>
                          <a:rPr lang="en-US" b="0" i="1" smtClean="0">
                            <a:latin typeface="Cambria Math" panose="02040503050406030204" pitchFamily="18" charset="0"/>
                          </a:rPr>
                          <m:t>,</m:t>
                        </m:r>
                      </m:e>
                      <m:sup>
                        <m:r>
                          <m:rPr>
                            <m:nor/>
                          </m:rPr>
                          <a:rPr lang="ar-AE"/>
                          <m:t> </m:t>
                        </m:r>
                      </m:sup>
                    </m:sSup>
                  </m:oMath>
                </a14:m>
                <a:r>
                  <a:rPr lang="en-IN" sz="2800" dirty="0"/>
                  <a:t>we show that a tessellation cannot happen.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IN">
                    <a:noFill/>
                  </a:rPr>
                  <a:t> </a:t>
                </a:r>
              </a:p>
            </p:txBody>
          </p:sp>
        </mc:Fallback>
      </mc:AlternateContent>
      <p:graphicFrame>
        <p:nvGraphicFramePr>
          <p:cNvPr id="4" name="Object 3" descr="360 degrees divided by 135 degrees is approximately equal to 2.667.">
            <a:extLst>
              <a:ext uri="{FF2B5EF4-FFF2-40B4-BE49-F238E27FC236}">
                <a16:creationId xmlns:a16="http://schemas.microsoft.com/office/drawing/2014/main" id="{6C5C5B81-621A-0B0D-B62E-F7E04B90952B}"/>
              </a:ext>
            </a:extLst>
          </p:cNvPr>
          <p:cNvGraphicFramePr>
            <a:graphicFrameLocks noChangeAspect="1"/>
          </p:cNvGraphicFramePr>
          <p:nvPr>
            <p:extLst>
              <p:ext uri="{D42A27DB-BD31-4B8C-83A1-F6EECF244321}">
                <p14:modId xmlns:p14="http://schemas.microsoft.com/office/powerpoint/2010/main" val="147661752"/>
              </p:ext>
            </p:extLst>
          </p:nvPr>
        </p:nvGraphicFramePr>
        <p:xfrm>
          <a:off x="3810000" y="5105400"/>
          <a:ext cx="1836000" cy="887287"/>
        </p:xfrm>
        <a:graphic>
          <a:graphicData uri="http://schemas.openxmlformats.org/presentationml/2006/ole">
            <mc:AlternateContent xmlns:mc="http://schemas.openxmlformats.org/markup-compatibility/2006">
              <mc:Choice xmlns:v="urn:schemas-microsoft-com:vml" Requires="v">
                <p:oleObj name="Equation" r:id="rId3" imgW="1707776" imgH="825647" progId="Equation.DSMT4">
                  <p:embed/>
                </p:oleObj>
              </mc:Choice>
              <mc:Fallback>
                <p:oleObj name="Equation" r:id="rId3" imgW="1707776" imgH="825647" progId="Equation.DSMT4">
                  <p:embed/>
                  <p:pic>
                    <p:nvPicPr>
                      <p:cNvPr id="0" name=""/>
                      <p:cNvPicPr/>
                      <p:nvPr/>
                    </p:nvPicPr>
                    <p:blipFill>
                      <a:blip r:embed="rId4"/>
                      <a:stretch>
                        <a:fillRect/>
                      </a:stretch>
                    </p:blipFill>
                    <p:spPr>
                      <a:xfrm>
                        <a:off x="3810000" y="5105400"/>
                        <a:ext cx="1836000" cy="887287"/>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Determining Whether Shapes Will Tessellate</a:t>
            </a:r>
            <a:r>
              <a:rPr lang="en-US" dirty="0"/>
              <a:t>—Slide 2</a:t>
            </a:r>
            <a:endParaRPr dirty="0"/>
          </a:p>
        </p:txBody>
      </p:sp>
      <p:sp>
        <p:nvSpPr>
          <p:cNvPr id="3" name="Text Placeholder 2"/>
          <p:cNvSpPr>
            <a:spLocks noGrp="1"/>
          </p:cNvSpPr>
          <p:nvPr>
            <p:ph type="body" sz="quarter" idx="10"/>
          </p:nvPr>
        </p:nvSpPr>
        <p:spPr/>
        <p:txBody>
          <a:bodyPr>
            <a:normAutofit/>
          </a:bodyPr>
          <a:lstStyle/>
          <a:p>
            <a:r>
              <a:rPr sz="2400" dirty="0"/>
              <a:t>From this we know that placing three octagons will create an overlap, while having only two octagons leaves a gap. Thus, regular octagons will not create a tessellation.</a:t>
            </a:r>
          </a:p>
        </p:txBody>
      </p:sp>
      <p:pic>
        <p:nvPicPr>
          <p:cNvPr id="5" name="Picture 4" descr="An illustration for determining the tessellation of shapes. The first figure represents the failure of the tessellation of three octagons. Two octagons create an overlap. The second figure shows the tessellation of two octagons labeled 90 degrees gap. The three angles formed at the common vertex are 90 degrees, 135 degrees, and 135 degrees.">
            <a:extLst>
              <a:ext uri="{FF2B5EF4-FFF2-40B4-BE49-F238E27FC236}">
                <a16:creationId xmlns:a16="http://schemas.microsoft.com/office/drawing/2014/main" id="{850A37C6-D94B-48A5-A851-11B0D564A540}"/>
              </a:ext>
            </a:extLst>
          </p:cNvPr>
          <p:cNvPicPr>
            <a:picLocks noChangeAspect="1"/>
          </p:cNvPicPr>
          <p:nvPr/>
        </p:nvPicPr>
        <p:blipFill>
          <a:blip r:embed="rId2"/>
          <a:srcRect b="17247"/>
          <a:stretch>
            <a:fillRect/>
          </a:stretch>
        </p:blipFill>
        <p:spPr>
          <a:xfrm>
            <a:off x="1828800" y="2362200"/>
            <a:ext cx="4734383" cy="2743200"/>
          </a:xfrm>
          <a:prstGeom prst="rect">
            <a:avLst/>
          </a:prstGeom>
        </p:spPr>
      </p:pic>
      <p:sp>
        <p:nvSpPr>
          <p:cNvPr id="4" name="TextBox 3">
            <a:extLst>
              <a:ext uri="{FF2B5EF4-FFF2-40B4-BE49-F238E27FC236}">
                <a16:creationId xmlns:a16="http://schemas.microsoft.com/office/drawing/2014/main" id="{B1F41E7F-DA99-8BD2-199F-9F4EF37B1F2F}"/>
              </a:ext>
            </a:extLst>
          </p:cNvPr>
          <p:cNvSpPr txBox="1"/>
          <p:nvPr/>
        </p:nvSpPr>
        <p:spPr>
          <a:xfrm>
            <a:off x="3510191" y="5181600"/>
            <a:ext cx="1371600"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Figure 10</a:t>
            </a:r>
            <a:endParaRPr lang="en-I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Pythagorean Theorem</a:t>
            </a:r>
          </a:p>
        </p:txBody>
      </p:sp>
      <p:sp>
        <p:nvSpPr>
          <p:cNvPr id="3" name="Text Placeholder 2"/>
          <p:cNvSpPr>
            <a:spLocks noGrp="1"/>
          </p:cNvSpPr>
          <p:nvPr>
            <p:ph type="body" sz="quarter" idx="10"/>
          </p:nvPr>
        </p:nvSpPr>
        <p:spPr/>
        <p:txBody>
          <a:bodyPr>
            <a:normAutofit/>
          </a:bodyPr>
          <a:lstStyle/>
          <a:p>
            <a:r>
              <a:rPr sz="2600" dirty="0"/>
              <a:t>In a right triangle, the square length of the hypotenuse is equal to the sum of the squares of the lengths of the other two sides.</a:t>
            </a:r>
            <a:endParaRPr lang="en-US" sz="2600" dirty="0"/>
          </a:p>
          <a:p>
            <a:pPr algn="ctr"/>
            <a:r>
              <a:rPr lang="en-US" sz="2600" i="1" dirty="0"/>
              <a:t>a</a:t>
            </a:r>
            <a:r>
              <a:rPr lang="en-US" sz="2600" dirty="0">
                <a:latin typeface="Calibri" panose="020F0502020204030204" pitchFamily="34" charset="0"/>
                <a:ea typeface="Calibri" panose="020F0502020204030204" pitchFamily="34" charset="0"/>
                <a:cs typeface="Calibri" panose="020F0502020204030204" pitchFamily="34" charset="0"/>
              </a:rPr>
              <a:t>²</a:t>
            </a:r>
            <a:r>
              <a:rPr lang="en-US" sz="2600" dirty="0"/>
              <a:t> + </a:t>
            </a:r>
            <a:r>
              <a:rPr lang="en-US" sz="2600" i="1" dirty="0"/>
              <a:t>b</a:t>
            </a:r>
            <a:r>
              <a:rPr lang="en-US" sz="2600" dirty="0">
                <a:latin typeface="Calibri" panose="020F0502020204030204" pitchFamily="34" charset="0"/>
                <a:ea typeface="Calibri" panose="020F0502020204030204" pitchFamily="34" charset="0"/>
                <a:cs typeface="Calibri" panose="020F0502020204030204" pitchFamily="34" charset="0"/>
              </a:rPr>
              <a:t>²</a:t>
            </a:r>
            <a:r>
              <a:rPr lang="en-US" sz="2600" dirty="0"/>
              <a:t> = </a:t>
            </a:r>
            <a:r>
              <a:rPr lang="en-US" sz="2600" i="1" dirty="0"/>
              <a:t>c</a:t>
            </a:r>
            <a:r>
              <a:rPr lang="en-US" sz="2600" dirty="0">
                <a:latin typeface="Calibri" panose="020F0502020204030204" pitchFamily="34" charset="0"/>
                <a:ea typeface="Calibri" panose="020F0502020204030204" pitchFamily="34" charset="0"/>
                <a:cs typeface="Calibri" panose="020F0502020204030204" pitchFamily="34" charset="0"/>
              </a:rPr>
              <a:t>²</a:t>
            </a:r>
            <a:endParaRPr sz="2600" dirty="0"/>
          </a:p>
          <a:p>
            <a:pPr algn="ctr">
              <a:defRPr sz="2800"/>
            </a:pPr>
            <a:endParaRPr lang="en-US" sz="2600" dirty="0"/>
          </a:p>
          <a:p>
            <a:pPr algn="ctr">
              <a:defRPr sz="2800"/>
            </a:pPr>
            <a:endParaRPr lang="en-US" sz="2600" dirty="0"/>
          </a:p>
          <a:p>
            <a:pPr algn="ctr">
              <a:defRPr sz="2800"/>
            </a:pPr>
            <a:endParaRPr lang="en-US" sz="2600" dirty="0"/>
          </a:p>
          <a:p>
            <a:pPr algn="ctr">
              <a:defRPr sz="2800"/>
            </a:pPr>
            <a:endParaRPr lang="en-US" sz="2600" dirty="0"/>
          </a:p>
          <a:p>
            <a:pPr algn="ctr">
              <a:defRPr sz="2800"/>
            </a:pPr>
            <a:endParaRPr lang="en-US" sz="2600" dirty="0"/>
          </a:p>
          <a:p>
            <a:pPr algn="ctr">
              <a:defRPr sz="2800"/>
            </a:pPr>
            <a:endParaRPr sz="2600" dirty="0"/>
          </a:p>
          <a:p>
            <a:endParaRPr sz="2600" dirty="0"/>
          </a:p>
        </p:txBody>
      </p:sp>
      <p:pic>
        <p:nvPicPr>
          <p:cNvPr id="4" name="Content Placeholder 4" descr="A right triangle with legs labeled a and b and the hypotenuse labeled c.">
            <a:extLst>
              <a:ext uri="{FF2B5EF4-FFF2-40B4-BE49-F238E27FC236}">
                <a16:creationId xmlns:a16="http://schemas.microsoft.com/office/drawing/2014/main" id="{9F2CF9E5-C626-4473-94CF-0D5132A050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2971800"/>
            <a:ext cx="3619500" cy="1740144"/>
          </a:xfrm>
          <a:prstGeom prst="rect">
            <a:avLst/>
          </a:prstGeom>
        </p:spPr>
      </p:pic>
      <p:sp>
        <p:nvSpPr>
          <p:cNvPr id="8" name="TextBox 7">
            <a:extLst>
              <a:ext uri="{FF2B5EF4-FFF2-40B4-BE49-F238E27FC236}">
                <a16:creationId xmlns:a16="http://schemas.microsoft.com/office/drawing/2014/main" id="{0F573FEB-1607-9CEB-034C-2C28D6A4C545}"/>
              </a:ext>
            </a:extLst>
          </p:cNvPr>
          <p:cNvSpPr txBox="1"/>
          <p:nvPr/>
        </p:nvSpPr>
        <p:spPr>
          <a:xfrm>
            <a:off x="2286000" y="4724400"/>
            <a:ext cx="4572000" cy="492443"/>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Figure 12</a:t>
            </a:r>
          </a:p>
        </p:txBody>
      </p:sp>
      <p:sp>
        <p:nvSpPr>
          <p:cNvPr id="6" name="TextBox 5">
            <a:extLst>
              <a:ext uri="{FF2B5EF4-FFF2-40B4-BE49-F238E27FC236}">
                <a16:creationId xmlns:a16="http://schemas.microsoft.com/office/drawing/2014/main" id="{E16DC41F-C221-B3A3-DC2B-4914A2D6208E}"/>
              </a:ext>
            </a:extLst>
          </p:cNvPr>
          <p:cNvSpPr txBox="1"/>
          <p:nvPr/>
        </p:nvSpPr>
        <p:spPr>
          <a:xfrm>
            <a:off x="470646" y="5222557"/>
            <a:ext cx="8216153" cy="49244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000000"/>
                </a:solidFill>
                <a:effectLst/>
                <a:uLnTx/>
                <a:uFillTx/>
                <a:latin typeface="Calibri"/>
                <a:ea typeface="+mn-ea"/>
                <a:cs typeface="+mn-cs"/>
              </a:rPr>
              <a:t>Here, </a:t>
            </a:r>
            <a:r>
              <a:rPr kumimoji="0" lang="en-US" sz="2600" b="0" i="1" u="none" strike="noStrike" kern="1200" cap="none" spc="0" normalizeH="0" baseline="0" noProof="0" dirty="0">
                <a:ln>
                  <a:noFill/>
                </a:ln>
                <a:solidFill>
                  <a:srgbClr val="000000"/>
                </a:solidFill>
                <a:effectLst/>
                <a:uLnTx/>
                <a:uFillTx/>
                <a:latin typeface="Calibri"/>
                <a:ea typeface="+mn-ea"/>
                <a:cs typeface="+mn-cs"/>
              </a:rPr>
              <a:t>a</a:t>
            </a:r>
            <a:r>
              <a:rPr kumimoji="0" lang="en-US" sz="2600" b="0" i="0" u="none" strike="noStrike" kern="1200" cap="none" spc="0" normalizeH="0" baseline="0" noProof="0" dirty="0">
                <a:ln>
                  <a:noFill/>
                </a:ln>
                <a:solidFill>
                  <a:srgbClr val="000000"/>
                </a:solidFill>
                <a:effectLst/>
                <a:uLnTx/>
                <a:uFillTx/>
                <a:latin typeface="Calibri"/>
                <a:ea typeface="+mn-ea"/>
                <a:cs typeface="+mn-cs"/>
              </a:rPr>
              <a:t> and </a:t>
            </a:r>
            <a:r>
              <a:rPr kumimoji="0" lang="en-US" sz="2600" b="0" i="1" u="none" strike="noStrike" kern="1200" cap="none" spc="0" normalizeH="0" baseline="0" noProof="0" dirty="0">
                <a:ln>
                  <a:noFill/>
                </a:ln>
                <a:solidFill>
                  <a:srgbClr val="000000"/>
                </a:solidFill>
                <a:effectLst/>
                <a:uLnTx/>
                <a:uFillTx/>
                <a:latin typeface="Calibri"/>
                <a:ea typeface="+mn-ea"/>
                <a:cs typeface="+mn-cs"/>
              </a:rPr>
              <a:t>b</a:t>
            </a:r>
            <a:r>
              <a:rPr kumimoji="0" lang="en-US" sz="2600" b="0" i="0" u="none" strike="noStrike" kern="1200" cap="none" spc="0" normalizeH="0" baseline="0" noProof="0" dirty="0">
                <a:ln>
                  <a:noFill/>
                </a:ln>
                <a:solidFill>
                  <a:srgbClr val="000000"/>
                </a:solidFill>
                <a:effectLst/>
                <a:uLnTx/>
                <a:uFillTx/>
                <a:latin typeface="Calibri"/>
                <a:ea typeface="+mn-ea"/>
                <a:cs typeface="+mn-cs"/>
              </a:rPr>
              <a:t> are the are the legs and </a:t>
            </a:r>
            <a:r>
              <a:rPr kumimoji="0" lang="en-US" sz="2600" b="0" i="1" u="none" strike="noStrike" kern="1200" cap="none" spc="0" normalizeH="0" baseline="0" noProof="0" dirty="0">
                <a:ln>
                  <a:noFill/>
                </a:ln>
                <a:solidFill>
                  <a:srgbClr val="000000"/>
                </a:solidFill>
                <a:effectLst/>
                <a:uLnTx/>
                <a:uFillTx/>
                <a:latin typeface="Calibri"/>
                <a:ea typeface="+mn-ea"/>
                <a:cs typeface="+mn-cs"/>
              </a:rPr>
              <a:t>c</a:t>
            </a:r>
            <a:r>
              <a:rPr kumimoji="0" lang="en-US" sz="2600" b="0" i="0" u="none" strike="noStrike" kern="1200" cap="none" spc="0" normalizeH="0" baseline="0" noProof="0" dirty="0">
                <a:ln>
                  <a:noFill/>
                </a:ln>
                <a:solidFill>
                  <a:srgbClr val="000000"/>
                </a:solidFill>
                <a:effectLst/>
                <a:uLnTx/>
                <a:uFillTx/>
                <a:latin typeface="Calibri"/>
                <a:ea typeface="+mn-ea"/>
                <a:cs typeface="+mn-cs"/>
              </a:rPr>
              <a:t> is the hypotenuse.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the Pythagorean </a:t>
            </a:r>
            <a:br>
              <a:rPr lang="en-US" dirty="0"/>
            </a:br>
            <a:r>
              <a:rPr dirty="0"/>
              <a:t>Theorem</a:t>
            </a:r>
            <a:r>
              <a:rPr lang="en-US" dirty="0"/>
              <a:t>—Slide 1</a:t>
            </a:r>
            <a:endParaRPr dirty="0"/>
          </a:p>
        </p:txBody>
      </p:sp>
      <p:sp>
        <p:nvSpPr>
          <p:cNvPr id="3" name="Text Placeholder 2"/>
          <p:cNvSpPr>
            <a:spLocks noGrp="1"/>
          </p:cNvSpPr>
          <p:nvPr>
            <p:ph type="body" sz="quarter" idx="10"/>
          </p:nvPr>
        </p:nvSpPr>
        <p:spPr/>
        <p:txBody>
          <a:bodyPr>
            <a:normAutofit/>
          </a:bodyPr>
          <a:lstStyle/>
          <a:p>
            <a:r>
              <a:rPr sz="2400" dirty="0"/>
              <a:t>A new front porch railing is being installed and will look as pictured in Figure 13. The vertical beams, or balusters, will be </a:t>
            </a:r>
            <a:r>
              <a:rPr sz="2400" dirty="0">
                <a:latin typeface="Cambria Math"/>
              </a:rPr>
              <a:t>20</a:t>
            </a:r>
            <a:r>
              <a:rPr sz="2400" dirty="0"/>
              <a:t> inches apart and </a:t>
            </a:r>
            <a:r>
              <a:rPr sz="2400" dirty="0">
                <a:latin typeface="Cambria Math"/>
              </a:rPr>
              <a:t>18</a:t>
            </a:r>
            <a:r>
              <a:rPr sz="2400" dirty="0"/>
              <a:t> inches high. Determine the length of the boards that will make the crosses between the balusters.</a:t>
            </a:r>
          </a:p>
        </p:txBody>
      </p:sp>
      <p:pic>
        <p:nvPicPr>
          <p:cNvPr id="8" name="Graphic 7" descr="Illustration of a front porch. The vertical beam of a front porch is labeled baluster beam and the diagonal crossbeam is labeled cross board.">
            <a:extLst>
              <a:ext uri="{FF2B5EF4-FFF2-40B4-BE49-F238E27FC236}">
                <a16:creationId xmlns:a16="http://schemas.microsoft.com/office/drawing/2014/main" id="{B6147820-07D7-4F50-91F4-C5A5A989AE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6600" y="2771328"/>
            <a:ext cx="2590800" cy="2486472"/>
          </a:xfrm>
          <a:prstGeom prst="rect">
            <a:avLst/>
          </a:prstGeom>
        </p:spPr>
      </p:pic>
      <p:sp>
        <p:nvSpPr>
          <p:cNvPr id="9" name="TextBox 8">
            <a:extLst>
              <a:ext uri="{FF2B5EF4-FFF2-40B4-BE49-F238E27FC236}">
                <a16:creationId xmlns:a16="http://schemas.microsoft.com/office/drawing/2014/main" id="{B7957093-E722-42EC-8662-92BC7DF12DA0}"/>
              </a:ext>
            </a:extLst>
          </p:cNvPr>
          <p:cNvSpPr txBox="1"/>
          <p:nvPr/>
        </p:nvSpPr>
        <p:spPr>
          <a:xfrm>
            <a:off x="457200" y="5257800"/>
            <a:ext cx="8229600" cy="461665"/>
          </a:xfrm>
          <a:prstGeom prst="rect">
            <a:avLst/>
          </a:prstGeom>
          <a:noFill/>
        </p:spPr>
        <p:txBody>
          <a:bodyPr wrap="square" rtlCol="0">
            <a:spAutoFit/>
          </a:bodyPr>
          <a:lstStyle/>
          <a:p>
            <a:pPr algn="ctr"/>
            <a:r>
              <a:rPr lang="en-US" sz="2400" dirty="0"/>
              <a:t>Figure 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the Pythagorean </a:t>
            </a:r>
            <a:br>
              <a:rPr lang="en-US" dirty="0"/>
            </a:br>
            <a:r>
              <a:rPr dirty="0"/>
              <a:t>Theorem</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Notice that the cross boards form right triangles with the baluster beams. Each triangle has legs that are </a:t>
            </a:r>
            <a:r>
              <a:rPr sz="2800" dirty="0">
                <a:latin typeface="Cambria Math"/>
              </a:rPr>
              <a:t>20</a:t>
            </a:r>
            <a:r>
              <a:rPr sz="2800" dirty="0"/>
              <a:t> inches wide and </a:t>
            </a:r>
            <a:r>
              <a:rPr sz="2800" dirty="0">
                <a:latin typeface="Cambria Math"/>
              </a:rPr>
              <a:t>18</a:t>
            </a:r>
            <a:r>
              <a:rPr sz="2800" dirty="0"/>
              <a:t> inches long, while the cross board is the hypotenuse.</a:t>
            </a:r>
          </a:p>
        </p:txBody>
      </p:sp>
      <p:pic>
        <p:nvPicPr>
          <p:cNvPr id="5" name="Graphic 4" descr="A diagonal crossbeam is surrounded by two vertical beams measuring 18  inches and two horizontal beams measuring 20 inches. The top portion of the cross beam forms a right triangle with one leg measuring 20 inches and the other leg measuring 18  inches.">
            <a:extLst>
              <a:ext uri="{FF2B5EF4-FFF2-40B4-BE49-F238E27FC236}">
                <a16:creationId xmlns:a16="http://schemas.microsoft.com/office/drawing/2014/main" id="{9757BEDC-F2A1-4770-8DEE-988A7A0B6A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9000" y="3509179"/>
            <a:ext cx="2762250" cy="1967057"/>
          </a:xfrm>
          <a:prstGeom prst="rect">
            <a:avLst/>
          </a:prstGeom>
        </p:spPr>
      </p:pic>
      <p:sp>
        <p:nvSpPr>
          <p:cNvPr id="8" name="TextBox 7">
            <a:extLst>
              <a:ext uri="{FF2B5EF4-FFF2-40B4-BE49-F238E27FC236}">
                <a16:creationId xmlns:a16="http://schemas.microsoft.com/office/drawing/2014/main" id="{30211FF4-B6AD-438D-A735-70FE3E603DE8}"/>
              </a:ext>
            </a:extLst>
          </p:cNvPr>
          <p:cNvSpPr txBox="1"/>
          <p:nvPr/>
        </p:nvSpPr>
        <p:spPr>
          <a:xfrm>
            <a:off x="457200" y="5478333"/>
            <a:ext cx="8229600" cy="461665"/>
          </a:xfrm>
          <a:prstGeom prst="rect">
            <a:avLst/>
          </a:prstGeom>
          <a:noFill/>
        </p:spPr>
        <p:txBody>
          <a:bodyPr wrap="square">
            <a:spAutoFit/>
          </a:bodyPr>
          <a:lstStyle/>
          <a:p>
            <a:pPr algn="ctr"/>
            <a:r>
              <a:rPr lang="en-US" sz="2400" dirty="0"/>
              <a:t>Figure 14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the Pythagorean </a:t>
            </a:r>
            <a:br>
              <a:rPr lang="en-US" dirty="0"/>
            </a:br>
            <a:r>
              <a:rPr dirty="0"/>
              <a:t>Theorem</a:t>
            </a:r>
            <a:r>
              <a:rPr lang="en-US" dirty="0"/>
              <a:t> —Slide 3</a:t>
            </a:r>
            <a:endParaRPr dirty="0"/>
          </a:p>
        </p:txBody>
      </p:sp>
      <p:sp>
        <p:nvSpPr>
          <p:cNvPr id="3" name="Text Placeholder 2"/>
          <p:cNvSpPr>
            <a:spLocks noGrp="1"/>
          </p:cNvSpPr>
          <p:nvPr>
            <p:ph type="body" sz="quarter" idx="10"/>
          </p:nvPr>
        </p:nvSpPr>
        <p:spPr/>
        <p:txBody>
          <a:bodyPr>
            <a:normAutofit/>
          </a:bodyPr>
          <a:lstStyle/>
          <a:p>
            <a:r>
              <a:rPr sz="2400" dirty="0"/>
              <a:t>We can use the Pythagorean Theorem to solve for the length of the cross board.</a:t>
            </a:r>
            <a:endParaRPr lang="en-US" sz="2400" dirty="0"/>
          </a:p>
        </p:txBody>
      </p:sp>
      <mc:AlternateContent xmlns:mc="http://schemas.openxmlformats.org/markup-compatibility/2006" xmlns:a14="http://schemas.microsoft.com/office/drawing/2010/main">
        <mc:Choice Requires="a14">
          <p:graphicFrame>
            <p:nvGraphicFramePr>
              <p:cNvPr id="4" name="Table 3" descr="Line 1: a squared plus b squared equals c squared,&#10;Line 2: 20 in. squared plus 18 in. squared equals c squared,&#10;Line 3: 724 in. squared equals c squared,&#10;Line 4: c is approximately equal to 26.91 in."/>
              <p:cNvGraphicFramePr>
                <a:graphicFrameLocks noGrp="1"/>
              </p:cNvGraphicFramePr>
              <p:nvPr>
                <p:extLst>
                  <p:ext uri="{D42A27DB-BD31-4B8C-83A1-F6EECF244321}">
                    <p14:modId xmlns:p14="http://schemas.microsoft.com/office/powerpoint/2010/main" val="2927694885"/>
                  </p:ext>
                </p:extLst>
              </p:nvPr>
            </p:nvGraphicFramePr>
            <p:xfrm>
              <a:off x="1600200" y="2057400"/>
              <a:ext cx="5334000" cy="2362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558880">
                    <a:tc>
                      <a:txBody>
                        <a:bodyPr/>
                        <a:lstStyle/>
                        <a:p>
                          <a:pPr algn="r">
                            <a:defRPr sz="1600"/>
                          </a:pPr>
                          <a:r>
                            <a:rPr sz="2200" dirty="0"/>
                            <a:t>​</a:t>
                          </a:r>
                          <a14:m>
                            <m:oMath xmlns:m="http://schemas.openxmlformats.org/officeDocument/2006/math">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sSup>
                                <m:sSupPr>
                                  <m:ctrlPr>
                                    <a:rPr sz="2200" i="1">
                                      <a:latin typeface="Cambria Math" panose="02040503050406030204" pitchFamily="18" charset="0"/>
                                    </a:rPr>
                                  </m:ctrlPr>
                                </m:sSupPr>
                                <m:e>
                                  <m:r>
                                    <a:rPr sz="2200">
                                      <a:latin typeface="Cambria Math"/>
                                    </a:rPr>
                                    <m:t>𝑏</m:t>
                                  </m:r>
                                </m:e>
                                <m:sup>
                                  <m:r>
                                    <a:rPr sz="2200">
                                      <a:latin typeface="Cambria Math"/>
                                    </a:rPr>
                                    <m:t>2</m:t>
                                  </m:r>
                                </m:sup>
                              </m:sSup>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sSup>
                                <m:sSupPr>
                                  <m:ctrlPr>
                                    <a:rPr sz="2200" i="1">
                                      <a:latin typeface="Cambria Math" panose="02040503050406030204" pitchFamily="18" charset="0"/>
                                    </a:rPr>
                                  </m:ctrlPr>
                                </m:sSupPr>
                                <m:e>
                                  <m:r>
                                    <a:rPr sz="2200">
                                      <a:latin typeface="Cambria Math"/>
                                    </a:rPr>
                                    <m:t>𝑐</m:t>
                                  </m:r>
                                </m:e>
                                <m:sup>
                                  <m:r>
                                    <a:rPr sz="2200">
                                      <a:latin typeface="Cambria Math"/>
                                    </a:rPr>
                                    <m:t>2</m:t>
                                  </m:r>
                                </m:sup>
                              </m:sSup>
                            </m:oMath>
                          </a14:m>
                          <a:endParaRPr sz="2200" dirty="0"/>
                        </a:p>
                      </a:txBody>
                      <a:tcPr marL="36576" marR="36576" marT="36576" marB="36576" anchor="ctr"/>
                    </a:tc>
                    <a:extLst>
                      <a:ext uri="{0D108BD9-81ED-4DB2-BD59-A6C34878D82A}">
                        <a16:rowId xmlns:a16="http://schemas.microsoft.com/office/drawing/2014/main" val="10000"/>
                      </a:ext>
                    </a:extLst>
                  </a:tr>
                  <a:tr h="685560">
                    <a:tc>
                      <a:txBody>
                        <a:bodyPr/>
                        <a:lstStyle/>
                        <a:p>
                          <a:pPr algn="r">
                            <a:defRPr sz="1600"/>
                          </a:pPr>
                          <a:r>
                            <a:rPr lang="ar-AE" sz="2200" dirty="0"/>
                            <a:t>​</a:t>
                          </a:r>
                          <a14:m>
                            <m:oMath xmlns:m="http://schemas.openxmlformats.org/officeDocument/2006/math">
                              <m:sSup>
                                <m:sSupPr>
                                  <m:ctrlPr>
                                    <a:rPr lang="ar-AE" sz="2200" i="1">
                                      <a:latin typeface="Cambria Math" panose="02040503050406030204" pitchFamily="18" charset="0"/>
                                    </a:rPr>
                                  </m:ctrlPr>
                                </m:sSupPr>
                                <m:e>
                                  <m:d>
                                    <m:dPr>
                                      <m:ctrlPr>
                                        <a:rPr lang="ar-AE" sz="2200" i="1">
                                          <a:latin typeface="Cambria Math" panose="02040503050406030204" pitchFamily="18" charset="0"/>
                                        </a:rPr>
                                      </m:ctrlPr>
                                    </m:dPr>
                                    <m:e>
                                      <m:r>
                                        <a:rPr lang="ar-AE" sz="2200">
                                          <a:latin typeface="Cambria Math"/>
                                        </a:rPr>
                                        <m:t>20</m:t>
                                      </m:r>
                                      <m:r>
                                        <m:rPr>
                                          <m:nor/>
                                        </m:rPr>
                                        <a:rPr lang="ar-AE" sz="2200">
                                          <a:latin typeface="Cambria Math"/>
                                        </a:rPr>
                                        <m:t> </m:t>
                                      </m:r>
                                      <m:r>
                                        <m:rPr>
                                          <m:sty m:val="p"/>
                                        </m:rPr>
                                        <a:rPr lang="en-US" sz="2200">
                                          <a:latin typeface="Cambria Math"/>
                                        </a:rPr>
                                        <m:t>in</m:t>
                                      </m:r>
                                      <m:r>
                                        <a:rPr lang="en-US" sz="2200">
                                          <a:latin typeface="Cambria Math"/>
                                        </a:rPr>
                                        <m:t>.</m:t>
                                      </m:r>
                                    </m:e>
                                  </m:d>
                                </m:e>
                                <m:sup>
                                  <m:r>
                                    <a:rPr lang="ar-AE" sz="2200">
                                      <a:latin typeface="Cambria Math"/>
                                    </a:rPr>
                                    <m:t>2</m:t>
                                  </m:r>
                                </m:sup>
                              </m:sSup>
                              <m:r>
                                <a:rPr lang="ar-AE" sz="2200">
                                  <a:latin typeface="Cambria Math"/>
                                </a:rPr>
                                <m:t>+</m:t>
                              </m:r>
                              <m:sSup>
                                <m:sSupPr>
                                  <m:ctrlPr>
                                    <a:rPr lang="ar-AE" sz="2200" i="1">
                                      <a:latin typeface="Cambria Math" panose="02040503050406030204" pitchFamily="18" charset="0"/>
                                    </a:rPr>
                                  </m:ctrlPr>
                                </m:sSupPr>
                                <m:e>
                                  <m:r>
                                    <a:rPr lang="en-US" sz="2200" b="0" i="1" smtClean="0">
                                      <a:latin typeface="Cambria Math" panose="02040503050406030204" pitchFamily="18" charset="0"/>
                                    </a:rPr>
                                    <m:t>(</m:t>
                                  </m:r>
                                  <m:r>
                                    <a:rPr lang="en-US" sz="2200" b="0" i="1" smtClean="0">
                                      <a:latin typeface="Cambria Math" panose="02040503050406030204" pitchFamily="18" charset="0"/>
                                    </a:rPr>
                                    <m:t>18</m:t>
                                  </m:r>
                                  <m:r>
                                    <a:rPr lang="en-US" sz="2200" b="0" i="1" smtClean="0">
                                      <a:latin typeface="Cambria Math" panose="02040503050406030204" pitchFamily="18" charset="0"/>
                                    </a:rPr>
                                    <m:t> </m:t>
                                  </m:r>
                                  <m:r>
                                    <m:rPr>
                                      <m:sty m:val="p"/>
                                    </m:rPr>
                                    <a:rPr lang="en-US" sz="2200" b="0" i="0" smtClean="0">
                                      <a:latin typeface="Cambria Math" panose="02040503050406030204" pitchFamily="18" charset="0"/>
                                    </a:rPr>
                                    <m:t>in</m:t>
                                  </m:r>
                                  <m:r>
                                    <a:rPr lang="en-US" sz="2200" b="0" i="1" smtClean="0">
                                      <a:latin typeface="Cambria Math" panose="02040503050406030204" pitchFamily="18" charset="0"/>
                                    </a:rPr>
                                    <m:t>.)</m:t>
                                  </m:r>
                                </m:e>
                                <m:sup>
                                  <m:r>
                                    <a:rPr lang="ar-AE" sz="2200">
                                      <a:latin typeface="Cambria Math"/>
                                    </a:rPr>
                                    <m:t>2</m:t>
                                  </m:r>
                                </m:sup>
                              </m:sSup>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sSup>
                                <m:sSupPr>
                                  <m:ctrlPr>
                                    <a:rPr sz="2200" i="1">
                                      <a:latin typeface="Cambria Math" panose="02040503050406030204" pitchFamily="18" charset="0"/>
                                    </a:rPr>
                                  </m:ctrlPr>
                                </m:sSupPr>
                                <m:e>
                                  <m:r>
                                    <a:rPr sz="2200">
                                      <a:latin typeface="Cambria Math"/>
                                    </a:rPr>
                                    <m:t>𝑐</m:t>
                                  </m:r>
                                </m:e>
                                <m:sup>
                                  <m:r>
                                    <a:rPr sz="2200">
                                      <a:latin typeface="Cambria Math"/>
                                    </a:rPr>
                                    <m:t>2</m:t>
                                  </m:r>
                                </m:sup>
                              </m:sSup>
                            </m:oMath>
                          </a14:m>
                          <a:endParaRPr sz="2200" dirty="0"/>
                        </a:p>
                      </a:txBody>
                      <a:tcPr marL="36576" marR="36576" marT="36576" marB="36576" anchor="ctr"/>
                    </a:tc>
                    <a:extLst>
                      <a:ext uri="{0D108BD9-81ED-4DB2-BD59-A6C34878D82A}">
                        <a16:rowId xmlns:a16="http://schemas.microsoft.com/office/drawing/2014/main" val="10001"/>
                      </a:ext>
                    </a:extLst>
                  </a:tr>
                  <a:tr h="558880">
                    <a:tc>
                      <a:txBody>
                        <a:bodyPr/>
                        <a:lstStyle/>
                        <a:p>
                          <a:pPr algn="r">
                            <a:defRPr sz="1600"/>
                          </a:pPr>
                          <a:r>
                            <a:rPr sz="2200" dirty="0"/>
                            <a:t>​</a:t>
                          </a:r>
                          <a14:m>
                            <m:oMath xmlns:m="http://schemas.openxmlformats.org/officeDocument/2006/math">
                              <m:sSup>
                                <m:sSupPr>
                                  <m:ctrlPr>
                                    <a:rPr sz="2200" i="1">
                                      <a:latin typeface="Cambria Math" panose="02040503050406030204" pitchFamily="18" charset="0"/>
                                    </a:rPr>
                                  </m:ctrlPr>
                                </m:sSupPr>
                                <m:e>
                                  <m:r>
                                    <a:rPr sz="2200">
                                      <a:latin typeface="Cambria Math"/>
                                    </a:rPr>
                                    <m:t>724</m:t>
                                  </m:r>
                                  <m:r>
                                    <m:rPr>
                                      <m:nor/>
                                    </m:rPr>
                                    <a:rPr sz="2200">
                                      <a:latin typeface="Cambria Math"/>
                                    </a:rPr>
                                    <m:t> </m:t>
                                  </m:r>
                                  <m:r>
                                    <m:rPr>
                                      <m:sty m:val="p"/>
                                    </m:rPr>
                                    <a:rPr sz="2200">
                                      <a:latin typeface="Cambria Math"/>
                                    </a:rPr>
                                    <m:t>in</m:t>
                                  </m:r>
                                  <m:r>
                                    <a:rPr sz="2200">
                                      <a:latin typeface="Cambria Math"/>
                                    </a:rPr>
                                    <m:t>.</m:t>
                                  </m:r>
                                </m:e>
                                <m:sup>
                                  <m:r>
                                    <a:rPr sz="2200">
                                      <a:latin typeface="Cambria Math"/>
                                    </a:rPr>
                                    <m:t>2</m:t>
                                  </m:r>
                                </m:sup>
                              </m:sSup>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sSup>
                                <m:sSupPr>
                                  <m:ctrlPr>
                                    <a:rPr sz="2200" i="1">
                                      <a:latin typeface="Cambria Math" panose="02040503050406030204" pitchFamily="18" charset="0"/>
                                    </a:rPr>
                                  </m:ctrlPr>
                                </m:sSupPr>
                                <m:e>
                                  <m:r>
                                    <a:rPr sz="2200">
                                      <a:latin typeface="Cambria Math"/>
                                    </a:rPr>
                                    <m:t>𝑐</m:t>
                                  </m:r>
                                </m:e>
                                <m:sup>
                                  <m:r>
                                    <a:rPr sz="2200">
                                      <a:latin typeface="Cambria Math"/>
                                    </a:rPr>
                                    <m:t>2</m:t>
                                  </m:r>
                                </m:sup>
                              </m:sSup>
                            </m:oMath>
                          </a14:m>
                          <a:endParaRPr sz="2200" dirty="0"/>
                        </a:p>
                      </a:txBody>
                      <a:tcPr marL="36576" marR="36576" marT="36576" marB="36576" anchor="ctr"/>
                    </a:tc>
                    <a:extLst>
                      <a:ext uri="{0D108BD9-81ED-4DB2-BD59-A6C34878D82A}">
                        <a16:rowId xmlns:a16="http://schemas.microsoft.com/office/drawing/2014/main" val="10002"/>
                      </a:ext>
                    </a:extLst>
                  </a:tr>
                  <a:tr h="558880">
                    <a:tc>
                      <a:txBody>
                        <a:bodyPr/>
                        <a:lstStyle/>
                        <a:p>
                          <a:pPr algn="r">
                            <a:defRPr sz="1600"/>
                          </a:pPr>
                          <a:r>
                            <a:rPr sz="2200" dirty="0"/>
                            <a:t>​</a:t>
                          </a:r>
                          <a14:m>
                            <m:oMath xmlns:m="http://schemas.openxmlformats.org/officeDocument/2006/math">
                              <m:r>
                                <a:rPr sz="2200">
                                  <a:latin typeface="Cambria Math"/>
                                </a:rPr>
                                <m:t>𝑐</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r>
                                <a:rPr sz="2200">
                                  <a:latin typeface="Cambria Math"/>
                                </a:rPr>
                                <m:t>26</m:t>
                              </m:r>
                              <m:r>
                                <a:rPr sz="2200">
                                  <a:latin typeface="Cambria Math"/>
                                </a:rPr>
                                <m:t>.</m:t>
                              </m:r>
                              <m:r>
                                <a:rPr sz="2200">
                                  <a:latin typeface="Cambria Math"/>
                                </a:rPr>
                                <m:t>91</m:t>
                              </m:r>
                              <m:r>
                                <m:rPr>
                                  <m:nor/>
                                </m:rPr>
                                <a:rPr sz="2200">
                                  <a:latin typeface="Cambria Math"/>
                                </a:rPr>
                                <m:t> </m:t>
                              </m:r>
                              <m:r>
                                <m:rPr>
                                  <m:sty m:val="p"/>
                                </m:rPr>
                                <a:rPr sz="2200">
                                  <a:latin typeface="Cambria Math"/>
                                </a:rPr>
                                <m:t>in</m:t>
                              </m:r>
                              <m:r>
                                <a:rPr sz="2200">
                                  <a:latin typeface="Cambria Math"/>
                                </a:rPr>
                                <m:t>.</m:t>
                              </m:r>
                            </m:oMath>
                          </a14:m>
                          <a:endParaRPr sz="22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descr="Line 1: a squared plus b squared equals c squared,&#10;Line 2: 20 in. squared plus 18 in. squared equals c squared,&#10;Line 3: 724 in. squared equals c squared,&#10;Line 4: c is approximately equal to 26.91 in."/>
              <p:cNvGraphicFramePr>
                <a:graphicFrameLocks noGrp="1"/>
              </p:cNvGraphicFramePr>
              <p:nvPr>
                <p:extLst>
                  <p:ext uri="{D42A27DB-BD31-4B8C-83A1-F6EECF244321}">
                    <p14:modId xmlns:p14="http://schemas.microsoft.com/office/powerpoint/2010/main" val="2927694885"/>
                  </p:ext>
                </p:extLst>
              </p:nvPr>
            </p:nvGraphicFramePr>
            <p:xfrm>
              <a:off x="1600200" y="2057400"/>
              <a:ext cx="5334000" cy="2362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558880">
                    <a:tc>
                      <a:txBody>
                        <a:bodyPr/>
                        <a:lstStyle/>
                        <a:p>
                          <a:endParaRPr lang="en-US"/>
                        </a:p>
                      </a:txBody>
                      <a:tcPr marL="36576" marR="36576" marT="36576" marB="36576" anchor="ctr">
                        <a:blipFill>
                          <a:blip r:embed="rId2"/>
                          <a:stretch>
                            <a:fillRect r="-100000" b="-332609"/>
                          </a:stretch>
                        </a:blipFill>
                      </a:tcPr>
                    </a:tc>
                    <a:tc>
                      <a:txBody>
                        <a:bodyPr/>
                        <a:lstStyle/>
                        <a:p>
                          <a:endParaRPr lang="en-US"/>
                        </a:p>
                      </a:txBody>
                      <a:tcPr marL="36576" marR="36576" marT="36576" marB="36576" anchor="ctr">
                        <a:blipFill>
                          <a:blip r:embed="rId2"/>
                          <a:stretch>
                            <a:fillRect l="-100000" b="-332609"/>
                          </a:stretch>
                        </a:blipFill>
                      </a:tcPr>
                    </a:tc>
                    <a:extLst>
                      <a:ext uri="{0D108BD9-81ED-4DB2-BD59-A6C34878D82A}">
                        <a16:rowId xmlns:a16="http://schemas.microsoft.com/office/drawing/2014/main" val="10000"/>
                      </a:ext>
                    </a:extLst>
                  </a:tr>
                  <a:tr h="685560">
                    <a:tc>
                      <a:txBody>
                        <a:bodyPr/>
                        <a:lstStyle/>
                        <a:p>
                          <a:endParaRPr lang="en-US"/>
                        </a:p>
                      </a:txBody>
                      <a:tcPr marL="36576" marR="36576" marT="36576" marB="36576" anchor="ctr">
                        <a:blipFill>
                          <a:blip r:embed="rId2"/>
                          <a:stretch>
                            <a:fillRect t="-82143" r="-100000" b="-173214"/>
                          </a:stretch>
                        </a:blipFill>
                      </a:tcPr>
                    </a:tc>
                    <a:tc>
                      <a:txBody>
                        <a:bodyPr/>
                        <a:lstStyle/>
                        <a:p>
                          <a:endParaRPr lang="en-US"/>
                        </a:p>
                      </a:txBody>
                      <a:tcPr marL="36576" marR="36576" marT="36576" marB="36576" anchor="ctr">
                        <a:blipFill>
                          <a:blip r:embed="rId2"/>
                          <a:stretch>
                            <a:fillRect l="-100000" t="-82143" b="-173214"/>
                          </a:stretch>
                        </a:blipFill>
                      </a:tcPr>
                    </a:tc>
                    <a:extLst>
                      <a:ext uri="{0D108BD9-81ED-4DB2-BD59-A6C34878D82A}">
                        <a16:rowId xmlns:a16="http://schemas.microsoft.com/office/drawing/2014/main" val="10001"/>
                      </a:ext>
                    </a:extLst>
                  </a:tr>
                  <a:tr h="558880">
                    <a:tc>
                      <a:txBody>
                        <a:bodyPr/>
                        <a:lstStyle/>
                        <a:p>
                          <a:endParaRPr lang="en-US"/>
                        </a:p>
                      </a:txBody>
                      <a:tcPr marL="36576" marR="36576" marT="36576" marB="36576" anchor="ctr">
                        <a:blipFill>
                          <a:blip r:embed="rId2"/>
                          <a:stretch>
                            <a:fillRect t="-221739" r="-100000" b="-110870"/>
                          </a:stretch>
                        </a:blipFill>
                      </a:tcPr>
                    </a:tc>
                    <a:tc>
                      <a:txBody>
                        <a:bodyPr/>
                        <a:lstStyle/>
                        <a:p>
                          <a:endParaRPr lang="en-US"/>
                        </a:p>
                      </a:txBody>
                      <a:tcPr marL="36576" marR="36576" marT="36576" marB="36576" anchor="ctr">
                        <a:blipFill>
                          <a:blip r:embed="rId2"/>
                          <a:stretch>
                            <a:fillRect l="-100000" t="-221739" b="-110870"/>
                          </a:stretch>
                        </a:blipFill>
                      </a:tcPr>
                    </a:tc>
                    <a:extLst>
                      <a:ext uri="{0D108BD9-81ED-4DB2-BD59-A6C34878D82A}">
                        <a16:rowId xmlns:a16="http://schemas.microsoft.com/office/drawing/2014/main" val="10002"/>
                      </a:ext>
                    </a:extLst>
                  </a:tr>
                  <a:tr h="558880">
                    <a:tc>
                      <a:txBody>
                        <a:bodyPr/>
                        <a:lstStyle/>
                        <a:p>
                          <a:endParaRPr lang="en-US"/>
                        </a:p>
                      </a:txBody>
                      <a:tcPr marL="36576" marR="36576" marT="36576" marB="36576" anchor="ctr">
                        <a:blipFill>
                          <a:blip r:embed="rId2"/>
                          <a:stretch>
                            <a:fillRect t="-321739" r="-100000" b="-10870"/>
                          </a:stretch>
                        </a:blipFill>
                      </a:tcPr>
                    </a:tc>
                    <a:tc>
                      <a:txBody>
                        <a:bodyPr/>
                        <a:lstStyle/>
                        <a:p>
                          <a:endParaRPr lang="en-US"/>
                        </a:p>
                      </a:txBody>
                      <a:tcPr marL="36576" marR="36576" marT="36576" marB="36576" anchor="ctr">
                        <a:blipFill>
                          <a:blip r:embed="rId2"/>
                          <a:stretch>
                            <a:fillRect l="-100000" t="-321739" b="-10870"/>
                          </a:stretch>
                        </a:blipFill>
                      </a:tcPr>
                    </a:tc>
                    <a:extLst>
                      <a:ext uri="{0D108BD9-81ED-4DB2-BD59-A6C34878D82A}">
                        <a16:rowId xmlns:a16="http://schemas.microsoft.com/office/drawing/2014/main" val="10003"/>
                      </a:ext>
                    </a:extLst>
                  </a:tr>
                </a:tbl>
              </a:graphicData>
            </a:graphic>
          </p:graphicFrame>
        </mc:Fallback>
      </mc:AlternateContent>
      <p:sp>
        <p:nvSpPr>
          <p:cNvPr id="6" name="TextBox 5">
            <a:extLst>
              <a:ext uri="{FF2B5EF4-FFF2-40B4-BE49-F238E27FC236}">
                <a16:creationId xmlns:a16="http://schemas.microsoft.com/office/drawing/2014/main" id="{061CDBF5-6BBA-C3D2-7337-CDF0987E2E1D}"/>
              </a:ext>
            </a:extLst>
          </p:cNvPr>
          <p:cNvSpPr txBox="1"/>
          <p:nvPr/>
        </p:nvSpPr>
        <p:spPr>
          <a:xfrm>
            <a:off x="609600" y="4572000"/>
            <a:ext cx="8077200" cy="46166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Each cross board needs to be approximately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26.91</a:t>
            </a:r>
            <a:r>
              <a:rPr kumimoji="0" lang="en-US" sz="2400" b="0" i="0" u="none" strike="noStrike" kern="1200" cap="none" spc="0" normalizeH="0" baseline="0" noProof="0" dirty="0">
                <a:ln>
                  <a:noFill/>
                </a:ln>
                <a:solidFill>
                  <a:srgbClr val="366092"/>
                </a:solidFill>
                <a:effectLst/>
                <a:uLnTx/>
                <a:uFillTx/>
                <a:latin typeface="Calibri"/>
                <a:ea typeface="+mn-ea"/>
                <a:cs typeface="+mn-cs"/>
              </a:rPr>
              <a:t> inches long.</a:t>
            </a:r>
          </a:p>
        </p:txBody>
      </p:sp>
    </p:spTree>
    <p:extLst>
      <p:ext uri="{BB962C8B-B14F-4D97-AF65-F5344CB8AC3E}">
        <p14:creationId xmlns:p14="http://schemas.microsoft.com/office/powerpoint/2010/main" val="2733418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Using the Pythagorean </a:t>
            </a:r>
            <a:br>
              <a:rPr lang="en-US" dirty="0"/>
            </a:br>
            <a:r>
              <a:rPr dirty="0"/>
              <a:t>Theorem</a:t>
            </a:r>
            <a:r>
              <a:rPr lang="en-US" dirty="0"/>
              <a:t>—Slide 1</a:t>
            </a:r>
            <a:endParaRPr dirty="0"/>
          </a:p>
        </p:txBody>
      </p:sp>
      <p:sp>
        <p:nvSpPr>
          <p:cNvPr id="3" name="Text Placeholder 2"/>
          <p:cNvSpPr>
            <a:spLocks noGrp="1"/>
          </p:cNvSpPr>
          <p:nvPr>
            <p:ph type="body" sz="quarter" idx="10"/>
          </p:nvPr>
        </p:nvSpPr>
        <p:spPr/>
        <p:txBody>
          <a:bodyPr>
            <a:normAutofit fontScale="92500" lnSpcReduction="20000"/>
          </a:bodyPr>
          <a:lstStyle/>
          <a:p>
            <a:r>
              <a:rPr sz="2800" dirty="0"/>
              <a:t>A carpenter builds custom bookcases in a workshop and then installs them in customers' homes. Once built, a bookcase is brought into the home and laid front side down before being stood upright. The carpenter must ensure that once the bookcase is ready to install, it does not hit the ceiling when it is set upright in the room.</a:t>
            </a:r>
          </a:p>
          <a:p>
            <a:pPr marL="358775" indent="-358775">
              <a:defRPr sz="2800"/>
            </a:pPr>
            <a:r>
              <a:rPr lang="en-US" dirty="0"/>
              <a:t>a.	</a:t>
            </a:r>
            <a:r>
              <a:rPr dirty="0"/>
              <a:t>​</a:t>
            </a:r>
            <a:r>
              <a:rPr sz="2800" dirty="0"/>
              <a:t>If the bookcase is </a:t>
            </a:r>
            <a:r>
              <a:rPr sz="2800" dirty="0">
                <a:latin typeface="Cambria Math"/>
              </a:rPr>
              <a:t>12</a:t>
            </a:r>
            <a:r>
              <a:rPr sz="2800" dirty="0"/>
              <a:t> inches deep and the ceiling is </a:t>
            </a:r>
            <a:r>
              <a:rPr sz="2800" dirty="0">
                <a:latin typeface="Cambria Math"/>
              </a:rPr>
              <a:t>10</a:t>
            </a:r>
            <a:r>
              <a:rPr sz="2800" dirty="0"/>
              <a:t> feet high, what is the maximum height the carpenter can build the bookcase and not hit the ceiling when it is set upright?</a:t>
            </a:r>
          </a:p>
          <a:p>
            <a:pPr marL="358775" indent="-358775">
              <a:defRPr sz="2800"/>
            </a:pPr>
            <a:r>
              <a:rPr lang="en-US" sz="2800" dirty="0"/>
              <a:t>b.	</a:t>
            </a:r>
            <a:r>
              <a:rPr sz="2800" dirty="0"/>
              <a:t>Determine a general formula that the carpenter can use when building bookcases so that he can always know the maximum height of any bookcase given its depth and the ceiling height.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the Pythagorean </a:t>
            </a:r>
            <a:br>
              <a:rPr lang="en-US" dirty="0"/>
            </a:br>
            <a:r>
              <a:rPr dirty="0"/>
              <a:t>Theorem</a:t>
            </a:r>
            <a:r>
              <a:rPr lang="en-US" dirty="0"/>
              <a:t>—Slide 2</a:t>
            </a:r>
            <a:endParaRPr dirty="0"/>
          </a:p>
        </p:txBody>
      </p:sp>
      <p:sp>
        <p:nvSpPr>
          <p:cNvPr id="3" name="Text Placeholder 2"/>
          <p:cNvSpPr>
            <a:spLocks noGrp="1"/>
          </p:cNvSpPr>
          <p:nvPr>
            <p:ph type="body" sz="quarter" idx="10"/>
          </p:nvPr>
        </p:nvSpPr>
        <p:spPr/>
        <p:txBody>
          <a:bodyPr>
            <a:normAutofit/>
          </a:bodyPr>
          <a:lstStyle/>
          <a:p>
            <a:r>
              <a:rPr sz="2600" b="1" dirty="0"/>
              <a:t>Solution</a:t>
            </a:r>
          </a:p>
          <a:p>
            <a:pPr marL="358775" indent="-358775">
              <a:defRPr sz="2800"/>
            </a:pPr>
            <a:r>
              <a:rPr lang="en-US" sz="2600" dirty="0"/>
              <a:t>a.	</a:t>
            </a:r>
            <a:r>
              <a:rPr sz="2600" dirty="0"/>
              <a:t>​Begin by sketching the situation.</a:t>
            </a:r>
          </a:p>
          <a:p>
            <a:r>
              <a:rPr sz="2600" dirty="0"/>
              <a:t>​</a:t>
            </a:r>
            <a:endParaRPr lang="en-US" sz="2600" dirty="0"/>
          </a:p>
        </p:txBody>
      </p:sp>
      <p:pic>
        <p:nvPicPr>
          <p:cNvPr id="6" name="Picture 5" descr="A vertical dashed line represents ceiling height. A rectangle represents the bookcase laying front side down. The length of the rectangle represents b, bookcase height and the height of the rectangle represents a, bookshelf depth. An arrow points to the ceiling from the bookcase.">
            <a:extLst>
              <a:ext uri="{FF2B5EF4-FFF2-40B4-BE49-F238E27FC236}">
                <a16:creationId xmlns:a16="http://schemas.microsoft.com/office/drawing/2014/main" id="{3D1A37E6-5528-4ADC-A6EC-F837E76FCE19}"/>
              </a:ext>
            </a:extLst>
          </p:cNvPr>
          <p:cNvPicPr>
            <a:picLocks noChangeAspect="1"/>
          </p:cNvPicPr>
          <p:nvPr/>
        </p:nvPicPr>
        <p:blipFill>
          <a:blip r:embed="rId2"/>
          <a:srcRect b="12399"/>
          <a:stretch>
            <a:fillRect/>
          </a:stretch>
        </p:blipFill>
        <p:spPr>
          <a:xfrm>
            <a:off x="2895600" y="1943687"/>
            <a:ext cx="2952000" cy="2108573"/>
          </a:xfrm>
          <a:prstGeom prst="rect">
            <a:avLst/>
          </a:prstGeom>
        </p:spPr>
      </p:pic>
      <p:sp>
        <p:nvSpPr>
          <p:cNvPr id="4" name="TextBox 3">
            <a:extLst>
              <a:ext uri="{FF2B5EF4-FFF2-40B4-BE49-F238E27FC236}">
                <a16:creationId xmlns:a16="http://schemas.microsoft.com/office/drawing/2014/main" id="{F141E020-7C30-880F-3E7B-0F40182B05C8}"/>
              </a:ext>
            </a:extLst>
          </p:cNvPr>
          <p:cNvSpPr txBox="1"/>
          <p:nvPr/>
        </p:nvSpPr>
        <p:spPr>
          <a:xfrm>
            <a:off x="3569400" y="3962400"/>
            <a:ext cx="1676400" cy="461665"/>
          </a:xfrm>
          <a:prstGeom prst="rect">
            <a:avLst/>
          </a:prstGeom>
          <a:noFill/>
        </p:spPr>
        <p:txBody>
          <a:bodyPr wrap="square">
            <a:spAutoFit/>
          </a:bodyPr>
          <a:lstStyle/>
          <a:p>
            <a:pPr algn="ctr"/>
            <a:r>
              <a:rPr lang="en-US" sz="2400" dirty="0"/>
              <a:t>Figure 15</a:t>
            </a:r>
          </a:p>
        </p:txBody>
      </p:sp>
      <p:sp>
        <p:nvSpPr>
          <p:cNvPr id="7" name="TextBox 6">
            <a:extLst>
              <a:ext uri="{FF2B5EF4-FFF2-40B4-BE49-F238E27FC236}">
                <a16:creationId xmlns:a16="http://schemas.microsoft.com/office/drawing/2014/main" id="{18E523CA-31BD-B84A-6359-B2E1658A97A3}"/>
              </a:ext>
            </a:extLst>
          </p:cNvPr>
          <p:cNvSpPr txBox="1"/>
          <p:nvPr/>
        </p:nvSpPr>
        <p:spPr>
          <a:xfrm>
            <a:off x="533400" y="4343400"/>
            <a:ext cx="8382000" cy="169277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rgbClr val="366092"/>
                </a:solidFill>
                <a:effectLst/>
                <a:uLnTx/>
                <a:uFillTx/>
                <a:latin typeface="Calibri"/>
                <a:ea typeface="+mn-ea"/>
                <a:cs typeface="+mn-cs"/>
              </a:rPr>
              <a:t>​Notice that the longest part of the bookcase is not its height (</a:t>
            </a:r>
            <a:r>
              <a:rPr kumimoji="0" lang="en-US" sz="2600" b="0" i="1" u="none" strike="noStrike" kern="1200" cap="none" spc="0" normalizeH="0" baseline="0" noProof="0" dirty="0">
                <a:ln>
                  <a:noFill/>
                </a:ln>
                <a:solidFill>
                  <a:srgbClr val="366092"/>
                </a:solidFill>
                <a:effectLst/>
                <a:uLnTx/>
                <a:uFillTx/>
                <a:latin typeface="Calibri"/>
                <a:ea typeface="+mn-ea"/>
                <a:cs typeface="+mn-cs"/>
              </a:rPr>
              <a:t>b</a:t>
            </a:r>
            <a:r>
              <a:rPr kumimoji="0" lang="en-US" sz="2600" b="0" i="0" u="none" strike="noStrike" kern="1200" cap="none" spc="0" normalizeH="0" baseline="0" noProof="0" dirty="0">
                <a:ln>
                  <a:noFill/>
                </a:ln>
                <a:solidFill>
                  <a:srgbClr val="366092"/>
                </a:solidFill>
                <a:effectLst/>
                <a:uLnTx/>
                <a:uFillTx/>
                <a:latin typeface="Calibri"/>
                <a:ea typeface="+mn-ea"/>
                <a:cs typeface="+mn-cs"/>
              </a:rPr>
              <a:t>), but its diagonal across the side (</a:t>
            </a:r>
            <a:r>
              <a:rPr kumimoji="0" lang="en-US" sz="2600" b="0" i="1" u="none" strike="noStrike" kern="1200" cap="none" spc="0" normalizeH="0" baseline="0" noProof="0" dirty="0">
                <a:ln>
                  <a:noFill/>
                </a:ln>
                <a:solidFill>
                  <a:srgbClr val="366092"/>
                </a:solidFill>
                <a:effectLst/>
                <a:uLnTx/>
                <a:uFillTx/>
                <a:latin typeface="Calibri"/>
                <a:ea typeface="+mn-ea"/>
                <a:cs typeface="+mn-cs"/>
              </a:rPr>
              <a:t>c</a:t>
            </a:r>
            <a:r>
              <a:rPr kumimoji="0" lang="en-US" sz="2600" b="0" i="0" u="none" strike="noStrike" kern="1200" cap="none" spc="0" normalizeH="0" baseline="0" noProof="0" dirty="0">
                <a:ln>
                  <a:noFill/>
                </a:ln>
                <a:solidFill>
                  <a:srgbClr val="366092"/>
                </a:solidFill>
                <a:effectLst/>
                <a:uLnTx/>
                <a:uFillTx/>
                <a:latin typeface="Calibri"/>
                <a:ea typeface="+mn-ea"/>
                <a:cs typeface="+mn-cs"/>
              </a:rPr>
              <a:t>), as shown in </a:t>
            </a:r>
            <a:br>
              <a:rPr kumimoji="0" lang="en-US" sz="2600" b="0" i="0" u="none" strike="noStrike" kern="1200" cap="none" spc="0" normalizeH="0" baseline="0" noProof="0" dirty="0">
                <a:ln>
                  <a:noFill/>
                </a:ln>
                <a:solidFill>
                  <a:srgbClr val="366092"/>
                </a:solidFill>
                <a:effectLst/>
                <a:uLnTx/>
                <a:uFillTx/>
                <a:latin typeface="Calibri"/>
                <a:ea typeface="+mn-ea"/>
                <a:cs typeface="+mn-cs"/>
              </a:rPr>
            </a:br>
            <a:r>
              <a:rPr kumimoji="0" lang="en-US" sz="2600" b="0" i="0" u="none" strike="noStrike" kern="1200" cap="none" spc="0" normalizeH="0" baseline="0" noProof="0" dirty="0">
                <a:ln>
                  <a:noFill/>
                </a:ln>
                <a:solidFill>
                  <a:srgbClr val="366092"/>
                </a:solidFill>
                <a:effectLst/>
                <a:uLnTx/>
                <a:uFillTx/>
                <a:latin typeface="Calibri"/>
                <a:ea typeface="+mn-ea"/>
                <a:cs typeface="+mn-cs"/>
              </a:rPr>
              <a:t>Figure 16. The carpenter needs to make sure that the length of this diagonal is less than the height of the ceiling.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the Pythagorean </a:t>
            </a:r>
            <a:br>
              <a:rPr lang="en-US" dirty="0"/>
            </a:br>
            <a:r>
              <a:rPr dirty="0"/>
              <a:t>Theorem</a:t>
            </a:r>
            <a:r>
              <a:rPr lang="en-US" dirty="0"/>
              <a:t>—Slide 3</a:t>
            </a:r>
            <a:endParaRPr dirty="0"/>
          </a:p>
        </p:txBody>
      </p:sp>
      <p:pic>
        <p:nvPicPr>
          <p:cNvPr id="6" name="Picture 5" descr="A vertical dashed line represents ceiling height. A rectangle represents the bookcase laying front side down. The length of the rectangle represents b, bookcase height and the height of the rectangle represents a equals 12  inches, bookshelf depth. The diagonal of the rectangular bookcase is marked as c equals 10 feet. An arrow points to the ceiling from the bookcase.">
            <a:extLst>
              <a:ext uri="{FF2B5EF4-FFF2-40B4-BE49-F238E27FC236}">
                <a16:creationId xmlns:a16="http://schemas.microsoft.com/office/drawing/2014/main" id="{7FCD52B4-D8D3-4552-9627-FE0ABF14EDC5}"/>
              </a:ext>
            </a:extLst>
          </p:cNvPr>
          <p:cNvPicPr>
            <a:picLocks noChangeAspect="1"/>
          </p:cNvPicPr>
          <p:nvPr/>
        </p:nvPicPr>
        <p:blipFill>
          <a:blip r:embed="rId2"/>
          <a:srcRect b="15002"/>
          <a:stretch>
            <a:fillRect/>
          </a:stretch>
        </p:blipFill>
        <p:spPr>
          <a:xfrm>
            <a:off x="2558527" y="1111628"/>
            <a:ext cx="3276000" cy="2308077"/>
          </a:xfrm>
          <a:prstGeom prst="rect">
            <a:avLst/>
          </a:prstGeom>
        </p:spPr>
      </p:pic>
      <p:sp>
        <p:nvSpPr>
          <p:cNvPr id="4" name="TextBox 3">
            <a:extLst>
              <a:ext uri="{FF2B5EF4-FFF2-40B4-BE49-F238E27FC236}">
                <a16:creationId xmlns:a16="http://schemas.microsoft.com/office/drawing/2014/main" id="{443A7D94-4E96-C857-9E04-012EE3057813}"/>
              </a:ext>
            </a:extLst>
          </p:cNvPr>
          <p:cNvSpPr txBox="1"/>
          <p:nvPr/>
        </p:nvSpPr>
        <p:spPr>
          <a:xfrm>
            <a:off x="3358327" y="3512820"/>
            <a:ext cx="1676400" cy="400110"/>
          </a:xfrm>
          <a:prstGeom prst="rect">
            <a:avLst/>
          </a:prstGeom>
          <a:noFill/>
        </p:spPr>
        <p:txBody>
          <a:bodyPr wrap="square">
            <a:spAutoFit/>
          </a:bodyPr>
          <a:lstStyle/>
          <a:p>
            <a:pPr algn="ctr"/>
            <a:r>
              <a:rPr lang="en-US" sz="2000" dirty="0"/>
              <a:t>Figure 16</a:t>
            </a:r>
          </a:p>
        </p:txBody>
      </p:sp>
      <p:sp>
        <p:nvSpPr>
          <p:cNvPr id="8" name="TextBox 7">
            <a:extLst>
              <a:ext uri="{FF2B5EF4-FFF2-40B4-BE49-F238E27FC236}">
                <a16:creationId xmlns:a16="http://schemas.microsoft.com/office/drawing/2014/main" id="{4EEBF23F-E5CB-8AA8-D587-2EC6E4C50F2B}"/>
              </a:ext>
            </a:extLst>
          </p:cNvPr>
          <p:cNvSpPr txBox="1"/>
          <p:nvPr/>
        </p:nvSpPr>
        <p:spPr>
          <a:xfrm>
            <a:off x="479612" y="3861849"/>
            <a:ext cx="8359588" cy="1077218"/>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Using the Pythagorean Theorem, we can determine the maximum bookcase height. Before substituting the values into the formula though, we need to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convert the measurements into the same units using the conversion factor</a:t>
            </a:r>
          </a:p>
        </p:txBody>
      </p:sp>
      <p:pic>
        <p:nvPicPr>
          <p:cNvPr id="7" name="Picture 6" descr="12 inches divided by 1 foot.">
            <a:extLst>
              <a:ext uri="{FF2B5EF4-FFF2-40B4-BE49-F238E27FC236}">
                <a16:creationId xmlns:a16="http://schemas.microsoft.com/office/drawing/2014/main" id="{A0B6C3F3-0711-CB34-9C27-BD2090778ACC}"/>
              </a:ext>
            </a:extLst>
          </p:cNvPr>
          <p:cNvPicPr>
            <a:picLocks noChangeAspect="1"/>
          </p:cNvPicPr>
          <p:nvPr/>
        </p:nvPicPr>
        <p:blipFill>
          <a:blip r:embed="rId3"/>
          <a:stretch>
            <a:fillRect/>
          </a:stretch>
        </p:blipFill>
        <p:spPr>
          <a:xfrm>
            <a:off x="8298776" y="4435831"/>
            <a:ext cx="648000" cy="655119"/>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3167BE-2AF5-6092-0593-45FF4F61F0A6}"/>
                  </a:ext>
                </a:extLst>
              </p:cNvPr>
              <p:cNvSpPr txBox="1"/>
              <p:nvPr/>
            </p:nvSpPr>
            <p:spPr>
              <a:xfrm>
                <a:off x="533400" y="4942582"/>
                <a:ext cx="8359588" cy="1077218"/>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Although it does not matter which measurement is changed, we will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convert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𝑐</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to inches so that at the end of the calculation we can describe the height of the bookcase in feet and inches.</a:t>
                </a:r>
                <a:endParaRPr lang="en-IN" dirty="0"/>
              </a:p>
            </p:txBody>
          </p:sp>
        </mc:Choice>
        <mc:Fallback xmlns="">
          <p:sp>
            <p:nvSpPr>
              <p:cNvPr id="10" name="TextBox 9">
                <a:extLst>
                  <a:ext uri="{FF2B5EF4-FFF2-40B4-BE49-F238E27FC236}">
                    <a16:creationId xmlns:a16="http://schemas.microsoft.com/office/drawing/2014/main" id="{EE3167BE-2AF5-6092-0593-45FF4F61F0A6}"/>
                  </a:ext>
                </a:extLst>
              </p:cNvPr>
              <p:cNvSpPr txBox="1">
                <a:spLocks noRot="1" noChangeAspect="1" noMove="1" noResize="1" noEditPoints="1" noAdjustHandles="1" noChangeArrowheads="1" noChangeShapeType="1" noTextEdit="1"/>
              </p:cNvSpPr>
              <p:nvPr/>
            </p:nvSpPr>
            <p:spPr>
              <a:xfrm>
                <a:off x="533400" y="4942582"/>
                <a:ext cx="8359588" cy="1077218"/>
              </a:xfrm>
              <a:prstGeom prst="rect">
                <a:avLst/>
              </a:prstGeom>
              <a:blipFill>
                <a:blip r:embed="rId4"/>
                <a:stretch>
                  <a:fillRect l="-802" t="-3390" r="-729" b="-9040"/>
                </a:stretch>
              </a:blipFill>
            </p:spPr>
            <p:txBody>
              <a:bodyPr/>
              <a:lstStyle/>
              <a:p>
                <a:r>
                  <a:rPr lang="en-IN">
                    <a:noFill/>
                  </a:rPr>
                  <a:t> </a:t>
                </a:r>
              </a:p>
            </p:txBody>
          </p:sp>
        </mc:Fallback>
      </mc:AlternateContent>
    </p:spTree>
    <p:extLst>
      <p:ext uri="{BB962C8B-B14F-4D97-AF65-F5344CB8AC3E}">
        <p14:creationId xmlns:p14="http://schemas.microsoft.com/office/powerpoint/2010/main" val="169529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Labeling Angles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There are three common ways of labeling angles.</a:t>
            </a:r>
          </a:p>
        </p:txBody>
      </p:sp>
      <p:pic>
        <p:nvPicPr>
          <p:cNvPr id="4" name="Content Placeholder 4" descr="An angle formed between two rays is labeled theta.">
            <a:extLst>
              <a:ext uri="{FF2B5EF4-FFF2-40B4-BE49-F238E27FC236}">
                <a16:creationId xmlns:a16="http://schemas.microsoft.com/office/drawing/2014/main" id="{2B7FA944-7D39-4925-8494-E5387BA049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5200" y="1752600"/>
            <a:ext cx="1752600" cy="17526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DF4028-311B-2600-A930-AAE46A8976EF}"/>
                  </a:ext>
                </a:extLst>
              </p:cNvPr>
              <p:cNvSpPr txBox="1"/>
              <p:nvPr/>
            </p:nvSpPr>
            <p:spPr>
              <a:xfrm>
                <a:off x="3532094" y="3384593"/>
                <a:ext cx="1752600" cy="461665"/>
              </a:xfrm>
              <a:prstGeom prst="rect">
                <a:avLst/>
              </a:prstGeom>
              <a:noFill/>
            </p:spPr>
            <p:txBody>
              <a:bodyPr wrap="square">
                <a:spAutoFit/>
              </a:bodyPr>
              <a:lstStyle/>
              <a:p>
                <a:r>
                  <a:rPr kumimoji="0" lang="en-IN" sz="22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Figure 1: </a:t>
                </a:r>
                <a14:m>
                  <m:oMath xmlns:m="http://schemas.openxmlformats.org/officeDocument/2006/math">
                    <m:r>
                      <a:rPr lang="en-IN" sz="2400" smtClean="0">
                        <a:solidFill>
                          <a:srgbClr val="000000"/>
                        </a:solidFill>
                        <a:latin typeface="Cambria Math" panose="02040503050406030204" pitchFamily="18" charset="0"/>
                      </a:rPr>
                      <m:t>∠</m:t>
                    </m:r>
                    <m:r>
                      <m:rPr>
                        <m:nor/>
                      </m:rPr>
                      <a:rPr lang="el-GR" sz="2400" dirty="0">
                        <a:solidFill>
                          <a:srgbClr val="000000"/>
                        </a:solidFill>
                        <a:latin typeface="Calibri" panose="020F0502020204030204" pitchFamily="34" charset="0"/>
                        <a:ea typeface="Calibri" panose="020F0502020204030204" pitchFamily="34" charset="0"/>
                        <a:cs typeface="Calibri" panose="020F0502020204030204" pitchFamily="34" charset="0"/>
                      </a:rPr>
                      <m:t>θ</m:t>
                    </m:r>
                  </m:oMath>
                </a14:m>
                <a:endParaRPr lang="en-IN" sz="2200" dirty="0"/>
              </a:p>
            </p:txBody>
          </p:sp>
        </mc:Choice>
        <mc:Fallback xmlns="">
          <p:sp>
            <p:nvSpPr>
              <p:cNvPr id="6" name="TextBox 5">
                <a:extLst>
                  <a:ext uri="{FF2B5EF4-FFF2-40B4-BE49-F238E27FC236}">
                    <a16:creationId xmlns:a16="http://schemas.microsoft.com/office/drawing/2014/main" id="{34DF4028-311B-2600-A930-AAE46A8976EF}"/>
                  </a:ext>
                </a:extLst>
              </p:cNvPr>
              <p:cNvSpPr txBox="1">
                <a:spLocks noRot="1" noChangeAspect="1" noMove="1" noResize="1" noEditPoints="1" noAdjustHandles="1" noChangeArrowheads="1" noChangeShapeType="1" noTextEdit="1"/>
              </p:cNvSpPr>
              <p:nvPr/>
            </p:nvSpPr>
            <p:spPr>
              <a:xfrm>
                <a:off x="3532094" y="3384593"/>
                <a:ext cx="1752600" cy="461665"/>
              </a:xfrm>
              <a:prstGeom prst="rect">
                <a:avLst/>
              </a:prstGeom>
              <a:blipFill>
                <a:blip r:embed="rId4"/>
                <a:stretch>
                  <a:fillRect l="-4514" t="-3947" b="-25000"/>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9461E450-B637-9397-B312-DD41C8A1EAC4}"/>
              </a:ext>
            </a:extLst>
          </p:cNvPr>
          <p:cNvSpPr txBox="1"/>
          <p:nvPr/>
        </p:nvSpPr>
        <p:spPr>
          <a:xfrm>
            <a:off x="457200" y="3965947"/>
            <a:ext cx="81534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Using a letter of the Greek alphabet such as</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θ</a:t>
            </a:r>
            <a:r>
              <a:rPr kumimoji="0" lang="en-US" sz="2800" b="0" i="0" u="none" strike="noStrike" kern="1200" cap="none" spc="0" normalizeH="0" baseline="0" noProof="0" dirty="0">
                <a:ln>
                  <a:noFill/>
                </a:ln>
                <a:solidFill>
                  <a:srgbClr val="000000"/>
                </a:solidFill>
                <a:effectLst/>
                <a:uLnTx/>
                <a:uFillTx/>
                <a:latin typeface="Calibri"/>
                <a:ea typeface="+mn-ea"/>
                <a:cs typeface="+mn-cs"/>
              </a:rPr>
              <a:t> or </a:t>
            </a:r>
            <a:r>
              <a:rPr kumimoji="0" lang="el-GR"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ψ</a:t>
            </a:r>
            <a:r>
              <a:rPr kumimoji="0" lang="en-US" sz="2800" b="0" i="0" u="none" strike="noStrike" kern="1200" cap="none" spc="0" normalizeH="0" baseline="0" noProof="0" dirty="0">
                <a:ln>
                  <a:noFill/>
                </a:ln>
                <a:solidFill>
                  <a:srgbClr val="000000"/>
                </a:solidFill>
                <a:effectLst/>
                <a:uLnTx/>
                <a:uFillTx/>
                <a:latin typeface="Calibri"/>
                <a:ea typeface="+mn-ea"/>
                <a:cs typeface="+mn-cs"/>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the Pythagorean </a:t>
            </a:r>
            <a:br>
              <a:rPr lang="en-US" dirty="0"/>
            </a:br>
            <a:r>
              <a:rPr dirty="0"/>
              <a:t>Theorem</a:t>
            </a:r>
            <a:r>
              <a:rPr lang="en-US" dirty="0"/>
              <a:t>—Slide 4</a:t>
            </a:r>
            <a:endParaRPr dirty="0"/>
          </a:p>
        </p:txBody>
      </p:sp>
      <p:pic>
        <p:nvPicPr>
          <p:cNvPr id="6" name="Picture 5" descr="10 feet times open parentheses 12 inches divided by 1 foot closed parentheses equals 120 inches">
            <a:extLst>
              <a:ext uri="{FF2B5EF4-FFF2-40B4-BE49-F238E27FC236}">
                <a16:creationId xmlns:a16="http://schemas.microsoft.com/office/drawing/2014/main" id="{F4DC701F-DA6E-8853-0911-E5EBDF6564C4}"/>
              </a:ext>
            </a:extLst>
          </p:cNvPr>
          <p:cNvPicPr>
            <a:picLocks noChangeAspect="1"/>
          </p:cNvPicPr>
          <p:nvPr/>
        </p:nvPicPr>
        <p:blipFill>
          <a:blip r:embed="rId2"/>
          <a:stretch>
            <a:fillRect/>
          </a:stretch>
        </p:blipFill>
        <p:spPr>
          <a:xfrm>
            <a:off x="3124200" y="1082603"/>
            <a:ext cx="2412000" cy="798214"/>
          </a:xfrm>
          <a:prstGeom prst="rect">
            <a:avLst/>
          </a:prstGeom>
        </p:spPr>
      </p:pic>
      <p:sp>
        <p:nvSpPr>
          <p:cNvPr id="3" name="Text Placeholder 2"/>
          <p:cNvSpPr>
            <a:spLocks noGrp="1"/>
          </p:cNvSpPr>
          <p:nvPr>
            <p:ph type="body" sz="quarter" idx="10"/>
          </p:nvPr>
        </p:nvSpPr>
        <p:spPr>
          <a:xfrm>
            <a:off x="381000" y="1943687"/>
            <a:ext cx="8305800" cy="494713"/>
          </a:xfrm>
        </p:spPr>
        <p:txBody>
          <a:bodyPr>
            <a:normAutofit/>
          </a:bodyPr>
          <a:lstStyle/>
          <a:p>
            <a:pPr>
              <a:defRPr sz="2800"/>
            </a:pPr>
            <a:r>
              <a:rPr sz="2400" dirty="0"/>
              <a:t>​Now substitute into the formula and solve for </a:t>
            </a:r>
            <a:r>
              <a:rPr lang="en-US" sz="2400" i="1" dirty="0"/>
              <a:t>b</a:t>
            </a:r>
            <a:r>
              <a:rPr sz="2400" dirty="0"/>
              <a:t>.</a:t>
            </a:r>
          </a:p>
        </p:txBody>
      </p:sp>
      <mc:AlternateContent xmlns:mc="http://schemas.openxmlformats.org/markup-compatibility/2006" xmlns:a14="http://schemas.microsoft.com/office/drawing/2010/main">
        <mc:Choice Requires="a14">
          <p:graphicFrame>
            <p:nvGraphicFramePr>
              <p:cNvPr id="4" name="Table 3" descr="Line 1: 12 inches squared plus b squared equals 120 inches squared,&#10;Line 2: b squared equals 14,400 inches squared minus 144 inches squared,&#10;Line 3: b equals square root of 14,256 inches squared is approximately equal to 119.40 inches."/>
              <p:cNvGraphicFramePr>
                <a:graphicFrameLocks noGrp="1"/>
              </p:cNvGraphicFramePr>
              <p:nvPr>
                <p:extLst>
                  <p:ext uri="{D42A27DB-BD31-4B8C-83A1-F6EECF244321}">
                    <p14:modId xmlns:p14="http://schemas.microsoft.com/office/powerpoint/2010/main" val="163776230"/>
                  </p:ext>
                </p:extLst>
              </p:nvPr>
            </p:nvGraphicFramePr>
            <p:xfrm>
              <a:off x="1447800" y="2598420"/>
              <a:ext cx="6096000" cy="18288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609600">
                    <a:tc>
                      <a:txBody>
                        <a:bodyPr/>
                        <a:lstStyle/>
                        <a:p>
                          <a:pPr algn="r">
                            <a:defRPr sz="1600"/>
                          </a:pPr>
                          <a:r>
                            <a:rPr sz="2200" dirty="0"/>
                            <a:t>​</a:t>
                          </a:r>
                          <a14:m>
                            <m:oMath xmlns:m="http://schemas.openxmlformats.org/officeDocument/2006/math">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12</m:t>
                                      </m:r>
                                      <m:r>
                                        <m:rPr>
                                          <m:nor/>
                                        </m:rPr>
                                        <a:rPr sz="2200">
                                          <a:latin typeface="Cambria Math"/>
                                        </a:rPr>
                                        <m:t> </m:t>
                                      </m:r>
                                      <m:r>
                                        <m:rPr>
                                          <m:sty m:val="p"/>
                                        </m:rPr>
                                        <a:rPr sz="2200">
                                          <a:latin typeface="Cambria Math"/>
                                        </a:rPr>
                                        <m:t>in</m:t>
                                      </m:r>
                                      <m:r>
                                        <a:rPr sz="2200">
                                          <a:latin typeface="Cambria Math"/>
                                        </a:rPr>
                                        <m:t>.</m:t>
                                      </m:r>
                                    </m:e>
                                  </m:d>
                                </m:e>
                                <m:sup>
                                  <m:r>
                                    <a:rPr sz="2200">
                                      <a:latin typeface="Cambria Math"/>
                                    </a:rPr>
                                    <m:t>2</m:t>
                                  </m:r>
                                </m:sup>
                              </m:sSup>
                              <m:r>
                                <a:rPr sz="2200">
                                  <a:latin typeface="Cambria Math"/>
                                </a:rPr>
                                <m:t>+</m:t>
                              </m:r>
                              <m:sSup>
                                <m:sSupPr>
                                  <m:ctrlPr>
                                    <a:rPr sz="2200" i="1">
                                      <a:latin typeface="Cambria Math" panose="02040503050406030204" pitchFamily="18" charset="0"/>
                                    </a:rPr>
                                  </m:ctrlPr>
                                </m:sSupPr>
                                <m:e>
                                  <m:r>
                                    <a:rPr sz="2200">
                                      <a:latin typeface="Cambria Math"/>
                                    </a:rPr>
                                    <m:t>𝑏</m:t>
                                  </m:r>
                                </m:e>
                                <m:sup>
                                  <m:r>
                                    <a:rPr sz="2200">
                                      <a:latin typeface="Cambria Math"/>
                                    </a:rPr>
                                    <m:t>2</m:t>
                                  </m:r>
                                </m:sup>
                              </m:sSup>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120</m:t>
                                      </m:r>
                                      <m:r>
                                        <m:rPr>
                                          <m:nor/>
                                        </m:rPr>
                                        <a:rPr sz="2200">
                                          <a:latin typeface="Cambria Math"/>
                                        </a:rPr>
                                        <m:t> </m:t>
                                      </m:r>
                                      <m:r>
                                        <m:rPr>
                                          <m:sty m:val="p"/>
                                        </m:rPr>
                                        <a:rPr sz="2200">
                                          <a:latin typeface="Cambria Math"/>
                                        </a:rPr>
                                        <m:t>in</m:t>
                                      </m:r>
                                      <m:r>
                                        <a:rPr sz="2200">
                                          <a:latin typeface="Cambria Math"/>
                                        </a:rPr>
                                        <m:t>.</m:t>
                                      </m:r>
                                    </m:e>
                                  </m:d>
                                </m:e>
                                <m:sup>
                                  <m:r>
                                    <a:rPr sz="2200">
                                      <a:latin typeface="Cambria Math"/>
                                    </a:rPr>
                                    <m:t>2</m:t>
                                  </m:r>
                                </m:sup>
                              </m:sSup>
                            </m:oMath>
                          </a14:m>
                          <a:endParaRPr sz="22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200"/>
                            <a:t>​</a:t>
                          </a:r>
                          <a14:m>
                            <m:oMath xmlns:m="http://schemas.openxmlformats.org/officeDocument/2006/math">
                              <m:sSup>
                                <m:sSupPr>
                                  <m:ctrlPr>
                                    <a:rPr sz="2200" i="1">
                                      <a:latin typeface="Cambria Math" panose="02040503050406030204" pitchFamily="18" charset="0"/>
                                    </a:rPr>
                                  </m:ctrlPr>
                                </m:sSupPr>
                                <m:e>
                                  <m:r>
                                    <a:rPr sz="2200">
                                      <a:latin typeface="Cambria Math"/>
                                    </a:rPr>
                                    <m:t>𝑏</m:t>
                                  </m:r>
                                </m:e>
                                <m:sup>
                                  <m:r>
                                    <a:rPr sz="2200">
                                      <a:latin typeface="Cambria Math"/>
                                    </a:rPr>
                                    <m:t>2</m:t>
                                  </m:r>
                                </m:sup>
                              </m:sSup>
                            </m:oMath>
                          </a14:m>
                          <a:endParaRPr sz="2200"/>
                        </a:p>
                      </a:txBody>
                      <a:tcPr marL="36576" marR="36576" marT="36576" marB="36576" anchor="ctr"/>
                    </a:tc>
                    <a:tc>
                      <a:txBody>
                        <a:bodyPr/>
                        <a:lstStyle/>
                        <a:p>
                          <a:pPr algn="l">
                            <a:defRPr sz="1600"/>
                          </a:pPr>
                          <a:r>
                            <a:rPr lang="ar-AE" sz="2200" dirty="0"/>
                            <a:t>​</a:t>
                          </a:r>
                          <a14:m>
                            <m:oMath xmlns:m="http://schemas.openxmlformats.org/officeDocument/2006/math">
                              <m:r>
                                <a:rPr lang="ar-AE" sz="2200">
                                  <a:latin typeface="Cambria Math"/>
                                </a:rPr>
                                <m:t>=</m:t>
                              </m:r>
                              <m:r>
                                <a:rPr lang="ar-AE" sz="2200">
                                  <a:latin typeface="Cambria Math"/>
                                </a:rPr>
                                <m:t>14</m:t>
                              </m:r>
                              <m:r>
                                <a:rPr lang="ar-AE" sz="2200">
                                  <a:latin typeface="Cambria Math"/>
                                </a:rPr>
                                <m:t>,</m:t>
                              </m:r>
                              <m:r>
                                <a:rPr lang="ar-AE" sz="2200">
                                  <a:latin typeface="Cambria Math"/>
                                </a:rPr>
                                <m:t>400</m:t>
                              </m:r>
                              <m:r>
                                <a:rPr lang="ar-AE" sz="2200" b="0" i="0" smtClean="0">
                                  <a:latin typeface="Cambria Math" panose="02040503050406030204" pitchFamily="18" charset="0"/>
                                </a:rPr>
                                <m:t> </m:t>
                              </m:r>
                              <m:r>
                                <m:rPr>
                                  <m:sty m:val="p"/>
                                </m:rPr>
                                <a:rPr lang="en-US" sz="2200" b="0" i="0" smtClean="0">
                                  <a:latin typeface="Cambria Math" panose="02040503050406030204" pitchFamily="18" charset="0"/>
                                </a:rPr>
                                <m:t>in</m:t>
                              </m:r>
                              <m:r>
                                <a:rPr lang="en-US" sz="2200" b="0" i="0" smtClean="0">
                                  <a:latin typeface="Cambria Math" panose="02040503050406030204" pitchFamily="18" charset="0"/>
                                </a:rPr>
                                <m:t>.</m:t>
                              </m:r>
                              <m:r>
                                <a:rPr lang="en-US" sz="2200" b="0" i="0" baseline="30000" smtClean="0">
                                  <a:latin typeface="Cambria Math" panose="02040503050406030204" pitchFamily="18" charset="0"/>
                                </a:rPr>
                                <m:t>2</m:t>
                              </m:r>
                              <m:r>
                                <a:rPr lang="en-US" sz="2200" b="0" i="1" smtClean="0">
                                  <a:latin typeface="Cambria Math" panose="02040503050406030204" pitchFamily="18" charset="0"/>
                                </a:rPr>
                                <m:t> </m:t>
                              </m:r>
                              <m:r>
                                <a:rPr lang="ar-AE" sz="2200">
                                  <a:latin typeface="Cambria Math"/>
                                </a:rPr>
                                <m:t>−</m:t>
                              </m:r>
                              <m:r>
                                <a:rPr lang="ar-AE" sz="2200">
                                  <a:latin typeface="Cambria Math"/>
                                </a:rPr>
                                <m:t>144</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in</m:t>
                              </m:r>
                              <m:r>
                                <a:rPr lang="en-US" sz="2200" b="0" i="0" smtClean="0">
                                  <a:latin typeface="Cambria Math" panose="02040503050406030204" pitchFamily="18" charset="0"/>
                                </a:rPr>
                                <m:t>.</m:t>
                              </m:r>
                              <m:r>
                                <a:rPr lang="en-US" sz="2200" b="0" i="0" baseline="30000" smtClean="0">
                                  <a:latin typeface="Cambria Math" panose="02040503050406030204" pitchFamily="18" charset="0"/>
                                </a:rPr>
                                <m:t>2</m:t>
                              </m:r>
                            </m:oMath>
                          </a14:m>
                          <a:endParaRPr sz="2200" baseline="300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200"/>
                            <a:t>​</a:t>
                          </a:r>
                          <a14:m>
                            <m:oMath xmlns:m="http://schemas.openxmlformats.org/officeDocument/2006/math">
                              <m:r>
                                <a:rPr sz="2200">
                                  <a:latin typeface="Cambria Math"/>
                                </a:rPr>
                                <m:t>𝑏</m:t>
                              </m:r>
                            </m:oMath>
                          </a14:m>
                          <a:endParaRPr sz="2200"/>
                        </a:p>
                      </a:txBody>
                      <a:tcPr marL="36576" marR="36576" marT="36576" marB="36576" anchor="ctr"/>
                    </a:tc>
                    <a:tc>
                      <a:txBody>
                        <a:bodyPr/>
                        <a:lstStyle/>
                        <a:p>
                          <a:pPr algn="l">
                            <a:defRPr sz="1600"/>
                          </a:pPr>
                          <a:r>
                            <a:rPr lang="ar-AE" sz="2200" dirty="0"/>
                            <a:t>​</a:t>
                          </a:r>
                          <a14:m>
                            <m:oMath xmlns:m="http://schemas.openxmlformats.org/officeDocument/2006/math">
                              <m:r>
                                <a:rPr lang="ar-AE" sz="2200">
                                  <a:latin typeface="Cambria Math"/>
                                </a:rPr>
                                <m:t>=</m:t>
                              </m:r>
                              <m:rad>
                                <m:radPr>
                                  <m:degHide m:val="on"/>
                                  <m:ctrlPr>
                                    <a:rPr lang="ar-AE" sz="2200" i="1">
                                      <a:latin typeface="Cambria Math" panose="02040503050406030204" pitchFamily="18" charset="0"/>
                                    </a:rPr>
                                  </m:ctrlPr>
                                </m:radPr>
                                <m:deg/>
                                <m:e>
                                  <m:r>
                                    <a:rPr lang="ar-AE" sz="2200">
                                      <a:latin typeface="Cambria Math"/>
                                    </a:rPr>
                                    <m:t>14</m:t>
                                  </m:r>
                                  <m:r>
                                    <a:rPr lang="ar-AE" sz="2200">
                                      <a:latin typeface="Cambria Math"/>
                                    </a:rPr>
                                    <m:t>,</m:t>
                                  </m:r>
                                  <m:r>
                                    <a:rPr lang="ar-AE" sz="2200">
                                      <a:latin typeface="Cambria Math"/>
                                    </a:rPr>
                                    <m:t>256</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in</m:t>
                                  </m:r>
                                  <m:r>
                                    <a:rPr lang="en-US" sz="2200" b="0" i="0" smtClean="0">
                                      <a:latin typeface="Cambria Math" panose="02040503050406030204" pitchFamily="18" charset="0"/>
                                    </a:rPr>
                                    <m:t>.</m:t>
                                  </m:r>
                                  <m:r>
                                    <a:rPr lang="en-US" sz="2200" b="0" i="0" baseline="30000" smtClean="0">
                                      <a:latin typeface="Cambria Math" panose="02040503050406030204" pitchFamily="18" charset="0"/>
                                    </a:rPr>
                                    <m:t>2</m:t>
                                  </m:r>
                                </m:e>
                              </m:rad>
                              <m:r>
                                <a:rPr lang="ar-AE" sz="2200">
                                  <a:latin typeface="Cambria Math"/>
                                </a:rPr>
                                <m:t>≈</m:t>
                              </m:r>
                              <m:r>
                                <a:rPr lang="ar-AE" sz="2200">
                                  <a:latin typeface="Cambria Math"/>
                                </a:rPr>
                                <m:t>119</m:t>
                              </m:r>
                              <m:r>
                                <a:rPr lang="ar-AE" sz="2200">
                                  <a:latin typeface="Cambria Math"/>
                                </a:rPr>
                                <m:t>.</m:t>
                              </m:r>
                              <m:r>
                                <a:rPr lang="ar-AE" sz="2200">
                                  <a:latin typeface="Cambria Math"/>
                                </a:rPr>
                                <m:t>40</m:t>
                              </m:r>
                              <m:r>
                                <m:rPr>
                                  <m:nor/>
                                </m:rPr>
                                <a:rPr lang="ar-AE" sz="2200">
                                  <a:latin typeface="Cambria Math"/>
                                </a:rPr>
                                <m:t> </m:t>
                              </m:r>
                              <m:r>
                                <m:rPr>
                                  <m:sty m:val="p"/>
                                </m:rPr>
                                <a:rPr lang="en-IN" sz="2200">
                                  <a:latin typeface="Cambria Math"/>
                                </a:rPr>
                                <m:t>in</m:t>
                              </m:r>
                              <m:r>
                                <a:rPr lang="en-IN" sz="2200">
                                  <a:latin typeface="Cambria Math"/>
                                </a:rPr>
                                <m:t>.</m:t>
                              </m:r>
                            </m:oMath>
                          </a14:m>
                          <a:endParaRPr sz="22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descr="Line 1: 12 inches squared plus b squared equals 120 inches squared,&#10;Line 2: b squared equals 14,400 inches squared minus 144 inches squared,&#10;Line 3: b equals square root of 14,256 inches squared is approximately equal to 119.40 inches."/>
              <p:cNvGraphicFramePr>
                <a:graphicFrameLocks noGrp="1"/>
              </p:cNvGraphicFramePr>
              <p:nvPr>
                <p:extLst>
                  <p:ext uri="{D42A27DB-BD31-4B8C-83A1-F6EECF244321}">
                    <p14:modId xmlns:p14="http://schemas.microsoft.com/office/powerpoint/2010/main" val="163776230"/>
                  </p:ext>
                </p:extLst>
              </p:nvPr>
            </p:nvGraphicFramePr>
            <p:xfrm>
              <a:off x="1447800" y="2598420"/>
              <a:ext cx="6096000" cy="18288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196154" b="-206000"/>
                          </a:stretch>
                        </a:blipFill>
                      </a:tcPr>
                    </a:tc>
                    <a:tc>
                      <a:txBody>
                        <a:bodyPr/>
                        <a:lstStyle/>
                        <a:p>
                          <a:endParaRPr lang="en-US"/>
                        </a:p>
                      </a:txBody>
                      <a:tcPr marL="36576" marR="36576" marT="36576" marB="36576" anchor="ctr">
                        <a:blipFill>
                          <a:blip r:embed="rId3"/>
                          <a:stretch>
                            <a:fillRect l="-50980" b="-206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99010" r="-196154" b="-103960"/>
                          </a:stretch>
                        </a:blipFill>
                      </a:tcPr>
                    </a:tc>
                    <a:tc>
                      <a:txBody>
                        <a:bodyPr/>
                        <a:lstStyle/>
                        <a:p>
                          <a:endParaRPr lang="en-US"/>
                        </a:p>
                      </a:txBody>
                      <a:tcPr marL="36576" marR="36576" marT="36576" marB="36576" anchor="ctr">
                        <a:blipFill>
                          <a:blip r:embed="rId3"/>
                          <a:stretch>
                            <a:fillRect l="-50980" t="-99010" b="-10396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1000" r="-196154" b="-5000"/>
                          </a:stretch>
                        </a:blipFill>
                      </a:tcPr>
                    </a:tc>
                    <a:tc>
                      <a:txBody>
                        <a:bodyPr/>
                        <a:lstStyle/>
                        <a:p>
                          <a:endParaRPr lang="en-US"/>
                        </a:p>
                      </a:txBody>
                      <a:tcPr marL="36576" marR="36576" marT="36576" marB="36576" anchor="ctr">
                        <a:blipFill>
                          <a:blip r:embed="rId3"/>
                          <a:stretch>
                            <a:fillRect l="-50980" t="-201000" b="-5000"/>
                          </a:stretch>
                        </a:blipFill>
                      </a:tcPr>
                    </a:tc>
                    <a:extLst>
                      <a:ext uri="{0D108BD9-81ED-4DB2-BD59-A6C34878D82A}">
                        <a16:rowId xmlns:a16="http://schemas.microsoft.com/office/drawing/2014/main" val="10002"/>
                      </a:ext>
                    </a:extLst>
                  </a:tr>
                </a:tbl>
              </a:graphicData>
            </a:graphic>
          </p:graphicFrame>
        </mc:Fallback>
      </mc:AlternateContent>
      <p:sp>
        <p:nvSpPr>
          <p:cNvPr id="10" name="TextBox 9">
            <a:extLst>
              <a:ext uri="{FF2B5EF4-FFF2-40B4-BE49-F238E27FC236}">
                <a16:creationId xmlns:a16="http://schemas.microsoft.com/office/drawing/2014/main" id="{A3471A8C-512E-7780-F814-D54D496721B7}"/>
              </a:ext>
            </a:extLst>
          </p:cNvPr>
          <p:cNvSpPr txBox="1"/>
          <p:nvPr/>
        </p:nvSpPr>
        <p:spPr>
          <a:xfrm>
            <a:off x="452718" y="4731603"/>
            <a:ext cx="8305800"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So the bookcase must be less than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119.4</a:t>
            </a:r>
            <a:r>
              <a:rPr kumimoji="0" lang="en-US" sz="2400" b="0" i="0" u="none" strike="noStrike" kern="1200" cap="none" spc="0" normalizeH="0" baseline="0" noProof="0" dirty="0">
                <a:ln>
                  <a:noFill/>
                </a:ln>
                <a:solidFill>
                  <a:srgbClr val="366092"/>
                </a:solidFill>
                <a:effectLst/>
                <a:uLnTx/>
                <a:uFillTx/>
                <a:latin typeface="Calibri"/>
                <a:ea typeface="+mn-ea"/>
                <a:cs typeface="+mn-cs"/>
              </a:rPr>
              <a:t> inches tall, which is approximately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9</a:t>
            </a:r>
            <a:r>
              <a:rPr kumimoji="0" lang="en-US" sz="2400" b="0" i="0" u="none" strike="noStrike" kern="1200" cap="none" spc="0" normalizeH="0" baseline="0" noProof="0" dirty="0">
                <a:ln>
                  <a:noFill/>
                </a:ln>
                <a:solidFill>
                  <a:srgbClr val="366092"/>
                </a:solidFill>
                <a:effectLst/>
                <a:uLnTx/>
                <a:uFillTx/>
                <a:latin typeface="Calibri"/>
                <a:ea typeface="+mn-ea"/>
                <a:cs typeface="+mn-cs"/>
              </a:rPr>
              <a:t> feet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5</a:t>
            </a:r>
            <a:r>
              <a:rPr kumimoji="0" lang="en-US" sz="2400" b="0" i="0" u="none" strike="noStrike" kern="1200" cap="none" spc="0" normalizeH="0" baseline="0" noProof="0" dirty="0">
                <a:ln>
                  <a:noFill/>
                </a:ln>
                <a:solidFill>
                  <a:srgbClr val="366092"/>
                </a:solidFill>
                <a:effectLst/>
                <a:uLnTx/>
                <a:uFillTx/>
                <a:latin typeface="Calibri"/>
                <a:ea typeface="+mn-ea"/>
                <a:cs typeface="+mn-cs"/>
              </a:rPr>
              <a:t> inches.</a:t>
            </a:r>
          </a:p>
        </p:txBody>
      </p:sp>
    </p:spTree>
    <p:extLst>
      <p:ext uri="{BB962C8B-B14F-4D97-AF65-F5344CB8AC3E}">
        <p14:creationId xmlns:p14="http://schemas.microsoft.com/office/powerpoint/2010/main" val="1782345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the Pythagorean </a:t>
            </a:r>
            <a:br>
              <a:rPr lang="en-US" dirty="0"/>
            </a:br>
            <a:r>
              <a:rPr dirty="0"/>
              <a:t>Theorem</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358775" indent="-358775">
                  <a:defRPr sz="2800"/>
                </a:pPr>
                <a:r>
                  <a:rPr lang="en-US" sz="2000" dirty="0"/>
                  <a:t>b.	We can rearrange the Pythagorean Theorem to solve for </a:t>
                </a:r>
                <a14:m>
                  <m:oMath xmlns:m="http://schemas.openxmlformats.org/officeDocument/2006/math">
                    <m:r>
                      <a:rPr lang="en-US" sz="2000">
                        <a:latin typeface="Cambria Math" panose="02040503050406030204" pitchFamily="18" charset="0"/>
                      </a:rPr>
                      <m:t>𝑏</m:t>
                    </m:r>
                  </m:oMath>
                </a14:m>
                <a:r>
                  <a:rPr lang="en-US" sz="2000" dirty="0"/>
                  <a:t> (the bookcase height) in terms of the ceiling height and the depth of the bookcase.</a:t>
                </a:r>
              </a:p>
              <a:p>
                <a:pPr marL="358775" indent="-358775" algn="ctr"/>
                <a:r>
                  <a:rPr lang="en-US" sz="2000" dirty="0"/>
                  <a:t>​​</a:t>
                </a:r>
              </a:p>
              <a:p>
                <a:pPr algn="l">
                  <a:defRPr sz="2800"/>
                </a:pPr>
                <a:endParaRPr lang="en-US" sz="2000" dirty="0"/>
              </a:p>
              <a:p>
                <a:pPr algn="l">
                  <a:defRPr sz="2800"/>
                </a:pPr>
                <a:endParaRPr lang="en-US" sz="2000" dirty="0"/>
              </a:p>
              <a:p>
                <a:pPr algn="l">
                  <a:defRPr sz="2800"/>
                </a:pPr>
                <a:endParaRPr lang="en-US" sz="2000" dirty="0"/>
              </a:p>
              <a:p>
                <a:pPr algn="l">
                  <a:defRPr sz="2800"/>
                </a:pPr>
                <a:endParaRPr lang="en-US" sz="2000" dirty="0"/>
              </a:p>
              <a:p>
                <a:pPr marL="457200" lvl="1" indent="0">
                  <a:buNone/>
                  <a:defRPr sz="2800"/>
                </a:pPr>
                <a:endParaRPr lang="ar-AE" sz="2000" dirty="0"/>
              </a:p>
              <a:p>
                <a:pPr marL="457200" lvl="1" indent="0" algn="ctr">
                  <a:buNone/>
                  <a:defRPr sz="2800"/>
                </a:pPr>
                <a:endParaRPr lang="en-US" sz="2000" dirty="0"/>
              </a:p>
              <a:p>
                <a:pPr marL="457200" lvl="1" indent="0" algn="ctr">
                  <a:buNone/>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Line 1: open parentheses a squared plus b squared closed parentheses equals c squared,&#10;Line 2: b squared equals open parentheses c squared minus a squared closed parentheses,&#10;Line 3: b equals square root of open parentheses c squared minus a squared closed parentheses"/>
              <p:cNvGraphicFramePr>
                <a:graphicFrameLocks noGrp="1"/>
              </p:cNvGraphicFramePr>
              <p:nvPr>
                <p:extLst>
                  <p:ext uri="{D42A27DB-BD31-4B8C-83A1-F6EECF244321}">
                    <p14:modId xmlns:p14="http://schemas.microsoft.com/office/powerpoint/2010/main" val="607748142"/>
                  </p:ext>
                </p:extLst>
              </p:nvPr>
            </p:nvGraphicFramePr>
            <p:xfrm>
              <a:off x="2438400" y="1828800"/>
              <a:ext cx="3505200" cy="1256712"/>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418904">
                    <a:tc>
                      <a:txBody>
                        <a:bodyPr/>
                        <a:lstStyle/>
                        <a:p>
                          <a:pPr algn="r">
                            <a:defRPr sz="1600"/>
                          </a:pPr>
                          <a:r>
                            <a:rPr sz="2000" dirty="0"/>
                            <a:t>​</a:t>
                          </a:r>
                          <a14:m>
                            <m:oMath xmlns:m="http://schemas.openxmlformats.org/officeDocument/2006/math">
                              <m:sSup>
                                <m:sSupPr>
                                  <m:ctrlPr>
                                    <a:rPr sz="2000" i="1">
                                      <a:latin typeface="Cambria Math" panose="02040503050406030204" pitchFamily="18" charset="0"/>
                                    </a:rPr>
                                  </m:ctrlPr>
                                </m:sSupPr>
                                <m:e>
                                  <m:r>
                                    <a:rPr sz="2000">
                                      <a:latin typeface="Cambria Math"/>
                                    </a:rPr>
                                    <m:t>𝑎</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𝑏</m:t>
                                  </m:r>
                                </m:e>
                                <m:sup>
                                  <m:r>
                                    <a:rPr sz="2000">
                                      <a:latin typeface="Cambria Math"/>
                                    </a:rPr>
                                    <m:t>2</m:t>
                                  </m:r>
                                </m:sup>
                              </m:sSup>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𝑐</m:t>
                                  </m:r>
                                </m:e>
                                <m:sup>
                                  <m:r>
                                    <a:rPr sz="2000">
                                      <a:latin typeface="Cambria Math"/>
                                    </a:rPr>
                                    <m:t>2</m:t>
                                  </m:r>
                                </m:sup>
                              </m:sSup>
                            </m:oMath>
                          </a14:m>
                          <a:endParaRPr sz="2000" dirty="0"/>
                        </a:p>
                      </a:txBody>
                      <a:tcPr marL="36576" marR="36576" marT="36576" marB="36576" anchor="ctr"/>
                    </a:tc>
                    <a:extLst>
                      <a:ext uri="{0D108BD9-81ED-4DB2-BD59-A6C34878D82A}">
                        <a16:rowId xmlns:a16="http://schemas.microsoft.com/office/drawing/2014/main" val="10000"/>
                      </a:ext>
                    </a:extLst>
                  </a:tr>
                  <a:tr h="418904">
                    <a:tc>
                      <a:txBody>
                        <a:bodyPr/>
                        <a:lstStyle/>
                        <a:p>
                          <a:pPr algn="r">
                            <a:defRPr sz="1600"/>
                          </a:pPr>
                          <a:r>
                            <a:rPr sz="2000"/>
                            <a:t>​</a:t>
                          </a:r>
                          <a14:m>
                            <m:oMath xmlns:m="http://schemas.openxmlformats.org/officeDocument/2006/math">
                              <m:sSup>
                                <m:sSupPr>
                                  <m:ctrlPr>
                                    <a:rPr sz="2000" i="1">
                                      <a:latin typeface="Cambria Math" panose="02040503050406030204" pitchFamily="18" charset="0"/>
                                    </a:rPr>
                                  </m:ctrlPr>
                                </m:sSupPr>
                                <m:e>
                                  <m:r>
                                    <a:rPr sz="2000">
                                      <a:latin typeface="Cambria Math"/>
                                    </a:rPr>
                                    <m:t>𝑏</m:t>
                                  </m:r>
                                </m:e>
                                <m:sup>
                                  <m:r>
                                    <a:rPr sz="2000">
                                      <a:latin typeface="Cambria Math"/>
                                    </a:rPr>
                                    <m:t>2</m:t>
                                  </m:r>
                                </m:sup>
                              </m:sSup>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𝑐</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oMath>
                          </a14:m>
                          <a:endParaRPr sz="2000" dirty="0"/>
                        </a:p>
                      </a:txBody>
                      <a:tcPr marL="36576" marR="36576" marT="36576" marB="36576" anchor="ctr"/>
                    </a:tc>
                    <a:extLst>
                      <a:ext uri="{0D108BD9-81ED-4DB2-BD59-A6C34878D82A}">
                        <a16:rowId xmlns:a16="http://schemas.microsoft.com/office/drawing/2014/main" val="10001"/>
                      </a:ext>
                    </a:extLst>
                  </a:tr>
                  <a:tr h="418904">
                    <a:tc>
                      <a:txBody>
                        <a:bodyPr/>
                        <a:lstStyle/>
                        <a:p>
                          <a:pPr algn="r">
                            <a:defRPr sz="1600"/>
                          </a:pPr>
                          <a:r>
                            <a:rPr sz="2000"/>
                            <a:t>​</a:t>
                          </a:r>
                          <a14:m>
                            <m:oMath xmlns:m="http://schemas.openxmlformats.org/officeDocument/2006/math">
                              <m:r>
                                <a:rPr sz="2000">
                                  <a:latin typeface="Cambria Math"/>
                                </a:rPr>
                                <m:t>𝑏</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rad>
                                <m:radPr>
                                  <m:degHide m:val="on"/>
                                  <m:ctrlPr>
                                    <a:rPr sz="2000" i="1">
                                      <a:latin typeface="Cambria Math" panose="02040503050406030204" pitchFamily="18" charset="0"/>
                                    </a:rPr>
                                  </m:ctrlPr>
                                </m:radPr>
                                <m:deg/>
                                <m:e>
                                  <m:sSup>
                                    <m:sSupPr>
                                      <m:ctrlPr>
                                        <a:rPr sz="2000" i="1">
                                          <a:latin typeface="Cambria Math" panose="02040503050406030204" pitchFamily="18" charset="0"/>
                                        </a:rPr>
                                      </m:ctrlPr>
                                    </m:sSupPr>
                                    <m:e>
                                      <m:r>
                                        <a:rPr sz="2000">
                                          <a:latin typeface="Cambria Math"/>
                                        </a:rPr>
                                        <m:t>𝑐</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𝑎</m:t>
                                      </m:r>
                                    </m:e>
                                    <m:sup>
                                      <m:r>
                                        <a:rPr sz="2000">
                                          <a:latin typeface="Cambria Math"/>
                                        </a:rPr>
                                        <m:t>2</m:t>
                                      </m:r>
                                    </m:sup>
                                  </m:sSup>
                                </m:e>
                              </m:rad>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descr="Line 1: open parentheses a squared plus b squared closed parentheses equals c squared,&#10;Line 2: b squared equals open parentheses c squared minus a squared closed parentheses,&#10;Line 3: b equals square root of open parentheses c squared minus a squared closed parentheses"/>
              <p:cNvGraphicFramePr>
                <a:graphicFrameLocks noGrp="1"/>
              </p:cNvGraphicFramePr>
              <p:nvPr>
                <p:extLst>
                  <p:ext uri="{D42A27DB-BD31-4B8C-83A1-F6EECF244321}">
                    <p14:modId xmlns:p14="http://schemas.microsoft.com/office/powerpoint/2010/main" val="607748142"/>
                  </p:ext>
                </p:extLst>
              </p:nvPr>
            </p:nvGraphicFramePr>
            <p:xfrm>
              <a:off x="2438400" y="1828800"/>
              <a:ext cx="3505200" cy="1256712"/>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418904">
                    <a:tc>
                      <a:txBody>
                        <a:bodyPr/>
                        <a:lstStyle/>
                        <a:p>
                          <a:endParaRPr lang="en-US"/>
                        </a:p>
                      </a:txBody>
                      <a:tcPr marL="36576" marR="36576" marT="36576" marB="36576" anchor="ctr">
                        <a:blipFill>
                          <a:blip r:embed="rId3"/>
                          <a:stretch>
                            <a:fillRect t="-5797" r="-99653" b="-227536"/>
                          </a:stretch>
                        </a:blipFill>
                      </a:tcPr>
                    </a:tc>
                    <a:tc>
                      <a:txBody>
                        <a:bodyPr/>
                        <a:lstStyle/>
                        <a:p>
                          <a:endParaRPr lang="en-US"/>
                        </a:p>
                      </a:txBody>
                      <a:tcPr marL="36576" marR="36576" marT="36576" marB="36576" anchor="ctr">
                        <a:blipFill>
                          <a:blip r:embed="rId3"/>
                          <a:stretch>
                            <a:fillRect l="-100348" t="-5797" b="-227536"/>
                          </a:stretch>
                        </a:blipFill>
                      </a:tcPr>
                    </a:tc>
                    <a:extLst>
                      <a:ext uri="{0D108BD9-81ED-4DB2-BD59-A6C34878D82A}">
                        <a16:rowId xmlns:a16="http://schemas.microsoft.com/office/drawing/2014/main" val="10000"/>
                      </a:ext>
                    </a:extLst>
                  </a:tr>
                  <a:tr h="418904">
                    <a:tc>
                      <a:txBody>
                        <a:bodyPr/>
                        <a:lstStyle/>
                        <a:p>
                          <a:endParaRPr lang="en-US"/>
                        </a:p>
                      </a:txBody>
                      <a:tcPr marL="36576" marR="36576" marT="36576" marB="36576" anchor="ctr">
                        <a:blipFill>
                          <a:blip r:embed="rId3"/>
                          <a:stretch>
                            <a:fillRect t="-105797" r="-99653" b="-127536"/>
                          </a:stretch>
                        </a:blipFill>
                      </a:tcPr>
                    </a:tc>
                    <a:tc>
                      <a:txBody>
                        <a:bodyPr/>
                        <a:lstStyle/>
                        <a:p>
                          <a:endParaRPr lang="en-US"/>
                        </a:p>
                      </a:txBody>
                      <a:tcPr marL="36576" marR="36576" marT="36576" marB="36576" anchor="ctr">
                        <a:blipFill>
                          <a:blip r:embed="rId3"/>
                          <a:stretch>
                            <a:fillRect l="-100348" t="-105797" b="-127536"/>
                          </a:stretch>
                        </a:blipFill>
                      </a:tcPr>
                    </a:tc>
                    <a:extLst>
                      <a:ext uri="{0D108BD9-81ED-4DB2-BD59-A6C34878D82A}">
                        <a16:rowId xmlns:a16="http://schemas.microsoft.com/office/drawing/2014/main" val="10001"/>
                      </a:ext>
                    </a:extLst>
                  </a:tr>
                  <a:tr h="418904">
                    <a:tc>
                      <a:txBody>
                        <a:bodyPr/>
                        <a:lstStyle/>
                        <a:p>
                          <a:endParaRPr lang="en-US"/>
                        </a:p>
                      </a:txBody>
                      <a:tcPr marL="36576" marR="36576" marT="36576" marB="36576" anchor="ctr">
                        <a:blipFill>
                          <a:blip r:embed="rId3"/>
                          <a:stretch>
                            <a:fillRect t="-205797" r="-99653" b="-27536"/>
                          </a:stretch>
                        </a:blipFill>
                      </a:tcPr>
                    </a:tc>
                    <a:tc>
                      <a:txBody>
                        <a:bodyPr/>
                        <a:lstStyle/>
                        <a:p>
                          <a:endParaRPr lang="en-US"/>
                        </a:p>
                      </a:txBody>
                      <a:tcPr marL="36576" marR="36576" marT="36576" marB="36576" anchor="ctr">
                        <a:blipFill>
                          <a:blip r:embed="rId3"/>
                          <a:stretch>
                            <a:fillRect l="-100348" t="-205797" b="-27536"/>
                          </a:stretch>
                        </a:blipFill>
                      </a:tcPr>
                    </a:tc>
                    <a:extLst>
                      <a:ext uri="{0D108BD9-81ED-4DB2-BD59-A6C34878D82A}">
                        <a16:rowId xmlns:a16="http://schemas.microsoft.com/office/drawing/2014/main" val="10002"/>
                      </a:ext>
                    </a:extLst>
                  </a:tr>
                </a:tbl>
              </a:graphicData>
            </a:graphic>
          </p:graphicFrame>
        </mc:Fallback>
      </mc:AlternateContent>
      <p:sp>
        <p:nvSpPr>
          <p:cNvPr id="14" name="TextBox 13">
            <a:extLst>
              <a:ext uri="{FF2B5EF4-FFF2-40B4-BE49-F238E27FC236}">
                <a16:creationId xmlns:a16="http://schemas.microsoft.com/office/drawing/2014/main" id="{4718A9E9-176E-93D0-D4AB-48B69D1B371B}"/>
              </a:ext>
            </a:extLst>
          </p:cNvPr>
          <p:cNvSpPr txBox="1"/>
          <p:nvPr/>
        </p:nvSpPr>
        <p:spPr>
          <a:xfrm>
            <a:off x="762000" y="3269159"/>
            <a:ext cx="7772400" cy="769441"/>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Because the bookcase height must be less than the height of the ceiling, we need to use the less than inequality in the formula, </a:t>
            </a:r>
            <a:endParaRPr lang="en-IN" sz="2200" dirty="0"/>
          </a:p>
        </p:txBody>
      </p:sp>
      <p:pic>
        <p:nvPicPr>
          <p:cNvPr id="8" name="Picture 7" descr="b is less than square root of open parentheses c squared minus a squared closed parentheses.">
            <a:extLst>
              <a:ext uri="{FF2B5EF4-FFF2-40B4-BE49-F238E27FC236}">
                <a16:creationId xmlns:a16="http://schemas.microsoft.com/office/drawing/2014/main" id="{520E9C91-929E-AEB4-7976-855D9833854C}"/>
              </a:ext>
            </a:extLst>
          </p:cNvPr>
          <p:cNvPicPr>
            <a:picLocks noChangeAspect="1"/>
          </p:cNvPicPr>
          <p:nvPr/>
        </p:nvPicPr>
        <p:blipFill>
          <a:blip r:embed="rId4"/>
          <a:stretch>
            <a:fillRect/>
          </a:stretch>
        </p:blipFill>
        <p:spPr>
          <a:xfrm>
            <a:off x="838200" y="4036560"/>
            <a:ext cx="1368000" cy="383040"/>
          </a:xfrm>
          <a:prstGeom prst="rect">
            <a:avLst/>
          </a:prstGeom>
        </p:spPr>
      </p:pic>
      <p:sp>
        <p:nvSpPr>
          <p:cNvPr id="12" name="TextBox 11">
            <a:extLst>
              <a:ext uri="{FF2B5EF4-FFF2-40B4-BE49-F238E27FC236}">
                <a16:creationId xmlns:a16="http://schemas.microsoft.com/office/drawing/2014/main" id="{2408753A-1173-74B5-6BAA-9A97E1B7DC4E}"/>
              </a:ext>
            </a:extLst>
          </p:cNvPr>
          <p:cNvSpPr txBox="1"/>
          <p:nvPr/>
        </p:nvSpPr>
        <p:spPr>
          <a:xfrm>
            <a:off x="762000" y="4572000"/>
            <a:ext cx="7772400" cy="707886"/>
          </a:xfrm>
          <a:prstGeom prst="rect">
            <a:avLst/>
          </a:prstGeom>
          <a:noFill/>
        </p:spPr>
        <p:txBody>
          <a:bodyPr wrap="square">
            <a:spAutoFit/>
          </a:bodyPr>
          <a:lstStyle/>
          <a:p>
            <a:pPr marL="0" marR="0" lvl="1"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366092"/>
                </a:solidFill>
                <a:effectLst/>
                <a:uLnTx/>
                <a:uFillTx/>
                <a:latin typeface="Calibri"/>
                <a:ea typeface="+mn-ea"/>
                <a:cs typeface="+mn-cs"/>
              </a:rPr>
              <a:t>Therefore, we have the following general formula the carpenter can use to construct bookshelves that will not hit the ceiling when put upright.</a:t>
            </a:r>
          </a:p>
        </p:txBody>
      </p:sp>
      <p:pic>
        <p:nvPicPr>
          <p:cNvPr id="10" name="Picture 9" descr="Maximum Bookcase Height is less than square root of open parentheses Ceiling Height squared minus Bookshelf Depth squared closed parentheses">
            <a:extLst>
              <a:ext uri="{FF2B5EF4-FFF2-40B4-BE49-F238E27FC236}">
                <a16:creationId xmlns:a16="http://schemas.microsoft.com/office/drawing/2014/main" id="{7AAF1A5C-A272-C70C-8435-5D6A9F95E459}"/>
              </a:ext>
            </a:extLst>
          </p:cNvPr>
          <p:cNvPicPr>
            <a:picLocks noChangeAspect="1"/>
          </p:cNvPicPr>
          <p:nvPr/>
        </p:nvPicPr>
        <p:blipFill>
          <a:blip r:embed="rId5"/>
          <a:stretch>
            <a:fillRect/>
          </a:stretch>
        </p:blipFill>
        <p:spPr>
          <a:xfrm>
            <a:off x="1190400" y="5410200"/>
            <a:ext cx="6840000" cy="41068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lang="en-US" sz="2800" dirty="0"/>
                  <a:t>Using the month and day of your birthday as the legs of a right triangle, find the length of the hypotenuse to the nearest hundredth. For instance, if your birthday is March 5th, the legs would be </a:t>
                </a:r>
                <a:r>
                  <a:rPr lang="en-US" sz="2800" i="1" dirty="0"/>
                  <a:t>a</a:t>
                </a:r>
                <a:r>
                  <a:rPr lang="en-US" sz="2800" dirty="0"/>
                  <a:t> </a:t>
                </a:r>
                <a14:m>
                  <m:oMath xmlns:m="http://schemas.openxmlformats.org/officeDocument/2006/math">
                    <m:r>
                      <a:rPr lang="en-US">
                        <a:latin typeface="Cambria Math" panose="02040503050406030204" pitchFamily="18" charset="0"/>
                      </a:rPr>
                      <m:t>=3</m:t>
                    </m:r>
                  </m:oMath>
                </a14:m>
                <a:r>
                  <a:rPr lang="en-US" sz="2800" dirty="0"/>
                  <a:t> and </a:t>
                </a:r>
                <a:r>
                  <a:rPr lang="en-US" sz="2800" i="1" dirty="0"/>
                  <a:t>b</a:t>
                </a:r>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=5</m:t>
                    </m:r>
                  </m:oMath>
                </a14:m>
                <a:r>
                  <a:rPr lang="en-US" sz="2800" dirty="0"/>
                  <a:t>.</a:t>
                </a:r>
              </a:p>
              <a:p>
                <a:pPr algn="just">
                  <a:defRPr sz="2800"/>
                </a:pPr>
                <a:endParaRPr lang="en-US" dirty="0"/>
              </a:p>
              <a:p>
                <a:pPr algn="just">
                  <a:defRPr sz="2800"/>
                </a:pPr>
                <a:r>
                  <a:rPr lang="en-US" dirty="0"/>
                  <a:t>Answer: Answers will vary. For March 5th, </a:t>
                </a:r>
                <a:r>
                  <a:rPr lang="en-US" i="1" dirty="0"/>
                  <a:t>c</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≈5.83</m:t>
                    </m:r>
                  </m:oMath>
                </a14:m>
                <a:r>
                  <a:rPr lang="en-US" dirty="0"/>
                  <a:t>.</a:t>
                </a:r>
              </a:p>
              <a:p>
                <a:pPr algn="just">
                  <a:defRPr sz="2800"/>
                </a:pPr>
                <a:endParaRPr lang="en-US"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Sine, Cosine, and Tangent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For an acute </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𝐴</m:t>
                    </m:r>
                  </m:oMath>
                </a14:m>
                <a:r>
                  <a:rPr lang="en-IN" sz="2800" dirty="0"/>
                  <a:t> in a right triangle,</a:t>
                </a:r>
              </a:p>
              <a:p>
                <a:endParaRPr lang="ar-AE" sz="2800" dirty="0"/>
              </a:p>
              <a:p>
                <a:endParaRPr lang="en-IN" sz="2800" dirty="0"/>
              </a:p>
              <a:p>
                <a:endParaRPr lang="en-IN" dirty="0"/>
              </a:p>
              <a:p>
                <a:endParaRPr lang="en-IN" sz="2800" dirty="0"/>
              </a:p>
              <a:p>
                <a:endParaRPr lang="en-IN" sz="2800" dirty="0"/>
              </a:p>
              <a:p>
                <a:endParaRPr lang="en-IN" sz="2800" dirty="0"/>
              </a:p>
              <a:p>
                <a:endParaRPr lang="en-IN" sz="2800" dirty="0"/>
              </a:p>
              <a:p>
                <a:endParaRPr lang="en-IN" sz="2800" dirty="0"/>
              </a:p>
              <a:p>
                <a:pPr algn="ctr"/>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IN">
                    <a:noFill/>
                  </a:rPr>
                  <a:t> </a:t>
                </a:r>
              </a:p>
            </p:txBody>
          </p:sp>
        </mc:Fallback>
      </mc:AlternateContent>
      <p:pic>
        <p:nvPicPr>
          <p:cNvPr id="4" name="Content Placeholder 4" descr="A right triangle. The right triangle has vertices B, C, A. The angle formed at vertex C is 90 degrees. The triangle's longest edge is BA, which is the hypotenuse c. An unknown angle is marked at vertex A. The edge BC opposite to the unknown angle is the opposite side, a. The edge CA adjacent to the unknown angle is the adjacent side, b.">
            <a:extLst>
              <a:ext uri="{FF2B5EF4-FFF2-40B4-BE49-F238E27FC236}">
                <a16:creationId xmlns:a16="http://schemas.microsoft.com/office/drawing/2014/main" id="{C3DEA2AC-B96E-40C3-A454-FD37A442D1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1400" y="1575328"/>
            <a:ext cx="2052000" cy="1841537"/>
          </a:xfrm>
          <a:prstGeom prst="rect">
            <a:avLst/>
          </a:prstGeom>
        </p:spPr>
      </p:pic>
      <p:sp>
        <p:nvSpPr>
          <p:cNvPr id="6" name="TextBox 5">
            <a:extLst>
              <a:ext uri="{FF2B5EF4-FFF2-40B4-BE49-F238E27FC236}">
                <a16:creationId xmlns:a16="http://schemas.microsoft.com/office/drawing/2014/main" id="{C0CE85A1-2F3F-4098-886F-8E1C1BDF9869}"/>
              </a:ext>
            </a:extLst>
          </p:cNvPr>
          <p:cNvSpPr txBox="1"/>
          <p:nvPr/>
        </p:nvSpPr>
        <p:spPr>
          <a:xfrm>
            <a:off x="457200" y="3352800"/>
            <a:ext cx="8229600" cy="369332"/>
          </a:xfrm>
          <a:prstGeom prst="rect">
            <a:avLst/>
          </a:prstGeom>
          <a:noFill/>
        </p:spPr>
        <p:txBody>
          <a:bodyPr wrap="square" rtlCol="0">
            <a:spAutoFit/>
          </a:bodyPr>
          <a:lstStyle/>
          <a:p>
            <a:pPr algn="ctr"/>
            <a:r>
              <a:rPr lang="en-US" dirty="0">
                <a:solidFill>
                  <a:srgbClr val="000000"/>
                </a:solidFill>
              </a:rPr>
              <a:t>Figure 18</a:t>
            </a:r>
          </a:p>
        </p:txBody>
      </p:sp>
      <p:graphicFrame>
        <p:nvGraphicFramePr>
          <p:cNvPr id="5" name="Object 4" descr="sine A equals Opposite divided by Hypotenuse equals a divided by c,&#10;&#10;cosine A equals Adjacent divided by Hypotenuse equals b divided by c, and&#10;&#10; tangent A equals Opposite divided by Adjacent equals a divided by b.">
            <a:extLst>
              <a:ext uri="{FF2B5EF4-FFF2-40B4-BE49-F238E27FC236}">
                <a16:creationId xmlns:a16="http://schemas.microsoft.com/office/drawing/2014/main" id="{3FD315E8-9906-45B7-8784-57C60B24E384}"/>
              </a:ext>
            </a:extLst>
          </p:cNvPr>
          <p:cNvGraphicFramePr>
            <a:graphicFrameLocks noChangeAspect="1"/>
          </p:cNvGraphicFramePr>
          <p:nvPr>
            <p:extLst>
              <p:ext uri="{D42A27DB-BD31-4B8C-83A1-F6EECF244321}">
                <p14:modId xmlns:p14="http://schemas.microsoft.com/office/powerpoint/2010/main" val="3870333416"/>
              </p:ext>
            </p:extLst>
          </p:nvPr>
        </p:nvGraphicFramePr>
        <p:xfrm>
          <a:off x="3200400" y="3886200"/>
          <a:ext cx="2924569" cy="2049188"/>
        </p:xfrm>
        <a:graphic>
          <a:graphicData uri="http://schemas.openxmlformats.org/presentationml/2006/ole">
            <mc:AlternateContent xmlns:mc="http://schemas.openxmlformats.org/markup-compatibility/2006">
              <mc:Choice xmlns:v="urn:schemas-microsoft-com:vml" Requires="v">
                <p:oleObj name="Equation" r:id="rId5" imgW="1866600" imgH="1307880" progId="Equation.DSMT4">
                  <p:embed/>
                </p:oleObj>
              </mc:Choice>
              <mc:Fallback>
                <p:oleObj name="Equation" r:id="rId5" imgW="1866600" imgH="1307880" progId="Equation.DSMT4">
                  <p:embed/>
                  <p:pic>
                    <p:nvPicPr>
                      <p:cNvPr id="0" name=""/>
                      <p:cNvPicPr/>
                      <p:nvPr/>
                    </p:nvPicPr>
                    <p:blipFill>
                      <a:blip r:embed="rId6"/>
                      <a:stretch>
                        <a:fillRect/>
                      </a:stretch>
                    </p:blipFill>
                    <p:spPr>
                      <a:xfrm>
                        <a:off x="3200400" y="3886200"/>
                        <a:ext cx="2924569" cy="2049188"/>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 reciprocals of each trig function also have a formal name: </a:t>
            </a:r>
            <a:r>
              <a:rPr sz="2800" b="1" dirty="0"/>
              <a:t>Cosecant</a:t>
            </a:r>
            <a:r>
              <a:rPr sz="2800" dirty="0"/>
              <a:t> (csc), </a:t>
            </a:r>
            <a:r>
              <a:rPr sz="2800" b="1" dirty="0"/>
              <a:t>Secant</a:t>
            </a:r>
            <a:r>
              <a:rPr sz="2800" dirty="0"/>
              <a:t> (sec), and </a:t>
            </a:r>
            <a:r>
              <a:rPr sz="2800" b="1" dirty="0"/>
              <a:t>Cotangent</a:t>
            </a:r>
            <a:r>
              <a:rPr sz="2800" dirty="0"/>
              <a:t> (cot).</a:t>
            </a:r>
          </a:p>
        </p:txBody>
      </p:sp>
      <p:pic>
        <p:nvPicPr>
          <p:cNvPr id="5" name="Picture 4" descr=" cosecant A equals Hypotenuse divided by Opposite,&#10;&#10; secant A equals Hypotenuse divided by Adjacent,&#10;&#10;cotangent A equals Adjacent divided by Opposite">
            <a:extLst>
              <a:ext uri="{FF2B5EF4-FFF2-40B4-BE49-F238E27FC236}">
                <a16:creationId xmlns:a16="http://schemas.microsoft.com/office/drawing/2014/main" id="{7E109B02-E0F3-F0D9-9F9C-1C98F3F522D4}"/>
              </a:ext>
            </a:extLst>
          </p:cNvPr>
          <p:cNvPicPr>
            <a:picLocks noChangeAspect="1"/>
          </p:cNvPicPr>
          <p:nvPr/>
        </p:nvPicPr>
        <p:blipFill>
          <a:blip r:embed="rId2"/>
          <a:stretch>
            <a:fillRect/>
          </a:stretch>
        </p:blipFill>
        <p:spPr>
          <a:xfrm>
            <a:off x="3252786" y="2548613"/>
            <a:ext cx="2772000" cy="282203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Calculating Trigonometric Ratios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1800" dirty="0"/>
                  <a:t>A right triangle with hypotenuse of length </a:t>
                </a:r>
                <a14:m>
                  <m:oMath xmlns:m="http://schemas.openxmlformats.org/officeDocument/2006/math">
                    <m:r>
                      <a:rPr lang="en-US" sz="1800">
                        <a:latin typeface="Cambria Math" panose="02040503050406030204" pitchFamily="18" charset="0"/>
                      </a:rPr>
                      <m:t>26</m:t>
                    </m:r>
                    <m:r>
                      <m:rPr>
                        <m:nor/>
                      </m:rPr>
                      <a:rPr lang="en-US" sz="1800"/>
                      <m:t> </m:t>
                    </m:r>
                    <m:r>
                      <m:rPr>
                        <m:sty m:val="p"/>
                      </m:rPr>
                      <a:rPr lang="en-US" sz="1800">
                        <a:latin typeface="Cambria Math" panose="02040503050406030204" pitchFamily="18" charset="0"/>
                      </a:rPr>
                      <m:t>cm</m:t>
                    </m:r>
                  </m:oMath>
                </a14:m>
                <a:r>
                  <a:rPr lang="en-US" sz="1800" dirty="0"/>
                  <a:t> and legs of lengths </a:t>
                </a:r>
                <a14:m>
                  <m:oMath xmlns:m="http://schemas.openxmlformats.org/officeDocument/2006/math">
                    <m:r>
                      <a:rPr lang="en-US" sz="1800">
                        <a:latin typeface="Cambria Math" panose="02040503050406030204" pitchFamily="18" charset="0"/>
                      </a:rPr>
                      <m:t>10</m:t>
                    </m:r>
                    <m:r>
                      <m:rPr>
                        <m:nor/>
                      </m:rPr>
                      <a:rPr lang="en-US" sz="1800"/>
                      <m:t> </m:t>
                    </m:r>
                    <m:r>
                      <m:rPr>
                        <m:sty m:val="p"/>
                      </m:rPr>
                      <a:rPr lang="en-US" sz="1800">
                        <a:latin typeface="Cambria Math" panose="02040503050406030204" pitchFamily="18" charset="0"/>
                      </a:rPr>
                      <m:t>cm</m:t>
                    </m:r>
                  </m:oMath>
                </a14:m>
                <a:r>
                  <a:rPr lang="en-US" sz="1800" dirty="0"/>
                  <a:t> and </a:t>
                </a:r>
                <a14:m>
                  <m:oMath xmlns:m="http://schemas.openxmlformats.org/officeDocument/2006/math">
                    <m:r>
                      <a:rPr lang="en-US" sz="1800">
                        <a:latin typeface="Cambria Math" panose="02040503050406030204" pitchFamily="18" charset="0"/>
                      </a:rPr>
                      <m:t>24</m:t>
                    </m:r>
                    <m:r>
                      <m:rPr>
                        <m:nor/>
                      </m:rPr>
                      <a:rPr lang="en-US" sz="1800"/>
                      <m:t> </m:t>
                    </m:r>
                    <m:r>
                      <m:rPr>
                        <m:sty m:val="p"/>
                      </m:rPr>
                      <a:rPr lang="en-US" sz="1800">
                        <a:latin typeface="Cambria Math" panose="02040503050406030204" pitchFamily="18" charset="0"/>
                      </a:rPr>
                      <m:t>cm</m:t>
                    </m:r>
                  </m:oMath>
                </a14:m>
                <a:r>
                  <a:rPr lang="en-US" sz="1800" dirty="0"/>
                  <a:t> is shown in Figure 19, with one of the acute angles labeled </a:t>
                </a:r>
                <a:r>
                  <a:rPr lang="el-GR" sz="1800" dirty="0">
                    <a:latin typeface="Calibri" panose="020F0502020204030204" pitchFamily="34" charset="0"/>
                    <a:ea typeface="Calibri" panose="020F0502020204030204" pitchFamily="34" charset="0"/>
                    <a:cs typeface="Calibri" panose="020F0502020204030204" pitchFamily="34" charset="0"/>
                  </a:rPr>
                  <a:t>θ</a:t>
                </a:r>
                <a:r>
                  <a:rPr lang="en-US" sz="1800" dirty="0"/>
                  <a:t>. Find the values of </a:t>
                </a:r>
                <a14:m>
                  <m:oMath xmlns:m="http://schemas.openxmlformats.org/officeDocument/2006/math">
                    <m:r>
                      <m:rPr>
                        <m:sty m:val="p"/>
                      </m:rPr>
                      <a:rPr lang="en-US" sz="1800">
                        <a:latin typeface="Cambria Math" panose="02040503050406030204" pitchFamily="18" charset="0"/>
                      </a:rPr>
                      <m:t>sin</m:t>
                    </m:r>
                    <m:r>
                      <a:rPr lang="en-US" sz="1800">
                        <a:latin typeface="Cambria Math" panose="02040503050406030204" pitchFamily="18" charset="0"/>
                      </a:rPr>
                      <m:t>⁡</m:t>
                    </m:r>
                    <m:r>
                      <m:rPr>
                        <m:nor/>
                      </m:rPr>
                      <a:rPr lang="el-GR" sz="1800" dirty="0">
                        <a:latin typeface="Calibri" panose="020F0502020204030204" pitchFamily="34" charset="0"/>
                        <a:ea typeface="Calibri" panose="020F0502020204030204" pitchFamily="34" charset="0"/>
                        <a:cs typeface="Calibri" panose="020F0502020204030204" pitchFamily="34" charset="0"/>
                      </a:rPr>
                      <m:t>θ</m:t>
                    </m:r>
                  </m:oMath>
                </a14:m>
                <a:r>
                  <a:rPr lang="en-US" sz="1800" dirty="0"/>
                  <a:t>, </a:t>
                </a:r>
                <a14:m>
                  <m:oMath xmlns:m="http://schemas.openxmlformats.org/officeDocument/2006/math">
                    <m:r>
                      <m:rPr>
                        <m:sty m:val="p"/>
                      </m:rPr>
                      <a:rPr lang="en-US" sz="1800">
                        <a:latin typeface="Cambria Math" panose="02040503050406030204" pitchFamily="18" charset="0"/>
                      </a:rPr>
                      <m:t>cos</m:t>
                    </m:r>
                    <m:r>
                      <a:rPr lang="en-US" sz="1800">
                        <a:latin typeface="Cambria Math" panose="02040503050406030204" pitchFamily="18" charset="0"/>
                      </a:rPr>
                      <m:t>⁡</m:t>
                    </m:r>
                    <m:r>
                      <m:rPr>
                        <m:nor/>
                      </m:rPr>
                      <a:rPr lang="el-GR" sz="1800" dirty="0">
                        <a:latin typeface="Calibri" panose="020F0502020204030204" pitchFamily="34" charset="0"/>
                        <a:ea typeface="Calibri" panose="020F0502020204030204" pitchFamily="34" charset="0"/>
                        <a:cs typeface="Calibri" panose="020F0502020204030204" pitchFamily="34" charset="0"/>
                      </a:rPr>
                      <m:t>θ</m:t>
                    </m:r>
                  </m:oMath>
                </a14:m>
                <a:r>
                  <a:rPr lang="en-US" sz="1800" dirty="0"/>
                  <a:t>, and </a:t>
                </a:r>
                <a14:m>
                  <m:oMath xmlns:m="http://schemas.openxmlformats.org/officeDocument/2006/math">
                    <m:r>
                      <m:rPr>
                        <m:sty m:val="p"/>
                      </m:rPr>
                      <a:rPr lang="en-US" sz="1800">
                        <a:latin typeface="Cambria Math" panose="02040503050406030204" pitchFamily="18" charset="0"/>
                      </a:rPr>
                      <m:t>tan</m:t>
                    </m:r>
                    <m:r>
                      <a:rPr lang="en-US" sz="1800">
                        <a:latin typeface="Cambria Math" panose="02040503050406030204" pitchFamily="18" charset="0"/>
                      </a:rPr>
                      <m:t>⁡</m:t>
                    </m:r>
                    <m:r>
                      <m:rPr>
                        <m:nor/>
                      </m:rPr>
                      <a:rPr lang="el-GR" sz="1800" dirty="0">
                        <a:latin typeface="Calibri" panose="020F0502020204030204" pitchFamily="34" charset="0"/>
                        <a:ea typeface="Calibri" panose="020F0502020204030204" pitchFamily="34" charset="0"/>
                        <a:cs typeface="Calibri" panose="020F0502020204030204" pitchFamily="34" charset="0"/>
                      </a:rPr>
                      <m:t>θ</m:t>
                    </m:r>
                  </m:oMath>
                </a14:m>
                <a:r>
                  <a:rPr lang="en-US" sz="1800" dirty="0"/>
                  <a:t>. Leave your answer as a reduced fraction.</a:t>
                </a:r>
              </a:p>
              <a:p>
                <a:pPr>
                  <a:defRPr sz="2800"/>
                </a:pPr>
                <a:endParaRPr lang="en-US" dirty="0"/>
              </a:p>
              <a:p>
                <a:pPr>
                  <a:defRPr sz="2800"/>
                </a:pPr>
                <a:endParaRPr lang="en-US" sz="2800" dirty="0"/>
              </a:p>
              <a:p>
                <a:pPr>
                  <a:defRPr sz="2800"/>
                </a:pPr>
                <a:endParaRPr lang="en-US" sz="2800" dirty="0"/>
              </a:p>
              <a:p>
                <a:pPr>
                  <a:defRPr sz="2800"/>
                </a:pP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736"/>
                </a:stretch>
              </a:blipFill>
            </p:spPr>
            <p:txBody>
              <a:bodyPr/>
              <a:lstStyle/>
              <a:p>
                <a:r>
                  <a:rPr lang="en-IN">
                    <a:noFill/>
                  </a:rPr>
                  <a:t> </a:t>
                </a:r>
              </a:p>
            </p:txBody>
          </p:sp>
        </mc:Fallback>
      </mc:AlternateContent>
      <p:pic>
        <p:nvPicPr>
          <p:cNvPr id="5" name="Picture 4" descr="A right triangle with a hypotenuse of length 26 centimeters and legs of lengths 10 centimeters and 24 centimeters. The angle 90 degrees is marked at the top-left vertex, and the unknown angle theta is marked at the top-right vertex, which is opposite the side of length 24 centimeters">
            <a:extLst>
              <a:ext uri="{FF2B5EF4-FFF2-40B4-BE49-F238E27FC236}">
                <a16:creationId xmlns:a16="http://schemas.microsoft.com/office/drawing/2014/main" id="{CAA9C55E-7E52-4962-A9E5-F136E08414E2}"/>
              </a:ext>
            </a:extLst>
          </p:cNvPr>
          <p:cNvPicPr>
            <a:picLocks noChangeAspect="1"/>
          </p:cNvPicPr>
          <p:nvPr/>
        </p:nvPicPr>
        <p:blipFill>
          <a:blip r:embed="rId3"/>
          <a:srcRect b="14917"/>
          <a:stretch>
            <a:fillRect/>
          </a:stretch>
        </p:blipFill>
        <p:spPr>
          <a:xfrm>
            <a:off x="2743200" y="1905000"/>
            <a:ext cx="3352800" cy="1467393"/>
          </a:xfrm>
          <a:prstGeom prst="rect">
            <a:avLst/>
          </a:prstGeom>
        </p:spPr>
      </p:pic>
      <p:sp>
        <p:nvSpPr>
          <p:cNvPr id="4" name="TextBox 3">
            <a:extLst>
              <a:ext uri="{FF2B5EF4-FFF2-40B4-BE49-F238E27FC236}">
                <a16:creationId xmlns:a16="http://schemas.microsoft.com/office/drawing/2014/main" id="{15F82A49-A005-D533-C833-042B794BAF12}"/>
              </a:ext>
            </a:extLst>
          </p:cNvPr>
          <p:cNvSpPr txBox="1"/>
          <p:nvPr/>
        </p:nvSpPr>
        <p:spPr>
          <a:xfrm>
            <a:off x="3581400" y="3446145"/>
            <a:ext cx="1676400" cy="369332"/>
          </a:xfrm>
          <a:prstGeom prst="rect">
            <a:avLst/>
          </a:prstGeom>
          <a:noFill/>
        </p:spPr>
        <p:txBody>
          <a:bodyPr wrap="square">
            <a:spAutoFit/>
          </a:bodyPr>
          <a:lstStyle/>
          <a:p>
            <a:pPr algn="ctr"/>
            <a:r>
              <a:rPr lang="en-US" dirty="0"/>
              <a:t>Figure 19</a:t>
            </a:r>
          </a:p>
        </p:txBody>
      </p:sp>
      <p:sp>
        <p:nvSpPr>
          <p:cNvPr id="8" name="TextBox 7">
            <a:extLst>
              <a:ext uri="{FF2B5EF4-FFF2-40B4-BE49-F238E27FC236}">
                <a16:creationId xmlns:a16="http://schemas.microsoft.com/office/drawing/2014/main" id="{06F3CEC5-DC2D-FAE7-E4E4-BD9B78A1FACA}"/>
              </a:ext>
            </a:extLst>
          </p:cNvPr>
          <p:cNvSpPr txBox="1"/>
          <p:nvPr/>
        </p:nvSpPr>
        <p:spPr>
          <a:xfrm>
            <a:off x="484187" y="3867090"/>
            <a:ext cx="167640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366092"/>
                </a:solidFill>
                <a:effectLst/>
                <a:uLnTx/>
                <a:uFillTx/>
                <a:latin typeface="Calibri"/>
                <a:ea typeface="+mn-ea"/>
                <a:cs typeface="+mn-cs"/>
              </a:rPr>
              <a:t>Solution</a:t>
            </a:r>
          </a:p>
        </p:txBody>
      </p:sp>
      <p:graphicFrame>
        <p:nvGraphicFramePr>
          <p:cNvPr id="6" name="Object 5" descr="sine A equals Opposite divided by Hypotenuse equals 24 divided by 26 equals 12 divided by 13,&#10;&#10;cosine A equals Adjacent divided by Hypotenuse equals 10 divided by 26 equals 5 divided by 13, and&#10;&#10;tangent A equals Opposite divided by Adjacent equals 24 divided by 10 equals 12 divided by 5.">
            <a:extLst>
              <a:ext uri="{FF2B5EF4-FFF2-40B4-BE49-F238E27FC236}">
                <a16:creationId xmlns:a16="http://schemas.microsoft.com/office/drawing/2014/main" id="{F7BF718C-2D66-40A5-B469-16D495E78544}"/>
              </a:ext>
            </a:extLst>
          </p:cNvPr>
          <p:cNvGraphicFramePr>
            <a:graphicFrameLocks noChangeAspect="1"/>
          </p:cNvGraphicFramePr>
          <p:nvPr>
            <p:extLst>
              <p:ext uri="{D42A27DB-BD31-4B8C-83A1-F6EECF244321}">
                <p14:modId xmlns:p14="http://schemas.microsoft.com/office/powerpoint/2010/main" val="171632770"/>
              </p:ext>
            </p:extLst>
          </p:nvPr>
        </p:nvGraphicFramePr>
        <p:xfrm>
          <a:off x="3048000" y="4138946"/>
          <a:ext cx="2644775" cy="1804654"/>
        </p:xfrm>
        <a:graphic>
          <a:graphicData uri="http://schemas.openxmlformats.org/presentationml/2006/ole">
            <mc:AlternateContent xmlns:mc="http://schemas.openxmlformats.org/markup-compatibility/2006">
              <mc:Choice xmlns:v="urn:schemas-microsoft-com:vml" Requires="v">
                <p:oleObj name="Equation" r:id="rId4" imgW="1917360" imgH="1307880" progId="Equation.DSMT4">
                  <p:embed/>
                </p:oleObj>
              </mc:Choice>
              <mc:Fallback>
                <p:oleObj name="Equation" r:id="rId4" imgW="1917360" imgH="1307880" progId="Equation.DSMT4">
                  <p:embed/>
                  <p:pic>
                    <p:nvPicPr>
                      <p:cNvPr id="5" name="Object 4">
                        <a:extLst>
                          <a:ext uri="{FF2B5EF4-FFF2-40B4-BE49-F238E27FC236}">
                            <a16:creationId xmlns:a16="http://schemas.microsoft.com/office/drawing/2014/main" id="{3FD315E8-9906-45B7-8784-57C60B24E384}"/>
                          </a:ext>
                        </a:extLst>
                      </p:cNvPr>
                      <p:cNvPicPr/>
                      <p:nvPr/>
                    </p:nvPicPr>
                    <p:blipFill>
                      <a:blip r:embed="rId5"/>
                      <a:stretch>
                        <a:fillRect/>
                      </a:stretch>
                    </p:blipFill>
                    <p:spPr>
                      <a:xfrm>
                        <a:off x="3048000" y="4138946"/>
                        <a:ext cx="2644775" cy="1804654"/>
                      </a:xfrm>
                      <a:prstGeom prst="rect">
                        <a:avLst/>
                      </a:prstGeom>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8"/>
                <a:ext cx="8229600" cy="553316"/>
              </a:xfrm>
            </p:spPr>
            <p:txBody>
              <a:bodyPr>
                <a:normAutofit/>
              </a:bodyPr>
              <a:lstStyle/>
              <a:p>
                <a:pPr>
                  <a:defRPr sz="2800"/>
                </a:pPr>
                <a:r>
                  <a:rPr dirty="0"/>
                  <a:t>Find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oMath>
                </a14:m>
                <a:r>
                  <a:rPr lang="el-GR" dirty="0">
                    <a:latin typeface="Calibri" panose="020F0502020204030204" pitchFamily="34" charset="0"/>
                    <a:ea typeface="Calibri" panose="020F0502020204030204" pitchFamily="34" charset="0"/>
                    <a:cs typeface="Calibri" panose="020F0502020204030204" pitchFamily="34" charset="0"/>
                  </a:rPr>
                  <a:t>θ</a:t>
                </a:r>
                <a:r>
                  <a:rPr dirty="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oMath>
                </a14:m>
                <a:r>
                  <a:rPr lang="el-GR" dirty="0">
                    <a:latin typeface="Calibri" panose="020F0502020204030204" pitchFamily="34" charset="0"/>
                    <a:ea typeface="Calibri" panose="020F0502020204030204" pitchFamily="34" charset="0"/>
                    <a:cs typeface="Calibri" panose="020F0502020204030204" pitchFamily="34" charset="0"/>
                  </a:rPr>
                  <a:t>θ</a:t>
                </a:r>
                <a:r>
                  <a:rPr dirty="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oMath>
                </a14:m>
                <a:r>
                  <a:rPr lang="el-GR" dirty="0">
                    <a:latin typeface="Calibri" panose="020F0502020204030204" pitchFamily="34" charset="0"/>
                    <a:ea typeface="Calibri" panose="020F0502020204030204" pitchFamily="34" charset="0"/>
                    <a:cs typeface="Calibri" panose="020F0502020204030204" pitchFamily="34" charset="0"/>
                  </a:rPr>
                  <a:t>θ</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8"/>
                <a:ext cx="8229600" cy="553316"/>
              </a:xfrm>
              <a:blipFill>
                <a:blip r:embed="rId2"/>
                <a:stretch>
                  <a:fillRect l="-1481" t="-10989" b="-25275"/>
                </a:stretch>
              </a:blipFill>
            </p:spPr>
            <p:txBody>
              <a:bodyPr/>
              <a:lstStyle/>
              <a:p>
                <a:r>
                  <a:rPr lang="en-IN">
                    <a:noFill/>
                  </a:rPr>
                  <a:t> </a:t>
                </a:r>
              </a:p>
            </p:txBody>
          </p:sp>
        </mc:Fallback>
      </mc:AlternateContent>
      <p:pic>
        <p:nvPicPr>
          <p:cNvPr id="4" name="Content Placeholder 4" descr="A right triangle with a hypotenuse of length 17 and legs of lengths 8 and 15. The angle 90 degrees is marked at the top-left vertex, and the unknown angle theta is marked at the bottom right vertex, which is opposite the side of length 15.">
            <a:extLst>
              <a:ext uri="{FF2B5EF4-FFF2-40B4-BE49-F238E27FC236}">
                <a16:creationId xmlns:a16="http://schemas.microsoft.com/office/drawing/2014/main" id="{2AE2C3AF-3B5F-47DC-833E-0F604C37DE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9800" y="1524000"/>
            <a:ext cx="4038600" cy="2452008"/>
          </a:xfrm>
          <a:prstGeom prst="rect">
            <a:avLst/>
          </a:prstGeom>
        </p:spPr>
      </p:pic>
      <p:sp>
        <p:nvSpPr>
          <p:cNvPr id="7" name="TextBox 6">
            <a:extLst>
              <a:ext uri="{FF2B5EF4-FFF2-40B4-BE49-F238E27FC236}">
                <a16:creationId xmlns:a16="http://schemas.microsoft.com/office/drawing/2014/main" id="{04F29781-338A-4A31-181B-07E455C57EA4}"/>
              </a:ext>
            </a:extLst>
          </p:cNvPr>
          <p:cNvSpPr txBox="1"/>
          <p:nvPr/>
        </p:nvSpPr>
        <p:spPr>
          <a:xfrm>
            <a:off x="3276600" y="4209111"/>
            <a:ext cx="16764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Figure 20</a:t>
            </a:r>
            <a:endParaRPr lang="en-IN" sz="2600" dirty="0"/>
          </a:p>
        </p:txBody>
      </p:sp>
      <p:pic>
        <p:nvPicPr>
          <p:cNvPr id="11" name="Picture 10" descr="Answer: sine theta equals 15 divided by 17, cosine theta equals 8 divided by 17, tangent theta equals 15 divided by 8">
            <a:extLst>
              <a:ext uri="{FF2B5EF4-FFF2-40B4-BE49-F238E27FC236}">
                <a16:creationId xmlns:a16="http://schemas.microsoft.com/office/drawing/2014/main" id="{4A424A47-EE8D-3805-586C-ADC027071B47}"/>
              </a:ext>
            </a:extLst>
          </p:cNvPr>
          <p:cNvPicPr>
            <a:picLocks noChangeAspect="1"/>
          </p:cNvPicPr>
          <p:nvPr/>
        </p:nvPicPr>
        <p:blipFill>
          <a:blip r:embed="rId5"/>
          <a:stretch>
            <a:fillRect/>
          </a:stretch>
        </p:blipFill>
        <p:spPr>
          <a:xfrm>
            <a:off x="762000" y="5181600"/>
            <a:ext cx="5508000" cy="822237"/>
          </a:xfrm>
          <a:prstGeom prst="rect">
            <a:avLst/>
          </a:prstGeom>
        </p:spPr>
      </p:pic>
    </p:spTree>
    <p:extLst>
      <p:ext uri="{BB962C8B-B14F-4D97-AF65-F5344CB8AC3E}">
        <p14:creationId xmlns:p14="http://schemas.microsoft.com/office/powerpoint/2010/main" val="3909215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Solving for Unknowns in a Right Triangle</a:t>
            </a:r>
            <a:r>
              <a:rPr lang="en-US" dirty="0"/>
              <a:t>—Slide 1</a:t>
            </a:r>
            <a:endParaRPr dirty="0"/>
          </a:p>
        </p:txBody>
      </p:sp>
      <p:sp>
        <p:nvSpPr>
          <p:cNvPr id="3" name="Text Placeholder 2"/>
          <p:cNvSpPr>
            <a:spLocks noGrp="1"/>
          </p:cNvSpPr>
          <p:nvPr>
            <p:ph type="body" sz="quarter" idx="10"/>
          </p:nvPr>
        </p:nvSpPr>
        <p:spPr/>
        <p:txBody>
          <a:bodyPr>
            <a:normAutofit/>
          </a:bodyPr>
          <a:lstStyle/>
          <a:p>
            <a:pPr algn="just">
              <a:defRPr sz="2800"/>
            </a:pPr>
            <a:r>
              <a:rPr lang="en-IN" sz="2400" dirty="0"/>
              <a:t>A contractor is marking the property corners on a new construction site. She has marked the location of the first two corners, points </a:t>
            </a:r>
            <a:r>
              <a:rPr lang="en-IN" sz="2400" i="1" dirty="0"/>
              <a:t>A</a:t>
            </a:r>
            <a:r>
              <a:rPr lang="en-IN" sz="2400" dirty="0"/>
              <a:t> and </a:t>
            </a:r>
            <a:r>
              <a:rPr lang="en-IN" sz="2400" i="1" dirty="0"/>
              <a:t>B</a:t>
            </a:r>
            <a:r>
              <a:rPr lang="en-IN" sz="2400" dirty="0"/>
              <a:t>, which are </a:t>
            </a:r>
            <a:r>
              <a:rPr lang="en-IN" sz="2400" dirty="0">
                <a:latin typeface="Cambria Math"/>
              </a:rPr>
              <a:t>100</a:t>
            </a:r>
            <a:r>
              <a:rPr lang="en-IN" sz="2400" dirty="0"/>
              <a:t> feet apart. The next corner will be </a:t>
            </a:r>
            <a:r>
              <a:rPr lang="en-IN" sz="2400" dirty="0">
                <a:latin typeface="Cambria Math"/>
              </a:rPr>
              <a:t>72</a:t>
            </a:r>
            <a:r>
              <a:rPr lang="en-IN" sz="2400" dirty="0"/>
              <a:t> feet from point </a:t>
            </a:r>
            <a:r>
              <a:rPr lang="en-IN" sz="2400" i="1" dirty="0"/>
              <a:t>B</a:t>
            </a:r>
            <a:r>
              <a:rPr lang="en-IN" sz="2400" dirty="0"/>
              <a:t> at an angle of 55</a:t>
            </a:r>
            <a:r>
              <a:rPr lang="en-IN" sz="2400" dirty="0">
                <a:latin typeface="Calibri" panose="020F0502020204030204" pitchFamily="34" charset="0"/>
                <a:ea typeface="Calibri" panose="020F0502020204030204" pitchFamily="34" charset="0"/>
                <a:cs typeface="Calibri" panose="020F0502020204030204" pitchFamily="34" charset="0"/>
              </a:rPr>
              <a:t>°. </a:t>
            </a:r>
            <a:r>
              <a:rPr lang="en-IN" sz="2400" dirty="0"/>
              <a:t>Using only a surveyor's rope and string, she needs to mark the 55</a:t>
            </a:r>
            <a:r>
              <a:rPr lang="en-IN" sz="2400" dirty="0">
                <a:latin typeface="Calibri" panose="020F0502020204030204" pitchFamily="34" charset="0"/>
                <a:ea typeface="Calibri" panose="020F0502020204030204" pitchFamily="34" charset="0"/>
                <a:cs typeface="Calibri" panose="020F0502020204030204" pitchFamily="34" charset="0"/>
              </a:rPr>
              <a:t>° </a:t>
            </a:r>
            <a:r>
              <a:rPr lang="en-IN" sz="2400" dirty="0"/>
              <a:t>angle at point </a:t>
            </a:r>
            <a:r>
              <a:rPr lang="en-IN" sz="2400" i="1" dirty="0"/>
              <a:t>B</a:t>
            </a:r>
            <a:r>
              <a:rPr lang="en-IN" sz="2400" dirty="0"/>
              <a:t>. Determine how she can create this angle using a right triangle.</a:t>
            </a:r>
            <a:endParaRPr sz="2400" dirty="0"/>
          </a:p>
        </p:txBody>
      </p:sp>
      <p:pic>
        <p:nvPicPr>
          <p:cNvPr id="5" name="Picture 4" descr="A horizontal line segment AB measures 100 feet. A ray starts from point B and is inclined toward the left side. The angle formed by the ray with the line segment AB is 55 degrees.">
            <a:extLst>
              <a:ext uri="{FF2B5EF4-FFF2-40B4-BE49-F238E27FC236}">
                <a16:creationId xmlns:a16="http://schemas.microsoft.com/office/drawing/2014/main" id="{1CEC179F-A1F8-4337-92C2-8E300342191A}"/>
              </a:ext>
            </a:extLst>
          </p:cNvPr>
          <p:cNvPicPr>
            <a:picLocks noChangeAspect="1"/>
          </p:cNvPicPr>
          <p:nvPr/>
        </p:nvPicPr>
        <p:blipFill>
          <a:blip r:embed="rId2"/>
          <a:srcRect b="21065"/>
          <a:stretch>
            <a:fillRect/>
          </a:stretch>
        </p:blipFill>
        <p:spPr>
          <a:xfrm>
            <a:off x="2514600" y="3619364"/>
            <a:ext cx="3636000" cy="1781662"/>
          </a:xfrm>
          <a:prstGeom prst="rect">
            <a:avLst/>
          </a:prstGeom>
        </p:spPr>
      </p:pic>
      <p:sp>
        <p:nvSpPr>
          <p:cNvPr id="4" name="TextBox 3">
            <a:extLst>
              <a:ext uri="{FF2B5EF4-FFF2-40B4-BE49-F238E27FC236}">
                <a16:creationId xmlns:a16="http://schemas.microsoft.com/office/drawing/2014/main" id="{C6FD7672-ED17-E14D-63D9-BEB72D2C2A41}"/>
              </a:ext>
            </a:extLst>
          </p:cNvPr>
          <p:cNvSpPr txBox="1"/>
          <p:nvPr/>
        </p:nvSpPr>
        <p:spPr>
          <a:xfrm>
            <a:off x="3676650" y="5401026"/>
            <a:ext cx="14478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Figure 21</a:t>
            </a:r>
            <a:endParaRPr lang="en-IN" sz="2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Solving for Unknowns in a Right Triangle</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400" b="1" dirty="0"/>
                  <a:t>Solution</a:t>
                </a:r>
              </a:p>
              <a:p>
                <a:pPr>
                  <a:defRPr sz="2800"/>
                </a:pPr>
                <a:r>
                  <a:rPr lang="en-IN" sz="2400" dirty="0"/>
                  <a:t>Begin by forming a right triangle with the right angle at point </a:t>
                </a:r>
                <a14:m>
                  <m:oMath xmlns:m="http://schemas.openxmlformats.org/officeDocument/2006/math">
                    <m:r>
                      <a:rPr lang="en-IN" sz="2400">
                        <a:latin typeface="Cambria Math" panose="02040503050406030204" pitchFamily="18" charset="0"/>
                      </a:rPr>
                      <m:t>𝐴</m:t>
                    </m:r>
                  </m:oMath>
                </a14:m>
                <a:r>
                  <a:rPr lang="en-IN" sz="2400" dirty="0"/>
                  <a:t> as illustrated in Figure 22. Using the trigonometric ratios, we can find the lengths of the opposite side </a:t>
                </a:r>
                <a:r>
                  <a:rPr lang="en-IN" sz="2400" i="1" dirty="0"/>
                  <a:t>x</a:t>
                </a:r>
                <a:r>
                  <a:rPr lang="en-IN" sz="2400" dirty="0"/>
                  <a:t> and the hypotenuse </a:t>
                </a:r>
                <a:r>
                  <a:rPr lang="en-IN" sz="2400" i="1" dirty="0"/>
                  <a:t>y</a:t>
                </a:r>
                <a:r>
                  <a:rPr lang="en-IN" sz="2400" dirty="0"/>
                  <a:t>. The angle (</a:t>
                </a:r>
                <a14:m>
                  <m:oMath xmlns:m="http://schemas.openxmlformats.org/officeDocument/2006/math">
                    <m:sSup>
                      <m:sSupPr>
                        <m:ctrlPr>
                          <a:rPr lang="ar-AE" sz="2400" i="1">
                            <a:latin typeface="Cambria Math" panose="02040503050406030204" pitchFamily="18" charset="0"/>
                          </a:rPr>
                        </m:ctrlPr>
                      </m:sSupPr>
                      <m:e>
                        <m:r>
                          <a:rPr lang="ar-AE" sz="2400">
                            <a:latin typeface="Cambria Math" panose="02040503050406030204" pitchFamily="18" charset="0"/>
                          </a:rPr>
                          <m:t>55</m:t>
                        </m:r>
                        <m:r>
                          <a:rPr lang="ar-AE" sz="2400" i="1" smtClean="0">
                            <a:latin typeface="Cambria Math" panose="02040503050406030204" pitchFamily="18" charset="0"/>
                          </a:rPr>
                          <m:t>˚</m:t>
                        </m:r>
                        <m:r>
                          <m:rPr>
                            <m:nor/>
                          </m:rPr>
                          <a:rPr lang="en-IN" sz="2400" dirty="0"/>
                          <m:t>)</m:t>
                        </m:r>
                      </m:e>
                      <m:sup>
                        <m:r>
                          <m:rPr>
                            <m:nor/>
                          </m:rPr>
                          <a:rPr lang="ar-AE" sz="2400"/>
                          <m:t> </m:t>
                        </m:r>
                      </m:sup>
                    </m:sSup>
                  </m:oMath>
                </a14:m>
                <a:r>
                  <a:rPr lang="ar-AE" sz="2400" dirty="0"/>
                  <a:t> </a:t>
                </a:r>
                <a:r>
                  <a:rPr lang="en-IN" sz="2400" dirty="0"/>
                  <a:t>and the adjacent side (</a:t>
                </a:r>
                <a:r>
                  <a:rPr lang="en-IN" sz="2400" dirty="0">
                    <a:latin typeface="Cambria Math"/>
                  </a:rPr>
                  <a:t>100</a:t>
                </a:r>
                <a:r>
                  <a:rPr lang="en-IN" sz="2400" dirty="0"/>
                  <a:t> feet) are known.</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556"/>
                </a:stretch>
              </a:blipFill>
            </p:spPr>
            <p:txBody>
              <a:bodyPr/>
              <a:lstStyle/>
              <a:p>
                <a:r>
                  <a:rPr lang="en-IN">
                    <a:noFill/>
                  </a:rPr>
                  <a:t> </a:t>
                </a:r>
              </a:p>
            </p:txBody>
          </p:sp>
        </mc:Fallback>
      </mc:AlternateContent>
      <p:pic>
        <p:nvPicPr>
          <p:cNvPr id="5" name="Picture 4" descr="The angle formed at vertex A is 90 degrees. The longest edge of triangle CB is the hypotenuse, y. An angle of 55 degrees is marked at vertex B. The edge CA opposite to the angle 55 degrees is the opposite side, x. The edge AB adjacent to the angle 55 degrees measures 100 feet.">
            <a:extLst>
              <a:ext uri="{FF2B5EF4-FFF2-40B4-BE49-F238E27FC236}">
                <a16:creationId xmlns:a16="http://schemas.microsoft.com/office/drawing/2014/main" id="{6C2A6B60-2C51-4FF2-8D89-12D00B84FF4D}"/>
              </a:ext>
            </a:extLst>
          </p:cNvPr>
          <p:cNvPicPr>
            <a:picLocks noChangeAspect="1"/>
          </p:cNvPicPr>
          <p:nvPr/>
        </p:nvPicPr>
        <p:blipFill>
          <a:blip r:embed="rId3"/>
          <a:srcRect b="11130"/>
          <a:stretch>
            <a:fillRect/>
          </a:stretch>
        </p:blipFill>
        <p:spPr>
          <a:xfrm>
            <a:off x="3078000" y="3200400"/>
            <a:ext cx="2988000" cy="2317107"/>
          </a:xfrm>
          <a:prstGeom prst="rect">
            <a:avLst/>
          </a:prstGeom>
        </p:spPr>
      </p:pic>
      <p:sp>
        <p:nvSpPr>
          <p:cNvPr id="4" name="TextBox 3">
            <a:extLst>
              <a:ext uri="{FF2B5EF4-FFF2-40B4-BE49-F238E27FC236}">
                <a16:creationId xmlns:a16="http://schemas.microsoft.com/office/drawing/2014/main" id="{6B3FB097-A489-EED4-0D4C-CD5A8D3770FF}"/>
              </a:ext>
            </a:extLst>
          </p:cNvPr>
          <p:cNvSpPr txBox="1"/>
          <p:nvPr/>
        </p:nvSpPr>
        <p:spPr>
          <a:xfrm>
            <a:off x="3810000" y="5517507"/>
            <a:ext cx="1447800" cy="492443"/>
          </a:xfrm>
          <a:prstGeom prst="rect">
            <a:avLst/>
          </a:prstGeom>
          <a:noFill/>
        </p:spPr>
        <p:txBody>
          <a:bodyPr wrap="square">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Figure 22</a:t>
            </a:r>
            <a:endParaRPr lang="en-IN" sz="2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Solving for Unknowns in a Right Triangle</a:t>
            </a:r>
            <a:r>
              <a:rPr lang="en-US" dirty="0"/>
              <a:t>—Slide 3</a:t>
            </a:r>
            <a:endParaRPr dirty="0"/>
          </a:p>
        </p:txBody>
      </p:sp>
      <p:sp>
        <p:nvSpPr>
          <p:cNvPr id="3" name="Text Placeholder 2"/>
          <p:cNvSpPr>
            <a:spLocks noGrp="1"/>
          </p:cNvSpPr>
          <p:nvPr>
            <p:ph type="body" sz="quarter" idx="10"/>
          </p:nvPr>
        </p:nvSpPr>
        <p:spPr/>
        <p:txBody>
          <a:bodyPr>
            <a:normAutofit/>
          </a:bodyPr>
          <a:lstStyle/>
          <a:p>
            <a:pPr>
              <a:defRPr sz="2800" b="1"/>
            </a:pPr>
            <a:r>
              <a:rPr sz="2200" dirty="0"/>
              <a:t>Length of Side </a:t>
            </a:r>
            <a:r>
              <a:rPr lang="en-US" sz="2200" i="1" dirty="0"/>
              <a:t>x</a:t>
            </a:r>
            <a:r>
              <a:rPr sz="2200" dirty="0"/>
              <a:t>:</a:t>
            </a:r>
          </a:p>
          <a:p>
            <a:pPr>
              <a:defRPr sz="2800"/>
            </a:pPr>
            <a:r>
              <a:rPr sz="2200" dirty="0"/>
              <a:t>The trigonometric function involving the opposite side and the </a:t>
            </a:r>
            <a:endParaRPr lang="en-US" sz="2200" dirty="0"/>
          </a:p>
          <a:p>
            <a:pPr>
              <a:defRPr sz="2800"/>
            </a:pPr>
            <a:r>
              <a:rPr sz="2200" dirty="0"/>
              <a:t>adjacent side is the tangent function, </a:t>
            </a:r>
          </a:p>
          <a:p>
            <a:pPr algn="ctr"/>
            <a:r>
              <a:rPr sz="2200" dirty="0"/>
              <a:t>​</a:t>
            </a:r>
          </a:p>
          <a:p>
            <a:pPr algn="l"/>
            <a:endParaRPr sz="2200" dirty="0"/>
          </a:p>
        </p:txBody>
      </p:sp>
      <p:pic>
        <p:nvPicPr>
          <p:cNvPr id="6" name="Picture 5" descr="tan theta equals opposite side divided by Adjacent side">
            <a:extLst>
              <a:ext uri="{FF2B5EF4-FFF2-40B4-BE49-F238E27FC236}">
                <a16:creationId xmlns:a16="http://schemas.microsoft.com/office/drawing/2014/main" id="{559E8BAD-08AC-CDE8-47B3-16F31A3981CE}"/>
              </a:ext>
            </a:extLst>
          </p:cNvPr>
          <p:cNvPicPr>
            <a:picLocks noChangeAspect="1"/>
          </p:cNvPicPr>
          <p:nvPr/>
        </p:nvPicPr>
        <p:blipFill>
          <a:blip r:embed="rId2"/>
          <a:stretch>
            <a:fillRect/>
          </a:stretch>
        </p:blipFill>
        <p:spPr>
          <a:xfrm>
            <a:off x="4800600" y="1747502"/>
            <a:ext cx="1872000" cy="694200"/>
          </a:xfrm>
          <a:prstGeom prst="rect">
            <a:avLst/>
          </a:prstGeom>
        </p:spPr>
      </p:pic>
      <p:sp>
        <p:nvSpPr>
          <p:cNvPr id="8" name="TextBox 7">
            <a:extLst>
              <a:ext uri="{FF2B5EF4-FFF2-40B4-BE49-F238E27FC236}">
                <a16:creationId xmlns:a16="http://schemas.microsoft.com/office/drawing/2014/main" id="{EE08AD80-AD52-6188-90A3-3A8D4BE70554}"/>
              </a:ext>
            </a:extLst>
          </p:cNvPr>
          <p:cNvSpPr txBox="1"/>
          <p:nvPr/>
        </p:nvSpPr>
        <p:spPr>
          <a:xfrm>
            <a:off x="457200" y="2419290"/>
            <a:ext cx="579120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So using the tangent function gives the following.</a:t>
            </a:r>
            <a:endParaRPr lang="en-IN" dirty="0"/>
          </a:p>
        </p:txBody>
      </p:sp>
      <mc:AlternateContent xmlns:mc="http://schemas.openxmlformats.org/markup-compatibility/2006" xmlns:a14="http://schemas.microsoft.com/office/drawing/2010/main">
        <mc:Choice Requires="a14">
          <p:graphicFrame>
            <p:nvGraphicFramePr>
              <p:cNvPr id="4" name="Table 3" descr="Line 1: tangent 55 degrees equals x divided by 100 feet,&#10;Line 2: open parentheses tangent 55 degrees closed parentheses times 100 feet equals x,&#10;Line 3: x is approximately equal to 142.8 feet"/>
              <p:cNvGraphicFramePr>
                <a:graphicFrameLocks noGrp="1"/>
              </p:cNvGraphicFramePr>
              <p:nvPr>
                <p:extLst>
                  <p:ext uri="{D42A27DB-BD31-4B8C-83A1-F6EECF244321}">
                    <p14:modId xmlns:p14="http://schemas.microsoft.com/office/powerpoint/2010/main" val="2752479513"/>
                  </p:ext>
                </p:extLst>
              </p:nvPr>
            </p:nvGraphicFramePr>
            <p:xfrm>
              <a:off x="2362200" y="2895600"/>
              <a:ext cx="4191000" cy="1828800"/>
            </p:xfrm>
            <a:graphic>
              <a:graphicData uri="http://schemas.openxmlformats.org/drawingml/2006/table">
                <a:tbl>
                  <a:tblPr firstRow="1" bandRow="1">
                    <a:tableStyleId>{2D5ABB26-0587-4C30-8999-92F81FD0307C}</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609600">
                    <a:tc>
                      <a:txBody>
                        <a:bodyPr/>
                        <a:lstStyle/>
                        <a:p>
                          <a:pPr algn="r">
                            <a:defRPr sz="1600"/>
                          </a:pPr>
                          <a:r>
                            <a:rPr sz="2000" dirty="0"/>
                            <a:t>​</a:t>
                          </a:r>
                          <a14:m>
                            <m:oMath xmlns:m="http://schemas.openxmlformats.org/officeDocument/2006/math">
                              <m:r>
                                <m:rPr>
                                  <m:sty m:val="p"/>
                                </m:rPr>
                                <a:rPr sz="2000">
                                  <a:latin typeface="Cambria Math"/>
                                </a:rPr>
                                <m:t>tan</m:t>
                              </m:r>
                              <m:r>
                                <a:rPr sz="2000">
                                  <a:latin typeface="Cambria Math"/>
                                </a:rPr>
                                <m:t>⁡</m:t>
                              </m:r>
                              <m:sSup>
                                <m:sSupPr>
                                  <m:ctrlPr>
                                    <a:rPr sz="2000" i="1">
                                      <a:latin typeface="Cambria Math" panose="02040503050406030204" pitchFamily="18" charset="0"/>
                                    </a:rPr>
                                  </m:ctrlPr>
                                </m:sSupPr>
                                <m:e>
                                  <m:r>
                                    <a:rPr sz="2000">
                                      <a:latin typeface="Cambria Math"/>
                                    </a:rPr>
                                    <m:t>55</m:t>
                                  </m:r>
                                  <m:r>
                                    <a:rPr lang="en-IN" sz="2000" i="1" smtClean="0">
                                      <a:latin typeface="Cambria Math"/>
                                    </a:rPr>
                                    <m:t>˚</m:t>
                                  </m:r>
                                </m:e>
                                <m:sup>
                                  <m:r>
                                    <m:rPr>
                                      <m:nor/>
                                    </m:rPr>
                                    <a:rPr sz="2000">
                                      <a:latin typeface="Cambria Math"/>
                                    </a:rPr>
                                    <m:t> </m:t>
                                  </m:r>
                                </m:sup>
                              </m:sSup>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𝑥</m:t>
                                  </m:r>
                                </m:num>
                                <m:den>
                                  <m:r>
                                    <a:rPr sz="2000">
                                      <a:latin typeface="Cambria Math"/>
                                    </a:rPr>
                                    <m:t>100</m:t>
                                  </m:r>
                                  <m:r>
                                    <m:rPr>
                                      <m:nor/>
                                    </m:rPr>
                                    <a:rPr sz="2000">
                                      <a:latin typeface="Cambria Math"/>
                                    </a:rPr>
                                    <m:t> </m:t>
                                  </m:r>
                                  <m:r>
                                    <m:rPr>
                                      <m:sty m:val="p"/>
                                    </m:rPr>
                                    <a:rPr sz="2000">
                                      <a:latin typeface="Cambria Math"/>
                                    </a:rPr>
                                    <m:t>ft</m:t>
                                  </m:r>
                                </m:den>
                              </m:f>
                            </m:oMath>
                          </a14:m>
                          <a:endParaRPr sz="20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lang="ar-AE" sz="2000" dirty="0"/>
                            <a:t>​</a:t>
                          </a:r>
                          <a:r>
                            <a:rPr lang="en-US" sz="2000" dirty="0"/>
                            <a:t>(tan55</a:t>
                          </a:r>
                          <a14:m>
                            <m:oMath xmlns:m="http://schemas.openxmlformats.org/officeDocument/2006/math">
                              <m:r>
                                <a:rPr lang="en-IN" sz="2000" i="1" smtClean="0">
                                  <a:latin typeface="Cambria Math"/>
                                </a:rPr>
                                <m:t>˚</m:t>
                              </m:r>
                              <m:r>
                                <m:rPr>
                                  <m:nor/>
                                </m:rPr>
                                <a:rPr lang="en-IN" sz="2000" dirty="0" smtClean="0"/>
                                <m:t>)</m:t>
                              </m:r>
                              <m:r>
                                <a:rPr lang="ar-AE" sz="2000">
                                  <a:latin typeface="Cambria Math"/>
                                </a:rPr>
                                <m:t>100</m:t>
                              </m:r>
                              <m:r>
                                <m:rPr>
                                  <m:nor/>
                                </m:rPr>
                                <a:rPr lang="ar-AE" sz="2000">
                                  <a:latin typeface="Cambria Math"/>
                                </a:rPr>
                                <m:t> </m:t>
                              </m:r>
                              <m:r>
                                <m:rPr>
                                  <m:sty m:val="p"/>
                                </m:rPr>
                                <a:rPr lang="en-US" sz="2000">
                                  <a:latin typeface="Cambria Math"/>
                                </a:rPr>
                                <m:t>ft</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r>
                                <a:rPr sz="2000">
                                  <a:latin typeface="Cambria Math"/>
                                </a:rPr>
                                <m:t>𝑥</m:t>
                              </m:r>
                            </m:oMath>
                          </a14:m>
                          <a:endParaRPr sz="20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000" dirty="0"/>
                            <a:t>​</a:t>
                          </a:r>
                          <a14:m>
                            <m:oMath xmlns:m="http://schemas.openxmlformats.org/officeDocument/2006/math">
                              <m:r>
                                <a:rPr sz="2000">
                                  <a:latin typeface="Cambria Math"/>
                                </a:rPr>
                                <m:t>𝑥</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r>
                                <a:rPr sz="2000">
                                  <a:latin typeface="Cambria Math"/>
                                </a:rPr>
                                <m:t>142</m:t>
                              </m:r>
                              <m:r>
                                <a:rPr sz="2000">
                                  <a:latin typeface="Cambria Math"/>
                                </a:rPr>
                                <m:t>.</m:t>
                              </m:r>
                              <m:r>
                                <a:rPr sz="2000">
                                  <a:latin typeface="Cambria Math"/>
                                </a:rPr>
                                <m:t>8</m:t>
                              </m:r>
                              <m:r>
                                <m:rPr>
                                  <m:nor/>
                                </m:rPr>
                                <a:rPr sz="2000">
                                  <a:latin typeface="Cambria Math"/>
                                </a:rPr>
                                <m:t> </m:t>
                              </m:r>
                              <m:r>
                                <m:rPr>
                                  <m:sty m:val="p"/>
                                </m:rPr>
                                <a:rPr sz="2000">
                                  <a:latin typeface="Cambria Math"/>
                                </a:rPr>
                                <m:t>ft</m:t>
                              </m:r>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descr="Line 1: tangent 55 degrees equals x divided by 100 feet,&#10;Line 2: open parentheses tangent 55 degrees closed parentheses times 100 feet equals x,&#10;Line 3: x is approximately equal to 142.8 feet"/>
              <p:cNvGraphicFramePr>
                <a:graphicFrameLocks noGrp="1"/>
              </p:cNvGraphicFramePr>
              <p:nvPr>
                <p:extLst>
                  <p:ext uri="{D42A27DB-BD31-4B8C-83A1-F6EECF244321}">
                    <p14:modId xmlns:p14="http://schemas.microsoft.com/office/powerpoint/2010/main" val="2752479513"/>
                  </p:ext>
                </p:extLst>
              </p:nvPr>
            </p:nvGraphicFramePr>
            <p:xfrm>
              <a:off x="2362200" y="2895600"/>
              <a:ext cx="4191000" cy="1828800"/>
            </p:xfrm>
            <a:graphic>
              <a:graphicData uri="http://schemas.openxmlformats.org/drawingml/2006/table">
                <a:tbl>
                  <a:tblPr firstRow="1" bandRow="1">
                    <a:tableStyleId>{2D5ABB26-0587-4C30-8999-92F81FD0307C}</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100000" b="-200000"/>
                          </a:stretch>
                        </a:blipFill>
                      </a:tcPr>
                    </a:tc>
                    <a:tc>
                      <a:txBody>
                        <a:bodyPr/>
                        <a:lstStyle/>
                        <a:p>
                          <a:endParaRPr lang="en-US"/>
                        </a:p>
                      </a:txBody>
                      <a:tcPr marL="36576" marR="36576" marT="36576" marB="36576" anchor="ctr">
                        <a:blipFill>
                          <a:blip r:embed="rId3"/>
                          <a:stretch>
                            <a:fillRect l="-100000" b="-200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00000"/>
                          </a:stretch>
                        </a:blipFill>
                      </a:tcPr>
                    </a:tc>
                    <a:tc>
                      <a:txBody>
                        <a:bodyPr/>
                        <a:lstStyle/>
                        <a:p>
                          <a:endParaRPr lang="en-US"/>
                        </a:p>
                      </a:txBody>
                      <a:tcPr marL="36576" marR="36576" marT="36576" marB="36576" anchor="ctr">
                        <a:blipFill>
                          <a:blip r:embed="rId3"/>
                          <a:stretch>
                            <a:fillRect l="-100000" t="-100000" b="-100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0000" r="-100000"/>
                          </a:stretch>
                        </a:blipFill>
                      </a:tcPr>
                    </a:tc>
                    <a:tc>
                      <a:txBody>
                        <a:bodyPr/>
                        <a:lstStyle/>
                        <a:p>
                          <a:endParaRPr lang="en-US"/>
                        </a:p>
                      </a:txBody>
                      <a:tcPr marL="36576" marR="36576" marT="36576" marB="36576" anchor="ctr">
                        <a:blipFill>
                          <a:blip r:embed="rId3"/>
                          <a:stretch>
                            <a:fillRect l="-100000" t="-20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Labeling Angles</a:t>
            </a:r>
            <a:r>
              <a:rPr lang="en-US" dirty="0"/>
              <a:t>—Slide 2</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endParaRPr lang="en-IN" dirty="0"/>
          </a:p>
          <a:p>
            <a:endParaRPr lang="en-IN" sz="2800" dirty="0"/>
          </a:p>
          <a:p>
            <a:endParaRPr lang="en-IN" dirty="0"/>
          </a:p>
          <a:p>
            <a:endParaRPr lang="en-IN" sz="2800" dirty="0"/>
          </a:p>
          <a:p>
            <a:endParaRPr lang="en-IN" dirty="0"/>
          </a:p>
          <a:p>
            <a:pPr algn="ctr"/>
            <a:endParaRPr lang="en-IN" sz="2800" dirty="0"/>
          </a:p>
          <a:p>
            <a:endParaRPr lang="en-US" sz="2800" dirty="0"/>
          </a:p>
          <a:p>
            <a:endParaRPr lang="en-US" sz="2800" dirty="0"/>
          </a:p>
          <a:p>
            <a:pPr algn="ctr"/>
            <a:endParaRPr lang="en-IN" sz="2800" dirty="0"/>
          </a:p>
          <a:p>
            <a:endParaRPr sz="2800" dirty="0"/>
          </a:p>
          <a:p>
            <a:endParaRPr sz="2800" dirty="0"/>
          </a:p>
        </p:txBody>
      </p:sp>
      <p:pic>
        <p:nvPicPr>
          <p:cNvPr id="4" name="Content Placeholder 4" descr="A vertex formed by two rays is labeled C. An angle formed between two rays is labeled angle C">
            <a:extLst>
              <a:ext uri="{FF2B5EF4-FFF2-40B4-BE49-F238E27FC236}">
                <a16:creationId xmlns:a16="http://schemas.microsoft.com/office/drawing/2014/main" id="{D8A2F9EC-1EB0-4F52-8BAE-380C05A31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2312" y="1082078"/>
            <a:ext cx="2619375" cy="26193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969D71-B4D5-650A-1F2D-A6134E4DC7DC}"/>
                  </a:ext>
                </a:extLst>
              </p:cNvPr>
              <p:cNvSpPr txBox="1"/>
              <p:nvPr/>
            </p:nvSpPr>
            <p:spPr>
              <a:xfrm>
                <a:off x="3275759" y="3763209"/>
                <a:ext cx="2058241"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000000"/>
                    </a:solidFill>
                    <a:effectLst/>
                    <a:uLnTx/>
                    <a:uFillTx/>
                    <a:latin typeface="Calibri"/>
                    <a:ea typeface="+mn-ea"/>
                    <a:cs typeface="+mn-cs"/>
                  </a:rPr>
                  <a:t>Figure 2: </a:t>
                </a:r>
                <a14:m>
                  <m:oMath xmlns:m="http://schemas.openxmlformats.org/officeDocument/2006/math">
                    <m:r>
                      <a:rPr kumimoji="0" lang="en-IN" sz="2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IN" sz="2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𝐶</m:t>
                    </m:r>
                  </m:oMath>
                </a14:m>
                <a:endParaRPr lang="en-IN" dirty="0"/>
              </a:p>
            </p:txBody>
          </p:sp>
        </mc:Choice>
        <mc:Fallback xmlns="">
          <p:sp>
            <p:nvSpPr>
              <p:cNvPr id="6" name="TextBox 5">
                <a:extLst>
                  <a:ext uri="{FF2B5EF4-FFF2-40B4-BE49-F238E27FC236}">
                    <a16:creationId xmlns:a16="http://schemas.microsoft.com/office/drawing/2014/main" id="{93969D71-B4D5-650A-1F2D-A6134E4DC7DC}"/>
                  </a:ext>
                </a:extLst>
              </p:cNvPr>
              <p:cNvSpPr txBox="1">
                <a:spLocks noRot="1" noChangeAspect="1" noMove="1" noResize="1" noEditPoints="1" noAdjustHandles="1" noChangeArrowheads="1" noChangeShapeType="1" noTextEdit="1"/>
              </p:cNvSpPr>
              <p:nvPr/>
            </p:nvSpPr>
            <p:spPr>
              <a:xfrm>
                <a:off x="3275759" y="3763209"/>
                <a:ext cx="2058241" cy="523220"/>
              </a:xfrm>
              <a:prstGeom prst="rect">
                <a:avLst/>
              </a:prstGeom>
              <a:blipFill>
                <a:blip r:embed="rId4"/>
                <a:stretch>
                  <a:fillRect l="-5917" t="-10465" b="-32558"/>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5BD3E2AD-B621-DF4B-D90C-EB0CC8DE9C85}"/>
              </a:ext>
            </a:extLst>
          </p:cNvPr>
          <p:cNvSpPr txBox="1"/>
          <p:nvPr/>
        </p:nvSpPr>
        <p:spPr>
          <a:xfrm>
            <a:off x="685800" y="4370596"/>
            <a:ext cx="60198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Using a single number or capital letter.</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Solving for Unknowns in a Right Triangle—Slide 4</a:t>
            </a:r>
            <a:endParaRPr dirty="0"/>
          </a:p>
        </p:txBody>
      </p:sp>
      <p:sp>
        <p:nvSpPr>
          <p:cNvPr id="3" name="Text Placeholder 2"/>
          <p:cNvSpPr>
            <a:spLocks noGrp="1"/>
          </p:cNvSpPr>
          <p:nvPr>
            <p:ph type="body" sz="quarter" idx="10"/>
          </p:nvPr>
        </p:nvSpPr>
        <p:spPr>
          <a:ln>
            <a:noFill/>
          </a:ln>
        </p:spPr>
        <p:txBody>
          <a:bodyPr>
            <a:noAutofit/>
          </a:bodyPr>
          <a:lstStyle/>
          <a:p>
            <a:pPr>
              <a:defRPr sz="2800" b="1"/>
            </a:pPr>
            <a:r>
              <a:rPr sz="2000" dirty="0"/>
              <a:t>Length of Side </a:t>
            </a:r>
            <a:r>
              <a:rPr lang="en-US" sz="2000" i="1" dirty="0"/>
              <a:t>y</a:t>
            </a:r>
            <a:r>
              <a:rPr sz="2000" dirty="0"/>
              <a:t>:</a:t>
            </a:r>
          </a:p>
          <a:p>
            <a:pPr>
              <a:defRPr sz="2800"/>
            </a:pPr>
            <a:r>
              <a:rPr sz="2000" dirty="0"/>
              <a:t>The trigonometric function involving the hypotenuse and the adjacent side is </a:t>
            </a:r>
            <a:endParaRPr lang="en-US" sz="2000" dirty="0"/>
          </a:p>
          <a:p>
            <a:pPr>
              <a:defRPr sz="2800"/>
            </a:pPr>
            <a:r>
              <a:rPr sz="2000" dirty="0"/>
              <a:t>the cosine function, </a:t>
            </a:r>
            <a:endParaRPr lang="en-IN" sz="2000" dirty="0"/>
          </a:p>
          <a:p>
            <a:endParaRPr lang="en-IN" sz="2000" dirty="0"/>
          </a:p>
          <a:p>
            <a:endParaRPr lang="en-IN" sz="2000" dirty="0"/>
          </a:p>
          <a:p>
            <a:pPr algn="just"/>
            <a:endParaRPr lang="en-IN" sz="2000" dirty="0"/>
          </a:p>
          <a:p>
            <a:pPr algn="just"/>
            <a:endParaRPr lang="en-IN" sz="2000" dirty="0"/>
          </a:p>
        </p:txBody>
      </p:sp>
      <p:pic>
        <p:nvPicPr>
          <p:cNvPr id="10" name="Picture 9" descr="cosine theta equals Adjacent side divided by Hypotenuse.">
            <a:extLst>
              <a:ext uri="{FF2B5EF4-FFF2-40B4-BE49-F238E27FC236}">
                <a16:creationId xmlns:a16="http://schemas.microsoft.com/office/drawing/2014/main" id="{3DB9C33B-33DB-3B6E-B556-2F46D37779D7}"/>
              </a:ext>
            </a:extLst>
          </p:cNvPr>
          <p:cNvPicPr>
            <a:picLocks noChangeAspect="1"/>
          </p:cNvPicPr>
          <p:nvPr/>
        </p:nvPicPr>
        <p:blipFill>
          <a:blip r:embed="rId2"/>
          <a:stretch>
            <a:fillRect/>
          </a:stretch>
        </p:blipFill>
        <p:spPr>
          <a:xfrm>
            <a:off x="2667000" y="1708011"/>
            <a:ext cx="2196000" cy="695532"/>
          </a:xfrm>
          <a:prstGeom prst="rect">
            <a:avLst/>
          </a:prstGeom>
        </p:spPr>
      </p:pic>
      <p:sp>
        <p:nvSpPr>
          <p:cNvPr id="8" name="TextBox 7">
            <a:extLst>
              <a:ext uri="{FF2B5EF4-FFF2-40B4-BE49-F238E27FC236}">
                <a16:creationId xmlns:a16="http://schemas.microsoft.com/office/drawing/2014/main" id="{C876E457-F1AC-D43A-274E-B437022743E5}"/>
              </a:ext>
            </a:extLst>
          </p:cNvPr>
          <p:cNvSpPr txBox="1"/>
          <p:nvPr/>
        </p:nvSpPr>
        <p:spPr>
          <a:xfrm>
            <a:off x="457200" y="2429938"/>
            <a:ext cx="601980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000" b="0" i="0" u="none" strike="noStrike" kern="1200" cap="none" spc="0" normalizeH="0" baseline="0" noProof="0" dirty="0">
                <a:ln>
                  <a:noFill/>
                </a:ln>
                <a:solidFill>
                  <a:srgbClr val="366092"/>
                </a:solidFill>
                <a:effectLst/>
                <a:uLnTx/>
                <a:uFillTx/>
                <a:latin typeface="Calibri"/>
                <a:ea typeface="+mn-ea"/>
                <a:cs typeface="+mn-cs"/>
              </a:rPr>
              <a:t>So using the cosine function gives the following.</a:t>
            </a:r>
          </a:p>
        </p:txBody>
      </p:sp>
      <mc:AlternateContent xmlns:mc="http://schemas.openxmlformats.org/markup-compatibility/2006" xmlns:a14="http://schemas.microsoft.com/office/drawing/2010/main">
        <mc:Choice Requires="a14">
          <p:graphicFrame>
            <p:nvGraphicFramePr>
              <p:cNvPr id="4" name="Table 3" descr="Line 1: cosine 55 degrees equals 100 feet divided by y,&#10;Line 2: y equals 100 feet divided by cosine 55 degrees,&#10;Line 3: y is approximately equal to 174.3 feet"/>
              <p:cNvGraphicFramePr>
                <a:graphicFrameLocks noGrp="1"/>
              </p:cNvGraphicFramePr>
              <p:nvPr>
                <p:extLst>
                  <p:ext uri="{D42A27DB-BD31-4B8C-83A1-F6EECF244321}">
                    <p14:modId xmlns:p14="http://schemas.microsoft.com/office/powerpoint/2010/main" val="4280062028"/>
                  </p:ext>
                </p:extLst>
              </p:nvPr>
            </p:nvGraphicFramePr>
            <p:xfrm>
              <a:off x="2590800" y="2819400"/>
              <a:ext cx="3657600" cy="1838622"/>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12874">
                    <a:tc>
                      <a:txBody>
                        <a:bodyPr/>
                        <a:lstStyle/>
                        <a:p>
                          <a:pPr algn="r">
                            <a:defRPr sz="1600"/>
                          </a:pPr>
                          <a:r>
                            <a:rPr sz="2200" dirty="0"/>
                            <a:t>​</a:t>
                          </a:r>
                          <a14:m>
                            <m:oMath xmlns:m="http://schemas.openxmlformats.org/officeDocument/2006/math">
                              <m:r>
                                <m:rPr>
                                  <m:sty m:val="p"/>
                                </m:rPr>
                                <a:rPr sz="2200">
                                  <a:latin typeface="Cambria Math"/>
                                </a:rPr>
                                <m:t>cos</m:t>
                              </m:r>
                              <m:r>
                                <a:rPr sz="2200">
                                  <a:latin typeface="Cambria Math"/>
                                </a:rPr>
                                <m:t>⁡</m:t>
                              </m:r>
                              <m:sSup>
                                <m:sSupPr>
                                  <m:ctrlPr>
                                    <a:rPr sz="2200" i="1">
                                      <a:latin typeface="Cambria Math" panose="02040503050406030204" pitchFamily="18" charset="0"/>
                                    </a:rPr>
                                  </m:ctrlPr>
                                </m:sSupPr>
                                <m:e>
                                  <m:r>
                                    <a:rPr sz="2200">
                                      <a:latin typeface="Cambria Math"/>
                                    </a:rPr>
                                    <m:t>55</m:t>
                                  </m:r>
                                  <m:r>
                                    <a:rPr lang="en-IN" sz="2200" i="1" smtClean="0">
                                      <a:latin typeface="Cambria Math"/>
                                    </a:rPr>
                                    <m:t>˚</m:t>
                                  </m:r>
                                </m:e>
                                <m:sup>
                                  <m:r>
                                    <m:rPr>
                                      <m:nor/>
                                    </m:rPr>
                                    <a:rPr sz="2200">
                                      <a:latin typeface="Cambria Math"/>
                                    </a:rPr>
                                    <m:t> </m:t>
                                  </m:r>
                                </m:sup>
                              </m:sSup>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100</m:t>
                                  </m:r>
                                  <m:r>
                                    <m:rPr>
                                      <m:nor/>
                                    </m:rPr>
                                    <a:rPr sz="2200">
                                      <a:latin typeface="Cambria Math"/>
                                    </a:rPr>
                                    <m:t> </m:t>
                                  </m:r>
                                  <m:r>
                                    <m:rPr>
                                      <m:sty m:val="p"/>
                                    </m:rPr>
                                    <a:rPr sz="2200">
                                      <a:latin typeface="Cambria Math"/>
                                    </a:rPr>
                                    <m:t>ft</m:t>
                                  </m:r>
                                </m:num>
                                <m:den>
                                  <m:r>
                                    <a:rPr sz="2200">
                                      <a:latin typeface="Cambria Math"/>
                                    </a:rPr>
                                    <m:t>𝑦</m:t>
                                  </m:r>
                                </m:den>
                              </m:f>
                            </m:oMath>
                          </a14:m>
                          <a:endParaRPr sz="2200" dirty="0"/>
                        </a:p>
                      </a:txBody>
                      <a:tcPr marL="36576" marR="36576" marT="36576" marB="36576" anchor="ctr"/>
                    </a:tc>
                    <a:extLst>
                      <a:ext uri="{0D108BD9-81ED-4DB2-BD59-A6C34878D82A}">
                        <a16:rowId xmlns:a16="http://schemas.microsoft.com/office/drawing/2014/main" val="10000"/>
                      </a:ext>
                    </a:extLst>
                  </a:tr>
                  <a:tr h="612874">
                    <a:tc>
                      <a:txBody>
                        <a:bodyPr/>
                        <a:lstStyle/>
                        <a:p>
                          <a:pPr algn="r">
                            <a:defRPr sz="1600"/>
                          </a:pPr>
                          <a:r>
                            <a:rPr sz="2200" dirty="0"/>
                            <a:t>​</a:t>
                          </a:r>
                          <a14:m>
                            <m:oMath xmlns:m="http://schemas.openxmlformats.org/officeDocument/2006/math">
                              <m:r>
                                <a:rPr sz="2200">
                                  <a:latin typeface="Cambria Math"/>
                                </a:rPr>
                                <m:t>𝑦</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100</m:t>
                                  </m:r>
                                  <m:r>
                                    <m:rPr>
                                      <m:nor/>
                                    </m:rPr>
                                    <a:rPr sz="2200">
                                      <a:latin typeface="Cambria Math"/>
                                    </a:rPr>
                                    <m:t> </m:t>
                                  </m:r>
                                  <m:r>
                                    <m:rPr>
                                      <m:sty m:val="p"/>
                                    </m:rPr>
                                    <a:rPr sz="2200">
                                      <a:latin typeface="Cambria Math"/>
                                    </a:rPr>
                                    <m:t>ft</m:t>
                                  </m:r>
                                </m:num>
                                <m:den>
                                  <m:func>
                                    <m:funcPr>
                                      <m:ctrlPr>
                                        <a:rPr sz="2200" i="1">
                                          <a:latin typeface="Cambria Math" panose="02040503050406030204" pitchFamily="18" charset="0"/>
                                        </a:rPr>
                                      </m:ctrlPr>
                                    </m:funcPr>
                                    <m:fName>
                                      <m:r>
                                        <m:rPr>
                                          <m:sty m:val="p"/>
                                        </m:rPr>
                                        <a:rPr sz="2200">
                                          <a:latin typeface="Cambria Math"/>
                                        </a:rPr>
                                        <m:t>cos</m:t>
                                      </m:r>
                                    </m:fName>
                                    <m:e>
                                      <m:sSup>
                                        <m:sSupPr>
                                          <m:ctrlPr>
                                            <a:rPr sz="2200" i="1">
                                              <a:latin typeface="Cambria Math" panose="02040503050406030204" pitchFamily="18" charset="0"/>
                                            </a:rPr>
                                          </m:ctrlPr>
                                        </m:sSupPr>
                                        <m:e>
                                          <m:r>
                                            <a:rPr sz="2200">
                                              <a:latin typeface="Cambria Math"/>
                                            </a:rPr>
                                            <m:t>55</m:t>
                                          </m:r>
                                          <m:r>
                                            <a:rPr lang="en-IN" sz="2200" i="1" smtClean="0">
                                              <a:latin typeface="Cambria Math"/>
                                            </a:rPr>
                                            <m:t>˚</m:t>
                                          </m:r>
                                        </m:e>
                                        <m:sup>
                                          <m:r>
                                            <m:rPr>
                                              <m:nor/>
                                            </m:rPr>
                                            <a:rPr sz="2200">
                                              <a:latin typeface="Cambria Math"/>
                                            </a:rPr>
                                            <m:t> </m:t>
                                          </m:r>
                                        </m:sup>
                                      </m:sSup>
                                    </m:e>
                                  </m:func>
                                </m:den>
                              </m:f>
                            </m:oMath>
                          </a14:m>
                          <a:endParaRPr sz="2200" dirty="0"/>
                        </a:p>
                      </a:txBody>
                      <a:tcPr marL="36576" marR="36576" marT="36576" marB="36576" anchor="ctr"/>
                    </a:tc>
                    <a:extLst>
                      <a:ext uri="{0D108BD9-81ED-4DB2-BD59-A6C34878D82A}">
                        <a16:rowId xmlns:a16="http://schemas.microsoft.com/office/drawing/2014/main" val="10001"/>
                      </a:ext>
                    </a:extLst>
                  </a:tr>
                  <a:tr h="612874">
                    <a:tc>
                      <a:txBody>
                        <a:bodyPr/>
                        <a:lstStyle/>
                        <a:p>
                          <a:pPr algn="r">
                            <a:defRPr sz="1600"/>
                          </a:pPr>
                          <a:r>
                            <a:rPr sz="2200"/>
                            <a:t>​</a:t>
                          </a:r>
                          <a14:m>
                            <m:oMath xmlns:m="http://schemas.openxmlformats.org/officeDocument/2006/math">
                              <m:r>
                                <a:rPr sz="2200">
                                  <a:latin typeface="Cambria Math"/>
                                </a:rPr>
                                <m:t>𝑦</m:t>
                              </m:r>
                            </m:oMath>
                          </a14:m>
                          <a:endParaRPr sz="220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≈174.3</m:t>
                              </m:r>
                              <m:r>
                                <m:rPr>
                                  <m:nor/>
                                </m:rPr>
                                <a:rPr sz="2200">
                                  <a:latin typeface="Cambria Math"/>
                                </a:rPr>
                                <m:t> </m:t>
                              </m:r>
                              <m:r>
                                <m:rPr>
                                  <m:sty m:val="p"/>
                                </m:rPr>
                                <a:rPr sz="2200">
                                  <a:latin typeface="Cambria Math"/>
                                </a:rPr>
                                <m:t>ft</m:t>
                              </m:r>
                            </m:oMath>
                          </a14:m>
                          <a:endParaRPr sz="22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descr="Line 1: cosine 55 degrees equals 100 feet divided by y,&#10;Line 2: y equals 100 feet divided by cosine 55 degrees,&#10;Line 3: y is approximately equal to 174.3 feet"/>
              <p:cNvGraphicFramePr>
                <a:graphicFrameLocks noGrp="1"/>
              </p:cNvGraphicFramePr>
              <p:nvPr>
                <p:extLst>
                  <p:ext uri="{D42A27DB-BD31-4B8C-83A1-F6EECF244321}">
                    <p14:modId xmlns:p14="http://schemas.microsoft.com/office/powerpoint/2010/main" val="4280062028"/>
                  </p:ext>
                </p:extLst>
              </p:nvPr>
            </p:nvGraphicFramePr>
            <p:xfrm>
              <a:off x="2590800" y="2819400"/>
              <a:ext cx="3657600" cy="1838622"/>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12874">
                    <a:tc>
                      <a:txBody>
                        <a:bodyPr/>
                        <a:lstStyle/>
                        <a:p>
                          <a:endParaRPr lang="en-US"/>
                        </a:p>
                      </a:txBody>
                      <a:tcPr marL="36576" marR="36576" marT="36576" marB="36576" anchor="ctr">
                        <a:blipFill>
                          <a:blip r:embed="rId3"/>
                          <a:stretch>
                            <a:fillRect r="-100000" b="-203960"/>
                          </a:stretch>
                        </a:blipFill>
                      </a:tcPr>
                    </a:tc>
                    <a:tc>
                      <a:txBody>
                        <a:bodyPr/>
                        <a:lstStyle/>
                        <a:p>
                          <a:endParaRPr lang="en-US"/>
                        </a:p>
                      </a:txBody>
                      <a:tcPr marL="36576" marR="36576" marT="36576" marB="36576" anchor="ctr">
                        <a:blipFill>
                          <a:blip r:embed="rId3"/>
                          <a:stretch>
                            <a:fillRect l="-100000" b="-203960"/>
                          </a:stretch>
                        </a:blipFill>
                      </a:tcPr>
                    </a:tc>
                    <a:extLst>
                      <a:ext uri="{0D108BD9-81ED-4DB2-BD59-A6C34878D82A}">
                        <a16:rowId xmlns:a16="http://schemas.microsoft.com/office/drawing/2014/main" val="10000"/>
                      </a:ext>
                    </a:extLst>
                  </a:tr>
                  <a:tr h="612874">
                    <a:tc>
                      <a:txBody>
                        <a:bodyPr/>
                        <a:lstStyle/>
                        <a:p>
                          <a:endParaRPr lang="en-US"/>
                        </a:p>
                      </a:txBody>
                      <a:tcPr marL="36576" marR="36576" marT="36576" marB="36576" anchor="ctr">
                        <a:blipFill>
                          <a:blip r:embed="rId3"/>
                          <a:stretch>
                            <a:fillRect t="-100000" r="-100000" b="-103960"/>
                          </a:stretch>
                        </a:blipFill>
                      </a:tcPr>
                    </a:tc>
                    <a:tc>
                      <a:txBody>
                        <a:bodyPr/>
                        <a:lstStyle/>
                        <a:p>
                          <a:endParaRPr lang="en-US"/>
                        </a:p>
                      </a:txBody>
                      <a:tcPr marL="36576" marR="36576" marT="36576" marB="36576" anchor="ctr">
                        <a:blipFill>
                          <a:blip r:embed="rId3"/>
                          <a:stretch>
                            <a:fillRect l="-100000" t="-100000" b="-103960"/>
                          </a:stretch>
                        </a:blipFill>
                      </a:tcPr>
                    </a:tc>
                    <a:extLst>
                      <a:ext uri="{0D108BD9-81ED-4DB2-BD59-A6C34878D82A}">
                        <a16:rowId xmlns:a16="http://schemas.microsoft.com/office/drawing/2014/main" val="10001"/>
                      </a:ext>
                    </a:extLst>
                  </a:tr>
                  <a:tr h="612874">
                    <a:tc>
                      <a:txBody>
                        <a:bodyPr/>
                        <a:lstStyle/>
                        <a:p>
                          <a:endParaRPr lang="en-US"/>
                        </a:p>
                      </a:txBody>
                      <a:tcPr marL="36576" marR="36576" marT="36576" marB="36576" anchor="ctr">
                        <a:blipFill>
                          <a:blip r:embed="rId3"/>
                          <a:stretch>
                            <a:fillRect t="-200000" r="-100000" b="-3960"/>
                          </a:stretch>
                        </a:blipFill>
                      </a:tcPr>
                    </a:tc>
                    <a:tc>
                      <a:txBody>
                        <a:bodyPr/>
                        <a:lstStyle/>
                        <a:p>
                          <a:endParaRPr lang="en-US"/>
                        </a:p>
                      </a:txBody>
                      <a:tcPr marL="36576" marR="36576" marT="36576" marB="36576" anchor="ctr">
                        <a:blipFill>
                          <a:blip r:embed="rId3"/>
                          <a:stretch>
                            <a:fillRect l="-100000" t="-200000" b="-3960"/>
                          </a:stretch>
                        </a:blipFill>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FA4F62A6-02F5-C498-358B-98957D0431D6}"/>
              </a:ext>
            </a:extLst>
          </p:cNvPr>
          <p:cNvSpPr txBox="1"/>
          <p:nvPr/>
        </p:nvSpPr>
        <p:spPr>
          <a:xfrm>
            <a:off x="457200" y="4620161"/>
            <a:ext cx="8229600" cy="1323439"/>
          </a:xfrm>
          <a:prstGeom prst="rect">
            <a:avLst/>
          </a:prstGeom>
          <a:noFill/>
        </p:spPr>
        <p:txBody>
          <a:bodyPr wrap="square">
            <a:spAutoFit/>
          </a:bodyPr>
          <a:lstStyle/>
          <a:p>
            <a:pPr lvl="0" algn="just">
              <a:spcBef>
                <a:spcPct val="20000"/>
              </a:spcBef>
              <a:defRPr/>
            </a:pPr>
            <a:r>
              <a:rPr kumimoji="0" lang="en-IN" sz="2000" b="0" i="0" u="none" strike="noStrike" kern="1200" cap="none" spc="0" normalizeH="0" baseline="0" noProof="0" dirty="0">
                <a:ln>
                  <a:noFill/>
                </a:ln>
                <a:solidFill>
                  <a:srgbClr val="366092"/>
                </a:solidFill>
                <a:effectLst/>
                <a:uLnTx/>
                <a:uFillTx/>
                <a:latin typeface="Calibri"/>
                <a:ea typeface="+mn-ea"/>
                <a:cs typeface="+mn-cs"/>
              </a:rPr>
              <a:t>Thus, to create a </a:t>
            </a:r>
            <a:r>
              <a:rPr lang="en-IN" sz="2000" dirty="0"/>
              <a:t>55</a:t>
            </a:r>
            <a:r>
              <a:rPr lang="en-IN" sz="2000" dirty="0">
                <a:latin typeface="Calibri" panose="020F0502020204030204" pitchFamily="34" charset="0"/>
                <a:ea typeface="Calibri" panose="020F0502020204030204" pitchFamily="34" charset="0"/>
                <a:cs typeface="Calibri" panose="020F0502020204030204" pitchFamily="34" charset="0"/>
              </a:rPr>
              <a:t>° </a:t>
            </a:r>
            <a:r>
              <a:rPr kumimoji="0" lang="en-IN" sz="2000" b="0" i="0" u="none" strike="noStrike" kern="1200" cap="none" spc="0" normalizeH="0" baseline="0" noProof="0" dirty="0">
                <a:ln>
                  <a:noFill/>
                </a:ln>
                <a:solidFill>
                  <a:srgbClr val="366092"/>
                </a:solidFill>
                <a:effectLst/>
                <a:uLnTx/>
                <a:uFillTx/>
                <a:latin typeface="Calibri"/>
                <a:ea typeface="+mn-ea"/>
                <a:cs typeface="+mn-cs"/>
              </a:rPr>
              <a:t>angle, the contractor needs to make a right triangle with sides measuring </a:t>
            </a:r>
            <a:r>
              <a:rPr kumimoji="0" lang="en-IN" sz="2000" b="0" i="0" u="none" strike="noStrike" kern="1200" cap="none" spc="0" normalizeH="0" baseline="0" noProof="0" dirty="0">
                <a:ln>
                  <a:noFill/>
                </a:ln>
                <a:solidFill>
                  <a:srgbClr val="366092"/>
                </a:solidFill>
                <a:effectLst/>
                <a:uLnTx/>
                <a:uFillTx/>
                <a:latin typeface="Cambria Math"/>
                <a:ea typeface="+mn-ea"/>
                <a:cs typeface="+mn-cs"/>
              </a:rPr>
              <a:t>100</a:t>
            </a:r>
            <a:r>
              <a:rPr kumimoji="0" lang="en-IN" sz="2000" b="0" i="0" u="none" strike="noStrike" kern="1200" cap="none" spc="0" normalizeH="0" baseline="0" noProof="0" dirty="0">
                <a:ln>
                  <a:noFill/>
                </a:ln>
                <a:solidFill>
                  <a:srgbClr val="366092"/>
                </a:solidFill>
                <a:effectLst/>
                <a:uLnTx/>
                <a:uFillTx/>
                <a:latin typeface="Calibri"/>
                <a:ea typeface="+mn-ea"/>
                <a:cs typeface="+mn-cs"/>
              </a:rPr>
              <a:t> feet and </a:t>
            </a:r>
            <a:r>
              <a:rPr kumimoji="0" lang="en-IN" sz="2000" b="0" i="0" u="none" strike="noStrike" kern="1200" cap="none" spc="0" normalizeH="0" baseline="0" noProof="0" dirty="0">
                <a:ln>
                  <a:noFill/>
                </a:ln>
                <a:solidFill>
                  <a:srgbClr val="366092"/>
                </a:solidFill>
                <a:effectLst/>
                <a:uLnTx/>
                <a:uFillTx/>
                <a:latin typeface="Cambria Math"/>
                <a:ea typeface="+mn-ea"/>
                <a:cs typeface="+mn-cs"/>
              </a:rPr>
              <a:t>142.8</a:t>
            </a:r>
            <a:r>
              <a:rPr kumimoji="0" lang="en-IN" sz="2000" b="0" i="0" u="none" strike="noStrike" kern="1200" cap="none" spc="0" normalizeH="0" baseline="0" noProof="0" dirty="0">
                <a:ln>
                  <a:noFill/>
                </a:ln>
                <a:solidFill>
                  <a:srgbClr val="366092"/>
                </a:solidFill>
                <a:effectLst/>
                <a:uLnTx/>
                <a:uFillTx/>
                <a:latin typeface="Calibri"/>
                <a:ea typeface="+mn-ea"/>
                <a:cs typeface="+mn-cs"/>
              </a:rPr>
              <a:t> feet, and a hypotenuse measuring </a:t>
            </a:r>
            <a:r>
              <a:rPr kumimoji="0" lang="en-IN" sz="2000" b="0" i="0" u="none" strike="noStrike" kern="1200" cap="none" spc="0" normalizeH="0" baseline="0" noProof="0" dirty="0">
                <a:ln>
                  <a:noFill/>
                </a:ln>
                <a:solidFill>
                  <a:srgbClr val="366092"/>
                </a:solidFill>
                <a:effectLst/>
                <a:uLnTx/>
                <a:uFillTx/>
                <a:latin typeface="Cambria Math"/>
                <a:ea typeface="+mn-ea"/>
                <a:cs typeface="+mn-cs"/>
              </a:rPr>
              <a:t>174.3</a:t>
            </a:r>
            <a:r>
              <a:rPr kumimoji="0" lang="en-IN" sz="2000" b="0" i="0" u="none" strike="noStrike" kern="1200" cap="none" spc="0" normalizeH="0" baseline="0" noProof="0" dirty="0">
                <a:ln>
                  <a:noFill/>
                </a:ln>
                <a:solidFill>
                  <a:srgbClr val="366092"/>
                </a:solidFill>
                <a:effectLst/>
                <a:uLnTx/>
                <a:uFillTx/>
                <a:latin typeface="Calibri"/>
                <a:ea typeface="+mn-ea"/>
                <a:cs typeface="+mn-cs"/>
              </a:rPr>
              <a:t> feet. The contractor would then need to measure </a:t>
            </a:r>
            <a:r>
              <a:rPr kumimoji="0" lang="en-IN" sz="2000" b="0" i="0" u="none" strike="noStrike" kern="1200" cap="none" spc="0" normalizeH="0" baseline="0" noProof="0" dirty="0">
                <a:ln>
                  <a:noFill/>
                </a:ln>
                <a:solidFill>
                  <a:srgbClr val="366092"/>
                </a:solidFill>
                <a:effectLst/>
                <a:uLnTx/>
                <a:uFillTx/>
                <a:latin typeface="Cambria Math"/>
                <a:ea typeface="+mn-ea"/>
                <a:cs typeface="+mn-cs"/>
              </a:rPr>
              <a:t>72</a:t>
            </a:r>
            <a:r>
              <a:rPr kumimoji="0" lang="en-IN" sz="2000" b="0" i="0" u="none" strike="noStrike" kern="1200" cap="none" spc="0" normalizeH="0" baseline="0" noProof="0" dirty="0">
                <a:ln>
                  <a:noFill/>
                </a:ln>
                <a:solidFill>
                  <a:srgbClr val="366092"/>
                </a:solidFill>
                <a:effectLst/>
                <a:uLnTx/>
                <a:uFillTx/>
                <a:latin typeface="Calibri"/>
                <a:ea typeface="+mn-ea"/>
                <a:cs typeface="+mn-cs"/>
              </a:rPr>
              <a:t> feet along the hypotenuse to mark the next corner.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 Tip</a:t>
            </a:r>
          </a:p>
        </p:txBody>
      </p:sp>
      <p:sp>
        <p:nvSpPr>
          <p:cNvPr id="3" name="Text Placeholder 2"/>
          <p:cNvSpPr>
            <a:spLocks noGrp="1"/>
          </p:cNvSpPr>
          <p:nvPr>
            <p:ph type="body" sz="quarter" idx="10"/>
          </p:nvPr>
        </p:nvSpPr>
        <p:spPr/>
        <p:txBody>
          <a:bodyPr>
            <a:normAutofit/>
          </a:bodyPr>
          <a:lstStyle/>
          <a:p>
            <a:pPr algn="just"/>
            <a:r>
              <a:rPr sz="2800" dirty="0"/>
              <a:t>To find the values of trigonometric function of angles measured in degrees, the calculator must be set in degree mode.</a:t>
            </a:r>
          </a:p>
        </p:txBody>
      </p:sp>
    </p:spTree>
    <p:extLst>
      <p:ext uri="{BB962C8B-B14F-4D97-AF65-F5344CB8AC3E}">
        <p14:creationId xmlns:p14="http://schemas.microsoft.com/office/powerpoint/2010/main" val="2717833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2</a:t>
            </a:r>
            <a:endParaRPr dirty="0"/>
          </a:p>
        </p:txBody>
      </p:sp>
      <p:sp>
        <p:nvSpPr>
          <p:cNvPr id="3" name="Text Placeholder 2"/>
          <p:cNvSpPr>
            <a:spLocks noGrp="1"/>
          </p:cNvSpPr>
          <p:nvPr>
            <p:ph type="body" sz="quarter" idx="10"/>
          </p:nvPr>
        </p:nvSpPr>
        <p:spPr/>
        <p:txBody>
          <a:bodyPr>
            <a:normAutofit/>
          </a:bodyPr>
          <a:lstStyle/>
          <a:p>
            <a:r>
              <a:rPr sz="2400" dirty="0"/>
              <a:t>When two parallel lines are cut by a transversal, the angle of elevation and the angle of depression are equal to one another because they form alternate interior angles.</a:t>
            </a:r>
            <a:endParaRPr lang="en-US" sz="2400" dirty="0"/>
          </a:p>
          <a:p>
            <a:endParaRPr lang="en-IN" sz="2400" dirty="0"/>
          </a:p>
          <a:p>
            <a:endParaRPr lang="en-IN" sz="2400" dirty="0"/>
          </a:p>
          <a:p>
            <a:endParaRPr lang="en-IN" sz="2400" dirty="0"/>
          </a:p>
          <a:p>
            <a:endParaRPr lang="en-IN" sz="2400" dirty="0"/>
          </a:p>
          <a:p>
            <a:endParaRPr lang="en-IN" sz="2400" dirty="0"/>
          </a:p>
          <a:p>
            <a:endParaRPr lang="en-IN" sz="2400" dirty="0"/>
          </a:p>
          <a:p>
            <a:endParaRPr lang="en-IN" sz="2400" dirty="0"/>
          </a:p>
        </p:txBody>
      </p:sp>
      <p:pic>
        <p:nvPicPr>
          <p:cNvPr id="6" name="Content Placeholder 4" descr="Three lines AB, BC, and CD are connected to each other such that they form the letter Z. Angle ABC is labeled &quot;Angle of Depression,&quot; line BC is labeled &quot;Line of Sight,&quot; and angle BCD is labeled &quot;Angle of Elevation.&quot; The lines AB and CD are shown parallel to each other and two angles formed are angle ABC and angle BCD.">
            <a:extLst>
              <a:ext uri="{FF2B5EF4-FFF2-40B4-BE49-F238E27FC236}">
                <a16:creationId xmlns:a16="http://schemas.microsoft.com/office/drawing/2014/main" id="{366A386A-DE2B-4A77-B66E-6FA0829B9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2438400"/>
            <a:ext cx="3810000" cy="2476500"/>
          </a:xfrm>
          <a:prstGeom prst="rect">
            <a:avLst/>
          </a:prstGeom>
          <a:ln w="28575">
            <a:solidFill>
              <a:schemeClr val="accent1"/>
            </a:solidFill>
          </a:ln>
        </p:spPr>
      </p:pic>
      <p:sp>
        <p:nvSpPr>
          <p:cNvPr id="5" name="TextBox 4">
            <a:extLst>
              <a:ext uri="{FF2B5EF4-FFF2-40B4-BE49-F238E27FC236}">
                <a16:creationId xmlns:a16="http://schemas.microsoft.com/office/drawing/2014/main" id="{4FE7B66A-CAF7-7718-F0D2-26899A887C33}"/>
              </a:ext>
            </a:extLst>
          </p:cNvPr>
          <p:cNvSpPr txBox="1"/>
          <p:nvPr/>
        </p:nvSpPr>
        <p:spPr>
          <a:xfrm>
            <a:off x="1905000" y="5029200"/>
            <a:ext cx="4572000"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400" b="0" i="0" u="none" strike="noStrike" kern="1200" cap="none" spc="0" normalizeH="0" baseline="0" noProof="0" dirty="0">
                <a:ln>
                  <a:noFill/>
                </a:ln>
                <a:solidFill>
                  <a:srgbClr val="366092"/>
                </a:solidFill>
                <a:effectLst/>
                <a:uLnTx/>
                <a:uFillTx/>
                <a:latin typeface="Calibri"/>
                <a:ea typeface="+mn-ea"/>
                <a:cs typeface="+mn-cs"/>
              </a:rPr>
              <a:t>Figure 24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Using Angles of Depression</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200" dirty="0"/>
                  <a:t>A ship's sonar locates a wrecked ship, which is on the ocean floor, at a </a:t>
                </a:r>
                <a14:m>
                  <m:oMath xmlns:m="http://schemas.openxmlformats.org/officeDocument/2006/math">
                    <m:sSup>
                      <m:sSupPr>
                        <m:ctrlPr>
                          <a:rPr sz="2200" i="1">
                            <a:latin typeface="Cambria Math" panose="02040503050406030204" pitchFamily="18" charset="0"/>
                          </a:rPr>
                        </m:ctrlPr>
                      </m:sSupPr>
                      <m:e>
                        <m:r>
                          <a:rPr sz="2200">
                            <a:latin typeface="Cambria Math" panose="02040503050406030204" pitchFamily="18" charset="0"/>
                          </a:rPr>
                          <m:t>17</m:t>
                        </m:r>
                        <m:r>
                          <a:rPr lang="en-IN" sz="2200" i="1" smtClean="0">
                            <a:latin typeface="Cambria Math" panose="02040503050406030204" pitchFamily="18" charset="0"/>
                          </a:rPr>
                          <m:t>°</m:t>
                        </m:r>
                      </m:e>
                      <m:sup>
                        <m:r>
                          <m:rPr>
                            <m:nor/>
                          </m:rPr>
                          <a:rPr sz="2200"/>
                          <m:t> </m:t>
                        </m:r>
                      </m:sup>
                    </m:sSup>
                  </m:oMath>
                </a14:m>
                <a:r>
                  <a:rPr sz="2200" dirty="0"/>
                  <a:t>angle of depression. A diver is lowered </a:t>
                </a:r>
                <a:r>
                  <a:rPr sz="2200" dirty="0">
                    <a:latin typeface="Cambria Math"/>
                  </a:rPr>
                  <a:t>105</a:t>
                </a:r>
                <a:r>
                  <a:rPr sz="2200" dirty="0"/>
                  <a:t> meters directly down to the ocean floor. Calculate how far the diver needs to travel along the ocean floor to get to the wreckage. Assume the ocean floor is parallel to the surface of the water. Round your answer to the nearest meter.</a:t>
                </a:r>
                <a:endParaRPr lang="en-US" sz="2200" dirty="0"/>
              </a:p>
              <a:p>
                <a:r>
                  <a:rPr lang="en-US" sz="2200" b="1" dirty="0"/>
                  <a:t>Solution</a:t>
                </a:r>
              </a:p>
              <a:p>
                <a:r>
                  <a:rPr lang="en-US" sz="2200" dirty="0"/>
                  <a:t>Begin by making a sketch of the situation.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963"/>
                </a:stretch>
              </a:blipFill>
            </p:spPr>
            <p:txBody>
              <a:bodyPr/>
              <a:lstStyle/>
              <a:p>
                <a:r>
                  <a:rPr lang="en-IN">
                    <a:noFill/>
                  </a:rPr>
                  <a:t> </a:t>
                </a:r>
              </a:p>
            </p:txBody>
          </p:sp>
        </mc:Fallback>
      </mc:AlternateContent>
      <p:pic>
        <p:nvPicPr>
          <p:cNvPr id="5" name="Picture 4" descr="A right triangle is shown with the length of the base labeled d and the height as 105 meters. A ship is shown at the top of the triangle, a diver is shown 105 meters below the ship and a shipwreck is at a distance of d. The angle of depression of the shipwreck with the ocean floor is marked as 17 degrees.">
            <a:extLst>
              <a:ext uri="{FF2B5EF4-FFF2-40B4-BE49-F238E27FC236}">
                <a16:creationId xmlns:a16="http://schemas.microsoft.com/office/drawing/2014/main" id="{CAEB793B-14B8-4160-B986-93E5EBD3AD0F}"/>
              </a:ext>
            </a:extLst>
          </p:cNvPr>
          <p:cNvPicPr>
            <a:picLocks noChangeAspect="1"/>
          </p:cNvPicPr>
          <p:nvPr/>
        </p:nvPicPr>
        <p:blipFill>
          <a:blip r:embed="rId3"/>
          <a:srcRect b="13019"/>
          <a:stretch>
            <a:fillRect/>
          </a:stretch>
        </p:blipFill>
        <p:spPr>
          <a:xfrm>
            <a:off x="2362200" y="3877261"/>
            <a:ext cx="3886200" cy="1837739"/>
          </a:xfrm>
          <a:prstGeom prst="rect">
            <a:avLst/>
          </a:prstGeom>
        </p:spPr>
      </p:pic>
      <p:sp>
        <p:nvSpPr>
          <p:cNvPr id="6" name="TextBox 5">
            <a:extLst>
              <a:ext uri="{FF2B5EF4-FFF2-40B4-BE49-F238E27FC236}">
                <a16:creationId xmlns:a16="http://schemas.microsoft.com/office/drawing/2014/main" id="{CB26B100-A949-129D-E3A5-1E9A7BC5DA95}"/>
              </a:ext>
            </a:extLst>
          </p:cNvPr>
          <p:cNvSpPr txBox="1"/>
          <p:nvPr/>
        </p:nvSpPr>
        <p:spPr>
          <a:xfrm>
            <a:off x="3429000" y="5697905"/>
            <a:ext cx="1752600" cy="369332"/>
          </a:xfrm>
          <a:prstGeom prst="rect">
            <a:avLst/>
          </a:prstGeom>
          <a:noFill/>
        </p:spPr>
        <p:txBody>
          <a:bodyPr wrap="square">
            <a:spAutoFit/>
          </a:bodyPr>
          <a:lstStyle/>
          <a:p>
            <a:pPr algn="ctr"/>
            <a:r>
              <a:rPr lang="en-IN" sz="1800" dirty="0"/>
              <a:t>Figure 25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Using Angles of Depression</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lgn="just">
                  <a:defRPr sz="2800"/>
                </a:pPr>
                <a:r>
                  <a:rPr lang="en-IN" sz="2200" dirty="0"/>
                  <a:t>Notice that the angle of depression from the ship to the shipwreck (</a:t>
                </a:r>
                <a14:m>
                  <m:oMath xmlns:m="http://schemas.openxmlformats.org/officeDocument/2006/math">
                    <m:sSup>
                      <m:sSupPr>
                        <m:ctrlPr>
                          <a:rPr lang="ar-AE" sz="2200" i="1">
                            <a:latin typeface="Cambria Math" panose="02040503050406030204" pitchFamily="18" charset="0"/>
                          </a:rPr>
                        </m:ctrlPr>
                      </m:sSupPr>
                      <m:e>
                        <m:r>
                          <a:rPr lang="ar-AE" sz="2200">
                            <a:latin typeface="Cambria Math" panose="02040503050406030204" pitchFamily="18" charset="0"/>
                          </a:rPr>
                          <m:t>17</m:t>
                        </m:r>
                        <m:r>
                          <a:rPr lang="ar-AE" sz="2200" i="1" smtClean="0">
                            <a:latin typeface="Cambria Math" panose="02040503050406030204" pitchFamily="18" charset="0"/>
                          </a:rPr>
                          <m:t>°</m:t>
                        </m:r>
                        <m:r>
                          <a:rPr lang="ar-AE" sz="2200" b="0" i="1" smtClean="0">
                            <a:latin typeface="Cambria Math" panose="02040503050406030204" pitchFamily="18" charset="0"/>
                          </a:rPr>
                          <m:t>)</m:t>
                        </m:r>
                      </m:e>
                      <m:sup>
                        <m:r>
                          <m:rPr>
                            <m:nor/>
                          </m:rPr>
                          <a:rPr lang="ar-AE" sz="2200"/>
                          <m:t> </m:t>
                        </m:r>
                      </m:sup>
                    </m:sSup>
                  </m:oMath>
                </a14:m>
                <a:r>
                  <a:rPr lang="ar-AE" sz="2200" dirty="0"/>
                  <a:t> </a:t>
                </a:r>
                <a:r>
                  <a:rPr lang="en-IN" sz="2200" dirty="0"/>
                  <a:t>is equal to the angle of elevation from the shipwreck to the ship, </a:t>
                </a:r>
                <a:r>
                  <a:rPr lang="el-GR" sz="2200" dirty="0">
                    <a:latin typeface="Calibri" panose="020F0502020204030204" pitchFamily="34" charset="0"/>
                    <a:ea typeface="Calibri" panose="020F0502020204030204" pitchFamily="34" charset="0"/>
                    <a:cs typeface="Calibri" panose="020F0502020204030204" pitchFamily="34" charset="0"/>
                  </a:rPr>
                  <a:t>θ</a:t>
                </a:r>
                <a14:m>
                  <m:oMath xmlns:m="http://schemas.openxmlformats.org/officeDocument/2006/math">
                    <m:r>
                      <a:rPr lang="en-US" sz="2200" b="0" i="0" smtClean="0">
                        <a:latin typeface="Cambria Math" panose="02040503050406030204" pitchFamily="18" charset="0"/>
                      </a:rPr>
                      <m:t>, </m:t>
                    </m:r>
                  </m:oMath>
                </a14:m>
                <a:r>
                  <a:rPr lang="en-IN" sz="2200" dirty="0"/>
                  <a:t>because they are alternate interior angles. From the sketch, we see that the length of the opposite side is </a:t>
                </a:r>
                <a:r>
                  <a:rPr lang="en-IN" sz="2200" dirty="0">
                    <a:latin typeface="Cambria Math"/>
                  </a:rPr>
                  <a:t>105</a:t>
                </a:r>
                <a:r>
                  <a:rPr lang="en-IN" sz="2200" dirty="0"/>
                  <a:t> meters and the unknown length </a:t>
                </a:r>
                <a:r>
                  <a:rPr lang="en-IN" sz="2200" i="1" dirty="0"/>
                  <a:t>d</a:t>
                </a:r>
                <a:r>
                  <a:rPr lang="en-IN" sz="2200" dirty="0"/>
                  <a:t> is the adjacent side. Thus, we should use the </a:t>
                </a:r>
              </a:p>
              <a:p>
                <a:pPr algn="just">
                  <a:defRPr sz="2800"/>
                </a:pPr>
                <a:r>
                  <a:rPr lang="en-IN" sz="2200" dirty="0"/>
                  <a:t>tangent function, </a:t>
                </a:r>
              </a:p>
              <a:p>
                <a:pPr algn="just">
                  <a:defRPr sz="2800"/>
                </a:pPr>
                <a:endParaRPr lang="en-IN" sz="2400" dirty="0"/>
              </a:p>
              <a:p>
                <a:pPr algn="just"/>
                <a:endParaRPr lang="en-IN" sz="2400" dirty="0"/>
              </a:p>
              <a:p>
                <a:pPr algn="just"/>
                <a:endParaRPr lang="en-IN" sz="2400" dirty="0"/>
              </a:p>
              <a:p>
                <a:pPr algn="just"/>
                <a:endParaRPr lang="en-IN" sz="2400" dirty="0"/>
              </a:p>
              <a:p>
                <a:pPr algn="just"/>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963"/>
                </a:stretch>
              </a:blipFill>
            </p:spPr>
            <p:txBody>
              <a:bodyPr/>
              <a:lstStyle/>
              <a:p>
                <a:r>
                  <a:rPr lang="en-IN">
                    <a:noFill/>
                  </a:rPr>
                  <a:t> </a:t>
                </a:r>
              </a:p>
            </p:txBody>
          </p:sp>
        </mc:Fallback>
      </mc:AlternateContent>
      <p:pic>
        <p:nvPicPr>
          <p:cNvPr id="12" name="Picture 11" descr="tangent theta equals Opposite divided by Adjacent,">
            <a:extLst>
              <a:ext uri="{FF2B5EF4-FFF2-40B4-BE49-F238E27FC236}">
                <a16:creationId xmlns:a16="http://schemas.microsoft.com/office/drawing/2014/main" id="{BE3A9EE5-A46C-BE33-E2E5-7569D966419D}"/>
              </a:ext>
            </a:extLst>
          </p:cNvPr>
          <p:cNvPicPr>
            <a:picLocks noChangeAspect="1"/>
          </p:cNvPicPr>
          <p:nvPr/>
        </p:nvPicPr>
        <p:blipFill>
          <a:blip r:embed="rId3"/>
          <a:stretch>
            <a:fillRect/>
          </a:stretch>
        </p:blipFill>
        <p:spPr>
          <a:xfrm>
            <a:off x="2514600" y="2667000"/>
            <a:ext cx="1872000" cy="685632"/>
          </a:xfrm>
          <a:prstGeom prst="rect">
            <a:avLst/>
          </a:prstGeom>
        </p:spPr>
      </p:pic>
      <p:sp>
        <p:nvSpPr>
          <p:cNvPr id="10" name="TextBox 9">
            <a:extLst>
              <a:ext uri="{FF2B5EF4-FFF2-40B4-BE49-F238E27FC236}">
                <a16:creationId xmlns:a16="http://schemas.microsoft.com/office/drawing/2014/main" id="{432E95E0-65E5-99FD-F251-C4E1AFAC3AB1}"/>
              </a:ext>
            </a:extLst>
          </p:cNvPr>
          <p:cNvSpPr txBox="1"/>
          <p:nvPr/>
        </p:nvSpPr>
        <p:spPr>
          <a:xfrm>
            <a:off x="4495800" y="2770282"/>
            <a:ext cx="12954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to find </a:t>
            </a:r>
            <a:r>
              <a:rPr kumimoji="0" lang="en-IN" sz="2200" b="0" i="1" u="none" strike="noStrike" kern="1200" cap="none" spc="0" normalizeH="0" baseline="0" noProof="0" dirty="0">
                <a:ln>
                  <a:noFill/>
                </a:ln>
                <a:solidFill>
                  <a:srgbClr val="366092"/>
                </a:solidFill>
                <a:effectLst/>
                <a:uLnTx/>
                <a:uFillTx/>
                <a:latin typeface="Calibri"/>
                <a:ea typeface="+mn-ea"/>
                <a:cs typeface="+mn-cs"/>
              </a:rPr>
              <a:t>d</a:t>
            </a:r>
            <a:r>
              <a:rPr kumimoji="0" lang="en-IN" sz="2200" b="0" i="0" u="none" strike="noStrike" kern="1200" cap="none" spc="0" normalizeH="0" baseline="0" noProof="0" dirty="0">
                <a:ln>
                  <a:noFill/>
                </a:ln>
                <a:solidFill>
                  <a:srgbClr val="366092"/>
                </a:solidFill>
                <a:effectLst/>
                <a:uLnTx/>
                <a:uFillTx/>
                <a:latin typeface="Calibri"/>
                <a:ea typeface="+mn-ea"/>
                <a:cs typeface="+mn-cs"/>
              </a:rPr>
              <a:t>. </a:t>
            </a:r>
            <a:endParaRPr lang="en-IN" dirty="0"/>
          </a:p>
        </p:txBody>
      </p:sp>
      <mc:AlternateContent xmlns:mc="http://schemas.openxmlformats.org/markup-compatibility/2006" xmlns:a14="http://schemas.microsoft.com/office/drawing/2010/main">
        <mc:Choice Requires="a14">
          <p:graphicFrame>
            <p:nvGraphicFramePr>
              <p:cNvPr id="4" name="Table 3" descr="Line 1: tangent 17 degrees equals 105 meters divided by d,&#10;Line 2: d equals 105 meters divided by tangent 17 degrees,&#10;Line 3: d is approximately equal to 343.44 meters."/>
              <p:cNvGraphicFramePr>
                <a:graphicFrameLocks noGrp="1"/>
              </p:cNvGraphicFramePr>
              <p:nvPr>
                <p:extLst>
                  <p:ext uri="{D42A27DB-BD31-4B8C-83A1-F6EECF244321}">
                    <p14:modId xmlns:p14="http://schemas.microsoft.com/office/powerpoint/2010/main" val="3943320292"/>
                  </p:ext>
                </p:extLst>
              </p:nvPr>
            </p:nvGraphicFramePr>
            <p:xfrm>
              <a:off x="2362200" y="3429000"/>
              <a:ext cx="3657600" cy="1608919"/>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46741">
                    <a:tc>
                      <a:txBody>
                        <a:bodyPr/>
                        <a:lstStyle/>
                        <a:p>
                          <a:pPr algn="r">
                            <a:defRPr sz="1600"/>
                          </a:pPr>
                          <a:r>
                            <a:rPr lang="en-US" sz="2000" dirty="0"/>
                            <a:t>        ​</a:t>
                          </a:r>
                          <a14:m>
                            <m:oMath xmlns:m="http://schemas.openxmlformats.org/officeDocument/2006/math">
                              <m:r>
                                <m:rPr>
                                  <m:sty m:val="p"/>
                                </m:rPr>
                                <a:rPr lang="en-US" sz="2000">
                                  <a:latin typeface="Cambria Math"/>
                                </a:rPr>
                                <m:t>tan</m:t>
                              </m:r>
                              <m:r>
                                <a:rPr lang="en-US" sz="2000">
                                  <a:latin typeface="Cambria Math"/>
                                </a:rPr>
                                <m:t>⁡</m:t>
                              </m:r>
                              <m:r>
                                <a:rPr lang="en-US" sz="2000" b="0" i="0" smtClean="0">
                                  <a:latin typeface="Cambria Math" panose="02040503050406030204" pitchFamily="18" charset="0"/>
                                </a:rPr>
                                <m:t>17</m:t>
                              </m:r>
                              <m:r>
                                <a:rPr lang="ar-AE" sz="2000" i="1" smtClean="0">
                                  <a:latin typeface="Cambria Math" panose="02040503050406030204" pitchFamily="18" charset="0"/>
                                </a:rPr>
                                <m:t>˚</m:t>
                              </m:r>
                            </m:oMath>
                          </a14:m>
                          <a:endParaRPr sz="2000" dirty="0"/>
                        </a:p>
                      </a:txBody>
                      <a:tcPr marL="36576" marR="36576" marT="36576" marB="36576" anchor="ctr"/>
                    </a:tc>
                    <a:tc>
                      <a:txBody>
                        <a:bodyPr/>
                        <a:lstStyle/>
                        <a:p>
                          <a:pPr algn="l">
                            <a:defRPr sz="1600"/>
                          </a:pPr>
                          <a14:m>
                            <m:oMathPara xmlns:m="http://schemas.openxmlformats.org/officeDocument/2006/math">
                              <m:oMathParaPr>
                                <m:jc m:val="left"/>
                              </m:oMathParaPr>
                              <m:oMath xmlns:m="http://schemas.openxmlformats.org/officeDocument/2006/math">
                                <m:r>
                                  <a:rPr lang="ar-AE" sz="2000" b="0" i="1" smtClean="0">
                                    <a:latin typeface="Cambria Math" panose="02040503050406030204" pitchFamily="18" charset="0"/>
                                  </a:rPr>
                                  <m:t>=</m:t>
                                </m:r>
                                <m:f>
                                  <m:fPr>
                                    <m:ctrlPr>
                                      <a:rPr lang="ar-AE" sz="2000" i="1" smtClean="0">
                                        <a:latin typeface="Cambria Math" panose="02040503050406030204" pitchFamily="18" charset="0"/>
                                      </a:rPr>
                                    </m:ctrlPr>
                                  </m:fPr>
                                  <m:num>
                                    <m:r>
                                      <a:rPr lang="ar-AE" sz="2000">
                                        <a:latin typeface="Cambria Math"/>
                                      </a:rPr>
                                      <m:t>105</m:t>
                                    </m:r>
                                    <m:r>
                                      <m:rPr>
                                        <m:nor/>
                                      </m:rPr>
                                      <a:rPr lang="ar-AE" sz="2000">
                                        <a:latin typeface="Cambria Math"/>
                                      </a:rPr>
                                      <m:t> </m:t>
                                    </m:r>
                                    <m:r>
                                      <m:rPr>
                                        <m:sty m:val="p"/>
                                      </m:rPr>
                                      <a:rPr lang="en-US" sz="2000">
                                        <a:latin typeface="Cambria Math"/>
                                      </a:rPr>
                                      <m:t>m</m:t>
                                    </m:r>
                                  </m:num>
                                  <m:den>
                                    <m:r>
                                      <a:rPr lang="ar-AE" sz="2000">
                                        <a:latin typeface="Cambria Math"/>
                                      </a:rPr>
                                      <m:t>𝑑</m:t>
                                    </m:r>
                                  </m:den>
                                </m:f>
                              </m:oMath>
                            </m:oMathPara>
                          </a14:m>
                          <a:endParaRPr sz="2000" dirty="0"/>
                        </a:p>
                      </a:txBody>
                      <a:tcPr marL="36576" marR="36576" marT="36576" marB="36576" anchor="ctr"/>
                    </a:tc>
                    <a:extLst>
                      <a:ext uri="{0D108BD9-81ED-4DB2-BD59-A6C34878D82A}">
                        <a16:rowId xmlns:a16="http://schemas.microsoft.com/office/drawing/2014/main" val="10000"/>
                      </a:ext>
                    </a:extLst>
                  </a:tr>
                  <a:tr h="446741">
                    <a:tc>
                      <a:txBody>
                        <a:bodyPr/>
                        <a:lstStyle/>
                        <a:p>
                          <a:pPr algn="r">
                            <a:defRPr sz="1600"/>
                          </a:pPr>
                          <a:r>
                            <a:rPr sz="2000"/>
                            <a:t>​</a:t>
                          </a:r>
                          <a14:m>
                            <m:oMath xmlns:m="http://schemas.openxmlformats.org/officeDocument/2006/math">
                              <m:r>
                                <a:rPr sz="2000">
                                  <a:latin typeface="Cambria Math"/>
                                </a:rPr>
                                <m:t>𝑑</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lang="ar-AE" sz="2000" smtClean="0">
                                      <a:latin typeface="Cambria Math"/>
                                    </a:rPr>
                                    <m:t>105</m:t>
                                  </m:r>
                                  <m:r>
                                    <m:rPr>
                                      <m:nor/>
                                    </m:rPr>
                                    <a:rPr lang="ar-AE" sz="2000">
                                      <a:latin typeface="Cambria Math"/>
                                    </a:rPr>
                                    <m:t> </m:t>
                                  </m:r>
                                  <m:r>
                                    <m:rPr>
                                      <m:sty m:val="p"/>
                                    </m:rPr>
                                    <a:rPr lang="en-US" sz="2000">
                                      <a:latin typeface="Cambria Math"/>
                                    </a:rPr>
                                    <m:t>m</m:t>
                                  </m:r>
                                </m:num>
                                <m:den>
                                  <m:func>
                                    <m:funcPr>
                                      <m:ctrlPr>
                                        <a:rPr sz="2000" i="1">
                                          <a:latin typeface="Cambria Math" panose="02040503050406030204" pitchFamily="18" charset="0"/>
                                        </a:rPr>
                                      </m:ctrlPr>
                                    </m:funcPr>
                                    <m:fName>
                                      <m:r>
                                        <m:rPr>
                                          <m:sty m:val="p"/>
                                        </m:rPr>
                                        <a:rPr sz="2000">
                                          <a:latin typeface="Cambria Math"/>
                                        </a:rPr>
                                        <m:t>tan</m:t>
                                      </m:r>
                                    </m:fName>
                                    <m:e>
                                      <m:sSup>
                                        <m:sSupPr>
                                          <m:ctrlPr>
                                            <a:rPr sz="2000" i="1">
                                              <a:latin typeface="Cambria Math" panose="02040503050406030204" pitchFamily="18" charset="0"/>
                                            </a:rPr>
                                          </m:ctrlPr>
                                        </m:sSupPr>
                                        <m:e>
                                          <m:r>
                                            <a:rPr sz="2000">
                                              <a:latin typeface="Cambria Math"/>
                                            </a:rPr>
                                            <m:t>17</m:t>
                                          </m:r>
                                          <m:r>
                                            <a:rPr lang="en-IN" sz="2000" i="1" smtClean="0">
                                              <a:latin typeface="Cambria Math"/>
                                            </a:rPr>
                                            <m:t>˚</m:t>
                                          </m:r>
                                        </m:e>
                                        <m:sup>
                                          <m:r>
                                            <m:rPr>
                                              <m:nor/>
                                            </m:rPr>
                                            <a:rPr sz="2000">
                                              <a:latin typeface="Cambria Math"/>
                                            </a:rPr>
                                            <m:t> </m:t>
                                          </m:r>
                                        </m:sup>
                                      </m:sSup>
                                    </m:e>
                                  </m:func>
                                </m:den>
                              </m:f>
                            </m:oMath>
                          </a14:m>
                          <a:endParaRPr sz="2000" dirty="0"/>
                        </a:p>
                      </a:txBody>
                      <a:tcPr marL="36576" marR="36576" marT="36576" marB="36576" anchor="ctr"/>
                    </a:tc>
                    <a:extLst>
                      <a:ext uri="{0D108BD9-81ED-4DB2-BD59-A6C34878D82A}">
                        <a16:rowId xmlns:a16="http://schemas.microsoft.com/office/drawing/2014/main" val="10001"/>
                      </a:ext>
                    </a:extLst>
                  </a:tr>
                  <a:tr h="446741">
                    <a:tc>
                      <a:txBody>
                        <a:bodyPr/>
                        <a:lstStyle/>
                        <a:p>
                          <a:pPr algn="r">
                            <a:defRPr sz="1600"/>
                          </a:pPr>
                          <a:r>
                            <a:rPr sz="2000" dirty="0"/>
                            <a:t>​</a:t>
                          </a:r>
                          <a14:m>
                            <m:oMath xmlns:m="http://schemas.openxmlformats.org/officeDocument/2006/math">
                              <m:r>
                                <a:rPr sz="2000">
                                  <a:latin typeface="Cambria Math"/>
                                </a:rPr>
                                <m:t>𝑑</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r>
                                <a:rPr sz="2000">
                                  <a:latin typeface="Cambria Math"/>
                                </a:rPr>
                                <m:t>343</m:t>
                              </m:r>
                              <m:r>
                                <a:rPr sz="2000">
                                  <a:latin typeface="Cambria Math"/>
                                </a:rPr>
                                <m:t>.</m:t>
                              </m:r>
                              <m:r>
                                <a:rPr sz="2000">
                                  <a:latin typeface="Cambria Math"/>
                                </a:rPr>
                                <m:t>44</m:t>
                              </m:r>
                              <m:r>
                                <m:rPr>
                                  <m:nor/>
                                </m:rPr>
                                <a:rPr sz="2000">
                                  <a:latin typeface="Cambria Math"/>
                                </a:rPr>
                                <m:t> </m:t>
                              </m:r>
                              <m:r>
                                <m:rPr>
                                  <m:sty m:val="p"/>
                                </m:rPr>
                                <a:rPr sz="2000">
                                  <a:latin typeface="Cambria Math"/>
                                </a:rPr>
                                <m:t>m</m:t>
                              </m:r>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descr="Line 1: tangent 17 degrees equals 105 meters divided by d,&#10;Line 2: d equals 105 meters divided by tangent 17 degrees,&#10;Line 3: d is approximately equal to 343.44 meters."/>
              <p:cNvGraphicFramePr>
                <a:graphicFrameLocks noGrp="1"/>
              </p:cNvGraphicFramePr>
              <p:nvPr>
                <p:extLst>
                  <p:ext uri="{D42A27DB-BD31-4B8C-83A1-F6EECF244321}">
                    <p14:modId xmlns:p14="http://schemas.microsoft.com/office/powerpoint/2010/main" val="3943320292"/>
                  </p:ext>
                </p:extLst>
              </p:nvPr>
            </p:nvGraphicFramePr>
            <p:xfrm>
              <a:off x="2362200" y="3429000"/>
              <a:ext cx="3657600" cy="1608919"/>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51955">
                    <a:tc>
                      <a:txBody>
                        <a:bodyPr/>
                        <a:lstStyle/>
                        <a:p>
                          <a:endParaRPr lang="en-US"/>
                        </a:p>
                      </a:txBody>
                      <a:tcPr marL="36576" marR="36576" marT="36576" marB="36576" anchor="ctr">
                        <a:blipFill>
                          <a:blip r:embed="rId4"/>
                          <a:stretch>
                            <a:fillRect r="-99668" b="-159813"/>
                          </a:stretch>
                        </a:blipFill>
                      </a:tcPr>
                    </a:tc>
                    <a:tc>
                      <a:txBody>
                        <a:bodyPr/>
                        <a:lstStyle/>
                        <a:p>
                          <a:endParaRPr lang="en-US"/>
                        </a:p>
                      </a:txBody>
                      <a:tcPr marL="36576" marR="36576" marT="36576" marB="36576" anchor="ctr">
                        <a:blipFill>
                          <a:blip r:embed="rId4"/>
                          <a:stretch>
                            <a:fillRect l="-100333" b="-159813"/>
                          </a:stretch>
                        </a:blipFill>
                      </a:tcPr>
                    </a:tc>
                    <a:extLst>
                      <a:ext uri="{0D108BD9-81ED-4DB2-BD59-A6C34878D82A}">
                        <a16:rowId xmlns:a16="http://schemas.microsoft.com/office/drawing/2014/main" val="10000"/>
                      </a:ext>
                    </a:extLst>
                  </a:tr>
                  <a:tr h="510223">
                    <a:tc>
                      <a:txBody>
                        <a:bodyPr/>
                        <a:lstStyle/>
                        <a:p>
                          <a:endParaRPr lang="en-US"/>
                        </a:p>
                      </a:txBody>
                      <a:tcPr marL="36576" marR="36576" marT="36576" marB="36576" anchor="ctr">
                        <a:blipFill>
                          <a:blip r:embed="rId4"/>
                          <a:stretch>
                            <a:fillRect t="-127381" r="-99668" b="-103571"/>
                          </a:stretch>
                        </a:blipFill>
                      </a:tcPr>
                    </a:tc>
                    <a:tc>
                      <a:txBody>
                        <a:bodyPr/>
                        <a:lstStyle/>
                        <a:p>
                          <a:endParaRPr lang="en-US"/>
                        </a:p>
                      </a:txBody>
                      <a:tcPr marL="36576" marR="36576" marT="36576" marB="36576" anchor="ctr">
                        <a:blipFill>
                          <a:blip r:embed="rId4"/>
                          <a:stretch>
                            <a:fillRect l="-100333" t="-127381" b="-103571"/>
                          </a:stretch>
                        </a:blipFill>
                      </a:tcPr>
                    </a:tc>
                    <a:extLst>
                      <a:ext uri="{0D108BD9-81ED-4DB2-BD59-A6C34878D82A}">
                        <a16:rowId xmlns:a16="http://schemas.microsoft.com/office/drawing/2014/main" val="10001"/>
                      </a:ext>
                    </a:extLst>
                  </a:tr>
                  <a:tr h="446741">
                    <a:tc>
                      <a:txBody>
                        <a:bodyPr/>
                        <a:lstStyle/>
                        <a:p>
                          <a:endParaRPr lang="en-US"/>
                        </a:p>
                      </a:txBody>
                      <a:tcPr marL="36576" marR="36576" marT="36576" marB="36576" anchor="ctr">
                        <a:blipFill>
                          <a:blip r:embed="rId4"/>
                          <a:stretch>
                            <a:fillRect t="-258108" r="-99668" b="-17568"/>
                          </a:stretch>
                        </a:blipFill>
                      </a:tcPr>
                    </a:tc>
                    <a:tc>
                      <a:txBody>
                        <a:bodyPr/>
                        <a:lstStyle/>
                        <a:p>
                          <a:endParaRPr lang="en-US"/>
                        </a:p>
                      </a:txBody>
                      <a:tcPr marL="36576" marR="36576" marT="36576" marB="36576" anchor="ctr">
                        <a:blipFill>
                          <a:blip r:embed="rId4"/>
                          <a:stretch>
                            <a:fillRect l="-100333" t="-258108" b="-17568"/>
                          </a:stretch>
                        </a:blipFill>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E0033983-8C50-9B32-071F-DCFC387CE8E0}"/>
              </a:ext>
            </a:extLst>
          </p:cNvPr>
          <p:cNvSpPr txBox="1"/>
          <p:nvPr/>
        </p:nvSpPr>
        <p:spPr>
          <a:xfrm>
            <a:off x="461682" y="5274715"/>
            <a:ext cx="8225118" cy="769441"/>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Therefore, the diver needs to travel approximately </a:t>
            </a:r>
            <a:r>
              <a:rPr kumimoji="0" lang="en-IN" sz="2200" b="0" i="0" u="none" strike="noStrike" kern="1200" cap="none" spc="0" normalizeH="0" baseline="0" noProof="0" dirty="0">
                <a:ln>
                  <a:noFill/>
                </a:ln>
                <a:solidFill>
                  <a:srgbClr val="366092"/>
                </a:solidFill>
                <a:effectLst/>
                <a:uLnTx/>
                <a:uFillTx/>
                <a:latin typeface="Cambria Math"/>
                <a:ea typeface="+mn-ea"/>
                <a:cs typeface="+mn-cs"/>
              </a:rPr>
              <a:t>343</a:t>
            </a:r>
            <a:r>
              <a:rPr kumimoji="0" lang="en-IN" sz="2200" b="0" i="0" u="none" strike="noStrike" kern="1200" cap="none" spc="0" normalizeH="0" baseline="0" noProof="0" dirty="0">
                <a:ln>
                  <a:noFill/>
                </a:ln>
                <a:solidFill>
                  <a:srgbClr val="366092"/>
                </a:solidFill>
                <a:effectLst/>
                <a:uLnTx/>
                <a:uFillTx/>
                <a:latin typeface="Calibri"/>
                <a:ea typeface="+mn-ea"/>
                <a:cs typeface="+mn-cs"/>
              </a:rPr>
              <a:t> meters along the ocean floor to reach the wreckage.</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Inverse Trigonometric Functions</a:t>
            </a:r>
          </a:p>
        </p:txBody>
      </p:sp>
      <p:sp>
        <p:nvSpPr>
          <p:cNvPr id="3" name="Text Placeholder 2"/>
          <p:cNvSpPr>
            <a:spLocks noGrp="1"/>
          </p:cNvSpPr>
          <p:nvPr>
            <p:ph type="body" sz="quarter" idx="10"/>
          </p:nvPr>
        </p:nvSpPr>
        <p:spPr/>
        <p:txBody>
          <a:bodyPr>
            <a:normAutofit/>
          </a:bodyPr>
          <a:lstStyle/>
          <a:p>
            <a:pPr>
              <a:defRPr sz="2800"/>
            </a:pPr>
            <a:r>
              <a:rPr sz="2800" dirty="0"/>
              <a:t>The </a:t>
            </a:r>
            <a:r>
              <a:rPr sz="2800" b="1" dirty="0"/>
              <a:t>inverse trigonometric functions </a:t>
            </a:r>
            <a:r>
              <a:rPr sz="2800" dirty="0"/>
              <a:t>are used to find the angle from any trigonometric ratio. The common inverse trigonometric functions are</a:t>
            </a:r>
          </a:p>
          <a:p>
            <a:endParaRPr sz="2800" dirty="0"/>
          </a:p>
        </p:txBody>
      </p:sp>
      <p:pic>
        <p:nvPicPr>
          <p:cNvPr id="5" name="Picture 4" descr="theta equals sine inverse of x, theta equals cosine inverse of x, and theta equals tangent inverse of x.">
            <a:extLst>
              <a:ext uri="{FF2B5EF4-FFF2-40B4-BE49-F238E27FC236}">
                <a16:creationId xmlns:a16="http://schemas.microsoft.com/office/drawing/2014/main" id="{929F7A79-B889-530E-2D85-AF7570DB4AE0}"/>
              </a:ext>
            </a:extLst>
          </p:cNvPr>
          <p:cNvPicPr>
            <a:picLocks noChangeAspect="1"/>
          </p:cNvPicPr>
          <p:nvPr/>
        </p:nvPicPr>
        <p:blipFill>
          <a:blip r:embed="rId2"/>
          <a:stretch>
            <a:fillRect/>
          </a:stretch>
        </p:blipFill>
        <p:spPr>
          <a:xfrm>
            <a:off x="1828800" y="2514600"/>
            <a:ext cx="5184000" cy="48790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3</a:t>
            </a:r>
            <a:endParaRPr dirty="0"/>
          </a:p>
        </p:txBody>
      </p:sp>
      <p:sp>
        <p:nvSpPr>
          <p:cNvPr id="3" name="Text Placeholder 2"/>
          <p:cNvSpPr>
            <a:spLocks noGrp="1"/>
          </p:cNvSpPr>
          <p:nvPr>
            <p:ph type="body" sz="quarter" idx="10"/>
          </p:nvPr>
        </p:nvSpPr>
        <p:spPr/>
        <p:txBody>
          <a:bodyPr>
            <a:normAutofit/>
          </a:bodyPr>
          <a:lstStyle/>
          <a:p>
            <a:r>
              <a:rPr sz="2800" dirty="0"/>
              <a:t>Inverse trig functions can also be labeled using "arc."</a:t>
            </a:r>
          </a:p>
          <a:p>
            <a:pPr algn="ctr"/>
            <a:endParaRPr dirty="0"/>
          </a:p>
          <a:p>
            <a:pPr algn="l"/>
            <a:endParaRPr dirty="0"/>
          </a:p>
        </p:txBody>
      </p:sp>
      <mc:AlternateContent xmlns:mc="http://schemas.openxmlformats.org/markup-compatibility/2006" xmlns:a14="http://schemas.microsoft.com/office/drawing/2010/main">
        <mc:Choice Requires="a14">
          <p:graphicFrame>
            <p:nvGraphicFramePr>
              <p:cNvPr id="4" name="Table 3" descr="sine inverse of x equals arcsine x,&#10;&#10;cosine inverse of x equals arccosine x,&#10;&#10;tangent inverse of x equals arctangent x"/>
              <p:cNvGraphicFramePr>
                <a:graphicFrameLocks noGrp="1"/>
              </p:cNvGraphicFramePr>
              <p:nvPr>
                <p:extLst>
                  <p:ext uri="{D42A27DB-BD31-4B8C-83A1-F6EECF244321}">
                    <p14:modId xmlns:p14="http://schemas.microsoft.com/office/powerpoint/2010/main" val="1335165440"/>
                  </p:ext>
                </p:extLst>
              </p:nvPr>
            </p:nvGraphicFramePr>
            <p:xfrm>
              <a:off x="2362200" y="20574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m:rPr>
                                      <m:sty m:val="p"/>
                                    </m:rPr>
                                    <a:rPr sz="2600">
                                      <a:latin typeface="Cambria Math"/>
                                    </a:rPr>
                                    <m:t>sin</m:t>
                                  </m:r>
                                </m:e>
                                <m:sup>
                                  <m:r>
                                    <a:rPr sz="2600">
                                      <a:latin typeface="Cambria Math"/>
                                    </a:rPr>
                                    <m:t>−1</m:t>
                                  </m:r>
                                </m:sup>
                              </m:sSup>
                              <m:r>
                                <a:rPr sz="2600">
                                  <a:latin typeface="Cambria Math"/>
                                </a:rPr>
                                <m:t>⁡</m:t>
                              </m:r>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m:t>
                              </m:r>
                              <m:func>
                                <m:funcPr>
                                  <m:ctrlPr>
                                    <a:rPr sz="2600" i="1">
                                      <a:latin typeface="Cambria Math" panose="02040503050406030204" pitchFamily="18" charset="0"/>
                                    </a:rPr>
                                  </m:ctrlPr>
                                </m:funcPr>
                                <m:fName>
                                  <m:r>
                                    <m:rPr>
                                      <m:sty m:val="p"/>
                                    </m:rPr>
                                    <a:rPr sz="2600">
                                      <a:latin typeface="Cambria Math"/>
                                    </a:rPr>
                                    <m:t>arcsin</m:t>
                                  </m:r>
                                </m:fName>
                                <m:e>
                                  <m:r>
                                    <a:rPr sz="2600">
                                      <a:latin typeface="Cambria Math"/>
                                    </a:rPr>
                                    <m:t>𝑥</m:t>
                                  </m:r>
                                </m:e>
                              </m:func>
                            </m:oMath>
                          </a14:m>
                          <a:endParaRPr sz="26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600"/>
                            <a:t>​</a:t>
                          </a:r>
                          <a14:m>
                            <m:oMath xmlns:m="http://schemas.openxmlformats.org/officeDocument/2006/math">
                              <m:sSup>
                                <m:sSupPr>
                                  <m:ctrlPr>
                                    <a:rPr sz="2600" i="1">
                                      <a:latin typeface="Cambria Math" panose="02040503050406030204" pitchFamily="18" charset="0"/>
                                    </a:rPr>
                                  </m:ctrlPr>
                                </m:sSupPr>
                                <m:e>
                                  <m:r>
                                    <m:rPr>
                                      <m:sty m:val="p"/>
                                    </m:rPr>
                                    <a:rPr sz="2600">
                                      <a:latin typeface="Cambria Math"/>
                                    </a:rPr>
                                    <m:t>cos</m:t>
                                  </m:r>
                                </m:e>
                                <m:sup>
                                  <m:r>
                                    <a:rPr sz="2600">
                                      <a:latin typeface="Cambria Math"/>
                                    </a:rPr>
                                    <m:t>−1</m:t>
                                  </m:r>
                                </m:sup>
                              </m:sSup>
                              <m:r>
                                <a:rPr sz="2600">
                                  <a:latin typeface="Cambria Math"/>
                                </a:rPr>
                                <m:t>⁡</m:t>
                              </m:r>
                              <m:r>
                                <a:rPr sz="2600">
                                  <a:latin typeface="Cambria Math"/>
                                </a:rPr>
                                <m:t>𝑥</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m:t>
                              </m:r>
                              <m:func>
                                <m:funcPr>
                                  <m:ctrlPr>
                                    <a:rPr sz="2600" i="1">
                                      <a:latin typeface="Cambria Math" panose="02040503050406030204" pitchFamily="18" charset="0"/>
                                    </a:rPr>
                                  </m:ctrlPr>
                                </m:funcPr>
                                <m:fName>
                                  <m:r>
                                    <m:rPr>
                                      <m:sty m:val="p"/>
                                    </m:rPr>
                                    <a:rPr sz="2600">
                                      <a:latin typeface="Cambria Math"/>
                                    </a:rPr>
                                    <m:t>arccos</m:t>
                                  </m:r>
                                </m:fName>
                                <m:e>
                                  <m:r>
                                    <a:rPr sz="2600">
                                      <a:latin typeface="Cambria Math"/>
                                    </a:rPr>
                                    <m:t>𝑥</m:t>
                                  </m:r>
                                </m:e>
                              </m:func>
                            </m:oMath>
                          </a14:m>
                          <a:endParaRPr sz="26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600"/>
                            <a:t>​</a:t>
                          </a:r>
                          <a14:m>
                            <m:oMath xmlns:m="http://schemas.openxmlformats.org/officeDocument/2006/math">
                              <m:sSup>
                                <m:sSupPr>
                                  <m:ctrlPr>
                                    <a:rPr sz="2600" i="1">
                                      <a:latin typeface="Cambria Math" panose="02040503050406030204" pitchFamily="18" charset="0"/>
                                    </a:rPr>
                                  </m:ctrlPr>
                                </m:sSupPr>
                                <m:e>
                                  <m:r>
                                    <m:rPr>
                                      <m:sty m:val="p"/>
                                    </m:rPr>
                                    <a:rPr sz="2600">
                                      <a:latin typeface="Cambria Math"/>
                                    </a:rPr>
                                    <m:t>tan</m:t>
                                  </m:r>
                                </m:e>
                                <m:sup>
                                  <m:r>
                                    <a:rPr sz="2600">
                                      <a:latin typeface="Cambria Math"/>
                                    </a:rPr>
                                    <m:t>−1</m:t>
                                  </m:r>
                                </m:sup>
                              </m:sSup>
                              <m:r>
                                <a:rPr sz="2600">
                                  <a:latin typeface="Cambria Math"/>
                                </a:rPr>
                                <m:t>⁡</m:t>
                              </m:r>
                              <m:r>
                                <a:rPr sz="2600">
                                  <a:latin typeface="Cambria Math"/>
                                </a:rPr>
                                <m:t>𝑥</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m:t>
                              </m:r>
                              <m:func>
                                <m:funcPr>
                                  <m:ctrlPr>
                                    <a:rPr sz="2600" i="1">
                                      <a:latin typeface="Cambria Math" panose="02040503050406030204" pitchFamily="18" charset="0"/>
                                    </a:rPr>
                                  </m:ctrlPr>
                                </m:funcPr>
                                <m:fName>
                                  <m:r>
                                    <m:rPr>
                                      <m:sty m:val="p"/>
                                    </m:rPr>
                                    <a:rPr sz="2600">
                                      <a:latin typeface="Cambria Math"/>
                                    </a:rPr>
                                    <m:t>arctan</m:t>
                                  </m:r>
                                </m:fName>
                                <m:e>
                                  <m:r>
                                    <a:rPr sz="2600">
                                      <a:latin typeface="Cambria Math"/>
                                    </a:rPr>
                                    <m:t>𝑥</m:t>
                                  </m:r>
                                </m:e>
                              </m:func>
                            </m:oMath>
                          </a14:m>
                          <a:endParaRPr sz="26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descr="sine inverse of x equals arcsine x,&#10;&#10;cosine inverse of x equals arccosine x,&#10;&#10;tangent inverse of x equals arctangent x"/>
              <p:cNvGraphicFramePr>
                <a:graphicFrameLocks noGrp="1"/>
              </p:cNvGraphicFramePr>
              <p:nvPr>
                <p:extLst>
                  <p:ext uri="{D42A27DB-BD31-4B8C-83A1-F6EECF244321}">
                    <p14:modId xmlns:p14="http://schemas.microsoft.com/office/powerpoint/2010/main" val="1335165440"/>
                  </p:ext>
                </p:extLst>
              </p:nvPr>
            </p:nvGraphicFramePr>
            <p:xfrm>
              <a:off x="2362200" y="20574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r="-99668" b="-217000"/>
                          </a:stretch>
                        </a:blipFill>
                      </a:tcPr>
                    </a:tc>
                    <a:tc>
                      <a:txBody>
                        <a:bodyPr/>
                        <a:lstStyle/>
                        <a:p>
                          <a:endParaRPr lang="en-US"/>
                        </a:p>
                      </a:txBody>
                      <a:tcPr marL="36576" marR="36576" marT="36576" marB="36576" anchor="ctr">
                        <a:blipFill>
                          <a:blip r:embed="rId2"/>
                          <a:stretch>
                            <a:fillRect l="-100333" b="-217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99010" r="-99668" b="-114851"/>
                          </a:stretch>
                        </a:blipFill>
                      </a:tcPr>
                    </a:tc>
                    <a:tc>
                      <a:txBody>
                        <a:bodyPr/>
                        <a:lstStyle/>
                        <a:p>
                          <a:endParaRPr lang="en-US"/>
                        </a:p>
                      </a:txBody>
                      <a:tcPr marL="36576" marR="36576" marT="36576" marB="36576" anchor="ctr">
                        <a:blipFill>
                          <a:blip r:embed="rId2"/>
                          <a:stretch>
                            <a:fillRect l="-100333" t="-99010" b="-114851"/>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1000" r="-99668" b="-16000"/>
                          </a:stretch>
                        </a:blipFill>
                      </a:tcPr>
                    </a:tc>
                    <a:tc>
                      <a:txBody>
                        <a:bodyPr/>
                        <a:lstStyle/>
                        <a:p>
                          <a:endParaRPr lang="en-US"/>
                        </a:p>
                      </a:txBody>
                      <a:tcPr marL="36576" marR="36576" marT="36576" marB="36576" anchor="ctr">
                        <a:blipFill>
                          <a:blip r:embed="rId2"/>
                          <a:stretch>
                            <a:fillRect l="-100333" t="-201000" b="-16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Finding the Angle of </a:t>
            </a:r>
            <a:br>
              <a:rPr lang="en-US" dirty="0"/>
            </a:br>
            <a:r>
              <a:rPr dirty="0"/>
              <a:t>Depression</a:t>
            </a:r>
            <a:r>
              <a:rPr lang="en-US" dirty="0"/>
              <a:t>—Slide 1</a:t>
            </a:r>
            <a:endParaRPr dirty="0"/>
          </a:p>
        </p:txBody>
      </p:sp>
      <p:sp>
        <p:nvSpPr>
          <p:cNvPr id="3" name="Text Placeholder 2"/>
          <p:cNvSpPr>
            <a:spLocks noGrp="1"/>
          </p:cNvSpPr>
          <p:nvPr>
            <p:ph type="body" sz="quarter" idx="10"/>
          </p:nvPr>
        </p:nvSpPr>
        <p:spPr/>
        <p:txBody>
          <a:bodyPr>
            <a:normAutofit/>
          </a:bodyPr>
          <a:lstStyle/>
          <a:p>
            <a:r>
              <a:rPr sz="2200" dirty="0"/>
              <a:t>A surveillance camera is being installed on the top corner of a building </a:t>
            </a:r>
            <a:r>
              <a:rPr sz="2200" dirty="0" err="1"/>
              <a:t>tha</a:t>
            </a:r>
            <a:r>
              <a:rPr lang="en-IN" sz="2200" dirty="0"/>
              <a:t>t is </a:t>
            </a:r>
            <a:r>
              <a:rPr lang="en-IN" sz="2200" dirty="0">
                <a:latin typeface="Cambria Math"/>
              </a:rPr>
              <a:t>80</a:t>
            </a:r>
            <a:r>
              <a:rPr lang="en-IN" sz="2200" dirty="0"/>
              <a:t> meters tall in</a:t>
            </a:r>
            <a:r>
              <a:rPr sz="2200" dirty="0"/>
              <a:t> order to monitor the exit door at the base of a neighboring building. The base of the two buildings are </a:t>
            </a:r>
            <a:r>
              <a:rPr sz="2200" dirty="0">
                <a:latin typeface="Cambria Math"/>
              </a:rPr>
              <a:t>128</a:t>
            </a:r>
            <a:r>
              <a:rPr sz="2200" dirty="0"/>
              <a:t> meters apart. Calculate the angle of depression needed for the eye of the camera so that it points directly at the exit door.</a:t>
            </a:r>
            <a:endParaRPr lang="en-US" sz="2200" dirty="0"/>
          </a:p>
          <a:p>
            <a:r>
              <a:rPr lang="en-US" sz="2200" b="1" dirty="0"/>
              <a:t>Solution</a:t>
            </a:r>
          </a:p>
          <a:p>
            <a:r>
              <a:rPr lang="en-US" sz="2200" dirty="0"/>
              <a:t>Begin by making a sketch of the situation.</a:t>
            </a:r>
          </a:p>
          <a:p>
            <a:endParaRPr lang="en-US" sz="2200" dirty="0"/>
          </a:p>
          <a:p>
            <a:endParaRPr lang="en-US" sz="2200" dirty="0"/>
          </a:p>
        </p:txBody>
      </p:sp>
      <p:pic>
        <p:nvPicPr>
          <p:cNvPr id="5" name="Picture 4" descr="An illustration represents two buildings. The distance between the buildings is 128 meters. The height of the left building is 80 meters. A camera is placed on the top right corner of the left building. A horizontal dashed line is drawn from the camera to the right building, and forms a right angle with the side of the right building. A diagonal dashed line is drawn from the camera to the bottom left corner of the right building. Angle theta is marked at the camera, formed by these dashed lines.">
            <a:extLst>
              <a:ext uri="{FF2B5EF4-FFF2-40B4-BE49-F238E27FC236}">
                <a16:creationId xmlns:a16="http://schemas.microsoft.com/office/drawing/2014/main" id="{9B0A6D90-9D68-4D92-8D44-2E3A9715F11C}"/>
              </a:ext>
            </a:extLst>
          </p:cNvPr>
          <p:cNvPicPr>
            <a:picLocks noChangeAspect="1"/>
          </p:cNvPicPr>
          <p:nvPr/>
        </p:nvPicPr>
        <p:blipFill>
          <a:blip r:embed="rId2"/>
          <a:srcRect b="14815"/>
          <a:stretch>
            <a:fillRect/>
          </a:stretch>
        </p:blipFill>
        <p:spPr>
          <a:xfrm>
            <a:off x="5334000" y="2895600"/>
            <a:ext cx="2743200" cy="1752600"/>
          </a:xfrm>
          <a:prstGeom prst="rect">
            <a:avLst/>
          </a:prstGeom>
        </p:spPr>
      </p:pic>
      <p:sp>
        <p:nvSpPr>
          <p:cNvPr id="4" name="TextBox 3">
            <a:extLst>
              <a:ext uri="{FF2B5EF4-FFF2-40B4-BE49-F238E27FC236}">
                <a16:creationId xmlns:a16="http://schemas.microsoft.com/office/drawing/2014/main" id="{2908255E-F442-C911-3429-B98D73E9D3DE}"/>
              </a:ext>
            </a:extLst>
          </p:cNvPr>
          <p:cNvSpPr txBox="1"/>
          <p:nvPr/>
        </p:nvSpPr>
        <p:spPr>
          <a:xfrm>
            <a:off x="5829300" y="4648200"/>
            <a:ext cx="1752600" cy="369332"/>
          </a:xfrm>
          <a:prstGeom prst="rect">
            <a:avLst/>
          </a:prstGeom>
          <a:noFill/>
        </p:spPr>
        <p:txBody>
          <a:bodyPr wrap="square">
            <a:spAutoFit/>
          </a:bodyPr>
          <a:lstStyle/>
          <a:p>
            <a:pPr algn="ctr"/>
            <a:r>
              <a:rPr lang="en-IN" sz="1800" dirty="0"/>
              <a:t>Figure 26</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8561481-78F7-2E2C-13E2-EB73A8AD9F02}"/>
                  </a:ext>
                </a:extLst>
              </p:cNvPr>
              <p:cNvSpPr txBox="1"/>
              <p:nvPr/>
            </p:nvSpPr>
            <p:spPr>
              <a:xfrm>
                <a:off x="457200" y="4911804"/>
                <a:ext cx="8229600" cy="110799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366092"/>
                    </a:solidFill>
                    <a:effectLst/>
                    <a:uLnTx/>
                    <a:uFillTx/>
                    <a:latin typeface="Calibri"/>
                    <a:ea typeface="+mn-ea"/>
                    <a:cs typeface="+mn-cs"/>
                  </a:rPr>
                  <a:t>The opposite side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80</a:t>
                </a:r>
                <a:r>
                  <a:rPr kumimoji="0" lang="en-US" sz="2200" b="0" i="0" u="none" strike="noStrike" kern="1200" cap="none" spc="0" normalizeH="0" baseline="0" noProof="0" dirty="0">
                    <a:ln>
                      <a:noFill/>
                    </a:ln>
                    <a:solidFill>
                      <a:srgbClr val="366092"/>
                    </a:solidFill>
                    <a:effectLst/>
                    <a:uLnTx/>
                    <a:uFillTx/>
                    <a:latin typeface="Calibri"/>
                    <a:ea typeface="+mn-ea"/>
                    <a:cs typeface="+mn-cs"/>
                  </a:rPr>
                  <a:t> meters) and the adjacent side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128</a:t>
                </a:r>
                <a:r>
                  <a:rPr kumimoji="0" lang="en-US" sz="2200" b="0" i="0" u="none" strike="noStrike" kern="1200" cap="none" spc="0" normalizeH="0" baseline="0" noProof="0" dirty="0">
                    <a:ln>
                      <a:noFill/>
                    </a:ln>
                    <a:solidFill>
                      <a:srgbClr val="366092"/>
                    </a:solidFill>
                    <a:effectLst/>
                    <a:uLnTx/>
                    <a:uFillTx/>
                    <a:latin typeface="Calibri"/>
                    <a:ea typeface="+mn-ea"/>
                    <a:cs typeface="+mn-cs"/>
                  </a:rPr>
                  <a:t> meters) are both known in the top triangle formed with the angle of depression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𝜃</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Thus, we will use the tangent function. </a:t>
                </a:r>
              </a:p>
            </p:txBody>
          </p:sp>
        </mc:Choice>
        <mc:Fallback>
          <p:sp>
            <p:nvSpPr>
              <p:cNvPr id="7" name="TextBox 6">
                <a:extLst>
                  <a:ext uri="{FF2B5EF4-FFF2-40B4-BE49-F238E27FC236}">
                    <a16:creationId xmlns:a16="http://schemas.microsoft.com/office/drawing/2014/main" id="{08561481-78F7-2E2C-13E2-EB73A8AD9F02}"/>
                  </a:ext>
                </a:extLst>
              </p:cNvPr>
              <p:cNvSpPr txBox="1">
                <a:spLocks noRot="1" noChangeAspect="1" noMove="1" noResize="1" noEditPoints="1" noAdjustHandles="1" noChangeArrowheads="1" noChangeShapeType="1" noTextEdit="1"/>
              </p:cNvSpPr>
              <p:nvPr/>
            </p:nvSpPr>
            <p:spPr>
              <a:xfrm>
                <a:off x="457200" y="4911804"/>
                <a:ext cx="8229600" cy="1107996"/>
              </a:xfrm>
              <a:prstGeom prst="rect">
                <a:avLst/>
              </a:prstGeom>
              <a:blipFill>
                <a:blip r:embed="rId3"/>
                <a:stretch>
                  <a:fillRect l="-963" t="-4945" b="-9890"/>
                </a:stretch>
              </a:blipFill>
            </p:spPr>
            <p:txBody>
              <a:bodyPr/>
              <a:lstStyle/>
              <a:p>
                <a:r>
                  <a:rPr lang="en-IN">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Finding the Angle of </a:t>
            </a:r>
            <a:br>
              <a:rPr lang="en-US" dirty="0"/>
            </a:br>
            <a:r>
              <a:rPr dirty="0"/>
              <a:t>Depression</a:t>
            </a:r>
            <a:r>
              <a:rPr lang="en-US" dirty="0"/>
              <a:t>—Slide 2</a:t>
            </a:r>
            <a:endParaRPr dirty="0"/>
          </a:p>
        </p:txBody>
      </p:sp>
      <p:pic>
        <p:nvPicPr>
          <p:cNvPr id="18" name="Picture 17" descr="tangent theta equals 80 meters divided by 128 meters">
            <a:extLst>
              <a:ext uri="{FF2B5EF4-FFF2-40B4-BE49-F238E27FC236}">
                <a16:creationId xmlns:a16="http://schemas.microsoft.com/office/drawing/2014/main" id="{C4C6B4D6-3D9F-866A-FCE6-9DBE75500663}"/>
              </a:ext>
            </a:extLst>
          </p:cNvPr>
          <p:cNvPicPr>
            <a:picLocks noChangeAspect="1"/>
          </p:cNvPicPr>
          <p:nvPr/>
        </p:nvPicPr>
        <p:blipFill>
          <a:blip r:embed="rId2"/>
          <a:stretch>
            <a:fillRect/>
          </a:stretch>
        </p:blipFill>
        <p:spPr>
          <a:xfrm>
            <a:off x="3627600" y="1066155"/>
            <a:ext cx="1512000" cy="743873"/>
          </a:xfrm>
          <a:prstGeom prst="rect">
            <a:avLst/>
          </a:prstGeom>
        </p:spPr>
      </p:pic>
      <p:sp>
        <p:nvSpPr>
          <p:cNvPr id="12" name="TextBox 11">
            <a:extLst>
              <a:ext uri="{FF2B5EF4-FFF2-40B4-BE49-F238E27FC236}">
                <a16:creationId xmlns:a16="http://schemas.microsoft.com/office/drawing/2014/main" id="{9F221F82-CA9F-F733-BD8D-33C02234F90B}"/>
              </a:ext>
            </a:extLst>
          </p:cNvPr>
          <p:cNvSpPr txBox="1"/>
          <p:nvPr/>
        </p:nvSpPr>
        <p:spPr>
          <a:xfrm>
            <a:off x="533400" y="1676400"/>
            <a:ext cx="762000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366092"/>
                </a:solidFill>
                <a:effectLst/>
                <a:uLnTx/>
                <a:uFillTx/>
                <a:latin typeface="Calibri"/>
                <a:ea typeface="+mn-ea"/>
                <a:cs typeface="+mn-cs"/>
              </a:rPr>
              <a:t>To find the angle, we need to use the inverse tangent function.</a:t>
            </a:r>
          </a:p>
        </p:txBody>
      </p:sp>
      <p:pic>
        <p:nvPicPr>
          <p:cNvPr id="20" name="Picture 19" descr="theta equals tangent inverse of open parentheses 80 meters divided by 128 meters closed parentheses&#10;">
            <a:extLst>
              <a:ext uri="{FF2B5EF4-FFF2-40B4-BE49-F238E27FC236}">
                <a16:creationId xmlns:a16="http://schemas.microsoft.com/office/drawing/2014/main" id="{C3BD6031-BDBF-75CE-F7CC-F0B9E431A076}"/>
              </a:ext>
            </a:extLst>
          </p:cNvPr>
          <p:cNvPicPr>
            <a:picLocks noChangeAspect="1"/>
          </p:cNvPicPr>
          <p:nvPr/>
        </p:nvPicPr>
        <p:blipFill>
          <a:blip r:embed="rId3"/>
          <a:stretch>
            <a:fillRect/>
          </a:stretch>
        </p:blipFill>
        <p:spPr>
          <a:xfrm>
            <a:off x="3489547" y="2057400"/>
            <a:ext cx="1764000" cy="738588"/>
          </a:xfrm>
          <a:prstGeom prst="rect">
            <a:avLst/>
          </a:prstGeom>
        </p:spPr>
      </p:pic>
      <p:sp>
        <p:nvSpPr>
          <p:cNvPr id="14" name="TextBox 13">
            <a:extLst>
              <a:ext uri="{FF2B5EF4-FFF2-40B4-BE49-F238E27FC236}">
                <a16:creationId xmlns:a16="http://schemas.microsoft.com/office/drawing/2014/main" id="{43E1F9D3-BB6D-0FC0-5B82-14522D988E54}"/>
              </a:ext>
            </a:extLst>
          </p:cNvPr>
          <p:cNvSpPr txBox="1"/>
          <p:nvPr/>
        </p:nvSpPr>
        <p:spPr>
          <a:xfrm>
            <a:off x="560294" y="2794337"/>
            <a:ext cx="8126506" cy="101566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366092"/>
                </a:solidFill>
                <a:effectLst/>
                <a:uLnTx/>
                <a:uFillTx/>
                <a:latin typeface="Calibri"/>
                <a:ea typeface="+mn-ea"/>
                <a:cs typeface="+mn-cs"/>
              </a:rPr>
              <a:t>Using a calculator to solve, press </a:t>
            </a:r>
            <a:r>
              <a:rPr kumimoji="0" lang="en-US" sz="2000" b="1" i="0" u="none" strike="noStrike" kern="1200" cap="none" spc="0" normalizeH="0" baseline="0" noProof="0" dirty="0">
                <a:ln>
                  <a:noFill/>
                </a:ln>
                <a:solidFill>
                  <a:srgbClr val="366092"/>
                </a:solidFill>
                <a:effectLst/>
                <a:uLnTx/>
                <a:uFillTx/>
                <a:latin typeface="Calibri"/>
                <a:ea typeface="+mn-ea"/>
                <a:cs typeface="+mn-cs"/>
              </a:rPr>
              <a:t>2nd</a:t>
            </a:r>
            <a:r>
              <a:rPr kumimoji="0" lang="en-US"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1" i="0" u="none" strike="noStrike" kern="1200" cap="none" spc="0" normalizeH="0" baseline="0" noProof="0" dirty="0">
                <a:ln>
                  <a:noFill/>
                </a:ln>
                <a:solidFill>
                  <a:srgbClr val="366092"/>
                </a:solidFill>
                <a:effectLst/>
                <a:uLnTx/>
                <a:uFillTx/>
                <a:latin typeface="Calibri"/>
                <a:ea typeface="+mn-ea"/>
                <a:cs typeface="+mn-cs"/>
              </a:rPr>
              <a:t>tan</a:t>
            </a:r>
            <a:r>
              <a:rPr kumimoji="0" lang="en-US" sz="2000" b="0" i="0" u="none" strike="noStrike" kern="1200" cap="none" spc="0" normalizeH="0" baseline="0" noProof="0" dirty="0">
                <a:ln>
                  <a:noFill/>
                </a:ln>
                <a:solidFill>
                  <a:srgbClr val="366092"/>
                </a:solidFill>
                <a:effectLst/>
                <a:uLnTx/>
                <a:uFillTx/>
                <a:latin typeface="Calibri"/>
                <a:ea typeface="+mn-ea"/>
                <a:cs typeface="+mn-cs"/>
              </a:rPr>
              <a:t> . On your screen, </a:t>
            </a:r>
            <a:r>
              <a:rPr kumimoji="0" lang="en-US" sz="2000" b="1" i="0" u="none" strike="noStrike" kern="1200" cap="none" spc="0" normalizeH="0" baseline="0" noProof="0" dirty="0">
                <a:ln>
                  <a:noFill/>
                </a:ln>
                <a:solidFill>
                  <a:srgbClr val="366092"/>
                </a:solidFill>
                <a:effectLst/>
                <a:uLnTx/>
                <a:uFillTx/>
                <a:latin typeface="Calibri"/>
                <a:ea typeface="+mn-ea"/>
                <a:cs typeface="+mn-cs"/>
              </a:rPr>
              <a:t>tan</a:t>
            </a:r>
            <a:r>
              <a:rPr kumimoji="0" lang="en-US" sz="2000" b="1" i="0" u="none" strike="noStrike" kern="1200" cap="none" spc="0" normalizeH="0" baseline="30000" noProof="0" dirty="0">
                <a:ln>
                  <a:noFill/>
                </a:ln>
                <a:solidFill>
                  <a:srgbClr val="366092"/>
                </a:solidFill>
                <a:effectLst/>
                <a:uLnTx/>
                <a:uFillTx/>
                <a:latin typeface="Calibri"/>
                <a:ea typeface="+mn-ea"/>
                <a:cs typeface="+mn-cs"/>
              </a:rPr>
              <a:t>-1</a:t>
            </a:r>
            <a:r>
              <a:rPr kumimoji="0" lang="en-US" sz="2000" b="0" i="0" u="none" strike="noStrike" kern="1200" cap="none" spc="0" normalizeH="0" baseline="0" noProof="0" dirty="0">
                <a:ln>
                  <a:noFill/>
                </a:ln>
                <a:solidFill>
                  <a:srgbClr val="366092"/>
                </a:solidFill>
                <a:effectLst/>
                <a:uLnTx/>
                <a:uFillTx/>
                <a:latin typeface="Calibri"/>
                <a:ea typeface="+mn-ea"/>
                <a:cs typeface="+mn-cs"/>
              </a:rPr>
              <a:t> (will appear. Enter </a:t>
            </a:r>
            <a:r>
              <a:rPr kumimoji="0" lang="en-US" sz="2000" b="1" i="0" u="none" strike="noStrike" kern="1200" cap="none" spc="0" normalizeH="0" baseline="0" noProof="0" dirty="0">
                <a:ln>
                  <a:noFill/>
                </a:ln>
                <a:solidFill>
                  <a:srgbClr val="366092"/>
                </a:solidFill>
                <a:effectLst/>
                <a:uLnTx/>
                <a:uFillTx/>
                <a:latin typeface="+mj-lt"/>
                <a:ea typeface="+mn-ea"/>
                <a:cs typeface="+mn-cs"/>
              </a:rPr>
              <a:t>80 / 128</a:t>
            </a:r>
            <a:r>
              <a:rPr kumimoji="0" lang="en-US" sz="2000" b="0" i="0" u="none" strike="noStrike" kern="1200" cap="none" spc="0" normalizeH="0" baseline="0" noProof="0" dirty="0">
                <a:ln>
                  <a:noFill/>
                </a:ln>
                <a:solidFill>
                  <a:srgbClr val="366092"/>
                </a:solidFill>
                <a:effectLst/>
                <a:uLnTx/>
                <a:uFillTx/>
                <a:latin typeface="Calibri"/>
                <a:ea typeface="+mn-ea"/>
                <a:cs typeface="+mn-cs"/>
              </a:rPr>
              <a:t>) and press </a:t>
            </a:r>
            <a:r>
              <a:rPr kumimoji="0" lang="en-US" sz="2000" b="1" i="0" u="none" strike="noStrike" kern="1200" cap="none" spc="0" normalizeH="0" baseline="0" noProof="0" dirty="0">
                <a:ln>
                  <a:noFill/>
                </a:ln>
                <a:solidFill>
                  <a:srgbClr val="366092"/>
                </a:solidFill>
                <a:effectLst/>
                <a:uLnTx/>
                <a:uFillTx/>
                <a:latin typeface="Calibri"/>
                <a:ea typeface="+mn-ea"/>
                <a:cs typeface="+mn-cs"/>
              </a:rPr>
              <a:t>enter</a:t>
            </a:r>
            <a:r>
              <a:rPr kumimoji="0" lang="en-US" sz="2000" b="0" i="0" u="none" strike="noStrike" kern="1200" cap="none" spc="0" normalizeH="0" baseline="0" noProof="0" dirty="0">
                <a:ln>
                  <a:noFill/>
                </a:ln>
                <a:solidFill>
                  <a:srgbClr val="366092"/>
                </a:solidFill>
                <a:effectLst/>
                <a:uLnTx/>
                <a:uFillTx/>
                <a:latin typeface="Calibri"/>
                <a:ea typeface="+mn-ea"/>
                <a:cs typeface="+mn-cs"/>
              </a:rPr>
              <a:t> . The calculator will return the value </a:t>
            </a:r>
            <a:r>
              <a:rPr kumimoji="0" lang="en-US" sz="2000" b="1" i="0" u="none" strike="noStrike" kern="1200" cap="none" spc="0" normalizeH="0" baseline="0" noProof="0" dirty="0">
                <a:ln>
                  <a:noFill/>
                </a:ln>
                <a:solidFill>
                  <a:srgbClr val="366092"/>
                </a:solidFill>
                <a:effectLst/>
                <a:uLnTx/>
                <a:uFillTx/>
                <a:latin typeface="+mj-lt"/>
                <a:ea typeface="+mn-ea"/>
                <a:cs typeface="+mn-cs"/>
              </a:rPr>
              <a:t>32.00538321</a:t>
            </a:r>
            <a:r>
              <a:rPr kumimoji="0" lang="en-US" sz="2000" b="0" i="0" u="none" strike="noStrike" kern="1200" cap="none" spc="0" normalizeH="0" baseline="0" noProof="0" dirty="0">
                <a:ln>
                  <a:noFill/>
                </a:ln>
                <a:solidFill>
                  <a:srgbClr val="366092"/>
                </a:solidFill>
                <a:effectLst/>
                <a:uLnTx/>
                <a:uFillTx/>
                <a:latin typeface="Calibri"/>
                <a:ea typeface="+mn-ea"/>
                <a:cs typeface="+mn-cs"/>
              </a:rPr>
              <a:t>.</a:t>
            </a:r>
          </a:p>
        </p:txBody>
      </p:sp>
      <p:pic>
        <p:nvPicPr>
          <p:cNvPr id="7" name="Picture 6" descr="A screenshot of a graphing calculator shows the first step as the tangent inverse of start fraction 80 over 128 end fraction. The result is 32.00538321.">
            <a:extLst>
              <a:ext uri="{FF2B5EF4-FFF2-40B4-BE49-F238E27FC236}">
                <a16:creationId xmlns:a16="http://schemas.microsoft.com/office/drawing/2014/main" id="{B994F997-72C4-2F89-082E-39023F9E4D74}"/>
              </a:ext>
            </a:extLst>
          </p:cNvPr>
          <p:cNvPicPr>
            <a:picLocks noChangeAspect="1"/>
          </p:cNvPicPr>
          <p:nvPr/>
        </p:nvPicPr>
        <p:blipFill>
          <a:blip r:embed="rId4"/>
          <a:stretch>
            <a:fillRect/>
          </a:stretch>
        </p:blipFill>
        <p:spPr>
          <a:xfrm>
            <a:off x="3489547" y="3607784"/>
            <a:ext cx="2196000" cy="1701900"/>
          </a:xfrm>
          <a:prstGeom prst="rect">
            <a:avLst/>
          </a:prstGeom>
        </p:spPr>
      </p:pic>
      <p:sp>
        <p:nvSpPr>
          <p:cNvPr id="6" name="TextBox 5">
            <a:extLst>
              <a:ext uri="{FF2B5EF4-FFF2-40B4-BE49-F238E27FC236}">
                <a16:creationId xmlns:a16="http://schemas.microsoft.com/office/drawing/2014/main" id="{19ADC783-43CD-3393-FCB7-E8AA28EB68FD}"/>
              </a:ext>
            </a:extLst>
          </p:cNvPr>
          <p:cNvSpPr txBox="1"/>
          <p:nvPr/>
        </p:nvSpPr>
        <p:spPr>
          <a:xfrm>
            <a:off x="3711247" y="5249616"/>
            <a:ext cx="1752600" cy="369332"/>
          </a:xfrm>
          <a:prstGeom prst="rect">
            <a:avLst/>
          </a:prstGeom>
          <a:noFill/>
        </p:spPr>
        <p:txBody>
          <a:bodyPr wrap="square">
            <a:spAutoFit/>
          </a:bodyPr>
          <a:lstStyle/>
          <a:p>
            <a:pPr algn="ctr"/>
            <a:r>
              <a:rPr lang="en-IN" sz="1800" dirty="0"/>
              <a:t>Figure 27</a:t>
            </a:r>
          </a:p>
        </p:txBody>
      </p:sp>
      <p:sp>
        <p:nvSpPr>
          <p:cNvPr id="22" name="TextBox 21">
            <a:extLst>
              <a:ext uri="{FF2B5EF4-FFF2-40B4-BE49-F238E27FC236}">
                <a16:creationId xmlns:a16="http://schemas.microsoft.com/office/drawing/2014/main" id="{B2B84B8D-ADE4-CEB7-B361-165089927444}"/>
              </a:ext>
            </a:extLst>
          </p:cNvPr>
          <p:cNvSpPr txBox="1"/>
          <p:nvPr/>
        </p:nvSpPr>
        <p:spPr>
          <a:xfrm>
            <a:off x="560294" y="5558879"/>
            <a:ext cx="8583706" cy="384721"/>
          </a:xfrm>
          <a:prstGeom prst="rect">
            <a:avLst/>
          </a:prstGeom>
          <a:noFill/>
        </p:spPr>
        <p:txBody>
          <a:bodyPr wrap="square">
            <a:spAutoFit/>
          </a:bodyPr>
          <a:lstStyle/>
          <a:p>
            <a:pPr lvl="0">
              <a:spcBef>
                <a:spcPct val="20000"/>
              </a:spcBef>
              <a:defRPr sz="2800"/>
            </a:pPr>
            <a:r>
              <a:rPr kumimoji="0" lang="en-IN" sz="1900" b="0" i="0" u="none" strike="noStrike" kern="1200" cap="none" spc="0" normalizeH="0" baseline="0" noProof="0" dirty="0">
                <a:ln>
                  <a:noFill/>
                </a:ln>
                <a:solidFill>
                  <a:srgbClr val="366092"/>
                </a:solidFill>
                <a:effectLst/>
                <a:uLnTx/>
                <a:uFillTx/>
                <a:latin typeface="Calibri"/>
                <a:ea typeface="+mn-ea"/>
              </a:rPr>
              <a:t>Thus, the angle of depression needed for the eye of the camera is approximately 32</a:t>
            </a:r>
            <a:r>
              <a:rPr kumimoji="0" lang="en-IN" sz="19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AE" sz="19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Skill Check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a:t>
                </a:r>
                <a:r>
                  <a:rPr lang="en-US" i="1" dirty="0"/>
                  <a:t>m</a:t>
                </a:r>
                <a14:m>
                  <m:oMath xmlns:m="http://schemas.openxmlformats.org/officeDocument/2006/math">
                    <m:r>
                      <a:rPr lang="en-US">
                        <a:latin typeface="Cambria Math" panose="02040503050406030204" pitchFamily="18" charset="0"/>
                      </a:rPr>
                      <m:t>⁡∠</m:t>
                    </m:r>
                    <m:r>
                      <m:rPr>
                        <m:sty m:val="p"/>
                      </m:rPr>
                      <a:rPr lang="el-GR" i="1">
                        <a:latin typeface="Cambria Math" panose="02040503050406030204" pitchFamily="18" charset="0"/>
                      </a:rPr>
                      <m:t>θ</m:t>
                    </m:r>
                  </m:oMath>
                </a14:m>
                <a:r>
                  <a:rPr sz="2800" dirty="0"/>
                  <a:t>.</a:t>
                </a:r>
                <a:endParaRPr lang="en-US" sz="2800" dirty="0"/>
              </a:p>
              <a:p>
                <a:pPr>
                  <a:defRPr sz="2800"/>
                </a:pPr>
                <a:endParaRPr lang="en-IN" dirty="0"/>
              </a:p>
              <a:p>
                <a:pPr>
                  <a:defRPr sz="2800"/>
                </a:pPr>
                <a:endParaRPr lang="en-IN" sz="2800" dirty="0"/>
              </a:p>
              <a:p>
                <a:pPr>
                  <a:defRPr sz="2800"/>
                </a:pPr>
                <a:endParaRPr lang="en-IN" dirty="0"/>
              </a:p>
              <a:p>
                <a:pPr>
                  <a:defRPr sz="2800"/>
                </a:pPr>
                <a:endParaRPr lang="en-IN" sz="2800" dirty="0"/>
              </a:p>
              <a:p>
                <a:pPr algn="ctr">
                  <a:defRPr sz="2800"/>
                </a:pPr>
                <a:endParaRPr lang="en-IN" sz="2800" dirty="0"/>
              </a:p>
              <a:p>
                <a:pPr>
                  <a:defRPr sz="2800"/>
                </a:pPr>
                <a:endParaRPr lang="en-IN"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4" name="Content Placeholder 4" descr="A right triangle. The angle formed at the bottom-left vertex is 90 degrees. The hypotenuse of the triangle measures 12.1. An unknown angle is marked at the top-right vertex. The opposite side of the triangle measures  5.2&#10; ">
            <a:extLst>
              <a:ext uri="{FF2B5EF4-FFF2-40B4-BE49-F238E27FC236}">
                <a16:creationId xmlns:a16="http://schemas.microsoft.com/office/drawing/2014/main" id="{01AB6270-4891-471E-8B10-427AAF516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6600" y="1752600"/>
            <a:ext cx="2209800" cy="2209800"/>
          </a:xfrm>
          <a:prstGeom prst="rect">
            <a:avLst/>
          </a:prstGeom>
        </p:spPr>
      </p:pic>
      <p:sp>
        <p:nvSpPr>
          <p:cNvPr id="7" name="TextBox 6">
            <a:extLst>
              <a:ext uri="{FF2B5EF4-FFF2-40B4-BE49-F238E27FC236}">
                <a16:creationId xmlns:a16="http://schemas.microsoft.com/office/drawing/2014/main" id="{F0EA66FE-299F-506F-3B65-B8611751B326}"/>
              </a:ext>
            </a:extLst>
          </p:cNvPr>
          <p:cNvSpPr txBox="1"/>
          <p:nvPr/>
        </p:nvSpPr>
        <p:spPr>
          <a:xfrm>
            <a:off x="2286000" y="4000500"/>
            <a:ext cx="457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Figure 28</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CE5047-3D8F-4B9F-B802-55EE6BDCA214}"/>
                  </a:ext>
                </a:extLst>
              </p:cNvPr>
              <p:cNvSpPr txBox="1"/>
              <p:nvPr/>
            </p:nvSpPr>
            <p:spPr>
              <a:xfrm>
                <a:off x="457200" y="5305493"/>
                <a:ext cx="5410200" cy="523220"/>
              </a:xfrm>
              <a:prstGeom prst="rect">
                <a:avLst/>
              </a:prstGeom>
              <a:noFill/>
            </p:spPr>
            <p:txBody>
              <a:bodyPr wrap="square">
                <a:spAutoFit/>
              </a:bodyPr>
              <a:lstStyle/>
              <a:p>
                <a:pPr>
                  <a:defRPr sz="2800"/>
                </a:pPr>
                <a:r>
                  <a:rPr lang="en-IN" sz="2800" dirty="0"/>
                  <a:t>Answer: Approximately </a:t>
                </a:r>
                <a14:m>
                  <m:oMath xmlns:m="http://schemas.openxmlformats.org/officeDocument/2006/math">
                    <m:sSup>
                      <m:sSupPr>
                        <m:ctrlPr>
                          <a:rPr lang="ar-AE" sz="2800" i="1">
                            <a:latin typeface="Cambria Math" panose="02040503050406030204" pitchFamily="18" charset="0"/>
                          </a:rPr>
                        </m:ctrlPr>
                      </m:sSupPr>
                      <m:e>
                        <m:r>
                          <a:rPr lang="ar-AE" sz="2800">
                            <a:latin typeface="Cambria Math" panose="02040503050406030204" pitchFamily="18" charset="0"/>
                          </a:rPr>
                          <m:t>25</m:t>
                        </m:r>
                        <m:r>
                          <a:rPr lang="ar-AE" sz="2800">
                            <a:latin typeface="Cambria Math" panose="02040503050406030204" pitchFamily="18" charset="0"/>
                          </a:rPr>
                          <m:t>.</m:t>
                        </m:r>
                        <m:r>
                          <a:rPr lang="ar-AE" sz="2800">
                            <a:latin typeface="Cambria Math" panose="02040503050406030204" pitchFamily="18" charset="0"/>
                          </a:rPr>
                          <m:t>5</m:t>
                        </m:r>
                        <m:r>
                          <a:rPr lang="ar-AE" sz="2800" i="1" smtClean="0">
                            <a:latin typeface="Cambria Math" panose="02040503050406030204" pitchFamily="18" charset="0"/>
                          </a:rPr>
                          <m:t>°</m:t>
                        </m:r>
                      </m:e>
                      <m:sup>
                        <m:r>
                          <m:rPr>
                            <m:nor/>
                          </m:rPr>
                          <a:rPr lang="ar-AE" sz="2800"/>
                          <m:t> </m:t>
                        </m:r>
                      </m:sup>
                    </m:sSup>
                    <m:r>
                      <a:rPr lang="ar-AE" sz="2800" i="1">
                        <a:latin typeface="Cambria Math" panose="02040503050406030204" pitchFamily="18" charset="0"/>
                      </a:rPr>
                      <m:t> </m:t>
                    </m:r>
                  </m:oMath>
                </a14:m>
                <a:endParaRPr lang="en-IN" sz="2800" dirty="0"/>
              </a:p>
            </p:txBody>
          </p:sp>
        </mc:Choice>
        <mc:Fallback xmlns="">
          <p:sp>
            <p:nvSpPr>
              <p:cNvPr id="6" name="TextBox 5">
                <a:extLst>
                  <a:ext uri="{FF2B5EF4-FFF2-40B4-BE49-F238E27FC236}">
                    <a16:creationId xmlns:a16="http://schemas.microsoft.com/office/drawing/2014/main" id="{C8CE5047-3D8F-4B9F-B802-55EE6BDCA214}"/>
                  </a:ext>
                </a:extLst>
              </p:cNvPr>
              <p:cNvSpPr txBox="1">
                <a:spLocks noRot="1" noChangeAspect="1" noMove="1" noResize="1" noEditPoints="1" noAdjustHandles="1" noChangeArrowheads="1" noChangeShapeType="1" noTextEdit="1"/>
              </p:cNvSpPr>
              <p:nvPr/>
            </p:nvSpPr>
            <p:spPr>
              <a:xfrm>
                <a:off x="457200" y="5305493"/>
                <a:ext cx="5410200" cy="523220"/>
              </a:xfrm>
              <a:prstGeom prst="rect">
                <a:avLst/>
              </a:prstGeom>
              <a:blipFill>
                <a:blip r:embed="rId5"/>
                <a:stretch>
                  <a:fillRect l="-2252" t="-10465" b="-32558"/>
                </a:stretch>
              </a:blipFill>
            </p:spPr>
            <p:txBody>
              <a:bodyPr/>
              <a:lstStyle/>
              <a:p>
                <a:r>
                  <a:rPr lang="en-IN">
                    <a:noFill/>
                  </a:rPr>
                  <a:t> </a:t>
                </a:r>
              </a:p>
            </p:txBody>
          </p:sp>
        </mc:Fallback>
      </mc:AlternateContent>
    </p:spTree>
    <p:extLst>
      <p:ext uri="{BB962C8B-B14F-4D97-AF65-F5344CB8AC3E}">
        <p14:creationId xmlns:p14="http://schemas.microsoft.com/office/powerpoint/2010/main" val="227890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Labeling Angles</a:t>
            </a:r>
            <a:r>
              <a:rPr lang="en-US" dirty="0"/>
              <a:t>—Slide 3</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pPr>
              <a:defRPr sz="2800"/>
            </a:pPr>
            <a:endParaRPr lang="en-US" sz="2800" dirty="0"/>
          </a:p>
          <a:p>
            <a:pPr>
              <a:defRPr sz="2800"/>
            </a:pPr>
            <a:endParaRPr lang="en-US" sz="2800" dirty="0"/>
          </a:p>
          <a:p>
            <a:pPr>
              <a:defRPr sz="2800"/>
            </a:pPr>
            <a:endParaRPr lang="en-US" sz="2800" dirty="0"/>
          </a:p>
          <a:p>
            <a:pPr>
              <a:defRPr sz="2800"/>
            </a:pPr>
            <a:endParaRPr lang="en-US" sz="2800" dirty="0"/>
          </a:p>
          <a:p>
            <a:pPr>
              <a:defRPr sz="2800"/>
            </a:pPr>
            <a:endParaRPr lang="en-US" sz="2800" dirty="0"/>
          </a:p>
          <a:p>
            <a:pPr>
              <a:defRPr sz="2800"/>
            </a:pPr>
            <a:endParaRPr lang="en-US" sz="2800" dirty="0"/>
          </a:p>
          <a:p>
            <a:pPr>
              <a:defRPr sz="2800"/>
            </a:pPr>
            <a:endParaRPr lang="en-US" sz="2800" dirty="0"/>
          </a:p>
          <a:p>
            <a:endParaRPr sz="2800" dirty="0"/>
          </a:p>
        </p:txBody>
      </p:sp>
      <p:pic>
        <p:nvPicPr>
          <p:cNvPr id="4" name="Content Placeholder 4" descr="A vertex formed by two rays is labeled O. Two points A and B are marked on the rays. The angle between the rays is angle AOB.">
            <a:extLst>
              <a:ext uri="{FF2B5EF4-FFF2-40B4-BE49-F238E27FC236}">
                <a16:creationId xmlns:a16="http://schemas.microsoft.com/office/drawing/2014/main" id="{3FE3E9F6-C1D7-445D-8D85-42EEAE9E3C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62312" y="1371600"/>
            <a:ext cx="2619375" cy="261937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8C38E3-BFA2-DB04-7C89-720ABABE314D}"/>
                  </a:ext>
                </a:extLst>
              </p:cNvPr>
              <p:cNvSpPr txBox="1"/>
              <p:nvPr/>
            </p:nvSpPr>
            <p:spPr>
              <a:xfrm>
                <a:off x="2438400" y="3897946"/>
                <a:ext cx="4572000" cy="523220"/>
              </a:xfrm>
              <a:prstGeom prst="rect">
                <a:avLst/>
              </a:prstGeom>
              <a:noFill/>
            </p:spPr>
            <p:txBody>
              <a:bodyPr wrap="square">
                <a:spAutoFit/>
              </a:bodyPr>
              <a:lstStyle/>
              <a:p>
                <a:pPr lvl="0" algn="ctr">
                  <a:spcBef>
                    <a:spcPct val="20000"/>
                  </a:spcBef>
                  <a:defRPr sz="2800"/>
                </a:pPr>
                <a:r>
                  <a:rPr kumimoji="0" lang="en-IN" sz="2800" b="0" i="0" u="none" strike="noStrike" kern="1200" cap="none" spc="0" normalizeH="0" baseline="0" noProof="0" dirty="0">
                    <a:ln>
                      <a:noFill/>
                    </a:ln>
                    <a:solidFill>
                      <a:srgbClr val="000000"/>
                    </a:solidFill>
                    <a:effectLst/>
                    <a:uLnTx/>
                    <a:uFillTx/>
                    <a:latin typeface="Calibri"/>
                    <a:ea typeface="+mn-ea"/>
                    <a:cs typeface="+mn-cs"/>
                  </a:rPr>
                  <a:t>Figure 3: </a:t>
                </a:r>
                <a14:m>
                  <m:oMath xmlns:m="http://schemas.openxmlformats.org/officeDocument/2006/math">
                    <m:r>
                      <a:rPr lang="en-IN" sz="2800">
                        <a:solidFill>
                          <a:srgbClr val="000000"/>
                        </a:solidFill>
                        <a:latin typeface="Cambria Math" panose="02040503050406030204" pitchFamily="18" charset="0"/>
                      </a:rPr>
                      <m:t>∠</m:t>
                    </m:r>
                  </m:oMath>
                </a14:m>
                <a:r>
                  <a:rPr kumimoji="0" lang="en-IN" sz="2800" b="0" i="1" u="none" strike="noStrike" kern="1200" cap="none" spc="0" normalizeH="0" baseline="0" noProof="0" dirty="0">
                    <a:ln>
                      <a:noFill/>
                    </a:ln>
                    <a:solidFill>
                      <a:srgbClr val="000000"/>
                    </a:solidFill>
                    <a:effectLst/>
                    <a:uLnTx/>
                    <a:uFillTx/>
                    <a:latin typeface="Calibri"/>
                    <a:ea typeface="+mn-ea"/>
                    <a:cs typeface="+mn-cs"/>
                  </a:rPr>
                  <a:t>AOB</a:t>
                </a:r>
              </a:p>
            </p:txBody>
          </p:sp>
        </mc:Choice>
        <mc:Fallback xmlns="">
          <p:sp>
            <p:nvSpPr>
              <p:cNvPr id="8" name="TextBox 7">
                <a:extLst>
                  <a:ext uri="{FF2B5EF4-FFF2-40B4-BE49-F238E27FC236}">
                    <a16:creationId xmlns:a16="http://schemas.microsoft.com/office/drawing/2014/main" id="{ED8C38E3-BFA2-DB04-7C89-720ABABE314D}"/>
                  </a:ext>
                </a:extLst>
              </p:cNvPr>
              <p:cNvSpPr txBox="1">
                <a:spLocks noRot="1" noChangeAspect="1" noMove="1" noResize="1" noEditPoints="1" noAdjustHandles="1" noChangeArrowheads="1" noChangeShapeType="1" noTextEdit="1"/>
              </p:cNvSpPr>
              <p:nvPr/>
            </p:nvSpPr>
            <p:spPr>
              <a:xfrm>
                <a:off x="2438400" y="3897946"/>
                <a:ext cx="4572000" cy="523220"/>
              </a:xfrm>
              <a:prstGeom prst="rect">
                <a:avLst/>
              </a:prstGeom>
              <a:blipFill>
                <a:blip r:embed="rId4"/>
                <a:stretch>
                  <a:fillRect t="-10465" b="-32558"/>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B50970C4-EE0B-18C2-2BA6-D3A8669E7078}"/>
              </a:ext>
            </a:extLst>
          </p:cNvPr>
          <p:cNvSpPr txBox="1"/>
          <p:nvPr/>
        </p:nvSpPr>
        <p:spPr>
          <a:xfrm>
            <a:off x="457200" y="4495800"/>
            <a:ext cx="82296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Using three capital letters with the vertex as the middle letter.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Law of Sines and Law of Cosines</a:t>
            </a:r>
          </a:p>
        </p:txBody>
      </p:sp>
      <p:sp>
        <p:nvSpPr>
          <p:cNvPr id="3" name="Text Placeholder 2"/>
          <p:cNvSpPr>
            <a:spLocks noGrp="1"/>
          </p:cNvSpPr>
          <p:nvPr>
            <p:ph type="body" sz="quarter" idx="10"/>
          </p:nvPr>
        </p:nvSpPr>
        <p:spPr/>
        <p:txBody>
          <a:bodyPr>
            <a:noAutofit/>
          </a:bodyPr>
          <a:lstStyle/>
          <a:p>
            <a:pPr>
              <a:defRPr sz="2800"/>
            </a:pPr>
            <a:r>
              <a:rPr sz="2000" dirty="0"/>
              <a:t>For a triangle where </a:t>
            </a:r>
            <a:r>
              <a:rPr lang="en-US" sz="2000" i="1" dirty="0"/>
              <a:t>a</a:t>
            </a:r>
            <a:r>
              <a:rPr sz="2000" dirty="0"/>
              <a:t> is the length of the side opposite angle </a:t>
            </a:r>
            <a:r>
              <a:rPr lang="en-US" sz="2000" i="1" dirty="0"/>
              <a:t>A</a:t>
            </a:r>
            <a:r>
              <a:rPr sz="2000" dirty="0"/>
              <a:t>, </a:t>
            </a:r>
            <a:r>
              <a:rPr lang="en-US" sz="2000" i="1" dirty="0"/>
              <a:t>b</a:t>
            </a:r>
            <a:r>
              <a:rPr sz="2000" dirty="0"/>
              <a:t> is the length of the side opposite angle </a:t>
            </a:r>
            <a:r>
              <a:rPr lang="en-US" sz="2000" i="1" dirty="0"/>
              <a:t>B</a:t>
            </a:r>
            <a:r>
              <a:rPr sz="2000" dirty="0"/>
              <a:t>, and </a:t>
            </a:r>
            <a:r>
              <a:rPr lang="en-US" sz="2000" i="1" dirty="0"/>
              <a:t>c</a:t>
            </a:r>
            <a:r>
              <a:rPr sz="2000" dirty="0"/>
              <a:t> is the length of the side opposite angle </a:t>
            </a:r>
            <a:r>
              <a:rPr lang="en-US" sz="2000" i="1" dirty="0"/>
              <a:t>C</a:t>
            </a:r>
            <a:r>
              <a:rPr sz="2000" dirty="0"/>
              <a:t>, we have the following.</a:t>
            </a:r>
            <a:endParaRPr lang="en-US"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lgn="ctr"/>
            <a:endParaRPr lang="en-IN" sz="2000" dirty="0">
              <a:solidFill>
                <a:srgbClr val="5C8EAB"/>
              </a:solidFill>
            </a:endParaRPr>
          </a:p>
          <a:p>
            <a:endParaRPr sz="2000" dirty="0"/>
          </a:p>
        </p:txBody>
      </p:sp>
      <p:pic>
        <p:nvPicPr>
          <p:cNvPr id="4" name="Content Placeholder 4" descr="A triangle with sides and angles labeled. The sides are labeled a, b, and c, while the angles are labeled A, B, and C.">
            <a:extLst>
              <a:ext uri="{FF2B5EF4-FFF2-40B4-BE49-F238E27FC236}">
                <a16:creationId xmlns:a16="http://schemas.microsoft.com/office/drawing/2014/main" id="{85033A6D-07AE-45C2-AC79-E2FD4FC34E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3800" y="2057400"/>
            <a:ext cx="1600200" cy="1280160"/>
          </a:xfrm>
          <a:prstGeom prst="rect">
            <a:avLst/>
          </a:prstGeom>
        </p:spPr>
      </p:pic>
      <p:sp>
        <p:nvSpPr>
          <p:cNvPr id="6" name="TextBox 5">
            <a:extLst>
              <a:ext uri="{FF2B5EF4-FFF2-40B4-BE49-F238E27FC236}">
                <a16:creationId xmlns:a16="http://schemas.microsoft.com/office/drawing/2014/main" id="{A7D6A91C-A56E-D9FE-A309-2C93D2DC3711}"/>
              </a:ext>
            </a:extLst>
          </p:cNvPr>
          <p:cNvSpPr txBox="1"/>
          <p:nvPr/>
        </p:nvSpPr>
        <p:spPr>
          <a:xfrm>
            <a:off x="2362200" y="3301701"/>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b="0" i="0" u="none" strike="noStrike" kern="1200" cap="none" spc="0" normalizeH="0" baseline="0" noProof="0" dirty="0">
                <a:ln>
                  <a:noFill/>
                </a:ln>
                <a:solidFill>
                  <a:srgbClr val="000000"/>
                </a:solidFill>
                <a:effectLst/>
                <a:uLnTx/>
                <a:uFillTx/>
                <a:latin typeface="Calibri"/>
                <a:ea typeface="+mn-ea"/>
                <a:cs typeface="+mn-cs"/>
              </a:rPr>
              <a:t>Figure 29</a:t>
            </a:r>
          </a:p>
        </p:txBody>
      </p:sp>
      <p:sp>
        <p:nvSpPr>
          <p:cNvPr id="8" name="TextBox 7">
            <a:extLst>
              <a:ext uri="{FF2B5EF4-FFF2-40B4-BE49-F238E27FC236}">
                <a16:creationId xmlns:a16="http://schemas.microsoft.com/office/drawing/2014/main" id="{C159CF14-644A-0DF6-CF29-075B28A98C70}"/>
              </a:ext>
            </a:extLst>
          </p:cNvPr>
          <p:cNvSpPr txBox="1"/>
          <p:nvPr/>
        </p:nvSpPr>
        <p:spPr>
          <a:xfrm>
            <a:off x="505104" y="3943290"/>
            <a:ext cx="1857096"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IN" sz="2000" b="1" i="0" u="none" strike="noStrike" kern="1200" cap="none" spc="0" normalizeH="0" baseline="0" noProof="0" dirty="0">
                <a:ln>
                  <a:noFill/>
                </a:ln>
                <a:solidFill>
                  <a:srgbClr val="000000"/>
                </a:solidFill>
                <a:effectLst/>
                <a:uLnTx/>
                <a:uFillTx/>
                <a:latin typeface="Calibri"/>
                <a:ea typeface="+mn-ea"/>
                <a:cs typeface="+mn-cs"/>
              </a:rPr>
              <a:t>Law of Sines</a:t>
            </a:r>
          </a:p>
        </p:txBody>
      </p:sp>
      <p:pic>
        <p:nvPicPr>
          <p:cNvPr id="12" name="Picture 11" descr="a divided by Sin A equals b divided by Sin B equals c divided by Sin C  ">
            <a:extLst>
              <a:ext uri="{FF2B5EF4-FFF2-40B4-BE49-F238E27FC236}">
                <a16:creationId xmlns:a16="http://schemas.microsoft.com/office/drawing/2014/main" id="{123B39C1-DB40-882D-4443-96C85C9D1ADB}"/>
              </a:ext>
            </a:extLst>
          </p:cNvPr>
          <p:cNvPicPr>
            <a:picLocks noChangeAspect="1"/>
          </p:cNvPicPr>
          <p:nvPr/>
        </p:nvPicPr>
        <p:blipFill>
          <a:blip r:embed="rId4"/>
          <a:stretch>
            <a:fillRect/>
          </a:stretch>
        </p:blipFill>
        <p:spPr>
          <a:xfrm>
            <a:off x="2828925" y="3810000"/>
            <a:ext cx="2268000" cy="715758"/>
          </a:xfrm>
          <a:prstGeom prst="rect">
            <a:avLst/>
          </a:prstGeom>
        </p:spPr>
      </p:pic>
      <p:sp>
        <p:nvSpPr>
          <p:cNvPr id="10" name="TextBox 9">
            <a:extLst>
              <a:ext uri="{FF2B5EF4-FFF2-40B4-BE49-F238E27FC236}">
                <a16:creationId xmlns:a16="http://schemas.microsoft.com/office/drawing/2014/main" id="{139583AC-F7F3-20CF-EE8F-DD39331D7B69}"/>
              </a:ext>
            </a:extLst>
          </p:cNvPr>
          <p:cNvSpPr txBox="1"/>
          <p:nvPr/>
        </p:nvSpPr>
        <p:spPr>
          <a:xfrm>
            <a:off x="505104" y="4715279"/>
            <a:ext cx="457200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IN" sz="2000" b="1" i="0" u="none" strike="noStrike" kern="1200" cap="none" spc="0" normalizeH="0" baseline="0" noProof="0" dirty="0">
                <a:ln>
                  <a:noFill/>
                </a:ln>
                <a:solidFill>
                  <a:srgbClr val="000000"/>
                </a:solidFill>
                <a:effectLst/>
                <a:uLnTx/>
                <a:uFillTx/>
                <a:latin typeface="Calibri"/>
                <a:ea typeface="+mn-ea"/>
                <a:cs typeface="+mn-cs"/>
              </a:rPr>
              <a:t>Law of Cosines</a:t>
            </a:r>
          </a:p>
        </p:txBody>
      </p:sp>
      <p:pic>
        <p:nvPicPr>
          <p:cNvPr id="14" name="Picture 13" descr="Line 1: a squared equals b squared plus c squared minus 2 times b times c times cosine A,&#10;Line 2: b squared equals a squared plus c squared minus 2 times a times c times cosine B,&#10;Line 3: c squared equals a squared plus b squared minus 2 times a times b times cosine C.">
            <a:extLst>
              <a:ext uri="{FF2B5EF4-FFF2-40B4-BE49-F238E27FC236}">
                <a16:creationId xmlns:a16="http://schemas.microsoft.com/office/drawing/2014/main" id="{82259424-6CC6-A046-DD18-C562530C24BA}"/>
              </a:ext>
            </a:extLst>
          </p:cNvPr>
          <p:cNvPicPr>
            <a:picLocks noChangeAspect="1"/>
          </p:cNvPicPr>
          <p:nvPr/>
        </p:nvPicPr>
        <p:blipFill>
          <a:blip r:embed="rId5"/>
          <a:stretch>
            <a:fillRect/>
          </a:stretch>
        </p:blipFill>
        <p:spPr>
          <a:xfrm>
            <a:off x="2850000" y="4715279"/>
            <a:ext cx="2484000" cy="122163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Choosing Between the Law of Sines and the Law of Cosines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1409113"/>
              </a:xfrm>
            </p:spPr>
            <p:txBody>
              <a:bodyPr>
                <a:normAutofit/>
              </a:bodyPr>
              <a:lstStyle/>
              <a:p>
                <a:pPr>
                  <a:defRPr sz="2800"/>
                </a:pPr>
                <a:r>
                  <a:rPr sz="2800" dirty="0"/>
                  <a:t>Decide whether to use the Law of Sines or the Law of Cosines to solve for the unknown value </a:t>
                </a:r>
                <a14:m>
                  <m:oMath xmlns:m="http://schemas.openxmlformats.org/officeDocument/2006/math">
                    <m:r>
                      <a:rPr>
                        <a:latin typeface="Cambria Math" panose="02040503050406030204" pitchFamily="18" charset="0"/>
                      </a:rPr>
                      <m:t>𝑥</m:t>
                    </m:r>
                  </m:oMath>
                </a14:m>
                <a:r>
                  <a:rPr sz="2800" dirty="0"/>
                  <a:t> in each scenario.</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1409113"/>
              </a:xfrm>
              <a:blipFill>
                <a:blip r:embed="rId2"/>
                <a:stretch>
                  <a:fillRect l="-1481" t="-4329" b="-9957"/>
                </a:stretch>
              </a:blipFill>
            </p:spPr>
            <p:txBody>
              <a:bodyPr/>
              <a:lstStyle/>
              <a:p>
                <a:r>
                  <a:rPr lang="en-IN">
                    <a:noFill/>
                  </a:rPr>
                  <a:t> </a:t>
                </a:r>
              </a:p>
            </p:txBody>
          </p:sp>
        </mc:Fallback>
      </mc:AlternateContent>
      <p:pic>
        <p:nvPicPr>
          <p:cNvPr id="9" name="Picture 8" descr="a. A triangle. The angle formed at the top-right vertex is 63 degrees. The sides adjacent to this angle measure  20 and 12. The side opposite this angle is labeled x.">
            <a:extLst>
              <a:ext uri="{FF2B5EF4-FFF2-40B4-BE49-F238E27FC236}">
                <a16:creationId xmlns:a16="http://schemas.microsoft.com/office/drawing/2014/main" id="{21D55F3A-6065-535F-25E0-DB6758886573}"/>
              </a:ext>
            </a:extLst>
          </p:cNvPr>
          <p:cNvPicPr>
            <a:picLocks noChangeAspect="1"/>
          </p:cNvPicPr>
          <p:nvPr/>
        </p:nvPicPr>
        <p:blipFill>
          <a:blip r:embed="rId3"/>
          <a:stretch>
            <a:fillRect/>
          </a:stretch>
        </p:blipFill>
        <p:spPr>
          <a:xfrm>
            <a:off x="457200" y="2514600"/>
            <a:ext cx="3877216" cy="2962688"/>
          </a:xfrm>
          <a:prstGeom prst="rect">
            <a:avLst/>
          </a:prstGeom>
        </p:spPr>
      </p:pic>
      <p:pic>
        <p:nvPicPr>
          <p:cNvPr id="10" name="Picture 9" descr="b. A triangle. The angle formed at the bottom right vertex is 50 degrees. An unknown angle, x, is marked at the bottom left vertex. The opposite side of the vertex with an angle of 50  degrees measure 11. The opposite side of the vertex with unknown angle x measures 7. ">
            <a:extLst>
              <a:ext uri="{FF2B5EF4-FFF2-40B4-BE49-F238E27FC236}">
                <a16:creationId xmlns:a16="http://schemas.microsoft.com/office/drawing/2014/main" id="{2661BE1F-9526-CED9-9A1B-BEFB376A7399}"/>
              </a:ext>
            </a:extLst>
          </p:cNvPr>
          <p:cNvPicPr>
            <a:picLocks noChangeAspect="1"/>
          </p:cNvPicPr>
          <p:nvPr/>
        </p:nvPicPr>
        <p:blipFill>
          <a:blip r:embed="rId4"/>
          <a:stretch>
            <a:fillRect/>
          </a:stretch>
        </p:blipFill>
        <p:spPr>
          <a:xfrm>
            <a:off x="4666678" y="2438400"/>
            <a:ext cx="4096322" cy="225774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Choosing Between the Law of Sines and the Law of Cosines</a:t>
            </a:r>
            <a:r>
              <a:rPr lang="en-US" dirty="0"/>
              <a:t>—Slide 2</a:t>
            </a:r>
            <a:endParaRPr dirty="0"/>
          </a:p>
        </p:txBody>
      </p:sp>
      <p:sp>
        <p:nvSpPr>
          <p:cNvPr id="3" name="Text Placeholder 2"/>
          <p:cNvSpPr>
            <a:spLocks noGrp="1"/>
          </p:cNvSpPr>
          <p:nvPr>
            <p:ph type="body" sz="quarter" idx="10"/>
          </p:nvPr>
        </p:nvSpPr>
        <p:spPr/>
        <p:txBody>
          <a:bodyPr>
            <a:normAutofit/>
          </a:bodyPr>
          <a:lstStyle/>
          <a:p>
            <a:pPr algn="just"/>
            <a:r>
              <a:rPr lang="en-IN" sz="2000" b="1" dirty="0"/>
              <a:t>Solution</a:t>
            </a:r>
          </a:p>
          <a:p>
            <a:pPr marL="357188" indent="-357188" algn="just">
              <a:defRPr sz="2800"/>
            </a:pPr>
            <a:r>
              <a:rPr lang="en-IN" sz="2000" dirty="0"/>
              <a:t>a.	​We are given the lengths of two sides and their included angle, and we wish to know the length of the third side. This is enough information to use the Law of Cosines to solve for </a:t>
            </a:r>
            <a:r>
              <a:rPr lang="en-IN" sz="2000" i="1" dirty="0"/>
              <a:t>x</a:t>
            </a:r>
            <a:r>
              <a:rPr lang="en-IN" sz="2000" dirty="0"/>
              <a:t>.</a:t>
            </a:r>
          </a:p>
          <a:p>
            <a:pPr marL="357188" indent="-357188" algn="just">
              <a:defRPr sz="2800"/>
            </a:pPr>
            <a:r>
              <a:rPr lang="en-IN" sz="2000" dirty="0"/>
              <a:t>b.	​In order to use the Law of Sines, you need to know at least three of the </a:t>
            </a:r>
          </a:p>
          <a:p>
            <a:pPr marL="357188" indent="-357188" algn="just">
              <a:defRPr sz="2800"/>
            </a:pPr>
            <a:r>
              <a:rPr lang="en-IN" sz="2000" dirty="0"/>
              <a:t>	four parts in the proportional equation</a:t>
            </a:r>
            <a:r>
              <a:rPr lang="en-US" sz="2000" dirty="0"/>
              <a:t> </a:t>
            </a:r>
          </a:p>
          <a:p>
            <a:pPr marL="357188" indent="-357188" algn="just">
              <a:defRPr sz="2800"/>
            </a:pPr>
            <a:r>
              <a:rPr lang="en-US" sz="2000" dirty="0"/>
              <a:t>	</a:t>
            </a:r>
            <a:endParaRPr lang="en-IN" sz="2000" dirty="0"/>
          </a:p>
        </p:txBody>
      </p:sp>
      <p:pic>
        <p:nvPicPr>
          <p:cNvPr id="7" name="Picture 6" descr="a divided by Sin A equals b divided by Sin B.">
            <a:extLst>
              <a:ext uri="{FF2B5EF4-FFF2-40B4-BE49-F238E27FC236}">
                <a16:creationId xmlns:a16="http://schemas.microsoft.com/office/drawing/2014/main" id="{D9C1DC7E-4D39-5ACD-1095-B03CEC4B4AAA}"/>
              </a:ext>
            </a:extLst>
          </p:cNvPr>
          <p:cNvPicPr>
            <a:picLocks noChangeAspect="1"/>
          </p:cNvPicPr>
          <p:nvPr/>
        </p:nvPicPr>
        <p:blipFill>
          <a:blip r:embed="rId2"/>
          <a:stretch>
            <a:fillRect/>
          </a:stretch>
        </p:blipFill>
        <p:spPr>
          <a:xfrm>
            <a:off x="5029200" y="2619871"/>
            <a:ext cx="1224000" cy="58052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94FCD7F-790A-B396-1060-E443C981ED4B}"/>
                  </a:ext>
                </a:extLst>
              </p:cNvPr>
              <p:cNvSpPr txBox="1"/>
              <p:nvPr/>
            </p:nvSpPr>
            <p:spPr>
              <a:xfrm>
                <a:off x="457200" y="3352800"/>
                <a:ext cx="8382000" cy="1631216"/>
              </a:xfrm>
              <a:prstGeom prst="rect">
                <a:avLst/>
              </a:prstGeom>
              <a:noFill/>
            </p:spPr>
            <p:txBody>
              <a:bodyPr wrap="square">
                <a:spAutoFit/>
              </a:bodyPr>
              <a:lstStyle/>
              <a:p>
                <a:pPr marL="357188" algn="just">
                  <a:defRPr sz="2800"/>
                </a:pPr>
                <a:r>
                  <a:rPr lang="en-US" sz="2000" dirty="0"/>
                  <a:t>I</a:t>
                </a:r>
                <a:r>
                  <a:rPr lang="en-IN" sz="2000" dirty="0"/>
                  <a:t>n other words, you need one </a:t>
                </a:r>
                <a:r>
                  <a:rPr lang="en-IN" sz="2000" i="1" dirty="0"/>
                  <a:t>side </a:t>
                </a:r>
                <a:r>
                  <a:rPr lang="en-IN" sz="2000" dirty="0"/>
                  <a:t>and its </a:t>
                </a:r>
                <a:r>
                  <a:rPr lang="en-IN" sz="2000" i="1" dirty="0"/>
                  <a:t>opposite angle </a:t>
                </a:r>
                <a:r>
                  <a:rPr lang="en-IN" sz="2000" dirty="0"/>
                  <a:t>in the triangle, in addition to one of the corresponding parts for the unknown pair.</a:t>
                </a:r>
              </a:p>
              <a:p>
                <a:pPr marL="357188" lvl="1" algn="just">
                  <a:buNone/>
                  <a:defRPr sz="2800"/>
                </a:pPr>
                <a:r>
                  <a:rPr lang="en-IN" sz="2000" dirty="0"/>
                  <a:t>We know the measure of an angle (</a:t>
                </a:r>
                <a14:m>
                  <m:oMath xmlns:m="http://schemas.openxmlformats.org/officeDocument/2006/math">
                    <m:sSup>
                      <m:sSupPr>
                        <m:ctrlPr>
                          <a:rPr lang="ar-AE" sz="2000" i="1">
                            <a:latin typeface="Cambria Math" panose="02040503050406030204" pitchFamily="18" charset="0"/>
                          </a:rPr>
                        </m:ctrlPr>
                      </m:sSupPr>
                      <m:e>
                        <m:r>
                          <a:rPr lang="ar-AE" sz="2000">
                            <a:latin typeface="Cambria Math" panose="02040503050406030204" pitchFamily="18" charset="0"/>
                          </a:rPr>
                          <m:t>50</m:t>
                        </m:r>
                        <m:r>
                          <a:rPr lang="ar-AE" sz="2000" i="1" smtClean="0">
                            <a:latin typeface="Cambria Math" panose="02040503050406030204" pitchFamily="18" charset="0"/>
                          </a:rPr>
                          <m:t>˚</m:t>
                        </m:r>
                        <m:r>
                          <m:rPr>
                            <m:nor/>
                          </m:rPr>
                          <a:rPr lang="en-IN" sz="2000" dirty="0"/>
                          <m:t>)</m:t>
                        </m:r>
                      </m:e>
                      <m:sup>
                        <m:r>
                          <m:rPr>
                            <m:nor/>
                          </m:rPr>
                          <a:rPr lang="ar-AE" sz="2000"/>
                          <m:t> </m:t>
                        </m:r>
                      </m:sup>
                    </m:sSup>
                  </m:oMath>
                </a14:m>
                <a:r>
                  <a:rPr lang="en-IN" sz="2000" dirty="0"/>
                  <a:t>and its opposite side (</a:t>
                </a:r>
                <a:r>
                  <a:rPr lang="en-IN" sz="2000" dirty="0">
                    <a:latin typeface="Cambria Math"/>
                  </a:rPr>
                  <a:t>11</a:t>
                </a:r>
                <a:r>
                  <a:rPr lang="en-IN" sz="2000" dirty="0"/>
                  <a:t>), and we want to calculate the measure of angle </a:t>
                </a:r>
                <a:r>
                  <a:rPr lang="en-IN" sz="2000" i="1" dirty="0"/>
                  <a:t>x</a:t>
                </a:r>
                <a:r>
                  <a:rPr lang="en-IN" sz="2000" dirty="0"/>
                  <a:t>, which is opposite of the side with length </a:t>
                </a:r>
                <a:r>
                  <a:rPr lang="en-IN" sz="2000" dirty="0">
                    <a:latin typeface="Cambria Math"/>
                  </a:rPr>
                  <a:t>7</a:t>
                </a:r>
                <a:r>
                  <a:rPr lang="en-IN" sz="2000" dirty="0"/>
                  <a:t>. So we can use the Law of Sines to solve for </a:t>
                </a:r>
                <a:r>
                  <a:rPr lang="en-IN" sz="2000" i="1" dirty="0"/>
                  <a:t>x</a:t>
                </a:r>
                <a:r>
                  <a:rPr lang="en-IN" sz="2000" dirty="0"/>
                  <a:t>.</a:t>
                </a:r>
              </a:p>
            </p:txBody>
          </p:sp>
        </mc:Choice>
        <mc:Fallback xmlns="">
          <p:sp>
            <p:nvSpPr>
              <p:cNvPr id="5" name="TextBox 4">
                <a:extLst>
                  <a:ext uri="{FF2B5EF4-FFF2-40B4-BE49-F238E27FC236}">
                    <a16:creationId xmlns:a16="http://schemas.microsoft.com/office/drawing/2014/main" id="{594FCD7F-790A-B396-1060-E443C981ED4B}"/>
                  </a:ext>
                </a:extLst>
              </p:cNvPr>
              <p:cNvSpPr txBox="1">
                <a:spLocks noRot="1" noChangeAspect="1" noMove="1" noResize="1" noEditPoints="1" noAdjustHandles="1" noChangeArrowheads="1" noChangeShapeType="1" noTextEdit="1"/>
              </p:cNvSpPr>
              <p:nvPr/>
            </p:nvSpPr>
            <p:spPr>
              <a:xfrm>
                <a:off x="457200" y="3352800"/>
                <a:ext cx="8382000" cy="1631216"/>
              </a:xfrm>
              <a:prstGeom prst="rect">
                <a:avLst/>
              </a:prstGeom>
              <a:blipFill>
                <a:blip r:embed="rId3"/>
                <a:stretch>
                  <a:fillRect t="-1866" r="-727" b="-5597"/>
                </a:stretch>
              </a:blipFill>
            </p:spPr>
            <p:txBody>
              <a:bodyPr/>
              <a:lstStyle/>
              <a:p>
                <a:r>
                  <a:rPr lang="en-IN">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5</a:t>
            </a:r>
          </a:p>
        </p:txBody>
      </p:sp>
      <p:sp>
        <p:nvSpPr>
          <p:cNvPr id="3" name="Text Placeholder 2"/>
          <p:cNvSpPr>
            <a:spLocks noGrp="1"/>
          </p:cNvSpPr>
          <p:nvPr>
            <p:ph type="body" sz="quarter" idx="10"/>
          </p:nvPr>
        </p:nvSpPr>
        <p:spPr>
          <a:xfrm>
            <a:off x="457200" y="1029287"/>
            <a:ext cx="8229600" cy="1028113"/>
          </a:xfrm>
        </p:spPr>
        <p:txBody>
          <a:bodyPr>
            <a:normAutofit/>
          </a:bodyPr>
          <a:lstStyle/>
          <a:p>
            <a:pPr>
              <a:defRPr sz="2800"/>
            </a:pPr>
            <a:r>
              <a:rPr sz="2800" dirty="0"/>
              <a:t>Determine whether to use the Law of Sines or the Law of Cosines to find the value of </a:t>
            </a:r>
            <a:r>
              <a:rPr lang="en-US" sz="2800" i="1" dirty="0"/>
              <a:t>x</a:t>
            </a:r>
            <a:r>
              <a:rPr sz="2800" dirty="0"/>
              <a:t> in the triangle.</a:t>
            </a:r>
          </a:p>
        </p:txBody>
      </p:sp>
      <p:pic>
        <p:nvPicPr>
          <p:cNvPr id="4" name="Content Placeholder 4" descr="A triangle. An unknown angle, x, is marked at the left vertex. The side opposite the angle x measures 23. The sides adjacent to the angle x measure 18  and 9.">
            <a:extLst>
              <a:ext uri="{FF2B5EF4-FFF2-40B4-BE49-F238E27FC236}">
                <a16:creationId xmlns:a16="http://schemas.microsoft.com/office/drawing/2014/main" id="{660E6508-3356-4BE2-AD49-67BF65DC9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2425" y="2209800"/>
            <a:ext cx="1459149" cy="1905000"/>
          </a:xfrm>
          <a:prstGeom prst="rect">
            <a:avLst/>
          </a:prstGeom>
        </p:spPr>
      </p:pic>
      <p:sp>
        <p:nvSpPr>
          <p:cNvPr id="6" name="TextBox 5">
            <a:extLst>
              <a:ext uri="{FF2B5EF4-FFF2-40B4-BE49-F238E27FC236}">
                <a16:creationId xmlns:a16="http://schemas.microsoft.com/office/drawing/2014/main" id="{C643553B-E7E5-EF9D-69BB-3E42E1637F23}"/>
              </a:ext>
            </a:extLst>
          </p:cNvPr>
          <p:cNvSpPr txBox="1"/>
          <p:nvPr/>
        </p:nvSpPr>
        <p:spPr>
          <a:xfrm>
            <a:off x="2362200" y="4114800"/>
            <a:ext cx="457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Figure 32</a:t>
            </a:r>
          </a:p>
        </p:txBody>
      </p:sp>
      <p:sp>
        <p:nvSpPr>
          <p:cNvPr id="8" name="TextBox 7">
            <a:extLst>
              <a:ext uri="{FF2B5EF4-FFF2-40B4-BE49-F238E27FC236}">
                <a16:creationId xmlns:a16="http://schemas.microsoft.com/office/drawing/2014/main" id="{7CA7DA55-31DA-B6C5-F224-7A79604C5762}"/>
              </a:ext>
            </a:extLst>
          </p:cNvPr>
          <p:cNvSpPr txBox="1"/>
          <p:nvPr/>
        </p:nvSpPr>
        <p:spPr>
          <a:xfrm>
            <a:off x="723043" y="4953000"/>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366092"/>
                </a:solidFill>
                <a:effectLst/>
                <a:uLnTx/>
                <a:uFillTx/>
                <a:latin typeface="Calibri"/>
                <a:ea typeface="+mn-ea"/>
                <a:cs typeface="+mn-cs"/>
              </a:rPr>
              <a:t>Answer: Law of Cosines</a:t>
            </a:r>
          </a:p>
        </p:txBody>
      </p:sp>
    </p:spTree>
    <p:extLst>
      <p:ext uri="{BB962C8B-B14F-4D97-AF65-F5344CB8AC3E}">
        <p14:creationId xmlns:p14="http://schemas.microsoft.com/office/powerpoint/2010/main" val="680570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11: Using the Law of Sines</a:t>
            </a:r>
            <a:r>
              <a:rPr lang="en-US" dirty="0"/>
              <a:t>—Slide 1</a:t>
            </a:r>
            <a:endParaRPr dirty="0"/>
          </a:p>
        </p:txBody>
      </p:sp>
      <p:sp>
        <p:nvSpPr>
          <p:cNvPr id="3" name="Text Placeholder 2"/>
          <p:cNvSpPr>
            <a:spLocks noGrp="1"/>
          </p:cNvSpPr>
          <p:nvPr>
            <p:ph type="body" sz="quarter" idx="10"/>
          </p:nvPr>
        </p:nvSpPr>
        <p:spPr/>
        <p:txBody>
          <a:bodyPr>
            <a:normAutofit/>
          </a:bodyPr>
          <a:lstStyle/>
          <a:p>
            <a:pPr algn="just">
              <a:defRPr sz="2800"/>
            </a:pPr>
            <a:r>
              <a:rPr lang="en-IN" sz="2200" dirty="0"/>
              <a:t>In order to test a new security system, a drone is flown between two new radar stations that are located </a:t>
            </a:r>
            <a:r>
              <a:rPr lang="en-IN" sz="2200" dirty="0">
                <a:latin typeface="Cambria Math"/>
              </a:rPr>
              <a:t>50</a:t>
            </a:r>
            <a:r>
              <a:rPr lang="en-IN" sz="2200" dirty="0"/>
              <a:t> miles apart. The angle of elevation of the drone measured by the first station is 36</a:t>
            </a:r>
            <a:r>
              <a:rPr lang="en-IN" sz="2200" dirty="0">
                <a:latin typeface="Calibri" panose="020F0502020204030204" pitchFamily="34" charset="0"/>
                <a:ea typeface="Calibri" panose="020F0502020204030204" pitchFamily="34" charset="0"/>
                <a:cs typeface="Calibri" panose="020F0502020204030204" pitchFamily="34" charset="0"/>
              </a:rPr>
              <a:t>°. </a:t>
            </a:r>
            <a:r>
              <a:rPr lang="en-IN" sz="2200" dirty="0"/>
              <a:t>The angle of elevation of the drone measured by the second station is 17</a:t>
            </a:r>
            <a:r>
              <a:rPr lang="en-IN" sz="2200" dirty="0">
                <a:latin typeface="Calibri" panose="020F0502020204030204" pitchFamily="34" charset="0"/>
                <a:ea typeface="Calibri" panose="020F0502020204030204" pitchFamily="34" charset="0"/>
                <a:cs typeface="Calibri" panose="020F0502020204030204" pitchFamily="34" charset="0"/>
              </a:rPr>
              <a:t>°.</a:t>
            </a:r>
            <a:r>
              <a:rPr lang="en-IN" sz="2200" dirty="0"/>
              <a:t> Calculate the altitude (perpendicular height) of the drone when it was detected.</a:t>
            </a:r>
          </a:p>
          <a:p>
            <a:pPr algn="just"/>
            <a:r>
              <a:rPr lang="en-US" sz="2200" b="1" dirty="0"/>
              <a:t>Solution</a:t>
            </a:r>
          </a:p>
          <a:p>
            <a:pPr algn="just"/>
            <a:r>
              <a:rPr lang="en-US" sz="2200" dirty="0"/>
              <a:t>Begin by making a sketch of the situation. A triangle is formed between the drone and the two stations.</a:t>
            </a:r>
          </a:p>
          <a:p>
            <a:pPr>
              <a:defRPr sz="2800"/>
            </a:pPr>
            <a:endParaRPr lang="en-IN" sz="2200" dirty="0"/>
          </a:p>
        </p:txBody>
      </p:sp>
      <p:pic>
        <p:nvPicPr>
          <p:cNvPr id="5" name="Picture 4" descr="A triangle has three vertices labeled station 1, station 2, and drone. The horizontal distance between stations 1 and 2, the base of the triangle, is 50  miles. The interior angle formed at vertex station 1 is 36 degrees and vertex station 2 is 17 degrees. The altitude of the triangle is marked h. It is shown as a dashed line perpendicular to the base.">
            <a:extLst>
              <a:ext uri="{FF2B5EF4-FFF2-40B4-BE49-F238E27FC236}">
                <a16:creationId xmlns:a16="http://schemas.microsoft.com/office/drawing/2014/main" id="{DD021785-7226-4A14-A034-5B1E6A4BD8EB}"/>
              </a:ext>
            </a:extLst>
          </p:cNvPr>
          <p:cNvPicPr>
            <a:picLocks noChangeAspect="1"/>
          </p:cNvPicPr>
          <p:nvPr/>
        </p:nvPicPr>
        <p:blipFill>
          <a:blip r:embed="rId2"/>
          <a:srcRect b="17272"/>
          <a:stretch>
            <a:fillRect/>
          </a:stretch>
        </p:blipFill>
        <p:spPr>
          <a:xfrm>
            <a:off x="1828801" y="4267201"/>
            <a:ext cx="4876800" cy="1371600"/>
          </a:xfrm>
          <a:prstGeom prst="rect">
            <a:avLst/>
          </a:prstGeom>
        </p:spPr>
      </p:pic>
      <p:sp>
        <p:nvSpPr>
          <p:cNvPr id="4" name="TextBox 3">
            <a:extLst>
              <a:ext uri="{FF2B5EF4-FFF2-40B4-BE49-F238E27FC236}">
                <a16:creationId xmlns:a16="http://schemas.microsoft.com/office/drawing/2014/main" id="{4F64C62A-0F9F-2E8C-203F-FB0030C258BE}"/>
              </a:ext>
            </a:extLst>
          </p:cNvPr>
          <p:cNvSpPr txBox="1"/>
          <p:nvPr/>
        </p:nvSpPr>
        <p:spPr>
          <a:xfrm>
            <a:off x="3048000" y="5528800"/>
            <a:ext cx="1981200" cy="430887"/>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200" b="0" i="0" u="none" strike="noStrike" kern="1200" cap="none" spc="0" normalizeH="0" baseline="0" noProof="0" dirty="0">
                <a:ln>
                  <a:noFill/>
                </a:ln>
                <a:solidFill>
                  <a:srgbClr val="366092"/>
                </a:solidFill>
                <a:effectLst/>
                <a:uLnTx/>
                <a:uFillTx/>
                <a:latin typeface="Calibri"/>
                <a:ea typeface="+mn-ea"/>
                <a:cs typeface="+mn-cs"/>
              </a:rPr>
              <a:t>Figure 33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Using the Law of Sines</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just">
                  <a:defRPr sz="2800"/>
                </a:pPr>
                <a:r>
                  <a:rPr lang="en-IN" sz="2000" dirty="0"/>
                  <a:t>Because the triangle formed by the drone and the stations is not a right triangle, we cannot use the trigonometric functions to find the missing sides. However, we do know that the interior angles of a triangle sum to 180</a:t>
                </a:r>
                <a14:m>
                  <m:oMath xmlns:m="http://schemas.openxmlformats.org/officeDocument/2006/math">
                    <m:r>
                      <a:rPr lang="ar-AE" sz="2000" i="1">
                        <a:latin typeface="Cambria Math" panose="02040503050406030204" pitchFamily="18" charset="0"/>
                      </a:rPr>
                      <m:t>˚</m:t>
                    </m:r>
                    <m:r>
                      <a:rPr lang="en-US" sz="2000" b="0" i="1" smtClean="0">
                        <a:latin typeface="Cambria Math" panose="02040503050406030204" pitchFamily="18" charset="0"/>
                      </a:rPr>
                      <m:t>.</m:t>
                    </m:r>
                    <m:r>
                      <a:rPr lang="ar-AE" sz="2000" i="1">
                        <a:latin typeface="Cambria Math" panose="02040503050406030204" pitchFamily="18" charset="0"/>
                      </a:rPr>
                      <m:t> </m:t>
                    </m:r>
                    <m:r>
                      <a:rPr lang="en-US" sz="2000" b="0" i="1" smtClean="0">
                        <a:latin typeface="Cambria Math" panose="02040503050406030204" pitchFamily="18" charset="0"/>
                      </a:rPr>
                      <m:t> </m:t>
                    </m:r>
                  </m:oMath>
                </a14:m>
                <a:r>
                  <a:rPr lang="en-IN" sz="2000" dirty="0"/>
                  <a:t> So the unknown interior angle is </a:t>
                </a:r>
                <a:r>
                  <a:rPr lang="el-GR" sz="2000" dirty="0">
                    <a:latin typeface="Calibri" panose="020F0502020204030204" pitchFamily="34" charset="0"/>
                    <a:ea typeface="Calibri" panose="020F0502020204030204" pitchFamily="34" charset="0"/>
                    <a:cs typeface="Calibri" panose="020F0502020204030204" pitchFamily="34" charset="0"/>
                  </a:rPr>
                  <a:t>θ</a:t>
                </a:r>
                <a14:m>
                  <m:oMath xmlns:m="http://schemas.openxmlformats.org/officeDocument/2006/math">
                    <m:r>
                      <a:rPr lang="en-US" sz="2000" b="0" i="0" smtClean="0">
                        <a:latin typeface="Cambria Math" panose="02040503050406030204" pitchFamily="18" charset="0"/>
                      </a:rPr>
                      <m:t> </m:t>
                    </m:r>
                    <m:r>
                      <a:rPr lang="en-IN" sz="2000">
                        <a:latin typeface="Cambria Math" panose="02040503050406030204" pitchFamily="18" charset="0"/>
                      </a:rPr>
                      <m:t>=</m:t>
                    </m:r>
                    <m:r>
                      <a:rPr lang="en-US" sz="2000" b="0" i="0" smtClean="0">
                        <a:latin typeface="Cambria Math" panose="02040503050406030204" pitchFamily="18" charset="0"/>
                      </a:rPr>
                      <m:t>180</m:t>
                    </m:r>
                    <m:r>
                      <a:rPr lang="en-US" sz="2000" b="0" i="1" smtClean="0">
                        <a:latin typeface="Cambria Math" panose="02040503050406030204" pitchFamily="18" charset="0"/>
                      </a:rPr>
                      <m:t>°</m:t>
                    </m:r>
                    <m:r>
                      <a:rPr lang="ar-AE" sz="2000">
                        <a:latin typeface="Cambria Math" panose="02040503050406030204" pitchFamily="18" charset="0"/>
                      </a:rPr>
                      <m:t>−</m:t>
                    </m:r>
                    <m:r>
                      <a:rPr lang="en-US" sz="2000" b="0" i="0" smtClean="0">
                        <a:latin typeface="Cambria Math" panose="02040503050406030204" pitchFamily="18" charset="0"/>
                      </a:rPr>
                      <m:t>36</m:t>
                    </m:r>
                    <m:r>
                      <a:rPr lang="en-US" sz="2000" i="1">
                        <a:latin typeface="Cambria Math" panose="02040503050406030204" pitchFamily="18" charset="0"/>
                      </a:rPr>
                      <m:t>°</m:t>
                    </m:r>
                    <m:r>
                      <a:rPr lang="ar-AE" sz="2000">
                        <a:latin typeface="Cambria Math" panose="02040503050406030204" pitchFamily="18" charset="0"/>
                      </a:rPr>
                      <m:t>−</m:t>
                    </m:r>
                    <m:r>
                      <a:rPr lang="en-US" sz="2000" b="0" i="0" smtClean="0">
                        <a:latin typeface="Cambria Math" panose="02040503050406030204" pitchFamily="18" charset="0"/>
                      </a:rPr>
                      <m:t>17</m:t>
                    </m:r>
                    <m:r>
                      <a:rPr lang="en-US" sz="2000" i="1">
                        <a:latin typeface="Cambria Math" panose="02040503050406030204" pitchFamily="18" charset="0"/>
                      </a:rPr>
                      <m:t>°</m:t>
                    </m:r>
                    <m:r>
                      <a:rPr lang="ar-AE" sz="2000">
                        <a:latin typeface="Cambria Math" panose="02040503050406030204" pitchFamily="18" charset="0"/>
                      </a:rPr>
                      <m:t>=</m:t>
                    </m:r>
                    <m:sSup>
                      <m:sSupPr>
                        <m:ctrlPr>
                          <a:rPr lang="ar-AE" sz="2000" i="1">
                            <a:latin typeface="Cambria Math" panose="02040503050406030204" pitchFamily="18" charset="0"/>
                          </a:rPr>
                        </m:ctrlPr>
                      </m:sSupPr>
                      <m:e>
                        <m:r>
                          <a:rPr lang="ar-AE" sz="2000">
                            <a:latin typeface="Cambria Math" panose="02040503050406030204" pitchFamily="18" charset="0"/>
                          </a:rPr>
                          <m:t>127</m:t>
                        </m:r>
                        <m:r>
                          <a:rPr lang="en-US" sz="2000" i="1">
                            <a:latin typeface="Cambria Math" panose="02040503050406030204" pitchFamily="18" charset="0"/>
                          </a:rPr>
                          <m:t>°</m:t>
                        </m:r>
                      </m:e>
                      <m:sup>
                        <m:r>
                          <m:rPr>
                            <m:nor/>
                          </m:rPr>
                          <a:rPr lang="ar-AE" sz="2000"/>
                          <m:t> </m:t>
                        </m:r>
                      </m:sup>
                    </m:sSup>
                  </m:oMath>
                </a14:m>
                <a:endParaRPr lang="ar-AE" sz="20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7" name="Picture 6" descr="A triangle has three vertices labeled station 1, station 2, and drone. The horizontal distance between stations 1 and 2, the base of the triangle, is 50  miles. The interior angle formed at vertex station 1 is 36 degrees, vertex station 2 is 17 degrees, and vertex drone is 127 degrees.">
            <a:extLst>
              <a:ext uri="{FF2B5EF4-FFF2-40B4-BE49-F238E27FC236}">
                <a16:creationId xmlns:a16="http://schemas.microsoft.com/office/drawing/2014/main" id="{4D608789-3C72-46D2-B8C2-E60BBDF6B184}"/>
              </a:ext>
            </a:extLst>
          </p:cNvPr>
          <p:cNvPicPr>
            <a:picLocks noChangeAspect="1"/>
          </p:cNvPicPr>
          <p:nvPr/>
        </p:nvPicPr>
        <p:blipFill>
          <a:blip r:embed="rId3"/>
          <a:srcRect b="19672"/>
          <a:stretch>
            <a:fillRect/>
          </a:stretch>
        </p:blipFill>
        <p:spPr>
          <a:xfrm>
            <a:off x="1371600" y="2423972"/>
            <a:ext cx="5906324" cy="1614628"/>
          </a:xfrm>
          <a:prstGeom prst="rect">
            <a:avLst/>
          </a:prstGeom>
        </p:spPr>
      </p:pic>
      <p:sp>
        <p:nvSpPr>
          <p:cNvPr id="4" name="TextBox 3">
            <a:extLst>
              <a:ext uri="{FF2B5EF4-FFF2-40B4-BE49-F238E27FC236}">
                <a16:creationId xmlns:a16="http://schemas.microsoft.com/office/drawing/2014/main" id="{4E630B92-45DC-A231-3FA1-FCB2EFE2ED02}"/>
              </a:ext>
            </a:extLst>
          </p:cNvPr>
          <p:cNvSpPr txBox="1"/>
          <p:nvPr/>
        </p:nvSpPr>
        <p:spPr>
          <a:xfrm>
            <a:off x="3124200" y="4038600"/>
            <a:ext cx="173396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Figure 34</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AA852A7-F52C-24AE-2123-F7B152202563}"/>
                  </a:ext>
                </a:extLst>
              </p:cNvPr>
              <p:cNvSpPr txBox="1"/>
              <p:nvPr/>
            </p:nvSpPr>
            <p:spPr>
              <a:xfrm>
                <a:off x="457200" y="4543961"/>
                <a:ext cx="8229600" cy="1323439"/>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000" b="0" i="0" u="none" strike="noStrike" kern="1200" cap="none" spc="0" normalizeH="0" baseline="0" noProof="0" dirty="0">
                    <a:ln>
                      <a:noFill/>
                    </a:ln>
                    <a:solidFill>
                      <a:srgbClr val="366092"/>
                    </a:solidFill>
                    <a:effectLst/>
                    <a:uLnTx/>
                    <a:uFillTx/>
                    <a:latin typeface="Calibri"/>
                    <a:ea typeface="+mn-ea"/>
                    <a:cs typeface="+mn-cs"/>
                  </a:rPr>
                  <a:t>We now know an angle (</a:t>
                </a:r>
                <a:r>
                  <a:rPr kumimoji="0" lang="en-IN" sz="2000" b="0" i="1" u="none" strike="noStrike" kern="1200" cap="none" spc="0" normalizeH="0" baseline="0" noProof="0" dirty="0">
                    <a:ln>
                      <a:noFill/>
                    </a:ln>
                    <a:solidFill>
                      <a:srgbClr val="366092"/>
                    </a:solidFill>
                    <a:effectLst/>
                    <a:uLnTx/>
                    <a:uFillTx/>
                    <a:latin typeface="Calibri"/>
                    <a:ea typeface="+mn-ea"/>
                    <a:cs typeface="+mn-cs"/>
                  </a:rPr>
                  <a:t>m</a:t>
                </a:r>
                <a14:m>
                  <m:oMath xmlns:m="http://schemas.openxmlformats.org/officeDocument/2006/math">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000" b="0" i="1" u="none" strike="noStrike" kern="1200" cap="none" spc="0" normalizeH="0" baseline="0" noProof="0" dirty="0">
                    <a:ln>
                      <a:noFill/>
                    </a:ln>
                    <a:solidFill>
                      <a:srgbClr val="366092"/>
                    </a:solidFill>
                    <a:effectLst/>
                    <a:uLnTx/>
                    <a:uFillTx/>
                    <a:latin typeface="Calibri"/>
                    <a:ea typeface="+mn-ea"/>
                    <a:cs typeface="+mn-cs"/>
                  </a:rPr>
                  <a:t>A</a:t>
                </a:r>
                <a14:m>
                  <m:oMath xmlns:m="http://schemas.openxmlformats.org/officeDocument/2006/math">
                    <m:r>
                      <a:rPr kumimoji="0" lang="en-IN" sz="20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rPr>
                      <m:t>=</m:t>
                    </m:r>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rPr>
                          <m:t>127</m:t>
                        </m:r>
                        <m:r>
                          <a:rPr kumimoji="0" lang="ar-AE" sz="2000" b="0" i="1" u="none" strike="noStrike" kern="1200" cap="none" spc="0" normalizeH="0" baseline="0" noProof="0" smtClean="0">
                            <a:ln>
                              <a:noFill/>
                            </a:ln>
                            <a:solidFill>
                              <a:srgbClr val="366092"/>
                            </a:solidFill>
                            <a:effectLst/>
                            <a:uLnTx/>
                            <a:uFillTx/>
                            <a:latin typeface="Cambria Math" panose="02040503050406030204" pitchFamily="18" charset="0"/>
                            <a:ea typeface="+mn-ea"/>
                          </a:rPr>
                          <m:t>°</m:t>
                        </m:r>
                        <m:r>
                          <m:rPr>
                            <m:nor/>
                          </m:rPr>
                          <a:rPr kumimoji="0" lang="ar-AE" sz="2000" b="0" i="0" u="none" strike="noStrike" kern="1200" cap="none" spc="0" normalizeH="0" baseline="0" noProof="0" dirty="0">
                            <a:ln>
                              <a:noFill/>
                            </a:ln>
                            <a:solidFill>
                              <a:srgbClr val="366092"/>
                            </a:solidFill>
                            <a:effectLst/>
                            <a:uLnTx/>
                            <a:uFillTx/>
                            <a:latin typeface="Calibri"/>
                            <a:ea typeface="+mn-ea"/>
                            <a:cs typeface="+mn-cs"/>
                          </a:rPr>
                          <m:t>)</m:t>
                        </m:r>
                      </m:e>
                      <m:sup>
                        <m:r>
                          <m:rPr>
                            <m:nor/>
                          </m:rPr>
                          <a:rPr kumimoji="0" lang="ar-AE" sz="20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sup>
                    </m:sSup>
                  </m:oMath>
                </a14:m>
                <a:r>
                  <a:rPr kumimoji="0" lang="en-IN" sz="2000" b="0" i="0" u="none" strike="noStrike" kern="1200" cap="none" spc="0" normalizeH="0" baseline="0" noProof="0" dirty="0">
                    <a:ln>
                      <a:noFill/>
                    </a:ln>
                    <a:solidFill>
                      <a:srgbClr val="366092"/>
                    </a:solidFill>
                    <a:effectLst/>
                    <a:uLnTx/>
                    <a:uFillTx/>
                    <a:latin typeface="Calibri"/>
                    <a:ea typeface="+mn-ea"/>
                    <a:cs typeface="+mn-cs"/>
                  </a:rPr>
                  <a:t>and the length of the side opposite it (</a:t>
                </a:r>
                <a:r>
                  <a:rPr kumimoji="0" lang="en-IN" sz="2000" b="0" i="1" u="none" strike="noStrike" kern="1200" cap="none" spc="0" normalizeH="0" baseline="0" noProof="0" dirty="0">
                    <a:ln>
                      <a:noFill/>
                    </a:ln>
                    <a:solidFill>
                      <a:srgbClr val="366092"/>
                    </a:solidFill>
                    <a:effectLst/>
                    <a:uLnTx/>
                    <a:uFillTx/>
                    <a:latin typeface="Calibri"/>
                    <a:ea typeface="+mn-ea"/>
                    <a:cs typeface="+mn-cs"/>
                  </a:rPr>
                  <a:t>a </a:t>
                </a:r>
                <a14:m>
                  <m:oMath xmlns:m="http://schemas.openxmlformats.org/officeDocument/2006/math">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oMath>
                </a14:m>
                <a:r>
                  <a:rPr kumimoji="0" lang="en-IN" sz="2000" b="0" i="0" u="none" strike="noStrike" kern="1200" cap="none" spc="0" normalizeH="0" baseline="0" noProof="0" dirty="0">
                    <a:ln>
                      <a:noFill/>
                    </a:ln>
                    <a:solidFill>
                      <a:srgbClr val="366092"/>
                    </a:solidFill>
                    <a:effectLst/>
                    <a:uLnTx/>
                    <a:uFillTx/>
                    <a:latin typeface="Calibri"/>
                    <a:ea typeface="+mn-ea"/>
                    <a:cs typeface="+mn-cs"/>
                  </a:rPr>
                  <a:t> miles). We also have the measure of the angle (</a:t>
                </a:r>
                <a:r>
                  <a:rPr kumimoji="0" lang="en-IN" sz="2000" b="0" i="1" u="none" strike="noStrike" kern="1200" cap="none" spc="0" normalizeH="0" baseline="0" noProof="0" dirty="0">
                    <a:ln>
                      <a:noFill/>
                    </a:ln>
                    <a:solidFill>
                      <a:srgbClr val="366092"/>
                    </a:solidFill>
                    <a:effectLst/>
                    <a:uLnTx/>
                    <a:uFillTx/>
                    <a:latin typeface="Calibri"/>
                    <a:ea typeface="+mn-ea"/>
                    <a:cs typeface="+mn-cs"/>
                  </a:rPr>
                  <a:t>m</a:t>
                </a:r>
                <a14:m>
                  <m:oMath xmlns:m="http://schemas.openxmlformats.org/officeDocument/2006/math">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000" b="0" i="1" u="none" strike="noStrike" kern="1200" cap="none" spc="0" normalizeH="0" baseline="0" noProof="0" dirty="0">
                    <a:ln>
                      <a:noFill/>
                    </a:ln>
                    <a:solidFill>
                      <a:srgbClr val="366092"/>
                    </a:solidFill>
                    <a:effectLst/>
                    <a:uLnTx/>
                    <a:uFillTx/>
                    <a:latin typeface="Calibri"/>
                    <a:ea typeface="+mn-ea"/>
                    <a:cs typeface="+mn-cs"/>
                  </a:rPr>
                  <a:t>B</a:t>
                </a:r>
                <a14:m>
                  <m:oMath xmlns:m="http://schemas.openxmlformats.org/officeDocument/2006/math">
                    <m:r>
                      <a:rPr kumimoji="0" lang="en-IN"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t> </m:t>
                    </m:r>
                    <m:r>
                      <a:rPr kumimoji="0" lang="en-IN" sz="2000" b="0" i="0" u="none" strike="noStrike" kern="1200" cap="none" spc="0" normalizeH="0" baseline="0" noProof="0">
                        <a:ln>
                          <a:noFill/>
                        </a:ln>
                        <a:solidFill>
                          <a:srgbClr val="366092"/>
                        </a:solidFill>
                        <a:effectLst/>
                        <a:uLnTx/>
                        <a:uFillTx/>
                        <a:latin typeface="Cambria Math" panose="02040503050406030204" pitchFamily="18" charset="0"/>
                        <a:ea typeface="+mn-ea"/>
                      </a:rPr>
                      <m:t>=</m:t>
                    </m:r>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rPr>
                          <m:t>17</m:t>
                        </m:r>
                        <m: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rPr>
                          <m:t>°</m:t>
                        </m:r>
                        <m:r>
                          <m:rPr>
                            <m:nor/>
                          </m:rPr>
                          <a:rPr kumimoji="0" lang="ar-AE" sz="2000" b="0" i="0" u="none" strike="noStrike" kern="1200" cap="none" spc="0" normalizeH="0" baseline="0" noProof="0" dirty="0">
                            <a:ln>
                              <a:noFill/>
                            </a:ln>
                            <a:solidFill>
                              <a:srgbClr val="366092"/>
                            </a:solidFill>
                            <a:effectLst/>
                            <a:uLnTx/>
                            <a:uFillTx/>
                            <a:latin typeface="Calibri"/>
                            <a:ea typeface="+mn-ea"/>
                            <a:cs typeface="+mn-cs"/>
                          </a:rPr>
                          <m:t>)</m:t>
                        </m:r>
                      </m:e>
                      <m:sup>
                        <m:r>
                          <m:rPr>
                            <m:nor/>
                          </m:rPr>
                          <a:rPr kumimoji="0" lang="ar-AE" sz="20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sup>
                    </m:sSup>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IN" sz="2000" b="0" i="0" u="none" strike="noStrike" kern="1200" cap="none" spc="0" normalizeH="0" baseline="0" noProof="0" dirty="0">
                    <a:ln>
                      <a:noFill/>
                    </a:ln>
                    <a:solidFill>
                      <a:srgbClr val="366092"/>
                    </a:solidFill>
                    <a:effectLst/>
                    <a:uLnTx/>
                    <a:uFillTx/>
                    <a:latin typeface="Calibri"/>
                    <a:ea typeface="+mn-ea"/>
                    <a:cs typeface="+mn-cs"/>
                  </a:rPr>
                  <a:t>opposite the unknown side </a:t>
                </a:r>
                <a:r>
                  <a:rPr kumimoji="0" lang="en-IN" sz="2000" b="0" i="1" u="none" strike="noStrike" kern="1200" cap="none" spc="0" normalizeH="0" baseline="0" noProof="0" dirty="0">
                    <a:ln>
                      <a:noFill/>
                    </a:ln>
                    <a:solidFill>
                      <a:srgbClr val="366092"/>
                    </a:solidFill>
                    <a:effectLst/>
                    <a:uLnTx/>
                    <a:uFillTx/>
                    <a:latin typeface="Calibri"/>
                    <a:ea typeface="+mn-ea"/>
                    <a:cs typeface="+mn-cs"/>
                  </a:rPr>
                  <a:t>b</a:t>
                </a:r>
                <a:r>
                  <a:rPr kumimoji="0" lang="en-IN" sz="2000" b="0" i="0" u="none" strike="noStrike" kern="1200" cap="none" spc="0" normalizeH="0" baseline="0" noProof="0" dirty="0">
                    <a:ln>
                      <a:noFill/>
                    </a:ln>
                    <a:solidFill>
                      <a:srgbClr val="366092"/>
                    </a:solidFill>
                    <a:effectLst/>
                    <a:uLnTx/>
                    <a:uFillTx/>
                    <a:latin typeface="Calibri"/>
                    <a:ea typeface="+mn-ea"/>
                    <a:cs typeface="+mn-cs"/>
                  </a:rPr>
                  <a:t>. This provides enough information to use the Law of Sines to find a missing side of the triangle.​</a:t>
                </a:r>
              </a:p>
            </p:txBody>
          </p:sp>
        </mc:Choice>
        <mc:Fallback>
          <p:sp>
            <p:nvSpPr>
              <p:cNvPr id="6" name="TextBox 5">
                <a:extLst>
                  <a:ext uri="{FF2B5EF4-FFF2-40B4-BE49-F238E27FC236}">
                    <a16:creationId xmlns:a16="http://schemas.microsoft.com/office/drawing/2014/main" id="{9AA852A7-F52C-24AE-2123-F7B152202563}"/>
                  </a:ext>
                </a:extLst>
              </p:cNvPr>
              <p:cNvSpPr txBox="1">
                <a:spLocks noRot="1" noChangeAspect="1" noMove="1" noResize="1" noEditPoints="1" noAdjustHandles="1" noChangeArrowheads="1" noChangeShapeType="1" noTextEdit="1"/>
              </p:cNvSpPr>
              <p:nvPr/>
            </p:nvSpPr>
            <p:spPr>
              <a:xfrm>
                <a:off x="457200" y="4543961"/>
                <a:ext cx="8229600" cy="1323439"/>
              </a:xfrm>
              <a:prstGeom prst="rect">
                <a:avLst/>
              </a:prstGeom>
              <a:blipFill>
                <a:blip r:embed="rId4"/>
                <a:stretch>
                  <a:fillRect l="-741" t="-2294" r="-1556" b="-6881"/>
                </a:stretch>
              </a:blipFill>
            </p:spPr>
            <p:txBody>
              <a:bodyPr/>
              <a:lstStyle/>
              <a:p>
                <a:r>
                  <a:rPr lang="en-IN">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Using the Law of Sines</a:t>
            </a:r>
            <a:r>
              <a:rPr lang="en-US" dirty="0"/>
              <a:t>—Slide 3</a:t>
            </a:r>
            <a:endParaRPr dirty="0"/>
          </a:p>
        </p:txBody>
      </p:sp>
      <mc:AlternateContent xmlns:mc="http://schemas.openxmlformats.org/markup-compatibility/2006">
        <mc:Choice xmlns:a14="http://schemas.microsoft.com/office/drawing/2010/main" Requires="a14">
          <p:graphicFrame>
            <p:nvGraphicFramePr>
              <p:cNvPr id="4" name="Table 3" descr="&#10;Line 1: sine 127 degrees divided by 50 miles equals sine 17 degrees divided by b,&#10;&#10;Line 2: b equals open fraction sine 17 degrees times 50 miles close divided by sine 127 degrees,&#10;&#10;Line 3: b is approximately 18.304 miles."/>
              <p:cNvGraphicFramePr>
                <a:graphicFrameLocks noGrp="1"/>
              </p:cNvGraphicFramePr>
              <p:nvPr>
                <p:extLst>
                  <p:ext uri="{D42A27DB-BD31-4B8C-83A1-F6EECF244321}">
                    <p14:modId xmlns:p14="http://schemas.microsoft.com/office/powerpoint/2010/main" val="3266455281"/>
                  </p:ext>
                </p:extLst>
              </p:nvPr>
            </p:nvGraphicFramePr>
            <p:xfrm>
              <a:off x="2133600" y="1121484"/>
              <a:ext cx="4114800" cy="1539301"/>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89772">
                    <a:tc>
                      <a:txBody>
                        <a:bodyPr/>
                        <a:lstStyle/>
                        <a:p>
                          <a:pPr algn="r">
                            <a:defRPr sz="1600"/>
                          </a:pPr>
                          <a:r>
                            <a:rPr sz="2000" dirty="0"/>
                            <a:t>​</a:t>
                          </a:r>
                          <a14:m>
                            <m:oMath xmlns:m="http://schemas.openxmlformats.org/officeDocument/2006/math">
                              <m:f>
                                <m:fPr>
                                  <m:ctrlPr>
                                    <a:rPr sz="2000" i="1">
                                      <a:latin typeface="Cambria Math" panose="02040503050406030204" pitchFamily="18" charset="0"/>
                                    </a:rPr>
                                  </m:ctrlPr>
                                </m:fPr>
                                <m:num>
                                  <m:func>
                                    <m:funcPr>
                                      <m:ctrlPr>
                                        <a:rPr sz="2000" i="1">
                                          <a:latin typeface="Cambria Math" panose="02040503050406030204" pitchFamily="18" charset="0"/>
                                        </a:rPr>
                                      </m:ctrlPr>
                                    </m:funcPr>
                                    <m:fName>
                                      <m:r>
                                        <m:rPr>
                                          <m:sty m:val="p"/>
                                        </m:rPr>
                                        <a:rPr sz="2000">
                                          <a:latin typeface="Cambria Math"/>
                                        </a:rPr>
                                        <m:t>sin</m:t>
                                      </m:r>
                                    </m:fName>
                                    <m:e>
                                      <m:sSup>
                                        <m:sSupPr>
                                          <m:ctrlPr>
                                            <a:rPr sz="2000" i="1">
                                              <a:latin typeface="Cambria Math" panose="02040503050406030204" pitchFamily="18" charset="0"/>
                                            </a:rPr>
                                          </m:ctrlPr>
                                        </m:sSupPr>
                                        <m:e>
                                          <m:r>
                                            <a:rPr sz="2000">
                                              <a:latin typeface="Cambria Math"/>
                                            </a:rPr>
                                            <m:t>127</m:t>
                                          </m:r>
                                          <m:r>
                                            <a:rPr lang="en-IN" sz="2000" i="1" smtClean="0">
                                              <a:latin typeface="Cambria Math"/>
                                            </a:rPr>
                                            <m:t>˚</m:t>
                                          </m:r>
                                        </m:e>
                                        <m:sup>
                                          <m:r>
                                            <m:rPr>
                                              <m:nor/>
                                            </m:rPr>
                                            <a:rPr sz="2000">
                                              <a:latin typeface="Cambria Math"/>
                                            </a:rPr>
                                            <m:t> </m:t>
                                          </m:r>
                                        </m:sup>
                                      </m:sSup>
                                    </m:e>
                                  </m:func>
                                </m:num>
                                <m:den>
                                  <m:r>
                                    <a:rPr sz="2000">
                                      <a:latin typeface="Cambria Math"/>
                                    </a:rPr>
                                    <m:t>50</m:t>
                                  </m:r>
                                  <m:r>
                                    <m:rPr>
                                      <m:nor/>
                                    </m:rPr>
                                    <a:rPr sz="2000">
                                      <a:latin typeface="Cambria Math"/>
                                    </a:rPr>
                                    <m:t> </m:t>
                                  </m:r>
                                  <m:r>
                                    <m:rPr>
                                      <m:sty m:val="p"/>
                                    </m:rPr>
                                    <a:rPr sz="2000">
                                      <a:latin typeface="Cambria Math"/>
                                    </a:rPr>
                                    <m:t>mi</m:t>
                                  </m:r>
                                </m:den>
                              </m:f>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func>
                                    <m:funcPr>
                                      <m:ctrlPr>
                                        <a:rPr sz="2000" i="1">
                                          <a:latin typeface="Cambria Math" panose="02040503050406030204" pitchFamily="18" charset="0"/>
                                        </a:rPr>
                                      </m:ctrlPr>
                                    </m:funcPr>
                                    <m:fName>
                                      <m:r>
                                        <m:rPr>
                                          <m:sty m:val="p"/>
                                        </m:rPr>
                                        <a:rPr sz="2000">
                                          <a:latin typeface="Cambria Math"/>
                                        </a:rPr>
                                        <m:t>sin</m:t>
                                      </m:r>
                                    </m:fName>
                                    <m:e>
                                      <m:sSup>
                                        <m:sSupPr>
                                          <m:ctrlPr>
                                            <a:rPr sz="2000" i="1">
                                              <a:latin typeface="Cambria Math" panose="02040503050406030204" pitchFamily="18" charset="0"/>
                                            </a:rPr>
                                          </m:ctrlPr>
                                        </m:sSupPr>
                                        <m:e>
                                          <m:r>
                                            <a:rPr sz="2000">
                                              <a:latin typeface="Cambria Math"/>
                                            </a:rPr>
                                            <m:t>17</m:t>
                                          </m:r>
                                          <m:r>
                                            <a:rPr lang="en-IN" sz="2000" i="1" smtClean="0">
                                              <a:latin typeface="Cambria Math"/>
                                            </a:rPr>
                                            <m:t>˚</m:t>
                                          </m:r>
                                        </m:e>
                                        <m:sup>
                                          <m:r>
                                            <m:rPr>
                                              <m:nor/>
                                            </m:rPr>
                                            <a:rPr sz="2000">
                                              <a:latin typeface="Cambria Math"/>
                                            </a:rPr>
                                            <m:t> </m:t>
                                          </m:r>
                                        </m:sup>
                                      </m:sSup>
                                    </m:e>
                                  </m:func>
                                </m:num>
                                <m:den>
                                  <m:r>
                                    <a:rPr sz="2000">
                                      <a:latin typeface="Cambria Math"/>
                                    </a:rPr>
                                    <m:t>𝑏</m:t>
                                  </m:r>
                                </m:den>
                              </m:f>
                            </m:oMath>
                          </a14:m>
                          <a:endParaRPr sz="2000" dirty="0"/>
                        </a:p>
                      </a:txBody>
                      <a:tcPr marL="36576" marR="36576" marT="36576" marB="36576" anchor="ctr"/>
                    </a:tc>
                    <a:extLst>
                      <a:ext uri="{0D108BD9-81ED-4DB2-BD59-A6C34878D82A}">
                        <a16:rowId xmlns:a16="http://schemas.microsoft.com/office/drawing/2014/main" val="10000"/>
                      </a:ext>
                    </a:extLst>
                  </a:tr>
                  <a:tr h="489772">
                    <a:tc>
                      <a:txBody>
                        <a:bodyPr/>
                        <a:lstStyle/>
                        <a:p>
                          <a:pPr algn="r">
                            <a:defRPr sz="1600"/>
                          </a:pPr>
                          <a:r>
                            <a:rPr sz="2000"/>
                            <a:t>​</a:t>
                          </a:r>
                          <a14:m>
                            <m:oMath xmlns:m="http://schemas.openxmlformats.org/officeDocument/2006/math">
                              <m:r>
                                <a:rPr sz="2000">
                                  <a:latin typeface="Cambria Math"/>
                                </a:rPr>
                                <m:t>𝑏</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d>
                                    <m:dPr>
                                      <m:ctrlPr>
                                        <a:rPr sz="2000" i="1">
                                          <a:latin typeface="Cambria Math" panose="02040503050406030204" pitchFamily="18" charset="0"/>
                                        </a:rPr>
                                      </m:ctrlPr>
                                    </m:dPr>
                                    <m:e>
                                      <m:func>
                                        <m:funcPr>
                                          <m:ctrlPr>
                                            <a:rPr sz="2000" i="1">
                                              <a:latin typeface="Cambria Math" panose="02040503050406030204" pitchFamily="18" charset="0"/>
                                            </a:rPr>
                                          </m:ctrlPr>
                                        </m:funcPr>
                                        <m:fName>
                                          <m:r>
                                            <m:rPr>
                                              <m:sty m:val="p"/>
                                            </m:rPr>
                                            <a:rPr sz="2000">
                                              <a:latin typeface="Cambria Math"/>
                                            </a:rPr>
                                            <m:t>sin</m:t>
                                          </m:r>
                                        </m:fName>
                                        <m:e>
                                          <m:sSup>
                                            <m:sSupPr>
                                              <m:ctrlPr>
                                                <a:rPr sz="2000" i="1">
                                                  <a:latin typeface="Cambria Math" panose="02040503050406030204" pitchFamily="18" charset="0"/>
                                                </a:rPr>
                                              </m:ctrlPr>
                                            </m:sSupPr>
                                            <m:e>
                                              <m:r>
                                                <a:rPr sz="2000">
                                                  <a:latin typeface="Cambria Math"/>
                                                </a:rPr>
                                                <m:t>17</m:t>
                                              </m:r>
                                              <m:r>
                                                <a:rPr lang="en-IN" sz="2000" i="1" smtClean="0">
                                                  <a:latin typeface="Cambria Math"/>
                                                </a:rPr>
                                                <m:t>˚</m:t>
                                              </m:r>
                                            </m:e>
                                            <m:sup>
                                              <m:r>
                                                <m:rPr>
                                                  <m:nor/>
                                                </m:rPr>
                                                <a:rPr sz="2000">
                                                  <a:latin typeface="Cambria Math"/>
                                                </a:rPr>
                                                <m:t> </m:t>
                                              </m:r>
                                            </m:sup>
                                          </m:sSup>
                                        </m:e>
                                      </m:func>
                                    </m:e>
                                  </m:d>
                                  <m:d>
                                    <m:dPr>
                                      <m:ctrlPr>
                                        <a:rPr sz="2000" i="1">
                                          <a:latin typeface="Cambria Math" panose="02040503050406030204" pitchFamily="18" charset="0"/>
                                        </a:rPr>
                                      </m:ctrlPr>
                                    </m:dPr>
                                    <m:e>
                                      <m:r>
                                        <a:rPr sz="2000">
                                          <a:latin typeface="Cambria Math"/>
                                        </a:rPr>
                                        <m:t>50</m:t>
                                      </m:r>
                                      <m:r>
                                        <m:rPr>
                                          <m:nor/>
                                        </m:rPr>
                                        <a:rPr sz="2000">
                                          <a:latin typeface="Cambria Math"/>
                                        </a:rPr>
                                        <m:t> </m:t>
                                      </m:r>
                                      <m:r>
                                        <m:rPr>
                                          <m:sty m:val="p"/>
                                        </m:rPr>
                                        <a:rPr sz="2000">
                                          <a:latin typeface="Cambria Math"/>
                                        </a:rPr>
                                        <m:t>mi</m:t>
                                      </m:r>
                                    </m:e>
                                  </m:d>
                                </m:num>
                                <m:den>
                                  <m:func>
                                    <m:funcPr>
                                      <m:ctrlPr>
                                        <a:rPr sz="2000" i="1">
                                          <a:latin typeface="Cambria Math" panose="02040503050406030204" pitchFamily="18" charset="0"/>
                                        </a:rPr>
                                      </m:ctrlPr>
                                    </m:funcPr>
                                    <m:fName>
                                      <m:r>
                                        <m:rPr>
                                          <m:sty m:val="p"/>
                                        </m:rPr>
                                        <a:rPr sz="2000">
                                          <a:latin typeface="Cambria Math"/>
                                        </a:rPr>
                                        <m:t>sin</m:t>
                                      </m:r>
                                    </m:fName>
                                    <m:e>
                                      <m:sSup>
                                        <m:sSupPr>
                                          <m:ctrlPr>
                                            <a:rPr sz="2000" i="1">
                                              <a:latin typeface="Cambria Math" panose="02040503050406030204" pitchFamily="18" charset="0"/>
                                            </a:rPr>
                                          </m:ctrlPr>
                                        </m:sSupPr>
                                        <m:e>
                                          <m:r>
                                            <a:rPr sz="2000">
                                              <a:latin typeface="Cambria Math"/>
                                            </a:rPr>
                                            <m:t>127</m:t>
                                          </m:r>
                                          <m:r>
                                            <a:rPr lang="en-IN" sz="2000" i="1" smtClean="0">
                                              <a:latin typeface="Cambria Math"/>
                                            </a:rPr>
                                            <m:t>˚</m:t>
                                          </m:r>
                                        </m:e>
                                        <m:sup>
                                          <m:r>
                                            <m:rPr>
                                              <m:nor/>
                                            </m:rPr>
                                            <a:rPr sz="2000">
                                              <a:latin typeface="Cambria Math"/>
                                            </a:rPr>
                                            <m:t> </m:t>
                                          </m:r>
                                        </m:sup>
                                      </m:sSup>
                                    </m:e>
                                  </m:func>
                                </m:den>
                              </m:f>
                            </m:oMath>
                          </a14:m>
                          <a:endParaRPr sz="2000" dirty="0"/>
                        </a:p>
                      </a:txBody>
                      <a:tcPr marL="36576" marR="36576" marT="36576" marB="36576" anchor="ctr"/>
                    </a:tc>
                    <a:extLst>
                      <a:ext uri="{0D108BD9-81ED-4DB2-BD59-A6C34878D82A}">
                        <a16:rowId xmlns:a16="http://schemas.microsoft.com/office/drawing/2014/main" val="10001"/>
                      </a:ext>
                    </a:extLst>
                  </a:tr>
                  <a:tr h="489772">
                    <a:tc>
                      <a:txBody>
                        <a:bodyPr/>
                        <a:lstStyle/>
                        <a:p>
                          <a:pPr algn="r">
                            <a:defRPr sz="1600"/>
                          </a:pPr>
                          <a:r>
                            <a:rPr sz="2000" dirty="0"/>
                            <a:t>​</a:t>
                          </a:r>
                          <a14:m>
                            <m:oMath xmlns:m="http://schemas.openxmlformats.org/officeDocument/2006/math">
                              <m:r>
                                <a:rPr sz="2000">
                                  <a:latin typeface="Cambria Math"/>
                                </a:rPr>
                                <m:t>𝑏</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≈18.304</m:t>
                              </m:r>
                              <m:r>
                                <m:rPr>
                                  <m:nor/>
                                </m:rPr>
                                <a:rPr sz="2000">
                                  <a:latin typeface="Cambria Math"/>
                                </a:rPr>
                                <m:t> </m:t>
                              </m:r>
                              <m:r>
                                <m:rPr>
                                  <m:sty m:val="p"/>
                                </m:rPr>
                                <a:rPr sz="2000">
                                  <a:latin typeface="Cambria Math"/>
                                </a:rPr>
                                <m:t>mi</m:t>
                              </m:r>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descr="&#10;Line 1: sine 127 degrees divided by 50 miles equals sine 17 degrees divided by b,&#10;&#10;Line 2: b equals open fraction sine 17 degrees times 50 miles close divided by sine 127 degrees,&#10;&#10;Line 3: b is approximately 18.304 miles."/>
              <p:cNvGraphicFramePr>
                <a:graphicFrameLocks noGrp="1"/>
              </p:cNvGraphicFramePr>
              <p:nvPr>
                <p:extLst>
                  <p:ext uri="{D42A27DB-BD31-4B8C-83A1-F6EECF244321}">
                    <p14:modId xmlns:p14="http://schemas.microsoft.com/office/powerpoint/2010/main" val="3266455281"/>
                  </p:ext>
                </p:extLst>
              </p:nvPr>
            </p:nvGraphicFramePr>
            <p:xfrm>
              <a:off x="2133600" y="1121484"/>
              <a:ext cx="4114800" cy="1539301"/>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522161">
                    <a:tc>
                      <a:txBody>
                        <a:bodyPr/>
                        <a:lstStyle/>
                        <a:p>
                          <a:endParaRPr lang="en-US"/>
                        </a:p>
                      </a:txBody>
                      <a:tcPr marL="36576" marR="36576" marT="36576" marB="36576" anchor="ctr">
                        <a:blipFill>
                          <a:blip r:embed="rId2"/>
                          <a:stretch>
                            <a:fillRect r="-99704" b="-206977"/>
                          </a:stretch>
                        </a:blipFill>
                      </a:tcPr>
                    </a:tc>
                    <a:tc>
                      <a:txBody>
                        <a:bodyPr/>
                        <a:lstStyle/>
                        <a:p>
                          <a:endParaRPr lang="en-US"/>
                        </a:p>
                      </a:txBody>
                      <a:tcPr marL="36576" marR="36576" marT="36576" marB="36576" anchor="ctr">
                        <a:blipFill>
                          <a:blip r:embed="rId2"/>
                          <a:stretch>
                            <a:fillRect l="-100297" b="-206977"/>
                          </a:stretch>
                        </a:blipFill>
                      </a:tcPr>
                    </a:tc>
                    <a:extLst>
                      <a:ext uri="{0D108BD9-81ED-4DB2-BD59-A6C34878D82A}">
                        <a16:rowId xmlns:a16="http://schemas.microsoft.com/office/drawing/2014/main" val="10000"/>
                      </a:ext>
                    </a:extLst>
                  </a:tr>
                  <a:tr h="527368">
                    <a:tc>
                      <a:txBody>
                        <a:bodyPr/>
                        <a:lstStyle/>
                        <a:p>
                          <a:endParaRPr lang="en-US"/>
                        </a:p>
                      </a:txBody>
                      <a:tcPr marL="36576" marR="36576" marT="36576" marB="36576" anchor="ctr">
                        <a:blipFill>
                          <a:blip r:embed="rId2"/>
                          <a:stretch>
                            <a:fillRect t="-98851" r="-99704" b="-104598"/>
                          </a:stretch>
                        </a:blipFill>
                      </a:tcPr>
                    </a:tc>
                    <a:tc>
                      <a:txBody>
                        <a:bodyPr/>
                        <a:lstStyle/>
                        <a:p>
                          <a:endParaRPr lang="en-US"/>
                        </a:p>
                      </a:txBody>
                      <a:tcPr marL="36576" marR="36576" marT="36576" marB="36576" anchor="ctr">
                        <a:blipFill>
                          <a:blip r:embed="rId2"/>
                          <a:stretch>
                            <a:fillRect l="-100297" t="-98851" b="-104598"/>
                          </a:stretch>
                        </a:blipFill>
                      </a:tcPr>
                    </a:tc>
                    <a:extLst>
                      <a:ext uri="{0D108BD9-81ED-4DB2-BD59-A6C34878D82A}">
                        <a16:rowId xmlns:a16="http://schemas.microsoft.com/office/drawing/2014/main" val="10001"/>
                      </a:ext>
                    </a:extLst>
                  </a:tr>
                  <a:tr h="489772">
                    <a:tc>
                      <a:txBody>
                        <a:bodyPr/>
                        <a:lstStyle/>
                        <a:p>
                          <a:endParaRPr lang="en-US"/>
                        </a:p>
                      </a:txBody>
                      <a:tcPr marL="36576" marR="36576" marT="36576" marB="36576" anchor="ctr">
                        <a:blipFill>
                          <a:blip r:embed="rId2"/>
                          <a:stretch>
                            <a:fillRect t="-213580" r="-99704" b="-12346"/>
                          </a:stretch>
                        </a:blipFill>
                      </a:tcPr>
                    </a:tc>
                    <a:tc>
                      <a:txBody>
                        <a:bodyPr/>
                        <a:lstStyle/>
                        <a:p>
                          <a:endParaRPr lang="en-US"/>
                        </a:p>
                      </a:txBody>
                      <a:tcPr marL="36576" marR="36576" marT="36576" marB="36576" anchor="ctr">
                        <a:blipFill>
                          <a:blip r:embed="rId2"/>
                          <a:stretch>
                            <a:fillRect l="-100297" t="-213580" b="-12346"/>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2514600"/>
                <a:ext cx="8229600" cy="3335569"/>
              </a:xfrm>
            </p:spPr>
            <p:txBody>
              <a:bodyPr>
                <a:normAutofit/>
              </a:bodyPr>
              <a:lstStyle/>
              <a:p>
                <a:r>
                  <a:rPr lang="en-IN" dirty="0"/>
                  <a:t>​</a:t>
                </a:r>
                <a:r>
                  <a:rPr lang="en-IN" sz="2200" dirty="0"/>
                  <a:t>The unknown altitude </a:t>
                </a:r>
                <a:r>
                  <a:rPr lang="en-IN" sz="2200" i="1" dirty="0"/>
                  <a:t>h</a:t>
                </a:r>
                <a:r>
                  <a:rPr lang="en-IN" sz="2200" dirty="0"/>
                  <a:t> forms two smaller right triangles. In the smaller right triangle formed with station 1, we know the length of the hypotenuse (</a:t>
                </a:r>
                <a:r>
                  <a:rPr lang="en-IN" sz="2200" dirty="0">
                    <a:latin typeface="Cambria Math"/>
                  </a:rPr>
                  <a:t>18.304</a:t>
                </a:r>
                <a:r>
                  <a:rPr lang="en-IN" sz="2200" dirty="0"/>
                  <a:t> miles) and the measure of an angle (</a:t>
                </a:r>
                <a14:m>
                  <m:oMath xmlns:m="http://schemas.openxmlformats.org/officeDocument/2006/math">
                    <m:sSup>
                      <m:sSupPr>
                        <m:ctrlPr>
                          <a:rPr lang="ar-AE" sz="2200" i="1">
                            <a:latin typeface="Cambria Math" panose="02040503050406030204" pitchFamily="18" charset="0"/>
                          </a:rPr>
                        </m:ctrlPr>
                      </m:sSupPr>
                      <m:e>
                        <m:r>
                          <a:rPr lang="ar-AE" sz="2200">
                            <a:latin typeface="Cambria Math" panose="02040503050406030204" pitchFamily="18" charset="0"/>
                          </a:rPr>
                          <m:t>36</m:t>
                        </m:r>
                        <m:r>
                          <a:rPr lang="ar-AE" sz="2200" i="1" smtClean="0">
                            <a:latin typeface="Cambria Math" panose="02040503050406030204" pitchFamily="18" charset="0"/>
                          </a:rPr>
                          <m:t>°</m:t>
                        </m:r>
                        <m:r>
                          <m:rPr>
                            <m:nor/>
                          </m:rPr>
                          <a:rPr lang="en-IN" sz="2200" dirty="0"/>
                          <m:t>)</m:t>
                        </m:r>
                        <m:r>
                          <a:rPr lang="en-US" sz="2200" b="0" i="0" smtClean="0">
                            <a:latin typeface="Cambria Math" panose="02040503050406030204" pitchFamily="18" charset="0"/>
                          </a:rPr>
                          <m:t>.</m:t>
                        </m:r>
                      </m:e>
                      <m:sup>
                        <m:r>
                          <m:rPr>
                            <m:nor/>
                          </m:rPr>
                          <a:rPr lang="ar-AE" sz="2200"/>
                          <m:t> </m:t>
                        </m:r>
                      </m:sup>
                    </m:sSup>
                  </m:oMath>
                </a14:m>
                <a:r>
                  <a:rPr lang="en-IN" sz="2200" dirty="0"/>
                  <a:t>The missing altitude is the side opposite the angle.</a:t>
                </a:r>
              </a:p>
              <a:p>
                <a:pPr>
                  <a:defRPr sz="2800"/>
                </a:pPr>
                <a:endParaRPr lang="en-IN"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2514600"/>
                <a:ext cx="8229600" cy="3335569"/>
              </a:xfrm>
              <a:blipFill>
                <a:blip r:embed="rId3"/>
                <a:stretch>
                  <a:fillRect l="-1481" t="-1828" r="-963"/>
                </a:stretch>
              </a:blipFill>
            </p:spPr>
            <p:txBody>
              <a:bodyPr/>
              <a:lstStyle/>
              <a:p>
                <a:r>
                  <a:rPr lang="en-IN">
                    <a:noFill/>
                  </a:rPr>
                  <a:t> </a:t>
                </a:r>
              </a:p>
            </p:txBody>
          </p:sp>
        </mc:Fallback>
      </mc:AlternateContent>
      <p:pic>
        <p:nvPicPr>
          <p:cNvPr id="7" name="Picture 6" descr="A triangle has three vertices labeled station 1, station 2, and drone. The horizontal distance between stations 1 and 2, the base of the triangle, is 50  miles. The length of the side between station 1 and drone is x =18.304 miles. The interior angle formed at vertex station 1 is 36 degrees, and vertex station 2 is 17 degrees. The altitude of the triangle is marked h. It is shown as a dashed line perpendicular to the base.">
            <a:extLst>
              <a:ext uri="{FF2B5EF4-FFF2-40B4-BE49-F238E27FC236}">
                <a16:creationId xmlns:a16="http://schemas.microsoft.com/office/drawing/2014/main" id="{674C406F-1258-44F9-A381-5ECD67DAE01A}"/>
              </a:ext>
            </a:extLst>
          </p:cNvPr>
          <p:cNvPicPr>
            <a:picLocks noChangeAspect="1"/>
          </p:cNvPicPr>
          <p:nvPr/>
        </p:nvPicPr>
        <p:blipFill>
          <a:blip r:embed="rId4"/>
          <a:srcRect b="19918"/>
          <a:stretch>
            <a:fillRect/>
          </a:stretch>
        </p:blipFill>
        <p:spPr>
          <a:xfrm>
            <a:off x="1600200" y="4038600"/>
            <a:ext cx="6315956" cy="1602055"/>
          </a:xfrm>
          <a:prstGeom prst="rect">
            <a:avLst/>
          </a:prstGeom>
        </p:spPr>
      </p:pic>
      <p:sp>
        <p:nvSpPr>
          <p:cNvPr id="5" name="TextBox 4">
            <a:extLst>
              <a:ext uri="{FF2B5EF4-FFF2-40B4-BE49-F238E27FC236}">
                <a16:creationId xmlns:a16="http://schemas.microsoft.com/office/drawing/2014/main" id="{B2B5251E-CC99-FE95-FCF7-12E70A1C0A4E}"/>
              </a:ext>
            </a:extLst>
          </p:cNvPr>
          <p:cNvSpPr txBox="1"/>
          <p:nvPr/>
        </p:nvSpPr>
        <p:spPr>
          <a:xfrm>
            <a:off x="3581400" y="5601858"/>
            <a:ext cx="173396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Figure 35</a:t>
            </a:r>
          </a:p>
        </p:txBody>
      </p:sp>
    </p:spTree>
    <p:extLst>
      <p:ext uri="{BB962C8B-B14F-4D97-AF65-F5344CB8AC3E}">
        <p14:creationId xmlns:p14="http://schemas.microsoft.com/office/powerpoint/2010/main" val="695211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Using the Law of Sines</a:t>
            </a:r>
            <a:r>
              <a:rPr lang="en-US" dirty="0"/>
              <a:t>—Slide 4</a:t>
            </a:r>
            <a:endParaRPr dirty="0"/>
          </a:p>
        </p:txBody>
      </p:sp>
      <p:sp>
        <p:nvSpPr>
          <p:cNvPr id="3" name="Text Placeholder 2"/>
          <p:cNvSpPr>
            <a:spLocks noGrp="1"/>
          </p:cNvSpPr>
          <p:nvPr>
            <p:ph type="body" sz="quarter" idx="10"/>
          </p:nvPr>
        </p:nvSpPr>
        <p:spPr>
          <a:xfrm>
            <a:off x="457200" y="1029287"/>
            <a:ext cx="8229600" cy="1256713"/>
          </a:xfrm>
        </p:spPr>
        <p:txBody>
          <a:bodyPr>
            <a:normAutofit/>
          </a:bodyPr>
          <a:lstStyle/>
          <a:p>
            <a:r>
              <a:rPr lang="en-IN" sz="2800" dirty="0"/>
              <a:t>With this information, we can use the sine function to find the altitude </a:t>
            </a:r>
            <a:r>
              <a:rPr lang="en-IN" sz="2800" i="1" dirty="0"/>
              <a:t>h</a:t>
            </a:r>
            <a:r>
              <a:rPr lang="en-IN" sz="2800" dirty="0"/>
              <a:t>.</a:t>
            </a:r>
          </a:p>
        </p:txBody>
      </p:sp>
      <mc:AlternateContent xmlns:mc="http://schemas.openxmlformats.org/markup-compatibility/2006">
        <mc:Choice xmlns:a14="http://schemas.microsoft.com/office/drawing/2010/main" Requires="a14">
          <p:graphicFrame>
            <p:nvGraphicFramePr>
              <p:cNvPr id="5" name="Table 4" descr="Line 1: sine 36 degrees equals h divided by 18.304 miles,&#10;Line 2: 18.304 times sine 36 degrees equals h,&#10;Line 3: 10.759 miles approximately equals h."/>
              <p:cNvGraphicFramePr>
                <a:graphicFrameLocks noGrp="1"/>
              </p:cNvGraphicFramePr>
              <p:nvPr>
                <p:extLst>
                  <p:ext uri="{D42A27DB-BD31-4B8C-83A1-F6EECF244321}">
                    <p14:modId xmlns:p14="http://schemas.microsoft.com/office/powerpoint/2010/main" val="2874678869"/>
                  </p:ext>
                </p:extLst>
              </p:nvPr>
            </p:nvGraphicFramePr>
            <p:xfrm>
              <a:off x="1828800" y="2133600"/>
              <a:ext cx="4648200" cy="182880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609600">
                    <a:tc>
                      <a:txBody>
                        <a:bodyPr/>
                        <a:lstStyle/>
                        <a:p>
                          <a:pPr algn="r">
                            <a:defRPr sz="1600"/>
                          </a:pPr>
                          <a:r>
                            <a:rPr sz="2200" dirty="0"/>
                            <a:t>​</a:t>
                          </a:r>
                          <a14:m>
                            <m:oMath xmlns:m="http://schemas.openxmlformats.org/officeDocument/2006/math">
                              <m:r>
                                <m:rPr>
                                  <m:sty m:val="p"/>
                                </m:rPr>
                                <a:rPr sz="2200">
                                  <a:latin typeface="Cambria Math"/>
                                </a:rPr>
                                <m:t>sin</m:t>
                              </m:r>
                              <m:r>
                                <a:rPr sz="2200">
                                  <a:latin typeface="Cambria Math"/>
                                </a:rPr>
                                <m:t>⁡</m:t>
                              </m:r>
                              <m:sSup>
                                <m:sSupPr>
                                  <m:ctrlPr>
                                    <a:rPr sz="2200" i="1">
                                      <a:latin typeface="Cambria Math" panose="02040503050406030204" pitchFamily="18" charset="0"/>
                                    </a:rPr>
                                  </m:ctrlPr>
                                </m:sSupPr>
                                <m:e>
                                  <m:r>
                                    <a:rPr sz="2200">
                                      <a:latin typeface="Cambria Math"/>
                                    </a:rPr>
                                    <m:t>36</m:t>
                                  </m:r>
                                  <m:r>
                                    <a:rPr lang="en-IN" sz="2200" i="1" smtClean="0">
                                      <a:latin typeface="Cambria Math"/>
                                    </a:rPr>
                                    <m:t>˚</m:t>
                                  </m:r>
                                </m:e>
                                <m:sup>
                                  <m:r>
                                    <m:rPr>
                                      <m:nor/>
                                    </m:rPr>
                                    <a:rPr sz="2200">
                                      <a:latin typeface="Cambria Math"/>
                                    </a:rPr>
                                    <m:t> </m:t>
                                  </m:r>
                                </m:sup>
                              </m:sSup>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h</m:t>
                                  </m:r>
                                </m:num>
                                <m:den>
                                  <m:r>
                                    <a:rPr sz="2200">
                                      <a:latin typeface="Cambria Math"/>
                                    </a:rPr>
                                    <m:t>18.304</m:t>
                                  </m:r>
                                  <m:r>
                                    <m:rPr>
                                      <m:nor/>
                                    </m:rPr>
                                    <a:rPr sz="2200">
                                      <a:latin typeface="Cambria Math"/>
                                    </a:rPr>
                                    <m:t> </m:t>
                                  </m:r>
                                  <m:r>
                                    <m:rPr>
                                      <m:sty m:val="p"/>
                                    </m:rPr>
                                    <a:rPr sz="2200">
                                      <a:latin typeface="Cambria Math"/>
                                    </a:rPr>
                                    <m:t>mi</m:t>
                                  </m:r>
                                </m:den>
                              </m:f>
                            </m:oMath>
                          </a14:m>
                          <a:endParaRPr sz="22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lang="ar-AE" sz="2200" dirty="0"/>
                            <a:t>​</a:t>
                          </a:r>
                          <a14:m>
                            <m:oMath xmlns:m="http://schemas.openxmlformats.org/officeDocument/2006/math">
                              <m:r>
                                <a:rPr lang="ar-AE" sz="2200">
                                  <a:latin typeface="Cambria Math"/>
                                </a:rPr>
                                <m:t>18</m:t>
                              </m:r>
                              <m:r>
                                <a:rPr lang="ar-AE" sz="2200">
                                  <a:latin typeface="Cambria Math"/>
                                </a:rPr>
                                <m:t>.</m:t>
                              </m:r>
                              <m:r>
                                <a:rPr lang="ar-AE" sz="2200">
                                  <a:latin typeface="Cambria Math"/>
                                </a:rPr>
                                <m:t>304</m:t>
                              </m:r>
                              <m:r>
                                <a:rPr lang="en-US" sz="2200" b="0" i="0" smtClean="0">
                                  <a:latin typeface="Cambria Math" panose="02040503050406030204" pitchFamily="18" charset="0"/>
                                </a:rPr>
                                <m:t> (</m:t>
                              </m:r>
                              <m:r>
                                <m:rPr>
                                  <m:nor/>
                                </m:rPr>
                                <a:rPr lang="en-IN" sz="2200" dirty="0" smtClean="0"/>
                                <m:t>​</m:t>
                              </m:r>
                              <m:r>
                                <m:rPr>
                                  <m:sty m:val="p"/>
                                </m:rPr>
                                <a:rPr lang="en-IN" sz="2200">
                                  <a:latin typeface="Cambria Math"/>
                                </a:rPr>
                                <m:t>sin</m:t>
                              </m:r>
                              <m:r>
                                <a:rPr lang="en-US" sz="2200" b="0" i="0" smtClean="0">
                                  <a:latin typeface="Cambria Math" panose="02040503050406030204" pitchFamily="18" charset="0"/>
                                </a:rPr>
                                <m:t> </m:t>
                              </m:r>
                              <m:r>
                                <a:rPr lang="en-US" sz="2200" b="0" i="0" smtClean="0">
                                  <a:latin typeface="Cambria Math" panose="02040503050406030204" pitchFamily="18" charset="0"/>
                                </a:rPr>
                                <m:t>36</m:t>
                              </m:r>
                              <m:r>
                                <a:rPr lang="en-US" sz="2200" b="0" i="1" smtClean="0">
                                  <a:latin typeface="Cambria Math" panose="02040503050406030204" pitchFamily="18" charset="0"/>
                                </a:rPr>
                                <m:t>˚</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r>
                                <a:rPr sz="2200">
                                  <a:latin typeface="Cambria Math"/>
                                </a:rPr>
                                <m:t>h</m:t>
                              </m:r>
                            </m:oMath>
                          </a14:m>
                          <a:endParaRPr sz="22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200"/>
                            <a:t>​</a:t>
                          </a:r>
                          <a14:m>
                            <m:oMath xmlns:m="http://schemas.openxmlformats.org/officeDocument/2006/math">
                              <m:r>
                                <a:rPr sz="2200">
                                  <a:latin typeface="Cambria Math"/>
                                </a:rPr>
                                <m:t>10</m:t>
                              </m:r>
                              <m:r>
                                <a:rPr sz="2200">
                                  <a:latin typeface="Cambria Math"/>
                                </a:rPr>
                                <m:t>.</m:t>
                              </m:r>
                              <m:r>
                                <a:rPr sz="2200">
                                  <a:latin typeface="Cambria Math"/>
                                </a:rPr>
                                <m:t>759</m:t>
                              </m:r>
                              <m:r>
                                <m:rPr>
                                  <m:nor/>
                                </m:rPr>
                                <a:rPr sz="2200">
                                  <a:latin typeface="Cambria Math"/>
                                </a:rPr>
                                <m:t> </m:t>
                              </m:r>
                              <m:r>
                                <m:rPr>
                                  <m:sty m:val="p"/>
                                </m:rPr>
                                <a:rPr sz="2200">
                                  <a:latin typeface="Cambria Math"/>
                                </a:rPr>
                                <m:t>mi</m:t>
                              </m:r>
                            </m:oMath>
                          </a14:m>
                          <a:endParaRPr sz="2200"/>
                        </a:p>
                      </a:txBody>
                      <a:tcPr marL="36576" marR="36576" marT="36576" marB="36576" anchor="ctr"/>
                    </a:tc>
                    <a:tc>
                      <a:txBody>
                        <a:bodyPr/>
                        <a:lstStyle/>
                        <a:p>
                          <a:pPr algn="l">
                            <a:defRPr sz="1600"/>
                          </a:pPr>
                          <a:r>
                            <a:rPr sz="2200" dirty="0"/>
                            <a:t>​</a:t>
                          </a:r>
                          <a14:m>
                            <m:oMath xmlns:m="http://schemas.openxmlformats.org/officeDocument/2006/math">
                              <m:r>
                                <a:rPr sz="2200">
                                  <a:latin typeface="Cambria Math"/>
                                </a:rPr>
                                <m:t>≈</m:t>
                              </m:r>
                              <m:r>
                                <a:rPr sz="2200">
                                  <a:latin typeface="Cambria Math"/>
                                </a:rPr>
                                <m:t>h</m:t>
                              </m:r>
                            </m:oMath>
                          </a14:m>
                          <a:endParaRPr sz="22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5" name="Table 4" descr="Line 1: sine 36 degrees equals h divided by 18.304 miles,&#10;Line 2: 18.304 times sine 36 degrees equals h,&#10;Line 3: 10.759 miles approximately equals h."/>
              <p:cNvGraphicFramePr>
                <a:graphicFrameLocks noGrp="1"/>
              </p:cNvGraphicFramePr>
              <p:nvPr>
                <p:extLst>
                  <p:ext uri="{D42A27DB-BD31-4B8C-83A1-F6EECF244321}">
                    <p14:modId xmlns:p14="http://schemas.microsoft.com/office/powerpoint/2010/main" val="2874678869"/>
                  </p:ext>
                </p:extLst>
              </p:nvPr>
            </p:nvGraphicFramePr>
            <p:xfrm>
              <a:off x="1828800" y="2133600"/>
              <a:ext cx="4648200" cy="182880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r="-103467" b="-205000"/>
                          </a:stretch>
                        </a:blipFill>
                      </a:tcPr>
                    </a:tc>
                    <a:tc>
                      <a:txBody>
                        <a:bodyPr/>
                        <a:lstStyle/>
                        <a:p>
                          <a:endParaRPr lang="en-US"/>
                        </a:p>
                      </a:txBody>
                      <a:tcPr marL="36576" marR="36576" marT="36576" marB="36576" anchor="ctr">
                        <a:blipFill>
                          <a:blip r:embed="rId2"/>
                          <a:stretch>
                            <a:fillRect l="-96649" b="-205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100000" r="-103467" b="-105000"/>
                          </a:stretch>
                        </a:blipFill>
                      </a:tcPr>
                    </a:tc>
                    <a:tc>
                      <a:txBody>
                        <a:bodyPr/>
                        <a:lstStyle/>
                        <a:p>
                          <a:endParaRPr lang="en-US"/>
                        </a:p>
                      </a:txBody>
                      <a:tcPr marL="36576" marR="36576" marT="36576" marB="36576" anchor="ctr">
                        <a:blipFill>
                          <a:blip r:embed="rId2"/>
                          <a:stretch>
                            <a:fillRect l="-96649" t="-100000" b="-105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0000" r="-103467" b="-5000"/>
                          </a:stretch>
                        </a:blipFill>
                      </a:tcPr>
                    </a:tc>
                    <a:tc>
                      <a:txBody>
                        <a:bodyPr/>
                        <a:lstStyle/>
                        <a:p>
                          <a:endParaRPr lang="en-US"/>
                        </a:p>
                      </a:txBody>
                      <a:tcPr marL="36576" marR="36576" marT="36576" marB="36576" anchor="ctr">
                        <a:blipFill>
                          <a:blip r:embed="rId2"/>
                          <a:stretch>
                            <a:fillRect l="-96649" t="-200000" b="-5000"/>
                          </a:stretch>
                        </a:blipFill>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613E6D50-B35E-46B9-A508-E9F62D83D78F}"/>
              </a:ext>
            </a:extLst>
          </p:cNvPr>
          <p:cNvSpPr txBox="1"/>
          <p:nvPr/>
        </p:nvSpPr>
        <p:spPr>
          <a:xfrm>
            <a:off x="457200" y="3971925"/>
            <a:ext cx="80772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altitude of the drone was approximately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10.759</a:t>
            </a:r>
            <a:r>
              <a:rPr kumimoji="0" lang="en-US" sz="2800" b="0" i="0" u="none" strike="noStrike" kern="1200" cap="none" spc="0" normalizeH="0" baseline="0" noProof="0" dirty="0">
                <a:ln>
                  <a:noFill/>
                </a:ln>
                <a:solidFill>
                  <a:srgbClr val="366092"/>
                </a:solidFill>
                <a:effectLst/>
                <a:uLnTx/>
                <a:uFillTx/>
                <a:latin typeface="Calibri"/>
                <a:ea typeface="+mn-ea"/>
                <a:cs typeface="+mn-cs"/>
              </a:rPr>
              <a:t> miles when it was detected.</a:t>
            </a:r>
          </a:p>
        </p:txBody>
      </p:sp>
    </p:spTree>
    <p:extLst>
      <p:ext uri="{BB962C8B-B14F-4D97-AF65-F5344CB8AC3E}">
        <p14:creationId xmlns:p14="http://schemas.microsoft.com/office/powerpoint/2010/main" val="2119382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4</a:t>
            </a:r>
            <a:endParaRPr dirty="0"/>
          </a:p>
        </p:txBody>
      </p:sp>
      <p:sp>
        <p:nvSpPr>
          <p:cNvPr id="3" name="Text Placeholder 2"/>
          <p:cNvSpPr>
            <a:spLocks noGrp="1"/>
          </p:cNvSpPr>
          <p:nvPr>
            <p:ph type="body" sz="quarter" idx="10"/>
          </p:nvPr>
        </p:nvSpPr>
        <p:spPr/>
        <p:txBody>
          <a:bodyPr>
            <a:normAutofit/>
          </a:bodyPr>
          <a:lstStyle/>
          <a:p>
            <a:pPr algn="just"/>
            <a:r>
              <a:rPr sz="2800" dirty="0"/>
              <a:t>Sine, cosine, and tangent can only be used with right triangles.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12: Using the Law of Cosines</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just">
                  <a:defRPr sz="2800"/>
                </a:pPr>
                <a:r>
                  <a:rPr lang="en-US" sz="2600" dirty="0"/>
                  <a:t>Standing at the peak of Mount Rainier (located in the state of Washington) and looking south, a mountaineer can see two other volcanos: Mount St. Helens (also in Washington) and Mount Hood (in Oregon). From her current location, the mountaineer knows that Mount St. Helens is </a:t>
                </a:r>
                <a:r>
                  <a:rPr lang="en-US" sz="2600" dirty="0">
                    <a:latin typeface="Cambria Math"/>
                  </a:rPr>
                  <a:t>50.25</a:t>
                </a:r>
                <a:r>
                  <a:rPr lang="en-US" sz="2600" dirty="0"/>
                  <a:t> miles away while Mount Hood is </a:t>
                </a:r>
                <a:r>
                  <a:rPr lang="en-US" sz="2600" dirty="0">
                    <a:latin typeface="Cambria Math"/>
                  </a:rPr>
                  <a:t>109</a:t>
                </a:r>
                <a:r>
                  <a:rPr lang="en-US" sz="2600" dirty="0"/>
                  <a:t> miles away. If she approximates the angle that she sees between the two volcanos as </a:t>
                </a:r>
                <a14:m>
                  <m:oMath xmlns:m="http://schemas.openxmlformats.org/officeDocument/2006/math">
                    <m:r>
                      <a:rPr lang="en-US" sz="2600" b="0" i="1" smtClean="0">
                        <a:latin typeface="Cambria Math" panose="02040503050406030204" pitchFamily="18" charset="0"/>
                      </a:rPr>
                      <m:t>20°</m:t>
                    </m:r>
                  </m:oMath>
                </a14:m>
                <a:r>
                  <a:rPr lang="en-US" sz="2600" dirty="0"/>
                  <a:t>, what is the approximate distance between Mount St. Helens and Mount Hood?</a:t>
                </a:r>
              </a:p>
              <a:p>
                <a:pPr>
                  <a:defRPr sz="2800"/>
                </a:pPr>
                <a:endParaRPr lang="en-US" sz="26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333"/>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Think Back</a:t>
            </a:r>
            <a:r>
              <a:rPr lang="en-US" dirty="0"/>
              <a:t>—Slide 2</a:t>
            </a:r>
            <a:endParaRPr dirty="0"/>
          </a:p>
        </p:txBody>
      </p:sp>
      <p:sp>
        <p:nvSpPr>
          <p:cNvPr id="3" name="Text Placeholder 2"/>
          <p:cNvSpPr>
            <a:spLocks noGrp="1"/>
          </p:cNvSpPr>
          <p:nvPr>
            <p:ph type="body" sz="quarter" idx="10"/>
          </p:nvPr>
        </p:nvSpPr>
        <p:spPr/>
        <p:txBody>
          <a:bodyPr>
            <a:normAutofit/>
          </a:bodyPr>
          <a:lstStyle/>
          <a:p>
            <a:pPr>
              <a:defRPr sz="2800"/>
            </a:pPr>
            <a:r>
              <a:rPr sz="2800" dirty="0"/>
              <a:t>A line may be denoted using any two of its points. For instance, the line passing through the points A and B is written as</a:t>
            </a:r>
          </a:p>
        </p:txBody>
      </p:sp>
      <p:pic>
        <p:nvPicPr>
          <p:cNvPr id="6" name="Picture 5" descr="double arrow on AB.">
            <a:extLst>
              <a:ext uri="{FF2B5EF4-FFF2-40B4-BE49-F238E27FC236}">
                <a16:creationId xmlns:a16="http://schemas.microsoft.com/office/drawing/2014/main" id="{4059F062-89A3-2CFA-7740-5CB489C0CC6C}"/>
              </a:ext>
            </a:extLst>
          </p:cNvPr>
          <p:cNvPicPr>
            <a:picLocks noChangeAspect="1"/>
          </p:cNvPicPr>
          <p:nvPr/>
        </p:nvPicPr>
        <p:blipFill>
          <a:blip r:embed="rId2"/>
          <a:stretch>
            <a:fillRect/>
          </a:stretch>
        </p:blipFill>
        <p:spPr>
          <a:xfrm>
            <a:off x="2127000" y="1905000"/>
            <a:ext cx="540000" cy="43411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12: Using the Law of Cosines</a:t>
            </a:r>
            <a:r>
              <a:rPr lang="en-US" dirty="0"/>
              <a:t>—Slide 2</a:t>
            </a:r>
            <a:endParaRPr dirty="0"/>
          </a:p>
        </p:txBody>
      </p:sp>
      <p:pic>
        <p:nvPicPr>
          <p:cNvPr id="5" name="Picture 4" descr="A map shows three volcanoes, namely, Mount Rainier 4392 meters, Mount Saint Helens 2540 meters, and Mount Hood 3421 meters. Mount Saint Helens is located southwest of Mount Rainier. Mount Hood is located to the south of Mount Rainier.">
            <a:extLst>
              <a:ext uri="{FF2B5EF4-FFF2-40B4-BE49-F238E27FC236}">
                <a16:creationId xmlns:a16="http://schemas.microsoft.com/office/drawing/2014/main" id="{FAF8907D-1D2F-4B1A-BE8D-6A11F41A2DF7}"/>
              </a:ext>
            </a:extLst>
          </p:cNvPr>
          <p:cNvPicPr>
            <a:picLocks noChangeAspect="1"/>
          </p:cNvPicPr>
          <p:nvPr/>
        </p:nvPicPr>
        <p:blipFill>
          <a:blip r:embed="rId2"/>
          <a:srcRect b="7621"/>
          <a:stretch>
            <a:fillRect/>
          </a:stretch>
        </p:blipFill>
        <p:spPr>
          <a:xfrm>
            <a:off x="304800" y="1040472"/>
            <a:ext cx="2714845" cy="4445928"/>
          </a:xfrm>
          <a:prstGeom prst="rect">
            <a:avLst/>
          </a:prstGeom>
        </p:spPr>
      </p:pic>
      <p:sp>
        <p:nvSpPr>
          <p:cNvPr id="4" name="TextBox 3">
            <a:extLst>
              <a:ext uri="{FF2B5EF4-FFF2-40B4-BE49-F238E27FC236}">
                <a16:creationId xmlns:a16="http://schemas.microsoft.com/office/drawing/2014/main" id="{EDE6828B-BD86-73A4-0F88-5BFF9D123188}"/>
              </a:ext>
            </a:extLst>
          </p:cNvPr>
          <p:cNvSpPr txBox="1"/>
          <p:nvPr/>
        </p:nvSpPr>
        <p:spPr>
          <a:xfrm>
            <a:off x="685800" y="5512526"/>
            <a:ext cx="173396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Figure 36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3AC148-0714-4561-9377-3DFB31BFD119}"/>
                  </a:ext>
                </a:extLst>
              </p:cNvPr>
              <p:cNvSpPr txBox="1"/>
              <p:nvPr/>
            </p:nvSpPr>
            <p:spPr>
              <a:xfrm>
                <a:off x="3200400" y="1066800"/>
                <a:ext cx="5257800" cy="3754874"/>
              </a:xfrm>
              <a:prstGeom prst="rect">
                <a:avLst/>
              </a:prstGeom>
              <a:noFill/>
            </p:spPr>
            <p:txBody>
              <a:bodyPr wrap="square" rtlCol="0">
                <a:spAutoFit/>
              </a:bodyPr>
              <a:lstStyle/>
              <a:p>
                <a:pPr algn="just"/>
                <a:r>
                  <a:rPr lang="en-US" sz="2000" dirty="0"/>
                  <a:t>Standing at the peak of Mount Rainier (located in the state of Washington) and looking south, a mountaineer can see two other volcanos: Mount St. Helens (also in Washington) and Mount Hood (in Oregon). From her current location, the mountaineer knows that Mount St. Helens is </a:t>
                </a:r>
                <a:r>
                  <a:rPr lang="en-US" sz="2000" dirty="0">
                    <a:latin typeface="Cambria Math"/>
                  </a:rPr>
                  <a:t>50.25</a:t>
                </a:r>
                <a:r>
                  <a:rPr lang="en-US" sz="2000" dirty="0"/>
                  <a:t> miles away while Mount Hood is </a:t>
                </a:r>
                <a:r>
                  <a:rPr lang="en-US" sz="2000" dirty="0">
                    <a:latin typeface="Cambria Math"/>
                  </a:rPr>
                  <a:t>109</a:t>
                </a:r>
                <a:r>
                  <a:rPr lang="en-US" sz="2000" dirty="0"/>
                  <a:t> miles away. If she approximates the angle that she sees between the two volcanos as </a:t>
                </a:r>
                <a14:m>
                  <m:oMath xmlns:m="http://schemas.openxmlformats.org/officeDocument/2006/math">
                    <m:r>
                      <a:rPr lang="en-US" sz="2000" b="0" i="1" smtClean="0">
                        <a:latin typeface="Cambria Math" panose="02040503050406030204" pitchFamily="18" charset="0"/>
                      </a:rPr>
                      <m:t>20</m:t>
                    </m:r>
                    <m:r>
                      <a:rPr lang="en-US" sz="2000" b="0" i="1" smtClean="0">
                        <a:latin typeface="Cambria Math" panose="02040503050406030204" pitchFamily="18" charset="0"/>
                      </a:rPr>
                      <m:t>°</m:t>
                    </m:r>
                  </m:oMath>
                </a14:m>
                <a:r>
                  <a:rPr lang="en-US" sz="2000" dirty="0"/>
                  <a:t>, what is the approximate distance between Mount St. Helens and Mount Hood?</a:t>
                </a:r>
              </a:p>
              <a:p>
                <a:endParaRPr lang="en-US" dirty="0"/>
              </a:p>
            </p:txBody>
          </p:sp>
        </mc:Choice>
        <mc:Fallback xmlns="">
          <p:sp>
            <p:nvSpPr>
              <p:cNvPr id="3" name="TextBox 2">
                <a:extLst>
                  <a:ext uri="{FF2B5EF4-FFF2-40B4-BE49-F238E27FC236}">
                    <a16:creationId xmlns:a16="http://schemas.microsoft.com/office/drawing/2014/main" id="{AF3AC148-0714-4561-9377-3DFB31BFD119}"/>
                  </a:ext>
                </a:extLst>
              </p:cNvPr>
              <p:cNvSpPr txBox="1">
                <a:spLocks noRot="1" noChangeAspect="1" noMove="1" noResize="1" noEditPoints="1" noAdjustHandles="1" noChangeArrowheads="1" noChangeShapeType="1" noTextEdit="1"/>
              </p:cNvSpPr>
              <p:nvPr/>
            </p:nvSpPr>
            <p:spPr>
              <a:xfrm>
                <a:off x="3200400" y="1066800"/>
                <a:ext cx="5257800" cy="3754874"/>
              </a:xfrm>
              <a:prstGeom prst="rect">
                <a:avLst/>
              </a:prstGeom>
              <a:blipFill>
                <a:blip r:embed="rId3"/>
                <a:stretch>
                  <a:fillRect l="-1159" t="-812" r="-1043"/>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F84D674D-BA8F-4455-8451-8C6D4E4FCB88}"/>
              </a:ext>
            </a:extLst>
          </p:cNvPr>
          <p:cNvSpPr txBox="1"/>
          <p:nvPr/>
        </p:nvSpPr>
        <p:spPr>
          <a:xfrm>
            <a:off x="3200400" y="4495800"/>
            <a:ext cx="5257800" cy="1077218"/>
          </a:xfrm>
          <a:prstGeom prst="rect">
            <a:avLst/>
          </a:prstGeom>
          <a:noFill/>
        </p:spPr>
        <p:txBody>
          <a:bodyPr wrap="square" rtlCol="0">
            <a:spAutoFit/>
          </a:bodyPr>
          <a:lstStyle/>
          <a:p>
            <a:endParaRPr lang="en-US" sz="1000" b="1" dirty="0"/>
          </a:p>
          <a:p>
            <a:r>
              <a:rPr lang="en-US" sz="1800" b="1" dirty="0"/>
              <a:t>Solution</a:t>
            </a:r>
          </a:p>
          <a:p>
            <a:pPr algn="just">
              <a:defRPr sz="2800"/>
            </a:pPr>
            <a:r>
              <a:rPr lang="en-US" sz="1800" dirty="0"/>
              <a:t>Begin by labeling the known parts of the triangle formed by the three volcanos. We know the lengths of</a:t>
            </a:r>
            <a:endParaRPr lang="en-US" dirty="0"/>
          </a:p>
        </p:txBody>
      </p:sp>
    </p:spTree>
    <p:extLst>
      <p:ext uri="{BB962C8B-B14F-4D97-AF65-F5344CB8AC3E}">
        <p14:creationId xmlns:p14="http://schemas.microsoft.com/office/powerpoint/2010/main" val="1400191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12: Using the Law of Cosines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lang="en-US" sz="2000" dirty="0"/>
                  <a:t>two sides and the measure of the angle between those two sides. Therefore, we can use the Law of Cosines to find the missing side of the triangle. If we let </a:t>
                </a:r>
                <a:r>
                  <a:rPr lang="en-US" sz="2000" i="1" dirty="0"/>
                  <a:t>a</a:t>
                </a:r>
                <a:r>
                  <a:rPr lang="en-US" sz="2000" dirty="0"/>
                  <a:t> be the unknown side, then the measure of angle </a:t>
                </a:r>
                <a:r>
                  <a:rPr lang="en-US" sz="2000" i="1" dirty="0"/>
                  <a:t>A</a:t>
                </a:r>
                <a:r>
                  <a:rPr lang="en-US" sz="2000" dirty="0"/>
                  <a:t> is </a:t>
                </a:r>
                <a14:m>
                  <m:oMath xmlns:m="http://schemas.openxmlformats.org/officeDocument/2006/math">
                    <m:r>
                      <a:rPr lang="en-US" sz="2000" b="0" i="1" smtClean="0">
                        <a:latin typeface="Cambria Math" panose="02040503050406030204" pitchFamily="18" charset="0"/>
                      </a:rPr>
                      <m:t>20</m:t>
                    </m:r>
                    <m:r>
                      <a:rPr lang="en-US" sz="2000" b="0" i="1" smtClean="0">
                        <a:latin typeface="Cambria Math" panose="02040503050406030204" pitchFamily="18" charset="0"/>
                      </a:rPr>
                      <m:t>°</m:t>
                    </m:r>
                  </m:oMath>
                </a14:m>
                <a:r>
                  <a:rPr lang="en-US" sz="2000" dirty="0"/>
                  <a:t>. Sides </a:t>
                </a:r>
                <a:r>
                  <a:rPr lang="en-US" sz="2000" i="1" dirty="0"/>
                  <a:t>b</a:t>
                </a:r>
                <a:r>
                  <a:rPr lang="en-US" sz="2000" dirty="0"/>
                  <a:t> and </a:t>
                </a:r>
                <a:r>
                  <a:rPr lang="en-US" sz="2000" i="1" dirty="0"/>
                  <a:t>c</a:t>
                </a:r>
                <a:r>
                  <a:rPr lang="en-US" sz="2000" dirty="0"/>
                  <a:t> are then </a:t>
                </a:r>
                <a:r>
                  <a:rPr lang="en-US" sz="2000" dirty="0">
                    <a:latin typeface="Cambria Math"/>
                  </a:rPr>
                  <a:t>50.25</a:t>
                </a:r>
                <a:r>
                  <a:rPr lang="en-US" sz="2000" dirty="0"/>
                  <a:t> miles and </a:t>
                </a:r>
                <a:r>
                  <a:rPr lang="en-US" sz="2000" dirty="0">
                    <a:latin typeface="Cambria Math"/>
                  </a:rPr>
                  <a:t>109</a:t>
                </a:r>
                <a:r>
                  <a:rPr lang="en-US" sz="2000" dirty="0"/>
                  <a:t> miles, respectively.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pic>
        <p:nvPicPr>
          <p:cNvPr id="6" name="Picture 5" descr="A triangle has three vertices labeled Mount Rainier, Mount Saint Helens, and Mount Hood. The vertical distance between Mount Rainier and Mount Hood is 109 miles. The distance between Mount Rainier and Mount Saint Helens is 50.25 miles. The unknown distance between Mount Saint Helens and Mount Hood is a. The interior angle formed at the vertex Mount Rainier is 20 degrees.">
            <a:extLst>
              <a:ext uri="{FF2B5EF4-FFF2-40B4-BE49-F238E27FC236}">
                <a16:creationId xmlns:a16="http://schemas.microsoft.com/office/drawing/2014/main" id="{DE2B1514-2876-4FE5-8CF6-1F0DF9AB5CE9}"/>
              </a:ext>
            </a:extLst>
          </p:cNvPr>
          <p:cNvPicPr>
            <a:picLocks noChangeAspect="1"/>
          </p:cNvPicPr>
          <p:nvPr/>
        </p:nvPicPr>
        <p:blipFill>
          <a:blip r:embed="rId3"/>
          <a:srcRect b="9292"/>
          <a:stretch>
            <a:fillRect/>
          </a:stretch>
        </p:blipFill>
        <p:spPr>
          <a:xfrm>
            <a:off x="439723" y="2332583"/>
            <a:ext cx="1562100" cy="3306217"/>
          </a:xfrm>
          <a:prstGeom prst="rect">
            <a:avLst/>
          </a:prstGeom>
        </p:spPr>
      </p:pic>
      <p:sp>
        <p:nvSpPr>
          <p:cNvPr id="4" name="TextBox 3">
            <a:extLst>
              <a:ext uri="{FF2B5EF4-FFF2-40B4-BE49-F238E27FC236}">
                <a16:creationId xmlns:a16="http://schemas.microsoft.com/office/drawing/2014/main" id="{0795D196-BF35-A414-BBC1-22FE194D5C55}"/>
              </a:ext>
            </a:extLst>
          </p:cNvPr>
          <p:cNvSpPr txBox="1"/>
          <p:nvPr/>
        </p:nvSpPr>
        <p:spPr>
          <a:xfrm>
            <a:off x="504619" y="5633323"/>
            <a:ext cx="173396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400" b="0" i="0" u="none" strike="noStrike" kern="1200" cap="none" spc="0" normalizeH="0" baseline="0" noProof="0" dirty="0">
                <a:ln>
                  <a:noFill/>
                </a:ln>
                <a:solidFill>
                  <a:srgbClr val="366092"/>
                </a:solidFill>
                <a:effectLst/>
                <a:uLnTx/>
                <a:uFillTx/>
                <a:latin typeface="Calibri"/>
                <a:ea typeface="+mn-ea"/>
                <a:cs typeface="+mn-cs"/>
              </a:rPr>
              <a:t>Figure 37</a:t>
            </a:r>
          </a:p>
        </p:txBody>
      </p:sp>
      <p:sp>
        <p:nvSpPr>
          <p:cNvPr id="7" name="TextBox 6">
            <a:extLst>
              <a:ext uri="{FF2B5EF4-FFF2-40B4-BE49-F238E27FC236}">
                <a16:creationId xmlns:a16="http://schemas.microsoft.com/office/drawing/2014/main" id="{6C45E87B-994E-4041-A365-0BB7E14F5104}"/>
              </a:ext>
            </a:extLst>
          </p:cNvPr>
          <p:cNvSpPr txBox="1"/>
          <p:nvPr/>
        </p:nvSpPr>
        <p:spPr>
          <a:xfrm>
            <a:off x="1918283" y="2743200"/>
            <a:ext cx="6781800" cy="2308324"/>
          </a:xfrm>
          <a:prstGeom prst="rect">
            <a:avLst/>
          </a:prstGeom>
          <a:noFill/>
        </p:spPr>
        <p:txBody>
          <a:bodyPr wrap="square">
            <a:spAutoFit/>
          </a:bodyPr>
          <a:lstStyle/>
          <a:p>
            <a:r>
              <a:rPr lang="en-US" dirty="0"/>
              <a:t>Thus, we have enough information to use the Law of Cosines.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p:txBody>
      </p:sp>
      <mc:AlternateContent xmlns:mc="http://schemas.openxmlformats.org/markup-compatibility/2006" xmlns:a14="http://schemas.microsoft.com/office/drawing/2010/main">
        <mc:Choice Requires="a14">
          <p:graphicFrame>
            <p:nvGraphicFramePr>
              <p:cNvPr id="5" name="Table 4" descr="Line 1: a squared equals b squared plus c squared minus 2 times b times c times cosine A,&#10;Line 2: a squared equals 50.25 miles squared plus 109 miles squared minus 2 times 50.25 miles times 109 miles times cosine 20 degrees,&#10;Line 3: a squared is approximately 4112.20 miles squared,&#10;Line 4: a is approximately 64.13 miles.">
                <a:extLst>
                  <a:ext uri="{FF2B5EF4-FFF2-40B4-BE49-F238E27FC236}">
                    <a16:creationId xmlns:a16="http://schemas.microsoft.com/office/drawing/2014/main" id="{7F06A2BE-4F1A-4C91-B338-1CBE7E3496FD}"/>
                  </a:ext>
                </a:extLst>
              </p:cNvPr>
              <p:cNvGraphicFramePr>
                <a:graphicFrameLocks noGrp="1"/>
              </p:cNvGraphicFramePr>
              <p:nvPr>
                <p:extLst>
                  <p:ext uri="{D42A27DB-BD31-4B8C-83A1-F6EECF244321}">
                    <p14:modId xmlns:p14="http://schemas.microsoft.com/office/powerpoint/2010/main" val="1489712464"/>
                  </p:ext>
                </p:extLst>
              </p:nvPr>
            </p:nvGraphicFramePr>
            <p:xfrm>
              <a:off x="1371600" y="3048000"/>
              <a:ext cx="7467600" cy="1828800"/>
            </p:xfrm>
            <a:graphic>
              <a:graphicData uri="http://schemas.openxmlformats.org/drawingml/2006/table">
                <a:tbl>
                  <a:tblPr firstRow="1" bandRow="1">
                    <a:tableStyleId>{2D5ABB26-0587-4C30-8999-92F81FD0307C}</a:tableStyleId>
                  </a:tblPr>
                  <a:tblGrid>
                    <a:gridCol w="1146172">
                      <a:extLst>
                        <a:ext uri="{9D8B030D-6E8A-4147-A177-3AD203B41FA5}">
                          <a16:colId xmlns:a16="http://schemas.microsoft.com/office/drawing/2014/main" val="4030006657"/>
                        </a:ext>
                      </a:extLst>
                    </a:gridCol>
                    <a:gridCol w="6321428">
                      <a:extLst>
                        <a:ext uri="{9D8B030D-6E8A-4147-A177-3AD203B41FA5}">
                          <a16:colId xmlns:a16="http://schemas.microsoft.com/office/drawing/2014/main" val="1185241323"/>
                        </a:ext>
                      </a:extLst>
                    </a:gridCol>
                  </a:tblGrid>
                  <a:tr h="457200">
                    <a:tc>
                      <a:txBody>
                        <a:bodyPr/>
                        <a:lstStyle/>
                        <a:p>
                          <a:pPr algn="r">
                            <a:defRPr sz="1600"/>
                          </a:pPr>
                          <a:r>
                            <a:rPr sz="1800"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2</m:t>
                                  </m:r>
                                </m:sup>
                              </m:sSup>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𝑏</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𝑐</m:t>
                                  </m:r>
                                </m:e>
                                <m:sup>
                                  <m:r>
                                    <a:rPr sz="1800">
                                      <a:latin typeface="Cambria Math"/>
                                    </a:rPr>
                                    <m:t>2</m:t>
                                  </m:r>
                                </m:sup>
                              </m:sSup>
                              <m:r>
                                <a:rPr sz="1800">
                                  <a:latin typeface="Cambria Math"/>
                                </a:rPr>
                                <m:t>−</m:t>
                              </m:r>
                              <m:r>
                                <a:rPr sz="1800">
                                  <a:latin typeface="Cambria Math"/>
                                </a:rPr>
                                <m:t>2</m:t>
                              </m:r>
                              <m:r>
                                <a:rPr sz="1800">
                                  <a:latin typeface="Cambria Math"/>
                                </a:rPr>
                                <m:t>𝑏𝑐</m:t>
                              </m:r>
                              <m:func>
                                <m:funcPr>
                                  <m:ctrlPr>
                                    <a:rPr sz="1800" i="1">
                                      <a:latin typeface="Cambria Math" panose="02040503050406030204" pitchFamily="18" charset="0"/>
                                    </a:rPr>
                                  </m:ctrlPr>
                                </m:funcPr>
                                <m:fName>
                                  <m:r>
                                    <m:rPr>
                                      <m:sty m:val="p"/>
                                    </m:rPr>
                                    <a:rPr sz="1800">
                                      <a:latin typeface="Cambria Math"/>
                                    </a:rPr>
                                    <m:t>cos</m:t>
                                  </m:r>
                                </m:fName>
                                <m:e>
                                  <m:r>
                                    <a:rPr sz="1800">
                                      <a:latin typeface="Cambria Math"/>
                                    </a:rPr>
                                    <m:t>𝐴</m:t>
                                  </m:r>
                                </m:e>
                              </m:func>
                            </m:oMath>
                          </a14:m>
                          <a:endParaRPr sz="1800" dirty="0"/>
                        </a:p>
                      </a:txBody>
                      <a:tcPr marL="36576" marR="36576" marT="36576" marB="36576" anchor="ctr"/>
                    </a:tc>
                    <a:extLst>
                      <a:ext uri="{0D108BD9-81ED-4DB2-BD59-A6C34878D82A}">
                        <a16:rowId xmlns:a16="http://schemas.microsoft.com/office/drawing/2014/main" val="3845077223"/>
                      </a:ext>
                    </a:extLst>
                  </a:tr>
                  <a:tr h="457200">
                    <a:tc>
                      <a:txBody>
                        <a:bodyPr/>
                        <a:lstStyle/>
                        <a:p>
                          <a:pPr algn="r">
                            <a:defRPr sz="1600"/>
                          </a:pPr>
                          <a:r>
                            <a:rPr sz="1800"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2</m:t>
                                  </m:r>
                                </m:sup>
                              </m:sSup>
                            </m:oMath>
                          </a14:m>
                          <a:endParaRPr sz="1800" dirty="0"/>
                        </a:p>
                      </a:txBody>
                      <a:tcPr marL="36576" marR="36576" marT="36576" marB="36576" anchor="ctr"/>
                    </a:tc>
                    <a:tc>
                      <a:txBody>
                        <a:bodyPr/>
                        <a:lstStyle/>
                        <a:p>
                          <a:pPr algn="l">
                            <a:defRPr sz="1600"/>
                          </a:pPr>
                          <a:r>
                            <a:rPr lang="ar-AE" sz="1800" dirty="0"/>
                            <a:t>​</a:t>
                          </a:r>
                          <a14:m>
                            <m:oMath xmlns:m="http://schemas.openxmlformats.org/officeDocument/2006/math">
                              <m:r>
                                <a:rPr lang="ar-AE" sz="1800">
                                  <a:latin typeface="Cambria Math"/>
                                </a:rPr>
                                <m:t>=</m:t>
                              </m:r>
                              <m:sSup>
                                <m:sSupPr>
                                  <m:ctrlPr>
                                    <a:rPr lang="ar-AE" sz="1800" i="1">
                                      <a:latin typeface="Cambria Math" panose="02040503050406030204" pitchFamily="18" charset="0"/>
                                    </a:rPr>
                                  </m:ctrlPr>
                                </m:sSupPr>
                                <m:e>
                                  <m:d>
                                    <m:dPr>
                                      <m:ctrlPr>
                                        <a:rPr lang="ar-AE" sz="1800" i="1">
                                          <a:latin typeface="Cambria Math" panose="02040503050406030204" pitchFamily="18" charset="0"/>
                                        </a:rPr>
                                      </m:ctrlPr>
                                    </m:dPr>
                                    <m:e>
                                      <m:r>
                                        <a:rPr lang="ar-AE" sz="1800">
                                          <a:latin typeface="Cambria Math"/>
                                        </a:rPr>
                                        <m:t>50</m:t>
                                      </m:r>
                                      <m:r>
                                        <a:rPr lang="ar-AE" sz="1800">
                                          <a:latin typeface="Cambria Math"/>
                                        </a:rPr>
                                        <m:t>.</m:t>
                                      </m:r>
                                      <m:r>
                                        <a:rPr lang="ar-AE" sz="1800">
                                          <a:latin typeface="Cambria Math"/>
                                        </a:rPr>
                                        <m:t>25</m:t>
                                      </m:r>
                                      <m:r>
                                        <m:rPr>
                                          <m:nor/>
                                        </m:rPr>
                                        <a:rPr lang="ar-AE" sz="1800">
                                          <a:latin typeface="Cambria Math"/>
                                        </a:rPr>
                                        <m:t> </m:t>
                                      </m:r>
                                      <m:r>
                                        <m:rPr>
                                          <m:sty m:val="p"/>
                                        </m:rPr>
                                        <a:rPr lang="en-IN" sz="1800">
                                          <a:latin typeface="Cambria Math"/>
                                        </a:rPr>
                                        <m:t>mi</m:t>
                                      </m:r>
                                    </m:e>
                                  </m:d>
                                </m:e>
                                <m:sup>
                                  <m:r>
                                    <a:rPr lang="ar-AE" sz="1800">
                                      <a:latin typeface="Cambria Math"/>
                                    </a:rPr>
                                    <m:t>2</m:t>
                                  </m:r>
                                </m:sup>
                              </m:sSup>
                              <m:r>
                                <a:rPr lang="ar-AE" sz="1800">
                                  <a:latin typeface="Cambria Math"/>
                                </a:rPr>
                                <m:t>+</m:t>
                              </m:r>
                              <m:sSup>
                                <m:sSupPr>
                                  <m:ctrlPr>
                                    <a:rPr lang="ar-AE" sz="1800" i="1">
                                      <a:latin typeface="Cambria Math" panose="02040503050406030204" pitchFamily="18" charset="0"/>
                                    </a:rPr>
                                  </m:ctrlPr>
                                </m:sSupPr>
                                <m:e>
                                  <m:d>
                                    <m:dPr>
                                      <m:ctrlPr>
                                        <a:rPr lang="ar-AE" sz="1800" i="1">
                                          <a:latin typeface="Cambria Math" panose="02040503050406030204" pitchFamily="18" charset="0"/>
                                        </a:rPr>
                                      </m:ctrlPr>
                                    </m:dPr>
                                    <m:e>
                                      <m:r>
                                        <a:rPr lang="ar-AE" sz="1800">
                                          <a:latin typeface="Cambria Math"/>
                                        </a:rPr>
                                        <m:t>109</m:t>
                                      </m:r>
                                      <m:r>
                                        <m:rPr>
                                          <m:nor/>
                                        </m:rPr>
                                        <a:rPr lang="ar-AE" sz="1800">
                                          <a:latin typeface="Cambria Math"/>
                                        </a:rPr>
                                        <m:t> </m:t>
                                      </m:r>
                                      <m:r>
                                        <m:rPr>
                                          <m:sty m:val="p"/>
                                        </m:rPr>
                                        <a:rPr lang="en-IN" sz="1800">
                                          <a:latin typeface="Cambria Math"/>
                                        </a:rPr>
                                        <m:t>mi</m:t>
                                      </m:r>
                                    </m:e>
                                  </m:d>
                                </m:e>
                                <m:sup>
                                  <m:r>
                                    <a:rPr lang="ar-AE" sz="1800">
                                      <a:latin typeface="Cambria Math"/>
                                    </a:rPr>
                                    <m:t>2</m:t>
                                  </m:r>
                                </m:sup>
                              </m:sSup>
                              <m:r>
                                <a:rPr lang="ar-AE" sz="1800">
                                  <a:latin typeface="Cambria Math"/>
                                </a:rPr>
                                <m:t>−</m:t>
                              </m:r>
                              <m:r>
                                <a:rPr lang="ar-AE" sz="1800">
                                  <a:latin typeface="Cambria Math"/>
                                </a:rPr>
                                <m:t>2</m:t>
                              </m:r>
                              <m:d>
                                <m:dPr>
                                  <m:ctrlPr>
                                    <a:rPr lang="ar-AE" sz="1800" i="1">
                                      <a:latin typeface="Cambria Math" panose="02040503050406030204" pitchFamily="18" charset="0"/>
                                    </a:rPr>
                                  </m:ctrlPr>
                                </m:dPr>
                                <m:e>
                                  <m:r>
                                    <a:rPr lang="ar-AE" sz="1800">
                                      <a:latin typeface="Cambria Math"/>
                                    </a:rPr>
                                    <m:t>50</m:t>
                                  </m:r>
                                  <m:r>
                                    <a:rPr lang="ar-AE" sz="1800">
                                      <a:latin typeface="Cambria Math"/>
                                    </a:rPr>
                                    <m:t>.</m:t>
                                  </m:r>
                                  <m:r>
                                    <a:rPr lang="ar-AE" sz="1800">
                                      <a:latin typeface="Cambria Math"/>
                                    </a:rPr>
                                    <m:t>25</m:t>
                                  </m:r>
                                  <m:r>
                                    <m:rPr>
                                      <m:nor/>
                                    </m:rPr>
                                    <a:rPr lang="ar-AE" sz="1800">
                                      <a:latin typeface="Cambria Math"/>
                                    </a:rPr>
                                    <m:t> </m:t>
                                  </m:r>
                                  <m:r>
                                    <m:rPr>
                                      <m:sty m:val="p"/>
                                    </m:rPr>
                                    <a:rPr lang="en-IN" sz="1800">
                                      <a:latin typeface="Cambria Math"/>
                                    </a:rPr>
                                    <m:t>mi</m:t>
                                  </m:r>
                                </m:e>
                              </m:d>
                              <m:d>
                                <m:dPr>
                                  <m:ctrlPr>
                                    <a:rPr lang="ar-AE" sz="1800" i="1">
                                      <a:latin typeface="Cambria Math" panose="02040503050406030204" pitchFamily="18" charset="0"/>
                                    </a:rPr>
                                  </m:ctrlPr>
                                </m:dPr>
                                <m:e>
                                  <m:r>
                                    <a:rPr lang="ar-AE" sz="1800">
                                      <a:latin typeface="Cambria Math"/>
                                    </a:rPr>
                                    <m:t>109</m:t>
                                  </m:r>
                                  <m:r>
                                    <m:rPr>
                                      <m:nor/>
                                    </m:rPr>
                                    <a:rPr lang="ar-AE" sz="1800">
                                      <a:latin typeface="Cambria Math"/>
                                    </a:rPr>
                                    <m:t> </m:t>
                                  </m:r>
                                  <m:r>
                                    <m:rPr>
                                      <m:sty m:val="p"/>
                                    </m:rPr>
                                    <a:rPr lang="en-IN" sz="1800">
                                      <a:latin typeface="Cambria Math"/>
                                    </a:rPr>
                                    <m:t>mi</m:t>
                                  </m:r>
                                </m:e>
                              </m:d>
                              <m:r>
                                <a:rPr lang="en-US" sz="1800" b="0" i="1" smtClean="0">
                                  <a:latin typeface="Cambria Math" panose="02040503050406030204" pitchFamily="18" charset="0"/>
                                </a:rPr>
                                <m:t>(</m:t>
                              </m:r>
                              <m:r>
                                <m:rPr>
                                  <m:sty m:val="p"/>
                                </m:rPr>
                                <a:rPr lang="en-IN" sz="1800" smtClean="0">
                                  <a:latin typeface="Cambria Math"/>
                                </a:rPr>
                                <m:t>cos</m:t>
                              </m:r>
                            </m:oMath>
                          </a14:m>
                          <a:r>
                            <a:rPr lang="en-US" sz="1800" dirty="0"/>
                            <a:t> 20˚)</a:t>
                          </a:r>
                          <a:endParaRPr sz="1800" dirty="0"/>
                        </a:p>
                      </a:txBody>
                      <a:tcPr marL="36576" marR="36576" marT="36576" marB="36576" anchor="ctr"/>
                    </a:tc>
                    <a:extLst>
                      <a:ext uri="{0D108BD9-81ED-4DB2-BD59-A6C34878D82A}">
                        <a16:rowId xmlns:a16="http://schemas.microsoft.com/office/drawing/2014/main" val="3873361289"/>
                      </a:ext>
                    </a:extLst>
                  </a:tr>
                  <a:tr h="457200">
                    <a:tc>
                      <a:txBody>
                        <a:bodyPr/>
                        <a:lstStyle/>
                        <a:p>
                          <a:pPr algn="r">
                            <a:defRPr sz="1600"/>
                          </a:pPr>
                          <a:r>
                            <a:rPr sz="180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2</m:t>
                                  </m:r>
                                </m:sup>
                              </m:sSup>
                            </m:oMath>
                          </a14:m>
                          <a:endParaRPr sz="1800"/>
                        </a:p>
                      </a:txBody>
                      <a:tcPr marL="36576" marR="36576" marT="36576" marB="36576" anchor="ctr"/>
                    </a:tc>
                    <a:tc>
                      <a:txBody>
                        <a:bodyPr/>
                        <a:lstStyle/>
                        <a:p>
                          <a:pPr algn="l">
                            <a:defRPr sz="1600"/>
                          </a:pPr>
                          <a:r>
                            <a:rPr lang="ar-AE" sz="1800" dirty="0"/>
                            <a:t>​</a:t>
                          </a:r>
                          <a14:m>
                            <m:oMath xmlns:m="http://schemas.openxmlformats.org/officeDocument/2006/math">
                              <m:r>
                                <a:rPr lang="ar-AE" sz="1800">
                                  <a:latin typeface="Cambria Math"/>
                                </a:rPr>
                                <m:t>≈</m:t>
                              </m:r>
                              <m:r>
                                <a:rPr lang="ar-AE" sz="1800">
                                  <a:latin typeface="Cambria Math"/>
                                </a:rPr>
                                <m:t>4112</m:t>
                              </m:r>
                              <m:r>
                                <a:rPr lang="ar-AE" sz="1800">
                                  <a:latin typeface="Cambria Math"/>
                                </a:rPr>
                                <m:t>.</m:t>
                              </m:r>
                              <m:r>
                                <a:rPr lang="ar-AE" sz="1800">
                                  <a:latin typeface="Cambria Math"/>
                                </a:rPr>
                                <m:t>20</m:t>
                              </m:r>
                              <m:sSup>
                                <m:sSupPr>
                                  <m:ctrlPr>
                                    <a:rPr lang="ar-AE" sz="1800" i="1">
                                      <a:latin typeface="Cambria Math" panose="02040503050406030204" pitchFamily="18" charset="0"/>
                                    </a:rPr>
                                  </m:ctrlPr>
                                </m:sSupPr>
                                <m:e>
                                  <m:r>
                                    <m:rPr>
                                      <m:nor/>
                                    </m:rPr>
                                    <a:rPr lang="ar-AE" sz="1800">
                                      <a:latin typeface="Cambria Math"/>
                                    </a:rPr>
                                    <m:t> </m:t>
                                  </m:r>
                                  <m:r>
                                    <m:rPr>
                                      <m:nor/>
                                    </m:rPr>
                                    <a:rPr lang="en-IN" sz="1800" b="0" i="0" smtClean="0">
                                      <a:latin typeface="Cambria Math"/>
                                    </a:rPr>
                                    <m:t>mi</m:t>
                                  </m:r>
                                  <m:r>
                                    <a:rPr lang="en-US" sz="1800" b="0" i="1" baseline="30000" smtClean="0">
                                      <a:latin typeface="Cambria Math" panose="02040503050406030204" pitchFamily="18" charset="0"/>
                                    </a:rPr>
                                    <m:t>2</m:t>
                                  </m:r>
                                </m:e>
                                <m:sup>
                                  <m:r>
                                    <a:rPr lang="ar-AE" sz="1800" b="0" i="1" smtClean="0">
                                      <a:latin typeface="Cambria Math" panose="02040503050406030204" pitchFamily="18" charset="0"/>
                                    </a:rPr>
                                    <m:t> </m:t>
                                  </m:r>
                                </m:sup>
                              </m:sSup>
                            </m:oMath>
                          </a14:m>
                          <a:endParaRPr sz="1800" dirty="0"/>
                        </a:p>
                      </a:txBody>
                      <a:tcPr marL="36576" marR="36576" marT="36576" marB="36576" anchor="ctr"/>
                    </a:tc>
                    <a:extLst>
                      <a:ext uri="{0D108BD9-81ED-4DB2-BD59-A6C34878D82A}">
                        <a16:rowId xmlns:a16="http://schemas.microsoft.com/office/drawing/2014/main" val="1906013668"/>
                      </a:ext>
                    </a:extLst>
                  </a:tr>
                  <a:tr h="457200">
                    <a:tc>
                      <a:txBody>
                        <a:bodyPr/>
                        <a:lstStyle/>
                        <a:p>
                          <a:pPr algn="r">
                            <a:defRPr sz="1600"/>
                          </a:pPr>
                          <a:r>
                            <a:rPr sz="1800"/>
                            <a:t>​</a:t>
                          </a:r>
                          <a14:m>
                            <m:oMath xmlns:m="http://schemas.openxmlformats.org/officeDocument/2006/math">
                              <m:r>
                                <a:rPr sz="1800">
                                  <a:latin typeface="Cambria Math"/>
                                </a:rPr>
                                <m:t>𝑎</m:t>
                              </m:r>
                            </m:oMath>
                          </a14:m>
                          <a:endParaRPr sz="180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r>
                                <a:rPr sz="1800">
                                  <a:latin typeface="Cambria Math"/>
                                </a:rPr>
                                <m:t>64</m:t>
                              </m:r>
                              <m:r>
                                <a:rPr sz="1800">
                                  <a:latin typeface="Cambria Math"/>
                                </a:rPr>
                                <m:t>.</m:t>
                              </m:r>
                              <m:r>
                                <a:rPr sz="1800">
                                  <a:latin typeface="Cambria Math"/>
                                </a:rPr>
                                <m:t>13</m:t>
                              </m:r>
                              <m:r>
                                <m:rPr>
                                  <m:nor/>
                                </m:rPr>
                                <a:rPr sz="1800">
                                  <a:latin typeface="Cambria Math"/>
                                </a:rPr>
                                <m:t> </m:t>
                              </m:r>
                              <m:r>
                                <m:rPr>
                                  <m:sty m:val="p"/>
                                </m:rPr>
                                <a:rPr sz="1800">
                                  <a:latin typeface="Cambria Math"/>
                                </a:rPr>
                                <m:t>mi</m:t>
                              </m:r>
                            </m:oMath>
                          </a14:m>
                          <a:endParaRPr sz="1800" dirty="0"/>
                        </a:p>
                      </a:txBody>
                      <a:tcPr marL="36576" marR="36576" marT="36576" marB="36576" anchor="ctr"/>
                    </a:tc>
                    <a:extLst>
                      <a:ext uri="{0D108BD9-81ED-4DB2-BD59-A6C34878D82A}">
                        <a16:rowId xmlns:a16="http://schemas.microsoft.com/office/drawing/2014/main" val="2714165612"/>
                      </a:ext>
                    </a:extLst>
                  </a:tr>
                </a:tbl>
              </a:graphicData>
            </a:graphic>
          </p:graphicFrame>
        </mc:Choice>
        <mc:Fallback xmlns="">
          <p:graphicFrame>
            <p:nvGraphicFramePr>
              <p:cNvPr id="5" name="Table 4" descr="Line 1: a squared equals b squared plus c squared minus 2 times b times c times cosine A,&#10;Line 2: a squared equals 50.25 miles squared plus 109 miles squared minus 2 times 50.25 miles times 109 miles times cosine 20 degrees,&#10;Line 3: a squared is approximately 4112.20 miles squared,&#10;Line 4: a is approximately 64.13 miles.">
                <a:extLst>
                  <a:ext uri="{FF2B5EF4-FFF2-40B4-BE49-F238E27FC236}">
                    <a16:creationId xmlns:a16="http://schemas.microsoft.com/office/drawing/2014/main" id="{7F06A2BE-4F1A-4C91-B338-1CBE7E3496FD}"/>
                  </a:ext>
                </a:extLst>
              </p:cNvPr>
              <p:cNvGraphicFramePr>
                <a:graphicFrameLocks noGrp="1"/>
              </p:cNvGraphicFramePr>
              <p:nvPr>
                <p:extLst>
                  <p:ext uri="{D42A27DB-BD31-4B8C-83A1-F6EECF244321}">
                    <p14:modId xmlns:p14="http://schemas.microsoft.com/office/powerpoint/2010/main" val="1489712464"/>
                  </p:ext>
                </p:extLst>
              </p:nvPr>
            </p:nvGraphicFramePr>
            <p:xfrm>
              <a:off x="1371600" y="3048000"/>
              <a:ext cx="7467600" cy="1828800"/>
            </p:xfrm>
            <a:graphic>
              <a:graphicData uri="http://schemas.openxmlformats.org/drawingml/2006/table">
                <a:tbl>
                  <a:tblPr firstRow="1" bandRow="1">
                    <a:tableStyleId>{2D5ABB26-0587-4C30-8999-92F81FD0307C}</a:tableStyleId>
                  </a:tblPr>
                  <a:tblGrid>
                    <a:gridCol w="1146172">
                      <a:extLst>
                        <a:ext uri="{9D8B030D-6E8A-4147-A177-3AD203B41FA5}">
                          <a16:colId xmlns:a16="http://schemas.microsoft.com/office/drawing/2014/main" val="4030006657"/>
                        </a:ext>
                      </a:extLst>
                    </a:gridCol>
                    <a:gridCol w="6321428">
                      <a:extLst>
                        <a:ext uri="{9D8B030D-6E8A-4147-A177-3AD203B41FA5}">
                          <a16:colId xmlns:a16="http://schemas.microsoft.com/office/drawing/2014/main" val="1185241323"/>
                        </a:ext>
                      </a:extLst>
                    </a:gridCol>
                  </a:tblGrid>
                  <a:tr h="457200">
                    <a:tc>
                      <a:txBody>
                        <a:bodyPr/>
                        <a:lstStyle/>
                        <a:p>
                          <a:endParaRPr lang="en-US"/>
                        </a:p>
                      </a:txBody>
                      <a:tcPr marL="36576" marR="36576" marT="36576" marB="36576" anchor="ctr">
                        <a:blipFill>
                          <a:blip r:embed="rId4"/>
                          <a:stretch>
                            <a:fillRect r="-551596" b="-310667"/>
                          </a:stretch>
                        </a:blipFill>
                      </a:tcPr>
                    </a:tc>
                    <a:tc>
                      <a:txBody>
                        <a:bodyPr/>
                        <a:lstStyle/>
                        <a:p>
                          <a:endParaRPr lang="en-US"/>
                        </a:p>
                      </a:txBody>
                      <a:tcPr marL="36576" marR="36576" marT="36576" marB="36576" anchor="ctr">
                        <a:blipFill>
                          <a:blip r:embed="rId4"/>
                          <a:stretch>
                            <a:fillRect l="-18129" b="-310667"/>
                          </a:stretch>
                        </a:blipFill>
                      </a:tcPr>
                    </a:tc>
                    <a:extLst>
                      <a:ext uri="{0D108BD9-81ED-4DB2-BD59-A6C34878D82A}">
                        <a16:rowId xmlns:a16="http://schemas.microsoft.com/office/drawing/2014/main" val="3845077223"/>
                      </a:ext>
                    </a:extLst>
                  </a:tr>
                  <a:tr h="457200">
                    <a:tc>
                      <a:txBody>
                        <a:bodyPr/>
                        <a:lstStyle/>
                        <a:p>
                          <a:endParaRPr lang="en-US"/>
                        </a:p>
                      </a:txBody>
                      <a:tcPr marL="36576" marR="36576" marT="36576" marB="36576" anchor="ctr">
                        <a:blipFill>
                          <a:blip r:embed="rId4"/>
                          <a:stretch>
                            <a:fillRect t="-100000" r="-551596" b="-210667"/>
                          </a:stretch>
                        </a:blipFill>
                      </a:tcPr>
                    </a:tc>
                    <a:tc>
                      <a:txBody>
                        <a:bodyPr/>
                        <a:lstStyle/>
                        <a:p>
                          <a:endParaRPr lang="en-US"/>
                        </a:p>
                      </a:txBody>
                      <a:tcPr marL="36576" marR="36576" marT="36576" marB="36576" anchor="ctr">
                        <a:blipFill>
                          <a:blip r:embed="rId4"/>
                          <a:stretch>
                            <a:fillRect l="-18129" t="-100000" b="-210667"/>
                          </a:stretch>
                        </a:blipFill>
                      </a:tcPr>
                    </a:tc>
                    <a:extLst>
                      <a:ext uri="{0D108BD9-81ED-4DB2-BD59-A6C34878D82A}">
                        <a16:rowId xmlns:a16="http://schemas.microsoft.com/office/drawing/2014/main" val="3873361289"/>
                      </a:ext>
                    </a:extLst>
                  </a:tr>
                  <a:tr h="457200">
                    <a:tc>
                      <a:txBody>
                        <a:bodyPr/>
                        <a:lstStyle/>
                        <a:p>
                          <a:endParaRPr lang="en-US"/>
                        </a:p>
                      </a:txBody>
                      <a:tcPr marL="36576" marR="36576" marT="36576" marB="36576" anchor="ctr">
                        <a:blipFill>
                          <a:blip r:embed="rId4"/>
                          <a:stretch>
                            <a:fillRect t="-200000" r="-551596" b="-110667"/>
                          </a:stretch>
                        </a:blipFill>
                      </a:tcPr>
                    </a:tc>
                    <a:tc>
                      <a:txBody>
                        <a:bodyPr/>
                        <a:lstStyle/>
                        <a:p>
                          <a:endParaRPr lang="en-US"/>
                        </a:p>
                      </a:txBody>
                      <a:tcPr marL="36576" marR="36576" marT="36576" marB="36576" anchor="ctr">
                        <a:blipFill>
                          <a:blip r:embed="rId4"/>
                          <a:stretch>
                            <a:fillRect l="-18129" t="-200000" b="-110667"/>
                          </a:stretch>
                        </a:blipFill>
                      </a:tcPr>
                    </a:tc>
                    <a:extLst>
                      <a:ext uri="{0D108BD9-81ED-4DB2-BD59-A6C34878D82A}">
                        <a16:rowId xmlns:a16="http://schemas.microsoft.com/office/drawing/2014/main" val="1906013668"/>
                      </a:ext>
                    </a:extLst>
                  </a:tr>
                  <a:tr h="457200">
                    <a:tc>
                      <a:txBody>
                        <a:bodyPr/>
                        <a:lstStyle/>
                        <a:p>
                          <a:endParaRPr lang="en-US"/>
                        </a:p>
                      </a:txBody>
                      <a:tcPr marL="36576" marR="36576" marT="36576" marB="36576" anchor="ctr">
                        <a:blipFill>
                          <a:blip r:embed="rId4"/>
                          <a:stretch>
                            <a:fillRect t="-300000" r="-551596" b="-10667"/>
                          </a:stretch>
                        </a:blipFill>
                      </a:tcPr>
                    </a:tc>
                    <a:tc>
                      <a:txBody>
                        <a:bodyPr/>
                        <a:lstStyle/>
                        <a:p>
                          <a:endParaRPr lang="en-US"/>
                        </a:p>
                      </a:txBody>
                      <a:tcPr marL="36576" marR="36576" marT="36576" marB="36576" anchor="ctr">
                        <a:blipFill>
                          <a:blip r:embed="rId4"/>
                          <a:stretch>
                            <a:fillRect l="-18129" t="-300000" b="-10667"/>
                          </a:stretch>
                        </a:blipFill>
                      </a:tcPr>
                    </a:tc>
                    <a:extLst>
                      <a:ext uri="{0D108BD9-81ED-4DB2-BD59-A6C34878D82A}">
                        <a16:rowId xmlns:a16="http://schemas.microsoft.com/office/drawing/2014/main" val="2714165612"/>
                      </a:ext>
                    </a:extLst>
                  </a:tr>
                </a:tbl>
              </a:graphicData>
            </a:graphic>
          </p:graphicFrame>
        </mc:Fallback>
      </mc:AlternateContent>
      <p:sp>
        <p:nvSpPr>
          <p:cNvPr id="9" name="TextBox 8">
            <a:extLst>
              <a:ext uri="{FF2B5EF4-FFF2-40B4-BE49-F238E27FC236}">
                <a16:creationId xmlns:a16="http://schemas.microsoft.com/office/drawing/2014/main" id="{A3D18B8C-B337-F327-CAEA-6680D9843F24}"/>
              </a:ext>
            </a:extLst>
          </p:cNvPr>
          <p:cNvSpPr txBox="1"/>
          <p:nvPr/>
        </p:nvSpPr>
        <p:spPr>
          <a:xfrm>
            <a:off x="2001822" y="4888468"/>
            <a:ext cx="67157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66092"/>
                </a:solidFill>
                <a:effectLst/>
                <a:uLnTx/>
                <a:uFillTx/>
                <a:latin typeface="Calibri"/>
                <a:ea typeface="+mn-ea"/>
                <a:cs typeface="+mn-cs"/>
              </a:rPr>
              <a:t>Mount Hood and Mount St. Helens are approximately </a:t>
            </a:r>
            <a:r>
              <a:rPr kumimoji="0" lang="en-US" sz="1800" b="0" i="0" u="none" strike="noStrike" kern="1200" cap="none" spc="0" normalizeH="0" baseline="0" noProof="0" dirty="0">
                <a:ln>
                  <a:noFill/>
                </a:ln>
                <a:solidFill>
                  <a:srgbClr val="366092"/>
                </a:solidFill>
                <a:effectLst/>
                <a:uLnTx/>
                <a:uFillTx/>
                <a:latin typeface="Cambria Math"/>
                <a:ea typeface="+mn-ea"/>
                <a:cs typeface="+mn-cs"/>
              </a:rPr>
              <a:t>64</a:t>
            </a:r>
            <a:r>
              <a:rPr kumimoji="0" lang="en-US" sz="1800" b="0" i="0" u="none" strike="noStrike" kern="1200" cap="none" spc="0" normalizeH="0" baseline="0" noProof="0" dirty="0">
                <a:ln>
                  <a:noFill/>
                </a:ln>
                <a:solidFill>
                  <a:srgbClr val="366092"/>
                </a:solidFill>
                <a:effectLst/>
                <a:uLnTx/>
                <a:uFillTx/>
                <a:latin typeface="Calibri"/>
                <a:ea typeface="+mn-ea"/>
                <a:cs typeface="+mn-cs"/>
              </a:rPr>
              <a:t> miles apart.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dirty="0"/>
              <a:t>Mount Rainier stands </a:t>
            </a:r>
            <a:r>
              <a:rPr sz="2800" dirty="0">
                <a:latin typeface="Cambria Math"/>
              </a:rPr>
              <a:t>14,111</a:t>
            </a:r>
            <a:r>
              <a:rPr sz="2800" dirty="0"/>
              <a:t> feet tall and last erupted </a:t>
            </a:r>
            <a:r>
              <a:rPr lang="en-US" sz="2800" dirty="0"/>
              <a:t> </a:t>
            </a:r>
            <a:r>
              <a:rPr sz="2800" dirty="0"/>
              <a:t>in 1894.</a:t>
            </a:r>
          </a:p>
          <a:p>
            <a:r>
              <a:rPr sz="2800" dirty="0"/>
              <a:t>Mount Hood stands </a:t>
            </a:r>
            <a:r>
              <a:rPr sz="2800" dirty="0">
                <a:latin typeface="Cambria Math"/>
              </a:rPr>
              <a:t>11,250</a:t>
            </a:r>
            <a:r>
              <a:rPr sz="2800" dirty="0"/>
              <a:t> feet tall and last erupted in 1866.</a:t>
            </a:r>
          </a:p>
          <a:p>
            <a:r>
              <a:rPr sz="2800" dirty="0"/>
              <a:t>Mount St. Helens stands </a:t>
            </a:r>
            <a:r>
              <a:rPr sz="2800" dirty="0">
                <a:latin typeface="Cambria Math"/>
              </a:rPr>
              <a:t>8,366</a:t>
            </a:r>
            <a:r>
              <a:rPr sz="2800" dirty="0"/>
              <a:t> feet tall and last erupted in 2008.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Calculating Measurements of </a:t>
            </a:r>
            <a:br>
              <a:rPr lang="en-US" dirty="0"/>
            </a:br>
            <a:r>
              <a:rPr dirty="0"/>
              <a:t>Angles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In the figure shown, </a:t>
            </a:r>
            <a:endParaRPr sz="2800" dirty="0"/>
          </a:p>
        </p:txBody>
      </p:sp>
      <p:pic>
        <p:nvPicPr>
          <p:cNvPr id="11" name="Picture 10" descr="line segment from point A to point D and line segment from point B to point F">
            <a:extLst>
              <a:ext uri="{FF2B5EF4-FFF2-40B4-BE49-F238E27FC236}">
                <a16:creationId xmlns:a16="http://schemas.microsoft.com/office/drawing/2014/main" id="{B58E8154-F3F1-DD42-489C-93DA1DE20EB3}"/>
              </a:ext>
            </a:extLst>
          </p:cNvPr>
          <p:cNvPicPr>
            <a:picLocks noChangeAspect="1"/>
          </p:cNvPicPr>
          <p:nvPr/>
        </p:nvPicPr>
        <p:blipFill>
          <a:blip r:embed="rId2"/>
          <a:stretch>
            <a:fillRect/>
          </a:stretch>
        </p:blipFill>
        <p:spPr>
          <a:xfrm>
            <a:off x="3505200" y="1057293"/>
            <a:ext cx="1584000" cy="429213"/>
          </a:xfrm>
          <a:prstGeom prst="rect">
            <a:avLst/>
          </a:prstGeom>
        </p:spPr>
      </p:pic>
      <p:sp>
        <p:nvSpPr>
          <p:cNvPr id="8" name="TextBox 7">
            <a:extLst>
              <a:ext uri="{FF2B5EF4-FFF2-40B4-BE49-F238E27FC236}">
                <a16:creationId xmlns:a16="http://schemas.microsoft.com/office/drawing/2014/main" id="{B4B9EB20-5265-8B99-35A5-D5956CF0D16E}"/>
              </a:ext>
            </a:extLst>
          </p:cNvPr>
          <p:cNvSpPr txBox="1"/>
          <p:nvPr/>
        </p:nvSpPr>
        <p:spPr>
          <a:xfrm>
            <a:off x="5089200" y="1020133"/>
            <a:ext cx="2660726"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are straight lines.</a:t>
            </a:r>
            <a:endParaRPr lang="en-IN" dirty="0"/>
          </a:p>
        </p:txBody>
      </p:sp>
      <p:pic>
        <p:nvPicPr>
          <p:cNvPr id="10" name="Picture 9" descr="An illustration shows calculating measurements of angles. Two straight lines labeled AD and BF are sketched perpendicular to each other. Line AD moves horizontally, and line BF moves vertically. Their intersection is labeled O. A ray OC moves in the first quadrant, and ray OE moves in the fourth quadrant. The angle between rays OC and OD is labeled 1. The angle between rays OC and OB is labeled 2. The angle labeled between two rays OA and OB is 90 degrees; it is labeled 3. The angle between rays OE and OF is labeled 4.">
            <a:extLst>
              <a:ext uri="{FF2B5EF4-FFF2-40B4-BE49-F238E27FC236}">
                <a16:creationId xmlns:a16="http://schemas.microsoft.com/office/drawing/2014/main" id="{D75FB4F9-D67B-413A-B385-792A03315489}"/>
              </a:ext>
            </a:extLst>
          </p:cNvPr>
          <p:cNvPicPr>
            <a:picLocks noChangeAspect="1"/>
          </p:cNvPicPr>
          <p:nvPr/>
        </p:nvPicPr>
        <p:blipFill>
          <a:blip r:embed="rId3"/>
          <a:srcRect b="9143"/>
          <a:stretch>
            <a:fillRect/>
          </a:stretch>
        </p:blipFill>
        <p:spPr>
          <a:xfrm>
            <a:off x="2667000" y="1600200"/>
            <a:ext cx="3613650" cy="3505199"/>
          </a:xfrm>
          <a:prstGeom prst="rect">
            <a:avLst/>
          </a:prstGeom>
        </p:spPr>
      </p:pic>
      <p:sp>
        <p:nvSpPr>
          <p:cNvPr id="6" name="TextBox 5">
            <a:extLst>
              <a:ext uri="{FF2B5EF4-FFF2-40B4-BE49-F238E27FC236}">
                <a16:creationId xmlns:a16="http://schemas.microsoft.com/office/drawing/2014/main" id="{9B451DE9-4EA4-4D02-5A99-1276CC6F41AD}"/>
              </a:ext>
            </a:extLst>
          </p:cNvPr>
          <p:cNvSpPr txBox="1"/>
          <p:nvPr/>
        </p:nvSpPr>
        <p:spPr>
          <a:xfrm>
            <a:off x="3886200" y="5181600"/>
            <a:ext cx="13716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Figure 4</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Measurements of </a:t>
            </a:r>
            <a:br>
              <a:rPr lang="en-US" dirty="0"/>
            </a:br>
            <a:r>
              <a:rPr dirty="0"/>
              <a:t>Angles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358775" indent="-358775">
                  <a:defRPr sz="2800"/>
                </a:pPr>
                <a:r>
                  <a:rPr lang="en-IN" sz="2500" dirty="0"/>
                  <a:t>a.	​If </a:t>
                </a:r>
                <a:r>
                  <a:rPr lang="en-IN" sz="2500" i="1" dirty="0"/>
                  <a:t>m</a:t>
                </a:r>
                <a14:m>
                  <m:oMath xmlns:m="http://schemas.openxmlformats.org/officeDocument/2006/math">
                    <m:r>
                      <a:rPr lang="en-IN" sz="2500">
                        <a:latin typeface="Cambria Math" panose="02040503050406030204" pitchFamily="18" charset="0"/>
                      </a:rPr>
                      <m:t>⁡</m:t>
                    </m:r>
                    <m:r>
                      <a:rPr lang="en-IN" sz="2500">
                        <a:latin typeface="Cambria Math" panose="02040503050406030204" pitchFamily="18" charset="0"/>
                      </a:rPr>
                      <m:t>∠</m:t>
                    </m:r>
                    <m:r>
                      <a:rPr lang="en-IN" sz="2500">
                        <a:latin typeface="Cambria Math" panose="02040503050406030204" pitchFamily="18" charset="0"/>
                      </a:rPr>
                      <m:t>1</m:t>
                    </m:r>
                  </m:oMath>
                </a14:m>
                <a:r>
                  <a:rPr lang="en-IN" sz="2500" dirty="0"/>
                  <a:t> is (26</a:t>
                </a:r>
                <a:r>
                  <a:rPr lang="en-IN" sz="2500" i="1" dirty="0"/>
                  <a:t>x </a:t>
                </a:r>
                <a14:m>
                  <m:oMath xmlns:m="http://schemas.openxmlformats.org/officeDocument/2006/math">
                    <m:r>
                      <a:rPr lang="ar-AE" sz="2500">
                        <a:latin typeface="Cambria Math" panose="02040503050406030204" pitchFamily="18" charset="0"/>
                      </a:rPr>
                      <m:t>−</m:t>
                    </m:r>
                  </m:oMath>
                </a14:m>
                <a:r>
                  <a:rPr lang="en-IN" sz="2500" i="1" dirty="0"/>
                  <a:t> </a:t>
                </a:r>
                <a:r>
                  <a:rPr lang="en-IN" sz="2500" dirty="0"/>
                  <a:t>7)</a:t>
                </a:r>
                <a:r>
                  <a:rPr lang="ar-AE" sz="2500" dirty="0">
                    <a:latin typeface="Calibri" panose="020F0502020204030204" pitchFamily="34" charset="0"/>
                    <a:ea typeface="Calibri" panose="020F0502020204030204" pitchFamily="34" charset="0"/>
                    <a:cs typeface="Calibri" panose="020F0502020204030204" pitchFamily="34" charset="0"/>
                  </a:rPr>
                  <a:t>°</a:t>
                </a:r>
                <a:r>
                  <a:rPr lang="en-US" sz="2500" dirty="0">
                    <a:latin typeface="Calibri" panose="020F0502020204030204" pitchFamily="34" charset="0"/>
                    <a:ea typeface="Calibri" panose="020F0502020204030204" pitchFamily="34" charset="0"/>
                    <a:cs typeface="Calibri" panose="020F0502020204030204" pitchFamily="34" charset="0"/>
                  </a:rPr>
                  <a:t> </a:t>
                </a:r>
                <a:r>
                  <a:rPr lang="en-IN" sz="2500" dirty="0"/>
                  <a:t>and </a:t>
                </a:r>
                <a:r>
                  <a:rPr lang="en-IN" sz="2500" i="1" dirty="0"/>
                  <a:t>m</a:t>
                </a:r>
                <a14:m>
                  <m:oMath xmlns:m="http://schemas.openxmlformats.org/officeDocument/2006/math">
                    <m:r>
                      <a:rPr lang="en-IN" sz="2500">
                        <a:latin typeface="Cambria Math" panose="02040503050406030204" pitchFamily="18" charset="0"/>
                      </a:rPr>
                      <m:t>⁡</m:t>
                    </m:r>
                    <m:r>
                      <a:rPr lang="en-IN" sz="2500">
                        <a:latin typeface="Cambria Math" panose="02040503050406030204" pitchFamily="18" charset="0"/>
                      </a:rPr>
                      <m:t>∠</m:t>
                    </m:r>
                    <m:r>
                      <a:rPr lang="en-IN" sz="2500">
                        <a:latin typeface="Cambria Math" panose="02040503050406030204" pitchFamily="18" charset="0"/>
                      </a:rPr>
                      <m:t>2</m:t>
                    </m:r>
                  </m:oMath>
                </a14:m>
                <a:r>
                  <a:rPr lang="en-IN" sz="2500" dirty="0"/>
                  <a:t> is (2</a:t>
                </a:r>
                <a:r>
                  <a:rPr lang="en-IN" sz="2500" i="1" dirty="0"/>
                  <a:t>x</a:t>
                </a:r>
                <a:r>
                  <a:rPr lang="en-IN" sz="2500" dirty="0"/>
                  <a:t> + 13)</a:t>
                </a:r>
                <a:r>
                  <a:rPr lang="ar-AE" sz="2500" dirty="0"/>
                  <a:t> </a:t>
                </a:r>
                <a:r>
                  <a:rPr lang="ar-AE" sz="2500" dirty="0">
                    <a:latin typeface="Calibri" panose="020F0502020204030204" pitchFamily="34" charset="0"/>
                    <a:ea typeface="Calibri" panose="020F0502020204030204" pitchFamily="34" charset="0"/>
                    <a:cs typeface="Calibri" panose="020F0502020204030204" pitchFamily="34" charset="0"/>
                  </a:rPr>
                  <a:t>°</a:t>
                </a:r>
                <a:r>
                  <a:rPr lang="en-IN" sz="2500" dirty="0"/>
                  <a:t>find the measures of </a:t>
                </a:r>
                <a14:m>
                  <m:oMath xmlns:m="http://schemas.openxmlformats.org/officeDocument/2006/math">
                    <m:r>
                      <a:rPr lang="en-IN" sz="2500">
                        <a:latin typeface="Cambria Math" panose="02040503050406030204" pitchFamily="18" charset="0"/>
                      </a:rPr>
                      <m:t>∠</m:t>
                    </m:r>
                    <m:r>
                      <a:rPr lang="en-IN" sz="2500">
                        <a:latin typeface="Cambria Math" panose="02040503050406030204" pitchFamily="18" charset="0"/>
                      </a:rPr>
                      <m:t>1</m:t>
                    </m:r>
                  </m:oMath>
                </a14:m>
                <a:r>
                  <a:rPr lang="en-IN" sz="2500" dirty="0"/>
                  <a:t> and </a:t>
                </a:r>
                <a14:m>
                  <m:oMath xmlns:m="http://schemas.openxmlformats.org/officeDocument/2006/math">
                    <m:r>
                      <a:rPr lang="en-IN" sz="2500">
                        <a:latin typeface="Cambria Math" panose="02040503050406030204" pitchFamily="18" charset="0"/>
                      </a:rPr>
                      <m:t>∠</m:t>
                    </m:r>
                    <m:r>
                      <a:rPr lang="en-IN" sz="2500">
                        <a:latin typeface="Cambria Math" panose="02040503050406030204" pitchFamily="18" charset="0"/>
                      </a:rPr>
                      <m:t>2</m:t>
                    </m:r>
                  </m:oMath>
                </a14:m>
                <a:r>
                  <a:rPr lang="en-IN" sz="2500" dirty="0"/>
                  <a:t>.</a:t>
                </a:r>
              </a:p>
              <a:p>
                <a:pPr marL="358775" indent="-358775">
                  <a:defRPr sz="2800"/>
                </a:pPr>
                <a:r>
                  <a:rPr lang="en-IN" sz="2500" dirty="0"/>
                  <a:t>b.	​The measure of </a:t>
                </a:r>
                <a14:m>
                  <m:oMath xmlns:m="http://schemas.openxmlformats.org/officeDocument/2006/math">
                    <m:r>
                      <a:rPr lang="en-IN" sz="2500">
                        <a:latin typeface="Cambria Math" panose="02040503050406030204" pitchFamily="18" charset="0"/>
                      </a:rPr>
                      <m:t>∠</m:t>
                    </m:r>
                  </m:oMath>
                </a14:m>
                <a:r>
                  <a:rPr lang="en-IN" sz="2500" i="1" dirty="0"/>
                  <a:t>B</a:t>
                </a:r>
                <a:r>
                  <a:rPr lang="en-IN" sz="300" i="1" dirty="0"/>
                  <a:t> </a:t>
                </a:r>
                <a:r>
                  <a:rPr lang="en-IN" sz="2500" i="1" dirty="0"/>
                  <a:t>O</a:t>
                </a:r>
                <a:r>
                  <a:rPr lang="en-IN" sz="800" i="1" dirty="0"/>
                  <a:t> </a:t>
                </a:r>
                <a:r>
                  <a:rPr lang="en-IN" sz="2500" i="1" dirty="0"/>
                  <a:t>E</a:t>
                </a:r>
                <a:r>
                  <a:rPr lang="en-IN" sz="2500" dirty="0"/>
                  <a:t> is </a:t>
                </a:r>
                <a14:m>
                  <m:oMath xmlns:m="http://schemas.openxmlformats.org/officeDocument/2006/math">
                    <m:sSup>
                      <m:sSupPr>
                        <m:ctrlPr>
                          <a:rPr lang="ar-AE" sz="2500" i="1">
                            <a:latin typeface="Cambria Math" panose="02040503050406030204" pitchFamily="18" charset="0"/>
                          </a:rPr>
                        </m:ctrlPr>
                      </m:sSupPr>
                      <m:e>
                        <m:r>
                          <a:rPr lang="ar-AE" sz="2500">
                            <a:latin typeface="Cambria Math" panose="02040503050406030204" pitchFamily="18" charset="0"/>
                          </a:rPr>
                          <m:t>20</m:t>
                        </m:r>
                        <m:r>
                          <m:rPr>
                            <m:nor/>
                          </m:rPr>
                          <a:rPr lang="ar-AE" sz="2500" dirty="0">
                            <a:latin typeface="Calibri" panose="020F0502020204030204" pitchFamily="34" charset="0"/>
                            <a:ea typeface="Calibri" panose="020F0502020204030204" pitchFamily="34" charset="0"/>
                            <a:cs typeface="Calibri" panose="020F0502020204030204" pitchFamily="34" charset="0"/>
                          </a:rPr>
                          <m:t>°</m:t>
                        </m:r>
                      </m:e>
                      <m:sup>
                        <m:r>
                          <m:rPr>
                            <m:nor/>
                          </m:rPr>
                          <a:rPr lang="ar-AE" sz="2500"/>
                          <m:t> </m:t>
                        </m:r>
                      </m:sup>
                    </m:sSup>
                  </m:oMath>
                </a14:m>
                <a:r>
                  <a:rPr lang="en-IN" sz="2500" dirty="0"/>
                  <a:t>more than four times the measure of </a:t>
                </a:r>
                <a14:m>
                  <m:oMath xmlns:m="http://schemas.openxmlformats.org/officeDocument/2006/math">
                    <m:r>
                      <a:rPr lang="en-IN" sz="2500">
                        <a:latin typeface="Cambria Math" panose="02040503050406030204" pitchFamily="18" charset="0"/>
                      </a:rPr>
                      <m:t>∠</m:t>
                    </m:r>
                    <m:r>
                      <a:rPr lang="en-IN" sz="2500">
                        <a:latin typeface="Cambria Math" panose="02040503050406030204" pitchFamily="18" charset="0"/>
                      </a:rPr>
                      <m:t>4</m:t>
                    </m:r>
                  </m:oMath>
                </a14:m>
                <a:r>
                  <a:rPr lang="en-IN" sz="2500" dirty="0"/>
                  <a:t>. Find the measure of both angles.</a:t>
                </a:r>
              </a:p>
              <a:p>
                <a:pPr marL="358775" indent="-358775">
                  <a:defRPr sz="2800"/>
                </a:pPr>
                <a:r>
                  <a:rPr lang="en-IN" sz="2500" dirty="0"/>
                  <a:t>c.	Identify the two pairs of vertical angles.</a:t>
                </a:r>
              </a:p>
              <a:p>
                <a:r>
                  <a:rPr lang="en-IN" sz="2500" b="1" dirty="0"/>
                  <a:t>Solution</a:t>
                </a:r>
              </a:p>
              <a:p>
                <a:pPr marL="358775" indent="-358775">
                  <a:defRPr sz="2800"/>
                </a:pPr>
                <a:r>
                  <a:rPr lang="en-IN" sz="2500" dirty="0"/>
                  <a:t>a.	​Since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227"/>
                </a:stretch>
              </a:blipFill>
            </p:spPr>
            <p:txBody>
              <a:bodyPr/>
              <a:lstStyle/>
              <a:p>
                <a:r>
                  <a:rPr lang="en-IN">
                    <a:noFill/>
                  </a:rPr>
                  <a:t> </a:t>
                </a:r>
              </a:p>
            </p:txBody>
          </p:sp>
        </mc:Fallback>
      </mc:AlternateContent>
      <p:pic>
        <p:nvPicPr>
          <p:cNvPr id="11" name="Picture 10" descr="line segment from point A to point D">
            <a:extLst>
              <a:ext uri="{FF2B5EF4-FFF2-40B4-BE49-F238E27FC236}">
                <a16:creationId xmlns:a16="http://schemas.microsoft.com/office/drawing/2014/main" id="{B8496512-409F-CA13-94D6-C644F8F63C6C}"/>
              </a:ext>
            </a:extLst>
          </p:cNvPr>
          <p:cNvPicPr>
            <a:picLocks noChangeAspect="1"/>
          </p:cNvPicPr>
          <p:nvPr/>
        </p:nvPicPr>
        <p:blipFill>
          <a:blip r:embed="rId3"/>
          <a:stretch>
            <a:fillRect/>
          </a:stretch>
        </p:blipFill>
        <p:spPr>
          <a:xfrm>
            <a:off x="1630456" y="3637766"/>
            <a:ext cx="540000" cy="38172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9AA98F-66BD-9B9B-F579-91F7E588D1E1}"/>
                  </a:ext>
                </a:extLst>
              </p:cNvPr>
              <p:cNvSpPr txBox="1"/>
              <p:nvPr/>
            </p:nvSpPr>
            <p:spPr>
              <a:xfrm>
                <a:off x="2057400" y="3637766"/>
                <a:ext cx="6432176" cy="477054"/>
              </a:xfrm>
              <a:prstGeom prst="rect">
                <a:avLst/>
              </a:prstGeom>
              <a:noFill/>
            </p:spPr>
            <p:txBody>
              <a:bodyPr wrap="square">
                <a:spAutoFit/>
              </a:bodyPr>
              <a:lstStyle/>
              <a:p>
                <a:r>
                  <a:rPr kumimoji="0" lang="en-IN" sz="2500" b="0" i="0" u="none" strike="noStrike" kern="1200" cap="none" spc="0" normalizeH="0" baseline="0" noProof="0" dirty="0">
                    <a:ln>
                      <a:noFill/>
                    </a:ln>
                    <a:solidFill>
                      <a:srgbClr val="366092"/>
                    </a:solidFill>
                    <a:effectLst/>
                    <a:uLnTx/>
                    <a:uFillTx/>
                    <a:latin typeface="Calibri"/>
                    <a:ea typeface="+mn-ea"/>
                    <a:cs typeface="+mn-cs"/>
                  </a:rPr>
                  <a:t>is a straight line and </a:t>
                </a:r>
                <a14:m>
                  <m:oMath xmlns:m="http://schemas.openxmlformats.org/officeDocument/2006/math">
                    <m:r>
                      <a:rPr kumimoji="0" lang="en-IN"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oMath>
                </a14:m>
                <a:r>
                  <a:rPr kumimoji="0" lang="en-IN" sz="2500" b="0" i="0" u="none" strike="noStrike" kern="1200" cap="none" spc="0" normalizeH="0" baseline="0" noProof="0" dirty="0">
                    <a:ln>
                      <a:noFill/>
                    </a:ln>
                    <a:solidFill>
                      <a:srgbClr val="366092"/>
                    </a:solidFill>
                    <a:effectLst/>
                    <a:uLnTx/>
                    <a:uFillTx/>
                    <a:latin typeface="Calibri"/>
                    <a:ea typeface="+mn-ea"/>
                    <a:cs typeface="+mn-cs"/>
                  </a:rPr>
                  <a:t> is a right angle we know</a:t>
                </a:r>
                <a:endParaRPr lang="en-IN" dirty="0"/>
              </a:p>
            </p:txBody>
          </p:sp>
        </mc:Choice>
        <mc:Fallback xmlns="">
          <p:sp>
            <p:nvSpPr>
              <p:cNvPr id="9" name="TextBox 8">
                <a:extLst>
                  <a:ext uri="{FF2B5EF4-FFF2-40B4-BE49-F238E27FC236}">
                    <a16:creationId xmlns:a16="http://schemas.microsoft.com/office/drawing/2014/main" id="{D89AA98F-66BD-9B9B-F579-91F7E588D1E1}"/>
                  </a:ext>
                </a:extLst>
              </p:cNvPr>
              <p:cNvSpPr txBox="1">
                <a:spLocks noRot="1" noChangeAspect="1" noMove="1" noResize="1" noEditPoints="1" noAdjustHandles="1" noChangeArrowheads="1" noChangeShapeType="1" noTextEdit="1"/>
              </p:cNvSpPr>
              <p:nvPr/>
            </p:nvSpPr>
            <p:spPr>
              <a:xfrm>
                <a:off x="2057400" y="3637766"/>
                <a:ext cx="6432176" cy="477054"/>
              </a:xfrm>
              <a:prstGeom prst="rect">
                <a:avLst/>
              </a:prstGeom>
              <a:blipFill>
                <a:blip r:embed="rId4"/>
                <a:stretch>
                  <a:fillRect l="-1611" t="-10256" r="-569" b="-307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8E7F21-3453-6306-3CED-F071B95F5D86}"/>
                  </a:ext>
                </a:extLst>
              </p:cNvPr>
              <p:cNvSpPr txBox="1"/>
              <p:nvPr/>
            </p:nvSpPr>
            <p:spPr>
              <a:xfrm>
                <a:off x="838200" y="4038600"/>
                <a:ext cx="7848600" cy="2015936"/>
              </a:xfrm>
              <a:prstGeom prst="rect">
                <a:avLst/>
              </a:prstGeom>
              <a:noFill/>
            </p:spPr>
            <p:txBody>
              <a:bodyPr wrap="square">
                <a:spAutoFit/>
              </a:bodyPr>
              <a:lstStyle/>
              <a:p>
                <a:r>
                  <a:rPr kumimoji="0" lang="en-IN" sz="2500" b="0" i="0" u="none" strike="noStrike" kern="1200" cap="none" spc="0" normalizeH="0" baseline="0" noProof="0" dirty="0">
                    <a:ln>
                      <a:noFill/>
                    </a:ln>
                    <a:solidFill>
                      <a:srgbClr val="366092"/>
                    </a:solidFill>
                    <a:effectLst/>
                    <a:uLnTx/>
                    <a:uFillTx/>
                    <a:latin typeface="Calibri"/>
                    <a:ea typeface="+mn-ea"/>
                    <a:cs typeface="+mn-cs"/>
                  </a:rPr>
                  <a:t>that </a:t>
                </a:r>
                <a14:m>
                  <m:oMath xmlns:m="http://schemas.openxmlformats.org/officeDocument/2006/math">
                    <m:r>
                      <a:rPr kumimoji="0" lang="en-IN"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IN" sz="2500" b="0" i="1" u="none" strike="noStrike" kern="1200" cap="none" spc="0" normalizeH="0" baseline="0" noProof="0" dirty="0">
                    <a:ln>
                      <a:noFill/>
                    </a:ln>
                    <a:solidFill>
                      <a:srgbClr val="366092"/>
                    </a:solidFill>
                    <a:effectLst/>
                    <a:uLnTx/>
                    <a:uFillTx/>
                    <a:latin typeface="Calibri"/>
                    <a:ea typeface="+mn-ea"/>
                    <a:cs typeface="+mn-cs"/>
                  </a:rPr>
                  <a:t>B</a:t>
                </a:r>
                <a:r>
                  <a:rPr lang="en-IN" sz="800" i="1" dirty="0"/>
                  <a:t> </a:t>
                </a:r>
                <a:r>
                  <a:rPr kumimoji="0" lang="en-IN" sz="2500" b="0" i="1" u="none" strike="noStrike" kern="1200" cap="none" spc="0" normalizeH="0" baseline="0" noProof="0" dirty="0">
                    <a:ln>
                      <a:noFill/>
                    </a:ln>
                    <a:solidFill>
                      <a:srgbClr val="366092"/>
                    </a:solidFill>
                    <a:effectLst/>
                    <a:uLnTx/>
                    <a:uFillTx/>
                    <a:latin typeface="Calibri"/>
                    <a:ea typeface="+mn-ea"/>
                    <a:cs typeface="+mn-cs"/>
                  </a:rPr>
                  <a:t>O</a:t>
                </a:r>
                <a:r>
                  <a:rPr lang="en-IN" sz="800" i="1" dirty="0"/>
                  <a:t> </a:t>
                </a:r>
                <a:r>
                  <a:rPr kumimoji="0" lang="en-IN" sz="2500" b="0" i="1" u="none" strike="noStrike" kern="1200" cap="none" spc="0" normalizeH="0" baseline="0" noProof="0" dirty="0">
                    <a:ln>
                      <a:noFill/>
                    </a:ln>
                    <a:solidFill>
                      <a:srgbClr val="366092"/>
                    </a:solidFill>
                    <a:effectLst/>
                    <a:uLnTx/>
                    <a:uFillTx/>
                    <a:latin typeface="Calibri"/>
                    <a:ea typeface="+mn-ea"/>
                    <a:cs typeface="+mn-cs"/>
                  </a:rPr>
                  <a:t>D</a:t>
                </a:r>
                <a:r>
                  <a:rPr kumimoji="0" lang="en-IN" sz="2500" b="0" i="0" u="none" strike="noStrike" kern="1200" cap="none" spc="0" normalizeH="0" baseline="0" noProof="0" dirty="0">
                    <a:ln>
                      <a:noFill/>
                    </a:ln>
                    <a:solidFill>
                      <a:srgbClr val="366092"/>
                    </a:solidFill>
                    <a:effectLst/>
                    <a:uLnTx/>
                    <a:uFillTx/>
                    <a:latin typeface="Calibri"/>
                    <a:ea typeface="+mn-ea"/>
                    <a:cs typeface="+mn-cs"/>
                  </a:rPr>
                  <a:t> is also a right angle. This means that </a:t>
                </a:r>
                <a14:m>
                  <m:oMath xmlns:m="http://schemas.openxmlformats.org/officeDocument/2006/math">
                    <m:r>
                      <a:rPr kumimoji="0" lang="en-IN"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IN" sz="25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IN"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IN" sz="25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IN" sz="2500" b="0" i="0" u="none" strike="noStrike" kern="1200" cap="none" spc="0" normalizeH="0" baseline="0" noProof="0" dirty="0">
                    <a:ln>
                      <a:noFill/>
                    </a:ln>
                    <a:solidFill>
                      <a:srgbClr val="366092"/>
                    </a:solidFill>
                    <a:effectLst/>
                    <a:uLnTx/>
                    <a:uFillTx/>
                    <a:latin typeface="Calibri"/>
                    <a:ea typeface="+mn-ea"/>
                    <a:cs typeface="+mn-cs"/>
                  </a:rPr>
                  <a:t> are complementary and the sum of their angles is equal to </a:t>
                </a:r>
                <a14:m>
                  <m:oMath xmlns:m="http://schemas.openxmlformats.org/officeDocument/2006/math">
                    <m:sSup>
                      <m:sSupPr>
                        <m:ctrlPr>
                          <a:rPr kumimoji="0" lang="ar-AE" sz="25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2500" b="0" i="0" u="none" strike="noStrike" kern="1200" cap="none" spc="0" normalizeH="0" baseline="0" noProof="0">
                            <a:ln>
                              <a:noFill/>
                            </a:ln>
                            <a:solidFill>
                              <a:srgbClr val="366092"/>
                            </a:solidFill>
                            <a:effectLst/>
                            <a:uLnTx/>
                            <a:uFillTx/>
                            <a:latin typeface="Cambria Math" panose="02040503050406030204" pitchFamily="18" charset="0"/>
                            <a:ea typeface="+mn-ea"/>
                          </a:rPr>
                          <m:t>90</m:t>
                        </m:r>
                        <m:r>
                          <m:rPr>
                            <m:nor/>
                          </m:rPr>
                          <a:rPr kumimoji="0" lang="ar-AE" sz="25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m:t>°</m:t>
                        </m:r>
                        <m:r>
                          <a:rPr kumimoji="0" lang="en-US" sz="25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e>
                      <m:sup>
                        <m:r>
                          <m:rPr>
                            <m:nor/>
                          </m:rPr>
                          <a:rPr kumimoji="0" lang="ar-AE" sz="2500" b="0" i="0" u="none" strike="noStrike" kern="1200" cap="none" spc="0" normalizeH="0" baseline="0" noProof="0">
                            <a:ln>
                              <a:noFill/>
                            </a:ln>
                            <a:solidFill>
                              <a:srgbClr val="366092"/>
                            </a:solidFill>
                            <a:effectLst/>
                            <a:uLnTx/>
                            <a:uFillTx/>
                            <a:latin typeface="Calibri"/>
                            <a:ea typeface="+mn-ea"/>
                            <a:cs typeface="Arial" panose="020B0604020202020204" pitchFamily="34" charset="0"/>
                          </a:rPr>
                          <m:t> </m:t>
                        </m:r>
                      </m:sup>
                    </m:sSup>
                  </m:oMath>
                </a14:m>
                <a:r>
                  <a:rPr kumimoji="0" lang="en-IN" sz="2500" b="0" i="0" u="none" strike="noStrike" kern="1200" cap="none" spc="0" normalizeH="0" baseline="0" noProof="0" dirty="0">
                    <a:ln>
                      <a:noFill/>
                    </a:ln>
                    <a:solidFill>
                      <a:srgbClr val="366092"/>
                    </a:solidFill>
                    <a:effectLst/>
                    <a:uLnTx/>
                    <a:uFillTx/>
                    <a:latin typeface="Calibri"/>
                    <a:ea typeface="+mn-ea"/>
                    <a:cs typeface="+mn-cs"/>
                  </a:rPr>
                  <a:t>Using this information, we can set up an equation to solve for the value of </a:t>
                </a:r>
                <a:r>
                  <a:rPr kumimoji="0" lang="en-IN" sz="2500" b="0" i="1" u="none" strike="noStrike" kern="1200" cap="none" spc="0" normalizeH="0" baseline="0" noProof="0" dirty="0">
                    <a:ln>
                      <a:noFill/>
                    </a:ln>
                    <a:solidFill>
                      <a:srgbClr val="366092"/>
                    </a:solidFill>
                    <a:effectLst/>
                    <a:uLnTx/>
                    <a:uFillTx/>
                    <a:latin typeface="Calibri"/>
                    <a:ea typeface="+mn-ea"/>
                    <a:cs typeface="+mn-cs"/>
                  </a:rPr>
                  <a:t>x</a:t>
                </a:r>
                <a:r>
                  <a:rPr kumimoji="0" lang="en-IN" sz="2500" b="0" i="0" u="none" strike="noStrike" kern="1200" cap="none" spc="0" normalizeH="0" baseline="0" noProof="0" dirty="0">
                    <a:ln>
                      <a:noFill/>
                    </a:ln>
                    <a:solidFill>
                      <a:srgbClr val="366092"/>
                    </a:solidFill>
                    <a:effectLst/>
                    <a:uLnTx/>
                    <a:uFillTx/>
                    <a:latin typeface="Calibri"/>
                    <a:ea typeface="+mn-ea"/>
                    <a:cs typeface="+mn-cs"/>
                  </a:rPr>
                  <a:t> and find the measures of each angle.</a:t>
                </a:r>
                <a:endParaRPr lang="en-IN" dirty="0"/>
              </a:p>
            </p:txBody>
          </p:sp>
        </mc:Choice>
        <mc:Fallback xmlns="">
          <p:sp>
            <p:nvSpPr>
              <p:cNvPr id="6" name="TextBox 5">
                <a:extLst>
                  <a:ext uri="{FF2B5EF4-FFF2-40B4-BE49-F238E27FC236}">
                    <a16:creationId xmlns:a16="http://schemas.microsoft.com/office/drawing/2014/main" id="{458E7F21-3453-6306-3CED-F071B95F5D86}"/>
                  </a:ext>
                </a:extLst>
              </p:cNvPr>
              <p:cNvSpPr txBox="1">
                <a:spLocks noRot="1" noChangeAspect="1" noMove="1" noResize="1" noEditPoints="1" noAdjustHandles="1" noChangeArrowheads="1" noChangeShapeType="1" noTextEdit="1"/>
              </p:cNvSpPr>
              <p:nvPr/>
            </p:nvSpPr>
            <p:spPr>
              <a:xfrm>
                <a:off x="838200" y="4038600"/>
                <a:ext cx="7848600" cy="2015936"/>
              </a:xfrm>
              <a:prstGeom prst="rect">
                <a:avLst/>
              </a:prstGeom>
              <a:blipFill>
                <a:blip r:embed="rId5"/>
                <a:stretch>
                  <a:fillRect l="-1321" t="-2424" r="-389" b="-6364"/>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Measurements of </a:t>
            </a:r>
            <a:br>
              <a:rPr lang="en-US" dirty="0"/>
            </a:br>
            <a:r>
              <a:rPr dirty="0"/>
              <a:t>Angles</a:t>
            </a:r>
            <a:r>
              <a:rPr lang="en-US" dirty="0"/>
              <a:t>—Slide 3</a:t>
            </a:r>
            <a:endParaRPr dirty="0"/>
          </a:p>
        </p:txBody>
      </p:sp>
      <mc:AlternateContent xmlns:mc="http://schemas.openxmlformats.org/markup-compatibility/2006" xmlns:a14="http://schemas.microsoft.com/office/drawing/2010/main">
        <mc:Choice Requires="a14">
          <p:graphicFrame>
            <p:nvGraphicFramePr>
              <p:cNvPr id="4" name="Table 3" descr="Line 1: Measure of angle 1 plus measure of angle 2 equals 90 degrees,&#10;Line 2: open parenthesis 26 times x minus 7 closed parenthesis plus open parenthesis 2 times x plus 13 closed parenthesis equals 90 degrees,&#10;Line 3: 28 times x plus 6 equals 90 degrees,&#10;Line 4: x equals 3 degrees."/>
              <p:cNvGraphicFramePr>
                <a:graphicFrameLocks noGrp="1"/>
              </p:cNvGraphicFramePr>
              <p:nvPr>
                <p:extLst>
                  <p:ext uri="{D42A27DB-BD31-4B8C-83A1-F6EECF244321}">
                    <p14:modId xmlns:p14="http://schemas.microsoft.com/office/powerpoint/2010/main" val="3949971270"/>
                  </p:ext>
                </p:extLst>
              </p:nvPr>
            </p:nvGraphicFramePr>
            <p:xfrm>
              <a:off x="2133600" y="1295400"/>
              <a:ext cx="4648200" cy="21336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504795">
                    <a:tc>
                      <a:txBody>
                        <a:bodyPr/>
                        <a:lstStyle/>
                        <a:p>
                          <a:pPr algn="r">
                            <a:defRPr sz="1600"/>
                          </a:pPr>
                          <a:r>
                            <a:rPr sz="2000" dirty="0"/>
                            <a:t>​</a:t>
                          </a:r>
                          <a14:m>
                            <m:oMath xmlns:m="http://schemas.openxmlformats.org/officeDocument/2006/math">
                              <m:func>
                                <m:funcPr>
                                  <m:ctrlPr>
                                    <a:rPr sz="2000" i="1">
                                      <a:latin typeface="Cambria Math" panose="02040503050406030204" pitchFamily="18" charset="0"/>
                                    </a:rPr>
                                  </m:ctrlPr>
                                </m:funcPr>
                                <m:fName>
                                  <m:r>
                                    <a:rPr sz="2000">
                                      <a:latin typeface="Cambria Math"/>
                                    </a:rPr>
                                    <m:t>𝑚</m:t>
                                  </m:r>
                                </m:fName>
                                <m:e>
                                  <m:r>
                                    <a:rPr sz="2000">
                                      <a:latin typeface="Cambria Math"/>
                                    </a:rPr>
                                    <m:t>∠1</m:t>
                                  </m:r>
                                </m:e>
                              </m:func>
                              <m:r>
                                <a:rPr sz="2000">
                                  <a:latin typeface="Cambria Math"/>
                                </a:rPr>
                                <m:t>+</m:t>
                              </m:r>
                              <m:func>
                                <m:funcPr>
                                  <m:ctrlPr>
                                    <a:rPr sz="2000" i="1">
                                      <a:latin typeface="Cambria Math" panose="02040503050406030204" pitchFamily="18" charset="0"/>
                                    </a:rPr>
                                  </m:ctrlPr>
                                </m:funcPr>
                                <m:fName>
                                  <m:r>
                                    <a:rPr sz="2000">
                                      <a:latin typeface="Cambria Math"/>
                                    </a:rPr>
                                    <m:t>𝑚</m:t>
                                  </m:r>
                                </m:fName>
                                <m:e>
                                  <m:r>
                                    <a:rPr sz="2000">
                                      <a:latin typeface="Cambria Math"/>
                                    </a:rPr>
                                    <m:t>∠2</m:t>
                                  </m:r>
                                </m:e>
                              </m:func>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90</m:t>
                                  </m:r>
                                  <m:r>
                                    <a:rPr lang="en-IN" sz="2000" i="1" smtClean="0">
                                      <a:latin typeface="Cambria Math"/>
                                    </a:rPr>
                                    <m:t>˚</m:t>
                                  </m:r>
                                </m:e>
                                <m:sup>
                                  <m:r>
                                    <m:rPr>
                                      <m:nor/>
                                    </m:rPr>
                                    <a:rPr sz="2000">
                                      <a:latin typeface="Cambria Math"/>
                                    </a:rPr>
                                    <m:t> </m:t>
                                  </m:r>
                                </m:sup>
                              </m:sSup>
                            </m:oMath>
                          </a14:m>
                          <a:endParaRPr sz="2000" dirty="0"/>
                        </a:p>
                      </a:txBody>
                      <a:tcPr marL="36576" marR="36576" marT="36576" marB="36576" anchor="ctr"/>
                    </a:tc>
                    <a:extLst>
                      <a:ext uri="{0D108BD9-81ED-4DB2-BD59-A6C34878D82A}">
                        <a16:rowId xmlns:a16="http://schemas.microsoft.com/office/drawing/2014/main" val="10000"/>
                      </a:ext>
                    </a:extLst>
                  </a:tr>
                  <a:tr h="619215">
                    <a:tc>
                      <a:txBody>
                        <a:bodyPr/>
                        <a:lstStyle/>
                        <a:p>
                          <a:pPr algn="r">
                            <a:defRPr sz="1600"/>
                          </a:pPr>
                          <a:r>
                            <a:rPr sz="2000" dirty="0"/>
                            <a:t>​</a:t>
                          </a:r>
                          <a14:m>
                            <m:oMath xmlns:m="http://schemas.openxmlformats.org/officeDocument/2006/math">
                              <m:d>
                                <m:dPr>
                                  <m:ctrlPr>
                                    <a:rPr sz="2000" i="1">
                                      <a:latin typeface="Cambria Math" panose="02040503050406030204" pitchFamily="18" charset="0"/>
                                    </a:rPr>
                                  </m:ctrlPr>
                                </m:dPr>
                                <m:e>
                                  <m:r>
                                    <a:rPr sz="2000">
                                      <a:latin typeface="Cambria Math"/>
                                    </a:rPr>
                                    <m:t>26</m:t>
                                  </m:r>
                                  <m:r>
                                    <a:rPr sz="2000">
                                      <a:latin typeface="Cambria Math"/>
                                    </a:rPr>
                                    <m:t>𝑥</m:t>
                                  </m:r>
                                  <m:r>
                                    <a:rPr sz="2000">
                                      <a:latin typeface="Cambria Math"/>
                                    </a:rPr>
                                    <m:t>−7</m:t>
                                  </m:r>
                                </m:e>
                              </m:d>
                              <m:r>
                                <a:rPr sz="2000">
                                  <a:latin typeface="Cambria Math"/>
                                </a:rPr>
                                <m:t>+</m:t>
                              </m:r>
                              <m:d>
                                <m:dPr>
                                  <m:ctrlPr>
                                    <a:rPr sz="2000" i="1">
                                      <a:latin typeface="Cambria Math" panose="02040503050406030204" pitchFamily="18" charset="0"/>
                                    </a:rPr>
                                  </m:ctrlPr>
                                </m:dPr>
                                <m:e>
                                  <m:r>
                                    <a:rPr sz="2000">
                                      <a:latin typeface="Cambria Math"/>
                                    </a:rPr>
                                    <m:t>2</m:t>
                                  </m:r>
                                  <m:r>
                                    <a:rPr sz="2000">
                                      <a:latin typeface="Cambria Math"/>
                                    </a:rPr>
                                    <m:t>𝑥</m:t>
                                  </m:r>
                                  <m:r>
                                    <a:rPr sz="2000">
                                      <a:latin typeface="Cambria Math"/>
                                    </a:rPr>
                                    <m:t>+13</m:t>
                                  </m:r>
                                </m:e>
                              </m:d>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lang="en-IN" sz="2000" smtClean="0">
                                      <a:latin typeface="Cambria Math"/>
                                    </a:rPr>
                                    <m:t>90</m:t>
                                  </m:r>
                                  <m:r>
                                    <a:rPr lang="en-IN" sz="2000" i="1" smtClean="0">
                                      <a:latin typeface="Cambria Math"/>
                                    </a:rPr>
                                    <m:t>˚</m:t>
                                  </m:r>
                                </m:e>
                                <m:sup>
                                  <m:r>
                                    <m:rPr>
                                      <m:nor/>
                                    </m:rPr>
                                    <a:rPr sz="2000">
                                      <a:latin typeface="Cambria Math"/>
                                    </a:rPr>
                                    <m:t> </m:t>
                                  </m:r>
                                </m:sup>
                              </m:sSup>
                            </m:oMath>
                          </a14:m>
                          <a:endParaRPr sz="2000" dirty="0"/>
                        </a:p>
                      </a:txBody>
                      <a:tcPr marL="36576" marR="36576" marT="36576" marB="36576" anchor="ctr"/>
                    </a:tc>
                    <a:extLst>
                      <a:ext uri="{0D108BD9-81ED-4DB2-BD59-A6C34878D82A}">
                        <a16:rowId xmlns:a16="http://schemas.microsoft.com/office/drawing/2014/main" val="10001"/>
                      </a:ext>
                    </a:extLst>
                  </a:tr>
                  <a:tr h="504795">
                    <a:tc>
                      <a:txBody>
                        <a:bodyPr/>
                        <a:lstStyle/>
                        <a:p>
                          <a:pPr algn="r">
                            <a:defRPr sz="1600"/>
                          </a:pPr>
                          <a:r>
                            <a:rPr sz="2000"/>
                            <a:t>​</a:t>
                          </a:r>
                          <a14:m>
                            <m:oMath xmlns:m="http://schemas.openxmlformats.org/officeDocument/2006/math">
                              <m:r>
                                <a:rPr sz="2000">
                                  <a:latin typeface="Cambria Math"/>
                                </a:rPr>
                                <m:t>28</m:t>
                              </m:r>
                              <m:r>
                                <a:rPr sz="2000">
                                  <a:latin typeface="Cambria Math"/>
                                </a:rPr>
                                <m:t>𝑥</m:t>
                              </m:r>
                              <m:r>
                                <a:rPr sz="2000">
                                  <a:latin typeface="Cambria Math"/>
                                </a:rPr>
                                <m:t>+6</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r>
                                <a:rPr lang="en-IN" sz="2000" smtClean="0">
                                  <a:latin typeface="Cambria Math"/>
                                </a:rPr>
                                <m:t>90</m:t>
                              </m:r>
                              <m:r>
                                <a:rPr lang="en-IN" sz="2000" i="1" smtClean="0">
                                  <a:latin typeface="Cambria Math"/>
                                </a:rPr>
                                <m:t>˚</m:t>
                              </m:r>
                            </m:oMath>
                          </a14:m>
                          <a:endParaRPr sz="2000" dirty="0"/>
                        </a:p>
                      </a:txBody>
                      <a:tcPr marL="36576" marR="36576" marT="36576" marB="36576" anchor="ctr"/>
                    </a:tc>
                    <a:extLst>
                      <a:ext uri="{0D108BD9-81ED-4DB2-BD59-A6C34878D82A}">
                        <a16:rowId xmlns:a16="http://schemas.microsoft.com/office/drawing/2014/main" val="10002"/>
                      </a:ext>
                    </a:extLst>
                  </a:tr>
                  <a:tr h="504795">
                    <a:tc>
                      <a:txBody>
                        <a:bodyPr/>
                        <a:lstStyle/>
                        <a:p>
                          <a:pPr algn="r">
                            <a:defRPr sz="1600"/>
                          </a:pPr>
                          <a:r>
                            <a:rPr sz="2000"/>
                            <a:t>​</a:t>
                          </a:r>
                          <a14:m>
                            <m:oMath xmlns:m="http://schemas.openxmlformats.org/officeDocument/2006/math">
                              <m:r>
                                <a:rPr sz="2000">
                                  <a:latin typeface="Cambria Math"/>
                                </a:rPr>
                                <m:t>𝑥</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3</m:t>
                                  </m:r>
                                  <m:r>
                                    <a:rPr lang="en-IN" sz="2000" i="1" smtClean="0">
                                      <a:latin typeface="Cambria Math"/>
                                    </a:rPr>
                                    <m:t>˚</m:t>
                                  </m:r>
                                </m:e>
                                <m:sup>
                                  <m:r>
                                    <m:rPr>
                                      <m:nor/>
                                    </m:rPr>
                                    <a:rPr sz="2000" smtClean="0">
                                      <a:latin typeface="Cambria Math"/>
                                    </a:rPr>
                                    <m:t> </m:t>
                                  </m:r>
                                </m:sup>
                              </m:sSup>
                            </m:oMath>
                          </a14:m>
                          <a:endParaRPr sz="20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descr="Line 1: Measure of angle 1 plus measure of angle 2 equals 90 degrees,&#10;Line 2: open parenthesis 26 times x minus 7 closed parenthesis plus open parenthesis 2 times x plus 13 closed parenthesis equals 90 degrees,&#10;Line 3: 28 times x plus 6 equals 90 degrees,&#10;Line 4: x equals 3 degrees."/>
              <p:cNvGraphicFramePr>
                <a:graphicFrameLocks noGrp="1"/>
              </p:cNvGraphicFramePr>
              <p:nvPr>
                <p:extLst>
                  <p:ext uri="{D42A27DB-BD31-4B8C-83A1-F6EECF244321}">
                    <p14:modId xmlns:p14="http://schemas.microsoft.com/office/powerpoint/2010/main" val="3949971270"/>
                  </p:ext>
                </p:extLst>
              </p:nvPr>
            </p:nvGraphicFramePr>
            <p:xfrm>
              <a:off x="2133600" y="1295400"/>
              <a:ext cx="4648200" cy="21336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504795">
                    <a:tc>
                      <a:txBody>
                        <a:bodyPr/>
                        <a:lstStyle/>
                        <a:p>
                          <a:endParaRPr lang="en-US"/>
                        </a:p>
                      </a:txBody>
                      <a:tcPr marL="36576" marR="36576" marT="36576" marB="36576" anchor="ctr">
                        <a:blipFill>
                          <a:blip r:embed="rId3"/>
                          <a:stretch>
                            <a:fillRect r="-69556" b="-333735"/>
                          </a:stretch>
                        </a:blipFill>
                      </a:tcPr>
                    </a:tc>
                    <a:tc>
                      <a:txBody>
                        <a:bodyPr/>
                        <a:lstStyle/>
                        <a:p>
                          <a:endParaRPr lang="en-US"/>
                        </a:p>
                      </a:txBody>
                      <a:tcPr marL="36576" marR="36576" marT="36576" marB="36576" anchor="ctr">
                        <a:blipFill>
                          <a:blip r:embed="rId3"/>
                          <a:stretch>
                            <a:fillRect l="-143770" b="-333735"/>
                          </a:stretch>
                        </a:blipFill>
                      </a:tcPr>
                    </a:tc>
                    <a:extLst>
                      <a:ext uri="{0D108BD9-81ED-4DB2-BD59-A6C34878D82A}">
                        <a16:rowId xmlns:a16="http://schemas.microsoft.com/office/drawing/2014/main" val="10000"/>
                      </a:ext>
                    </a:extLst>
                  </a:tr>
                  <a:tr h="619215">
                    <a:tc>
                      <a:txBody>
                        <a:bodyPr/>
                        <a:lstStyle/>
                        <a:p>
                          <a:endParaRPr lang="en-US"/>
                        </a:p>
                      </a:txBody>
                      <a:tcPr marL="36576" marR="36576" marT="36576" marB="36576" anchor="ctr">
                        <a:blipFill>
                          <a:blip r:embed="rId3"/>
                          <a:stretch>
                            <a:fillRect t="-81373" r="-69556" b="-171569"/>
                          </a:stretch>
                        </a:blipFill>
                      </a:tcPr>
                    </a:tc>
                    <a:tc>
                      <a:txBody>
                        <a:bodyPr/>
                        <a:lstStyle/>
                        <a:p>
                          <a:endParaRPr lang="en-US"/>
                        </a:p>
                      </a:txBody>
                      <a:tcPr marL="36576" marR="36576" marT="36576" marB="36576" anchor="ctr">
                        <a:blipFill>
                          <a:blip r:embed="rId3"/>
                          <a:stretch>
                            <a:fillRect l="-143770" t="-81373" b="-171569"/>
                          </a:stretch>
                        </a:blipFill>
                      </a:tcPr>
                    </a:tc>
                    <a:extLst>
                      <a:ext uri="{0D108BD9-81ED-4DB2-BD59-A6C34878D82A}">
                        <a16:rowId xmlns:a16="http://schemas.microsoft.com/office/drawing/2014/main" val="10001"/>
                      </a:ext>
                    </a:extLst>
                  </a:tr>
                  <a:tr h="504795">
                    <a:tc>
                      <a:txBody>
                        <a:bodyPr/>
                        <a:lstStyle/>
                        <a:p>
                          <a:endParaRPr lang="en-US"/>
                        </a:p>
                      </a:txBody>
                      <a:tcPr marL="36576" marR="36576" marT="36576" marB="36576" anchor="ctr">
                        <a:blipFill>
                          <a:blip r:embed="rId3"/>
                          <a:stretch>
                            <a:fillRect t="-222892" r="-69556" b="-110843"/>
                          </a:stretch>
                        </a:blipFill>
                      </a:tcPr>
                    </a:tc>
                    <a:tc>
                      <a:txBody>
                        <a:bodyPr/>
                        <a:lstStyle/>
                        <a:p>
                          <a:endParaRPr lang="en-US"/>
                        </a:p>
                      </a:txBody>
                      <a:tcPr marL="36576" marR="36576" marT="36576" marB="36576" anchor="ctr">
                        <a:blipFill>
                          <a:blip r:embed="rId3"/>
                          <a:stretch>
                            <a:fillRect l="-143770" t="-222892" b="-110843"/>
                          </a:stretch>
                        </a:blipFill>
                      </a:tcPr>
                    </a:tc>
                    <a:extLst>
                      <a:ext uri="{0D108BD9-81ED-4DB2-BD59-A6C34878D82A}">
                        <a16:rowId xmlns:a16="http://schemas.microsoft.com/office/drawing/2014/main" val="10002"/>
                      </a:ext>
                    </a:extLst>
                  </a:tr>
                  <a:tr h="504795">
                    <a:tc>
                      <a:txBody>
                        <a:bodyPr/>
                        <a:lstStyle/>
                        <a:p>
                          <a:endParaRPr lang="en-US"/>
                        </a:p>
                      </a:txBody>
                      <a:tcPr marL="36576" marR="36576" marT="36576" marB="36576" anchor="ctr">
                        <a:blipFill>
                          <a:blip r:embed="rId3"/>
                          <a:stretch>
                            <a:fillRect t="-322892" r="-69556" b="-10843"/>
                          </a:stretch>
                        </a:blipFill>
                      </a:tcPr>
                    </a:tc>
                    <a:tc>
                      <a:txBody>
                        <a:bodyPr/>
                        <a:lstStyle/>
                        <a:p>
                          <a:endParaRPr lang="en-US"/>
                        </a:p>
                      </a:txBody>
                      <a:tcPr marL="36576" marR="36576" marT="36576" marB="36576" anchor="ctr">
                        <a:blipFill>
                          <a:blip r:embed="rId3"/>
                          <a:stretch>
                            <a:fillRect l="-143770" t="-322892" b="-1084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3695113"/>
                <a:ext cx="8229600" cy="2301241"/>
              </a:xfrm>
            </p:spPr>
            <p:txBody>
              <a:bodyPr>
                <a:normAutofit/>
              </a:bodyPr>
              <a:lstStyle/>
              <a:p>
                <a:pPr algn="ctr"/>
                <a:r>
                  <a:rPr lang="en-IN" dirty="0"/>
                  <a:t>​​</a:t>
                </a:r>
                <a:r>
                  <a:rPr lang="en-IN" sz="2800" dirty="0"/>
                  <a:t>Substituting this </a:t>
                </a:r>
                <a:r>
                  <a:rPr lang="en-IN" sz="2800" i="1" dirty="0"/>
                  <a:t>x</a:t>
                </a:r>
                <a:r>
                  <a:rPr lang="en-IN" sz="2800" dirty="0"/>
                  <a:t>-value into the original expressions for the angles, we have the following.</a:t>
                </a:r>
              </a:p>
              <a:p>
                <a:pPr>
                  <a:defRPr sz="2800"/>
                </a:pPr>
                <a:r>
                  <a:rPr lang="en-IN" i="1" dirty="0"/>
                  <a:t>m</a:t>
                </a:r>
                <a14:m>
                  <m:oMath xmlns:m="http://schemas.openxmlformats.org/officeDocument/2006/math">
                    <m:r>
                      <a:rPr lang="en-IN">
                        <a:latin typeface="Cambria Math" panose="02040503050406030204" pitchFamily="18" charset="0"/>
                      </a:rPr>
                      <m:t>⁡∠1</m:t>
                    </m:r>
                  </m:oMath>
                </a14:m>
                <a:r>
                  <a:rPr lang="en-IN"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26</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e>
                        </m:d>
                        <m:r>
                          <m:rPr>
                            <m:nor/>
                          </m:rPr>
                          <a:rPr lang="ar-AE" dirty="0">
                            <a:latin typeface="Calibri" panose="020F0502020204030204" pitchFamily="34" charset="0"/>
                            <a:ea typeface="Calibri" panose="020F0502020204030204" pitchFamily="34" charset="0"/>
                            <a:cs typeface="Calibri" panose="020F0502020204030204" pitchFamily="34" charset="0"/>
                          </a:rPr>
                          <m:t>°</m:t>
                        </m:r>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26</m:t>
                            </m:r>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7</m:t>
                            </m:r>
                          </m:e>
                        </m:d>
                        <m:r>
                          <m:rPr>
                            <m:nor/>
                          </m:rPr>
                          <a:rPr lang="ar-AE" dirty="0">
                            <a:latin typeface="Calibri" panose="020F0502020204030204" pitchFamily="34" charset="0"/>
                            <a:ea typeface="Calibri" panose="020F0502020204030204" pitchFamily="34" charset="0"/>
                            <a:cs typeface="Calibri" panose="020F0502020204030204" pitchFamily="34" charset="0"/>
                          </a:rPr>
                          <m:t>°</m:t>
                        </m:r>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71</m:t>
                        </m:r>
                        <m:r>
                          <m:rPr>
                            <m:nor/>
                          </m:rPr>
                          <a:rPr lang="ar-AE" dirty="0">
                            <a:latin typeface="Calibri" panose="020F0502020204030204" pitchFamily="34" charset="0"/>
                            <a:ea typeface="Calibri" panose="020F0502020204030204" pitchFamily="34" charset="0"/>
                            <a:cs typeface="Calibri" panose="020F0502020204030204" pitchFamily="34" charset="0"/>
                          </a:rPr>
                          <m:t>°</m:t>
                        </m:r>
                      </m:e>
                      <m:sup>
                        <m:r>
                          <m:rPr>
                            <m:nor/>
                          </m:rPr>
                          <a:rPr lang="ar-AE"/>
                          <m:t> </m:t>
                        </m:r>
                      </m:sup>
                    </m:sSup>
                  </m:oMath>
                </a14:m>
                <a:endParaRPr lang="ar-AE" sz="2800" dirty="0"/>
              </a:p>
              <a:p>
                <a:pPr>
                  <a:defRPr sz="2800"/>
                </a:pPr>
                <a:r>
                  <a:rPr lang="ar-AE" dirty="0"/>
                  <a:t>​</a:t>
                </a:r>
                <a:r>
                  <a:rPr lang="en-US" i="1" dirty="0"/>
                  <a:t>m</a:t>
                </a:r>
                <a14:m>
                  <m:oMath xmlns:m="http://schemas.openxmlformats.org/officeDocument/2006/math">
                    <m:r>
                      <a:rPr lang="en-IN">
                        <a:latin typeface="Cambria Math" panose="02040503050406030204" pitchFamily="18" charset="0"/>
                      </a:rPr>
                      <m:t>⁡</m:t>
                    </m:r>
                    <m:r>
                      <a:rPr lang="en-IN">
                        <a:latin typeface="Cambria Math" panose="02040503050406030204" pitchFamily="18" charset="0"/>
                      </a:rPr>
                      <m:t>∠</m:t>
                    </m:r>
                    <m:r>
                      <a:rPr lang="en-IN">
                        <a:latin typeface="Cambria Math" panose="02040503050406030204" pitchFamily="18" charset="0"/>
                      </a:rPr>
                      <m:t>2</m:t>
                    </m:r>
                  </m:oMath>
                </a14:m>
                <a:r>
                  <a:rPr lang="en-IN"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13</m:t>
                            </m:r>
                          </m:e>
                        </m:d>
                        <m:r>
                          <m:rPr>
                            <m:nor/>
                          </m:rPr>
                          <a:rPr lang="ar-AE" dirty="0">
                            <a:latin typeface="Calibri" panose="020F0502020204030204" pitchFamily="34" charset="0"/>
                            <a:ea typeface="Calibri" panose="020F0502020204030204" pitchFamily="34" charset="0"/>
                            <a:cs typeface="Calibri" panose="020F0502020204030204" pitchFamily="34" charset="0"/>
                          </a:rPr>
                          <m:t>°</m:t>
                        </m:r>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13</m:t>
                            </m:r>
                          </m:e>
                        </m:d>
                        <m:r>
                          <m:rPr>
                            <m:nor/>
                          </m:rPr>
                          <a:rPr lang="ar-AE" dirty="0">
                            <a:latin typeface="Calibri" panose="020F0502020204030204" pitchFamily="34" charset="0"/>
                            <a:ea typeface="Calibri" panose="020F0502020204030204" pitchFamily="34" charset="0"/>
                            <a:cs typeface="Calibri" panose="020F0502020204030204" pitchFamily="34" charset="0"/>
                          </a:rPr>
                          <m:t>°</m:t>
                        </m:r>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19</m:t>
                        </m:r>
                        <m:r>
                          <m:rPr>
                            <m:nor/>
                          </m:rPr>
                          <a:rPr lang="ar-AE" dirty="0">
                            <a:latin typeface="Calibri" panose="020F0502020204030204" pitchFamily="34" charset="0"/>
                            <a:ea typeface="Calibri" panose="020F0502020204030204" pitchFamily="34" charset="0"/>
                            <a:cs typeface="Calibri" panose="020F0502020204030204" pitchFamily="34" charset="0"/>
                          </a:rPr>
                          <m:t>°</m:t>
                        </m:r>
                      </m:e>
                      <m:sup>
                        <m:r>
                          <m:rPr>
                            <m:nor/>
                          </m:rPr>
                          <a:rPr lang="ar-AE"/>
                          <m:t> </m:t>
                        </m:r>
                      </m:sup>
                    </m:sSup>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3695113"/>
                <a:ext cx="8229600" cy="2301241"/>
              </a:xfrm>
              <a:blipFill>
                <a:blip r:embed="rId4"/>
                <a:stretch>
                  <a:fillRect l="-1481" t="-2381"/>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2A3874-1178-4FAC-8BDF-4E9FC978536C}"/>
</file>

<file path=customXml/itemProps2.xml><?xml version="1.0" encoding="utf-8"?>
<ds:datastoreItem xmlns:ds="http://schemas.openxmlformats.org/officeDocument/2006/customXml" ds:itemID="{4CA9AA8B-7DDC-4D45-BE0C-A6DA02601E4D}"/>
</file>

<file path=customXml/itemProps3.xml><?xml version="1.0" encoding="utf-8"?>
<ds:datastoreItem xmlns:ds="http://schemas.openxmlformats.org/officeDocument/2006/customXml" ds:itemID="{FF386F40-C55A-44AE-B12F-95355CF57C89}"/>
</file>

<file path=docProps/app.xml><?xml version="1.0" encoding="utf-8"?>
<Properties xmlns="http://schemas.openxmlformats.org/officeDocument/2006/extended-properties" xmlns:vt="http://schemas.openxmlformats.org/officeDocument/2006/docPropsVTypes">
  <TotalTime>3585</TotalTime>
  <Words>4304</Words>
  <Application>Microsoft Office PowerPoint</Application>
  <PresentationFormat>On-screen Show (4:3)</PresentationFormat>
  <Paragraphs>381</Paragraphs>
  <Slides>62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Calibri</vt:lpstr>
      <vt:lpstr>Arial</vt:lpstr>
      <vt:lpstr>Cambria Math</vt:lpstr>
      <vt:lpstr>Courier New</vt:lpstr>
      <vt:lpstr>Office Theme</vt:lpstr>
      <vt:lpstr>MathType 7.0 Equation</vt:lpstr>
      <vt:lpstr>Section 9.3</vt:lpstr>
      <vt:lpstr>Think Back—Slide 1</vt:lpstr>
      <vt:lpstr>Properties: Labeling Angles—Slide 1</vt:lpstr>
      <vt:lpstr>Properties: Labeling Angles—Slide 2</vt:lpstr>
      <vt:lpstr>Properties: Labeling Angles—Slide 3</vt:lpstr>
      <vt:lpstr>Think Back—Slide 2</vt:lpstr>
      <vt:lpstr>Example 1: Calculating Measurements of  Angles—Slide 1</vt:lpstr>
      <vt:lpstr>Example 1: Calculating Measurements of  Angles—Slide 2</vt:lpstr>
      <vt:lpstr>Example 1: Calculating Measurements of  Angles—Slide 3</vt:lpstr>
      <vt:lpstr>Example 1: Calculating Measurements of  Angles—Slide 4</vt:lpstr>
      <vt:lpstr>Example 1: Calculating Measurements of  Angles—Slide 5</vt:lpstr>
      <vt:lpstr>Skill Check 1</vt:lpstr>
      <vt:lpstr>Think Back—Slide 3</vt:lpstr>
      <vt:lpstr>Definition: Transversal and Congruent Angles</vt:lpstr>
      <vt:lpstr>Math Milestone</vt:lpstr>
      <vt:lpstr>Example 2: Calculating Angles—Slide 1</vt:lpstr>
      <vt:lpstr>Example 2: Calculating Angles—Slide 2</vt:lpstr>
      <vt:lpstr>Example 2: Calculating Angles—Slide 3</vt:lpstr>
      <vt:lpstr>Fun Fact—Slide 1</vt:lpstr>
      <vt:lpstr>Think Back—Slide 4</vt:lpstr>
      <vt:lpstr>Example 3: Determining Whether Shapes Will Tessellate—Slide 1</vt:lpstr>
      <vt:lpstr>Example 3: Determining Whether Shapes Will Tessellate—Slide 2</vt:lpstr>
      <vt:lpstr>Theorem: Pythagorean Theorem</vt:lpstr>
      <vt:lpstr>Example 4: Using the Pythagorean  Theorem—Slide 1</vt:lpstr>
      <vt:lpstr>Example 4: Using the Pythagorean  Theorem—Slide 2</vt:lpstr>
      <vt:lpstr>Example 4: Using the Pythagorean  Theorem —Slide 3</vt:lpstr>
      <vt:lpstr>Example 5: Using the Pythagorean  Theorem—Slide 1</vt:lpstr>
      <vt:lpstr>Example 5: Using the Pythagorean  Theorem—Slide 2</vt:lpstr>
      <vt:lpstr>Example 5: Using the Pythagorean  Theorem—Slide 3</vt:lpstr>
      <vt:lpstr>Example 5: Using the Pythagorean  Theorem—Slide 4</vt:lpstr>
      <vt:lpstr>Example 5: Using the Pythagorean  Theorem—Slide 5</vt:lpstr>
      <vt:lpstr>Skill Check 2</vt:lpstr>
      <vt:lpstr>Definition: Sine, Cosine, and Tangent</vt:lpstr>
      <vt:lpstr>Helpful Hint—Slide 1</vt:lpstr>
      <vt:lpstr>Example 6: Calculating Trigonometric Ratios</vt:lpstr>
      <vt:lpstr>Skill Check 3</vt:lpstr>
      <vt:lpstr>Example 7: Solving for Unknowns in a Right Triangle—Slide 1</vt:lpstr>
      <vt:lpstr>Example 7: Solving for Unknowns in a Right Triangle—Slide 2</vt:lpstr>
      <vt:lpstr>Example 7: Solving for Unknowns in a Right Triangle—Slide 3</vt:lpstr>
      <vt:lpstr>Example 7: Solving for Unknowns in a Right Triangle—Slide 4</vt:lpstr>
      <vt:lpstr>Tech Tip</vt:lpstr>
      <vt:lpstr>Helpful Hint—Slide 2</vt:lpstr>
      <vt:lpstr>Example 8: Using Angles of Depression—Slide 1</vt:lpstr>
      <vt:lpstr>Example 8: Using Angles of Depression—Slide 2</vt:lpstr>
      <vt:lpstr>Definition: Inverse Trigonometric Functions</vt:lpstr>
      <vt:lpstr>Helpful Hint—Slide 3</vt:lpstr>
      <vt:lpstr>Example 9: Finding the Angle of  Depression—Slide 1</vt:lpstr>
      <vt:lpstr>Example 9: Finding the Angle of  Depression—Slide 2</vt:lpstr>
      <vt:lpstr>Skill Check 4</vt:lpstr>
      <vt:lpstr>Definition: Law of Sines and Law of Cosines</vt:lpstr>
      <vt:lpstr>Example 10: Choosing Between the Law of Sines and the Law of Cosines—Slide 1</vt:lpstr>
      <vt:lpstr>Example 10: Choosing Between the Law of Sines and the Law of Cosines—Slide 2</vt:lpstr>
      <vt:lpstr>Skill Check 5</vt:lpstr>
      <vt:lpstr>Example 11: Using the Law of Sines—Slide 1</vt:lpstr>
      <vt:lpstr>Example 11: Using the Law of Sines—Slide 2</vt:lpstr>
      <vt:lpstr>Example 11: Using the Law of Sines—Slide 3</vt:lpstr>
      <vt:lpstr>Example 11: Using the Law of Sines—Slide 4</vt:lpstr>
      <vt:lpstr>Helpful Hint—Slide 4</vt:lpstr>
      <vt:lpstr>Example 12: Using the Law of Cosines—Slide 1</vt:lpstr>
      <vt:lpstr>Example 12: Using the Law of Cosines—Slide 2</vt:lpstr>
      <vt:lpstr>Example 12: Using the Law of Cosines—Slide 3</vt:lpstr>
      <vt:lpstr>Fun Fact—Slide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143</cp:revision>
  <dcterms:created xsi:type="dcterms:W3CDTF">2013-04-26T14:43:13Z</dcterms:created>
  <dcterms:modified xsi:type="dcterms:W3CDTF">2025-09-25T05:38:23Z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