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82" r:id="rId6"/>
    <p:sldId id="262" r:id="rId7"/>
    <p:sldId id="302" r:id="rId8"/>
    <p:sldId id="287" r:id="rId9"/>
    <p:sldId id="264" r:id="rId10"/>
    <p:sldId id="265" r:id="rId11"/>
    <p:sldId id="26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1F497D"/>
    <a:srgbClr val="008080"/>
    <a:srgbClr val="000000"/>
    <a:srgbClr val="FFFFCC"/>
    <a:srgbClr val="2D7D9F"/>
    <a:srgbClr val="000099"/>
    <a:srgbClr val="FFFF99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Length and Area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r>
              <a:rPr lang="en-US" i="0" dirty="0">
                <a:solidFill>
                  <a:schemeClr val="tx1"/>
                </a:solidFill>
              </a:rPr>
              <a:t> to </a:t>
            </a:r>
            <a:r>
              <a:rPr lang="en-US" dirty="0"/>
              <a:t>millimeters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13.5 m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3800" y="4337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00500" y="4333885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2057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56906" y="40282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838912" y="4037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98751" y="5048250"/>
            <a:ext cx="2188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13 500 mm</a:t>
            </a:r>
            <a:r>
              <a:rPr lang="en-US" sz="2800" dirty="0"/>
              <a:t>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14600"/>
            <a:ext cx="7315200" cy="1254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87479"/>
          <a:ext cx="69646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Large Metric Prefixes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thousand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kilobyte (KB) = 1000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mega-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megabyte (MB) = 1 000 000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giga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billion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gigabyte (GB) = 1 000 000 000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tera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trillion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terabyte (TB) = 1 000 000 000 000 bytes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How many pixels are in 12 megapixels?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How many terabytes are in 17 458 000 000 bytes?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unit fractions: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12 000 000 pixels </a:t>
            </a:r>
            <a:r>
              <a:rPr lang="en-US" dirty="0"/>
              <a:t>in 12 megapixels.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16000" y="3727450"/>
          <a:ext cx="209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3" imgW="2095018" imgH="368185" progId="Equation.DSMT4">
                  <p:embed/>
                </p:oleObj>
              </mc:Choice>
              <mc:Fallback>
                <p:oleObj name="Equation" r:id="rId3" imgW="2095018" imgH="36818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727450"/>
                        <a:ext cx="209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51200" y="3460750"/>
          <a:ext cx="490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5" imgW="4901052" imgH="901723" progId="Equation.DSMT4">
                  <p:embed/>
                </p:oleObj>
              </mc:Choice>
              <mc:Fallback>
                <p:oleObj name="Equation" r:id="rId5" imgW="4901052" imgH="90172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60750"/>
                        <a:ext cx="490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244850" y="4425950"/>
          <a:ext cx="3162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7" imgW="3161542" imgH="368185" progId="Equation.DSMT4">
                  <p:embed/>
                </p:oleObj>
              </mc:Choice>
              <mc:Fallback>
                <p:oleObj name="Equation" r:id="rId7" imgW="3161542" imgH="36818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425950"/>
                        <a:ext cx="3162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244850" y="4946650"/>
          <a:ext cx="285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9" imgW="2856742" imgH="368185" progId="Equation.DSMT4">
                  <p:embed/>
                </p:oleObj>
              </mc:Choice>
              <mc:Fallback>
                <p:oleObj name="Equation" r:id="rId9" imgW="2856742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4946650"/>
                        <a:ext cx="2857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37338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324600" y="4038600"/>
            <a:ext cx="1600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The Prefixes Mega-, Giga-, and </a:t>
            </a:r>
            <a:r>
              <a:rPr lang="en-US" dirty="0" err="1"/>
              <a:t>Tera</a:t>
            </a:r>
            <a:r>
              <a:rPr lang="en-US" dirty="0"/>
              <a:t>-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Thus, there are </a:t>
            </a:r>
            <a:r>
              <a:rPr lang="en-US" dirty="0">
                <a:solidFill>
                  <a:srgbClr val="FF0000"/>
                </a:solidFill>
              </a:rPr>
              <a:t>0.017 458 terabytes </a:t>
            </a:r>
            <a:r>
              <a:rPr lang="en-US" dirty="0"/>
              <a:t>in </a:t>
            </a:r>
            <a:br>
              <a:rPr lang="en-US" dirty="0"/>
            </a:br>
            <a:r>
              <a:rPr lang="en-US" dirty="0"/>
              <a:t>17 458 000 000 bytes.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79500" y="1390650"/>
          <a:ext cx="3187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3" imgW="3186896" imgH="368185" progId="Equation.DSMT4">
                  <p:embed/>
                </p:oleObj>
              </mc:Choice>
              <mc:Fallback>
                <p:oleObj name="Equation" r:id="rId3" imgW="3186896" imgH="36818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390650"/>
                        <a:ext cx="3187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435100" y="1993900"/>
          <a:ext cx="725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5" imgW="7250161" imgH="901723" progId="Equation.DSMT4">
                  <p:embed/>
                </p:oleObj>
              </mc:Choice>
              <mc:Fallback>
                <p:oleObj name="Equation" r:id="rId5" imgW="7250161" imgH="90172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993900"/>
                        <a:ext cx="7251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435100" y="4127500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Equation" r:id="rId7" imgW="3212250" imgH="368185" progId="Equation.DSMT4">
                  <p:embed/>
                </p:oleObj>
              </mc:Choice>
              <mc:Fallback>
                <p:oleObj name="Equation" r:id="rId7" imgW="3212250" imgH="368185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127500"/>
                        <a:ext cx="32131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3"/>
          <p:cNvGraphicFramePr>
            <a:graphicFrameLocks noChangeAspect="1"/>
          </p:cNvGraphicFramePr>
          <p:nvPr/>
        </p:nvGraphicFramePr>
        <p:xfrm>
          <a:off x="1457325" y="2984500"/>
          <a:ext cx="440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1" name="Equation" r:id="rId9" imgW="4406096" imgH="837787" progId="Equation.DSMT4">
                  <p:embed/>
                </p:oleObj>
              </mc:Choice>
              <mc:Fallback>
                <p:oleObj name="Equation" r:id="rId9" imgW="4406096" imgH="83778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5" y="2984500"/>
                        <a:ext cx="440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038600" y="22860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772400" y="25146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387479"/>
          <a:ext cx="6019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cm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km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100 hm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DE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= 10 000 dam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Convert each measurement using unit fractions.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endParaRPr lang="en-US" sz="500" b="1" dirty="0"/>
          </a:p>
          <a:p>
            <a:pPr marL="514350" indent="-514350"/>
            <a:r>
              <a:rPr lang="en-US" dirty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852" y="1810405"/>
            <a:ext cx="3028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5 cm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38200" y="3197225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3" imgW="837787" imgH="393539" progId="Equation.DSMT4">
                  <p:embed/>
                </p:oleObj>
              </mc:Choice>
              <mc:Fallback>
                <p:oleObj name="Equation" r:id="rId3" imgW="837787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97225"/>
                        <a:ext cx="838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727200" y="2971800"/>
          <a:ext cx="265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5" imgW="2653910" imgH="889046" progId="Equation.DSMT4">
                  <p:embed/>
                </p:oleObj>
              </mc:Choice>
              <mc:Fallback>
                <p:oleObj name="Equation" r:id="rId5" imgW="2653910" imgH="88904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971800"/>
                        <a:ext cx="265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438650" y="3194050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7" imgW="1917539" imgH="393539" progId="Equation.DSMT4">
                  <p:embed/>
                </p:oleObj>
              </mc:Choice>
              <mc:Fallback>
                <p:oleObj name="Equation" r:id="rId7" imgW="1917539" imgH="39353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194050"/>
                        <a:ext cx="1917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645973"/>
              </p:ext>
            </p:extLst>
          </p:nvPr>
        </p:nvGraphicFramePr>
        <p:xfrm>
          <a:off x="6483350" y="31940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9" imgW="1612800" imgH="393480" progId="Equation.DSMT4">
                  <p:embed/>
                </p:oleObj>
              </mc:Choice>
              <mc:Fallback>
                <p:oleObj name="Equation" r:id="rId9" imgW="1612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3194050"/>
                        <a:ext cx="1612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305050" y="33051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571875" y="3581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581650" y="3857625"/>
            <a:ext cx="2667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2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14400" y="2638762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8" name="Equation" r:id="rId3" imgW="1523449" imgH="393539" progId="Equation.DSMT4">
                  <p:embed/>
                </p:oleObj>
              </mc:Choice>
              <mc:Fallback>
                <p:oleObj name="Equation" r:id="rId3" imgW="1523449" imgH="39353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38762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525905"/>
              </p:ext>
            </p:extLst>
          </p:nvPr>
        </p:nvGraphicFramePr>
        <p:xfrm>
          <a:off x="2460625" y="2413337"/>
          <a:ext cx="425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Equation" r:id="rId5" imgW="4254480" imgH="888840" progId="Equation.DSMT4">
                  <p:embed/>
                </p:oleObj>
              </mc:Choice>
              <mc:Fallback>
                <p:oleObj name="Equation" r:id="rId5" imgW="4254480" imgH="8888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413337"/>
                        <a:ext cx="42545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429889"/>
              </p:ext>
            </p:extLst>
          </p:nvPr>
        </p:nvGraphicFramePr>
        <p:xfrm>
          <a:off x="6756400" y="2645112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0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645112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657600" y="27181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19800" y="3022937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15000" y="3556337"/>
            <a:ext cx="2819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</a:t>
            </a:r>
          </a:p>
          <a:p>
            <a:r>
              <a:rPr lang="en-US" sz="2000" dirty="0">
                <a:solidFill>
                  <a:srgbClr val="008080"/>
                </a:solidFill>
              </a:rPr>
              <a:t>point is moved 6 places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to the left.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7463" y="1303946"/>
            <a:ext cx="3424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0000FF"/>
                </a:solidFill>
              </a:rPr>
              <a:t>4600 mm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_____ m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253 mm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Note that the decimal point is aligned over the original unit of metric area and that two digits are used in each space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Converting Metric Units of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</a:endParaRPr>
          </a:p>
          <a:p>
            <a:r>
              <a:rPr lang="en-US" dirty="0">
                <a:solidFill>
                  <a:srgbClr val="1F497D"/>
                </a:solidFill>
              </a:rPr>
              <a:t>Thus, 253 mm</a:t>
            </a:r>
            <a:r>
              <a:rPr lang="en-US" baseline="30000" dirty="0">
                <a:solidFill>
                  <a:srgbClr val="1F497D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2.53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1F497D"/>
                </a:solidFill>
              </a:rPr>
              <a:t>.</a:t>
            </a:r>
            <a:endParaRPr lang="en-US" b="1" dirty="0">
              <a:solidFill>
                <a:srgbClr val="1F497D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828800"/>
            <a:ext cx="77899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0" y="38801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38862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1371600"/>
            <a:ext cx="18791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unit to the left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6757206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7915112" y="35806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6.1 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to square centimeters using a metric conversion line.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6.1 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61 000 cm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2721026"/>
            <a:ext cx="8324850" cy="1393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33850" y="469626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47023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452156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076912" y="43967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044976" y="234309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length.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Be familiar with the metric prefixes mega-, </a:t>
            </a:r>
            <a:r>
              <a:rPr lang="en-US" dirty="0" err="1"/>
              <a:t>giga</a:t>
            </a:r>
            <a:r>
              <a:rPr lang="en-US" dirty="0"/>
              <a:t>-, and </a:t>
            </a:r>
            <a:r>
              <a:rPr lang="en-US" dirty="0" err="1"/>
              <a:t>tera</a:t>
            </a:r>
            <a:r>
              <a:rPr lang="en-US" dirty="0"/>
              <a:t>-.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metric units of area.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Metric Units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1676400"/>
          <a:ext cx="4648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Land Area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a</a:t>
                      </a:r>
                      <a:endParaRPr lang="en-US" sz="200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     1 ha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a  =  10 000 m</a:t>
                      </a:r>
                      <a:r>
                        <a:rPr lang="en-US" sz="200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 km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to </a:t>
            </a:r>
            <a:r>
              <a:rPr lang="en-US" dirty="0" err="1"/>
              <a:t>ares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To make this conversion, we need to know how many </a:t>
            </a:r>
            <a:r>
              <a:rPr lang="en-US" dirty="0" err="1"/>
              <a:t>ares</a:t>
            </a:r>
            <a:r>
              <a:rPr lang="en-US" dirty="0"/>
              <a:t> are in 1 km</a:t>
            </a:r>
            <a:r>
              <a:rPr lang="en-US" baseline="30000" dirty="0"/>
              <a:t>2</a:t>
            </a:r>
            <a:r>
              <a:rPr lang="en-US" dirty="0"/>
              <a:t>. Because 1 km = 1000 m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905000" y="35052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2" name="Equation" r:id="rId3" imgW="837787" imgH="380862" progId="Equation.DSMT4">
                  <p:embed/>
                </p:oleObj>
              </mc:Choice>
              <mc:Fallback>
                <p:oleObj name="Equation" r:id="rId3" imgW="837787" imgH="38086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800350" y="4051300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3" name="Equation" r:id="rId5" imgW="2565170" imgH="292123" progId="Equation.DSMT4">
                  <p:embed/>
                </p:oleObj>
              </mc:Choice>
              <mc:Fallback>
                <p:oleObj name="Equation" r:id="rId5" imgW="2565170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051300"/>
                        <a:ext cx="256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00350" y="4406900"/>
          <a:ext cx="2171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4" name="Equation" r:id="rId7" imgW="2171080" imgH="393539" progId="Equation.DSMT4">
                  <p:embed/>
                </p:oleObj>
              </mc:Choice>
              <mc:Fallback>
                <p:oleObj name="Equation" r:id="rId7" imgW="2171080" imgH="393539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406900"/>
                        <a:ext cx="2171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819400" y="49657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5" name="Equation" r:id="rId9" imgW="1549354" imgH="292123" progId="Equation.DSMT4">
                  <p:embed/>
                </p:oleObj>
              </mc:Choice>
              <mc:Fallback>
                <p:oleObj name="Equation" r:id="rId9" imgW="1549354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657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51287" y="4924425"/>
            <a:ext cx="32117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m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100 to get </a:t>
            </a:r>
            <a:r>
              <a:rPr lang="en-US" sz="2000" dirty="0" err="1">
                <a:solidFill>
                  <a:srgbClr val="008080"/>
                </a:solidFill>
              </a:rPr>
              <a:t>ares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2800350" y="36195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6" name="Equation" r:id="rId11" imgW="1815572" imgH="292123" progId="Equation.DSMT4">
                  <p:embed/>
                </p:oleObj>
              </mc:Choice>
              <mc:Fallback>
                <p:oleObj name="Equation" r:id="rId11" imgW="1815572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619500"/>
                        <a:ext cx="181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Converting Metric Units of Land Area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unit fraction,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3 km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30 000 a</a:t>
            </a:r>
            <a:r>
              <a:rPr lang="en-US" dirty="0"/>
              <a:t>.</a:t>
            </a:r>
            <a:endParaRPr lang="en-US" b="1" dirty="0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66800" y="2098675"/>
          <a:ext cx="85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Equation" r:id="rId3" imgW="850464" imgH="393539" progId="Equation.DSMT4">
                  <p:embed/>
                </p:oleObj>
              </mc:Choice>
              <mc:Fallback>
                <p:oleObj name="Equation" r:id="rId3" imgW="850464" imgH="393539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98675"/>
                        <a:ext cx="850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006600" y="1917700"/>
          <a:ext cx="2565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8" name="Equation" r:id="rId5" imgW="2565170" imgH="825110" progId="Equation.DSMT4">
                  <p:embed/>
                </p:oleObj>
              </mc:Choice>
              <mc:Fallback>
                <p:oleObj name="Equation" r:id="rId5" imgW="2565170" imgH="82511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917700"/>
                        <a:ext cx="2565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4673600" y="2193925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9" name="Equation" r:id="rId7" imgW="1802895" imgH="292123" progId="Equation.DSMT4">
                  <p:embed/>
                </p:oleObj>
              </mc:Choice>
              <mc:Fallback>
                <p:oleObj name="Equation" r:id="rId7" imgW="1802895" imgH="29212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193925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953308"/>
              </p:ext>
            </p:extLst>
          </p:nvPr>
        </p:nvGraphicFramePr>
        <p:xfrm>
          <a:off x="6604000" y="219392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0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219392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590800" y="2209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00475" y="2466975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Length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295400"/>
          <a:ext cx="7772400" cy="386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2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Metric Measures of Length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(mm) = 0.001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100 cm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42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(cm)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 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2575" algn="l"/>
                        </a:tabLst>
                        <a:defRPr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 = 10 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meter (m) = 1.0 meter (the basic unit)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(dam) = 10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416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cm = 10 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hm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100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l">
                        <a:tabLst>
                          <a:tab pos="22542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(km)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1000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Writing Metric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In the metric system,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0 is written to the left of the decimal point if there is no whole number part (0.287 m).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No commas are used in writing numbers. If a number has more than four digits (to the left or right of the decimal point), the digits are grouped in threes from the decimal point with a space between the groups (25 000 m or 0.000 34 m).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 cmpd="sng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Converting Metric Units of Length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3701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Convert each measurement using unit fractions. 	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b="1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b="1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3500" b="1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5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8571" y="172696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= _____ cm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37332" y="359849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= _____ mm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33400" y="2729836"/>
            <a:ext cx="1347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5.6 m  </a:t>
            </a:r>
            <a:endParaRPr lang="en-US" sz="2800" dirty="0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499829" y="2607892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1" name="Equation" r:id="rId3" imgW="2349110" imgH="825110" progId="Equation.DSMT4">
                  <p:embed/>
                </p:oleObj>
              </mc:Choice>
              <mc:Fallback>
                <p:oleObj name="Equation" r:id="rId3" imgW="2349110" imgH="82511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829" y="2607892"/>
                        <a:ext cx="2349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976329" y="283267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Equation" r:id="rId5" imgW="1942893" imgH="292123" progId="Equation.DSMT4">
                  <p:embed/>
                </p:oleObj>
              </mc:Choice>
              <mc:Fallback>
                <p:oleObj name="Equation" r:id="rId5" imgW="1942893" imgH="292123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329" y="2832670"/>
                        <a:ext cx="194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854743"/>
              </p:ext>
            </p:extLst>
          </p:nvPr>
        </p:nvGraphicFramePr>
        <p:xfrm>
          <a:off x="5941007" y="283267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3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007" y="2832670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338029" y="288094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292470" y="313876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4583" y="4606873"/>
            <a:ext cx="1729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23.5 cm  </a:t>
            </a:r>
            <a:endParaRPr lang="en-US" sz="2800" dirty="0"/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1835150" y="4472575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" name="Equation" r:id="rId9" imgW="2603201" imgH="837787" progId="Equation.DSMT4">
                  <p:embed/>
                </p:oleObj>
              </mc:Choice>
              <mc:Fallback>
                <p:oleObj name="Equation" r:id="rId9" imgW="2603201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472575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464050" y="4726281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11" imgW="2056987" imgH="292123" progId="Equation.DSMT4">
                  <p:embed/>
                </p:oleObj>
              </mc:Choice>
              <mc:Fallback>
                <p:oleObj name="Equation" r:id="rId11" imgW="2056987" imgH="292123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4726281"/>
                        <a:ext cx="205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014606"/>
              </p:ext>
            </p:extLst>
          </p:nvPr>
        </p:nvGraphicFramePr>
        <p:xfrm>
          <a:off x="6527800" y="472975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472975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2890484" y="47687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863975" y="5029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Converting Metric Units of Length (cont.)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31085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		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800" dirty="0">
              <a:solidFill>
                <a:srgbClr val="FF0008"/>
              </a:solidFill>
            </a:endParaRP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endParaRPr lang="en-US" sz="2500" dirty="0">
              <a:solidFill>
                <a:srgbClr val="FF0008"/>
              </a:solidFill>
            </a:endParaRPr>
          </a:p>
          <a:p>
            <a:pPr marL="514350" indent="-514350">
              <a:buFont typeface="+mj-lt"/>
              <a:buAutoNum type="alphaLcPeriod" startAt="4"/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 </a:t>
            </a:r>
          </a:p>
          <a:p>
            <a:pPr marL="514350" indent="-514350"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932156" y="1295400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= _____ 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923278" y="3380072"/>
            <a:ext cx="3252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= _____ km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609600" y="2392307"/>
            <a:ext cx="1676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375 mm </a:t>
            </a:r>
            <a:endParaRPr lang="en-US" sz="28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52625" y="2266188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Equation" r:id="rId3" imgW="3009418" imgH="837787" progId="Equation.DSMT4">
                  <p:embed/>
                </p:oleObj>
              </mc:Choice>
              <mc:Fallback>
                <p:oleObj name="Equation" r:id="rId3" imgW="3009418" imgH="837787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2266188"/>
                        <a:ext cx="300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246006"/>
              </p:ext>
            </p:extLst>
          </p:nvPr>
        </p:nvGraphicFramePr>
        <p:xfrm>
          <a:off x="6464300" y="25084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9" name="Equation" r:id="rId5" imgW="1460160" imgH="291960" progId="Equation.DSMT4">
                  <p:embed/>
                </p:oleObj>
              </mc:Choice>
              <mc:Fallback>
                <p:oleObj name="Equation" r:id="rId5" imgW="14601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2508488"/>
                        <a:ext cx="146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4996450" y="22354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0" name="Equation" r:id="rId7" imgW="1422033" imgH="837787" progId="Equation.DSMT4">
                  <p:embed/>
                </p:oleObj>
              </mc:Choice>
              <mc:Fallback>
                <p:oleObj name="Equation" r:id="rId7" imgW="1422033" imgH="837787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6450" y="2235438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966624" y="252336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83220" y="282381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09600" y="4496808"/>
            <a:ext cx="167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1055 m </a:t>
            </a:r>
            <a:endParaRPr lang="en-US" sz="2800" dirty="0"/>
          </a:p>
        </p:txBody>
      </p:sp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1847849" y="4367212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9" imgW="2615878" imgH="837787" progId="Equation.DSMT4">
                  <p:embed/>
                </p:oleObj>
              </mc:Choice>
              <mc:Fallback>
                <p:oleObj name="Equation" r:id="rId9" imgW="2615878" imgH="83778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49" y="4367212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97021"/>
              </p:ext>
            </p:extLst>
          </p:nvPr>
        </p:nvGraphicFramePr>
        <p:xfrm>
          <a:off x="6159499" y="4610100"/>
          <a:ext cx="1612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11" imgW="1612800" imgH="304560" progId="Equation.DSMT4">
                  <p:embed/>
                </p:oleObj>
              </mc:Choice>
              <mc:Fallback>
                <p:oleObj name="Equation" r:id="rId11" imgW="16128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499" y="4610100"/>
                        <a:ext cx="1612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4504677" y="4343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Equation" r:id="rId13" imgW="1587385" imgH="837787" progId="Equation.DSMT4">
                  <p:embed/>
                </p:oleObj>
              </mc:Choice>
              <mc:Fallback>
                <p:oleObj name="Equation" r:id="rId13" imgW="1587385" imgH="83778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677" y="4343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4156601" y="49228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913355" y="464402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Converting Metric Units of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highest peak of Mount Everest has a height of </a:t>
            </a:r>
            <a:r>
              <a:rPr lang="en-US" dirty="0">
                <a:solidFill>
                  <a:srgbClr val="0000FF"/>
                </a:solidFill>
              </a:rPr>
              <a:t>8848 meters</a:t>
            </a:r>
            <a:r>
              <a:rPr lang="en-US" dirty="0"/>
              <a:t>. What is this height in kilometers?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meters in 1 kilometer. Converting from meters to kilometers, we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Mt. Everest has a height of </a:t>
            </a:r>
            <a:r>
              <a:rPr lang="en-US" dirty="0">
                <a:solidFill>
                  <a:srgbClr val="FF0000"/>
                </a:solidFill>
              </a:rPr>
              <a:t>8.848 km</a:t>
            </a:r>
            <a:r>
              <a:rPr lang="en-US" dirty="0"/>
              <a:t>.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990600" y="423862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Equation" r:id="rId3" imgW="1104556" imgH="292123" progId="Equation.DSMT4">
                  <p:embed/>
                </p:oleObj>
              </mc:Choice>
              <mc:Fallback>
                <p:oleObj name="Equation" r:id="rId3" imgW="1104556" imgH="29212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862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171700" y="39624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Equation" r:id="rId5" imgW="2628556" imgH="837787" progId="Equation.DSMT4">
                  <p:embed/>
                </p:oleObj>
              </mc:Choice>
              <mc:Fallback>
                <p:oleObj name="Equation" r:id="rId5" imgW="2628556" imgH="83778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962400"/>
                        <a:ext cx="262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889500" y="3962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Equation" r:id="rId7" imgW="1587385" imgH="837787" progId="Equation.DSMT4">
                  <p:embed/>
                </p:oleObj>
              </mc:Choice>
              <mc:Fallback>
                <p:oleObj name="Equation" r:id="rId7" imgW="1587385" imgH="83778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624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608717"/>
              </p:ext>
            </p:extLst>
          </p:nvPr>
        </p:nvGraphicFramePr>
        <p:xfrm>
          <a:off x="6515100" y="4219575"/>
          <a:ext cx="1638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9" imgW="1638000" imgH="304560" progId="Equation.DSMT4">
                  <p:embed/>
                </p:oleObj>
              </mc:Choice>
              <mc:Fallback>
                <p:oleObj name="Equation" r:id="rId9" imgW="1638000" imgH="3045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219575"/>
                        <a:ext cx="1638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2766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48175" y="45339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Converting Metric Units of Length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41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Change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meters using a metric conversion line.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</a:rPr>
              <a:t>56 cm</a:t>
            </a:r>
            <a:endParaRPr lang="en-US" dirty="0">
              <a:solidFill>
                <a:srgbClr val="FF0008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695825" y="3702189"/>
            <a:ext cx="1066800" cy="1057111"/>
            <a:chOff x="3969660" y="4043024"/>
            <a:chExt cx="1066800" cy="1057111"/>
          </a:xfrm>
        </p:grpSpPr>
        <p:sp>
          <p:nvSpPr>
            <p:cNvPr id="6" name="Rectangle 5"/>
            <p:cNvSpPr/>
            <p:nvPr/>
          </p:nvSpPr>
          <p:spPr>
            <a:xfrm>
              <a:off x="3969660" y="4392249"/>
              <a:ext cx="10668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New</a:t>
              </a:r>
            </a:p>
            <a:p>
              <a:pPr algn="ctr"/>
              <a:r>
                <a:rPr lang="en-US" sz="2000" dirty="0">
                  <a:solidFill>
                    <a:srgbClr val="008080"/>
                  </a:solidFill>
                </a:rPr>
                <a:t>Position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4267200" y="4270830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6667500" y="4092714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7053377" y="395043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87481" y="226689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 units to the left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93260" y="4763455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0.56 m</a:t>
            </a:r>
            <a:r>
              <a:rPr lang="en-US" sz="2800" dirty="0">
                <a:solidFill>
                  <a:srgbClr val="366092"/>
                </a:solidFill>
              </a:rPr>
              <a:t>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625864"/>
            <a:ext cx="6491288" cy="1063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964</Words>
  <Application>Microsoft Office PowerPoint</Application>
  <PresentationFormat>On-screen Show (4:3)</PresentationFormat>
  <Paragraphs>212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A.2</vt:lpstr>
      <vt:lpstr>Objectives</vt:lpstr>
      <vt:lpstr>Metric Units of Length</vt:lpstr>
      <vt:lpstr>Writing Metric Units of Measure</vt:lpstr>
      <vt:lpstr>Using Unit Fractions to Convert Measures</vt:lpstr>
      <vt:lpstr>Example 1: Converting Metric Units of Length</vt:lpstr>
      <vt:lpstr>Example 1: Converting Metric Units of Length (cont.)</vt:lpstr>
      <vt:lpstr>Example 2: Application: Converting Metric Units of Length</vt:lpstr>
      <vt:lpstr>Example 3: Converting Metric Units of Length</vt:lpstr>
      <vt:lpstr>Example 4: Converting Metric Units of Length</vt:lpstr>
      <vt:lpstr>The Prefixes Mega-, Giga-, and Tera-</vt:lpstr>
      <vt:lpstr>Example 5: The Prefixes Mega-, Giga-, and Tera-</vt:lpstr>
      <vt:lpstr>Example 5: The Prefixes Mega-, Giga-, and Tera- (cont.)</vt:lpstr>
      <vt:lpstr>Converting Metric Units of Area</vt:lpstr>
      <vt:lpstr>Example 6: Converting Metric Units of Area</vt:lpstr>
      <vt:lpstr>Example 6: Converting Metric Units of Area (cont.)</vt:lpstr>
      <vt:lpstr>Example 7: Converting Metric Units of Area</vt:lpstr>
      <vt:lpstr>Example 7: Converting Metric Units of Area (cont.)</vt:lpstr>
      <vt:lpstr>Example 8: Converting Metric Units of Area</vt:lpstr>
      <vt:lpstr>Converting Metric Units of Area</vt:lpstr>
      <vt:lpstr>Example 9: Converting Metric Units of Land Area</vt:lpstr>
      <vt:lpstr>Example 9: Converting Metric Units of Land Area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Rebecca Johnson</cp:lastModifiedBy>
  <cp:revision>201</cp:revision>
  <dcterms:created xsi:type="dcterms:W3CDTF">2013-04-26T14:43:13Z</dcterms:created>
  <dcterms:modified xsi:type="dcterms:W3CDTF">2020-10-22T19:45:22Z</dcterms:modified>
</cp:coreProperties>
</file>