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300" r:id="rId4"/>
    <p:sldId id="260" r:id="rId5"/>
    <p:sldId id="295" r:id="rId6"/>
    <p:sldId id="261" r:id="rId7"/>
    <p:sldId id="262" r:id="rId8"/>
    <p:sldId id="263" r:id="rId9"/>
    <p:sldId id="264" r:id="rId10"/>
    <p:sldId id="301" r:id="rId11"/>
    <p:sldId id="265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96" r:id="rId20"/>
    <p:sldId id="302" r:id="rId21"/>
    <p:sldId id="298" r:id="rId22"/>
    <p:sldId id="303" r:id="rId23"/>
    <p:sldId id="274" r:id="rId24"/>
    <p:sldId id="275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Kara Roche" initials="KR" lastIdx="2" clrIdx="7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8080"/>
    <a:srgbClr val="000000"/>
    <a:srgbClr val="07FF3F"/>
    <a:srgbClr val="9900FF"/>
    <a:srgbClr val="2D7D9F"/>
    <a:srgbClr val="FF0000"/>
    <a:srgbClr val="1F497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7" autoAdjust="0"/>
    <p:restoredTop sz="50000" autoAdjust="0"/>
  </p:normalViewPr>
  <p:slideViewPr>
    <p:cSldViewPr>
      <p:cViewPr varScale="1">
        <p:scale>
          <a:sx n="92" d="100"/>
          <a:sy n="92" d="100"/>
        </p:scale>
        <p:origin x="14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2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10" Type="http://schemas.openxmlformats.org/officeDocument/2006/relationships/image" Target="../media/image52.wmf"/><Relationship Id="rId4" Type="http://schemas.openxmlformats.org/officeDocument/2006/relationships/image" Target="../media/image47.wmf"/><Relationship Id="rId9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58.wmf"/><Relationship Id="rId1" Type="http://schemas.openxmlformats.org/officeDocument/2006/relationships/image" Target="../media/image60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344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F0599-6CE3-4B00-8626-F92454F615F0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AF34C-9823-4B02-9E0A-15D8F55FDE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D9916F1-C5E0-460B-B8D7-6FD8C181EFE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3409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AB535E6-766D-4798-844F-6C2ECD416A3C}" type="slidenum">
              <a:rPr lang="en-US" sz="1200">
                <a:latin typeface="+mn-lt"/>
              </a:rPr>
              <a:pPr algn="r">
                <a:defRPr/>
              </a:p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917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33.bin"/><Relationship Id="rId3" Type="http://schemas.openxmlformats.org/officeDocument/2006/relationships/oleObject" Target="../embeddings/oleObject25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4.bin"/><Relationship Id="rId18" Type="http://schemas.openxmlformats.org/officeDocument/2006/relationships/oleObject" Target="../embeddings/oleObject57.bin"/><Relationship Id="rId3" Type="http://schemas.openxmlformats.org/officeDocument/2006/relationships/oleObject" Target="../embeddings/oleObject49.bin"/><Relationship Id="rId21" Type="http://schemas.openxmlformats.org/officeDocument/2006/relationships/image" Target="../media/image51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oleObject" Target="../embeddings/oleObject58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47.wmf"/><Relationship Id="rId19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9.wmf"/><Relationship Id="rId22" Type="http://schemas.openxmlformats.org/officeDocument/2006/relationships/oleObject" Target="../embeddings/oleObject5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78.bin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2.bin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65.wmf"/><Relationship Id="rId25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71.bin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81.bin"/><Relationship Id="rId10" Type="http://schemas.openxmlformats.org/officeDocument/2006/relationships/image" Target="../media/image62.wmf"/><Relationship Id="rId19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6.bin"/><Relationship Id="rId22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6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7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8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05.bin"/><Relationship Id="rId18" Type="http://schemas.openxmlformats.org/officeDocument/2006/relationships/oleObject" Target="../embeddings/oleObject108.bin"/><Relationship Id="rId26" Type="http://schemas.openxmlformats.org/officeDocument/2006/relationships/oleObject" Target="../embeddings/oleObject112.bin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94.wmf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107.bin"/><Relationship Id="rId25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04.bin"/><Relationship Id="rId24" Type="http://schemas.openxmlformats.org/officeDocument/2006/relationships/oleObject" Target="../embeddings/oleObject111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23" Type="http://schemas.openxmlformats.org/officeDocument/2006/relationships/image" Target="../media/image95.wmf"/><Relationship Id="rId10" Type="http://schemas.openxmlformats.org/officeDocument/2006/relationships/image" Target="../media/image89.wmf"/><Relationship Id="rId19" Type="http://schemas.openxmlformats.org/officeDocument/2006/relationships/image" Target="../media/image93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91.wmf"/><Relationship Id="rId22" Type="http://schemas.openxmlformats.org/officeDocument/2006/relationships/oleObject" Target="../embeddings/oleObject110.bin"/><Relationship Id="rId27" Type="http://schemas.openxmlformats.org/officeDocument/2006/relationships/image" Target="../media/image9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Whole Numbers Using Sums of 10 (cont.)</a:t>
            </a:r>
          </a:p>
        </p:txBody>
      </p:sp>
      <p:graphicFrame>
        <p:nvGraphicFramePr>
          <p:cNvPr id="481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200400" y="1920875"/>
          <a:ext cx="17145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2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20875"/>
                        <a:ext cx="17145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048000" y="3759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30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</a:t>
            </a:r>
          </a:p>
          <a:p>
            <a:r>
              <a:rPr lang="en-US" dirty="0">
                <a:solidFill>
                  <a:srgbClr val="008080"/>
                </a:solidFill>
              </a:rPr>
              <a:t>column and the 1 in the </a:t>
            </a:r>
          </a:p>
          <a:p>
            <a:r>
              <a:rPr lang="en-US" dirty="0">
                <a:solidFill>
                  <a:srgbClr val="008080"/>
                </a:solidFill>
              </a:rPr>
              <a:t>hundreds column.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3850" y="147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18452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1 + 1 + 3 + 8 = 10 + 3 = 13 tens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= 1 hundred and 3 tens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705350" y="35782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578225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924300" y="3581400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Equation" r:id="rId7" imgW="507960" imgH="291960" progId="Equation.DSMT4">
                  <p:embed/>
                </p:oleObj>
              </mc:Choice>
              <mc:Fallback>
                <p:oleObj name="Equation" r:id="rId7" imgW="507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581400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752600" y="3851275"/>
          <a:ext cx="207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3" imgW="2070000" imgH="368280" progId="Equation.DSMT4">
                  <p:embed/>
                </p:oleObj>
              </mc:Choice>
              <mc:Fallback>
                <p:oleObj name="Equation" r:id="rId3" imgW="20700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51275"/>
                        <a:ext cx="207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752600" y="4676775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5" imgW="2057400" imgH="406400" progId="Equation.DSMT4">
                  <p:embed/>
                </p:oleObj>
              </mc:Choice>
              <mc:Fallback>
                <p:oleObj name="Equation" r:id="rId5" imgW="2057400" imgH="406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676775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52600" y="4308475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7" imgW="2057400" imgH="292100" progId="Equation.DSMT4">
                  <p:embed/>
                </p:oleObj>
              </mc:Choice>
              <mc:Fallback>
                <p:oleObj name="Equation" r:id="rId7" imgW="20574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08475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Adding Whole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Stan bought a flat screen TV for </a:t>
            </a:r>
            <a:r>
              <a:rPr lang="en-US" i="0" dirty="0">
                <a:solidFill>
                  <a:srgbClr val="0000FF"/>
                </a:solidFill>
              </a:rPr>
              <a:t>$859</a:t>
            </a:r>
            <a:r>
              <a:rPr lang="en-US" i="0" dirty="0">
                <a:solidFill>
                  <a:schemeClr val="tx1"/>
                </a:solidFill>
              </a:rPr>
              <a:t>, a stereo for </a:t>
            </a:r>
            <a:r>
              <a:rPr lang="en-US" i="0" dirty="0">
                <a:solidFill>
                  <a:srgbClr val="0000FF"/>
                </a:solidFill>
              </a:rPr>
              <a:t>$697</a:t>
            </a:r>
            <a:r>
              <a:rPr lang="en-US" i="0" dirty="0">
                <a:solidFill>
                  <a:schemeClr val="tx1"/>
                </a:solidFill>
              </a:rPr>
              <a:t>, and a computer (with printer) for </a:t>
            </a:r>
            <a:r>
              <a:rPr lang="en-US" i="0" dirty="0">
                <a:solidFill>
                  <a:srgbClr val="0000FF"/>
                </a:solidFill>
              </a:rPr>
              <a:t>$1285</a:t>
            </a:r>
            <a:r>
              <a:rPr lang="en-US" i="0" dirty="0">
                <a:solidFill>
                  <a:schemeClr val="tx1"/>
                </a:solidFill>
              </a:rPr>
              <a:t>.  What total amount did he spend?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total amount spent is the sum: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1877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7305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06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12" imgW="139639" imgH="190417" progId="Equation.DSMT4">
                  <p:embed/>
                </p:oleObj>
              </mc:Choice>
              <mc:Fallback>
                <p:oleObj name="Equation" r:id="rId12" imgW="139639" imgH="19041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068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4" imgW="190500" imgH="279400" progId="Equation.DSMT4">
                  <p:embed/>
                </p:oleObj>
              </mc:Choice>
              <mc:Fallback>
                <p:oleObj name="Equation" r:id="rId14" imgW="1905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149600" y="51593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6" imgW="215806" imgH="279279" progId="Equation.DSMT4">
                  <p:embed/>
                </p:oleObj>
              </mc:Choice>
              <mc:Fallback>
                <p:oleObj name="Equation" r:id="rId16" imgW="215806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1593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692400" y="51593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18" imgW="203112" imgH="291973" progId="Equation.DSMT4">
                  <p:embed/>
                </p:oleObj>
              </mc:Choice>
              <mc:Fallback>
                <p:oleObj name="Equation" r:id="rId18" imgW="203112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51593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2479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20" imgW="190500" imgH="279400" progId="Equation.DSMT4">
                  <p:embed/>
                </p:oleObj>
              </mc:Choice>
              <mc:Fallback>
                <p:oleObj name="Equation" r:id="rId20" imgW="190500" imgH="279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509587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Total spent</a:t>
            </a: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5154" name="Object 34"/>
          <p:cNvGraphicFramePr>
            <a:graphicFrameLocks noChangeAspect="1"/>
          </p:cNvGraphicFramePr>
          <p:nvPr/>
        </p:nvGraphicFramePr>
        <p:xfrm>
          <a:off x="1812925" y="5114925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22" imgW="203040" imgH="368280" progId="Equation.DSMT4">
                  <p:embed/>
                </p:oleObj>
              </mc:Choice>
              <mc:Fallback>
                <p:oleObj name="Equation" r:id="rId22" imgW="20304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5114925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448300"/>
            <a:ext cx="3959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/>
            <a:r>
              <a:rPr lang="en-US" sz="2800" dirty="0"/>
              <a:t>He spent a total of </a:t>
            </a:r>
            <a:r>
              <a:rPr lang="en-US" sz="2800" dirty="0">
                <a:solidFill>
                  <a:srgbClr val="FF0000"/>
                </a:solidFill>
              </a:rPr>
              <a:t>$2841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Addition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00000"/>
                </a:solidFill>
              </a:rPr>
              <a:t> of the numbers in addition can be reversed without changing the sum.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3 + 14 = 17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14 + 3 = 17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00000"/>
                </a:solidFill>
              </a:rPr>
              <a:t> of the numbers in addition can be changed without changing the sum. For 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</a:rPr>
              <a:t>(8 + 12) + 7 = 20 + 7 = 27</a:t>
            </a:r>
            <a:r>
              <a:rPr lang="en-US" dirty="0">
                <a:solidFill>
                  <a:srgbClr val="000000"/>
                </a:solidFill>
              </a:rPr>
              <a:t> and  </a:t>
            </a:r>
            <a:r>
              <a:rPr lang="en-US" dirty="0">
                <a:solidFill>
                  <a:srgbClr val="0000FF"/>
                </a:solidFill>
              </a:rPr>
              <a:t>8 + (12 + 7) = 8 + 19 = 27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Associative Property of Addition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The sum of a number and 0 is that same number.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8 + 0 = 8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0 + 19 = 19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0 is called the </a:t>
            </a:r>
            <a:r>
              <a:rPr lang="en-US" b="1" dirty="0">
                <a:solidFill>
                  <a:srgbClr val="C00000"/>
                </a:solidFill>
              </a:rPr>
              <a:t>additive identity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Identity Property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Recognizing</a:t>
            </a:r>
            <a:r>
              <a:rPr lang="en-US" b="1" dirty="0"/>
              <a:t>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Properties of Addition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addition is illustrated.</a:t>
            </a: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rgbClr val="008080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42755"/>
            <a:ext cx="39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addition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3317855"/>
            <a:ext cx="3691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addition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800600" y="4755475"/>
            <a:ext cx="293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Additive identity property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57200" y="1981200"/>
            <a:ext cx="2911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40 + 3 = 3 + 40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256300"/>
            <a:ext cx="4033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lphaLcPeriod" startAt="2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+ (5 + 9) = (2 + 5) + 9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93920"/>
            <a:ext cx="2385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86 + 0 = 86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6032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40 + 3 = 43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3 + 40 = 43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94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2 + (14)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000099"/>
                </a:solidFill>
              </a:rPr>
              <a:t>(7) + 9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857" y="2591143"/>
            <a:ext cx="3314286" cy="274285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6: </a:t>
            </a:r>
            <a:r>
              <a:rPr lang="en-US" dirty="0"/>
              <a:t>Calculating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the Perimeter of a </a:t>
            </a:r>
            <a:r>
              <a:rPr lang="en-US" dirty="0"/>
              <a:t>Polygon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/>
            <a:r>
              <a:rPr lang="en-US" dirty="0"/>
              <a:t>To find the perimeter, calculate the sum of the lengths of the sides.</a:t>
            </a:r>
            <a:r>
              <a:rPr lang="en-US" i="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3897" y="2867025"/>
            <a:ext cx="304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5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3 cm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3 5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51497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perimeter of the pentagon is </a:t>
            </a:r>
            <a:r>
              <a:rPr lang="en-US" sz="2800" dirty="0">
                <a:solidFill>
                  <a:srgbClr val="FF0000"/>
                </a:solidFill>
              </a:rPr>
              <a:t>103 cm</a:t>
            </a:r>
            <a:r>
              <a:rPr lang="en-US" sz="28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1072" y="2581275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2603422" y="5029200"/>
            <a:ext cx="1417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 0 3 cm</a:t>
            </a:r>
            <a:endParaRPr lang="en-US" sz="28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5090755"/>
            <a:ext cx="122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Perimeter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Barbara is redecorating and wants to put a wallpaper border around the top edge of her dining room. The dining room is in the shape of a rectangle and the dimensions are </a:t>
            </a:r>
            <a:r>
              <a:rPr lang="en-US" dirty="0">
                <a:solidFill>
                  <a:srgbClr val="0000FF"/>
                </a:solidFill>
              </a:rPr>
              <a:t>11 ft </a:t>
            </a:r>
            <a:r>
              <a:rPr lang="en-US" dirty="0"/>
              <a:t>by </a:t>
            </a:r>
            <a:r>
              <a:rPr lang="en-US" dirty="0">
                <a:solidFill>
                  <a:srgbClr val="0000FF"/>
                </a:solidFill>
              </a:rPr>
              <a:t>14 ft</a:t>
            </a:r>
            <a:r>
              <a:rPr lang="en-US" dirty="0"/>
              <a:t>. How many feet of wallpaper border will she need?</a:t>
            </a:r>
          </a:p>
          <a:p>
            <a:pPr algn="ctr"/>
            <a:endParaRPr lang="en-US" sz="2000" i="0" dirty="0">
              <a:solidFill>
                <a:schemeClr val="tx1"/>
              </a:solidFill>
            </a:endParaRPr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352800"/>
            <a:ext cx="231024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>
                <a:solidFill>
                  <a:srgbClr val="1F497D"/>
                </a:solidFill>
              </a:rPr>
              <a:t>Solution</a:t>
            </a:r>
          </a:p>
          <a:p>
            <a:r>
              <a:rPr lang="en-US" dirty="0"/>
              <a:t>To determine the amount of wallpaper border needed, find the distance around the top edge of the room. To do this, add the lengths of each side of the room 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3429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4 ft 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1 4 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3725" y="322010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506105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Barbara will need </a:t>
            </a:r>
            <a:r>
              <a:rPr lang="en-US" sz="2800" dirty="0">
                <a:solidFill>
                  <a:srgbClr val="FF0000"/>
                </a:solidFill>
              </a:rPr>
              <a:t>50 feet </a:t>
            </a:r>
            <a:r>
              <a:rPr lang="en-US" sz="2800" dirty="0"/>
              <a:t>of wallpaper border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1350" y="511558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0 ft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248150" y="5172730"/>
            <a:ext cx="12305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perimeter</a:t>
            </a:r>
            <a:endParaRPr lang="en-US" sz="2000" u="sng" dirty="0">
              <a:solidFill>
                <a:srgbClr val="2D7D9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whole numbers.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</a:t>
            </a:r>
            <a:r>
              <a:rPr lang="en-US" i="0" dirty="0">
                <a:solidFill>
                  <a:schemeClr val="tx1"/>
                </a:solidFill>
              </a:rPr>
              <a:t>the properties of addition.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perimeter of geometric figures.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whole numbers.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Subtraction</a:t>
            </a:r>
            <a:r>
              <a:rPr lang="en-US" sz="2800" dirty="0">
                <a:solidFill>
                  <a:srgbClr val="000000"/>
                </a:solidFill>
              </a:rPr>
              <a:t> is the operation of taking one amount, or number, away from another. (This is the opposite of adding the two amounts.)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difference</a:t>
            </a:r>
            <a:r>
              <a:rPr lang="en-US" sz="2800" dirty="0">
                <a:solidFill>
                  <a:srgbClr val="000000"/>
                </a:solidFill>
              </a:rPr>
              <a:t> is the result of subtracting one number (called the </a:t>
            </a:r>
            <a:r>
              <a:rPr lang="en-US" sz="2800" b="1" dirty="0">
                <a:solidFill>
                  <a:srgbClr val="C00000"/>
                </a:solidFill>
              </a:rPr>
              <a:t>subtrahend</a:t>
            </a:r>
            <a:r>
              <a:rPr lang="en-US" sz="2800" dirty="0">
                <a:solidFill>
                  <a:srgbClr val="000000"/>
                </a:solidFill>
              </a:rPr>
              <a:t>) from another number (called the </a:t>
            </a:r>
            <a:r>
              <a:rPr lang="en-US" sz="2800" b="1" dirty="0">
                <a:solidFill>
                  <a:srgbClr val="C00000"/>
                </a:solidFill>
              </a:rPr>
              <a:t>minuend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Subtracting Whole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and check by addition.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    Check: </a:t>
            </a:r>
            <a:r>
              <a:rPr lang="en-US" dirty="0">
                <a:solidFill>
                  <a:srgbClr val="000099"/>
                </a:solidFill>
              </a:rPr>
              <a:t>7 + 3 = 10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9 + 0 = 9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3 + 5 = 8</a:t>
            </a:r>
            <a:r>
              <a:rPr lang="en-US" dirty="0"/>
              <a:t>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values are lined up</a:t>
            </a:r>
            <a:r>
              <a:rPr lang="en-US" sz="2800" dirty="0">
                <a:solidFill>
                  <a:srgbClr val="000000"/>
                </a:solidFill>
              </a:rPr>
              <a:t> in columns.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en-US" sz="2800" dirty="0">
                <a:solidFill>
                  <a:srgbClr val="000000"/>
                </a:solidFill>
              </a:rPr>
              <a:t>Subtract only the digits with the same place value.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3"/>
              <a:defRPr/>
            </a:pPr>
            <a:r>
              <a:rPr lang="en-US" sz="2800" dirty="0">
                <a:solidFill>
                  <a:srgbClr val="000000"/>
                </a:solidFill>
              </a:rPr>
              <a:t>Check by adding the difference to the subtrahend.    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       The sum must be the minuend.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28800" y="36195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3" imgW="1422360" imgH="291960" progId="Equation.DSMT4">
                  <p:embed/>
                </p:oleObj>
              </mc:Choice>
              <mc:Fallback>
                <p:oleObj name="Equation" r:id="rId3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95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28800" y="2590800"/>
          <a:ext cx="115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5" imgW="1155600" imgH="888840" progId="Equation.DSMT4">
                  <p:embed/>
                </p:oleObj>
              </mc:Choice>
              <mc:Fallback>
                <p:oleObj name="Equation" r:id="rId5" imgW="11556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90800"/>
                        <a:ext cx="1155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9: Subtracting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 </a:t>
            </a:r>
            <a:r>
              <a:rPr lang="en-US" i="0" dirty="0">
                <a:solidFill>
                  <a:srgbClr val="0000FF"/>
                </a:solidFill>
              </a:rPr>
              <a:t>96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42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359150" y="2616200"/>
          <a:ext cx="1498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7" imgW="1498320" imgH="241200" progId="Equation.DSMT4">
                  <p:embed/>
                </p:oleObj>
              </mc:Choice>
              <mc:Fallback>
                <p:oleObj name="Equation" r:id="rId7" imgW="14983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616200"/>
                        <a:ext cx="1498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66900" y="4191000"/>
          <a:ext cx="1155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9" imgW="1155600" imgH="1422360" progId="Equation.DSMT4">
                  <p:embed/>
                </p:oleObj>
              </mc:Choice>
              <mc:Fallback>
                <p:oleObj name="Equation" r:id="rId9" imgW="1155600" imgH="1422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191000"/>
                        <a:ext cx="11557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359150" y="4213225"/>
          <a:ext cx="144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11" imgW="1447560" imgH="241200" progId="Equation.DSMT4">
                  <p:embed/>
                </p:oleObj>
              </mc:Choice>
              <mc:Fallback>
                <p:oleObj name="Equation" r:id="rId11" imgW="14475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213225"/>
                        <a:ext cx="144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359150" y="5327650"/>
          <a:ext cx="1168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13" imgW="1168200" imgH="241200" progId="Equation.DSMT4">
                  <p:embed/>
                </p:oleObj>
              </mc:Choice>
              <mc:Fallback>
                <p:oleObj name="Equation" r:id="rId13" imgW="116820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327650"/>
                        <a:ext cx="1168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359025" y="53181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3181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Check:</a:t>
            </a:r>
            <a:r>
              <a:rPr lang="en-US" dirty="0"/>
              <a:t> </a:t>
            </a:r>
          </a:p>
          <a:p>
            <a:r>
              <a:rPr lang="en-US" dirty="0">
                <a:latin typeface="Calibri" pitchFamily="34" charset="0"/>
              </a:rPr>
              <a:t>We can check by adding.</a:t>
            </a: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9: Subtracting Whole Numbers (cont.)</a:t>
            </a:r>
            <a:endParaRPr lang="en-US" dirty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05000" y="25908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3" imgW="2514600" imgH="381000" progId="Equation.DSMT4">
                  <p:embed/>
                </p:oleObj>
              </mc:Choice>
              <mc:Fallback>
                <p:oleObj name="Equation" r:id="rId3" imgW="25146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086100"/>
          <a:ext cx="264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5" imgW="2641600" imgH="495300" progId="Equation.DSMT4">
                  <p:embed/>
                </p:oleObj>
              </mc:Choice>
              <mc:Fallback>
                <p:oleObj name="Equation" r:id="rId5" imgW="2641600" imgH="495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86100"/>
                        <a:ext cx="264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692715"/>
              </p:ext>
            </p:extLst>
          </p:nvPr>
        </p:nvGraphicFramePr>
        <p:xfrm>
          <a:off x="1885950" y="3695700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7" imgW="3022560" imgH="380880" progId="Equation.DSMT4">
                  <p:embed/>
                </p:oleObj>
              </mc:Choice>
              <mc:Fallback>
                <p:oleObj name="Equation" r:id="rId7" imgW="3022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695700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10: Subtracting Whole Numbers by Borrowing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6175" indent="-1146175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Subtract: </a:t>
            </a:r>
            <a:r>
              <a:rPr lang="en-US" dirty="0">
                <a:solidFill>
                  <a:srgbClr val="0000FF"/>
                </a:solidFill>
              </a:rPr>
              <a:t>742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259</a:t>
            </a:r>
            <a:endParaRPr lang="en-US" b="1" i="0" dirty="0">
              <a:solidFill>
                <a:srgbClr val="0000FF"/>
              </a:solidFill>
            </a:endParaRPr>
          </a:p>
          <a:p>
            <a:pPr marL="1146175" indent="-1146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9 is larger than 2, borrow 1 ten from the tens place and add it to the ones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14400" y="35814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814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5814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5" imgW="139639" imgH="203112" progId="Equation.DSMT4">
                  <p:embed/>
                </p:oleObj>
              </mc:Choice>
              <mc:Fallback>
                <p:oleObj name="Equation" r:id="rId5" imgW="139639" imgH="20311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845695" y="387261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263140" y="3832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373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tens column: 4 tens − 1 ten = 3 tens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42672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ones column: 1 ten + 2 ones = 12 ones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2286000" y="35877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77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by Borrowing (cont.)</a:t>
            </a:r>
            <a:endParaRPr lang="en-US" dirty="0"/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dirty="0"/>
              <a:t>Since 5 is larger than 3, borrow 1 hundred from the hundreds place and add it to the tens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 eaLnBrk="1" hangingPunct="1">
              <a:lnSpc>
                <a:spcPct val="20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/>
            <a:r>
              <a:rPr lang="en-US" b="1" dirty="0">
                <a:latin typeface="Calibri" pitchFamily="34" charset="0"/>
              </a:rPr>
              <a:t>Step 3:	</a:t>
            </a:r>
            <a:r>
              <a:rPr lang="en-US" dirty="0">
                <a:latin typeface="Calibri" pitchFamily="34" charset="0"/>
              </a:rPr>
              <a:t>Now subtract.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371600" y="23622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5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743200" y="2362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6" name="Equation" r:id="rId5" imgW="241200" imgH="190440" progId="Equation.DSMT4">
                  <p:embed/>
                </p:oleObj>
              </mc:Choice>
              <mc:Fallback>
                <p:oleObj name="Equation" r:id="rId5" imgW="241200" imgH="1904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301240" y="264223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905000" y="23622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7" name="Equation" r:id="rId7" imgW="152268" imgH="203024" progId="Equation.DSMT4">
                  <p:embed/>
                </p:oleObj>
              </mc:Choice>
              <mc:Fallback>
                <p:oleObj name="Equation" r:id="rId7" imgW="152268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6220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18059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362200" y="2178050"/>
          <a:ext cx="1905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8"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78050"/>
                        <a:ext cx="1905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2133600" y="5638800"/>
            <a:ext cx="1104900" cy="292100"/>
            <a:chOff x="2133600" y="5638800"/>
            <a:chExt cx="1104900" cy="292100"/>
          </a:xfrm>
        </p:grpSpPr>
        <p:graphicFrame>
          <p:nvGraphicFramePr>
            <p:cNvPr id="10255" name="Object 15"/>
            <p:cNvGraphicFramePr>
              <a:graphicFrameLocks noChangeAspect="1"/>
            </p:cNvGraphicFramePr>
            <p:nvPr/>
          </p:nvGraphicFramePr>
          <p:xfrm>
            <a:off x="3048000" y="56388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9" name="Equation" r:id="rId11" imgW="190417" imgH="291973" progId="Equation.DSMT4">
                    <p:embed/>
                  </p:oleObj>
                </mc:Choice>
                <mc:Fallback>
                  <p:oleObj name="Equation" r:id="rId11" imgW="190417" imgH="291973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56388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7" name="Object 17"/>
            <p:cNvGraphicFramePr>
              <a:graphicFrameLocks noChangeAspect="1"/>
            </p:cNvGraphicFramePr>
            <p:nvPr/>
          </p:nvGraphicFramePr>
          <p:xfrm>
            <a:off x="2590800" y="56388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0" name="Equation" r:id="rId13" imgW="203112" imgH="291973" progId="Equation.DSMT4">
                    <p:embed/>
                  </p:oleObj>
                </mc:Choice>
                <mc:Fallback>
                  <p:oleObj name="Equation" r:id="rId13" imgW="203112" imgH="291973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56388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8" name="Object 18"/>
            <p:cNvGraphicFramePr>
              <a:graphicFrameLocks noChangeAspect="1"/>
            </p:cNvGraphicFramePr>
            <p:nvPr/>
          </p:nvGraphicFramePr>
          <p:xfrm>
            <a:off x="2133600" y="5638800"/>
            <a:ext cx="215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1" name="Equation" r:id="rId15" imgW="215806" imgH="279279" progId="Equation.DSMT4">
                    <p:embed/>
                  </p:oleObj>
                </mc:Choice>
                <mc:Fallback>
                  <p:oleObj name="Equation" r:id="rId15" imgW="215806" imgH="279279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5638800"/>
                          <a:ext cx="2159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4" name="Straight Connector 23"/>
          <p:cNvCxnSpPr/>
          <p:nvPr/>
        </p:nvCxnSpPr>
        <p:spPr>
          <a:xfrm rot="5400000">
            <a:off x="27203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4200" y="2514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7 hundreds − 1 hundred = 6 hundreds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24200" y="32004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+ 3 tens = 13 tens	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676400" y="4267200"/>
            <a:ext cx="1612900" cy="1308100"/>
            <a:chOff x="1676400" y="4267200"/>
            <a:chExt cx="1612900" cy="1308100"/>
          </a:xfrm>
        </p:grpSpPr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1676400" y="4419600"/>
            <a:ext cx="1612900" cy="1155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2" name="Equation" r:id="rId17" imgW="1612900" imgH="1155700" progId="Equation.DSMT4">
                    <p:embed/>
                  </p:oleObj>
                </mc:Choice>
                <mc:Fallback>
                  <p:oleObj name="Equation" r:id="rId17" imgW="1612900" imgH="1155700" progId="Equation.DSMT4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6400" y="4419600"/>
                          <a:ext cx="1612900" cy="1155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2667000" y="4495800"/>
            <a:ext cx="1397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3" name="Equation" r:id="rId18" imgW="139639" imgH="203112" progId="Equation.DSMT4">
                    <p:embed/>
                  </p:oleObj>
                </mc:Choice>
                <mc:Fallback>
                  <p:oleObj name="Equation" r:id="rId18" imgW="139639" imgH="203112" progId="Equation.DSMT4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495800"/>
                          <a:ext cx="1397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048000" y="4419600"/>
            <a:ext cx="2413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4" name="Equation" r:id="rId20" imgW="241200" imgH="190440" progId="Equation.DSMT4">
                    <p:embed/>
                  </p:oleObj>
                </mc:Choice>
                <mc:Fallback>
                  <p:oleObj name="Equation" r:id="rId20" imgW="241200" imgH="190440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4419600"/>
                          <a:ext cx="2413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Connector 19"/>
            <p:cNvCxnSpPr/>
            <p:nvPr/>
          </p:nvCxnSpPr>
          <p:spPr>
            <a:xfrm rot="5400000">
              <a:off x="26441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ct 4"/>
            <p:cNvGraphicFramePr>
              <a:graphicFrameLocks noChangeAspect="1"/>
            </p:cNvGraphicFramePr>
            <p:nvPr/>
          </p:nvGraphicFramePr>
          <p:xfrm>
            <a:off x="2286000" y="44196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5" name="Equation" r:id="rId22" imgW="152268" imgH="203024" progId="Equation.DSMT4">
                    <p:embed/>
                  </p:oleObj>
                </mc:Choice>
                <mc:Fallback>
                  <p:oleObj name="Equation" r:id="rId22" imgW="152268" imgH="203024" progId="Equation.DSMT4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4196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 rot="5400000">
              <a:off x="21107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9"/>
            <p:cNvGraphicFramePr>
              <a:graphicFrameLocks noChangeAspect="1"/>
            </p:cNvGraphicFramePr>
            <p:nvPr/>
          </p:nvGraphicFramePr>
          <p:xfrm>
            <a:off x="2667000" y="4267200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6" name="Equation" r:id="rId23" imgW="190440" imgH="164880" progId="Equation.DSMT4">
                    <p:embed/>
                  </p:oleObj>
                </mc:Choice>
                <mc:Fallback>
                  <p:oleObj name="Equation" r:id="rId23" imgW="190440" imgH="164880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267200"/>
                          <a:ext cx="19050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7" name="Straight Connector 26"/>
            <p:cNvCxnSpPr/>
            <p:nvPr/>
          </p:nvCxnSpPr>
          <p:spPr>
            <a:xfrm rot="5400000">
              <a:off x="2613660" y="4472940"/>
              <a:ext cx="18288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25140" y="47472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85" name="Object 45"/>
          <p:cNvGraphicFramePr>
            <a:graphicFrameLocks noChangeAspect="1"/>
          </p:cNvGraphicFramePr>
          <p:nvPr/>
        </p:nvGraphicFramePr>
        <p:xfrm>
          <a:off x="2374900" y="2371725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7" name="Equation" r:id="rId25" imgW="139639" imgH="203112" progId="Equation.DSMT4">
                  <p:embed/>
                </p:oleObj>
              </mc:Choice>
              <mc:Fallback>
                <p:oleObj name="Equation" r:id="rId25" imgW="139639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371725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2356485" y="2312670"/>
            <a:ext cx="1828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(cont.)</a:t>
            </a:r>
            <a:endParaRPr lang="en-US" dirty="0"/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257300" indent="-12573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i="0" dirty="0">
                <a:solidFill>
                  <a:schemeClr val="tx1"/>
                </a:solidFill>
              </a:rPr>
              <a:t>	Add the difference to the subtrahend.  The sum should be the minuend.</a:t>
            </a: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81400" y="2667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3" imgW="558558" imgH="291973" progId="Equation.DSMT4">
                  <p:embed/>
                </p:oleObj>
              </mc:Choice>
              <mc:Fallback>
                <p:oleObj name="Equation" r:id="rId3" imgW="558558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276600" y="3048000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5" imgW="875920" imgH="406224" progId="Equation.DSMT4">
                  <p:embed/>
                </p:oleObj>
              </mc:Choice>
              <mc:Fallback>
                <p:oleObj name="Equation" r:id="rId5" imgW="875920" imgH="406224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0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81400" y="35052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7" imgW="558800" imgH="279400" progId="Equation.DSMT4">
                  <p:embed/>
                </p:oleObj>
              </mc:Choice>
              <mc:Fallback>
                <p:oleObj name="Equation" r:id="rId7" imgW="5588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052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581400" y="2362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810001" y="23622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23622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11: Subtracting Whole Numbers by borrowing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19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55713" indent="-1255713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Subtract: </a:t>
            </a:r>
            <a:r>
              <a:rPr lang="en-US" i="0" dirty="0">
                <a:solidFill>
                  <a:srgbClr val="0000FF"/>
                </a:solidFill>
              </a:rPr>
              <a:t>800 – 65</a:t>
            </a:r>
          </a:p>
          <a:p>
            <a:pPr marL="1255713" indent="-1255713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we cannot borrow from the 0 in the tens place, we end up borrowing 1 hundred from the hundreds place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066800" y="3962400"/>
          <a:ext cx="187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3" imgW="1879560" imgH="1143000" progId="Equation.DSMT4">
                  <p:embed/>
                </p:oleObj>
              </mc:Choice>
              <mc:Fallback>
                <p:oleObj name="Equation" r:id="rId3" imgW="1879560" imgH="1143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1879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600200" y="3962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981200" y="3962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975592" y="422967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501140" y="4213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45278" y="41910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8 hundreds − 1 hundred = 7 hundreds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5278" y="4724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+ 0 tens = 10 tens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Subtracting Whole Numbers (cont.)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371600" y="2090470"/>
            <a:ext cx="1879600" cy="1219200"/>
            <a:chOff x="1371600" y="2133600"/>
            <a:chExt cx="1879600" cy="1219200"/>
          </a:xfrm>
        </p:grpSpPr>
        <p:graphicFrame>
          <p:nvGraphicFramePr>
            <p:cNvPr id="15" name="Object 5"/>
            <p:cNvGraphicFramePr>
              <a:graphicFrameLocks noChangeAspect="1"/>
            </p:cNvGraphicFramePr>
            <p:nvPr/>
          </p:nvGraphicFramePr>
          <p:xfrm>
            <a:off x="1371600" y="220980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3" name="Equation" r:id="rId3" imgW="1879560" imgH="1143000" progId="Equation.DSMT4">
                    <p:embed/>
                  </p:oleObj>
                </mc:Choice>
                <mc:Fallback>
                  <p:oleObj name="Equation" r:id="rId3" imgW="1879560" imgH="1143000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1600" y="220980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880556" y="2201174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4" name="Equation" r:id="rId5" imgW="139639" imgH="190417" progId="Equation.DSMT4">
                    <p:embed/>
                  </p:oleObj>
                </mc:Choice>
                <mc:Fallback>
                  <p:oleObj name="Equation" r:id="rId5" imgW="139639" imgH="190417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0556" y="2201174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2297744" y="21336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5" name="Equation" r:id="rId7" imgW="241200" imgH="203040" progId="Equation.DSMT4">
                    <p:embed/>
                  </p:oleObj>
                </mc:Choice>
                <mc:Fallback>
                  <p:oleObj name="Equation" r:id="rId7" imgW="241200" imgH="203040" progId="Equation.DSMT4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7744" y="21336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8" name="Straight Connector 17"/>
            <p:cNvCxnSpPr/>
            <p:nvPr/>
          </p:nvCxnSpPr>
          <p:spPr>
            <a:xfrm rot="5400000">
              <a:off x="2278958" y="24871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1805940" y="249433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320504" y="178567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Equation" r:id="rId9" imgW="152268" imgH="203024" progId="Equation.DSMT4">
                  <p:embed/>
                </p:oleObj>
              </mc:Choice>
              <mc:Fallback>
                <p:oleObj name="Equation" r:id="rId9" imgW="152268" imgH="203024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78567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>
            <a:off x="2283510" y="207163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54" name="Object 42"/>
          <p:cNvGraphicFramePr>
            <a:graphicFrameLocks noGrp="1" noChangeAspect="1"/>
          </p:cNvGraphicFramePr>
          <p:nvPr>
            <p:ph idx="1"/>
          </p:nvPr>
        </p:nvGraphicFramePr>
        <p:xfrm>
          <a:off x="2743200" y="209047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Equation" r:id="rId11" imgW="241200" imgH="203040" progId="Equation.DSMT4">
                  <p:embed/>
                </p:oleObj>
              </mc:Choice>
              <mc:Fallback>
                <p:oleObj name="Equation" r:id="rId11" imgW="241200" imgH="2030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9047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33400" y="12954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Step 2: </a:t>
            </a:r>
            <a:r>
              <a:rPr lang="en-US" sz="2800" dirty="0"/>
              <a:t>Now, borrow 1 ten from the tens place</a:t>
            </a: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429000" y="231907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10 tens − 1 ten = 9 tens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9000" y="285247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ones column: 1 ten + 0 ones = 10 ones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54844" y="2426756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200" y="3591580"/>
            <a:ext cx="2609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57300" indent="-1257300"/>
            <a:r>
              <a:rPr lang="en-US" sz="2800" b="1" dirty="0"/>
              <a:t>Step 3: </a:t>
            </a:r>
            <a:r>
              <a:rPr lang="en-US" sz="2800" dirty="0"/>
              <a:t>Subtract.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524250" y="5422900"/>
            <a:ext cx="1117600" cy="292100"/>
            <a:chOff x="3524250" y="5422900"/>
            <a:chExt cx="1117600" cy="292100"/>
          </a:xfrm>
        </p:grpSpPr>
        <p:graphicFrame>
          <p:nvGraphicFramePr>
            <p:cNvPr id="33" name="Object 12"/>
            <p:cNvGraphicFramePr>
              <a:graphicFrameLocks noChangeAspect="1"/>
            </p:cNvGraphicFramePr>
            <p:nvPr/>
          </p:nvGraphicFramePr>
          <p:xfrm>
            <a:off x="4438650" y="54229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8" name="Equation" r:id="rId12" imgW="203040" imgH="291960" progId="Equation.DSMT4">
                    <p:embed/>
                  </p:oleObj>
                </mc:Choice>
                <mc:Fallback>
                  <p:oleObj name="Equation" r:id="rId12" imgW="203040" imgH="291960" progId="Equation.DSMT4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650" y="54229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13"/>
            <p:cNvGraphicFramePr>
              <a:graphicFrameLocks noChangeAspect="1"/>
            </p:cNvGraphicFramePr>
            <p:nvPr/>
          </p:nvGraphicFramePr>
          <p:xfrm>
            <a:off x="3981450" y="54229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9" name="Equation" r:id="rId14" imgW="190417" imgH="291973" progId="Equation.DSMT4">
                    <p:embed/>
                  </p:oleObj>
                </mc:Choice>
                <mc:Fallback>
                  <p:oleObj name="Equation" r:id="rId14" imgW="190417" imgH="291973" progId="Equation.DSMT4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1450" y="54229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4"/>
            <p:cNvGraphicFramePr>
              <a:graphicFrameLocks noChangeAspect="1"/>
            </p:cNvGraphicFramePr>
            <p:nvPr/>
          </p:nvGraphicFramePr>
          <p:xfrm>
            <a:off x="3524250" y="5422900"/>
            <a:ext cx="2032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0" name="Equation" r:id="rId16" imgW="203112" imgH="279279" progId="Equation.DSMT4">
                    <p:embed/>
                  </p:oleObj>
                </mc:Choice>
                <mc:Fallback>
                  <p:oleObj name="Equation" r:id="rId16" imgW="203112" imgH="279279" progId="Equation.DSMT4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4250" y="5422900"/>
                          <a:ext cx="2032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40"/>
          <p:cNvGrpSpPr/>
          <p:nvPr/>
        </p:nvGrpSpPr>
        <p:grpSpPr>
          <a:xfrm>
            <a:off x="2971800" y="3898900"/>
            <a:ext cx="1879600" cy="1454150"/>
            <a:chOff x="2971800" y="3898900"/>
            <a:chExt cx="1879600" cy="1454150"/>
          </a:xfrm>
        </p:grpSpPr>
        <p:graphicFrame>
          <p:nvGraphicFramePr>
            <p:cNvPr id="23" name="Object 5"/>
            <p:cNvGraphicFramePr>
              <a:graphicFrameLocks noChangeAspect="1"/>
            </p:cNvGraphicFramePr>
            <p:nvPr/>
          </p:nvGraphicFramePr>
          <p:xfrm>
            <a:off x="2971800" y="421005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1" name="Equation" r:id="rId18" imgW="1879560" imgH="1143000" progId="Equation.DSMT4">
                    <p:embed/>
                  </p:oleObj>
                </mc:Choice>
                <mc:Fallback>
                  <p:oleObj name="Equation" r:id="rId18" imgW="1879560" imgH="1143000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421005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4"/>
            <p:cNvGraphicFramePr>
              <a:graphicFrameLocks noChangeAspect="1"/>
            </p:cNvGraphicFramePr>
            <p:nvPr/>
          </p:nvGraphicFramePr>
          <p:xfrm>
            <a:off x="3403600" y="4265612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2" name="Equation" r:id="rId20" imgW="139639" imgH="190417" progId="Equation.DSMT4">
                    <p:embed/>
                  </p:oleObj>
                </mc:Choice>
                <mc:Fallback>
                  <p:oleObj name="Equation" r:id="rId20" imgW="139639" imgH="190417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3600" y="4265612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5"/>
            <p:cNvGraphicFramePr>
              <a:graphicFrameLocks noChangeAspect="1"/>
            </p:cNvGraphicFramePr>
            <p:nvPr/>
          </p:nvGraphicFramePr>
          <p:xfrm>
            <a:off x="3829050" y="42037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3" name="Equation" r:id="rId21" imgW="241200" imgH="203040" progId="Equation.DSMT4">
                    <p:embed/>
                  </p:oleObj>
                </mc:Choice>
                <mc:Fallback>
                  <p:oleObj name="Equation" r:id="rId21" imgW="241200" imgH="203040" progId="Equation.DSMT4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42037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6" name="Straight Connector 25"/>
            <p:cNvCxnSpPr/>
            <p:nvPr/>
          </p:nvCxnSpPr>
          <p:spPr>
            <a:xfrm rot="5400000">
              <a:off x="3425190" y="4472622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882390" y="44810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8" name="Object 9"/>
            <p:cNvGraphicFramePr>
              <a:graphicFrameLocks noChangeAspect="1"/>
            </p:cNvGraphicFramePr>
            <p:nvPr/>
          </p:nvGraphicFramePr>
          <p:xfrm>
            <a:off x="4362450" y="41275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4" name="Equation" r:id="rId23" imgW="241200" imgH="203040" progId="Equation.DSMT4">
                    <p:embed/>
                  </p:oleObj>
                </mc:Choice>
                <mc:Fallback>
                  <p:oleObj name="Equation" r:id="rId23" imgW="241200" imgH="203040" progId="Equation.DSMT4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2450" y="41275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10"/>
            <p:cNvGraphicFramePr>
              <a:graphicFrameLocks noChangeAspect="1"/>
            </p:cNvGraphicFramePr>
            <p:nvPr/>
          </p:nvGraphicFramePr>
          <p:xfrm>
            <a:off x="3829050" y="38989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5" name="Equation" r:id="rId25" imgW="152268" imgH="203024" progId="Equation.DSMT4">
                    <p:embed/>
                  </p:oleObj>
                </mc:Choice>
                <mc:Fallback>
                  <p:oleObj name="Equation" r:id="rId25" imgW="152268" imgH="203024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38989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Straight Connector 30"/>
            <p:cNvCxnSpPr/>
            <p:nvPr/>
          </p:nvCxnSpPr>
          <p:spPr>
            <a:xfrm rot="5400000">
              <a:off x="4330964" y="4488975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06190" y="41503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8229600" cy="1905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 </a:t>
            </a:r>
          </a:p>
          <a:p>
            <a:pPr marL="514350" indent="-514350"/>
            <a:r>
              <a:rPr lang="en-US" sz="2800" b="1" dirty="0">
                <a:solidFill>
                  <a:srgbClr val="C00000"/>
                </a:solidFill>
              </a:rPr>
              <a:t>       values are lined up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in columns.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only the digits with the same place value.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Subtracting Whole Numbers (cont.)</a:t>
            </a:r>
            <a:endParaRPr lang="en-US" dirty="0"/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87438" indent="-1087438"/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Check: </a:t>
            </a:r>
            <a:r>
              <a:rPr lang="en-US" dirty="0"/>
              <a:t>Add the difference to the subtrahend. The sum should be the minuend.</a:t>
            </a: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2641600" y="2362200"/>
          <a:ext cx="59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3" imgW="596880" imgH="558720" progId="Equation.DSMT4">
                  <p:embed/>
                </p:oleObj>
              </mc:Choice>
              <mc:Fallback>
                <p:oleObj name="Equation" r:id="rId3" imgW="596880" imgH="55872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362200"/>
                        <a:ext cx="596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2362200" y="29210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5" imgW="863280" imgH="406080" progId="Equation.DSMT4">
                  <p:embed/>
                </p:oleObj>
              </mc:Choice>
              <mc:Fallback>
                <p:oleObj name="Equation" r:id="rId5" imgW="8632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9210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2667000" y="33782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82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dirty="0"/>
              <a:t>Finding a Missing Addend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28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number should be added to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to get a sum of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know the sum and one addend.  To find the missing addend, subtract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from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number to be added is </a:t>
            </a:r>
            <a:r>
              <a:rPr lang="en-US" dirty="0">
                <a:solidFill>
                  <a:srgbClr val="FF0000"/>
                </a:solidFill>
              </a:rPr>
              <a:t>285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759200" y="3968750"/>
          <a:ext cx="161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6" name="Equation" r:id="rId3" imgW="1612800" imgH="888840" progId="Equation.DSMT4">
                  <p:embed/>
                </p:oleObj>
              </mc:Choice>
              <mc:Fallback>
                <p:oleObj name="Equation" r:id="rId3" imgW="1612800" imgH="888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968750"/>
                        <a:ext cx="1612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298950" y="37401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7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401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105400" y="3810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8" name="Equation" r:id="rId7" imgW="241200" imgH="190440" progId="Equation.DSMT4">
                  <p:embed/>
                </p:oleObj>
              </mc:Choice>
              <mc:Fallback>
                <p:oleObj name="Equation" r:id="rId7" imgW="241200" imgH="1904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0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205762" y="3970762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724400" y="3733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33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650262" y="397303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724400" y="3581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Equation" r:id="rId11" imgW="190440" imgH="152280" progId="Equation.DSMT4">
                  <p:embed/>
                </p:oleObj>
              </mc:Choice>
              <mc:Fallback>
                <p:oleObj name="Equation" r:id="rId11" imgW="190440" imgH="1522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581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861050" y="49530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Equation" r:id="rId13" imgW="1104840" imgH="241200" progId="Equation.DSMT4">
                  <p:embed/>
                </p:oleObj>
              </mc:Choice>
              <mc:Fallback>
                <p:oleObj name="Equation" r:id="rId13" imgW="1104840" imgH="241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49530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1816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2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7244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3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0" name="Object 30"/>
          <p:cNvGraphicFramePr>
            <a:graphicFrameLocks noChangeAspect="1"/>
          </p:cNvGraphicFramePr>
          <p:nvPr/>
        </p:nvGraphicFramePr>
        <p:xfrm>
          <a:off x="4223228" y="49611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4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228" y="49611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791200" y="3886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1200" y="44196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Addend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082540" y="401574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724400" y="3733800"/>
            <a:ext cx="152400" cy="1981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Subtracting Whole Numbers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cost of repairing Ed’s used TV set is </a:t>
            </a:r>
            <a:r>
              <a:rPr lang="en-US" i="0" dirty="0">
                <a:solidFill>
                  <a:srgbClr val="0000FF"/>
                </a:solidFill>
              </a:rPr>
              <a:t>$395</a:t>
            </a:r>
            <a:r>
              <a:rPr lang="en-US" i="0" dirty="0">
                <a:solidFill>
                  <a:schemeClr val="tx1"/>
                </a:solidFill>
              </a:rPr>
              <a:t>.  To buy a new set, he will have to pay </a:t>
            </a:r>
            <a:r>
              <a:rPr lang="en-US" i="0" dirty="0">
                <a:solidFill>
                  <a:srgbClr val="0000FF"/>
                </a:solidFill>
              </a:rPr>
              <a:t>$447</a:t>
            </a:r>
            <a:r>
              <a:rPr lang="en-US" i="0" dirty="0">
                <a:solidFill>
                  <a:schemeClr val="tx1"/>
                </a:solidFill>
              </a:rPr>
              <a:t>.  How much more would Ed have to pay for a new set than to have his old set repaired?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Ed would pay </a:t>
            </a:r>
            <a:r>
              <a:rPr lang="en-US" i="0" dirty="0">
                <a:solidFill>
                  <a:srgbClr val="FF0000"/>
                </a:solidFill>
              </a:rPr>
              <a:t>$52 </a:t>
            </a:r>
            <a:r>
              <a:rPr lang="en-US" i="0" dirty="0">
                <a:solidFill>
                  <a:schemeClr val="tx1"/>
                </a:solidFill>
              </a:rPr>
              <a:t>more for a new TV set than to have his old set repaired.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771900" y="3454400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3" imgW="1600200" imgH="889000" progId="Equation.DSMT4">
                  <p:embed/>
                </p:oleObj>
              </mc:Choice>
              <mc:Fallback>
                <p:oleObj name="Equation" r:id="rId3" imgW="1600200" imgH="889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54400"/>
                        <a:ext cx="1600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181600" y="4419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5" imgW="190500" imgH="279400" progId="Equation.DSMT4">
                  <p:embed/>
                </p:oleObj>
              </mc:Choice>
              <mc:Fallback>
                <p:oleObj name="Equation" r:id="rId5" imgW="1905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699000" y="4419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7" imgW="203112" imgH="291973" progId="Equation.DSMT4">
                  <p:embed/>
                </p:oleObj>
              </mc:Choice>
              <mc:Fallback>
                <p:oleObj name="Equation" r:id="rId7" imgW="203112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419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724400" y="3200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9" imgW="253800" imgH="190440" progId="Equation.DSMT4">
                  <p:embed/>
                </p:oleObj>
              </mc:Choice>
              <mc:Fallback>
                <p:oleObj name="Equation" r:id="rId9" imgW="2538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305300" y="324485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11" imgW="139639" imgH="203112" progId="Equation.DSMT4">
                  <p:embed/>
                </p:oleObj>
              </mc:Choice>
              <mc:Fallback>
                <p:oleObj name="Equation" r:id="rId11" imgW="139639" imgH="20311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324485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231640" y="34582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01540" y="3451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dirty="0"/>
              <a:t>Application: Adding and Subtracting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pricing a new car, Jason found that he would have to pay a base price of </a:t>
            </a:r>
            <a:r>
              <a:rPr lang="en-US" i="0" dirty="0">
                <a:solidFill>
                  <a:srgbClr val="0000FF"/>
                </a:solidFill>
              </a:rPr>
              <a:t>$15,200 </a:t>
            </a:r>
            <a:r>
              <a:rPr lang="en-US" i="0" dirty="0">
                <a:solidFill>
                  <a:schemeClr val="tx1"/>
                </a:solidFill>
              </a:rPr>
              <a:t>plus </a:t>
            </a:r>
            <a:r>
              <a:rPr lang="en-US" i="0" dirty="0">
                <a:solidFill>
                  <a:srgbClr val="0000FF"/>
                </a:solidFill>
              </a:rPr>
              <a:t>$1025 </a:t>
            </a:r>
            <a:r>
              <a:rPr lang="en-US" i="0" dirty="0">
                <a:solidFill>
                  <a:schemeClr val="tx1"/>
                </a:solidFill>
              </a:rPr>
              <a:t>in taxes and </a:t>
            </a:r>
            <a:r>
              <a:rPr lang="en-US" i="0" dirty="0">
                <a:solidFill>
                  <a:srgbClr val="0000FF"/>
                </a:solidFill>
              </a:rPr>
              <a:t>$575 </a:t>
            </a:r>
            <a:r>
              <a:rPr lang="en-US" i="0" dirty="0">
                <a:solidFill>
                  <a:schemeClr val="tx1"/>
                </a:solidFill>
              </a:rPr>
              <a:t>for license fees.  If the bank loaned him </a:t>
            </a:r>
            <a:r>
              <a:rPr lang="en-US" i="0" dirty="0">
                <a:solidFill>
                  <a:srgbClr val="0000FF"/>
                </a:solidFill>
              </a:rPr>
              <a:t>$10,640</a:t>
            </a:r>
            <a:r>
              <a:rPr lang="en-US" i="0" dirty="0">
                <a:solidFill>
                  <a:schemeClr val="tx1"/>
                </a:solidFill>
              </a:rPr>
              <a:t>, how much cash would Jason need to buy the car?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involves both addition and subtraction.  First, we add Jason’s expenses and then we subtract the amount of the bank loan.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4267200" y="2178050"/>
          <a:ext cx="252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0" name="Equation" r:id="rId3" imgW="2527200" imgH="368280" progId="Equation.DSMT4">
                  <p:embed/>
                </p:oleObj>
              </mc:Choice>
              <mc:Fallback>
                <p:oleObj name="Equation" r:id="rId3" imgW="2527200" imgH="3682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78050"/>
                        <a:ext cx="252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14: </a:t>
            </a:r>
            <a:r>
              <a:rPr lang="en-US" dirty="0"/>
              <a:t>Application: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Subtracting Whole Numbers (cont.)</a:t>
            </a:r>
            <a:endParaRPr lang="en-US" dirty="0"/>
          </a:p>
        </p:txBody>
      </p:sp>
      <p:sp>
        <p:nvSpPr>
          <p:cNvPr id="32770" name="Rectangle 3"/>
          <p:cNvSpPr>
            <a:spLocks noGrp="1"/>
          </p:cNvSpPr>
          <p:nvPr>
            <p:ph idx="1"/>
          </p:nvPr>
        </p:nvSpPr>
        <p:spPr>
          <a:xfrm>
            <a:off x="457200" y="43535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Jason would need </a:t>
            </a:r>
            <a:r>
              <a:rPr lang="en-US" i="0" dirty="0">
                <a:solidFill>
                  <a:srgbClr val="FF0000"/>
                </a:solidFill>
              </a:rPr>
              <a:t>$6160 </a:t>
            </a:r>
            <a:r>
              <a:rPr lang="en-US" i="0" dirty="0">
                <a:solidFill>
                  <a:schemeClr val="tx1"/>
                </a:solidFill>
              </a:rPr>
              <a:t>in cash to buy the car.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2182812" y="2063750"/>
            <a:ext cx="1255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Base price</a:t>
            </a:r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2182812" y="2597150"/>
            <a:ext cx="7437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Taxes</a:t>
            </a:r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2182812" y="3130550"/>
            <a:ext cx="1439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License fees</a:t>
            </a: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2182812" y="3740150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7" name="Rectangle 10"/>
          <p:cNvSpPr>
            <a:spLocks noChangeArrowheads="1"/>
          </p:cNvSpPr>
          <p:nvPr/>
        </p:nvSpPr>
        <p:spPr bwMode="auto">
          <a:xfrm>
            <a:off x="6870700" y="2154238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6870700" y="2687638"/>
            <a:ext cx="12089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Bank loan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6870700" y="3206750"/>
            <a:ext cx="6799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Cash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8965" y="1270000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Expenses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267200" y="1282700"/>
            <a:ext cx="21355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Cash Needed</a:t>
            </a:r>
            <a:endParaRPr lang="en-US" sz="28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08050" y="2063750"/>
          <a:ext cx="120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" name="Equation" r:id="rId5" imgW="1206360" imgH="419040" progId="Equation.DSMT4">
                  <p:embed/>
                </p:oleObj>
              </mc:Choice>
              <mc:Fallback>
                <p:oleObj name="Equation" r:id="rId5" imgW="1206360" imgH="4190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063750"/>
                        <a:ext cx="1206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70000" y="26416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Equation" r:id="rId7" imgW="850531" imgH="380835" progId="Equation.DSMT4">
                  <p:embed/>
                </p:oleObj>
              </mc:Choice>
              <mc:Fallback>
                <p:oleObj name="Equation" r:id="rId7" imgW="850531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26416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09600" y="31242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3" name="Equation" r:id="rId9" imgW="1473200" imgH="495300" progId="Equation.DSMT4">
                  <p:embed/>
                </p:oleObj>
              </mc:Choice>
              <mc:Fallback>
                <p:oleObj name="Equation" r:id="rId9" imgW="1473200" imgH="4953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869950" y="37528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4" name="Equation" r:id="rId11" imgW="1206360" imgH="368280" progId="Equation.DSMT4">
                  <p:embed/>
                </p:oleObj>
              </mc:Choice>
              <mc:Fallback>
                <p:oleObj name="Equation" r:id="rId11" imgW="12063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7528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6573838" y="3289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5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3289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61293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6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2022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7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659438" y="3289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8" name="Equation" r:id="rId18" imgW="190500" imgH="279400" progId="Equation.DSMT4">
                  <p:embed/>
                </p:oleObj>
              </mc:Choice>
              <mc:Fallback>
                <p:oleObj name="Equation" r:id="rId18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3289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/>
        </p:nvGraphicFramePr>
        <p:xfrm>
          <a:off x="6096000" y="19812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9"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702300" y="19875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Equation" r:id="rId22" imgW="139639" imgH="190417" progId="Equation.DSMT4">
                  <p:embed/>
                </p:oleObj>
              </mc:Choice>
              <mc:Fallback>
                <p:oleObj name="Equation" r:id="rId22" imgW="139639" imgH="19041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19875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5628640" y="21945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267200" y="2692400"/>
          <a:ext cx="252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Equation" r:id="rId24" imgW="2527300" imgH="444500" progId="Equation.DSMT4">
                  <p:embed/>
                </p:oleObj>
              </mc:Choice>
              <mc:Fallback>
                <p:oleObj name="Equation" r:id="rId24" imgW="2527300" imgH="4445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92400"/>
                        <a:ext cx="2527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6073140" y="2232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50" name="Object 42"/>
          <p:cNvGraphicFramePr>
            <a:graphicFrameLocks noChangeAspect="1"/>
          </p:cNvGraphicFramePr>
          <p:nvPr/>
        </p:nvGraphicFramePr>
        <p:xfrm>
          <a:off x="4343400" y="32385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tion" r:id="rId26" imgW="203040" imgH="368280" progId="Equation.DSMT4">
                  <p:embed/>
                </p:oleObj>
              </mc:Choice>
              <mc:Fallback>
                <p:oleObj name="Equation" r:id="rId26" imgW="203040" imgH="3682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2385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/>
      <p:bldP spid="32777" grpId="0"/>
      <p:bldP spid="32778" grpId="0"/>
      <p:bldP spid="3277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Adding Whole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 </a:t>
            </a:r>
            <a:r>
              <a:rPr lang="en-US" dirty="0">
                <a:solidFill>
                  <a:srgbClr val="0000FF"/>
                </a:solidFill>
              </a:rPr>
              <a:t>623 + 172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/>
              <a:t>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pPr algn="just"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i="0" dirty="0">
                <a:solidFill>
                  <a:srgbClr val="366092"/>
                </a:solidFill>
              </a:rPr>
              <a:t>	</a:t>
            </a:r>
            <a:r>
              <a:rPr lang="en-US" i="0" dirty="0"/>
              <a:t>  </a:t>
            </a:r>
            <a:r>
              <a:rPr lang="en-US" dirty="0"/>
              <a:t>         </a:t>
            </a:r>
          </a:p>
          <a:p>
            <a:pPr algn="just">
              <a:spcBef>
                <a:spcPts val="1200"/>
              </a:spcBef>
            </a:pPr>
            <a:r>
              <a:rPr lang="en-US" i="0" dirty="0"/>
              <a:t>                </a:t>
            </a:r>
            <a:endParaRPr lang="en-US" i="0" u="sng" dirty="0">
              <a:solidFill>
                <a:srgbClr val="000099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dirty="0"/>
              <a:t>                                 </a:t>
            </a:r>
            <a:r>
              <a:rPr lang="en-US" i="0" dirty="0"/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493279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429000" y="3032823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429000" y="3518237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ones.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828800" y="2431724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62</a:t>
            </a:r>
            <a:r>
              <a:rPr lang="en-US" sz="2800" dirty="0">
                <a:solidFill>
                  <a:srgbClr val="07FF3F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3456682"/>
            <a:ext cx="939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    5</a:t>
            </a: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2667000" y="26771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 flipH="1">
            <a:off x="2667000" y="32105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4124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7FF3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5029855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503938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 tens.</a:t>
            </a:r>
          </a:p>
        </p:txBody>
      </p:sp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231898"/>
              </p:ext>
            </p:extLst>
          </p:nvPr>
        </p:nvGraphicFramePr>
        <p:xfrm>
          <a:off x="1627632" y="296293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632" y="296293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7481"/>
              </p:ext>
            </p:extLst>
          </p:nvPr>
        </p:nvGraphicFramePr>
        <p:xfrm>
          <a:off x="1784350" y="4573892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5" imgW="850680" imgH="495000" progId="Equation.DSMT4">
                  <p:embed/>
                </p:oleObj>
              </mc:Choice>
              <mc:Fallback>
                <p:oleObj name="Equation" r:id="rId5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573892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Adding Whole Numbers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7FF3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</a:rPr>
              <a:t>23</a:t>
            </a:r>
          </a:p>
          <a:p>
            <a:r>
              <a:rPr lang="en-US" dirty="0">
                <a:solidFill>
                  <a:srgbClr val="000099"/>
                </a:solidFill>
              </a:rPr>
              <a:t>                </a:t>
            </a:r>
            <a:endParaRPr lang="en-US" u="sng" dirty="0">
              <a:solidFill>
                <a:srgbClr val="000099"/>
              </a:solidFill>
            </a:endParaRPr>
          </a:p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>
                <a:solidFill>
                  <a:srgbClr val="2D7D9F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Add hundreds.</a:t>
            </a:r>
            <a:r>
              <a:rPr lang="en-US" sz="2000" dirty="0">
                <a:solidFill>
                  <a:srgbClr val="2D7D9F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000099"/>
                </a:solidFill>
              </a:rPr>
              <a:t>623</a:t>
            </a:r>
            <a:r>
              <a:rPr lang="en-US" dirty="0"/>
              <a:t>         </a:t>
            </a:r>
            <a:r>
              <a:rPr lang="en-US" sz="2000" dirty="0">
                <a:solidFill>
                  <a:srgbClr val="008080"/>
                </a:solidFill>
              </a:rPr>
              <a:t>Do not write all the steps.</a:t>
            </a:r>
          </a:p>
          <a:p>
            <a:r>
              <a:rPr lang="en-US" dirty="0"/>
              <a:t>	      </a:t>
            </a:r>
            <a:r>
              <a:rPr lang="en-US" dirty="0">
                <a:solidFill>
                  <a:srgbClr val="000099"/>
                </a:solidFill>
              </a:rPr>
              <a:t>+</a:t>
            </a:r>
            <a:r>
              <a:rPr lang="en-US" u="sng" dirty="0">
                <a:solidFill>
                  <a:srgbClr val="000099"/>
                </a:solidFill>
              </a:rPr>
              <a:t>172          </a:t>
            </a:r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/>
              <a:t>          </a:t>
            </a:r>
            <a:r>
              <a:rPr lang="en-US" sz="2000" dirty="0">
                <a:solidFill>
                  <a:srgbClr val="008080"/>
                </a:solidFill>
              </a:rPr>
              <a:t>Sum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" name="Line 28"/>
          <p:cNvSpPr>
            <a:spLocks noChangeShapeType="1"/>
          </p:cNvSpPr>
          <p:nvPr/>
        </p:nvSpPr>
        <p:spPr bwMode="auto">
          <a:xfrm flipH="1">
            <a:off x="2819400" y="3505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2895600" y="4495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98520" y="37338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only addends and the sum.</a:t>
            </a:r>
          </a:p>
        </p:txBody>
      </p:sp>
      <p:graphicFrame>
        <p:nvGraphicFramePr>
          <p:cNvPr id="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327324"/>
              </p:ext>
            </p:extLst>
          </p:nvPr>
        </p:nvGraphicFramePr>
        <p:xfrm>
          <a:off x="1862328" y="182880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0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328" y="182880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Carrying When Adding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8229600" cy="2286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3550" indent="-463550"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463550" indent="-463550"/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sum of the digits in one column is more than 9,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write the ones digit of the sum in that column, and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carry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tens digit of the sum as a number to be added to the next column to the left.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Adding Whole Numbers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475 + 59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733800" y="2477869"/>
            <a:ext cx="304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3733800" y="3620869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3810000" y="259080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3" imgW="1600200" imgH="291960" progId="Equation.DSMT4">
                  <p:embed/>
                </p:oleObj>
              </mc:Choice>
              <mc:Fallback>
                <p:oleObj name="Equation" r:id="rId3" imgW="160020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9080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7" name="Object 39"/>
          <p:cNvGraphicFramePr>
            <a:graphicFrameLocks noChangeAspect="1"/>
          </p:cNvGraphicFramePr>
          <p:nvPr/>
        </p:nvGraphicFramePr>
        <p:xfrm>
          <a:off x="3810000" y="2935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5" imgW="1612800" imgH="406080" progId="Equation.DSMT4">
                  <p:embed/>
                </p:oleObj>
              </mc:Choice>
              <mc:Fallback>
                <p:oleObj name="Equation" r:id="rId5" imgW="161280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935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8" name="Object 40"/>
          <p:cNvGraphicFramePr>
            <a:graphicFrameLocks noChangeAspect="1"/>
          </p:cNvGraphicFramePr>
          <p:nvPr/>
        </p:nvGraphicFramePr>
        <p:xfrm>
          <a:off x="5207000" y="347503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47503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57200" y="2249269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339226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4 in the ones column.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91200" y="2249269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5 ones + 9 ones = 14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=1 ten + 4 ones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300" y="409575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hundreds  column.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524011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column.</a:t>
            </a:r>
          </a:p>
          <a:p>
            <a:endParaRPr lang="en-US" dirty="0"/>
          </a:p>
        </p:txBody>
      </p:sp>
      <p:graphicFrame>
        <p:nvGraphicFramePr>
          <p:cNvPr id="2089" name="Object 41"/>
          <p:cNvGraphicFramePr>
            <a:graphicFrameLocks noChangeAspect="1"/>
          </p:cNvGraphicFramePr>
          <p:nvPr/>
        </p:nvGraphicFramePr>
        <p:xfrm>
          <a:off x="3810000" y="4440238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0238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810000" y="4840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11" imgW="1612800" imgH="406080" progId="Equation.DSMT4">
                  <p:embed/>
                </p:oleObj>
              </mc:Choice>
              <mc:Fallback>
                <p:oleObj name="Equation" r:id="rId11" imgW="161280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40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4772025" y="5373688"/>
          <a:ext cx="1809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373688"/>
                        <a:ext cx="1809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Line 28"/>
          <p:cNvSpPr>
            <a:spLocks noChangeShapeType="1"/>
          </p:cNvSpPr>
          <p:nvPr/>
        </p:nvSpPr>
        <p:spPr bwMode="auto">
          <a:xfrm>
            <a:off x="3733800" y="428625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4" name="Line 28"/>
          <p:cNvSpPr>
            <a:spLocks noChangeShapeType="1"/>
          </p:cNvSpPr>
          <p:nvPr/>
        </p:nvSpPr>
        <p:spPr bwMode="auto">
          <a:xfrm>
            <a:off x="3733800" y="5449669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38800" y="4459069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7 tens + 5 tens + 1 ten = 13 tens</a:t>
            </a:r>
          </a:p>
          <a:p>
            <a:r>
              <a:rPr lang="en-US" dirty="0">
                <a:solidFill>
                  <a:srgbClr val="008080"/>
                </a:solidFill>
              </a:rPr>
              <a:t>= 1 hundred + 3 tens</a:t>
            </a:r>
          </a:p>
        </p:txBody>
      </p:sp>
      <p:graphicFrame>
        <p:nvGraphicFramePr>
          <p:cNvPr id="2093" name="Object 45"/>
          <p:cNvGraphicFramePr>
            <a:graphicFrameLocks noChangeAspect="1"/>
          </p:cNvGraphicFramePr>
          <p:nvPr/>
        </p:nvGraphicFramePr>
        <p:xfrm>
          <a:off x="4775200" y="2324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15" imgW="139639" imgH="190417" progId="Equation.DSMT4">
                  <p:embed/>
                </p:oleObj>
              </mc:Choice>
              <mc:Fallback>
                <p:oleObj name="Equation" r:id="rId15" imgW="139639" imgH="190417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324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43434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7" imgW="139639" imgH="190417" progId="Equation.DSMT4">
                  <p:embed/>
                </p:oleObj>
              </mc:Choice>
              <mc:Fallback>
                <p:oleObj name="Equation" r:id="rId17" imgW="139639" imgH="19041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48006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5181600" y="538638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8638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 animBg="1"/>
      <p:bldP spid="42" grpId="0"/>
      <p:bldP spid="44" grpId="0"/>
      <p:bldP spid="46" grpId="0"/>
      <p:bldP spid="47" grpId="0"/>
      <p:bldP spid="48" grpId="0"/>
      <p:bldP spid="53" grpId="0" animBg="1"/>
      <p:bldP spid="54" grpId="0" animBg="1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352800" y="26670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" imgW="1612900" imgH="292100" progId="Equation.DSMT4">
                  <p:embed/>
                </p:oleObj>
              </mc:Choice>
              <mc:Fallback>
                <p:oleObj name="Equation" r:id="rId3" imgW="16129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5105400" y="1657350"/>
            <a:ext cx="411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hundreds: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4 hundreds + 1 hundred = 5 hundreds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Adding Whole Numbers (cont.)</a:t>
            </a:r>
            <a:endParaRPr lang="en-US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3434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133600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7" imgW="1612900" imgH="406400" progId="Equation.DSMT4">
                  <p:embed/>
                </p:oleObj>
              </mc:Choice>
              <mc:Fallback>
                <p:oleObj name="Equation" r:id="rId7" imgW="16129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33600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62325" y="1647825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1647825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810000" y="2667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38862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13" imgW="139639" imgH="190417" progId="Equation.DSMT4">
                  <p:embed/>
                </p:oleObj>
              </mc:Choice>
              <mc:Fallback>
                <p:oleObj name="Equation" r:id="rId13" imgW="139639" imgH="19041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66800" y="260985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5 in the hundreds column.</a:t>
            </a:r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>
            <a:off x="3048000" y="28194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3: Adding Whole Numbers Using Sums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17 + 34 + 86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1F497D"/>
                </a:solidFill>
              </a:rPr>
              <a:t>Solution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add, we note the combinations that total 10 to find the sums quickly.</a:t>
            </a:r>
          </a:p>
          <a:p>
            <a:pPr eaLnBrk="1" hangingPunct="1">
              <a:buFont typeface="Courier New" pitchFamily="49" charset="0"/>
              <a:buNone/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05200" y="3581400"/>
          <a:ext cx="16129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81400"/>
                        <a:ext cx="16129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3132892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530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7 in the ones </a:t>
            </a:r>
            <a:r>
              <a:rPr lang="en-US" sz="2000" dirty="0">
                <a:solidFill>
                  <a:srgbClr val="008080"/>
                </a:solidFill>
              </a:rPr>
              <a:t>column</a:t>
            </a:r>
            <a:r>
              <a:rPr lang="en-US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3886200" y="51816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>
            <a:off x="3810000" y="3352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19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7800" y="349627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7 + 4 + 6 = 7 + 10 = 17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 = 1 ten + 7 ones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905375" y="50292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50292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 animBg="1"/>
      <p:bldP spid="20" grpId="0" animBg="1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1574</Words>
  <Application>Microsoft Office PowerPoint</Application>
  <PresentationFormat>On-screen Show (4:3)</PresentationFormat>
  <Paragraphs>230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Courier New</vt:lpstr>
      <vt:lpstr>Symbol</vt:lpstr>
      <vt:lpstr>Office Theme</vt:lpstr>
      <vt:lpstr>Equation</vt:lpstr>
      <vt:lpstr>Section 10.R.1</vt:lpstr>
      <vt:lpstr>Objectives</vt:lpstr>
      <vt:lpstr>Adding Whole Numbers</vt:lpstr>
      <vt:lpstr>Example 1: Adding Whole Numbers</vt:lpstr>
      <vt:lpstr>Example 1: Adding Whole Numbers (cont.)</vt:lpstr>
      <vt:lpstr>Carrying When Adding Whole Numbers</vt:lpstr>
      <vt:lpstr>Example 2: Adding Whole Numbers</vt:lpstr>
      <vt:lpstr>Example 2: Adding Whole Numbers (cont.)</vt:lpstr>
      <vt:lpstr>Example 3: Adding Whole Numbers Using Sums of 10</vt:lpstr>
      <vt:lpstr>Example 3: Adding Whole Numbers Using Sums of 10 (cont.)</vt:lpstr>
      <vt:lpstr>Example 4: Adding Whole Numbers</vt:lpstr>
      <vt:lpstr>Commutative Property of Addition</vt:lpstr>
      <vt:lpstr>Associative Property of Addition</vt:lpstr>
      <vt:lpstr>Additive Identity Property</vt:lpstr>
      <vt:lpstr>Example 5: Recognizing the Properties of Addition</vt:lpstr>
      <vt:lpstr>Example 6: Calculating the Perimeter of a Polygon</vt:lpstr>
      <vt:lpstr>Example 6: Calculating the Perimeter of a Polygon (cont.)</vt:lpstr>
      <vt:lpstr>Example 7: Application: Calculating the Perimeter of a Rectangle</vt:lpstr>
      <vt:lpstr>Example 7: Application: Calculating the Perimeter of a Rectangle (cont.)</vt:lpstr>
      <vt:lpstr>Subtraction</vt:lpstr>
      <vt:lpstr>Example 8: Subtracting Whole Numbers</vt:lpstr>
      <vt:lpstr>Subtracting Whole Numbers</vt:lpstr>
      <vt:lpstr>Example 9: Subtracting Whole Numbers</vt:lpstr>
      <vt:lpstr>Example 9: Subtracting Whole Numbers (cont.)</vt:lpstr>
      <vt:lpstr>Example 10: Subtracting Whole Numbers by Borrowing</vt:lpstr>
      <vt:lpstr>Example 10: Subtracting Whole Numbers by Borrowing (cont.)</vt:lpstr>
      <vt:lpstr>Example 10: Subtracting Whole Numbers (cont.)</vt:lpstr>
      <vt:lpstr>Example 11: Subtracting Whole Numbers by borrowing</vt:lpstr>
      <vt:lpstr>Example 11: Subtracting Whole Numbers (cont.)</vt:lpstr>
      <vt:lpstr>Example 11: Subtracting Whole Numbers (cont.)</vt:lpstr>
      <vt:lpstr>Example 12: Finding a Missing Addend</vt:lpstr>
      <vt:lpstr>Example 13: Application: Subtracting Whole Numbers</vt:lpstr>
      <vt:lpstr>Example 14: Application: Adding and Subtracting Numbers</vt:lpstr>
      <vt:lpstr>Example 14: Application: Subtracting Whole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180</cp:revision>
  <dcterms:created xsi:type="dcterms:W3CDTF">2013-04-26T14:43:13Z</dcterms:created>
  <dcterms:modified xsi:type="dcterms:W3CDTF">2018-10-12T09:31:31Z</dcterms:modified>
</cp:coreProperties>
</file>