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83" r:id="rId5"/>
    <p:sldId id="261" r:id="rId6"/>
    <p:sldId id="284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Belloit, Nicholas G" initials="BNG" lastIdx="1" clrIdx="1">
    <p:extLst/>
  </p:cmAuthor>
  <p:cmAuthor id="2" name="Belloit, Nicholas G" initials="BNG [2]" lastIdx="1" clrIdx="2">
    <p:extLst/>
  </p:cmAuthor>
  <p:cmAuthor id="3" name="Belloit, Nicholas G" initials="BNG [3]" lastIdx="1" clrIdx="3">
    <p:extLst/>
  </p:cmAuthor>
  <p:cmAuthor id="4" name="Belloit, Nicholas G" initials="BNG [4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E7E"/>
    <a:srgbClr val="008080"/>
    <a:srgbClr val="2D7D9F"/>
    <a:srgbClr val="000099"/>
    <a:srgbClr val="0000FF"/>
    <a:srgbClr val="FFFFCC"/>
    <a:srgbClr val="1F497C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/>
    <p:restoredTop sz="94660"/>
  </p:normalViewPr>
  <p:slideViewPr>
    <p:cSldViewPr>
      <p:cViewPr varScale="1">
        <p:scale>
          <a:sx n="92" d="100"/>
          <a:sy n="92" d="100"/>
        </p:scale>
        <p:origin x="106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E316C-7AFE-4CF7-9653-E167F3D1663D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C11C-0472-45A2-A1AB-24DB6ECFBD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C11C-0472-45A2-A1AB-24DB6ECFBD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Exponents and Order of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 0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269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nonzero number raised to the 0 power equals 1.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pPr marL="342900" indent="-342900">
              <a:spcBef>
                <a:spcPts val="1200"/>
              </a:spcBef>
            </a:pP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expression 0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undefined.</a:t>
            </a: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705100" y="2908300"/>
          <a:ext cx="373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3733800" imgH="469900" progId="Equation.DSMT4">
                  <p:embed/>
                </p:oleObj>
              </mc:Choice>
              <mc:Fallback>
                <p:oleObj name="Equation" r:id="rId3" imgW="37338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908300"/>
                        <a:ext cx="373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Exponents 1 and 0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4288" indent="-14288" algn="ctr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</a:t>
            </a: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To help in understanding the exponent 0, note the pattern in the following powers with base 3.</a:t>
            </a: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Each value is the previous value divided by 3. In this way defining 3</a:t>
            </a:r>
            <a:r>
              <a:rPr lang="en-US" i="0" baseline="30000" dirty="0">
                <a:solidFill>
                  <a:srgbClr val="000000"/>
                </a:solidFill>
              </a:rPr>
              <a:t>0</a:t>
            </a:r>
            <a:r>
              <a:rPr lang="en-US" i="0" dirty="0">
                <a:solidFill>
                  <a:srgbClr val="000000"/>
                </a:solidFill>
              </a:rPr>
              <a:t> = 1 makes sense. (Try this idea with bases other than 3.)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921000" y="297180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3403440" imgH="469800" progId="Equation.DSMT4">
                  <p:embed/>
                </p:oleObj>
              </mc:Choice>
              <mc:Fallback>
                <p:oleObj name="Equation" r:id="rId3" imgW="34034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971800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Evaluating Exponential Expressions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each exponential expression.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a.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b.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c.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d.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2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3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4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0650" y="302722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390650" y="35814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2527" y="41910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43002" y="48006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Rules for Order of Operations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111827"/>
            <a:ext cx="8229600" cy="474591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within grouping symbols, such as parentheses ( ), brackets [ ], or braces { }. (If there are more than one pair of grouping symbols, start with the innermost grouping symbols.)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Evaluate any exponential expressions.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Order of Operations with Whole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pPr marL="1588" indent="-1588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Note that in Rule 3 neither multiplication nor division has priority over the other. Whichever of these operations occurs first, moving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is done first. In Rule 4, addition and subtraction are handled in the same way. Unless they occur within grouping symbols,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addition and subtraction are the last operations to be performed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66800" y="5028250"/>
            <a:ext cx="2683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8          − 5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14 ÷ 7 + 3 ⋅ 2 − 5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this example there are no grouping symbols or exponents, so we begin with multiplication and division (left to right).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64739" y="4104785"/>
            <a:ext cx="4078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before multiplying in this case.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64739" y="4629662"/>
            <a:ext cx="41362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before adding or subtracting.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3864739" y="5088788"/>
            <a:ext cx="38472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before subtracting in this case.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64739" y="5572065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1190944" y="3528471"/>
            <a:ext cx="2574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÷ 7 + 3 ⋅ 2 − 5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066800" y="4053348"/>
            <a:ext cx="269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+ 3 ⋅ 2 − 5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1620982" y="3637844"/>
            <a:ext cx="152400" cy="762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4553798"/>
            <a:ext cx="271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   6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− 5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2707872" y="4263045"/>
            <a:ext cx="163528" cy="60678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210694" y="4434348"/>
            <a:ext cx="122904" cy="12192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66800" y="5530644"/>
            <a:ext cx="2047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" name="Left Brace 19"/>
          <p:cNvSpPr/>
          <p:nvPr/>
        </p:nvSpPr>
        <p:spPr>
          <a:xfrm rot="16200000">
            <a:off x="2807622" y="4832156"/>
            <a:ext cx="171489" cy="13691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5" grpId="0"/>
      <p:bldP spid="16" grpId="0" animBg="1"/>
      <p:bldP spid="17" grpId="0" animBg="1"/>
      <p:bldP spid="19" grpId="0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dirty="0">
                <a:solidFill>
                  <a:schemeClr val="accent1"/>
                </a:solidFill>
              </a:rPr>
              <a:t> Using the Order of Operations with Whole Numbers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2 </a:t>
            </a:r>
            <a:r>
              <a:rPr lang="en-US" dirty="0">
                <a:solidFill>
                  <a:srgbClr val="0000FF"/>
                </a:solidFill>
              </a:rPr>
              <a:t>·</a:t>
            </a:r>
            <a:r>
              <a:rPr lang="en-US" i="0" dirty="0">
                <a:solidFill>
                  <a:srgbClr val="0000FF"/>
                </a:solidFill>
              </a:rPr>
              <a:t>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+ 18 ÷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704572" y="2362200"/>
            <a:ext cx="2446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FF"/>
                </a:solidFill>
              </a:rPr>
              <a:t>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 +  18 ÷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baseline="30000" dirty="0"/>
          </a:p>
        </p:txBody>
      </p:sp>
      <p:sp>
        <p:nvSpPr>
          <p:cNvPr id="6" name="Rectangle 5"/>
          <p:cNvSpPr/>
          <p:nvPr/>
        </p:nvSpPr>
        <p:spPr>
          <a:xfrm>
            <a:off x="1302762" y="3083488"/>
            <a:ext cx="2727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2 · 9   +  18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89193" y="2677628"/>
            <a:ext cx="151416" cy="3953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3794760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18    +       2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4363017"/>
            <a:ext cx="1792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20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808107" y="2669078"/>
            <a:ext cx="152399" cy="41148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348116" y="3254450"/>
            <a:ext cx="230027" cy="761999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2702263" y="3515840"/>
            <a:ext cx="113415" cy="1616135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29038" y="3149633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29038" y="3824967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divide.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29038" y="4442052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1996970" y="3341368"/>
            <a:ext cx="223753" cy="5818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(6 + 2) + (8 + 1) ÷ 9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438400"/>
            <a:ext cx="2906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(6 + 2) + (8 + 1) ÷ 9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19200" y="3087676"/>
            <a:ext cx="3169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9  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1904242" y="2597190"/>
            <a:ext cx="167550" cy="796416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3758728"/>
            <a:ext cx="2789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      1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4267200"/>
            <a:ext cx="18549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9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622271" y="3214947"/>
            <a:ext cx="257695" cy="8589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0869" y="2570154"/>
            <a:ext cx="167550" cy="8504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 rot="16200000">
            <a:off x="2806439" y="3299952"/>
            <a:ext cx="122904" cy="1905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4440" y="3105090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14440" y="3811672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14440" y="4384964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3" grpId="0" animBg="1"/>
      <p:bldP spid="14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Simplify:  </a:t>
            </a:r>
            <a:r>
              <a:rPr lang="en-US" i="0" dirty="0">
                <a:solidFill>
                  <a:srgbClr val="0000FF"/>
                </a:solidFill>
              </a:rPr>
              <a:t>30 ÷ 10 ⋅ 2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+ 3(6 − 2)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4807317"/>
            <a:ext cx="3073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24     </a:t>
            </a:r>
            <a:r>
              <a:rPr lang="en-US" sz="26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  12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282537"/>
            <a:ext cx="3280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 ÷ 10 ⋅ 2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+ 3(6 − 2)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74368" y="2931813"/>
            <a:ext cx="3179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+   3(4)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979376" y="3296041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74368" y="3602865"/>
            <a:ext cx="3220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8 </a:t>
            </a:r>
            <a:r>
              <a:rPr lang="en-US" sz="20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3(4)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5334000"/>
            <a:ext cx="22829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 36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2043882" y="3625871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7058" y="4455532"/>
            <a:ext cx="163665" cy="173181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4023852" y="2299745"/>
            <a:ext cx="181896" cy="1066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00901" y="4273917"/>
            <a:ext cx="3147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3      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⋅ 8  +   3(4)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2453464" y="4335132"/>
            <a:ext cx="189216" cy="949540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3893703" y="4596822"/>
            <a:ext cx="162448" cy="452928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2983085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Operate within parentheses.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3000" y="3635027"/>
            <a:ext cx="39935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3000" y="4325189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53000" y="4873337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53000" y="5379720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 animBg="1"/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2[5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(2 ⋅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− 10)]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858296" y="2099536"/>
            <a:ext cx="2914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2[5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+ (2 ⋅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− 10)]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5173" y="2799100"/>
            <a:ext cx="3114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(2 ⋅ 9 − 10)]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67654" y="2492276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16200000">
            <a:off x="3470117" y="3520686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 rot="16200000">
            <a:off x="3502385" y="2445573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 rot="16200000">
            <a:off x="3252319" y="3038467"/>
            <a:ext cx="76288" cy="57316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69921" y="3454420"/>
            <a:ext cx="28504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(18 − 10)]</a:t>
            </a:r>
          </a:p>
        </p:txBody>
      </p:sp>
      <p:sp>
        <p:nvSpPr>
          <p:cNvPr id="12" name="Left Brace 11"/>
          <p:cNvSpPr/>
          <p:nvPr/>
        </p:nvSpPr>
        <p:spPr>
          <a:xfrm rot="16200000">
            <a:off x="2752005" y="4031673"/>
            <a:ext cx="289560" cy="1463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70905" y="4140220"/>
            <a:ext cx="23102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2(25 +        8)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3618" y="4810780"/>
            <a:ext cx="1784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       (33)</a:t>
            </a:r>
          </a:p>
        </p:txBody>
      </p:sp>
      <p:sp>
        <p:nvSpPr>
          <p:cNvPr id="15" name="Left Brace 14"/>
          <p:cNvSpPr/>
          <p:nvPr/>
        </p:nvSpPr>
        <p:spPr>
          <a:xfrm rot="16200000">
            <a:off x="2364971" y="4895504"/>
            <a:ext cx="259080" cy="10058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83618" y="5455920"/>
            <a:ext cx="1220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66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40825" y="2850859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40825" y="3553571"/>
            <a:ext cx="3541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inside the parentheses.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40825" y="4248090"/>
            <a:ext cx="393192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40825" y="4857690"/>
            <a:ext cx="30915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40825" y="5467290"/>
            <a:ext cx="1100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Identify the base and exponent in an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Evaluate expressions with exponents.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Evaluate expressions with 1 and 0 as exponents.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whole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10: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3(2 + 2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) − 6 − 3 ⋅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822450" y="2032000"/>
          <a:ext cx="33909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3390840" imgH="3822480" progId="Equation.DSMT4">
                  <p:embed/>
                </p:oleObj>
              </mc:Choice>
              <mc:Fallback>
                <p:oleObj name="Equation" r:id="rId3" imgW="3390840" imgH="3822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2032000"/>
                        <a:ext cx="3390900" cy="382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3030419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4763393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2680592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4772628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508240" y="3917373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73418" name="Text Box 10"/>
          <p:cNvSpPr txBox="1">
            <a:spLocks noChangeArrowheads="1"/>
          </p:cNvSpPr>
          <p:nvPr/>
        </p:nvSpPr>
        <p:spPr bwMode="auto">
          <a:xfrm>
            <a:off x="4479049" y="3927764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28788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44790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1" name="Text Box 13"/>
          <p:cNvSpPr txBox="1">
            <a:spLocks noChangeArrowheads="1"/>
          </p:cNvSpPr>
          <p:nvPr/>
        </p:nvSpPr>
        <p:spPr bwMode="auto">
          <a:xfrm>
            <a:off x="3792162" y="5344391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782293" y="4152899"/>
            <a:ext cx="324192" cy="2076796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140133" y="2402378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4876800" y="2402377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777837" y="2660074"/>
            <a:ext cx="214745" cy="11152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2660071" y="3214255"/>
            <a:ext cx="242456" cy="13161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4634348" y="3429001"/>
            <a:ext cx="214742" cy="8797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020289" y="3716482"/>
            <a:ext cx="242456" cy="16209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6400" y="2658281"/>
            <a:ext cx="289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0" y="3357935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0" y="3960609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0" y="4604845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5380701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8" grpId="0"/>
      <p:bldP spid="273419" grpId="0"/>
      <p:bldP spid="273420" grpId="0"/>
      <p:bldP spid="273421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11: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14 − </a:t>
            </a:r>
            <a:r>
              <a:rPr lang="en-US" i="0" dirty="0">
                <a:solidFill>
                  <a:srgbClr val="0000FF"/>
                </a:solidFill>
              </a:rPr>
              <a:t>10)[(5 + 3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 ÷ </a:t>
            </a:r>
            <a:r>
              <a:rPr lang="en-US" i="0" dirty="0">
                <a:solidFill>
                  <a:srgbClr val="0000FF"/>
                </a:solidFill>
              </a:rPr>
              <a:t>2 + 5]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914400" y="2330450"/>
          <a:ext cx="3873500" cy="368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Equation" r:id="rId3" imgW="3873240" imgH="3682800" progId="Equation.DSMT4">
                  <p:embed/>
                </p:oleObj>
              </mc:Choice>
              <mc:Fallback>
                <p:oleObj name="Equation" r:id="rId3" imgW="3873240" imgH="3682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30450"/>
                        <a:ext cx="3873500" cy="368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1582305" y="4218498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3199560" y="4208107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3206750" y="294366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2718115" y="484888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845367" y="3584442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3626417" y="4838489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3276600" y="5496580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438815" y="4609891"/>
            <a:ext cx="131616" cy="1690254"/>
          </a:xfrm>
          <a:prstGeom prst="leftBrace">
            <a:avLst>
              <a:gd name="adj1" fmla="val 8333"/>
              <a:gd name="adj2" fmla="val 52328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303732" y="2670253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1651576" y="3692026"/>
            <a:ext cx="242456" cy="9628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3764396" y="4052243"/>
            <a:ext cx="242455" cy="151014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2998932" y="3051253"/>
            <a:ext cx="249382" cy="10113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260437" y="3388956"/>
            <a:ext cx="228600" cy="1555173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21825" y="3028890"/>
            <a:ext cx="41494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21825" y="3662735"/>
            <a:ext cx="41806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innermost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21825" y="4245114"/>
            <a:ext cx="40247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 and divide inside the brackets.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21825" y="4921827"/>
            <a:ext cx="31380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21825" y="546729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9" grpId="0"/>
      <p:bldP spid="273420" grpId="0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1: Identifying the Base and Exponent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514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60475" algn="l"/>
              </a:tabLst>
            </a:pPr>
            <a:r>
              <a:rPr lang="en-US" dirty="0"/>
              <a:t>Identify the base and exponent in each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260475" algn="l"/>
              </a:tabLst>
            </a:pPr>
            <a:endParaRPr lang="en-US" sz="1600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2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2286000"/>
            <a:ext cx="541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is the exponent.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3091929"/>
            <a:ext cx="5597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is the exponent.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Exponents and Order of Operations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 is usually some confusion about the use of the word “power.” Since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read “two to the fifth power,” it is natural to think of 5 as the power. This is not true. A power is not an exponent. A power is the product indicated by a base raised to an exponent. Thus, for the equation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32, think of the phrase “two to the fifth power” in its entirety. The corresponding power is the product, 32.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In order to illustrate exponential notation, we show several products written with repeated multiplication and the equivalent exponential expressions.</a:t>
            </a:r>
          </a:p>
          <a:p>
            <a:endParaRPr lang="en-US" dirty="0"/>
          </a:p>
          <a:p>
            <a:r>
              <a:rPr lang="en-US" b="1" dirty="0"/>
              <a:t>	</a:t>
            </a:r>
          </a:p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793868"/>
            <a:ext cx="2196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7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7</a:t>
            </a:r>
            <a:r>
              <a:rPr lang="en-US" sz="2800" dirty="0">
                <a:solidFill>
                  <a:srgbClr val="0000FF"/>
                </a:solidFill>
              </a:rPr>
              <a:t> = 49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37093"/>
            <a:ext cx="2013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3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3</a:t>
            </a:r>
            <a:r>
              <a:rPr lang="en-US" sz="2800" dirty="0">
                <a:solidFill>
                  <a:srgbClr val="0000FF"/>
                </a:solidFill>
              </a:rPr>
              <a:t> = 9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487882" y="2793088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803268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505200" y="3793868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7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76800" y="3603156"/>
            <a:ext cx="411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7</a:t>
            </a:r>
            <a:r>
              <a:rPr lang="en-US" sz="2800" baseline="30000" dirty="0"/>
              <a:t>2 </a:t>
            </a:r>
            <a:r>
              <a:rPr lang="en-US" sz="2800" dirty="0"/>
              <a:t>is read “</a:t>
            </a:r>
            <a:r>
              <a:rPr lang="en-US" sz="2800" dirty="0">
                <a:solidFill>
                  <a:srgbClr val="FF0000"/>
                </a:solidFill>
              </a:rPr>
              <a:t>7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7 squared.</a:t>
            </a:r>
            <a:r>
              <a:rPr lang="en-US" sz="28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11950" y="4936868"/>
            <a:ext cx="1028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99950" y="4837093"/>
            <a:ext cx="4091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3</a:t>
            </a:r>
            <a:r>
              <a:rPr lang="en-US" sz="2800" baseline="30000" dirty="0"/>
              <a:t>2</a:t>
            </a:r>
            <a:r>
              <a:rPr lang="en-US" sz="2800" dirty="0"/>
              <a:t> is read “</a:t>
            </a:r>
            <a:r>
              <a:rPr lang="en-US" sz="2800" dirty="0">
                <a:solidFill>
                  <a:srgbClr val="FF0000"/>
                </a:solidFill>
              </a:rPr>
              <a:t>3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3 squared.</a:t>
            </a:r>
            <a:r>
              <a:rPr lang="en-US" sz="28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372380"/>
            <a:ext cx="24513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2 · 2</a:t>
            </a:r>
            <a:r>
              <a:rPr lang="en-US" sz="2800" dirty="0">
                <a:solidFill>
                  <a:srgbClr val="0000FF"/>
                </a:solidFill>
              </a:rPr>
              <a:t> = 8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415605"/>
            <a:ext cx="4440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4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10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10 · 10 · 10</a:t>
            </a:r>
            <a:r>
              <a:rPr lang="en-US" sz="2800" dirty="0">
                <a:solidFill>
                  <a:srgbClr val="0000FF"/>
                </a:solidFill>
              </a:rPr>
              <a:t> = 10,000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249882" y="1371600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381780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987548" y="2372380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2340114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3 </a:t>
            </a:r>
            <a:r>
              <a:rPr lang="en-US" sz="2000" dirty="0"/>
              <a:t>is read “</a:t>
            </a:r>
            <a:r>
              <a:rPr lang="en-US" sz="2000" dirty="0">
                <a:solidFill>
                  <a:srgbClr val="FF0000"/>
                </a:solidFill>
              </a:rPr>
              <a:t>2 to the third power</a:t>
            </a:r>
            <a:r>
              <a:rPr lang="en-US" sz="2000" dirty="0"/>
              <a:t>”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or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“</a:t>
            </a:r>
            <a:r>
              <a:rPr lang="en-US" sz="2000" dirty="0">
                <a:solidFill>
                  <a:srgbClr val="FF0000"/>
                </a:solidFill>
              </a:rPr>
              <a:t>2 cubed.</a:t>
            </a:r>
            <a:r>
              <a:rPr lang="en-US" sz="20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07350" y="3429000"/>
            <a:ext cx="20506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10</a:t>
            </a:r>
            <a:r>
              <a:rPr lang="en-US" sz="2800" baseline="30000" dirty="0">
                <a:solidFill>
                  <a:srgbClr val="000099"/>
                </a:solidFill>
              </a:rPr>
              <a:t>4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10,000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33550" y="3406914"/>
            <a:ext cx="2110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10</a:t>
            </a:r>
            <a:r>
              <a:rPr lang="en-US" sz="2000" baseline="30000" dirty="0"/>
              <a:t>4</a:t>
            </a:r>
            <a:r>
              <a:rPr lang="en-US" sz="2000" dirty="0"/>
              <a:t> is read “</a:t>
            </a:r>
            <a:r>
              <a:rPr lang="en-US" sz="2000" dirty="0">
                <a:solidFill>
                  <a:srgbClr val="FF0000"/>
                </a:solidFill>
              </a:rPr>
              <a:t>10 to the fourth power.</a:t>
            </a:r>
            <a:r>
              <a:rPr lang="en-US" sz="20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Evaluate each exponential expression.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baseline="30000" dirty="0">
                <a:solidFill>
                  <a:srgbClr val="0000FF"/>
                </a:solidFill>
              </a:rPr>
              <a:t>6</a:t>
            </a:r>
            <a:endParaRPr lang="en-US" sz="2800" baseline="30000" dirty="0"/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3: Evaluating Exponential Expressions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81075" y="3905250"/>
          <a:ext cx="2362201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3" imgW="2361960" imgH="380880" progId="Equation.DSMT4">
                  <p:embed/>
                </p:oleObj>
              </mc:Choice>
              <mc:Fallback>
                <p:oleObj name="Equation" r:id="rId3" imgW="2361960" imgH="380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3905250"/>
                        <a:ext cx="2362201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90600" y="4657725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5" imgW="1815840" imgH="380880" progId="Equation.DSMT4">
                  <p:embed/>
                </p:oleObj>
              </mc:Choice>
              <mc:Fallback>
                <p:oleObj name="Equation" r:id="rId5" imgW="1815840" imgH="380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57725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1019175" y="5410200"/>
          <a:ext cx="311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7" imgW="3111480" imgH="380880" progId="Equation.DSMT4">
                  <p:embed/>
                </p:oleObj>
              </mc:Choice>
              <mc:Fallback>
                <p:oleObj name="Equation" r:id="rId7" imgW="3111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5410200"/>
                        <a:ext cx="311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Evaluating Expressions with Exponents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8"/>
                </a:solidFill>
                <a:latin typeface="Calibri" pitchFamily="34" charset="0"/>
              </a:rPr>
              <a:t>Common Error</a:t>
            </a:r>
          </a:p>
          <a:p>
            <a:pPr algn="ctr"/>
            <a:endParaRPr lang="en-US" b="1" dirty="0">
              <a:solidFill>
                <a:srgbClr val="FF0008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260100" name="Group 4"/>
          <p:cNvGraphicFramePr>
            <a:graphicFrameLocks noGrp="1"/>
          </p:cNvGraphicFramePr>
          <p:nvPr/>
        </p:nvGraphicFramePr>
        <p:xfrm>
          <a:off x="457200" y="1752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Wrong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NOT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the exponent.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itchFamily="34" charset="0"/>
                        </a:rPr>
                        <a:t>Correct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itself.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223" name="Object 13"/>
          <p:cNvGraphicFramePr>
            <a:graphicFrameLocks noChangeAspect="1"/>
          </p:cNvGraphicFramePr>
          <p:nvPr/>
        </p:nvGraphicFramePr>
        <p:xfrm>
          <a:off x="1219200" y="3827208"/>
          <a:ext cx="2908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3" imgW="2908080" imgH="1054080" progId="Equation.DSMT4">
                  <p:embed/>
                </p:oleObj>
              </mc:Choice>
              <mc:Fallback>
                <p:oleObj name="Equation" r:id="rId3" imgW="2908080" imgH="1054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27208"/>
                        <a:ext cx="29083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14"/>
          <p:cNvGraphicFramePr>
            <a:graphicFrameLocks noChangeAspect="1"/>
          </p:cNvGraphicFramePr>
          <p:nvPr/>
        </p:nvGraphicFramePr>
        <p:xfrm>
          <a:off x="4864100" y="3822700"/>
          <a:ext cx="3365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5" imgW="3365280" imgH="1054080" progId="Equation.DSMT4">
                  <p:embed/>
                </p:oleObj>
              </mc:Choice>
              <mc:Fallback>
                <p:oleObj name="Equation" r:id="rId5" imgW="3365280" imgH="1054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822700"/>
                        <a:ext cx="3365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2192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52975" y="3762375"/>
            <a:ext cx="2028825" cy="1197684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6988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number raised to the first power is equal to itself.</a:t>
            </a:r>
            <a:endParaRPr lang="en-US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endParaRPr lang="en-US" sz="1600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r>
              <a:rPr lang="en-US" dirty="0">
                <a:solidFill>
                  <a:srgbClr val="000000"/>
                </a:solidFill>
              </a:rPr>
              <a:t>				 and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352675" y="3143250"/>
          <a:ext cx="1879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1879560" imgH="419040" progId="Equation.DSMT4">
                  <p:embed/>
                </p:oleObj>
              </mc:Choice>
              <mc:Fallback>
                <p:oleObj name="Equation" r:id="rId3" imgW="187956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675" y="3143250"/>
                        <a:ext cx="1879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924425" y="3143250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5" imgW="1600200" imgH="380880" progId="Equation.DSMT4">
                  <p:embed/>
                </p:oleObj>
              </mc:Choice>
              <mc:Fallback>
                <p:oleObj name="Equation" r:id="rId5" imgW="16002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5" y="3143250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926</Words>
  <Application>Microsoft Office PowerPoint</Application>
  <PresentationFormat>On-screen Show (4:3)</PresentationFormat>
  <Paragraphs>199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Times New Roman</vt:lpstr>
      <vt:lpstr>Office Theme</vt:lpstr>
      <vt:lpstr>Equation</vt:lpstr>
      <vt:lpstr>Section 12.R.1</vt:lpstr>
      <vt:lpstr>Objectives</vt:lpstr>
      <vt:lpstr>Example 1: Identifying the Base and Exponent</vt:lpstr>
      <vt:lpstr>Exponents and Order of Operations</vt:lpstr>
      <vt:lpstr>Example 2: Writing Expressions  Using Exponents</vt:lpstr>
      <vt:lpstr>Example 2: Writing Expressions  Using Exponents (cont.)</vt:lpstr>
      <vt:lpstr>Example 3: Evaluating Exponential Expressions</vt:lpstr>
      <vt:lpstr>Evaluating Expressions with Exponents</vt:lpstr>
      <vt:lpstr>The Exponent 1</vt:lpstr>
      <vt:lpstr>The Exponent 0</vt:lpstr>
      <vt:lpstr>The Exponents 1 and 0</vt:lpstr>
      <vt:lpstr>Example 4: Evaluating Exponential Expressions</vt:lpstr>
      <vt:lpstr>Rules for Order of Operations </vt:lpstr>
      <vt:lpstr>Order of Operations with Whole Numbers</vt:lpstr>
      <vt:lpstr>Example 5: Using the Order of Operations with Whole Numbers</vt:lpstr>
      <vt:lpstr>Example 6: Using the Order of Operations with Whole Numbers </vt:lpstr>
      <vt:lpstr>Example 7: Using the Order of Operations with Whole Numbers</vt:lpstr>
      <vt:lpstr>Example 8: Using the Order of Operations with Whole Numbers</vt:lpstr>
      <vt:lpstr>Example 9: Using the Order of Operations with Whole Numbers</vt:lpstr>
      <vt:lpstr>Completion Example 10: Using the Order  of Operations</vt:lpstr>
      <vt:lpstr>Completion Example 11: Using the Order  of Operations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184</cp:revision>
  <dcterms:created xsi:type="dcterms:W3CDTF">2013-04-26T14:43:13Z</dcterms:created>
  <dcterms:modified xsi:type="dcterms:W3CDTF">2018-10-12T10:08:22Z</dcterms:modified>
</cp:coreProperties>
</file>