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handoutMasterIdLst>
    <p:handoutMasterId r:id="rId65"/>
  </p:handoutMasterIdLst>
  <p:sldIdLst>
    <p:sldId id="256" r:id="rId2"/>
    <p:sldId id="259" r:id="rId3"/>
    <p:sldId id="260" r:id="rId4"/>
    <p:sldId id="272" r:id="rId5"/>
    <p:sldId id="261" r:id="rId6"/>
    <p:sldId id="273" r:id="rId7"/>
    <p:sldId id="274" r:id="rId8"/>
    <p:sldId id="275" r:id="rId9"/>
    <p:sldId id="276" r:id="rId10"/>
    <p:sldId id="277" r:id="rId11"/>
    <p:sldId id="296" r:id="rId12"/>
    <p:sldId id="278" r:id="rId13"/>
    <p:sldId id="297" r:id="rId14"/>
    <p:sldId id="280" r:id="rId15"/>
    <p:sldId id="281" r:id="rId16"/>
    <p:sldId id="282" r:id="rId17"/>
    <p:sldId id="262" r:id="rId18"/>
    <p:sldId id="263" r:id="rId19"/>
    <p:sldId id="283" r:id="rId20"/>
    <p:sldId id="264" r:id="rId21"/>
    <p:sldId id="284" r:id="rId22"/>
    <p:sldId id="285" r:id="rId23"/>
    <p:sldId id="287" r:id="rId24"/>
    <p:sldId id="286" r:id="rId25"/>
    <p:sldId id="288" r:id="rId26"/>
    <p:sldId id="289" r:id="rId27"/>
    <p:sldId id="290" r:id="rId28"/>
    <p:sldId id="291" r:id="rId29"/>
    <p:sldId id="293" r:id="rId30"/>
    <p:sldId id="294" r:id="rId31"/>
    <p:sldId id="295" r:id="rId32"/>
    <p:sldId id="298" r:id="rId33"/>
    <p:sldId id="265" r:id="rId34"/>
    <p:sldId id="301" r:id="rId35"/>
    <p:sldId id="279"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268" r:id="rId52"/>
    <p:sldId id="269" r:id="rId53"/>
    <p:sldId id="270" r:id="rId54"/>
    <p:sldId id="271" r:id="rId55"/>
    <p:sldId id="317" r:id="rId56"/>
    <p:sldId id="318" r:id="rId57"/>
    <p:sldId id="319" r:id="rId58"/>
    <p:sldId id="320" r:id="rId59"/>
    <p:sldId id="292" r:id="rId60"/>
    <p:sldId id="321" r:id="rId61"/>
    <p:sldId id="322" r:id="rId62"/>
    <p:sldId id="323" r:id="rId63"/>
    <p:sldId id="324" r:id="rId64"/>
  </p:sldIdLst>
  <p:sldSz cx="9144000" cy="6858000" type="screen4x3"/>
  <p:notesSz cx="6858000" cy="9144000"/>
  <p:embeddedFontLst>
    <p:embeddedFont>
      <p:font typeface="Calibri" panose="020F0502020204030204" pitchFamily="34" charset="0"/>
      <p:regular r:id="rId66"/>
      <p:bold r:id="rId67"/>
      <p:italic r:id="rId68"/>
      <p:boldItalic r:id="rId69"/>
    </p:embeddedFont>
    <p:embeddedFont>
      <p:font typeface="Euclid Math One" panose="05050601010101010101" pitchFamily="18" charset="2"/>
      <p:regular r:id="rId70"/>
      <p:bold r:id="rId7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99"/>
    <a:srgbClr val="000000"/>
    <a:srgbClr val="2D7D9F"/>
    <a:srgbClr val="FF00FF"/>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84038" autoAdjust="0"/>
  </p:normalViewPr>
  <p:slideViewPr>
    <p:cSldViewPr>
      <p:cViewPr varScale="1">
        <p:scale>
          <a:sx n="112" d="100"/>
          <a:sy n="112" d="100"/>
        </p:scale>
        <p:origin x="1506"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1.fntdata"/><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6.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5" Type="http://schemas.openxmlformats.org/officeDocument/2006/relationships/image" Target="../media/image56.wmf"/><Relationship Id="rId4" Type="http://schemas.openxmlformats.org/officeDocument/2006/relationships/image" Target="../media/image5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4" Type="http://schemas.openxmlformats.org/officeDocument/2006/relationships/image" Target="../media/image6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72.wmf"/><Relationship Id="rId13" Type="http://schemas.openxmlformats.org/officeDocument/2006/relationships/image" Target="../media/image77.wmf"/><Relationship Id="rId3" Type="http://schemas.openxmlformats.org/officeDocument/2006/relationships/image" Target="../media/image67.wmf"/><Relationship Id="rId7" Type="http://schemas.openxmlformats.org/officeDocument/2006/relationships/image" Target="../media/image71.wmf"/><Relationship Id="rId12" Type="http://schemas.openxmlformats.org/officeDocument/2006/relationships/image" Target="../media/image76.wmf"/><Relationship Id="rId2" Type="http://schemas.openxmlformats.org/officeDocument/2006/relationships/image" Target="../media/image66.wmf"/><Relationship Id="rId1" Type="http://schemas.openxmlformats.org/officeDocument/2006/relationships/image" Target="../media/image65.wmf"/><Relationship Id="rId6" Type="http://schemas.openxmlformats.org/officeDocument/2006/relationships/image" Target="../media/image70.wmf"/><Relationship Id="rId11" Type="http://schemas.openxmlformats.org/officeDocument/2006/relationships/image" Target="../media/image75.wmf"/><Relationship Id="rId5" Type="http://schemas.openxmlformats.org/officeDocument/2006/relationships/image" Target="../media/image69.wmf"/><Relationship Id="rId15" Type="http://schemas.openxmlformats.org/officeDocument/2006/relationships/image" Target="../media/image79.wmf"/><Relationship Id="rId10" Type="http://schemas.openxmlformats.org/officeDocument/2006/relationships/image" Target="../media/image74.wmf"/><Relationship Id="rId4" Type="http://schemas.openxmlformats.org/officeDocument/2006/relationships/image" Target="../media/image68.wmf"/><Relationship Id="rId9" Type="http://schemas.openxmlformats.org/officeDocument/2006/relationships/image" Target="../media/image73.wmf"/><Relationship Id="rId14" Type="http://schemas.openxmlformats.org/officeDocument/2006/relationships/image" Target="../media/image7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86.wmf"/><Relationship Id="rId13" Type="http://schemas.openxmlformats.org/officeDocument/2006/relationships/image" Target="../media/image90.wmf"/><Relationship Id="rId3" Type="http://schemas.openxmlformats.org/officeDocument/2006/relationships/image" Target="../media/image82.wmf"/><Relationship Id="rId7" Type="http://schemas.openxmlformats.org/officeDocument/2006/relationships/image" Target="../media/image71.wmf"/><Relationship Id="rId12" Type="http://schemas.openxmlformats.org/officeDocument/2006/relationships/image" Target="../media/image89.wmf"/><Relationship Id="rId2" Type="http://schemas.openxmlformats.org/officeDocument/2006/relationships/image" Target="../media/image81.wmf"/><Relationship Id="rId1" Type="http://schemas.openxmlformats.org/officeDocument/2006/relationships/image" Target="../media/image80.wmf"/><Relationship Id="rId6" Type="http://schemas.openxmlformats.org/officeDocument/2006/relationships/image" Target="../media/image85.wmf"/><Relationship Id="rId11" Type="http://schemas.openxmlformats.org/officeDocument/2006/relationships/image" Target="../media/image88.wmf"/><Relationship Id="rId5" Type="http://schemas.openxmlformats.org/officeDocument/2006/relationships/image" Target="../media/image84.wmf"/><Relationship Id="rId15" Type="http://schemas.openxmlformats.org/officeDocument/2006/relationships/image" Target="../media/image92.wmf"/><Relationship Id="rId10" Type="http://schemas.openxmlformats.org/officeDocument/2006/relationships/image" Target="../media/image87.wmf"/><Relationship Id="rId4" Type="http://schemas.openxmlformats.org/officeDocument/2006/relationships/image" Target="../media/image83.wmf"/><Relationship Id="rId9" Type="http://schemas.openxmlformats.org/officeDocument/2006/relationships/image" Target="../media/image73.wmf"/><Relationship Id="rId14" Type="http://schemas.openxmlformats.org/officeDocument/2006/relationships/image" Target="../media/image91.w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72.wmf"/><Relationship Id="rId13" Type="http://schemas.openxmlformats.org/officeDocument/2006/relationships/image" Target="../media/image104.wmf"/><Relationship Id="rId3" Type="http://schemas.openxmlformats.org/officeDocument/2006/relationships/image" Target="../media/image95.wmf"/><Relationship Id="rId7" Type="http://schemas.openxmlformats.org/officeDocument/2006/relationships/image" Target="../media/image99.wmf"/><Relationship Id="rId12" Type="http://schemas.openxmlformats.org/officeDocument/2006/relationships/image" Target="../media/image103.wmf"/><Relationship Id="rId2" Type="http://schemas.openxmlformats.org/officeDocument/2006/relationships/image" Target="../media/image94.wmf"/><Relationship Id="rId1" Type="http://schemas.openxmlformats.org/officeDocument/2006/relationships/image" Target="../media/image93.wmf"/><Relationship Id="rId6" Type="http://schemas.openxmlformats.org/officeDocument/2006/relationships/image" Target="../media/image98.wmf"/><Relationship Id="rId11" Type="http://schemas.openxmlformats.org/officeDocument/2006/relationships/image" Target="../media/image102.wmf"/><Relationship Id="rId5" Type="http://schemas.openxmlformats.org/officeDocument/2006/relationships/image" Target="../media/image97.wmf"/><Relationship Id="rId15" Type="http://schemas.openxmlformats.org/officeDocument/2006/relationships/image" Target="../media/image106.wmf"/><Relationship Id="rId10" Type="http://schemas.openxmlformats.org/officeDocument/2006/relationships/image" Target="../media/image101.wmf"/><Relationship Id="rId4" Type="http://schemas.openxmlformats.org/officeDocument/2006/relationships/image" Target="../media/image96.wmf"/><Relationship Id="rId9" Type="http://schemas.openxmlformats.org/officeDocument/2006/relationships/image" Target="../media/image100.wmf"/><Relationship Id="rId14" Type="http://schemas.openxmlformats.org/officeDocument/2006/relationships/image" Target="../media/image105.w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114.wmf"/><Relationship Id="rId13" Type="http://schemas.openxmlformats.org/officeDocument/2006/relationships/image" Target="../media/image118.wmf"/><Relationship Id="rId3" Type="http://schemas.openxmlformats.org/officeDocument/2006/relationships/image" Target="../media/image109.wmf"/><Relationship Id="rId7" Type="http://schemas.openxmlformats.org/officeDocument/2006/relationships/image" Target="../media/image113.wmf"/><Relationship Id="rId12" Type="http://schemas.openxmlformats.org/officeDocument/2006/relationships/image" Target="../media/image117.wmf"/><Relationship Id="rId2" Type="http://schemas.openxmlformats.org/officeDocument/2006/relationships/image" Target="../media/image108.wmf"/><Relationship Id="rId1" Type="http://schemas.openxmlformats.org/officeDocument/2006/relationships/image" Target="../media/image107.wmf"/><Relationship Id="rId6" Type="http://schemas.openxmlformats.org/officeDocument/2006/relationships/image" Target="../media/image112.wmf"/><Relationship Id="rId11" Type="http://schemas.openxmlformats.org/officeDocument/2006/relationships/image" Target="../media/image116.wmf"/><Relationship Id="rId5" Type="http://schemas.openxmlformats.org/officeDocument/2006/relationships/image" Target="../media/image111.wmf"/><Relationship Id="rId15" Type="http://schemas.openxmlformats.org/officeDocument/2006/relationships/image" Target="../media/image120.wmf"/><Relationship Id="rId10" Type="http://schemas.openxmlformats.org/officeDocument/2006/relationships/image" Target="../media/image115.wmf"/><Relationship Id="rId4" Type="http://schemas.openxmlformats.org/officeDocument/2006/relationships/image" Target="../media/image110.wmf"/><Relationship Id="rId9" Type="http://schemas.openxmlformats.org/officeDocument/2006/relationships/image" Target="../media/image100.wmf"/><Relationship Id="rId14" Type="http://schemas.openxmlformats.org/officeDocument/2006/relationships/image" Target="../media/image119.w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128.wmf"/><Relationship Id="rId13" Type="http://schemas.openxmlformats.org/officeDocument/2006/relationships/image" Target="../media/image132.wmf"/><Relationship Id="rId3" Type="http://schemas.openxmlformats.org/officeDocument/2006/relationships/image" Target="../media/image123.wmf"/><Relationship Id="rId7" Type="http://schemas.openxmlformats.org/officeDocument/2006/relationships/image" Target="../media/image127.wmf"/><Relationship Id="rId12" Type="http://schemas.openxmlformats.org/officeDocument/2006/relationships/image" Target="../media/image131.wmf"/><Relationship Id="rId2" Type="http://schemas.openxmlformats.org/officeDocument/2006/relationships/image" Target="../media/image122.wmf"/><Relationship Id="rId1" Type="http://schemas.openxmlformats.org/officeDocument/2006/relationships/image" Target="../media/image121.wmf"/><Relationship Id="rId6" Type="http://schemas.openxmlformats.org/officeDocument/2006/relationships/image" Target="../media/image126.wmf"/><Relationship Id="rId11" Type="http://schemas.openxmlformats.org/officeDocument/2006/relationships/image" Target="../media/image130.wmf"/><Relationship Id="rId5" Type="http://schemas.openxmlformats.org/officeDocument/2006/relationships/image" Target="../media/image125.wmf"/><Relationship Id="rId15" Type="http://schemas.openxmlformats.org/officeDocument/2006/relationships/image" Target="../media/image134.wmf"/><Relationship Id="rId10" Type="http://schemas.openxmlformats.org/officeDocument/2006/relationships/image" Target="../media/image129.wmf"/><Relationship Id="rId4" Type="http://schemas.openxmlformats.org/officeDocument/2006/relationships/image" Target="../media/image124.wmf"/><Relationship Id="rId9" Type="http://schemas.openxmlformats.org/officeDocument/2006/relationships/image" Target="../media/image100.wmf"/><Relationship Id="rId14" Type="http://schemas.openxmlformats.org/officeDocument/2006/relationships/image" Target="../media/image133.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37.wmf"/><Relationship Id="rId2" Type="http://schemas.openxmlformats.org/officeDocument/2006/relationships/image" Target="../media/image136.wmf"/><Relationship Id="rId1" Type="http://schemas.openxmlformats.org/officeDocument/2006/relationships/image" Target="../media/image135.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40.wmf"/><Relationship Id="rId2" Type="http://schemas.openxmlformats.org/officeDocument/2006/relationships/image" Target="../media/image139.wmf"/><Relationship Id="rId1" Type="http://schemas.openxmlformats.org/officeDocument/2006/relationships/image" Target="../media/image138.wmf"/><Relationship Id="rId5" Type="http://schemas.openxmlformats.org/officeDocument/2006/relationships/image" Target="../media/image142.wmf"/><Relationship Id="rId4" Type="http://schemas.openxmlformats.org/officeDocument/2006/relationships/image" Target="../media/image141.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144.wmf"/><Relationship Id="rId1" Type="http://schemas.openxmlformats.org/officeDocument/2006/relationships/image" Target="../media/image143.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47.wmf"/><Relationship Id="rId2" Type="http://schemas.openxmlformats.org/officeDocument/2006/relationships/image" Target="../media/image146.wmf"/><Relationship Id="rId1" Type="http://schemas.openxmlformats.org/officeDocument/2006/relationships/image" Target="../media/image145.wmf"/><Relationship Id="rId4" Type="http://schemas.openxmlformats.org/officeDocument/2006/relationships/image" Target="../media/image148.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49.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52.wmf"/><Relationship Id="rId7" Type="http://schemas.openxmlformats.org/officeDocument/2006/relationships/image" Target="../media/image156.wmf"/><Relationship Id="rId2" Type="http://schemas.openxmlformats.org/officeDocument/2006/relationships/image" Target="../media/image151.wmf"/><Relationship Id="rId1" Type="http://schemas.openxmlformats.org/officeDocument/2006/relationships/image" Target="../media/image150.wmf"/><Relationship Id="rId6" Type="http://schemas.openxmlformats.org/officeDocument/2006/relationships/image" Target="../media/image155.wmf"/><Relationship Id="rId5" Type="http://schemas.openxmlformats.org/officeDocument/2006/relationships/image" Target="../media/image154.wmf"/><Relationship Id="rId4" Type="http://schemas.openxmlformats.org/officeDocument/2006/relationships/image" Target="../media/image15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59.wmf"/><Relationship Id="rId2" Type="http://schemas.openxmlformats.org/officeDocument/2006/relationships/image" Target="../media/image158.wmf"/><Relationship Id="rId1" Type="http://schemas.openxmlformats.org/officeDocument/2006/relationships/image" Target="../media/image157.wmf"/><Relationship Id="rId5" Type="http://schemas.openxmlformats.org/officeDocument/2006/relationships/image" Target="../media/image161.wmf"/><Relationship Id="rId4" Type="http://schemas.openxmlformats.org/officeDocument/2006/relationships/image" Target="../media/image160.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64.wmf"/><Relationship Id="rId2" Type="http://schemas.openxmlformats.org/officeDocument/2006/relationships/image" Target="../media/image163.wmf"/><Relationship Id="rId1" Type="http://schemas.openxmlformats.org/officeDocument/2006/relationships/image" Target="../media/image162.wmf"/><Relationship Id="rId5" Type="http://schemas.openxmlformats.org/officeDocument/2006/relationships/image" Target="../media/image166.wmf"/><Relationship Id="rId4" Type="http://schemas.openxmlformats.org/officeDocument/2006/relationships/image" Target="../media/image165.wmf"/></Relationships>
</file>

<file path=ppt/drawings/_rels/vmlDrawing32.vml.rels><?xml version="1.0" encoding="UTF-8" standalone="yes"?>
<Relationships xmlns="http://schemas.openxmlformats.org/package/2006/relationships"><Relationship Id="rId8" Type="http://schemas.openxmlformats.org/officeDocument/2006/relationships/image" Target="../media/image173.wmf"/><Relationship Id="rId3" Type="http://schemas.openxmlformats.org/officeDocument/2006/relationships/image" Target="../media/image164.wmf"/><Relationship Id="rId7" Type="http://schemas.openxmlformats.org/officeDocument/2006/relationships/image" Target="../media/image172.wmf"/><Relationship Id="rId2" Type="http://schemas.openxmlformats.org/officeDocument/2006/relationships/image" Target="../media/image168.wmf"/><Relationship Id="rId1" Type="http://schemas.openxmlformats.org/officeDocument/2006/relationships/image" Target="../media/image167.wmf"/><Relationship Id="rId6" Type="http://schemas.openxmlformats.org/officeDocument/2006/relationships/image" Target="../media/image171.wmf"/><Relationship Id="rId5" Type="http://schemas.openxmlformats.org/officeDocument/2006/relationships/image" Target="../media/image170.wmf"/><Relationship Id="rId4" Type="http://schemas.openxmlformats.org/officeDocument/2006/relationships/image" Target="../media/image169.wmf"/><Relationship Id="rId9" Type="http://schemas.openxmlformats.org/officeDocument/2006/relationships/image" Target="../media/image174.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77.wmf"/><Relationship Id="rId2" Type="http://schemas.openxmlformats.org/officeDocument/2006/relationships/image" Target="../media/image176.wmf"/><Relationship Id="rId1" Type="http://schemas.openxmlformats.org/officeDocument/2006/relationships/image" Target="../media/image175.wmf"/><Relationship Id="rId5" Type="http://schemas.openxmlformats.org/officeDocument/2006/relationships/image" Target="../media/image179.wmf"/><Relationship Id="rId4" Type="http://schemas.openxmlformats.org/officeDocument/2006/relationships/image" Target="../media/image178.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82.wmf"/><Relationship Id="rId2" Type="http://schemas.openxmlformats.org/officeDocument/2006/relationships/image" Target="../media/image181.wmf"/><Relationship Id="rId1" Type="http://schemas.openxmlformats.org/officeDocument/2006/relationships/image" Target="../media/image180.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85.wmf"/><Relationship Id="rId2" Type="http://schemas.openxmlformats.org/officeDocument/2006/relationships/image" Target="../media/image184.wmf"/><Relationship Id="rId1" Type="http://schemas.openxmlformats.org/officeDocument/2006/relationships/image" Target="../media/image183.wmf"/><Relationship Id="rId4" Type="http://schemas.openxmlformats.org/officeDocument/2006/relationships/image" Target="../media/image186.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89.wmf"/><Relationship Id="rId2" Type="http://schemas.openxmlformats.org/officeDocument/2006/relationships/image" Target="../media/image188.wmf"/><Relationship Id="rId1" Type="http://schemas.openxmlformats.org/officeDocument/2006/relationships/image" Target="../media/image187.wmf"/><Relationship Id="rId4" Type="http://schemas.openxmlformats.org/officeDocument/2006/relationships/image" Target="../media/image190.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93.wmf"/><Relationship Id="rId7" Type="http://schemas.openxmlformats.org/officeDocument/2006/relationships/image" Target="../media/image197.wmf"/><Relationship Id="rId2" Type="http://schemas.openxmlformats.org/officeDocument/2006/relationships/image" Target="../media/image192.wmf"/><Relationship Id="rId1" Type="http://schemas.openxmlformats.org/officeDocument/2006/relationships/image" Target="../media/image191.wmf"/><Relationship Id="rId6" Type="http://schemas.openxmlformats.org/officeDocument/2006/relationships/image" Target="../media/image196.wmf"/><Relationship Id="rId5" Type="http://schemas.openxmlformats.org/officeDocument/2006/relationships/image" Target="../media/image195.wmf"/><Relationship Id="rId4" Type="http://schemas.openxmlformats.org/officeDocument/2006/relationships/image" Target="../media/image194.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200.wmf"/><Relationship Id="rId2" Type="http://schemas.openxmlformats.org/officeDocument/2006/relationships/image" Target="../media/image199.wmf"/><Relationship Id="rId1" Type="http://schemas.openxmlformats.org/officeDocument/2006/relationships/image" Target="../media/image198.wmf"/><Relationship Id="rId5" Type="http://schemas.openxmlformats.org/officeDocument/2006/relationships/image" Target="../media/image193.wmf"/><Relationship Id="rId4" Type="http://schemas.openxmlformats.org/officeDocument/2006/relationships/image" Target="../media/image201.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0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205.wmf"/><Relationship Id="rId2" Type="http://schemas.openxmlformats.org/officeDocument/2006/relationships/image" Target="../media/image204.wmf"/><Relationship Id="rId1" Type="http://schemas.openxmlformats.org/officeDocument/2006/relationships/image" Target="../media/image203.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207.wmf"/><Relationship Id="rId1" Type="http://schemas.openxmlformats.org/officeDocument/2006/relationships/image" Target="../media/image206.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210.wmf"/><Relationship Id="rId2" Type="http://schemas.openxmlformats.org/officeDocument/2006/relationships/image" Target="../media/image209.wmf"/><Relationship Id="rId1" Type="http://schemas.openxmlformats.org/officeDocument/2006/relationships/image" Target="../media/image208.wmf"/><Relationship Id="rId4" Type="http://schemas.openxmlformats.org/officeDocument/2006/relationships/image" Target="../media/image211.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12.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13.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14.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217.wmf"/><Relationship Id="rId2" Type="http://schemas.openxmlformats.org/officeDocument/2006/relationships/image" Target="../media/image216.wmf"/><Relationship Id="rId1" Type="http://schemas.openxmlformats.org/officeDocument/2006/relationships/image" Target="../media/image215.wmf"/><Relationship Id="rId5" Type="http://schemas.openxmlformats.org/officeDocument/2006/relationships/image" Target="../media/image219.wmf"/><Relationship Id="rId4" Type="http://schemas.openxmlformats.org/officeDocument/2006/relationships/image" Target="../media/image218.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20.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223.wmf"/><Relationship Id="rId2" Type="http://schemas.openxmlformats.org/officeDocument/2006/relationships/image" Target="../media/image222.wmf"/><Relationship Id="rId1" Type="http://schemas.openxmlformats.org/officeDocument/2006/relationships/image" Target="../media/image221.wmf"/><Relationship Id="rId5" Type="http://schemas.openxmlformats.org/officeDocument/2006/relationships/image" Target="../media/image225.wmf"/><Relationship Id="rId4" Type="http://schemas.openxmlformats.org/officeDocument/2006/relationships/image" Target="../media/image224.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2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229.wmf"/><Relationship Id="rId7" Type="http://schemas.openxmlformats.org/officeDocument/2006/relationships/image" Target="../media/image233.wmf"/><Relationship Id="rId2" Type="http://schemas.openxmlformats.org/officeDocument/2006/relationships/image" Target="../media/image228.wmf"/><Relationship Id="rId1" Type="http://schemas.openxmlformats.org/officeDocument/2006/relationships/image" Target="../media/image227.wmf"/><Relationship Id="rId6" Type="http://schemas.openxmlformats.org/officeDocument/2006/relationships/image" Target="../media/image232.wmf"/><Relationship Id="rId5" Type="http://schemas.openxmlformats.org/officeDocument/2006/relationships/image" Target="../media/image231.wmf"/><Relationship Id="rId4" Type="http://schemas.openxmlformats.org/officeDocument/2006/relationships/image" Target="../media/image23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10/18/2018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64658637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9.wmf"/><Relationship Id="rId5" Type="http://schemas.openxmlformats.org/officeDocument/2006/relationships/oleObject" Target="../embeddings/oleObject26.bin"/><Relationship Id="rId4" Type="http://schemas.openxmlformats.org/officeDocument/2006/relationships/image" Target="../media/image28.wmf"/><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2.wmf"/><Relationship Id="rId5" Type="http://schemas.openxmlformats.org/officeDocument/2006/relationships/oleObject" Target="../embeddings/oleObject29.bin"/><Relationship Id="rId4" Type="http://schemas.openxmlformats.org/officeDocument/2006/relationships/image" Target="../media/image31.wmf"/></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oleObject" Target="../embeddings/oleObject35.bin"/><Relationship Id="rId3" Type="http://schemas.openxmlformats.org/officeDocument/2006/relationships/oleObject" Target="../embeddings/oleObject30.bin"/><Relationship Id="rId7" Type="http://schemas.openxmlformats.org/officeDocument/2006/relationships/oleObject" Target="../embeddings/oleObject32.bin"/><Relationship Id="rId12"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5.wmf"/><Relationship Id="rId11" Type="http://schemas.openxmlformats.org/officeDocument/2006/relationships/oleObject" Target="../embeddings/oleObject34.bin"/><Relationship Id="rId5" Type="http://schemas.openxmlformats.org/officeDocument/2006/relationships/oleObject" Target="../embeddings/oleObject31.bin"/><Relationship Id="rId15" Type="http://schemas.openxmlformats.org/officeDocument/2006/relationships/image" Target="../media/image33.png"/><Relationship Id="rId10" Type="http://schemas.openxmlformats.org/officeDocument/2006/relationships/image" Target="../media/image37.wmf"/><Relationship Id="rId4" Type="http://schemas.openxmlformats.org/officeDocument/2006/relationships/image" Target="../media/image34.wmf"/><Relationship Id="rId9" Type="http://schemas.openxmlformats.org/officeDocument/2006/relationships/oleObject" Target="../embeddings/oleObject33.bin"/><Relationship Id="rId14" Type="http://schemas.openxmlformats.org/officeDocument/2006/relationships/image" Target="../media/image39.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40.wmf"/></Relationships>
</file>

<file path=ppt/slides/_rels/slide15.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37.bin"/><Relationship Id="rId7"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2.wmf"/><Relationship Id="rId5" Type="http://schemas.openxmlformats.org/officeDocument/2006/relationships/oleObject" Target="../embeddings/oleObject38.bin"/><Relationship Id="rId10" Type="http://schemas.openxmlformats.org/officeDocument/2006/relationships/image" Target="../media/image44.wmf"/><Relationship Id="rId4" Type="http://schemas.openxmlformats.org/officeDocument/2006/relationships/image" Target="../media/image41.wmf"/><Relationship Id="rId9" Type="http://schemas.openxmlformats.org/officeDocument/2006/relationships/oleObject" Target="../embeddings/oleObject40.bin"/></Relationships>
</file>

<file path=ppt/slides/_rels/slide16.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41.bin"/><Relationship Id="rId7"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6.wmf"/><Relationship Id="rId5" Type="http://schemas.openxmlformats.org/officeDocument/2006/relationships/oleObject" Target="../embeddings/oleObject42.bin"/><Relationship Id="rId4" Type="http://schemas.openxmlformats.org/officeDocument/2006/relationships/image" Target="../media/image45.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48.wmf"/></Relationships>
</file>

<file path=ppt/slides/_rels/slide18.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45.bin"/><Relationship Id="rId7"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50.wmf"/><Relationship Id="rId5" Type="http://schemas.openxmlformats.org/officeDocument/2006/relationships/oleObject" Target="../embeddings/oleObject46.bin"/><Relationship Id="rId4" Type="http://schemas.openxmlformats.org/officeDocument/2006/relationships/image" Target="../media/image49.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40.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49.bin"/><Relationship Id="rId7" Type="http://schemas.openxmlformats.org/officeDocument/2006/relationships/oleObject" Target="../embeddings/oleObject51.bin"/><Relationship Id="rId12" Type="http://schemas.openxmlformats.org/officeDocument/2006/relationships/image" Target="../media/image56.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3.wmf"/><Relationship Id="rId11" Type="http://schemas.openxmlformats.org/officeDocument/2006/relationships/oleObject" Target="../embeddings/oleObject53.bin"/><Relationship Id="rId5" Type="http://schemas.openxmlformats.org/officeDocument/2006/relationships/oleObject" Target="../embeddings/oleObject50.bin"/><Relationship Id="rId10" Type="http://schemas.openxmlformats.org/officeDocument/2006/relationships/image" Target="../media/image55.wmf"/><Relationship Id="rId4" Type="http://schemas.openxmlformats.org/officeDocument/2006/relationships/image" Target="../media/image52.wmf"/><Relationship Id="rId9" Type="http://schemas.openxmlformats.org/officeDocument/2006/relationships/oleObject" Target="../embeddings/oleObject52.bin"/></Relationships>
</file>

<file path=ppt/slides/_rels/slide21.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54.bin"/><Relationship Id="rId7"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8.wmf"/><Relationship Id="rId5" Type="http://schemas.openxmlformats.org/officeDocument/2006/relationships/oleObject" Target="../embeddings/oleObject55.bin"/><Relationship Id="rId4" Type="http://schemas.openxmlformats.org/officeDocument/2006/relationships/image" Target="../media/image57.wmf"/></Relationships>
</file>

<file path=ppt/slides/_rels/slide22.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57.bin"/><Relationship Id="rId7"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61.wmf"/><Relationship Id="rId5" Type="http://schemas.openxmlformats.org/officeDocument/2006/relationships/oleObject" Target="../embeddings/oleObject58.bin"/><Relationship Id="rId10" Type="http://schemas.openxmlformats.org/officeDocument/2006/relationships/image" Target="../media/image63.wmf"/><Relationship Id="rId4" Type="http://schemas.openxmlformats.org/officeDocument/2006/relationships/image" Target="../media/image60.wmf"/><Relationship Id="rId9" Type="http://schemas.openxmlformats.org/officeDocument/2006/relationships/oleObject" Target="../embeddings/oleObject60.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64.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67.wmf"/><Relationship Id="rId13" Type="http://schemas.openxmlformats.org/officeDocument/2006/relationships/oleObject" Target="../embeddings/oleObject67.bin"/><Relationship Id="rId18" Type="http://schemas.openxmlformats.org/officeDocument/2006/relationships/image" Target="../media/image72.wmf"/><Relationship Id="rId26" Type="http://schemas.openxmlformats.org/officeDocument/2006/relationships/image" Target="../media/image76.wmf"/><Relationship Id="rId3" Type="http://schemas.openxmlformats.org/officeDocument/2006/relationships/oleObject" Target="../embeddings/oleObject62.bin"/><Relationship Id="rId21" Type="http://schemas.openxmlformats.org/officeDocument/2006/relationships/oleObject" Target="../embeddings/oleObject71.bin"/><Relationship Id="rId7" Type="http://schemas.openxmlformats.org/officeDocument/2006/relationships/oleObject" Target="../embeddings/oleObject64.bin"/><Relationship Id="rId12" Type="http://schemas.openxmlformats.org/officeDocument/2006/relationships/image" Target="../media/image69.wmf"/><Relationship Id="rId17" Type="http://schemas.openxmlformats.org/officeDocument/2006/relationships/oleObject" Target="../embeddings/oleObject69.bin"/><Relationship Id="rId25" Type="http://schemas.openxmlformats.org/officeDocument/2006/relationships/oleObject" Target="../embeddings/oleObject73.bin"/><Relationship Id="rId2" Type="http://schemas.openxmlformats.org/officeDocument/2006/relationships/slideLayout" Target="../slideLayouts/slideLayout2.xml"/><Relationship Id="rId16" Type="http://schemas.openxmlformats.org/officeDocument/2006/relationships/image" Target="../media/image71.wmf"/><Relationship Id="rId20" Type="http://schemas.openxmlformats.org/officeDocument/2006/relationships/image" Target="../media/image73.wmf"/><Relationship Id="rId29" Type="http://schemas.openxmlformats.org/officeDocument/2006/relationships/oleObject" Target="../embeddings/oleObject75.bin"/><Relationship Id="rId1" Type="http://schemas.openxmlformats.org/officeDocument/2006/relationships/vmlDrawing" Target="../drawings/vmlDrawing19.vml"/><Relationship Id="rId6" Type="http://schemas.openxmlformats.org/officeDocument/2006/relationships/image" Target="../media/image66.wmf"/><Relationship Id="rId11" Type="http://schemas.openxmlformats.org/officeDocument/2006/relationships/oleObject" Target="../embeddings/oleObject66.bin"/><Relationship Id="rId24" Type="http://schemas.openxmlformats.org/officeDocument/2006/relationships/image" Target="../media/image75.wmf"/><Relationship Id="rId32" Type="http://schemas.openxmlformats.org/officeDocument/2006/relationships/image" Target="../media/image79.wmf"/><Relationship Id="rId5" Type="http://schemas.openxmlformats.org/officeDocument/2006/relationships/oleObject" Target="../embeddings/oleObject63.bin"/><Relationship Id="rId15" Type="http://schemas.openxmlformats.org/officeDocument/2006/relationships/oleObject" Target="../embeddings/oleObject68.bin"/><Relationship Id="rId23" Type="http://schemas.openxmlformats.org/officeDocument/2006/relationships/oleObject" Target="../embeddings/oleObject72.bin"/><Relationship Id="rId28" Type="http://schemas.openxmlformats.org/officeDocument/2006/relationships/image" Target="../media/image77.wmf"/><Relationship Id="rId10" Type="http://schemas.openxmlformats.org/officeDocument/2006/relationships/image" Target="../media/image68.wmf"/><Relationship Id="rId19" Type="http://schemas.openxmlformats.org/officeDocument/2006/relationships/oleObject" Target="../embeddings/oleObject70.bin"/><Relationship Id="rId31" Type="http://schemas.openxmlformats.org/officeDocument/2006/relationships/oleObject" Target="../embeddings/oleObject76.bin"/><Relationship Id="rId4" Type="http://schemas.openxmlformats.org/officeDocument/2006/relationships/image" Target="../media/image65.wmf"/><Relationship Id="rId9" Type="http://schemas.openxmlformats.org/officeDocument/2006/relationships/oleObject" Target="../embeddings/oleObject65.bin"/><Relationship Id="rId14" Type="http://schemas.openxmlformats.org/officeDocument/2006/relationships/image" Target="../media/image70.wmf"/><Relationship Id="rId22" Type="http://schemas.openxmlformats.org/officeDocument/2006/relationships/image" Target="../media/image74.wmf"/><Relationship Id="rId27" Type="http://schemas.openxmlformats.org/officeDocument/2006/relationships/oleObject" Target="../embeddings/oleObject74.bin"/><Relationship Id="rId30" Type="http://schemas.openxmlformats.org/officeDocument/2006/relationships/image" Target="../media/image78.wmf"/></Relationships>
</file>

<file path=ppt/slides/_rels/slide26.xml.rels><?xml version="1.0" encoding="UTF-8" standalone="yes"?>
<Relationships xmlns="http://schemas.openxmlformats.org/package/2006/relationships"><Relationship Id="rId8" Type="http://schemas.openxmlformats.org/officeDocument/2006/relationships/image" Target="../media/image82.wmf"/><Relationship Id="rId13" Type="http://schemas.openxmlformats.org/officeDocument/2006/relationships/oleObject" Target="../embeddings/oleObject82.bin"/><Relationship Id="rId18" Type="http://schemas.openxmlformats.org/officeDocument/2006/relationships/image" Target="../media/image86.wmf"/><Relationship Id="rId26" Type="http://schemas.openxmlformats.org/officeDocument/2006/relationships/image" Target="../media/image89.wmf"/><Relationship Id="rId3" Type="http://schemas.openxmlformats.org/officeDocument/2006/relationships/oleObject" Target="../embeddings/oleObject77.bin"/><Relationship Id="rId21" Type="http://schemas.openxmlformats.org/officeDocument/2006/relationships/oleObject" Target="../embeddings/oleObject86.bin"/><Relationship Id="rId7" Type="http://schemas.openxmlformats.org/officeDocument/2006/relationships/oleObject" Target="../embeddings/oleObject79.bin"/><Relationship Id="rId12" Type="http://schemas.openxmlformats.org/officeDocument/2006/relationships/image" Target="../media/image84.wmf"/><Relationship Id="rId17" Type="http://schemas.openxmlformats.org/officeDocument/2006/relationships/oleObject" Target="../embeddings/oleObject84.bin"/><Relationship Id="rId25" Type="http://schemas.openxmlformats.org/officeDocument/2006/relationships/oleObject" Target="../embeddings/oleObject88.bin"/><Relationship Id="rId2" Type="http://schemas.openxmlformats.org/officeDocument/2006/relationships/slideLayout" Target="../slideLayouts/slideLayout2.xml"/><Relationship Id="rId16" Type="http://schemas.openxmlformats.org/officeDocument/2006/relationships/image" Target="../media/image71.wmf"/><Relationship Id="rId20" Type="http://schemas.openxmlformats.org/officeDocument/2006/relationships/image" Target="../media/image73.wmf"/><Relationship Id="rId29" Type="http://schemas.openxmlformats.org/officeDocument/2006/relationships/oleObject" Target="../embeddings/oleObject90.bin"/><Relationship Id="rId1" Type="http://schemas.openxmlformats.org/officeDocument/2006/relationships/vmlDrawing" Target="../drawings/vmlDrawing20.vml"/><Relationship Id="rId6" Type="http://schemas.openxmlformats.org/officeDocument/2006/relationships/image" Target="../media/image81.wmf"/><Relationship Id="rId11" Type="http://schemas.openxmlformats.org/officeDocument/2006/relationships/oleObject" Target="../embeddings/oleObject81.bin"/><Relationship Id="rId24" Type="http://schemas.openxmlformats.org/officeDocument/2006/relationships/image" Target="../media/image88.wmf"/><Relationship Id="rId32" Type="http://schemas.openxmlformats.org/officeDocument/2006/relationships/image" Target="../media/image92.wmf"/><Relationship Id="rId5" Type="http://schemas.openxmlformats.org/officeDocument/2006/relationships/oleObject" Target="../embeddings/oleObject78.bin"/><Relationship Id="rId15" Type="http://schemas.openxmlformats.org/officeDocument/2006/relationships/oleObject" Target="../embeddings/oleObject83.bin"/><Relationship Id="rId23" Type="http://schemas.openxmlformats.org/officeDocument/2006/relationships/oleObject" Target="../embeddings/oleObject87.bin"/><Relationship Id="rId28" Type="http://schemas.openxmlformats.org/officeDocument/2006/relationships/image" Target="../media/image90.wmf"/><Relationship Id="rId10" Type="http://schemas.openxmlformats.org/officeDocument/2006/relationships/image" Target="../media/image83.wmf"/><Relationship Id="rId19" Type="http://schemas.openxmlformats.org/officeDocument/2006/relationships/oleObject" Target="../embeddings/oleObject85.bin"/><Relationship Id="rId31" Type="http://schemas.openxmlformats.org/officeDocument/2006/relationships/oleObject" Target="../embeddings/oleObject91.bin"/><Relationship Id="rId4" Type="http://schemas.openxmlformats.org/officeDocument/2006/relationships/image" Target="../media/image80.wmf"/><Relationship Id="rId9" Type="http://schemas.openxmlformats.org/officeDocument/2006/relationships/oleObject" Target="../embeddings/oleObject80.bin"/><Relationship Id="rId14" Type="http://schemas.openxmlformats.org/officeDocument/2006/relationships/image" Target="../media/image85.wmf"/><Relationship Id="rId22" Type="http://schemas.openxmlformats.org/officeDocument/2006/relationships/image" Target="../media/image87.wmf"/><Relationship Id="rId27" Type="http://schemas.openxmlformats.org/officeDocument/2006/relationships/oleObject" Target="../embeddings/oleObject89.bin"/><Relationship Id="rId30" Type="http://schemas.openxmlformats.org/officeDocument/2006/relationships/image" Target="../media/image91.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95.wmf"/><Relationship Id="rId13" Type="http://schemas.openxmlformats.org/officeDocument/2006/relationships/oleObject" Target="../embeddings/oleObject97.bin"/><Relationship Id="rId18" Type="http://schemas.openxmlformats.org/officeDocument/2006/relationships/image" Target="../media/image72.wmf"/><Relationship Id="rId26" Type="http://schemas.openxmlformats.org/officeDocument/2006/relationships/image" Target="../media/image103.wmf"/><Relationship Id="rId3" Type="http://schemas.openxmlformats.org/officeDocument/2006/relationships/oleObject" Target="../embeddings/oleObject92.bin"/><Relationship Id="rId21" Type="http://schemas.openxmlformats.org/officeDocument/2006/relationships/oleObject" Target="../embeddings/oleObject101.bin"/><Relationship Id="rId7" Type="http://schemas.openxmlformats.org/officeDocument/2006/relationships/oleObject" Target="../embeddings/oleObject94.bin"/><Relationship Id="rId12" Type="http://schemas.openxmlformats.org/officeDocument/2006/relationships/image" Target="../media/image97.wmf"/><Relationship Id="rId17" Type="http://schemas.openxmlformats.org/officeDocument/2006/relationships/oleObject" Target="../embeddings/oleObject99.bin"/><Relationship Id="rId25" Type="http://schemas.openxmlformats.org/officeDocument/2006/relationships/oleObject" Target="../embeddings/oleObject103.bin"/><Relationship Id="rId2" Type="http://schemas.openxmlformats.org/officeDocument/2006/relationships/slideLayout" Target="../slideLayouts/slideLayout2.xml"/><Relationship Id="rId16" Type="http://schemas.openxmlformats.org/officeDocument/2006/relationships/image" Target="../media/image99.wmf"/><Relationship Id="rId20" Type="http://schemas.openxmlformats.org/officeDocument/2006/relationships/image" Target="../media/image100.wmf"/><Relationship Id="rId29" Type="http://schemas.openxmlformats.org/officeDocument/2006/relationships/oleObject" Target="../embeddings/oleObject105.bin"/><Relationship Id="rId1" Type="http://schemas.openxmlformats.org/officeDocument/2006/relationships/vmlDrawing" Target="../drawings/vmlDrawing21.vml"/><Relationship Id="rId6" Type="http://schemas.openxmlformats.org/officeDocument/2006/relationships/image" Target="../media/image94.wmf"/><Relationship Id="rId11" Type="http://schemas.openxmlformats.org/officeDocument/2006/relationships/oleObject" Target="../embeddings/oleObject96.bin"/><Relationship Id="rId24" Type="http://schemas.openxmlformats.org/officeDocument/2006/relationships/image" Target="../media/image102.wmf"/><Relationship Id="rId32" Type="http://schemas.openxmlformats.org/officeDocument/2006/relationships/image" Target="../media/image106.wmf"/><Relationship Id="rId5" Type="http://schemas.openxmlformats.org/officeDocument/2006/relationships/oleObject" Target="../embeddings/oleObject93.bin"/><Relationship Id="rId15" Type="http://schemas.openxmlformats.org/officeDocument/2006/relationships/oleObject" Target="../embeddings/oleObject98.bin"/><Relationship Id="rId23" Type="http://schemas.openxmlformats.org/officeDocument/2006/relationships/oleObject" Target="../embeddings/oleObject102.bin"/><Relationship Id="rId28" Type="http://schemas.openxmlformats.org/officeDocument/2006/relationships/image" Target="../media/image104.wmf"/><Relationship Id="rId10" Type="http://schemas.openxmlformats.org/officeDocument/2006/relationships/image" Target="../media/image96.wmf"/><Relationship Id="rId19" Type="http://schemas.openxmlformats.org/officeDocument/2006/relationships/oleObject" Target="../embeddings/oleObject100.bin"/><Relationship Id="rId31" Type="http://schemas.openxmlformats.org/officeDocument/2006/relationships/oleObject" Target="../embeddings/oleObject106.bin"/><Relationship Id="rId4" Type="http://schemas.openxmlformats.org/officeDocument/2006/relationships/image" Target="../media/image93.wmf"/><Relationship Id="rId9" Type="http://schemas.openxmlformats.org/officeDocument/2006/relationships/oleObject" Target="../embeddings/oleObject95.bin"/><Relationship Id="rId14" Type="http://schemas.openxmlformats.org/officeDocument/2006/relationships/image" Target="../media/image98.wmf"/><Relationship Id="rId22" Type="http://schemas.openxmlformats.org/officeDocument/2006/relationships/image" Target="../media/image101.wmf"/><Relationship Id="rId27" Type="http://schemas.openxmlformats.org/officeDocument/2006/relationships/oleObject" Target="../embeddings/oleObject104.bin"/><Relationship Id="rId30" Type="http://schemas.openxmlformats.org/officeDocument/2006/relationships/image" Target="../media/image105.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8" Type="http://schemas.openxmlformats.org/officeDocument/2006/relationships/image" Target="../media/image109.wmf"/><Relationship Id="rId13" Type="http://schemas.openxmlformats.org/officeDocument/2006/relationships/oleObject" Target="../embeddings/oleObject112.bin"/><Relationship Id="rId18" Type="http://schemas.openxmlformats.org/officeDocument/2006/relationships/image" Target="../media/image114.wmf"/><Relationship Id="rId26" Type="http://schemas.openxmlformats.org/officeDocument/2006/relationships/image" Target="../media/image117.wmf"/><Relationship Id="rId3" Type="http://schemas.openxmlformats.org/officeDocument/2006/relationships/oleObject" Target="../embeddings/oleObject107.bin"/><Relationship Id="rId21" Type="http://schemas.openxmlformats.org/officeDocument/2006/relationships/oleObject" Target="../embeddings/oleObject116.bin"/><Relationship Id="rId7" Type="http://schemas.openxmlformats.org/officeDocument/2006/relationships/oleObject" Target="../embeddings/oleObject109.bin"/><Relationship Id="rId12" Type="http://schemas.openxmlformats.org/officeDocument/2006/relationships/image" Target="../media/image111.wmf"/><Relationship Id="rId17" Type="http://schemas.openxmlformats.org/officeDocument/2006/relationships/oleObject" Target="../embeddings/oleObject114.bin"/><Relationship Id="rId25" Type="http://schemas.openxmlformats.org/officeDocument/2006/relationships/oleObject" Target="../embeddings/oleObject118.bin"/><Relationship Id="rId2" Type="http://schemas.openxmlformats.org/officeDocument/2006/relationships/slideLayout" Target="../slideLayouts/slideLayout2.xml"/><Relationship Id="rId16" Type="http://schemas.openxmlformats.org/officeDocument/2006/relationships/image" Target="../media/image113.wmf"/><Relationship Id="rId20" Type="http://schemas.openxmlformats.org/officeDocument/2006/relationships/image" Target="../media/image100.wmf"/><Relationship Id="rId29" Type="http://schemas.openxmlformats.org/officeDocument/2006/relationships/oleObject" Target="../embeddings/oleObject120.bin"/><Relationship Id="rId1" Type="http://schemas.openxmlformats.org/officeDocument/2006/relationships/vmlDrawing" Target="../drawings/vmlDrawing22.vml"/><Relationship Id="rId6" Type="http://schemas.openxmlformats.org/officeDocument/2006/relationships/image" Target="../media/image108.wmf"/><Relationship Id="rId11" Type="http://schemas.openxmlformats.org/officeDocument/2006/relationships/oleObject" Target="../embeddings/oleObject111.bin"/><Relationship Id="rId24" Type="http://schemas.openxmlformats.org/officeDocument/2006/relationships/image" Target="../media/image116.wmf"/><Relationship Id="rId32" Type="http://schemas.openxmlformats.org/officeDocument/2006/relationships/image" Target="../media/image120.wmf"/><Relationship Id="rId5" Type="http://schemas.openxmlformats.org/officeDocument/2006/relationships/oleObject" Target="../embeddings/oleObject108.bin"/><Relationship Id="rId15" Type="http://schemas.openxmlformats.org/officeDocument/2006/relationships/oleObject" Target="../embeddings/oleObject113.bin"/><Relationship Id="rId23" Type="http://schemas.openxmlformats.org/officeDocument/2006/relationships/oleObject" Target="../embeddings/oleObject117.bin"/><Relationship Id="rId28" Type="http://schemas.openxmlformats.org/officeDocument/2006/relationships/image" Target="../media/image118.wmf"/><Relationship Id="rId10" Type="http://schemas.openxmlformats.org/officeDocument/2006/relationships/image" Target="../media/image110.wmf"/><Relationship Id="rId19" Type="http://schemas.openxmlformats.org/officeDocument/2006/relationships/oleObject" Target="../embeddings/oleObject115.bin"/><Relationship Id="rId31" Type="http://schemas.openxmlformats.org/officeDocument/2006/relationships/oleObject" Target="../embeddings/oleObject121.bin"/><Relationship Id="rId4" Type="http://schemas.openxmlformats.org/officeDocument/2006/relationships/image" Target="../media/image107.wmf"/><Relationship Id="rId9" Type="http://schemas.openxmlformats.org/officeDocument/2006/relationships/oleObject" Target="../embeddings/oleObject110.bin"/><Relationship Id="rId14" Type="http://schemas.openxmlformats.org/officeDocument/2006/relationships/image" Target="../media/image112.wmf"/><Relationship Id="rId22" Type="http://schemas.openxmlformats.org/officeDocument/2006/relationships/image" Target="../media/image115.wmf"/><Relationship Id="rId27" Type="http://schemas.openxmlformats.org/officeDocument/2006/relationships/oleObject" Target="../embeddings/oleObject119.bin"/><Relationship Id="rId30" Type="http://schemas.openxmlformats.org/officeDocument/2006/relationships/image" Target="../media/image119.wmf"/></Relationships>
</file>

<file path=ppt/slides/_rels/slide31.xml.rels><?xml version="1.0" encoding="UTF-8" standalone="yes"?>
<Relationships xmlns="http://schemas.openxmlformats.org/package/2006/relationships"><Relationship Id="rId8" Type="http://schemas.openxmlformats.org/officeDocument/2006/relationships/image" Target="../media/image123.wmf"/><Relationship Id="rId13" Type="http://schemas.openxmlformats.org/officeDocument/2006/relationships/oleObject" Target="../embeddings/oleObject127.bin"/><Relationship Id="rId18" Type="http://schemas.openxmlformats.org/officeDocument/2006/relationships/image" Target="../media/image128.wmf"/><Relationship Id="rId26" Type="http://schemas.openxmlformats.org/officeDocument/2006/relationships/image" Target="../media/image131.wmf"/><Relationship Id="rId3" Type="http://schemas.openxmlformats.org/officeDocument/2006/relationships/oleObject" Target="../embeddings/oleObject122.bin"/><Relationship Id="rId21" Type="http://schemas.openxmlformats.org/officeDocument/2006/relationships/oleObject" Target="../embeddings/oleObject131.bin"/><Relationship Id="rId7" Type="http://schemas.openxmlformats.org/officeDocument/2006/relationships/oleObject" Target="../embeddings/oleObject124.bin"/><Relationship Id="rId12" Type="http://schemas.openxmlformats.org/officeDocument/2006/relationships/image" Target="../media/image125.wmf"/><Relationship Id="rId17" Type="http://schemas.openxmlformats.org/officeDocument/2006/relationships/oleObject" Target="../embeddings/oleObject129.bin"/><Relationship Id="rId25" Type="http://schemas.openxmlformats.org/officeDocument/2006/relationships/oleObject" Target="../embeddings/oleObject133.bin"/><Relationship Id="rId2" Type="http://schemas.openxmlformats.org/officeDocument/2006/relationships/slideLayout" Target="../slideLayouts/slideLayout2.xml"/><Relationship Id="rId16" Type="http://schemas.openxmlformats.org/officeDocument/2006/relationships/image" Target="../media/image127.wmf"/><Relationship Id="rId20" Type="http://schemas.openxmlformats.org/officeDocument/2006/relationships/image" Target="../media/image100.wmf"/><Relationship Id="rId29" Type="http://schemas.openxmlformats.org/officeDocument/2006/relationships/oleObject" Target="../embeddings/oleObject135.bin"/><Relationship Id="rId1" Type="http://schemas.openxmlformats.org/officeDocument/2006/relationships/vmlDrawing" Target="../drawings/vmlDrawing23.vml"/><Relationship Id="rId6" Type="http://schemas.openxmlformats.org/officeDocument/2006/relationships/image" Target="../media/image122.wmf"/><Relationship Id="rId11" Type="http://schemas.openxmlformats.org/officeDocument/2006/relationships/oleObject" Target="../embeddings/oleObject126.bin"/><Relationship Id="rId24" Type="http://schemas.openxmlformats.org/officeDocument/2006/relationships/image" Target="../media/image130.wmf"/><Relationship Id="rId32" Type="http://schemas.openxmlformats.org/officeDocument/2006/relationships/image" Target="../media/image134.wmf"/><Relationship Id="rId5" Type="http://schemas.openxmlformats.org/officeDocument/2006/relationships/oleObject" Target="../embeddings/oleObject123.bin"/><Relationship Id="rId15" Type="http://schemas.openxmlformats.org/officeDocument/2006/relationships/oleObject" Target="../embeddings/oleObject128.bin"/><Relationship Id="rId23" Type="http://schemas.openxmlformats.org/officeDocument/2006/relationships/oleObject" Target="../embeddings/oleObject132.bin"/><Relationship Id="rId28" Type="http://schemas.openxmlformats.org/officeDocument/2006/relationships/image" Target="../media/image132.wmf"/><Relationship Id="rId10" Type="http://schemas.openxmlformats.org/officeDocument/2006/relationships/image" Target="../media/image124.wmf"/><Relationship Id="rId19" Type="http://schemas.openxmlformats.org/officeDocument/2006/relationships/oleObject" Target="../embeddings/oleObject130.bin"/><Relationship Id="rId31" Type="http://schemas.openxmlformats.org/officeDocument/2006/relationships/oleObject" Target="../embeddings/oleObject136.bin"/><Relationship Id="rId4" Type="http://schemas.openxmlformats.org/officeDocument/2006/relationships/image" Target="../media/image121.wmf"/><Relationship Id="rId9" Type="http://schemas.openxmlformats.org/officeDocument/2006/relationships/oleObject" Target="../embeddings/oleObject125.bin"/><Relationship Id="rId14" Type="http://schemas.openxmlformats.org/officeDocument/2006/relationships/image" Target="../media/image126.wmf"/><Relationship Id="rId22" Type="http://schemas.openxmlformats.org/officeDocument/2006/relationships/image" Target="../media/image129.wmf"/><Relationship Id="rId27" Type="http://schemas.openxmlformats.org/officeDocument/2006/relationships/oleObject" Target="../embeddings/oleObject134.bin"/><Relationship Id="rId30" Type="http://schemas.openxmlformats.org/officeDocument/2006/relationships/image" Target="../media/image133.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37.wmf"/><Relationship Id="rId3" Type="http://schemas.openxmlformats.org/officeDocument/2006/relationships/oleObject" Target="../embeddings/oleObject137.bin"/><Relationship Id="rId7" Type="http://schemas.openxmlformats.org/officeDocument/2006/relationships/oleObject" Target="../embeddings/oleObject139.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136.wmf"/><Relationship Id="rId5" Type="http://schemas.openxmlformats.org/officeDocument/2006/relationships/oleObject" Target="../embeddings/oleObject138.bin"/><Relationship Id="rId4" Type="http://schemas.openxmlformats.org/officeDocument/2006/relationships/image" Target="../media/image135.wmf"/></Relationships>
</file>

<file path=ppt/slides/_rels/slide35.xml.rels><?xml version="1.0" encoding="UTF-8" standalone="yes"?>
<Relationships xmlns="http://schemas.openxmlformats.org/package/2006/relationships"><Relationship Id="rId8" Type="http://schemas.openxmlformats.org/officeDocument/2006/relationships/image" Target="../media/image140.wmf"/><Relationship Id="rId3" Type="http://schemas.openxmlformats.org/officeDocument/2006/relationships/oleObject" Target="../embeddings/oleObject140.bin"/><Relationship Id="rId7" Type="http://schemas.openxmlformats.org/officeDocument/2006/relationships/oleObject" Target="../embeddings/oleObject142.bin"/><Relationship Id="rId12" Type="http://schemas.openxmlformats.org/officeDocument/2006/relationships/image" Target="../media/image142.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139.wmf"/><Relationship Id="rId11" Type="http://schemas.openxmlformats.org/officeDocument/2006/relationships/oleObject" Target="../embeddings/oleObject144.bin"/><Relationship Id="rId5" Type="http://schemas.openxmlformats.org/officeDocument/2006/relationships/oleObject" Target="../embeddings/oleObject141.bin"/><Relationship Id="rId10" Type="http://schemas.openxmlformats.org/officeDocument/2006/relationships/image" Target="../media/image141.wmf"/><Relationship Id="rId4" Type="http://schemas.openxmlformats.org/officeDocument/2006/relationships/image" Target="../media/image138.wmf"/><Relationship Id="rId9" Type="http://schemas.openxmlformats.org/officeDocument/2006/relationships/oleObject" Target="../embeddings/oleObject143.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45.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144.wmf"/><Relationship Id="rId5" Type="http://schemas.openxmlformats.org/officeDocument/2006/relationships/oleObject" Target="../embeddings/oleObject146.bin"/><Relationship Id="rId4" Type="http://schemas.openxmlformats.org/officeDocument/2006/relationships/image" Target="../media/image143.wmf"/></Relationships>
</file>

<file path=ppt/slides/_rels/slide37.xml.rels><?xml version="1.0" encoding="UTF-8" standalone="yes"?>
<Relationships xmlns="http://schemas.openxmlformats.org/package/2006/relationships"><Relationship Id="rId8" Type="http://schemas.openxmlformats.org/officeDocument/2006/relationships/image" Target="../media/image147.wmf"/><Relationship Id="rId3" Type="http://schemas.openxmlformats.org/officeDocument/2006/relationships/oleObject" Target="../embeddings/oleObject147.bin"/><Relationship Id="rId7" Type="http://schemas.openxmlformats.org/officeDocument/2006/relationships/oleObject" Target="../embeddings/oleObject149.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146.wmf"/><Relationship Id="rId5" Type="http://schemas.openxmlformats.org/officeDocument/2006/relationships/oleObject" Target="../embeddings/oleObject148.bin"/><Relationship Id="rId10" Type="http://schemas.openxmlformats.org/officeDocument/2006/relationships/image" Target="../media/image148.wmf"/><Relationship Id="rId4" Type="http://schemas.openxmlformats.org/officeDocument/2006/relationships/image" Target="../media/image145.wmf"/><Relationship Id="rId9" Type="http://schemas.openxmlformats.org/officeDocument/2006/relationships/oleObject" Target="../embeddings/oleObject150.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51.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image" Target="../media/image149.wmf"/></Relationships>
</file>

<file path=ppt/slides/_rels/slide39.xml.rels><?xml version="1.0" encoding="UTF-8" standalone="yes"?>
<Relationships xmlns="http://schemas.openxmlformats.org/package/2006/relationships"><Relationship Id="rId8" Type="http://schemas.openxmlformats.org/officeDocument/2006/relationships/image" Target="../media/image152.wmf"/><Relationship Id="rId13" Type="http://schemas.openxmlformats.org/officeDocument/2006/relationships/oleObject" Target="../embeddings/oleObject157.bin"/><Relationship Id="rId3" Type="http://schemas.openxmlformats.org/officeDocument/2006/relationships/oleObject" Target="../embeddings/oleObject152.bin"/><Relationship Id="rId7" Type="http://schemas.openxmlformats.org/officeDocument/2006/relationships/oleObject" Target="../embeddings/oleObject154.bin"/><Relationship Id="rId12" Type="http://schemas.openxmlformats.org/officeDocument/2006/relationships/image" Target="../media/image154.wmf"/><Relationship Id="rId2" Type="http://schemas.openxmlformats.org/officeDocument/2006/relationships/slideLayout" Target="../slideLayouts/slideLayout2.xml"/><Relationship Id="rId16" Type="http://schemas.openxmlformats.org/officeDocument/2006/relationships/image" Target="../media/image156.wmf"/><Relationship Id="rId1" Type="http://schemas.openxmlformats.org/officeDocument/2006/relationships/vmlDrawing" Target="../drawings/vmlDrawing29.vml"/><Relationship Id="rId6" Type="http://schemas.openxmlformats.org/officeDocument/2006/relationships/image" Target="../media/image151.wmf"/><Relationship Id="rId11" Type="http://schemas.openxmlformats.org/officeDocument/2006/relationships/oleObject" Target="../embeddings/oleObject156.bin"/><Relationship Id="rId5" Type="http://schemas.openxmlformats.org/officeDocument/2006/relationships/oleObject" Target="../embeddings/oleObject153.bin"/><Relationship Id="rId15" Type="http://schemas.openxmlformats.org/officeDocument/2006/relationships/oleObject" Target="../embeddings/oleObject158.bin"/><Relationship Id="rId10" Type="http://schemas.openxmlformats.org/officeDocument/2006/relationships/image" Target="../media/image153.wmf"/><Relationship Id="rId4" Type="http://schemas.openxmlformats.org/officeDocument/2006/relationships/image" Target="../media/image150.wmf"/><Relationship Id="rId9" Type="http://schemas.openxmlformats.org/officeDocument/2006/relationships/oleObject" Target="../embeddings/oleObject155.bin"/><Relationship Id="rId14" Type="http://schemas.openxmlformats.org/officeDocument/2006/relationships/image" Target="../media/image155.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59.wmf"/><Relationship Id="rId3" Type="http://schemas.openxmlformats.org/officeDocument/2006/relationships/oleObject" Target="../embeddings/oleObject159.bin"/><Relationship Id="rId7" Type="http://schemas.openxmlformats.org/officeDocument/2006/relationships/oleObject" Target="../embeddings/oleObject161.bin"/><Relationship Id="rId12" Type="http://schemas.openxmlformats.org/officeDocument/2006/relationships/image" Target="../media/image161.wmf"/><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158.wmf"/><Relationship Id="rId11" Type="http://schemas.openxmlformats.org/officeDocument/2006/relationships/oleObject" Target="../embeddings/oleObject163.bin"/><Relationship Id="rId5" Type="http://schemas.openxmlformats.org/officeDocument/2006/relationships/oleObject" Target="../embeddings/oleObject160.bin"/><Relationship Id="rId10" Type="http://schemas.openxmlformats.org/officeDocument/2006/relationships/image" Target="../media/image160.wmf"/><Relationship Id="rId4" Type="http://schemas.openxmlformats.org/officeDocument/2006/relationships/image" Target="../media/image157.wmf"/><Relationship Id="rId9" Type="http://schemas.openxmlformats.org/officeDocument/2006/relationships/oleObject" Target="../embeddings/oleObject162.bin"/></Relationships>
</file>

<file path=ppt/slides/_rels/slide42.xml.rels><?xml version="1.0" encoding="UTF-8" standalone="yes"?>
<Relationships xmlns="http://schemas.openxmlformats.org/package/2006/relationships"><Relationship Id="rId8" Type="http://schemas.openxmlformats.org/officeDocument/2006/relationships/image" Target="../media/image164.wmf"/><Relationship Id="rId3" Type="http://schemas.openxmlformats.org/officeDocument/2006/relationships/oleObject" Target="../embeddings/oleObject164.bin"/><Relationship Id="rId7" Type="http://schemas.openxmlformats.org/officeDocument/2006/relationships/oleObject" Target="../embeddings/oleObject166.bin"/><Relationship Id="rId12" Type="http://schemas.openxmlformats.org/officeDocument/2006/relationships/image" Target="../media/image166.wmf"/><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163.wmf"/><Relationship Id="rId11" Type="http://schemas.openxmlformats.org/officeDocument/2006/relationships/oleObject" Target="../embeddings/oleObject168.bin"/><Relationship Id="rId5" Type="http://schemas.openxmlformats.org/officeDocument/2006/relationships/oleObject" Target="../embeddings/oleObject165.bin"/><Relationship Id="rId10" Type="http://schemas.openxmlformats.org/officeDocument/2006/relationships/image" Target="../media/image165.wmf"/><Relationship Id="rId4" Type="http://schemas.openxmlformats.org/officeDocument/2006/relationships/image" Target="../media/image162.wmf"/><Relationship Id="rId9" Type="http://schemas.openxmlformats.org/officeDocument/2006/relationships/oleObject" Target="../embeddings/oleObject167.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164.wmf"/><Relationship Id="rId13" Type="http://schemas.openxmlformats.org/officeDocument/2006/relationships/oleObject" Target="../embeddings/oleObject174.bin"/><Relationship Id="rId18" Type="http://schemas.openxmlformats.org/officeDocument/2006/relationships/image" Target="../media/image173.wmf"/><Relationship Id="rId3" Type="http://schemas.openxmlformats.org/officeDocument/2006/relationships/oleObject" Target="../embeddings/oleObject169.bin"/><Relationship Id="rId7" Type="http://schemas.openxmlformats.org/officeDocument/2006/relationships/oleObject" Target="../embeddings/oleObject171.bin"/><Relationship Id="rId12" Type="http://schemas.openxmlformats.org/officeDocument/2006/relationships/image" Target="../media/image170.wmf"/><Relationship Id="rId17" Type="http://schemas.openxmlformats.org/officeDocument/2006/relationships/oleObject" Target="../embeddings/oleObject176.bin"/><Relationship Id="rId2" Type="http://schemas.openxmlformats.org/officeDocument/2006/relationships/slideLayout" Target="../slideLayouts/slideLayout2.xml"/><Relationship Id="rId16" Type="http://schemas.openxmlformats.org/officeDocument/2006/relationships/image" Target="../media/image172.wmf"/><Relationship Id="rId20" Type="http://schemas.openxmlformats.org/officeDocument/2006/relationships/image" Target="../media/image174.wmf"/><Relationship Id="rId1" Type="http://schemas.openxmlformats.org/officeDocument/2006/relationships/vmlDrawing" Target="../drawings/vmlDrawing32.vml"/><Relationship Id="rId6" Type="http://schemas.openxmlformats.org/officeDocument/2006/relationships/image" Target="../media/image168.wmf"/><Relationship Id="rId11" Type="http://schemas.openxmlformats.org/officeDocument/2006/relationships/oleObject" Target="../embeddings/oleObject173.bin"/><Relationship Id="rId5" Type="http://schemas.openxmlformats.org/officeDocument/2006/relationships/oleObject" Target="../embeddings/oleObject170.bin"/><Relationship Id="rId15" Type="http://schemas.openxmlformats.org/officeDocument/2006/relationships/oleObject" Target="../embeddings/oleObject175.bin"/><Relationship Id="rId10" Type="http://schemas.openxmlformats.org/officeDocument/2006/relationships/image" Target="../media/image169.wmf"/><Relationship Id="rId19" Type="http://schemas.openxmlformats.org/officeDocument/2006/relationships/oleObject" Target="../embeddings/oleObject177.bin"/><Relationship Id="rId4" Type="http://schemas.openxmlformats.org/officeDocument/2006/relationships/image" Target="../media/image167.wmf"/><Relationship Id="rId9" Type="http://schemas.openxmlformats.org/officeDocument/2006/relationships/oleObject" Target="../embeddings/oleObject172.bin"/><Relationship Id="rId14" Type="http://schemas.openxmlformats.org/officeDocument/2006/relationships/image" Target="../media/image171.wmf"/></Relationships>
</file>

<file path=ppt/slides/_rels/slide45.xml.rels><?xml version="1.0" encoding="UTF-8" standalone="yes"?>
<Relationships xmlns="http://schemas.openxmlformats.org/package/2006/relationships"><Relationship Id="rId8" Type="http://schemas.openxmlformats.org/officeDocument/2006/relationships/image" Target="../media/image177.wmf"/><Relationship Id="rId3" Type="http://schemas.openxmlformats.org/officeDocument/2006/relationships/oleObject" Target="../embeddings/oleObject178.bin"/><Relationship Id="rId7" Type="http://schemas.openxmlformats.org/officeDocument/2006/relationships/oleObject" Target="../embeddings/oleObject180.bin"/><Relationship Id="rId12" Type="http://schemas.openxmlformats.org/officeDocument/2006/relationships/image" Target="../media/image179.wmf"/><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176.wmf"/><Relationship Id="rId11" Type="http://schemas.openxmlformats.org/officeDocument/2006/relationships/oleObject" Target="../embeddings/oleObject182.bin"/><Relationship Id="rId5" Type="http://schemas.openxmlformats.org/officeDocument/2006/relationships/oleObject" Target="../embeddings/oleObject179.bin"/><Relationship Id="rId10" Type="http://schemas.openxmlformats.org/officeDocument/2006/relationships/image" Target="../media/image178.wmf"/><Relationship Id="rId4" Type="http://schemas.openxmlformats.org/officeDocument/2006/relationships/image" Target="../media/image175.wmf"/><Relationship Id="rId9" Type="http://schemas.openxmlformats.org/officeDocument/2006/relationships/oleObject" Target="../embeddings/oleObject181.bin"/></Relationships>
</file>

<file path=ppt/slides/_rels/slide46.xml.rels><?xml version="1.0" encoding="UTF-8" standalone="yes"?>
<Relationships xmlns="http://schemas.openxmlformats.org/package/2006/relationships"><Relationship Id="rId8" Type="http://schemas.openxmlformats.org/officeDocument/2006/relationships/image" Target="../media/image182.wmf"/><Relationship Id="rId3" Type="http://schemas.openxmlformats.org/officeDocument/2006/relationships/oleObject" Target="../embeddings/oleObject183.bin"/><Relationship Id="rId7" Type="http://schemas.openxmlformats.org/officeDocument/2006/relationships/oleObject" Target="../embeddings/oleObject185.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181.wmf"/><Relationship Id="rId5" Type="http://schemas.openxmlformats.org/officeDocument/2006/relationships/oleObject" Target="../embeddings/oleObject184.bin"/><Relationship Id="rId4" Type="http://schemas.openxmlformats.org/officeDocument/2006/relationships/image" Target="../media/image180.wmf"/></Relationships>
</file>

<file path=ppt/slides/_rels/slide47.xml.rels><?xml version="1.0" encoding="UTF-8" standalone="yes"?>
<Relationships xmlns="http://schemas.openxmlformats.org/package/2006/relationships"><Relationship Id="rId8" Type="http://schemas.openxmlformats.org/officeDocument/2006/relationships/image" Target="../media/image185.wmf"/><Relationship Id="rId3" Type="http://schemas.openxmlformats.org/officeDocument/2006/relationships/oleObject" Target="../embeddings/oleObject186.bin"/><Relationship Id="rId7" Type="http://schemas.openxmlformats.org/officeDocument/2006/relationships/oleObject" Target="../embeddings/oleObject188.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184.wmf"/><Relationship Id="rId5" Type="http://schemas.openxmlformats.org/officeDocument/2006/relationships/oleObject" Target="../embeddings/oleObject187.bin"/><Relationship Id="rId10" Type="http://schemas.openxmlformats.org/officeDocument/2006/relationships/image" Target="../media/image186.wmf"/><Relationship Id="rId4" Type="http://schemas.openxmlformats.org/officeDocument/2006/relationships/image" Target="../media/image183.wmf"/><Relationship Id="rId9" Type="http://schemas.openxmlformats.org/officeDocument/2006/relationships/oleObject" Target="../embeddings/oleObject189.bin"/></Relationships>
</file>

<file path=ppt/slides/_rels/slide48.xml.rels><?xml version="1.0" encoding="UTF-8" standalone="yes"?>
<Relationships xmlns="http://schemas.openxmlformats.org/package/2006/relationships"><Relationship Id="rId8" Type="http://schemas.openxmlformats.org/officeDocument/2006/relationships/image" Target="../media/image189.wmf"/><Relationship Id="rId3" Type="http://schemas.openxmlformats.org/officeDocument/2006/relationships/oleObject" Target="../embeddings/oleObject190.bin"/><Relationship Id="rId7" Type="http://schemas.openxmlformats.org/officeDocument/2006/relationships/oleObject" Target="../embeddings/oleObject192.bin"/><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188.wmf"/><Relationship Id="rId5" Type="http://schemas.openxmlformats.org/officeDocument/2006/relationships/oleObject" Target="../embeddings/oleObject191.bin"/><Relationship Id="rId10" Type="http://schemas.openxmlformats.org/officeDocument/2006/relationships/image" Target="../media/image190.wmf"/><Relationship Id="rId4" Type="http://schemas.openxmlformats.org/officeDocument/2006/relationships/image" Target="../media/image187.wmf"/><Relationship Id="rId9" Type="http://schemas.openxmlformats.org/officeDocument/2006/relationships/oleObject" Target="../embeddings/oleObject193.bin"/></Relationships>
</file>

<file path=ppt/slides/_rels/slide49.xml.rels><?xml version="1.0" encoding="UTF-8" standalone="yes"?>
<Relationships xmlns="http://schemas.openxmlformats.org/package/2006/relationships"><Relationship Id="rId8" Type="http://schemas.openxmlformats.org/officeDocument/2006/relationships/image" Target="../media/image193.wmf"/><Relationship Id="rId13" Type="http://schemas.openxmlformats.org/officeDocument/2006/relationships/oleObject" Target="../embeddings/oleObject199.bin"/><Relationship Id="rId3" Type="http://schemas.openxmlformats.org/officeDocument/2006/relationships/oleObject" Target="../embeddings/oleObject194.bin"/><Relationship Id="rId7" Type="http://schemas.openxmlformats.org/officeDocument/2006/relationships/oleObject" Target="../embeddings/oleObject196.bin"/><Relationship Id="rId12" Type="http://schemas.openxmlformats.org/officeDocument/2006/relationships/image" Target="../media/image195.wmf"/><Relationship Id="rId17" Type="http://schemas.openxmlformats.org/officeDocument/2006/relationships/oleObject" Target="../embeddings/oleObject201.bin"/><Relationship Id="rId2" Type="http://schemas.openxmlformats.org/officeDocument/2006/relationships/slideLayout" Target="../slideLayouts/slideLayout2.xml"/><Relationship Id="rId16" Type="http://schemas.openxmlformats.org/officeDocument/2006/relationships/image" Target="../media/image197.wmf"/><Relationship Id="rId1" Type="http://schemas.openxmlformats.org/officeDocument/2006/relationships/vmlDrawing" Target="../drawings/vmlDrawing37.vml"/><Relationship Id="rId6" Type="http://schemas.openxmlformats.org/officeDocument/2006/relationships/image" Target="../media/image192.wmf"/><Relationship Id="rId11" Type="http://schemas.openxmlformats.org/officeDocument/2006/relationships/oleObject" Target="../embeddings/oleObject198.bin"/><Relationship Id="rId5" Type="http://schemas.openxmlformats.org/officeDocument/2006/relationships/oleObject" Target="../embeddings/oleObject195.bin"/><Relationship Id="rId15" Type="http://schemas.openxmlformats.org/officeDocument/2006/relationships/oleObject" Target="../embeddings/oleObject200.bin"/><Relationship Id="rId10" Type="http://schemas.openxmlformats.org/officeDocument/2006/relationships/image" Target="../media/image194.wmf"/><Relationship Id="rId4" Type="http://schemas.openxmlformats.org/officeDocument/2006/relationships/image" Target="../media/image191.wmf"/><Relationship Id="rId9" Type="http://schemas.openxmlformats.org/officeDocument/2006/relationships/oleObject" Target="../embeddings/oleObject197.bin"/><Relationship Id="rId14" Type="http://schemas.openxmlformats.org/officeDocument/2006/relationships/image" Target="../media/image196.wmf"/></Relationships>
</file>

<file path=ppt/slides/_rels/slide5.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3.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5.bin"/></Relationships>
</file>

<file path=ppt/slides/_rels/slide50.xml.rels><?xml version="1.0" encoding="UTF-8" standalone="yes"?>
<Relationships xmlns="http://schemas.openxmlformats.org/package/2006/relationships"><Relationship Id="rId8" Type="http://schemas.openxmlformats.org/officeDocument/2006/relationships/image" Target="../media/image200.wmf"/><Relationship Id="rId3" Type="http://schemas.openxmlformats.org/officeDocument/2006/relationships/oleObject" Target="../embeddings/oleObject202.bin"/><Relationship Id="rId7" Type="http://schemas.openxmlformats.org/officeDocument/2006/relationships/oleObject" Target="../embeddings/oleObject204.bin"/><Relationship Id="rId12" Type="http://schemas.openxmlformats.org/officeDocument/2006/relationships/image" Target="../media/image193.wmf"/><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image" Target="../media/image199.wmf"/><Relationship Id="rId11" Type="http://schemas.openxmlformats.org/officeDocument/2006/relationships/oleObject" Target="../embeddings/oleObject206.bin"/><Relationship Id="rId5" Type="http://schemas.openxmlformats.org/officeDocument/2006/relationships/oleObject" Target="../embeddings/oleObject203.bin"/><Relationship Id="rId10" Type="http://schemas.openxmlformats.org/officeDocument/2006/relationships/image" Target="../media/image201.wmf"/><Relationship Id="rId4" Type="http://schemas.openxmlformats.org/officeDocument/2006/relationships/image" Target="../media/image198.wmf"/><Relationship Id="rId9" Type="http://schemas.openxmlformats.org/officeDocument/2006/relationships/oleObject" Target="../embeddings/oleObject205.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07.bin"/><Relationship Id="rId2" Type="http://schemas.openxmlformats.org/officeDocument/2006/relationships/slideLayout" Target="../slideLayouts/slideLayout2.xml"/><Relationship Id="rId1" Type="http://schemas.openxmlformats.org/officeDocument/2006/relationships/vmlDrawing" Target="../drawings/vmlDrawing39.vml"/><Relationship Id="rId4" Type="http://schemas.openxmlformats.org/officeDocument/2006/relationships/image" Target="../media/image202.wmf"/></Relationships>
</file>

<file path=ppt/slides/_rels/slide53.xml.rels><?xml version="1.0" encoding="UTF-8" standalone="yes"?>
<Relationships xmlns="http://schemas.openxmlformats.org/package/2006/relationships"><Relationship Id="rId8" Type="http://schemas.openxmlformats.org/officeDocument/2006/relationships/image" Target="../media/image205.wmf"/><Relationship Id="rId3" Type="http://schemas.openxmlformats.org/officeDocument/2006/relationships/oleObject" Target="../embeddings/oleObject208.bin"/><Relationship Id="rId7" Type="http://schemas.openxmlformats.org/officeDocument/2006/relationships/oleObject" Target="../embeddings/oleObject210.bin"/><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image" Target="../media/image204.wmf"/><Relationship Id="rId5" Type="http://schemas.openxmlformats.org/officeDocument/2006/relationships/oleObject" Target="../embeddings/oleObject209.bin"/><Relationship Id="rId4" Type="http://schemas.openxmlformats.org/officeDocument/2006/relationships/image" Target="../media/image203.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11.bin"/><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image" Target="../media/image207.wmf"/><Relationship Id="rId5" Type="http://schemas.openxmlformats.org/officeDocument/2006/relationships/oleObject" Target="../embeddings/oleObject212.bin"/><Relationship Id="rId4" Type="http://schemas.openxmlformats.org/officeDocument/2006/relationships/image" Target="../media/image206.wmf"/></Relationships>
</file>

<file path=ppt/slides/_rels/slide55.xml.rels><?xml version="1.0" encoding="UTF-8" standalone="yes"?>
<Relationships xmlns="http://schemas.openxmlformats.org/package/2006/relationships"><Relationship Id="rId8" Type="http://schemas.openxmlformats.org/officeDocument/2006/relationships/image" Target="../media/image210.wmf"/><Relationship Id="rId3" Type="http://schemas.openxmlformats.org/officeDocument/2006/relationships/oleObject" Target="../embeddings/oleObject213.bin"/><Relationship Id="rId7" Type="http://schemas.openxmlformats.org/officeDocument/2006/relationships/oleObject" Target="../embeddings/oleObject215.bin"/><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image" Target="../media/image209.wmf"/><Relationship Id="rId5" Type="http://schemas.openxmlformats.org/officeDocument/2006/relationships/oleObject" Target="../embeddings/oleObject214.bin"/><Relationship Id="rId10" Type="http://schemas.openxmlformats.org/officeDocument/2006/relationships/image" Target="../media/image211.wmf"/><Relationship Id="rId4" Type="http://schemas.openxmlformats.org/officeDocument/2006/relationships/image" Target="../media/image208.wmf"/><Relationship Id="rId9" Type="http://schemas.openxmlformats.org/officeDocument/2006/relationships/oleObject" Target="../embeddings/oleObject216.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17.bin"/><Relationship Id="rId2" Type="http://schemas.openxmlformats.org/officeDocument/2006/relationships/slideLayout" Target="../slideLayouts/slideLayout2.xml"/><Relationship Id="rId1" Type="http://schemas.openxmlformats.org/officeDocument/2006/relationships/vmlDrawing" Target="../drawings/vmlDrawing43.vml"/><Relationship Id="rId4" Type="http://schemas.openxmlformats.org/officeDocument/2006/relationships/image" Target="../media/image212.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18.bin"/><Relationship Id="rId2" Type="http://schemas.openxmlformats.org/officeDocument/2006/relationships/slideLayout" Target="../slideLayouts/slideLayout2.xml"/><Relationship Id="rId1" Type="http://schemas.openxmlformats.org/officeDocument/2006/relationships/vmlDrawing" Target="../drawings/vmlDrawing44.vml"/><Relationship Id="rId4" Type="http://schemas.openxmlformats.org/officeDocument/2006/relationships/image" Target="../media/image213.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19.bin"/><Relationship Id="rId2" Type="http://schemas.openxmlformats.org/officeDocument/2006/relationships/slideLayout" Target="../slideLayouts/slideLayout2.xml"/><Relationship Id="rId1" Type="http://schemas.openxmlformats.org/officeDocument/2006/relationships/vmlDrawing" Target="../drawings/vmlDrawing45.vml"/><Relationship Id="rId4" Type="http://schemas.openxmlformats.org/officeDocument/2006/relationships/image" Target="../media/image214.wmf"/></Relationships>
</file>

<file path=ppt/slides/_rels/slide59.xml.rels><?xml version="1.0" encoding="UTF-8" standalone="yes"?>
<Relationships xmlns="http://schemas.openxmlformats.org/package/2006/relationships"><Relationship Id="rId8" Type="http://schemas.openxmlformats.org/officeDocument/2006/relationships/image" Target="../media/image217.wmf"/><Relationship Id="rId3" Type="http://schemas.openxmlformats.org/officeDocument/2006/relationships/oleObject" Target="../embeddings/oleObject220.bin"/><Relationship Id="rId7" Type="http://schemas.openxmlformats.org/officeDocument/2006/relationships/oleObject" Target="../embeddings/oleObject222.bin"/><Relationship Id="rId12" Type="http://schemas.openxmlformats.org/officeDocument/2006/relationships/image" Target="../media/image219.wmf"/><Relationship Id="rId2" Type="http://schemas.openxmlformats.org/officeDocument/2006/relationships/slideLayout" Target="../slideLayouts/slideLayout2.xml"/><Relationship Id="rId1" Type="http://schemas.openxmlformats.org/officeDocument/2006/relationships/vmlDrawing" Target="../drawings/vmlDrawing46.vml"/><Relationship Id="rId6" Type="http://schemas.openxmlformats.org/officeDocument/2006/relationships/image" Target="../media/image216.wmf"/><Relationship Id="rId11" Type="http://schemas.openxmlformats.org/officeDocument/2006/relationships/oleObject" Target="../embeddings/oleObject224.bin"/><Relationship Id="rId5" Type="http://schemas.openxmlformats.org/officeDocument/2006/relationships/oleObject" Target="../embeddings/oleObject221.bin"/><Relationship Id="rId10" Type="http://schemas.openxmlformats.org/officeDocument/2006/relationships/image" Target="../media/image218.wmf"/><Relationship Id="rId4" Type="http://schemas.openxmlformats.org/officeDocument/2006/relationships/image" Target="../media/image215.wmf"/><Relationship Id="rId9" Type="http://schemas.openxmlformats.org/officeDocument/2006/relationships/oleObject" Target="../embeddings/oleObject223.bin"/></Relationships>
</file>

<file path=ppt/slides/_rels/slide6.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11.bin"/><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9.bin"/><Relationship Id="rId14" Type="http://schemas.openxmlformats.org/officeDocument/2006/relationships/image" Target="../media/image12.wmf"/></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225.bin"/><Relationship Id="rId2" Type="http://schemas.openxmlformats.org/officeDocument/2006/relationships/slideLayout" Target="../slideLayouts/slideLayout2.xml"/><Relationship Id="rId1" Type="http://schemas.openxmlformats.org/officeDocument/2006/relationships/vmlDrawing" Target="../drawings/vmlDrawing47.vml"/><Relationship Id="rId4" Type="http://schemas.openxmlformats.org/officeDocument/2006/relationships/image" Target="../media/image220.wmf"/></Relationships>
</file>

<file path=ppt/slides/_rels/slide61.xml.rels><?xml version="1.0" encoding="UTF-8" standalone="yes"?>
<Relationships xmlns="http://schemas.openxmlformats.org/package/2006/relationships"><Relationship Id="rId8" Type="http://schemas.openxmlformats.org/officeDocument/2006/relationships/image" Target="../media/image223.wmf"/><Relationship Id="rId3" Type="http://schemas.openxmlformats.org/officeDocument/2006/relationships/oleObject" Target="../embeddings/oleObject226.bin"/><Relationship Id="rId7" Type="http://schemas.openxmlformats.org/officeDocument/2006/relationships/oleObject" Target="../embeddings/oleObject228.bin"/><Relationship Id="rId12" Type="http://schemas.openxmlformats.org/officeDocument/2006/relationships/image" Target="../media/image225.wmf"/><Relationship Id="rId2" Type="http://schemas.openxmlformats.org/officeDocument/2006/relationships/slideLayout" Target="../slideLayouts/slideLayout2.xml"/><Relationship Id="rId1" Type="http://schemas.openxmlformats.org/officeDocument/2006/relationships/vmlDrawing" Target="../drawings/vmlDrawing48.vml"/><Relationship Id="rId6" Type="http://schemas.openxmlformats.org/officeDocument/2006/relationships/image" Target="../media/image222.wmf"/><Relationship Id="rId11" Type="http://schemas.openxmlformats.org/officeDocument/2006/relationships/oleObject" Target="../embeddings/oleObject230.bin"/><Relationship Id="rId5" Type="http://schemas.openxmlformats.org/officeDocument/2006/relationships/oleObject" Target="../embeddings/oleObject227.bin"/><Relationship Id="rId10" Type="http://schemas.openxmlformats.org/officeDocument/2006/relationships/image" Target="../media/image224.wmf"/><Relationship Id="rId4" Type="http://schemas.openxmlformats.org/officeDocument/2006/relationships/image" Target="../media/image221.wmf"/><Relationship Id="rId9" Type="http://schemas.openxmlformats.org/officeDocument/2006/relationships/oleObject" Target="../embeddings/oleObject229.bin"/></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31.bin"/><Relationship Id="rId2" Type="http://schemas.openxmlformats.org/officeDocument/2006/relationships/slideLayout" Target="../slideLayouts/slideLayout2.xml"/><Relationship Id="rId1" Type="http://schemas.openxmlformats.org/officeDocument/2006/relationships/vmlDrawing" Target="../drawings/vmlDrawing49.vml"/><Relationship Id="rId4" Type="http://schemas.openxmlformats.org/officeDocument/2006/relationships/image" Target="../media/image226.wmf"/></Relationships>
</file>

<file path=ppt/slides/_rels/slide63.xml.rels><?xml version="1.0" encoding="UTF-8" standalone="yes"?>
<Relationships xmlns="http://schemas.openxmlformats.org/package/2006/relationships"><Relationship Id="rId8" Type="http://schemas.openxmlformats.org/officeDocument/2006/relationships/image" Target="../media/image229.wmf"/><Relationship Id="rId13" Type="http://schemas.openxmlformats.org/officeDocument/2006/relationships/oleObject" Target="../embeddings/oleObject237.bin"/><Relationship Id="rId3" Type="http://schemas.openxmlformats.org/officeDocument/2006/relationships/oleObject" Target="../embeddings/oleObject232.bin"/><Relationship Id="rId7" Type="http://schemas.openxmlformats.org/officeDocument/2006/relationships/oleObject" Target="../embeddings/oleObject234.bin"/><Relationship Id="rId12" Type="http://schemas.openxmlformats.org/officeDocument/2006/relationships/image" Target="../media/image231.wmf"/><Relationship Id="rId2" Type="http://schemas.openxmlformats.org/officeDocument/2006/relationships/slideLayout" Target="../slideLayouts/slideLayout2.xml"/><Relationship Id="rId16" Type="http://schemas.openxmlformats.org/officeDocument/2006/relationships/image" Target="../media/image233.wmf"/><Relationship Id="rId1" Type="http://schemas.openxmlformats.org/officeDocument/2006/relationships/vmlDrawing" Target="../drawings/vmlDrawing50.vml"/><Relationship Id="rId6" Type="http://schemas.openxmlformats.org/officeDocument/2006/relationships/image" Target="../media/image228.wmf"/><Relationship Id="rId11" Type="http://schemas.openxmlformats.org/officeDocument/2006/relationships/oleObject" Target="../embeddings/oleObject236.bin"/><Relationship Id="rId5" Type="http://schemas.openxmlformats.org/officeDocument/2006/relationships/oleObject" Target="../embeddings/oleObject233.bin"/><Relationship Id="rId15" Type="http://schemas.openxmlformats.org/officeDocument/2006/relationships/oleObject" Target="../embeddings/oleObject238.bin"/><Relationship Id="rId10" Type="http://schemas.openxmlformats.org/officeDocument/2006/relationships/image" Target="../media/image230.wmf"/><Relationship Id="rId4" Type="http://schemas.openxmlformats.org/officeDocument/2006/relationships/image" Target="../media/image227.wmf"/><Relationship Id="rId9" Type="http://schemas.openxmlformats.org/officeDocument/2006/relationships/oleObject" Target="../embeddings/oleObject235.bin"/><Relationship Id="rId14" Type="http://schemas.openxmlformats.org/officeDocument/2006/relationships/image" Target="../media/image232.wmf"/></Relationships>
</file>

<file path=ppt/slides/_rels/slide7.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17.bin"/><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4.wmf"/><Relationship Id="rId11" Type="http://schemas.openxmlformats.org/officeDocument/2006/relationships/oleObject" Target="../embeddings/oleObject16.bin"/><Relationship Id="rId5" Type="http://schemas.openxmlformats.org/officeDocument/2006/relationships/oleObject" Target="../embeddings/oleObject13.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15.bin"/><Relationship Id="rId14" Type="http://schemas.openxmlformats.org/officeDocument/2006/relationships/image" Target="../media/image18.wmf"/></Relationships>
</file>

<file path=ppt/slides/_rels/slide8.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image" Target="../media/image23.wmf"/><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oleObject" Target="../embeddings/oleObject22.bin"/><Relationship Id="rId17" Type="http://schemas.openxmlformats.org/officeDocument/2006/relationships/image" Target="../media/image25.wmf"/><Relationship Id="rId2" Type="http://schemas.openxmlformats.org/officeDocument/2006/relationships/slideLayout" Target="../slideLayouts/slideLayout2.xml"/><Relationship Id="rId16" Type="http://schemas.openxmlformats.org/officeDocument/2006/relationships/oleObject" Target="../embeddings/oleObject24.bin"/><Relationship Id="rId1" Type="http://schemas.openxmlformats.org/officeDocument/2006/relationships/vmlDrawing" Target="../drawings/vmlDrawing5.vml"/><Relationship Id="rId6" Type="http://schemas.openxmlformats.org/officeDocument/2006/relationships/image" Target="../media/image20.wmf"/><Relationship Id="rId11" Type="http://schemas.openxmlformats.org/officeDocument/2006/relationships/image" Target="../media/image26.png"/><Relationship Id="rId5" Type="http://schemas.openxmlformats.org/officeDocument/2006/relationships/oleObject" Target="../embeddings/oleObject19.bin"/><Relationship Id="rId15" Type="http://schemas.openxmlformats.org/officeDocument/2006/relationships/image" Target="../media/image24.wmf"/><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21.bin"/><Relationship Id="rId14" Type="http://schemas.openxmlformats.org/officeDocument/2006/relationships/oleObject" Target="../embeddings/oleObject23.bin"/></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12.</a:t>
            </a:r>
            <a:r>
              <a:rPr lang="en-US" b="1">
                <a:solidFill>
                  <a:srgbClr val="1F497D"/>
                </a:solidFill>
                <a:latin typeface="Arial" charset="0"/>
                <a:cs typeface="Arial" charset="0"/>
              </a:rPr>
              <a:t>R.2</a:t>
            </a:r>
            <a:endParaRPr lang="en-US" b="1" dirty="0">
              <a:solidFill>
                <a:srgbClr val="1F497D"/>
              </a:solidFill>
              <a:latin typeface="Arial" charset="0"/>
              <a:cs typeface="Arial" charset="0"/>
            </a:endParaRP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Ratios, Unit Rates, and Proportions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sz="3200" dirty="0">
                <a:solidFill>
                  <a:schemeClr val="accent1"/>
                </a:solidFill>
              </a:rPr>
              <a:t>Example 4: </a:t>
            </a:r>
            <a:r>
              <a:rPr lang="en-US" dirty="0">
                <a:solidFill>
                  <a:schemeClr val="accent1"/>
                </a:solidFill>
              </a:rPr>
              <a:t>Application: Writing Ratios from Graphs (cont.)</a:t>
            </a:r>
          </a:p>
        </p:txBody>
      </p:sp>
      <p:sp>
        <p:nvSpPr>
          <p:cNvPr id="12291" name="Rectangle 3"/>
          <p:cNvSpPr>
            <a:spLocks noGrp="1"/>
          </p:cNvSpPr>
          <p:nvPr>
            <p:ph idx="1"/>
          </p:nvPr>
        </p:nvSpPr>
        <p:spPr>
          <a:xfrm>
            <a:off x="457200" y="1066800"/>
            <a:ext cx="8229600" cy="4857740"/>
          </a:xfrm>
          <a:prstGeom prst="rect">
            <a:avLst/>
          </a:prstGeom>
        </p:spPr>
        <p:txBody>
          <a:bodyPr>
            <a:spAutoFit/>
          </a:bodyPr>
          <a:lstStyle/>
          <a:p>
            <a:pPr>
              <a:spcBef>
                <a:spcPts val="200"/>
              </a:spcBef>
            </a:pPr>
            <a:r>
              <a:rPr lang="en-US" dirty="0"/>
              <a:t>The ratio of money budgeted </a:t>
            </a:r>
            <a:br>
              <a:rPr lang="en-US" dirty="0"/>
            </a:br>
            <a:r>
              <a:rPr lang="en-US" dirty="0"/>
              <a:t>for food to money budgeted </a:t>
            </a:r>
            <a:br>
              <a:rPr lang="en-US" dirty="0"/>
            </a:br>
            <a:r>
              <a:rPr lang="en-US" dirty="0"/>
              <a:t>for taxes is</a:t>
            </a:r>
          </a:p>
          <a:p>
            <a:pPr>
              <a:spcBef>
                <a:spcPts val="200"/>
              </a:spcBef>
            </a:pPr>
            <a:endParaRPr lang="en-US" b="1" dirty="0">
              <a:solidFill>
                <a:schemeClr val="tx1"/>
              </a:solidFill>
            </a:endParaRPr>
          </a:p>
          <a:p>
            <a:pPr marL="457200" indent="-457200"/>
            <a:endParaRPr lang="en-US" b="1" dirty="0">
              <a:solidFill>
                <a:schemeClr val="tx1"/>
              </a:solidFill>
            </a:endParaRPr>
          </a:p>
          <a:p>
            <a:pPr marL="457200" indent="-457200"/>
            <a:endParaRPr lang="en-US" b="1" dirty="0">
              <a:solidFill>
                <a:schemeClr val="tx1"/>
              </a:solidFill>
            </a:endParaRPr>
          </a:p>
          <a:p>
            <a:pPr marL="457200" indent="-457200"/>
            <a:endParaRPr lang="en-US" b="1" dirty="0">
              <a:solidFill>
                <a:schemeClr val="tx1"/>
              </a:solidFill>
            </a:endParaRPr>
          </a:p>
          <a:p>
            <a:pPr marL="457200" indent="-457200"/>
            <a:r>
              <a:rPr lang="en-US" dirty="0">
                <a:solidFill>
                  <a:schemeClr val="tx1"/>
                </a:solidFill>
              </a:rPr>
              <a:t>b.</a:t>
            </a:r>
            <a:r>
              <a:rPr lang="en-US" b="1" dirty="0">
                <a:solidFill>
                  <a:schemeClr val="tx1"/>
                </a:solidFill>
              </a:rPr>
              <a:t>	</a:t>
            </a:r>
            <a:r>
              <a:rPr lang="en-US" dirty="0"/>
              <a:t>The total budget is found by summing the amount spent in each category.</a:t>
            </a:r>
          </a:p>
          <a:p>
            <a:pPr marL="457200" indent="-457200"/>
            <a:r>
              <a:rPr lang="en-US" dirty="0"/>
              <a:t>	</a:t>
            </a:r>
            <a:endParaRPr lang="en-US" b="1" dirty="0">
              <a:solidFill>
                <a:schemeClr val="tx1"/>
              </a:solidFill>
            </a:endParaRPr>
          </a:p>
        </p:txBody>
      </p:sp>
      <p:graphicFrame>
        <p:nvGraphicFramePr>
          <p:cNvPr id="31747" name="Object 2"/>
          <p:cNvGraphicFramePr>
            <a:graphicFrameLocks noChangeAspect="1"/>
          </p:cNvGraphicFramePr>
          <p:nvPr>
            <p:extLst>
              <p:ext uri="{D42A27DB-BD31-4B8C-83A1-F6EECF244321}">
                <p14:modId xmlns:p14="http://schemas.microsoft.com/office/powerpoint/2010/main" val="1466182873"/>
              </p:ext>
            </p:extLst>
          </p:nvPr>
        </p:nvGraphicFramePr>
        <p:xfrm>
          <a:off x="1517650" y="5499100"/>
          <a:ext cx="6121400" cy="368300"/>
        </p:xfrm>
        <a:graphic>
          <a:graphicData uri="http://schemas.openxmlformats.org/presentationml/2006/ole">
            <mc:AlternateContent xmlns:mc="http://schemas.openxmlformats.org/markup-compatibility/2006">
              <mc:Choice xmlns:v="urn:schemas-microsoft-com:vml" Requires="v">
                <p:oleObj spid="_x0000_s31790" name="Equation" r:id="rId3" imgW="6121080" imgH="368280" progId="Equation.DSMT4">
                  <p:embed/>
                </p:oleObj>
              </mc:Choice>
              <mc:Fallback>
                <p:oleObj name="Equation" r:id="rId3" imgW="6121080" imgH="368280" progId="Equation.DSMT4">
                  <p:embed/>
                  <p:pic>
                    <p:nvPicPr>
                      <p:cNvPr id="0"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7650" y="5499100"/>
                        <a:ext cx="6121400"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4"/>
          <p:cNvGraphicFramePr>
            <a:graphicFrameLocks noChangeAspect="1"/>
          </p:cNvGraphicFramePr>
          <p:nvPr>
            <p:extLst>
              <p:ext uri="{D42A27DB-BD31-4B8C-83A1-F6EECF244321}">
                <p14:modId xmlns:p14="http://schemas.microsoft.com/office/powerpoint/2010/main" val="3881646825"/>
              </p:ext>
            </p:extLst>
          </p:nvPr>
        </p:nvGraphicFramePr>
        <p:xfrm>
          <a:off x="2057400" y="2552700"/>
          <a:ext cx="1993900" cy="876300"/>
        </p:xfrm>
        <a:graphic>
          <a:graphicData uri="http://schemas.openxmlformats.org/presentationml/2006/ole">
            <mc:AlternateContent xmlns:mc="http://schemas.openxmlformats.org/markup-compatibility/2006">
              <mc:Choice xmlns:v="urn:schemas-microsoft-com:vml" Requires="v">
                <p:oleObj spid="_x0000_s31791" name="Equation" r:id="rId5" imgW="1993601" imgH="876369" progId="Equation.DSMT4">
                  <p:embed/>
                </p:oleObj>
              </mc:Choice>
              <mc:Fallback>
                <p:oleObj name="Equation" r:id="rId5" imgW="1993601" imgH="876369" progId="Equation.DSMT4">
                  <p:embed/>
                  <p:pic>
                    <p:nvPicPr>
                      <p:cNvPr id="0"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2552700"/>
                        <a:ext cx="19939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7" name="Straight Connector 16"/>
          <p:cNvCxnSpPr/>
          <p:nvPr/>
        </p:nvCxnSpPr>
        <p:spPr>
          <a:xfrm rot="10800000" flipV="1">
            <a:off x="3454402" y="2527300"/>
            <a:ext cx="609598" cy="38099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flipV="1">
            <a:off x="3429001" y="3022602"/>
            <a:ext cx="609598" cy="38099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9" name="Object 18"/>
          <p:cNvGraphicFramePr>
            <a:graphicFrameLocks noChangeAspect="1"/>
          </p:cNvGraphicFramePr>
          <p:nvPr>
            <p:extLst>
              <p:ext uri="{D42A27DB-BD31-4B8C-83A1-F6EECF244321}">
                <p14:modId xmlns:p14="http://schemas.microsoft.com/office/powerpoint/2010/main" val="3293245714"/>
              </p:ext>
            </p:extLst>
          </p:nvPr>
        </p:nvGraphicFramePr>
        <p:xfrm>
          <a:off x="4140200" y="2552700"/>
          <a:ext cx="584200" cy="825500"/>
        </p:xfrm>
        <a:graphic>
          <a:graphicData uri="http://schemas.openxmlformats.org/presentationml/2006/ole">
            <mc:AlternateContent xmlns:mc="http://schemas.openxmlformats.org/markup-compatibility/2006">
              <mc:Choice xmlns:v="urn:schemas-microsoft-com:vml" Requires="v">
                <p:oleObj spid="_x0000_s31792" name="Equation" r:id="rId7" imgW="584246" imgH="825110" progId="Equation.DSMT4">
                  <p:embed/>
                </p:oleObj>
              </mc:Choice>
              <mc:Fallback>
                <p:oleObj name="Equation" r:id="rId7" imgW="584246" imgH="825110" progId="Equation.DSMT4">
                  <p:embed/>
                  <p:pic>
                    <p:nvPicPr>
                      <p:cNvPr id="0" name="Picture 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0200" y="2552700"/>
                        <a:ext cx="5842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4"/>
          <p:cNvPicPr>
            <a:picLocks noChangeAspect="1" noChangeArrowheads="1"/>
          </p:cNvPicPr>
          <p:nvPr/>
        </p:nvPicPr>
        <p:blipFill>
          <a:blip r:embed="rId9" cstate="print"/>
          <a:srcRect/>
          <a:stretch>
            <a:fillRect/>
          </a:stretch>
        </p:blipFill>
        <p:spPr bwMode="auto">
          <a:xfrm>
            <a:off x="5221184" y="1219200"/>
            <a:ext cx="3465616" cy="2590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7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4: Application: Writing Ratios from Graphs (cont.)</a:t>
            </a:r>
            <a:endParaRPr lang="en-US" dirty="0"/>
          </a:p>
        </p:txBody>
      </p:sp>
      <p:sp>
        <p:nvSpPr>
          <p:cNvPr id="3" name="Content Placeholder 2"/>
          <p:cNvSpPr>
            <a:spLocks noGrp="1"/>
          </p:cNvSpPr>
          <p:nvPr>
            <p:ph idx="1"/>
          </p:nvPr>
        </p:nvSpPr>
        <p:spPr/>
        <p:txBody>
          <a:bodyPr/>
          <a:lstStyle/>
          <a:p>
            <a:r>
              <a:rPr lang="en-US" dirty="0"/>
              <a:t>So the ratio of the mortgage payment to the total budget is</a:t>
            </a:r>
            <a:endParaRPr lang="en-US" b="1" dirty="0">
              <a:solidFill>
                <a:schemeClr val="tx1"/>
              </a:solidFill>
            </a:endParaRPr>
          </a:p>
          <a:p>
            <a:endParaRPr lang="en-US" dirty="0"/>
          </a:p>
        </p:txBody>
      </p:sp>
      <p:graphicFrame>
        <p:nvGraphicFramePr>
          <p:cNvPr id="4" name="Object 4"/>
          <p:cNvGraphicFramePr>
            <a:graphicFrameLocks noChangeAspect="1"/>
          </p:cNvGraphicFramePr>
          <p:nvPr>
            <p:extLst>
              <p:ext uri="{D42A27DB-BD31-4B8C-83A1-F6EECF244321}">
                <p14:modId xmlns:p14="http://schemas.microsoft.com/office/powerpoint/2010/main" val="2817887469"/>
              </p:ext>
            </p:extLst>
          </p:nvPr>
        </p:nvGraphicFramePr>
        <p:xfrm>
          <a:off x="3048000" y="2400300"/>
          <a:ext cx="2362200" cy="876300"/>
        </p:xfrm>
        <a:graphic>
          <a:graphicData uri="http://schemas.openxmlformats.org/presentationml/2006/ole">
            <mc:AlternateContent xmlns:mc="http://schemas.openxmlformats.org/markup-compatibility/2006">
              <mc:Choice xmlns:v="urn:schemas-microsoft-com:vml" Requires="v">
                <p:oleObj spid="_x0000_s66588" name="Equation" r:id="rId3" imgW="2361960" imgH="876240" progId="Equation.DSMT4">
                  <p:embed/>
                </p:oleObj>
              </mc:Choice>
              <mc:Fallback>
                <p:oleObj name="Equation" r:id="rId3" imgW="2361960" imgH="876240" progId="Equation.DSMT4">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400300"/>
                        <a:ext cx="23622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 name="Straight Connector 4"/>
          <p:cNvCxnSpPr/>
          <p:nvPr/>
        </p:nvCxnSpPr>
        <p:spPr>
          <a:xfrm rot="10800000" flipV="1">
            <a:off x="4279902" y="2908300"/>
            <a:ext cx="533398" cy="3047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0800000" flipV="1">
            <a:off x="4390574" y="2422075"/>
            <a:ext cx="533398" cy="3047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7" name="Object 6"/>
          <p:cNvGraphicFramePr>
            <a:graphicFrameLocks noChangeAspect="1"/>
          </p:cNvGraphicFramePr>
          <p:nvPr/>
        </p:nvGraphicFramePr>
        <p:xfrm>
          <a:off x="5416550" y="2400300"/>
          <a:ext cx="749300" cy="838200"/>
        </p:xfrm>
        <a:graphic>
          <a:graphicData uri="http://schemas.openxmlformats.org/presentationml/2006/ole">
            <mc:AlternateContent xmlns:mc="http://schemas.openxmlformats.org/markup-compatibility/2006">
              <mc:Choice xmlns:v="urn:schemas-microsoft-com:vml" Requires="v">
                <p:oleObj spid="_x0000_s66589" name="Equation" r:id="rId5" imgW="749047" imgH="837787" progId="Equation.DSMT4">
                  <p:embed/>
                </p:oleObj>
              </mc:Choice>
              <mc:Fallback>
                <p:oleObj name="Equation" r:id="rId5" imgW="749047" imgH="837787" progId="Equation.DSMT4">
                  <p:embed/>
                  <p:pic>
                    <p:nvPicPr>
                      <p:cNvPr id="0"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6550" y="2400300"/>
                        <a:ext cx="7493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sz="3200" dirty="0">
                <a:solidFill>
                  <a:schemeClr val="accent1"/>
                </a:solidFill>
              </a:rPr>
              <a:t>Example 5: </a:t>
            </a:r>
            <a:r>
              <a:rPr lang="en-US" dirty="0">
                <a:solidFill>
                  <a:schemeClr val="accent1"/>
                </a:solidFill>
              </a:rPr>
              <a:t>Writing Ratios in Geometry</a:t>
            </a:r>
          </a:p>
        </p:txBody>
      </p:sp>
      <p:sp>
        <p:nvSpPr>
          <p:cNvPr id="12291" name="Rectangle 3"/>
          <p:cNvSpPr>
            <a:spLocks noGrp="1"/>
          </p:cNvSpPr>
          <p:nvPr>
            <p:ph idx="1"/>
          </p:nvPr>
        </p:nvSpPr>
        <p:spPr>
          <a:xfrm>
            <a:off x="457200" y="1066800"/>
            <a:ext cx="8229600" cy="3473259"/>
          </a:xfrm>
          <a:prstGeom prst="rect">
            <a:avLst/>
          </a:prstGeom>
        </p:spPr>
        <p:txBody>
          <a:bodyPr>
            <a:spAutoFit/>
          </a:bodyPr>
          <a:lstStyle/>
          <a:p>
            <a:r>
              <a:rPr lang="en-US" dirty="0"/>
              <a:t>The lengths of the sides of a triangle are </a:t>
            </a:r>
            <a:r>
              <a:rPr lang="en-US" dirty="0">
                <a:solidFill>
                  <a:srgbClr val="0000FF"/>
                </a:solidFill>
              </a:rPr>
              <a:t>10 in</a:t>
            </a:r>
            <a:r>
              <a:rPr lang="en-US" dirty="0"/>
              <a:t>., </a:t>
            </a:r>
            <a:r>
              <a:rPr lang="en-US" dirty="0">
                <a:solidFill>
                  <a:srgbClr val="0000FF"/>
                </a:solidFill>
              </a:rPr>
              <a:t>24 in</a:t>
            </a:r>
            <a:r>
              <a:rPr lang="en-US" dirty="0"/>
              <a:t>., and </a:t>
            </a:r>
            <a:r>
              <a:rPr lang="en-US" dirty="0">
                <a:solidFill>
                  <a:srgbClr val="0000FF"/>
                </a:solidFill>
              </a:rPr>
              <a:t>26 in.</a:t>
            </a:r>
          </a:p>
          <a:p>
            <a:pPr marL="514350" indent="-514350">
              <a:buAutoNum type="alphaLcPeriod"/>
            </a:pPr>
            <a:r>
              <a:rPr lang="en-US" dirty="0"/>
              <a:t>Find the ratio of the length of the longest side to the length of the shortest side.</a:t>
            </a:r>
          </a:p>
          <a:p>
            <a:pPr marL="514350" indent="-514350">
              <a:buFontTx/>
              <a:buAutoNum type="alphaLcPeriod"/>
            </a:pPr>
            <a:r>
              <a:rPr lang="en-US" dirty="0"/>
              <a:t>Find the ratio of the length of the shortest side to the length of the longest side.</a:t>
            </a:r>
            <a:endParaRPr lang="en-US" b="1" dirty="0">
              <a:solidFill>
                <a:schemeClr val="tx1"/>
              </a:solidFill>
            </a:endParaRPr>
          </a:p>
          <a:p>
            <a:pPr eaLnBrk="1" hangingPunct="1">
              <a:spcBef>
                <a:spcPts val="1500"/>
              </a:spcBef>
              <a:buFont typeface="Courier New" pitchFamily="49" charset="0"/>
              <a:buNone/>
            </a:pPr>
            <a:endParaRPr lang="en-US" b="1" i="0" dirty="0">
              <a:solidFill>
                <a:schemeClr val="tx1"/>
              </a:solidFill>
            </a:endParaRPr>
          </a:p>
        </p:txBody>
      </p:sp>
      <p:pic>
        <p:nvPicPr>
          <p:cNvPr id="39941" name="Picture 5"/>
          <p:cNvPicPr>
            <a:picLocks noChangeAspect="1" noChangeArrowheads="1"/>
          </p:cNvPicPr>
          <p:nvPr/>
        </p:nvPicPr>
        <p:blipFill>
          <a:blip r:embed="rId2" cstate="print"/>
          <a:srcRect/>
          <a:stretch>
            <a:fillRect/>
          </a:stretch>
        </p:blipFill>
        <p:spPr bwMode="auto">
          <a:xfrm>
            <a:off x="4800600" y="4038600"/>
            <a:ext cx="3810000" cy="1695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5: Writing Ratios in Geometry (cont.)</a:t>
            </a:r>
            <a:endParaRPr lang="en-US" dirty="0"/>
          </a:p>
        </p:txBody>
      </p:sp>
      <p:sp>
        <p:nvSpPr>
          <p:cNvPr id="3" name="Content Placeholder 2"/>
          <p:cNvSpPr>
            <a:spLocks noGrp="1"/>
          </p:cNvSpPr>
          <p:nvPr>
            <p:ph idx="1"/>
          </p:nvPr>
        </p:nvSpPr>
        <p:spPr/>
        <p:txBody>
          <a:bodyPr/>
          <a:lstStyle/>
          <a:p>
            <a:pPr marL="514350" indent="-514350">
              <a:buFont typeface="+mj-lt"/>
              <a:buAutoNum type="alphaLcPeriod"/>
            </a:pPr>
            <a:r>
              <a:rPr lang="en-US" dirty="0"/>
              <a:t>The ratio of the length of the longest side to the length of the shortest side is</a:t>
            </a:r>
          </a:p>
          <a:p>
            <a:pPr marL="514350" indent="-514350">
              <a:buFont typeface="+mj-lt"/>
              <a:buAutoNum type="alphaLcPeriod"/>
            </a:pPr>
            <a:endParaRPr lang="en-US" b="1" dirty="0">
              <a:solidFill>
                <a:schemeClr val="tx1"/>
              </a:solidFill>
            </a:endParaRPr>
          </a:p>
          <a:p>
            <a:pPr marL="514350" indent="-514350">
              <a:buFont typeface="+mj-lt"/>
              <a:buAutoNum type="alphaLcPeriod"/>
            </a:pPr>
            <a:endParaRPr lang="en-US" b="1" dirty="0">
              <a:solidFill>
                <a:schemeClr val="tx1"/>
              </a:solidFill>
            </a:endParaRPr>
          </a:p>
          <a:p>
            <a:pPr marL="514350" indent="-514350">
              <a:buFont typeface="+mj-lt"/>
              <a:buAutoNum type="alphaLcPeriod"/>
            </a:pPr>
            <a:endParaRPr lang="en-US" b="1" dirty="0">
              <a:solidFill>
                <a:schemeClr val="tx1"/>
              </a:solidFill>
            </a:endParaRPr>
          </a:p>
          <a:p>
            <a:pPr marL="514350" indent="-514350">
              <a:buFont typeface="+mj-lt"/>
              <a:buAutoNum type="alphaLcPeriod"/>
            </a:pPr>
            <a:r>
              <a:rPr lang="en-US" dirty="0"/>
              <a:t>Find the ratio of the length of the shortest side to the length of the longest side.</a:t>
            </a:r>
            <a:endParaRPr lang="en-US" b="1" dirty="0">
              <a:solidFill>
                <a:schemeClr val="tx1"/>
              </a:solidFill>
            </a:endParaRPr>
          </a:p>
          <a:p>
            <a:pPr marL="514350" indent="-514350">
              <a:buFont typeface="+mj-lt"/>
              <a:buAutoNum type="alphaLcPeriod"/>
            </a:pPr>
            <a:endParaRPr lang="en-US" dirty="0"/>
          </a:p>
        </p:txBody>
      </p:sp>
      <p:graphicFrame>
        <p:nvGraphicFramePr>
          <p:cNvPr id="11" name="Object 4"/>
          <p:cNvGraphicFramePr>
            <a:graphicFrameLocks noChangeAspect="1"/>
          </p:cNvGraphicFramePr>
          <p:nvPr/>
        </p:nvGraphicFramePr>
        <p:xfrm>
          <a:off x="2667000" y="2436146"/>
          <a:ext cx="876300" cy="838200"/>
        </p:xfrm>
        <a:graphic>
          <a:graphicData uri="http://schemas.openxmlformats.org/presentationml/2006/ole">
            <mc:AlternateContent xmlns:mc="http://schemas.openxmlformats.org/markup-compatibility/2006">
              <mc:Choice xmlns:v="urn:schemas-microsoft-com:vml" Requires="v">
                <p:oleObj spid="_x0000_s67663" name="Equation" r:id="rId3" imgW="876369" imgH="837787" progId="Equation.DSMT4">
                  <p:embed/>
                </p:oleObj>
              </mc:Choice>
              <mc:Fallback>
                <p:oleObj name="Equation" r:id="rId3" imgW="876369" imgH="837787" progId="Equation.DSMT4">
                  <p:embed/>
                  <p:pic>
                    <p:nvPicPr>
                      <p:cNvPr id="0" name="Picture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436146"/>
                        <a:ext cx="8763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 name="Straight Connector 11"/>
          <p:cNvCxnSpPr/>
          <p:nvPr/>
        </p:nvCxnSpPr>
        <p:spPr>
          <a:xfrm rot="10800000" flipV="1">
            <a:off x="3087154" y="2492245"/>
            <a:ext cx="399143" cy="29028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flipV="1">
            <a:off x="3119327" y="2977304"/>
            <a:ext cx="399143" cy="29028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3581400" y="2438400"/>
          <a:ext cx="965200" cy="838200"/>
        </p:xfrm>
        <a:graphic>
          <a:graphicData uri="http://schemas.openxmlformats.org/presentationml/2006/ole">
            <mc:AlternateContent xmlns:mc="http://schemas.openxmlformats.org/markup-compatibility/2006">
              <mc:Choice xmlns:v="urn:schemas-microsoft-com:vml" Requires="v">
                <p:oleObj spid="_x0000_s67664" name="Equation" r:id="rId5" imgW="965108" imgH="837787" progId="Equation.DSMT4">
                  <p:embed/>
                </p:oleObj>
              </mc:Choice>
              <mc:Fallback>
                <p:oleObj name="Equation" r:id="rId5" imgW="965108" imgH="837787" progId="Equation.DSMT4">
                  <p:embed/>
                  <p:pic>
                    <p:nvPicPr>
                      <p:cNvPr id="0" name="Picture 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2438400"/>
                        <a:ext cx="9652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603130341"/>
              </p:ext>
            </p:extLst>
          </p:nvPr>
        </p:nvGraphicFramePr>
        <p:xfrm>
          <a:off x="4597400" y="2438400"/>
          <a:ext cx="736600" cy="838200"/>
        </p:xfrm>
        <a:graphic>
          <a:graphicData uri="http://schemas.openxmlformats.org/presentationml/2006/ole">
            <mc:AlternateContent xmlns:mc="http://schemas.openxmlformats.org/markup-compatibility/2006">
              <mc:Choice xmlns:v="urn:schemas-microsoft-com:vml" Requires="v">
                <p:oleObj spid="_x0000_s67665" name="Equation" r:id="rId7" imgW="736814" imgH="838292" progId="Equation.DSMT4">
                  <p:embed/>
                </p:oleObj>
              </mc:Choice>
              <mc:Fallback>
                <p:oleObj name="Equation" r:id="rId7" imgW="736814" imgH="838292" progId="Equation.DSMT4">
                  <p:embed/>
                  <p:pic>
                    <p:nvPicPr>
                      <p:cNvPr id="0" name="Picture 4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97400" y="2438400"/>
                        <a:ext cx="736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6" name="Straight Connector 15"/>
          <p:cNvCxnSpPr/>
          <p:nvPr/>
        </p:nvCxnSpPr>
        <p:spPr>
          <a:xfrm rot="5400000">
            <a:off x="3784895" y="3010370"/>
            <a:ext cx="348339" cy="18505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708695" y="2515830"/>
            <a:ext cx="348339" cy="18505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8" name="Object 4"/>
          <p:cNvGraphicFramePr>
            <a:graphicFrameLocks noChangeAspect="1"/>
          </p:cNvGraphicFramePr>
          <p:nvPr/>
        </p:nvGraphicFramePr>
        <p:xfrm>
          <a:off x="3253919" y="4785173"/>
          <a:ext cx="876300" cy="838200"/>
        </p:xfrm>
        <a:graphic>
          <a:graphicData uri="http://schemas.openxmlformats.org/presentationml/2006/ole">
            <mc:AlternateContent xmlns:mc="http://schemas.openxmlformats.org/markup-compatibility/2006">
              <mc:Choice xmlns:v="urn:schemas-microsoft-com:vml" Requires="v">
                <p:oleObj spid="_x0000_s67666" name="Equation" r:id="rId9" imgW="876369" imgH="837787" progId="Equation.DSMT4">
                  <p:embed/>
                </p:oleObj>
              </mc:Choice>
              <mc:Fallback>
                <p:oleObj name="Equation" r:id="rId9" imgW="876369" imgH="837787" progId="Equation.DSMT4">
                  <p:embed/>
                  <p:pic>
                    <p:nvPicPr>
                      <p:cNvPr id="0" name="Picture 4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53919" y="4785173"/>
                        <a:ext cx="8763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9" name="Straight Connector 18"/>
          <p:cNvCxnSpPr/>
          <p:nvPr/>
        </p:nvCxnSpPr>
        <p:spPr>
          <a:xfrm rot="10800000" flipV="1">
            <a:off x="3712027" y="4811481"/>
            <a:ext cx="399143" cy="29028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flipV="1">
            <a:off x="3712026" y="5297710"/>
            <a:ext cx="399143" cy="29028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1" name="Object 20"/>
          <p:cNvGraphicFramePr>
            <a:graphicFrameLocks noChangeAspect="1"/>
          </p:cNvGraphicFramePr>
          <p:nvPr/>
        </p:nvGraphicFramePr>
        <p:xfrm>
          <a:off x="4187369" y="4778823"/>
          <a:ext cx="965200" cy="838200"/>
        </p:xfrm>
        <a:graphic>
          <a:graphicData uri="http://schemas.openxmlformats.org/presentationml/2006/ole">
            <mc:AlternateContent xmlns:mc="http://schemas.openxmlformats.org/markup-compatibility/2006">
              <mc:Choice xmlns:v="urn:schemas-microsoft-com:vml" Requires="v">
                <p:oleObj spid="_x0000_s67667" name="Equation" r:id="rId11" imgW="965108" imgH="837787" progId="Equation.DSMT4">
                  <p:embed/>
                </p:oleObj>
              </mc:Choice>
              <mc:Fallback>
                <p:oleObj name="Equation" r:id="rId11" imgW="965108" imgH="837787" progId="Equation.DSMT4">
                  <p:embed/>
                  <p:pic>
                    <p:nvPicPr>
                      <p:cNvPr id="0" name="Picture 4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87369" y="4778823"/>
                        <a:ext cx="9652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21"/>
          <p:cNvGraphicFramePr>
            <a:graphicFrameLocks noChangeAspect="1"/>
          </p:cNvGraphicFramePr>
          <p:nvPr/>
        </p:nvGraphicFramePr>
        <p:xfrm>
          <a:off x="5155744" y="4778823"/>
          <a:ext cx="736600" cy="838200"/>
        </p:xfrm>
        <a:graphic>
          <a:graphicData uri="http://schemas.openxmlformats.org/presentationml/2006/ole">
            <mc:AlternateContent xmlns:mc="http://schemas.openxmlformats.org/markup-compatibility/2006">
              <mc:Choice xmlns:v="urn:schemas-microsoft-com:vml" Requires="v">
                <p:oleObj spid="_x0000_s67668" name="Equation" r:id="rId13" imgW="736814" imgH="838292" progId="Equation.DSMT4">
                  <p:embed/>
                </p:oleObj>
              </mc:Choice>
              <mc:Fallback>
                <p:oleObj name="Equation" r:id="rId13" imgW="736814" imgH="838292" progId="Equation.DSMT4">
                  <p:embed/>
                  <p:pic>
                    <p:nvPicPr>
                      <p:cNvPr id="0" name="Picture 4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55744" y="4778823"/>
                        <a:ext cx="736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3" name="Straight Connector 22"/>
          <p:cNvCxnSpPr/>
          <p:nvPr/>
        </p:nvCxnSpPr>
        <p:spPr>
          <a:xfrm rot="5400000">
            <a:off x="4403270" y="4860465"/>
            <a:ext cx="348339" cy="18505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4337958" y="5339442"/>
            <a:ext cx="348339" cy="18505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25" name="Picture 5">
            <a:extLst>
              <a:ext uri="{FF2B5EF4-FFF2-40B4-BE49-F238E27FC236}">
                <a16:creationId xmlns:a16="http://schemas.microsoft.com/office/drawing/2014/main" id="{7CE7F82C-1728-4B61-B8B3-C247EEE4CDC0}"/>
              </a:ext>
            </a:extLst>
          </p:cNvPr>
          <p:cNvPicPr>
            <a:picLocks noChangeAspect="1" noChangeArrowheads="1"/>
          </p:cNvPicPr>
          <p:nvPr/>
        </p:nvPicPr>
        <p:blipFill>
          <a:blip r:embed="rId15" cstate="print"/>
          <a:srcRect/>
          <a:stretch>
            <a:fillRect/>
          </a:stretch>
        </p:blipFill>
        <p:spPr bwMode="auto">
          <a:xfrm>
            <a:off x="5401342" y="1828799"/>
            <a:ext cx="3656816" cy="162728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normAutofit/>
          </a:bodyPr>
          <a:lstStyle/>
          <a:p>
            <a:r>
              <a:rPr lang="en-US" dirty="0"/>
              <a:t>Introduction to Ratios</a:t>
            </a:r>
            <a:endParaRPr lang="en-US" dirty="0">
              <a:solidFill>
                <a:schemeClr val="accent1"/>
              </a:solidFill>
            </a:endParaRPr>
          </a:p>
        </p:txBody>
      </p:sp>
      <p:graphicFrame>
        <p:nvGraphicFramePr>
          <p:cNvPr id="11271" name="Object 8"/>
          <p:cNvGraphicFramePr>
            <a:graphicFrameLocks noChangeAspect="1"/>
          </p:cNvGraphicFramePr>
          <p:nvPr/>
        </p:nvGraphicFramePr>
        <p:xfrm>
          <a:off x="3276600" y="1790700"/>
          <a:ext cx="914400" cy="336550"/>
        </p:xfrm>
        <a:graphic>
          <a:graphicData uri="http://schemas.openxmlformats.org/presentationml/2006/ole">
            <mc:AlternateContent xmlns:mc="http://schemas.openxmlformats.org/markup-compatibility/2006">
              <mc:Choice xmlns:v="urn:schemas-microsoft-com:vml" Requires="v">
                <p:oleObj spid="_x0000_s42003" name="Equation" r:id="rId3" imgW="457862" imgH="792656" progId="Equation.DSMT4">
                  <p:embed/>
                </p:oleObj>
              </mc:Choice>
              <mc:Fallback>
                <p:oleObj name="Equation" r:id="rId3" imgW="457862" imgH="792656" progId="Equation.DSMT4">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790700"/>
                        <a:ext cx="914400"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3"/>
          <p:cNvSpPr txBox="1">
            <a:spLocks/>
          </p:cNvSpPr>
          <p:nvPr/>
        </p:nvSpPr>
        <p:spPr>
          <a:xfrm>
            <a:off x="457200" y="1280160"/>
            <a:ext cx="8229600" cy="1815882"/>
          </a:xfrm>
          <a:prstGeom prst="rect">
            <a:avLst/>
          </a:prstGeom>
          <a:ln w="28575">
            <a:solidFill>
              <a:srgbClr val="FF0000"/>
            </a:solidFill>
          </a:ln>
        </p:spPr>
        <p:txBody>
          <a:bodyPr>
            <a:spAutoFit/>
          </a:bodyPr>
          <a:lstStyle/>
          <a:p>
            <a:pPr marL="1588" marR="0" lvl="0" indent="-1588" algn="ctr"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itchFamily="34" charset="0"/>
                <a:ea typeface="+mn-ea"/>
                <a:cs typeface="+mn-cs"/>
              </a:rPr>
              <a:t>	</a:t>
            </a:r>
            <a:r>
              <a:rPr kumimoji="0" lang="en-US" sz="2800" b="1" i="0" u="none" strike="noStrike" kern="1200" cap="none" spc="0" normalizeH="0" baseline="0" noProof="0" dirty="0">
                <a:ln>
                  <a:noFill/>
                </a:ln>
                <a:solidFill>
                  <a:srgbClr val="000000"/>
                </a:solidFill>
                <a:effectLst/>
                <a:uLnTx/>
                <a:uFillTx/>
                <a:latin typeface="Calibri" pitchFamily="34" charset="0"/>
                <a:ea typeface="+mn-ea"/>
                <a:cs typeface="+mn-cs"/>
              </a:rPr>
              <a:t>Note</a:t>
            </a:r>
          </a:p>
          <a:p>
            <a:r>
              <a:rPr lang="en-US" sz="2800" dirty="0">
                <a:solidFill>
                  <a:srgbClr val="000000"/>
                </a:solidFill>
              </a:rPr>
              <a:t>Notice that the answers to Parts a. and b. in Example 5</a:t>
            </a:r>
          </a:p>
          <a:p>
            <a:r>
              <a:rPr lang="en-US" sz="2800" dirty="0">
                <a:solidFill>
                  <a:srgbClr val="000000"/>
                </a:solidFill>
              </a:rPr>
              <a:t>illustrate how the order of the comparison in the ratio is critical. </a:t>
            </a:r>
            <a:endParaRPr kumimoji="0" lang="en-US" sz="28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sz="3200" dirty="0">
                <a:solidFill>
                  <a:schemeClr val="accent1"/>
                </a:solidFill>
              </a:rPr>
              <a:t>Example 6: </a:t>
            </a:r>
            <a:r>
              <a:rPr lang="en-US" dirty="0">
                <a:solidFill>
                  <a:schemeClr val="accent1"/>
                </a:solidFill>
              </a:rPr>
              <a:t>Writing Ratios that Compare Measurements</a:t>
            </a:r>
          </a:p>
        </p:txBody>
      </p:sp>
      <p:sp>
        <p:nvSpPr>
          <p:cNvPr id="12291" name="Rectangle 3"/>
          <p:cNvSpPr>
            <a:spLocks noGrp="1"/>
          </p:cNvSpPr>
          <p:nvPr>
            <p:ph idx="1"/>
          </p:nvPr>
        </p:nvSpPr>
        <p:spPr>
          <a:xfrm>
            <a:off x="457199" y="1237344"/>
            <a:ext cx="8425543" cy="2866426"/>
          </a:xfrm>
          <a:prstGeom prst="rect">
            <a:avLst/>
          </a:prstGeom>
        </p:spPr>
        <p:txBody>
          <a:bodyPr wrap="square">
            <a:spAutoFit/>
          </a:bodyPr>
          <a:lstStyle/>
          <a:p>
            <a:r>
              <a:rPr lang="en-US" dirty="0"/>
              <a:t>Write the ratio of 30 minutes to 2 hours as a fraction in lowest terms.</a:t>
            </a:r>
            <a:endParaRPr lang="en-US" dirty="0">
              <a:solidFill>
                <a:schemeClr val="tx1"/>
              </a:solidFill>
            </a:endParaRPr>
          </a:p>
          <a:p>
            <a:pPr eaLnBrk="1" hangingPunct="1">
              <a:spcBef>
                <a:spcPts val="800"/>
              </a:spcBef>
              <a:buFont typeface="Courier New" pitchFamily="49" charset="0"/>
              <a:buNone/>
            </a:pPr>
            <a:r>
              <a:rPr lang="en-US" b="1" i="0" dirty="0">
                <a:solidFill>
                  <a:schemeClr val="tx1"/>
                </a:solidFill>
              </a:rPr>
              <a:t>Solution</a:t>
            </a:r>
          </a:p>
          <a:p>
            <a:r>
              <a:rPr lang="en-US" dirty="0"/>
              <a:t>The smaller unit is minutes. Because </a:t>
            </a:r>
            <a:r>
              <a:rPr lang="en-US" dirty="0">
                <a:solidFill>
                  <a:srgbClr val="0000FF"/>
                </a:solidFill>
              </a:rPr>
              <a:t>1 hour = 60 minutes</a:t>
            </a:r>
            <a:r>
              <a:rPr lang="en-US" dirty="0"/>
              <a:t>, we have </a:t>
            </a:r>
            <a:r>
              <a:rPr lang="en-US" dirty="0">
                <a:solidFill>
                  <a:srgbClr val="0000FF"/>
                </a:solidFill>
              </a:rPr>
              <a:t>2 hours = 120 minutes</a:t>
            </a:r>
            <a:r>
              <a:rPr lang="en-US" dirty="0"/>
              <a:t>. The ratio can be written as</a:t>
            </a:r>
            <a:endParaRPr lang="en-US" i="0" dirty="0">
              <a:solidFill>
                <a:schemeClr val="tx1"/>
              </a:solidFill>
            </a:endParaRPr>
          </a:p>
        </p:txBody>
      </p:sp>
      <p:graphicFrame>
        <p:nvGraphicFramePr>
          <p:cNvPr id="8" name="Object 7"/>
          <p:cNvGraphicFramePr>
            <a:graphicFrameLocks noChangeAspect="1"/>
          </p:cNvGraphicFramePr>
          <p:nvPr/>
        </p:nvGraphicFramePr>
        <p:xfrm>
          <a:off x="1619250" y="4419600"/>
          <a:ext cx="1714500" cy="838200"/>
        </p:xfrm>
        <a:graphic>
          <a:graphicData uri="http://schemas.openxmlformats.org/presentationml/2006/ole">
            <mc:AlternateContent xmlns:mc="http://schemas.openxmlformats.org/markup-compatibility/2006">
              <mc:Choice xmlns:v="urn:schemas-microsoft-com:vml" Requires="v">
                <p:oleObj spid="_x0000_s43061" name="Equation" r:id="rId3" imgW="1714156" imgH="837787" progId="Equation.DSMT4">
                  <p:embed/>
                </p:oleObj>
              </mc:Choice>
              <mc:Fallback>
                <p:oleObj name="Equation" r:id="rId3" imgW="1714156" imgH="837787" progId="Equation.DSMT4">
                  <p:embed/>
                  <p:pic>
                    <p:nvPicPr>
                      <p:cNvPr id="0"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4419600"/>
                        <a:ext cx="1714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 name="Straight Connector 11"/>
          <p:cNvCxnSpPr/>
          <p:nvPr/>
        </p:nvCxnSpPr>
        <p:spPr>
          <a:xfrm rot="5400000">
            <a:off x="5867402" y="4439783"/>
            <a:ext cx="330197" cy="2921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180122" y="4495800"/>
            <a:ext cx="1306278" cy="2152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5836559" y="4944608"/>
            <a:ext cx="330197" cy="2921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258132" y="5029200"/>
            <a:ext cx="1304468" cy="17530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 name="Object 8"/>
          <p:cNvGraphicFramePr>
            <a:graphicFrameLocks noChangeAspect="1"/>
          </p:cNvGraphicFramePr>
          <p:nvPr/>
        </p:nvGraphicFramePr>
        <p:xfrm>
          <a:off x="3381375" y="4418012"/>
          <a:ext cx="2146300" cy="838200"/>
        </p:xfrm>
        <a:graphic>
          <a:graphicData uri="http://schemas.openxmlformats.org/presentationml/2006/ole">
            <mc:AlternateContent xmlns:mc="http://schemas.openxmlformats.org/markup-compatibility/2006">
              <mc:Choice xmlns:v="urn:schemas-microsoft-com:vml" Requires="v">
                <p:oleObj spid="_x0000_s43062" name="Equation" r:id="rId5" imgW="2145726" imgH="837787" progId="Equation.DSMT4">
                  <p:embed/>
                </p:oleObj>
              </mc:Choice>
              <mc:Fallback>
                <p:oleObj name="Equation" r:id="rId5" imgW="2145726" imgH="837787" progId="Equation.DSMT4">
                  <p:embed/>
                  <p:pic>
                    <p:nvPicPr>
                      <p:cNvPr id="0" name="Picture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1375" y="4418012"/>
                        <a:ext cx="21463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5540375" y="4418012"/>
          <a:ext cx="1041400" cy="838200"/>
        </p:xfrm>
        <a:graphic>
          <a:graphicData uri="http://schemas.openxmlformats.org/presentationml/2006/ole">
            <mc:AlternateContent xmlns:mc="http://schemas.openxmlformats.org/markup-compatibility/2006">
              <mc:Choice xmlns:v="urn:schemas-microsoft-com:vml" Requires="v">
                <p:oleObj spid="_x0000_s43063" name="Equation" r:id="rId7" imgW="1041170" imgH="837787" progId="Equation.DSMT4">
                  <p:embed/>
                </p:oleObj>
              </mc:Choice>
              <mc:Fallback>
                <p:oleObj name="Equation" r:id="rId7" imgW="1041170" imgH="837787" progId="Equation.DSMT4">
                  <p:embed/>
                  <p:pic>
                    <p:nvPicPr>
                      <p:cNvPr id="0" name="Picture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40375" y="4418012"/>
                        <a:ext cx="1041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6613525" y="4418012"/>
          <a:ext cx="635000" cy="825500"/>
        </p:xfrm>
        <a:graphic>
          <a:graphicData uri="http://schemas.openxmlformats.org/presentationml/2006/ole">
            <mc:AlternateContent xmlns:mc="http://schemas.openxmlformats.org/markup-compatibility/2006">
              <mc:Choice xmlns:v="urn:schemas-microsoft-com:vml" Requires="v">
                <p:oleObj spid="_x0000_s43064" name="Equation" r:id="rId9" imgW="634954" imgH="825110" progId="Equation.DSMT4">
                  <p:embed/>
                </p:oleObj>
              </mc:Choice>
              <mc:Fallback>
                <p:oleObj name="Equation" r:id="rId9" imgW="634954" imgH="825110" progId="Equation.DSMT4">
                  <p:embed/>
                  <p:pic>
                    <p:nvPicPr>
                      <p:cNvPr id="0" name="Picture 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13525" y="4418012"/>
                        <a:ext cx="6350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sz="3200" dirty="0">
                <a:solidFill>
                  <a:schemeClr val="accent1"/>
                </a:solidFill>
              </a:rPr>
              <a:t>Example 7: </a:t>
            </a:r>
            <a:r>
              <a:rPr lang="en-US" dirty="0">
                <a:solidFill>
                  <a:schemeClr val="accent1"/>
                </a:solidFill>
              </a:rPr>
              <a:t>Writing a Rate</a:t>
            </a:r>
          </a:p>
        </p:txBody>
      </p:sp>
      <p:sp>
        <p:nvSpPr>
          <p:cNvPr id="12291" name="Rectangle 3"/>
          <p:cNvSpPr>
            <a:spLocks noGrp="1"/>
          </p:cNvSpPr>
          <p:nvPr>
            <p:ph idx="1"/>
          </p:nvPr>
        </p:nvSpPr>
        <p:spPr>
          <a:xfrm>
            <a:off x="457199" y="1237344"/>
            <a:ext cx="8425543" cy="1641475"/>
          </a:xfrm>
          <a:prstGeom prst="rect">
            <a:avLst/>
          </a:prstGeom>
        </p:spPr>
        <p:txBody>
          <a:bodyPr wrap="square">
            <a:spAutoFit/>
          </a:bodyPr>
          <a:lstStyle/>
          <a:p>
            <a:r>
              <a:rPr lang="en-US" dirty="0"/>
              <a:t>Write the following rate as a fraction in lowest terms: </a:t>
            </a:r>
            <a:r>
              <a:rPr lang="en-US" dirty="0">
                <a:solidFill>
                  <a:srgbClr val="0000FF"/>
                </a:solidFill>
              </a:rPr>
              <a:t>150 kilometers (km) </a:t>
            </a:r>
            <a:r>
              <a:rPr lang="en-US" dirty="0"/>
              <a:t>to </a:t>
            </a:r>
            <a:r>
              <a:rPr lang="en-US" dirty="0">
                <a:solidFill>
                  <a:srgbClr val="0000FF"/>
                </a:solidFill>
              </a:rPr>
              <a:t>8 gallons (gal) </a:t>
            </a:r>
            <a:r>
              <a:rPr lang="en-US" dirty="0"/>
              <a:t>of gas.</a:t>
            </a:r>
            <a:endParaRPr lang="en-US" dirty="0">
              <a:solidFill>
                <a:schemeClr val="tx1"/>
              </a:solidFill>
            </a:endParaRPr>
          </a:p>
          <a:p>
            <a:pPr eaLnBrk="1" hangingPunct="1">
              <a:spcBef>
                <a:spcPts val="2000"/>
              </a:spcBef>
              <a:buFont typeface="Courier New" pitchFamily="49" charset="0"/>
              <a:buNone/>
            </a:pPr>
            <a:r>
              <a:rPr lang="en-US" b="1" i="0" dirty="0">
                <a:solidFill>
                  <a:schemeClr val="tx1"/>
                </a:solidFill>
              </a:rPr>
              <a:t>Solution</a:t>
            </a:r>
          </a:p>
        </p:txBody>
      </p:sp>
      <p:graphicFrame>
        <p:nvGraphicFramePr>
          <p:cNvPr id="8" name="Object 7"/>
          <p:cNvGraphicFramePr>
            <a:graphicFrameLocks noChangeAspect="1"/>
          </p:cNvGraphicFramePr>
          <p:nvPr/>
        </p:nvGraphicFramePr>
        <p:xfrm>
          <a:off x="2438400" y="3157538"/>
          <a:ext cx="1130300" cy="889000"/>
        </p:xfrm>
        <a:graphic>
          <a:graphicData uri="http://schemas.openxmlformats.org/presentationml/2006/ole">
            <mc:AlternateContent xmlns:mc="http://schemas.openxmlformats.org/markup-compatibility/2006">
              <mc:Choice xmlns:v="urn:schemas-microsoft-com:vml" Requires="v">
                <p:oleObj spid="_x0000_s44072" name="Equation" r:id="rId3" imgW="1129910" imgH="889046" progId="Equation.DSMT4">
                  <p:embed/>
                </p:oleObj>
              </mc:Choice>
              <mc:Fallback>
                <p:oleObj name="Equation" r:id="rId3" imgW="1129910" imgH="889046" progId="Equation.DSMT4">
                  <p:embed/>
                  <p:pic>
                    <p:nvPicPr>
                      <p:cNvPr id="0"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157538"/>
                        <a:ext cx="11303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 name="Straight Connector 11"/>
          <p:cNvCxnSpPr/>
          <p:nvPr/>
        </p:nvCxnSpPr>
        <p:spPr>
          <a:xfrm rot="5400000">
            <a:off x="3788232" y="3218542"/>
            <a:ext cx="373737" cy="1850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868060" y="3744689"/>
            <a:ext cx="373737" cy="1850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7" name="Object 6"/>
          <p:cNvGraphicFramePr>
            <a:graphicFrameLocks noChangeAspect="1"/>
          </p:cNvGraphicFramePr>
          <p:nvPr/>
        </p:nvGraphicFramePr>
        <p:xfrm>
          <a:off x="3609975" y="3149600"/>
          <a:ext cx="1536700" cy="889000"/>
        </p:xfrm>
        <a:graphic>
          <a:graphicData uri="http://schemas.openxmlformats.org/presentationml/2006/ole">
            <mc:AlternateContent xmlns:mc="http://schemas.openxmlformats.org/markup-compatibility/2006">
              <mc:Choice xmlns:v="urn:schemas-microsoft-com:vml" Requires="v">
                <p:oleObj spid="_x0000_s44073" name="Equation" r:id="rId5" imgW="1536126" imgH="889046" progId="Equation.DSMT4">
                  <p:embed/>
                </p:oleObj>
              </mc:Choice>
              <mc:Fallback>
                <p:oleObj name="Equation" r:id="rId5" imgW="1536126" imgH="889046" progId="Equation.DSMT4">
                  <p:embed/>
                  <p:pic>
                    <p:nvPicPr>
                      <p:cNvPr id="0"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9975" y="3149600"/>
                        <a:ext cx="15367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5181600" y="3152775"/>
          <a:ext cx="1219200" cy="889000"/>
        </p:xfrm>
        <a:graphic>
          <a:graphicData uri="http://schemas.openxmlformats.org/presentationml/2006/ole">
            <mc:AlternateContent xmlns:mc="http://schemas.openxmlformats.org/markup-compatibility/2006">
              <mc:Choice xmlns:v="urn:schemas-microsoft-com:vml" Requires="v">
                <p:oleObj spid="_x0000_s44074" name="Equation" r:id="rId7" imgW="1219200" imgH="889046" progId="Equation.DSMT4">
                  <p:embed/>
                </p:oleObj>
              </mc:Choice>
              <mc:Fallback>
                <p:oleObj name="Equation" r:id="rId7" imgW="1219200" imgH="889046" progId="Equation.DSMT4">
                  <p:embed/>
                  <p:pic>
                    <p:nvPicPr>
                      <p:cNvPr id="0" name="Picture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3152775"/>
                        <a:ext cx="12192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5"/>
          <p:cNvSpPr>
            <a:spLocks noGrp="1"/>
          </p:cNvSpPr>
          <p:nvPr>
            <p:ph type="body" sz="half" idx="4294967295"/>
          </p:nvPr>
        </p:nvSpPr>
        <p:spPr>
          <a:xfrm>
            <a:off x="457200" y="1280160"/>
            <a:ext cx="8226425" cy="4572000"/>
          </a:xfrm>
          <a:prstGeom prst="rect">
            <a:avLst/>
          </a:prstGeom>
          <a:noFill/>
        </p:spPr>
        <p:txBody>
          <a:bodyPr/>
          <a:lstStyle/>
          <a:p>
            <a:pPr marL="0" indent="0" eaLnBrk="1" hangingPunct="1">
              <a:spcBef>
                <a:spcPts val="600"/>
              </a:spcBef>
              <a:buFont typeface="Courier New" pitchFamily="49" charset="0"/>
              <a:buNone/>
            </a:pPr>
            <a:r>
              <a:rPr lang="en-US" sz="2800" i="0" dirty="0">
                <a:solidFill>
                  <a:schemeClr val="tx1"/>
                </a:solidFill>
              </a:rPr>
              <a:t>During baseball season, major league players’ batting averages are published online. Suppose a player has a batting average of </a:t>
            </a:r>
            <a:r>
              <a:rPr lang="en-US" sz="2800" i="0" dirty="0">
                <a:solidFill>
                  <a:srgbClr val="0000FF"/>
                </a:solidFill>
              </a:rPr>
              <a:t>.250</a:t>
            </a:r>
            <a:r>
              <a:rPr lang="en-US" sz="2800" i="0" dirty="0">
                <a:solidFill>
                  <a:schemeClr val="tx1"/>
                </a:solidFill>
              </a:rPr>
              <a:t>. What does this indicate?</a:t>
            </a:r>
          </a:p>
          <a:p>
            <a:pPr marL="0" indent="0" eaLnBrk="1" hangingPunct="1">
              <a:spcBef>
                <a:spcPts val="1500"/>
              </a:spcBef>
              <a:buFont typeface="Courier New" pitchFamily="49" charset="0"/>
              <a:buNone/>
            </a:pPr>
            <a:r>
              <a:rPr lang="en-US" sz="2800" b="1" i="0" dirty="0">
                <a:solidFill>
                  <a:schemeClr val="tx1"/>
                </a:solidFill>
              </a:rPr>
              <a:t>Solution </a:t>
            </a:r>
          </a:p>
          <a:p>
            <a:pPr marL="0" indent="0" eaLnBrk="1" hangingPunct="1">
              <a:spcBef>
                <a:spcPts val="600"/>
              </a:spcBef>
              <a:buFont typeface="Courier New" pitchFamily="49" charset="0"/>
              <a:buNone/>
            </a:pPr>
            <a:r>
              <a:rPr lang="en-US" sz="2800" i="0" dirty="0">
                <a:solidFill>
                  <a:schemeClr val="tx1"/>
                </a:solidFill>
              </a:rPr>
              <a:t>A batting average is a ratio (or rate) of hits to times at bat. Thus, a batting average of </a:t>
            </a:r>
            <a:r>
              <a:rPr lang="en-US" sz="2800" i="0" dirty="0">
                <a:solidFill>
                  <a:srgbClr val="0000FF"/>
                </a:solidFill>
              </a:rPr>
              <a:t>.250</a:t>
            </a:r>
            <a:r>
              <a:rPr lang="en-US" sz="2800" i="0" dirty="0">
                <a:solidFill>
                  <a:schemeClr val="tx1"/>
                </a:solidFill>
              </a:rPr>
              <a:t> means</a:t>
            </a:r>
          </a:p>
        </p:txBody>
      </p:sp>
      <p:sp>
        <p:nvSpPr>
          <p:cNvPr id="8194" name="Rectangle 2"/>
          <p:cNvSpPr>
            <a:spLocks noGrp="1"/>
          </p:cNvSpPr>
          <p:nvPr>
            <p:ph type="title"/>
          </p:nvPr>
        </p:nvSpPr>
        <p:spPr>
          <a:prstGeom prst="rect">
            <a:avLst/>
          </a:prstGeom>
        </p:spPr>
        <p:txBody>
          <a:bodyPr/>
          <a:lstStyle/>
          <a:p>
            <a:r>
              <a:rPr lang="en-US" sz="3200" dirty="0">
                <a:solidFill>
                  <a:schemeClr val="accent1"/>
                </a:solidFill>
              </a:rPr>
              <a:t>Example 8: </a:t>
            </a:r>
            <a:r>
              <a:rPr lang="en-US" dirty="0">
                <a:solidFill>
                  <a:schemeClr val="accent1"/>
                </a:solidFill>
              </a:rPr>
              <a:t>Application: Batting Average</a:t>
            </a:r>
          </a:p>
        </p:txBody>
      </p:sp>
      <p:graphicFrame>
        <p:nvGraphicFramePr>
          <p:cNvPr id="8196" name="Object 10"/>
          <p:cNvGraphicFramePr>
            <a:graphicFrameLocks noGrp="1" noChangeAspect="1"/>
          </p:cNvGraphicFramePr>
          <p:nvPr>
            <p:ph idx="1"/>
          </p:nvPr>
        </p:nvGraphicFramePr>
        <p:xfrm>
          <a:off x="2379540" y="4519490"/>
          <a:ext cx="3792660" cy="881308"/>
        </p:xfrm>
        <a:graphic>
          <a:graphicData uri="http://schemas.openxmlformats.org/presentationml/2006/ole">
            <mc:AlternateContent xmlns:mc="http://schemas.openxmlformats.org/markup-compatibility/2006">
              <mc:Choice xmlns:v="urn:schemas-microsoft-com:vml" Requires="v">
                <p:oleObj spid="_x0000_s3091" name="Equation" r:id="rId3" imgW="3606341" imgH="837787" progId="Equation.DSMT4">
                  <p:embed/>
                </p:oleObj>
              </mc:Choice>
              <mc:Fallback>
                <p:oleObj name="Equation" r:id="rId3" imgW="3606341" imgH="837787" progId="Equation.DSMT4">
                  <p:embed/>
                  <p:pic>
                    <p:nvPicPr>
                      <p:cNvPr id="0" name="Picture 1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9540" y="4519490"/>
                        <a:ext cx="3792660" cy="8813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prstGeom prst="rect">
            <a:avLst/>
          </a:prstGeom>
        </p:spPr>
        <p:txBody>
          <a:bodyPr/>
          <a:lstStyle/>
          <a:p>
            <a:r>
              <a:rPr lang="en-US" dirty="0">
                <a:solidFill>
                  <a:schemeClr val="accent1"/>
                </a:solidFill>
              </a:rPr>
              <a:t>Example 8: Application: Batting Average</a:t>
            </a:r>
            <a:r>
              <a:rPr lang="en-US" sz="3200" dirty="0">
                <a:solidFill>
                  <a:schemeClr val="accent1"/>
                </a:solidFill>
              </a:rPr>
              <a:t> (cont.)</a:t>
            </a:r>
          </a:p>
        </p:txBody>
      </p:sp>
      <p:sp>
        <p:nvSpPr>
          <p:cNvPr id="9219" name="Rectangle 3"/>
          <p:cNvSpPr>
            <a:spLocks noGrp="1"/>
          </p:cNvSpPr>
          <p:nvPr>
            <p:ph idx="1"/>
          </p:nvPr>
        </p:nvSpPr>
        <p:spPr>
          <a:xfrm>
            <a:off x="457200" y="1280160"/>
            <a:ext cx="8229600" cy="4076501"/>
          </a:xfrm>
          <a:prstGeom prst="rect">
            <a:avLst/>
          </a:prstGeom>
        </p:spPr>
        <p:txBody>
          <a:bodyPr>
            <a:spAutoFit/>
          </a:bodyPr>
          <a:lstStyle/>
          <a:p>
            <a:pPr marL="0" indent="0" eaLnBrk="1" hangingPunct="1">
              <a:buFont typeface="Courier New" pitchFamily="49" charset="0"/>
              <a:buNone/>
            </a:pPr>
            <a:r>
              <a:rPr lang="en-US" i="0" dirty="0">
                <a:solidFill>
                  <a:schemeClr val="tx1"/>
                </a:solidFill>
              </a:rPr>
              <a:t>Reducing gives</a:t>
            </a:r>
          </a:p>
          <a:p>
            <a:pPr marL="0" indent="0" eaLnBrk="1" hangingPunct="1">
              <a:buFont typeface="Courier New" pitchFamily="49" charset="0"/>
              <a:buNone/>
            </a:pPr>
            <a:endParaRPr lang="en-US" i="0" dirty="0">
              <a:solidFill>
                <a:schemeClr val="tx1"/>
              </a:solidFill>
            </a:endParaRPr>
          </a:p>
          <a:p>
            <a:pPr marL="0" indent="0" eaLnBrk="1" hangingPunct="1">
              <a:buFont typeface="Courier New" pitchFamily="49" charset="0"/>
              <a:buNone/>
            </a:pPr>
            <a:endParaRPr lang="en-US" i="0" dirty="0">
              <a:solidFill>
                <a:schemeClr val="tx1"/>
              </a:solidFill>
            </a:endParaRPr>
          </a:p>
          <a:p>
            <a:pPr marL="0" indent="0" eaLnBrk="1" hangingPunct="1">
              <a:buFont typeface="Courier New" pitchFamily="49" charset="0"/>
              <a:buNone/>
            </a:pPr>
            <a:endParaRPr lang="en-US" i="0" dirty="0">
              <a:solidFill>
                <a:schemeClr val="tx1"/>
              </a:solidFill>
            </a:endParaRPr>
          </a:p>
          <a:p>
            <a:pPr marL="0" indent="0" eaLnBrk="1" hangingPunct="1">
              <a:buFont typeface="Courier New" pitchFamily="49" charset="0"/>
              <a:buNone/>
            </a:pPr>
            <a:r>
              <a:rPr lang="en-US" i="0" dirty="0">
                <a:solidFill>
                  <a:schemeClr val="tx1"/>
                </a:solidFill>
              </a:rPr>
              <a:t>This means that we can expect this player to get </a:t>
            </a:r>
            <a:r>
              <a:rPr lang="en-US" i="0" dirty="0">
                <a:solidFill>
                  <a:srgbClr val="FF0000"/>
                </a:solidFill>
              </a:rPr>
              <a:t>1 hit </a:t>
            </a:r>
            <a:r>
              <a:rPr lang="en-US" i="0" dirty="0">
                <a:solidFill>
                  <a:schemeClr val="tx1"/>
                </a:solidFill>
              </a:rPr>
              <a:t>for every </a:t>
            </a:r>
            <a:r>
              <a:rPr lang="en-US" i="0" dirty="0">
                <a:solidFill>
                  <a:srgbClr val="FF0000"/>
                </a:solidFill>
              </a:rPr>
              <a:t>4 times </a:t>
            </a:r>
            <a:r>
              <a:rPr lang="en-US" dirty="0">
                <a:solidFill>
                  <a:schemeClr val="tx1"/>
                </a:solidFill>
              </a:rPr>
              <a:t>he comes to bat</a:t>
            </a:r>
            <a:r>
              <a:rPr lang="en-US" i="0" dirty="0">
                <a:solidFill>
                  <a:schemeClr val="tx1"/>
                </a:solidFill>
              </a:rPr>
              <a:t>.</a:t>
            </a:r>
            <a:r>
              <a:rPr lang="en-US" dirty="0">
                <a:solidFill>
                  <a:schemeClr val="tx1"/>
                </a:solidFill>
              </a:rPr>
              <a:t> </a:t>
            </a:r>
          </a:p>
          <a:p>
            <a:pPr>
              <a:spcBef>
                <a:spcPts val="1500"/>
              </a:spcBef>
            </a:pPr>
            <a:r>
              <a:rPr lang="en-US" dirty="0"/>
              <a:t>(Note that batting averages are always given to the nearest thousandth.)</a:t>
            </a:r>
            <a:endParaRPr lang="en-US" dirty="0">
              <a:solidFill>
                <a:schemeClr val="tx1"/>
              </a:solidFill>
            </a:endParaRPr>
          </a:p>
        </p:txBody>
      </p:sp>
      <p:graphicFrame>
        <p:nvGraphicFramePr>
          <p:cNvPr id="9220" name="Object 4"/>
          <p:cNvGraphicFramePr>
            <a:graphicFrameLocks noChangeAspect="1"/>
          </p:cNvGraphicFramePr>
          <p:nvPr/>
        </p:nvGraphicFramePr>
        <p:xfrm>
          <a:off x="1837872" y="2110922"/>
          <a:ext cx="1714500" cy="838200"/>
        </p:xfrm>
        <a:graphic>
          <a:graphicData uri="http://schemas.openxmlformats.org/presentationml/2006/ole">
            <mc:AlternateContent xmlns:mc="http://schemas.openxmlformats.org/markup-compatibility/2006">
              <mc:Choice xmlns:v="urn:schemas-microsoft-com:vml" Requires="v">
                <p:oleObj spid="_x0000_s4145" name="Equation" r:id="rId3" imgW="1714156" imgH="837787" progId="Equation.DSMT4">
                  <p:embed/>
                </p:oleObj>
              </mc:Choice>
              <mc:Fallback>
                <p:oleObj name="Equation" r:id="rId3" imgW="1714156" imgH="837787" progId="Equation.DSMT4">
                  <p:embed/>
                  <p:pic>
                    <p:nvPicPr>
                      <p:cNvPr id="0"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7872" y="2110922"/>
                        <a:ext cx="1714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3"/>
          <p:cNvGraphicFramePr>
            <a:graphicFrameLocks noChangeAspect="1"/>
          </p:cNvGraphicFramePr>
          <p:nvPr/>
        </p:nvGraphicFramePr>
        <p:xfrm>
          <a:off x="3587750" y="2125436"/>
          <a:ext cx="1752600" cy="838200"/>
        </p:xfrm>
        <a:graphic>
          <a:graphicData uri="http://schemas.openxmlformats.org/presentationml/2006/ole">
            <mc:AlternateContent xmlns:mc="http://schemas.openxmlformats.org/markup-compatibility/2006">
              <mc:Choice xmlns:v="urn:schemas-microsoft-com:vml" Requires="v">
                <p:oleObj spid="_x0000_s4146" name="Equation" r:id="rId5" imgW="1752187" imgH="837787" progId="Equation.DSMT4">
                  <p:embed/>
                </p:oleObj>
              </mc:Choice>
              <mc:Fallback>
                <p:oleObj name="Equation" r:id="rId5" imgW="1752187" imgH="837787" progId="Equation.DSMT4">
                  <p:embed/>
                  <p:pic>
                    <p:nvPicPr>
                      <p:cNvPr id="0" name="Picture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7750" y="2125436"/>
                        <a:ext cx="1752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0" name="Object 4"/>
          <p:cNvGraphicFramePr>
            <a:graphicFrameLocks noChangeAspect="1"/>
          </p:cNvGraphicFramePr>
          <p:nvPr/>
        </p:nvGraphicFramePr>
        <p:xfrm>
          <a:off x="5441950" y="2139042"/>
          <a:ext cx="2336800" cy="927100"/>
        </p:xfrm>
        <a:graphic>
          <a:graphicData uri="http://schemas.openxmlformats.org/presentationml/2006/ole">
            <mc:AlternateContent xmlns:mc="http://schemas.openxmlformats.org/markup-compatibility/2006">
              <mc:Choice xmlns:v="urn:schemas-microsoft-com:vml" Requires="v">
                <p:oleObj spid="_x0000_s4147" name="Equation" r:id="rId7" imgW="2336433" imgH="927077" progId="Equation.DSMT4">
                  <p:embed/>
                </p:oleObj>
              </mc:Choice>
              <mc:Fallback>
                <p:oleObj name="Equation" r:id="rId7" imgW="2336433" imgH="927077" progId="Equation.DSMT4">
                  <p:embed/>
                  <p:pic>
                    <p:nvPicPr>
                      <p:cNvPr id="0" name="Picture 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41950" y="2139042"/>
                        <a:ext cx="23368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p:nvPr/>
        </p:nvCxnSpPr>
        <p:spPr>
          <a:xfrm rot="10800000" flipV="1">
            <a:off x="3808548" y="2186214"/>
            <a:ext cx="64008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flipV="1">
            <a:off x="3794034" y="2696028"/>
            <a:ext cx="64008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0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normAutofit/>
          </a:bodyPr>
          <a:lstStyle/>
          <a:p>
            <a:r>
              <a:rPr lang="en-US" dirty="0"/>
              <a:t>Changing Rates to Unit Rates</a:t>
            </a:r>
            <a:endParaRPr lang="en-US" dirty="0">
              <a:solidFill>
                <a:schemeClr val="accent1"/>
              </a:solidFill>
            </a:endParaRPr>
          </a:p>
        </p:txBody>
      </p:sp>
      <p:sp>
        <p:nvSpPr>
          <p:cNvPr id="11267" name="TextBox 3"/>
          <p:cNvSpPr>
            <a:spLocks noGrp="1" noChangeArrowheads="1"/>
          </p:cNvSpPr>
          <p:nvPr>
            <p:ph idx="1"/>
          </p:nvPr>
        </p:nvSpPr>
        <p:spPr>
          <a:xfrm>
            <a:off x="457200" y="1280160"/>
            <a:ext cx="8229600" cy="1428083"/>
          </a:xfrm>
          <a:prstGeom prst="rect">
            <a:avLst/>
          </a:prstGeom>
          <a:solidFill>
            <a:schemeClr val="accent3"/>
          </a:solidFill>
          <a:ln w="28575">
            <a:solidFill>
              <a:srgbClr val="000000"/>
            </a:solidFill>
          </a:ln>
        </p:spPr>
        <p:txBody>
          <a:bodyPr>
            <a:spAutoFit/>
          </a:bodyPr>
          <a:lstStyle/>
          <a:p>
            <a:pPr marL="55563" indent="-1588" algn="ctr">
              <a:lnSpc>
                <a:spcPct val="90000"/>
              </a:lnSpc>
              <a:tabLst>
                <a:tab pos="520700" algn="l"/>
              </a:tabLst>
              <a:defRPr/>
            </a:pPr>
            <a:r>
              <a:rPr lang="en-US" b="1" dirty="0">
                <a:solidFill>
                  <a:srgbClr val="000000"/>
                </a:solidFill>
              </a:rPr>
              <a:t>Procedure</a:t>
            </a:r>
          </a:p>
          <a:p>
            <a:r>
              <a:rPr lang="en-US" dirty="0">
                <a:solidFill>
                  <a:srgbClr val="000000"/>
                </a:solidFill>
              </a:rPr>
              <a:t>To make a rate a unit rate, divide the numerator by the denominator so the denominator is 1 unit. </a:t>
            </a:r>
          </a:p>
        </p:txBody>
      </p:sp>
      <p:graphicFrame>
        <p:nvGraphicFramePr>
          <p:cNvPr id="11271" name="Object 8"/>
          <p:cNvGraphicFramePr>
            <a:graphicFrameLocks noChangeAspect="1"/>
          </p:cNvGraphicFramePr>
          <p:nvPr/>
        </p:nvGraphicFramePr>
        <p:xfrm>
          <a:off x="3276600" y="1790700"/>
          <a:ext cx="914400" cy="336550"/>
        </p:xfrm>
        <a:graphic>
          <a:graphicData uri="http://schemas.openxmlformats.org/presentationml/2006/ole">
            <mc:AlternateContent xmlns:mc="http://schemas.openxmlformats.org/markup-compatibility/2006">
              <mc:Choice xmlns:v="urn:schemas-microsoft-com:vml" Requires="v">
                <p:oleObj spid="_x0000_s45072" name="Equation" r:id="rId3" imgW="457862" imgH="792656" progId="Equation.DSMT4">
                  <p:embed/>
                </p:oleObj>
              </mc:Choice>
              <mc:Fallback>
                <p:oleObj name="Equation" r:id="rId3" imgW="457862" imgH="792656" progId="Equation.DSMT4">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790700"/>
                        <a:ext cx="914400"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z="3200">
                <a:solidFill>
                  <a:schemeClr val="accent1"/>
                </a:solidFill>
              </a:rPr>
              <a:t>Objectives</a:t>
            </a:r>
          </a:p>
        </p:txBody>
      </p:sp>
      <p:sp>
        <p:nvSpPr>
          <p:cNvPr id="5123" name="Content Placeholder 2"/>
          <p:cNvSpPr>
            <a:spLocks noGrp="1"/>
          </p:cNvSpPr>
          <p:nvPr>
            <p:ph idx="1"/>
          </p:nvPr>
        </p:nvSpPr>
        <p:spPr>
          <a:xfrm>
            <a:off x="457200" y="1280160"/>
            <a:ext cx="8229600" cy="3625608"/>
          </a:xfrm>
        </p:spPr>
        <p:txBody>
          <a:bodyPr>
            <a:spAutoFit/>
          </a:bodyPr>
          <a:lstStyle/>
          <a:p>
            <a:pPr marL="338328" indent="-338328">
              <a:buFont typeface="Courier New" pitchFamily="49" charset="0"/>
              <a:buChar char="o"/>
            </a:pPr>
            <a:r>
              <a:rPr lang="en-US" dirty="0">
                <a:solidFill>
                  <a:schemeClr val="tx1"/>
                </a:solidFill>
              </a:rPr>
              <a:t>Use ratios to compare two quantities.</a:t>
            </a:r>
          </a:p>
          <a:p>
            <a:pPr marL="338328" indent="-338328">
              <a:buFont typeface="Courier New" pitchFamily="49" charset="0"/>
              <a:buChar char="o"/>
            </a:pPr>
            <a:r>
              <a:rPr lang="en-US" dirty="0">
                <a:solidFill>
                  <a:schemeClr val="tx1"/>
                </a:solidFill>
              </a:rPr>
              <a:t>Find rates.</a:t>
            </a:r>
          </a:p>
          <a:p>
            <a:pPr marL="338328" indent="-338328">
              <a:buFont typeface="Courier New" pitchFamily="49" charset="0"/>
              <a:buChar char="o"/>
            </a:pPr>
            <a:r>
              <a:rPr lang="en-US" dirty="0">
                <a:solidFill>
                  <a:schemeClr val="tx1"/>
                </a:solidFill>
              </a:rPr>
              <a:t>Find unit rates.</a:t>
            </a:r>
          </a:p>
          <a:p>
            <a:pPr marL="338328" indent="-338328">
              <a:buFont typeface="Courier New" pitchFamily="49" charset="0"/>
              <a:buChar char="o"/>
            </a:pPr>
            <a:r>
              <a:rPr lang="en-US" dirty="0">
                <a:solidFill>
                  <a:schemeClr val="tx1"/>
                </a:solidFill>
              </a:rPr>
              <a:t>Compare unit prices.</a:t>
            </a:r>
          </a:p>
          <a:p>
            <a:pPr marL="338328" indent="-338328">
              <a:buFont typeface="Courier New" pitchFamily="49" charset="0"/>
              <a:buChar char="o"/>
            </a:pPr>
            <a:r>
              <a:rPr lang="en-US" dirty="0"/>
              <a:t>Verify proportions.</a:t>
            </a:r>
          </a:p>
          <a:p>
            <a:pPr marL="338328" indent="-338328">
              <a:buFont typeface="Courier New" pitchFamily="49" charset="0"/>
              <a:buChar char="o"/>
            </a:pPr>
            <a:r>
              <a:rPr lang="en-US" dirty="0"/>
              <a:t>Solve proportions.</a:t>
            </a:r>
          </a:p>
          <a:p>
            <a:pPr marL="338328" indent="-338328">
              <a:buFont typeface="Courier New" pitchFamily="49" charset="0"/>
              <a:buChar char="o"/>
            </a:pPr>
            <a:r>
              <a:rPr lang="en-US" dirty="0"/>
              <a:t>Solve application problems using proportions.</a:t>
            </a:r>
            <a:endParaRPr lang="en-US" i="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lstStyle/>
          <a:p>
            <a:r>
              <a:rPr lang="en-US" sz="3200" dirty="0">
                <a:solidFill>
                  <a:schemeClr val="accent1"/>
                </a:solidFill>
              </a:rPr>
              <a:t>Example 9: </a:t>
            </a:r>
            <a:r>
              <a:rPr lang="en-US" dirty="0">
                <a:solidFill>
                  <a:schemeClr val="accent1"/>
                </a:solidFill>
              </a:rPr>
              <a:t>Application: Writing a Unit Rate</a:t>
            </a:r>
          </a:p>
        </p:txBody>
      </p:sp>
      <p:sp>
        <p:nvSpPr>
          <p:cNvPr id="10243" name="Rectangle 3"/>
          <p:cNvSpPr>
            <a:spLocks noGrp="1"/>
          </p:cNvSpPr>
          <p:nvPr>
            <p:ph idx="1"/>
          </p:nvPr>
        </p:nvSpPr>
        <p:spPr>
          <a:xfrm>
            <a:off x="457200" y="1066800"/>
            <a:ext cx="8229600" cy="1902059"/>
          </a:xfrm>
          <a:prstGeom prst="rect">
            <a:avLst/>
          </a:prstGeom>
        </p:spPr>
        <p:txBody>
          <a:bodyPr>
            <a:spAutoFit/>
          </a:bodyPr>
          <a:lstStyle/>
          <a:p>
            <a:r>
              <a:rPr lang="en-US" dirty="0"/>
              <a:t>A bicyclist rides at a steady speed over level ground of </a:t>
            </a:r>
            <a:r>
              <a:rPr lang="en-US" dirty="0">
                <a:solidFill>
                  <a:srgbClr val="0000FF"/>
                </a:solidFill>
              </a:rPr>
              <a:t>27 miles (mi) </a:t>
            </a:r>
            <a:r>
              <a:rPr lang="en-US" dirty="0"/>
              <a:t>in </a:t>
            </a:r>
            <a:r>
              <a:rPr lang="en-US" dirty="0">
                <a:solidFill>
                  <a:srgbClr val="0000FF"/>
                </a:solidFill>
              </a:rPr>
              <a:t>2.25 hours (hr)</a:t>
            </a:r>
            <a:r>
              <a:rPr lang="en-US" dirty="0"/>
              <a:t>. Find her speed in miles per hour.</a:t>
            </a:r>
          </a:p>
          <a:p>
            <a:pPr marL="533400" indent="-533400" eaLnBrk="1" hangingPunct="1">
              <a:buFont typeface="Courier New" pitchFamily="49" charset="0"/>
              <a:buNone/>
            </a:pPr>
            <a:r>
              <a:rPr lang="en-US" b="1" i="0" dirty="0">
                <a:solidFill>
                  <a:schemeClr val="tx1"/>
                </a:solidFill>
              </a:rPr>
              <a:t>Solution</a:t>
            </a:r>
          </a:p>
        </p:txBody>
      </p:sp>
      <p:graphicFrame>
        <p:nvGraphicFramePr>
          <p:cNvPr id="10244" name="Object 4"/>
          <p:cNvGraphicFramePr>
            <a:graphicFrameLocks noChangeAspect="1"/>
          </p:cNvGraphicFramePr>
          <p:nvPr/>
        </p:nvGraphicFramePr>
        <p:xfrm>
          <a:off x="5232400" y="2838450"/>
          <a:ext cx="1143000" cy="901700"/>
        </p:xfrm>
        <a:graphic>
          <a:graphicData uri="http://schemas.openxmlformats.org/presentationml/2006/ole">
            <mc:AlternateContent xmlns:mc="http://schemas.openxmlformats.org/markup-compatibility/2006">
              <mc:Choice xmlns:v="urn:schemas-microsoft-com:vml" Requires="v">
                <p:oleObj spid="_x0000_s5212" name="Equation" r:id="rId3" imgW="1142587" imgH="901723" progId="Equation.DSMT4">
                  <p:embed/>
                </p:oleObj>
              </mc:Choice>
              <mc:Fallback>
                <p:oleObj name="Equation" r:id="rId3" imgW="1142587" imgH="901723" progId="Equation.DSMT4">
                  <p:embed/>
                  <p:pic>
                    <p:nvPicPr>
                      <p:cNvPr id="0" name="Picture 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2400" y="2838450"/>
                        <a:ext cx="11430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5" name="Object 5"/>
          <p:cNvGraphicFramePr>
            <a:graphicFrameLocks noChangeAspect="1"/>
          </p:cNvGraphicFramePr>
          <p:nvPr/>
        </p:nvGraphicFramePr>
        <p:xfrm>
          <a:off x="1320800" y="4648200"/>
          <a:ext cx="1054100" cy="901700"/>
        </p:xfrm>
        <a:graphic>
          <a:graphicData uri="http://schemas.openxmlformats.org/presentationml/2006/ole">
            <mc:AlternateContent xmlns:mc="http://schemas.openxmlformats.org/markup-compatibility/2006">
              <mc:Choice xmlns:v="urn:schemas-microsoft-com:vml" Requires="v">
                <p:oleObj spid="_x0000_s5213" name="Equation" r:id="rId5" imgW="1053847" imgH="901723" progId="Equation.DSMT4">
                  <p:embed/>
                </p:oleObj>
              </mc:Choice>
              <mc:Fallback>
                <p:oleObj name="Equation" r:id="rId5" imgW="1053847" imgH="901723" progId="Equation.DSMT4">
                  <p:embed/>
                  <p:pic>
                    <p:nvPicPr>
                      <p:cNvPr id="0" name="Picture 6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0800" y="4648200"/>
                        <a:ext cx="10541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txBox="1">
            <a:spLocks/>
          </p:cNvSpPr>
          <p:nvPr/>
        </p:nvSpPr>
        <p:spPr>
          <a:xfrm>
            <a:off x="457200" y="3014990"/>
            <a:ext cx="8229600" cy="523220"/>
          </a:xfrm>
          <a:prstGeom prst="rect">
            <a:avLst/>
          </a:prstGeom>
        </p:spPr>
        <p:txBody>
          <a:bodyPr>
            <a:spAutoFit/>
          </a:bodyPr>
          <a:lstStyle/>
          <a:p>
            <a:pPr marL="533400" marR="0" lvl="0" indent="-533400" algn="l" defTabSz="914400" rtl="0" eaLnBrk="1" fontAlgn="auto" latinLnBrk="0" hangingPunct="1">
              <a:lnSpc>
                <a:spcPct val="100000"/>
              </a:lnSpc>
              <a:spcBef>
                <a:spcPct val="20000"/>
              </a:spcBef>
              <a:spcAft>
                <a:spcPts val="0"/>
              </a:spcAft>
              <a:buClrTx/>
              <a:buSzTx/>
              <a:buFont typeface="Courier New" pitchFamily="49"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The rate is indicated by the ratio  </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7" name="Rectangle 3"/>
          <p:cNvSpPr txBox="1">
            <a:spLocks/>
          </p:cNvSpPr>
          <p:nvPr/>
        </p:nvSpPr>
        <p:spPr>
          <a:xfrm>
            <a:off x="457200" y="3694093"/>
            <a:ext cx="8004629" cy="954107"/>
          </a:xfrm>
          <a:prstGeom prst="rect">
            <a:avLst/>
          </a:prstGeom>
        </p:spPr>
        <p:txBody>
          <a:bodyPr wrap="square">
            <a:spAutoFit/>
          </a:bodyPr>
          <a:lstStyle/>
          <a:p>
            <a:pPr marR="0" lvl="0" algn="l" defTabSz="914400" rtl="0" eaLnBrk="1" fontAlgn="auto" latinLnBrk="0" hangingPunct="1">
              <a:lnSpc>
                <a:spcPct val="100000"/>
              </a:lnSpc>
              <a:spcBef>
                <a:spcPct val="20000"/>
              </a:spcBef>
              <a:spcAft>
                <a:spcPts val="0"/>
              </a:spcAft>
              <a:buClrTx/>
              <a:buSzTx/>
              <a:buFont typeface="Courier New" pitchFamily="49"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To find the unit rate divide the numerator by the denominator. </a:t>
            </a:r>
          </a:p>
        </p:txBody>
      </p:sp>
      <p:graphicFrame>
        <p:nvGraphicFramePr>
          <p:cNvPr id="5128" name="Object 8"/>
          <p:cNvGraphicFramePr>
            <a:graphicFrameLocks noChangeAspect="1"/>
          </p:cNvGraphicFramePr>
          <p:nvPr/>
        </p:nvGraphicFramePr>
        <p:xfrm>
          <a:off x="2402114" y="4648200"/>
          <a:ext cx="1435100" cy="901700"/>
        </p:xfrm>
        <a:graphic>
          <a:graphicData uri="http://schemas.openxmlformats.org/presentationml/2006/ole">
            <mc:AlternateContent xmlns:mc="http://schemas.openxmlformats.org/markup-compatibility/2006">
              <mc:Choice xmlns:v="urn:schemas-microsoft-com:vml" Requires="v">
                <p:oleObj spid="_x0000_s5214" name="Equation" r:id="rId7" imgW="1434710" imgH="901723" progId="Equation.DSMT4">
                  <p:embed/>
                </p:oleObj>
              </mc:Choice>
              <mc:Fallback>
                <p:oleObj name="Equation" r:id="rId7" imgW="1434710" imgH="901723" progId="Equation.DSMT4">
                  <p:embed/>
                  <p:pic>
                    <p:nvPicPr>
                      <p:cNvPr id="0" name="Picture 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02114" y="4648200"/>
                        <a:ext cx="14351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9" name="Object 9"/>
          <p:cNvGraphicFramePr>
            <a:graphicFrameLocks noChangeAspect="1"/>
          </p:cNvGraphicFramePr>
          <p:nvPr/>
        </p:nvGraphicFramePr>
        <p:xfrm>
          <a:off x="5589588" y="4886325"/>
          <a:ext cx="1574800" cy="368300"/>
        </p:xfrm>
        <a:graphic>
          <a:graphicData uri="http://schemas.openxmlformats.org/presentationml/2006/ole">
            <mc:AlternateContent xmlns:mc="http://schemas.openxmlformats.org/markup-compatibility/2006">
              <mc:Choice xmlns:v="urn:schemas-microsoft-com:vml" Requires="v">
                <p:oleObj spid="_x0000_s5215" name="Equation" r:id="rId9" imgW="1574708" imgH="368185" progId="Equation.DSMT4">
                  <p:embed/>
                </p:oleObj>
              </mc:Choice>
              <mc:Fallback>
                <p:oleObj name="Equation" r:id="rId9" imgW="1574708" imgH="368185" progId="Equation.DSMT4">
                  <p:embed/>
                  <p:pic>
                    <p:nvPicPr>
                      <p:cNvPr id="0" name="Picture 6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89588" y="4886325"/>
                        <a:ext cx="1574800"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8"/>
          <p:cNvGraphicFramePr>
            <a:graphicFrameLocks noChangeAspect="1"/>
          </p:cNvGraphicFramePr>
          <p:nvPr/>
        </p:nvGraphicFramePr>
        <p:xfrm>
          <a:off x="3829275" y="4656138"/>
          <a:ext cx="1752600" cy="901700"/>
        </p:xfrm>
        <a:graphic>
          <a:graphicData uri="http://schemas.openxmlformats.org/presentationml/2006/ole">
            <mc:AlternateContent xmlns:mc="http://schemas.openxmlformats.org/markup-compatibility/2006">
              <mc:Choice xmlns:v="urn:schemas-microsoft-com:vml" Requires="v">
                <p:oleObj spid="_x0000_s5216" name="Equation" r:id="rId11" imgW="1752187" imgH="901723" progId="Equation.DSMT4">
                  <p:embed/>
                </p:oleObj>
              </mc:Choice>
              <mc:Fallback>
                <p:oleObj name="Equation" r:id="rId11" imgW="1752187" imgH="901723" progId="Equation.DSMT4">
                  <p:embed/>
                  <p:pic>
                    <p:nvPicPr>
                      <p:cNvPr id="0" name="Picture 6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29275" y="4656138"/>
                        <a:ext cx="17526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5" name="Straight Connector 14"/>
          <p:cNvCxnSpPr/>
          <p:nvPr/>
        </p:nvCxnSpPr>
        <p:spPr>
          <a:xfrm rot="10800000" flipV="1">
            <a:off x="4557486" y="4703534"/>
            <a:ext cx="609600" cy="25762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flipV="1">
            <a:off x="4143829" y="5193392"/>
            <a:ext cx="609600" cy="25762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57200" y="5522239"/>
            <a:ext cx="7315200" cy="523220"/>
          </a:xfrm>
          <a:prstGeom prst="rect">
            <a:avLst/>
          </a:prstGeom>
        </p:spPr>
        <p:txBody>
          <a:bodyPr wrap="square">
            <a:spAutoFit/>
          </a:bodyPr>
          <a:lstStyle/>
          <a:p>
            <a:r>
              <a:rPr lang="en-US" sz="2800" dirty="0"/>
              <a:t>Thus, her speed is </a:t>
            </a:r>
            <a:r>
              <a:rPr lang="en-US" sz="2800" dirty="0">
                <a:solidFill>
                  <a:srgbClr val="FF0000"/>
                </a:solidFill>
              </a:rPr>
              <a:t>12 miles per hour</a:t>
            </a:r>
            <a:r>
              <a:rPr lang="en-US" sz="2800" dirty="0"/>
              <a:t>, or </a:t>
            </a:r>
            <a:r>
              <a:rPr lang="en-US" sz="2800" dirty="0">
                <a:solidFill>
                  <a:srgbClr val="FF0000"/>
                </a:solidFill>
              </a:rPr>
              <a:t>12 mph</a:t>
            </a:r>
            <a:r>
              <a:rPr lang="en-US" sz="28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1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lstStyle/>
          <a:p>
            <a:r>
              <a:rPr lang="en-US" sz="3200" dirty="0">
                <a:solidFill>
                  <a:schemeClr val="accent1"/>
                </a:solidFill>
              </a:rPr>
              <a:t>Example 10: </a:t>
            </a:r>
            <a:r>
              <a:rPr lang="en-US" dirty="0">
                <a:solidFill>
                  <a:schemeClr val="accent1"/>
                </a:solidFill>
              </a:rPr>
              <a:t>Application: Writing a Unit Rate</a:t>
            </a:r>
          </a:p>
        </p:txBody>
      </p:sp>
      <p:sp>
        <p:nvSpPr>
          <p:cNvPr id="10243" name="Rectangle 3"/>
          <p:cNvSpPr>
            <a:spLocks noGrp="1"/>
          </p:cNvSpPr>
          <p:nvPr>
            <p:ph idx="1"/>
          </p:nvPr>
        </p:nvSpPr>
        <p:spPr>
          <a:xfrm>
            <a:off x="457200" y="1066800"/>
            <a:ext cx="8229600" cy="1902059"/>
          </a:xfrm>
          <a:prstGeom prst="rect">
            <a:avLst/>
          </a:prstGeom>
        </p:spPr>
        <p:txBody>
          <a:bodyPr>
            <a:spAutoFit/>
          </a:bodyPr>
          <a:lstStyle/>
          <a:p>
            <a:r>
              <a:rPr lang="en-US" dirty="0"/>
              <a:t>Find the rate of a frog hopping across a road if the road is </a:t>
            </a:r>
            <a:r>
              <a:rPr lang="en-US" dirty="0">
                <a:solidFill>
                  <a:srgbClr val="0000FF"/>
                </a:solidFill>
              </a:rPr>
              <a:t>20 ft </a:t>
            </a:r>
            <a:r>
              <a:rPr lang="en-US" dirty="0"/>
              <a:t>wide and the frog hops </a:t>
            </a:r>
            <a:r>
              <a:rPr lang="en-US" dirty="0">
                <a:solidFill>
                  <a:srgbClr val="0000FF"/>
                </a:solidFill>
              </a:rPr>
              <a:t>10 times </a:t>
            </a:r>
            <a:r>
              <a:rPr lang="en-US" dirty="0"/>
              <a:t>to get across the road. (Assume each hop is the same distance.)</a:t>
            </a:r>
          </a:p>
          <a:p>
            <a:pPr marL="533400" indent="-533400" eaLnBrk="1" hangingPunct="1">
              <a:buFont typeface="Courier New" pitchFamily="49" charset="0"/>
              <a:buNone/>
            </a:pPr>
            <a:r>
              <a:rPr lang="en-US" b="1" i="0" dirty="0">
                <a:solidFill>
                  <a:schemeClr val="tx1"/>
                </a:solidFill>
              </a:rPr>
              <a:t>Solution</a:t>
            </a:r>
          </a:p>
        </p:txBody>
      </p:sp>
      <p:graphicFrame>
        <p:nvGraphicFramePr>
          <p:cNvPr id="10245" name="Object 5"/>
          <p:cNvGraphicFramePr>
            <a:graphicFrameLocks noChangeAspect="1"/>
          </p:cNvGraphicFramePr>
          <p:nvPr/>
        </p:nvGraphicFramePr>
        <p:xfrm>
          <a:off x="1257300" y="4201180"/>
          <a:ext cx="1181100" cy="901700"/>
        </p:xfrm>
        <a:graphic>
          <a:graphicData uri="http://schemas.openxmlformats.org/presentationml/2006/ole">
            <mc:AlternateContent xmlns:mc="http://schemas.openxmlformats.org/markup-compatibility/2006">
              <mc:Choice xmlns:v="urn:schemas-microsoft-com:vml" Requires="v">
                <p:oleObj spid="_x0000_s46122" name="Equation" r:id="rId3" imgW="1180618" imgH="901723" progId="Equation.DSMT4">
                  <p:embed/>
                </p:oleObj>
              </mc:Choice>
              <mc:Fallback>
                <p:oleObj name="Equation" r:id="rId3" imgW="1180618" imgH="901723" progId="Equation.DSMT4">
                  <p:embed/>
                  <p:pic>
                    <p:nvPicPr>
                      <p:cNvPr id="0"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300" y="4201180"/>
                        <a:ext cx="11811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txBox="1">
            <a:spLocks/>
          </p:cNvSpPr>
          <p:nvPr/>
        </p:nvSpPr>
        <p:spPr>
          <a:xfrm>
            <a:off x="457200" y="3014990"/>
            <a:ext cx="8229600" cy="954107"/>
          </a:xfrm>
          <a:prstGeom prst="rect">
            <a:avLst/>
          </a:prstGeom>
        </p:spPr>
        <p:txBody>
          <a:bodyPr>
            <a:spAutoFit/>
          </a:bodyPr>
          <a:lstStyle/>
          <a:p>
            <a:r>
              <a:rPr kumimoji="0" lang="en-US" sz="2800" b="0" i="0" u="none" strike="noStrike" kern="1200" cap="none" spc="0" normalizeH="0" baseline="0" noProof="0" dirty="0">
                <a:ln>
                  <a:noFill/>
                </a:ln>
                <a:solidFill>
                  <a:schemeClr val="tx1"/>
                </a:solidFill>
                <a:effectLst/>
                <a:uLnTx/>
                <a:uFillTx/>
                <a:latin typeface="+mn-lt"/>
                <a:ea typeface="+mn-ea"/>
                <a:cs typeface="+mn-cs"/>
              </a:rPr>
              <a:t>The rate </a:t>
            </a:r>
            <a:r>
              <a:rPr lang="en-US" sz="2800" dirty="0"/>
              <a:t>can be found by comparing the number of feet covered to the number of hops needed.</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5129" name="Object 9"/>
          <p:cNvGraphicFramePr>
            <a:graphicFrameLocks noChangeAspect="1"/>
          </p:cNvGraphicFramePr>
          <p:nvPr/>
        </p:nvGraphicFramePr>
        <p:xfrm>
          <a:off x="4273550" y="4425950"/>
          <a:ext cx="1549400" cy="393700"/>
        </p:xfrm>
        <a:graphic>
          <a:graphicData uri="http://schemas.openxmlformats.org/presentationml/2006/ole">
            <mc:AlternateContent xmlns:mc="http://schemas.openxmlformats.org/markup-compatibility/2006">
              <mc:Choice xmlns:v="urn:schemas-microsoft-com:vml" Requires="v">
                <p:oleObj spid="_x0000_s46123" name="Equation" r:id="rId5" imgW="1549354" imgH="393539" progId="Equation.DSMT4">
                  <p:embed/>
                </p:oleObj>
              </mc:Choice>
              <mc:Fallback>
                <p:oleObj name="Equation" r:id="rId5" imgW="1549354" imgH="393539" progId="Equation.DSMT4">
                  <p:embed/>
                  <p:pic>
                    <p:nvPicPr>
                      <p:cNvPr id="0"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3550" y="4425950"/>
                        <a:ext cx="15494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8"/>
          <p:cNvGraphicFramePr>
            <a:graphicFrameLocks noChangeAspect="1"/>
          </p:cNvGraphicFramePr>
          <p:nvPr/>
        </p:nvGraphicFramePr>
        <p:xfrm>
          <a:off x="2501217" y="4209118"/>
          <a:ext cx="1752600" cy="901700"/>
        </p:xfrm>
        <a:graphic>
          <a:graphicData uri="http://schemas.openxmlformats.org/presentationml/2006/ole">
            <mc:AlternateContent xmlns:mc="http://schemas.openxmlformats.org/markup-compatibility/2006">
              <mc:Choice xmlns:v="urn:schemas-microsoft-com:vml" Requires="v">
                <p:oleObj spid="_x0000_s46124" name="Equation" r:id="rId7" imgW="1752187" imgH="901723" progId="Equation.DSMT4">
                  <p:embed/>
                </p:oleObj>
              </mc:Choice>
              <mc:Fallback>
                <p:oleObj name="Equation" r:id="rId7" imgW="1752187" imgH="901723" progId="Equation.DSMT4">
                  <p:embed/>
                  <p:pic>
                    <p:nvPicPr>
                      <p:cNvPr id="0" name="Picture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1217" y="4209118"/>
                        <a:ext cx="17526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5" name="Straight Connector 14"/>
          <p:cNvCxnSpPr/>
          <p:nvPr/>
        </p:nvCxnSpPr>
        <p:spPr>
          <a:xfrm rot="5400000">
            <a:off x="2957286" y="4201180"/>
            <a:ext cx="319314" cy="31931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57200" y="5297008"/>
            <a:ext cx="7620000" cy="523220"/>
          </a:xfrm>
          <a:prstGeom prst="rect">
            <a:avLst/>
          </a:prstGeom>
        </p:spPr>
        <p:txBody>
          <a:bodyPr wrap="square">
            <a:spAutoFit/>
          </a:bodyPr>
          <a:lstStyle/>
          <a:p>
            <a:r>
              <a:rPr lang="en-US" sz="2800" dirty="0"/>
              <a:t>Thus, the frog’s rate is </a:t>
            </a:r>
            <a:r>
              <a:rPr lang="en-US" sz="2800" dirty="0">
                <a:solidFill>
                  <a:srgbClr val="FF0000"/>
                </a:solidFill>
              </a:rPr>
              <a:t>2 feet per hop</a:t>
            </a:r>
            <a:r>
              <a:rPr lang="en-US" sz="2800" dirty="0"/>
              <a:t>, or </a:t>
            </a:r>
            <a:r>
              <a:rPr lang="en-US" sz="2800" dirty="0">
                <a:solidFill>
                  <a:srgbClr val="FF0000"/>
                </a:solidFill>
              </a:rPr>
              <a:t>2 ft/hop</a:t>
            </a:r>
            <a:r>
              <a:rPr lang="en-US" sz="2800" dirty="0"/>
              <a:t>.</a:t>
            </a:r>
          </a:p>
        </p:txBody>
      </p:sp>
      <p:cxnSp>
        <p:nvCxnSpPr>
          <p:cNvPr id="19" name="Straight Connector 18"/>
          <p:cNvCxnSpPr/>
          <p:nvPr/>
        </p:nvCxnSpPr>
        <p:spPr>
          <a:xfrm rot="5400000">
            <a:off x="2757714" y="4691038"/>
            <a:ext cx="319314" cy="31931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1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lstStyle/>
          <a:p>
            <a:r>
              <a:rPr lang="en-US" sz="3200" dirty="0">
                <a:solidFill>
                  <a:schemeClr val="accent1"/>
                </a:solidFill>
              </a:rPr>
              <a:t>Example 11: </a:t>
            </a:r>
            <a:r>
              <a:rPr lang="en-US" dirty="0">
                <a:solidFill>
                  <a:schemeClr val="accent1"/>
                </a:solidFill>
              </a:rPr>
              <a:t>Application: Writing a Unit Rate</a:t>
            </a:r>
          </a:p>
        </p:txBody>
      </p:sp>
      <p:sp>
        <p:nvSpPr>
          <p:cNvPr id="10243" name="Rectangle 3"/>
          <p:cNvSpPr>
            <a:spLocks noGrp="1"/>
          </p:cNvSpPr>
          <p:nvPr>
            <p:ph idx="1"/>
          </p:nvPr>
        </p:nvSpPr>
        <p:spPr>
          <a:xfrm>
            <a:off x="457200" y="1066800"/>
            <a:ext cx="8229600" cy="2763834"/>
          </a:xfrm>
          <a:prstGeom prst="rect">
            <a:avLst/>
          </a:prstGeom>
        </p:spPr>
        <p:txBody>
          <a:bodyPr>
            <a:spAutoFit/>
          </a:bodyPr>
          <a:lstStyle/>
          <a:p>
            <a:r>
              <a:rPr lang="en-US" dirty="0"/>
              <a:t>You find yourself reading a particularly exciting novel about Native Americans during the early 1800s. In one afternoon in the library, you read </a:t>
            </a:r>
            <a:r>
              <a:rPr lang="en-US" dirty="0">
                <a:solidFill>
                  <a:srgbClr val="0000FF"/>
                </a:solidFill>
              </a:rPr>
              <a:t>300 pages </a:t>
            </a:r>
            <a:r>
              <a:rPr lang="en-US" dirty="0"/>
              <a:t>of this book in </a:t>
            </a:r>
            <a:r>
              <a:rPr lang="en-US" dirty="0">
                <a:solidFill>
                  <a:srgbClr val="0000FF"/>
                </a:solidFill>
              </a:rPr>
              <a:t>2.5 hours</a:t>
            </a:r>
            <a:r>
              <a:rPr lang="en-US" dirty="0"/>
              <a:t>. What was your reading rate? That is, how many pages did you read in one hour?</a:t>
            </a:r>
          </a:p>
          <a:p>
            <a:pPr marL="533400" indent="-533400" eaLnBrk="1" hangingPunct="1">
              <a:buFont typeface="Courier New" pitchFamily="49" charset="0"/>
              <a:buNone/>
            </a:pPr>
            <a:r>
              <a:rPr lang="en-US" b="1" i="0" dirty="0">
                <a:solidFill>
                  <a:schemeClr val="tx1"/>
                </a:solidFill>
              </a:rPr>
              <a:t>Solution</a:t>
            </a:r>
          </a:p>
        </p:txBody>
      </p:sp>
      <p:graphicFrame>
        <p:nvGraphicFramePr>
          <p:cNvPr id="10245" name="Object 5"/>
          <p:cNvGraphicFramePr>
            <a:graphicFrameLocks noChangeAspect="1"/>
          </p:cNvGraphicFramePr>
          <p:nvPr>
            <p:extLst>
              <p:ext uri="{D42A27DB-BD31-4B8C-83A1-F6EECF244321}">
                <p14:modId xmlns:p14="http://schemas.microsoft.com/office/powerpoint/2010/main" val="4003969829"/>
              </p:ext>
            </p:extLst>
          </p:nvPr>
        </p:nvGraphicFramePr>
        <p:xfrm>
          <a:off x="838200" y="3962400"/>
          <a:ext cx="1511300" cy="901700"/>
        </p:xfrm>
        <a:graphic>
          <a:graphicData uri="http://schemas.openxmlformats.org/presentationml/2006/ole">
            <mc:AlternateContent xmlns:mc="http://schemas.openxmlformats.org/markup-compatibility/2006">
              <mc:Choice xmlns:v="urn:schemas-microsoft-com:vml" Requires="v">
                <p:oleObj spid="_x0000_s47156" name="Equation" r:id="rId3" imgW="1510772" imgH="901723" progId="Equation.DSMT4">
                  <p:embed/>
                </p:oleObj>
              </mc:Choice>
              <mc:Fallback>
                <p:oleObj name="Equation" r:id="rId3" imgW="1510772" imgH="901723" progId="Equation.DSMT4">
                  <p:embed/>
                  <p:pic>
                    <p:nvPicPr>
                      <p:cNvPr id="0"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962400"/>
                        <a:ext cx="15113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9" name="Object 9"/>
          <p:cNvGraphicFramePr>
            <a:graphicFrameLocks noChangeAspect="1"/>
          </p:cNvGraphicFramePr>
          <p:nvPr>
            <p:extLst>
              <p:ext uri="{D42A27DB-BD31-4B8C-83A1-F6EECF244321}">
                <p14:modId xmlns:p14="http://schemas.microsoft.com/office/powerpoint/2010/main" val="631131498"/>
              </p:ext>
            </p:extLst>
          </p:nvPr>
        </p:nvGraphicFramePr>
        <p:xfrm>
          <a:off x="6591300" y="4230688"/>
          <a:ext cx="2247900" cy="393700"/>
        </p:xfrm>
        <a:graphic>
          <a:graphicData uri="http://schemas.openxmlformats.org/presentationml/2006/ole">
            <mc:AlternateContent xmlns:mc="http://schemas.openxmlformats.org/markup-compatibility/2006">
              <mc:Choice xmlns:v="urn:schemas-microsoft-com:vml" Requires="v">
                <p:oleObj spid="_x0000_s47157" name="Equation" r:id="rId5" imgW="2247693" imgH="393539" progId="Equation.DSMT4">
                  <p:embed/>
                </p:oleObj>
              </mc:Choice>
              <mc:Fallback>
                <p:oleObj name="Equation" r:id="rId5" imgW="2247693" imgH="393539" progId="Equation.DSMT4">
                  <p:embed/>
                  <p:pic>
                    <p:nvPicPr>
                      <p:cNvPr id="0"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1300" y="4230688"/>
                        <a:ext cx="22479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8"/>
          <p:cNvGraphicFramePr>
            <a:graphicFrameLocks noChangeAspect="1"/>
          </p:cNvGraphicFramePr>
          <p:nvPr>
            <p:extLst>
              <p:ext uri="{D42A27DB-BD31-4B8C-83A1-F6EECF244321}">
                <p14:modId xmlns:p14="http://schemas.microsoft.com/office/powerpoint/2010/main" val="2549954542"/>
              </p:ext>
            </p:extLst>
          </p:nvPr>
        </p:nvGraphicFramePr>
        <p:xfrm>
          <a:off x="4323667" y="3970338"/>
          <a:ext cx="2247900" cy="901700"/>
        </p:xfrm>
        <a:graphic>
          <a:graphicData uri="http://schemas.openxmlformats.org/presentationml/2006/ole">
            <mc:AlternateContent xmlns:mc="http://schemas.openxmlformats.org/markup-compatibility/2006">
              <mc:Choice xmlns:v="urn:schemas-microsoft-com:vml" Requires="v">
                <p:oleObj spid="_x0000_s47158" name="Equation" r:id="rId7" imgW="2247693" imgH="901723" progId="Equation.DSMT4">
                  <p:embed/>
                </p:oleObj>
              </mc:Choice>
              <mc:Fallback>
                <p:oleObj name="Equation" r:id="rId7" imgW="2247693" imgH="901723" progId="Equation.DSMT4">
                  <p:embed/>
                  <p:pic>
                    <p:nvPicPr>
                      <p:cNvPr id="0" name="Picture 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3667" y="3970338"/>
                        <a:ext cx="22479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5" name="Straight Connector 14"/>
          <p:cNvCxnSpPr/>
          <p:nvPr/>
        </p:nvCxnSpPr>
        <p:spPr>
          <a:xfrm rot="5400000">
            <a:off x="4546600" y="3977569"/>
            <a:ext cx="319314" cy="31931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57200" y="5029200"/>
            <a:ext cx="8367486" cy="954107"/>
          </a:xfrm>
          <a:prstGeom prst="rect">
            <a:avLst/>
          </a:prstGeom>
        </p:spPr>
        <p:txBody>
          <a:bodyPr wrap="square">
            <a:spAutoFit/>
          </a:bodyPr>
          <a:lstStyle/>
          <a:p>
            <a:r>
              <a:rPr lang="en-US" sz="2800" dirty="0"/>
              <a:t>Thus, your reading rate was </a:t>
            </a:r>
            <a:r>
              <a:rPr lang="en-US" sz="2800" dirty="0">
                <a:solidFill>
                  <a:srgbClr val="FF0000"/>
                </a:solidFill>
              </a:rPr>
              <a:t>120 pages per hour</a:t>
            </a:r>
            <a:r>
              <a:rPr lang="en-US" sz="2800" dirty="0"/>
              <a:t>, or </a:t>
            </a:r>
            <a:r>
              <a:rPr lang="en-US" sz="2800" dirty="0">
                <a:solidFill>
                  <a:srgbClr val="FF0000"/>
                </a:solidFill>
              </a:rPr>
              <a:t>120 pages/hour</a:t>
            </a:r>
            <a:r>
              <a:rPr lang="en-US" sz="2800" dirty="0"/>
              <a:t>.</a:t>
            </a:r>
          </a:p>
        </p:txBody>
      </p:sp>
      <p:cxnSp>
        <p:nvCxnSpPr>
          <p:cNvPr id="19" name="Straight Connector 18"/>
          <p:cNvCxnSpPr/>
          <p:nvPr/>
        </p:nvCxnSpPr>
        <p:spPr>
          <a:xfrm rot="5400000">
            <a:off x="4742542" y="4467427"/>
            <a:ext cx="319314" cy="31931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47109" name="Object 6"/>
          <p:cNvGraphicFramePr>
            <a:graphicFrameLocks noChangeAspect="1"/>
          </p:cNvGraphicFramePr>
          <p:nvPr>
            <p:extLst>
              <p:ext uri="{D42A27DB-BD31-4B8C-83A1-F6EECF244321}">
                <p14:modId xmlns:p14="http://schemas.microsoft.com/office/powerpoint/2010/main" val="2018689060"/>
              </p:ext>
            </p:extLst>
          </p:nvPr>
        </p:nvGraphicFramePr>
        <p:xfrm>
          <a:off x="2373086" y="3970338"/>
          <a:ext cx="1930400" cy="901700"/>
        </p:xfrm>
        <a:graphic>
          <a:graphicData uri="http://schemas.openxmlformats.org/presentationml/2006/ole">
            <mc:AlternateContent xmlns:mc="http://schemas.openxmlformats.org/markup-compatibility/2006">
              <mc:Choice xmlns:v="urn:schemas-microsoft-com:vml" Requires="v">
                <p:oleObj spid="_x0000_s47159" name="Equation" r:id="rId9" imgW="1930216" imgH="901723" progId="Equation.DSMT4">
                  <p:embed/>
                </p:oleObj>
              </mc:Choice>
              <mc:Fallback>
                <p:oleObj name="Equation" r:id="rId9" imgW="1930216" imgH="901723" progId="Equation.DSMT4">
                  <p:embed/>
                  <p:pic>
                    <p:nvPicPr>
                      <p:cNvPr id="0" name="Picture 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73086" y="3970338"/>
                        <a:ext cx="19304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1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normAutofit/>
          </a:bodyPr>
          <a:lstStyle/>
          <a:p>
            <a:r>
              <a:rPr lang="en-US" dirty="0">
                <a:solidFill>
                  <a:schemeClr val="accent1"/>
                </a:solidFill>
              </a:rPr>
              <a:t>Comparing Unit Prices</a:t>
            </a:r>
          </a:p>
        </p:txBody>
      </p:sp>
      <p:graphicFrame>
        <p:nvGraphicFramePr>
          <p:cNvPr id="11271" name="Object 8"/>
          <p:cNvGraphicFramePr>
            <a:graphicFrameLocks noChangeAspect="1"/>
          </p:cNvGraphicFramePr>
          <p:nvPr/>
        </p:nvGraphicFramePr>
        <p:xfrm>
          <a:off x="3276600" y="1790700"/>
          <a:ext cx="914400" cy="336550"/>
        </p:xfrm>
        <a:graphic>
          <a:graphicData uri="http://schemas.openxmlformats.org/presentationml/2006/ole">
            <mc:AlternateContent xmlns:mc="http://schemas.openxmlformats.org/markup-compatibility/2006">
              <mc:Choice xmlns:v="urn:schemas-microsoft-com:vml" Requires="v">
                <p:oleObj spid="_x0000_s49171" name="Equation" r:id="rId3" imgW="457862" imgH="792656" progId="Equation.DSMT4">
                  <p:embed/>
                </p:oleObj>
              </mc:Choice>
              <mc:Fallback>
                <p:oleObj name="Equation" r:id="rId3" imgW="457862" imgH="792656" progId="Equation.DSMT4">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790700"/>
                        <a:ext cx="914400"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ontent Placeholder 3"/>
          <p:cNvSpPr txBox="1">
            <a:spLocks/>
          </p:cNvSpPr>
          <p:nvPr/>
        </p:nvSpPr>
        <p:spPr>
          <a:xfrm>
            <a:off x="457200" y="1280160"/>
            <a:ext cx="8229600" cy="2677656"/>
          </a:xfrm>
          <a:prstGeom prst="rect">
            <a:avLst/>
          </a:prstGeom>
          <a:ln w="28575">
            <a:solidFill>
              <a:srgbClr val="FF0000"/>
            </a:solidFill>
          </a:ln>
        </p:spPr>
        <p:txBody>
          <a:bodyPr>
            <a:spAutoFit/>
          </a:bodyPr>
          <a:lstStyle/>
          <a:p>
            <a:pPr marL="1588" marR="0" lvl="0" indent="-1588" algn="ctr"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itchFamily="34" charset="0"/>
                <a:ea typeface="+mn-ea"/>
                <a:cs typeface="+mn-cs"/>
              </a:rPr>
              <a:t>	</a:t>
            </a:r>
            <a:r>
              <a:rPr kumimoji="0" lang="en-US" sz="2800" b="1" i="0" u="none" strike="noStrike" kern="1200" cap="none" spc="0" normalizeH="0" baseline="0" noProof="0" dirty="0">
                <a:ln>
                  <a:noFill/>
                </a:ln>
                <a:solidFill>
                  <a:srgbClr val="000000"/>
                </a:solidFill>
                <a:effectLst/>
                <a:uLnTx/>
                <a:uFillTx/>
                <a:latin typeface="Calibri" pitchFamily="34" charset="0"/>
                <a:ea typeface="+mn-ea"/>
                <a:cs typeface="+mn-cs"/>
              </a:rPr>
              <a:t>Note</a:t>
            </a:r>
          </a:p>
          <a:p>
            <a:r>
              <a:rPr lang="en-US" sz="2800" dirty="0">
                <a:solidFill>
                  <a:srgbClr val="000000"/>
                </a:solidFill>
              </a:rPr>
              <a:t>In the past, many consumers did not understand the concept of unit price or know how to determine such a number. Now, most states have a law that grocery stores must display the unit price for certain goods they sell so that consumers can be fully informed. </a:t>
            </a:r>
            <a:endParaRPr kumimoji="0" lang="en-US" sz="28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lstStyle/>
          <a:p>
            <a:r>
              <a:rPr lang="en-US" sz="3200" dirty="0">
                <a:solidFill>
                  <a:schemeClr val="accent1"/>
                </a:solidFill>
              </a:rPr>
              <a:t>Example 12: </a:t>
            </a:r>
            <a:r>
              <a:rPr lang="en-US" dirty="0">
                <a:solidFill>
                  <a:schemeClr val="accent1"/>
                </a:solidFill>
              </a:rPr>
              <a:t>Application: Comparing Unit Prices</a:t>
            </a:r>
          </a:p>
        </p:txBody>
      </p:sp>
      <p:sp>
        <p:nvSpPr>
          <p:cNvPr id="10243" name="Rectangle 3"/>
          <p:cNvSpPr>
            <a:spLocks noGrp="1"/>
          </p:cNvSpPr>
          <p:nvPr>
            <p:ph idx="1"/>
          </p:nvPr>
        </p:nvSpPr>
        <p:spPr>
          <a:xfrm>
            <a:off x="457200" y="1066800"/>
            <a:ext cx="8229600" cy="5090624"/>
          </a:xfrm>
          <a:prstGeom prst="rect">
            <a:avLst/>
          </a:prstGeom>
        </p:spPr>
        <p:txBody>
          <a:bodyPr>
            <a:spAutoFit/>
          </a:bodyPr>
          <a:lstStyle/>
          <a:p>
            <a:r>
              <a:rPr lang="en-US" dirty="0"/>
              <a:t>A 16-ounce jar of grape jam is priced at </a:t>
            </a:r>
            <a:r>
              <a:rPr lang="en-US" dirty="0">
                <a:solidFill>
                  <a:srgbClr val="0000FF"/>
                </a:solidFill>
              </a:rPr>
              <a:t>$3.99 </a:t>
            </a:r>
            <a:r>
              <a:rPr lang="en-US" dirty="0"/>
              <a:t>and a </a:t>
            </a:r>
            <a:r>
              <a:rPr lang="en-US" dirty="0">
                <a:solidFill>
                  <a:srgbClr val="0000FF"/>
                </a:solidFill>
              </a:rPr>
              <a:t>9.5-ounce</a:t>
            </a:r>
            <a:r>
              <a:rPr lang="en-US" dirty="0"/>
              <a:t> jar of the same jam is </a:t>
            </a:r>
            <a:r>
              <a:rPr lang="en-US" dirty="0">
                <a:solidFill>
                  <a:srgbClr val="0000FF"/>
                </a:solidFill>
              </a:rPr>
              <a:t>$2.69</a:t>
            </a:r>
            <a:r>
              <a:rPr lang="en-US" dirty="0"/>
              <a:t>. Which is the better buy?</a:t>
            </a:r>
          </a:p>
          <a:p>
            <a:pPr marL="533400" indent="-533400" eaLnBrk="1" hangingPunct="1">
              <a:buFont typeface="Courier New" pitchFamily="49" charset="0"/>
              <a:buNone/>
            </a:pPr>
            <a:r>
              <a:rPr lang="en-US" b="1" i="0" dirty="0">
                <a:solidFill>
                  <a:schemeClr val="tx1"/>
                </a:solidFill>
              </a:rPr>
              <a:t>Solution</a:t>
            </a:r>
          </a:p>
          <a:p>
            <a:r>
              <a:rPr lang="en-US" dirty="0"/>
              <a:t>To solve this problem, we must divide to find the price per ounce of each jar of jam. Then we will compare the results to decide which is the better buy. In this problem, we convert dollars to cents (</a:t>
            </a:r>
            <a:r>
              <a:rPr lang="en-US" dirty="0">
                <a:solidFill>
                  <a:srgbClr val="000099"/>
                </a:solidFill>
              </a:rPr>
              <a:t>$3.99 =</a:t>
            </a:r>
            <a:r>
              <a:rPr lang="en-US" dirty="0">
                <a:solidFill>
                  <a:srgbClr val="0000FF"/>
                </a:solidFill>
              </a:rPr>
              <a:t> </a:t>
            </a:r>
            <a:r>
              <a:rPr lang="en-US" dirty="0">
                <a:solidFill>
                  <a:srgbClr val="FF0000"/>
                </a:solidFill>
              </a:rPr>
              <a:t>399¢</a:t>
            </a:r>
            <a:r>
              <a:rPr lang="en-US" dirty="0"/>
              <a:t> and </a:t>
            </a:r>
            <a:r>
              <a:rPr lang="en-US" dirty="0">
                <a:solidFill>
                  <a:srgbClr val="000099"/>
                </a:solidFill>
              </a:rPr>
              <a:t>$2.69 =</a:t>
            </a:r>
            <a:r>
              <a:rPr lang="en-US" dirty="0">
                <a:solidFill>
                  <a:srgbClr val="0000FF"/>
                </a:solidFill>
              </a:rPr>
              <a:t> </a:t>
            </a:r>
            <a:r>
              <a:rPr lang="en-US" dirty="0">
                <a:solidFill>
                  <a:srgbClr val="FF0000"/>
                </a:solidFill>
              </a:rPr>
              <a:t>269¢</a:t>
            </a:r>
            <a:r>
              <a:rPr lang="en-US" dirty="0"/>
              <a:t>) so that the results will be ratios of cents per ounce. (Answers are rounded to the nearest tenth of a cent.)</a:t>
            </a:r>
            <a:endParaRPr lang="en-US" b="1" i="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066800"/>
            <a:ext cx="8229600" cy="4572000"/>
          </a:xfrm>
          <a:prstGeom prst="rect">
            <a:avLst/>
          </a:prstGeom>
        </p:spPr>
        <p:txBody>
          <a:bodyPr>
            <a:normAutofit/>
          </a:bodyPr>
          <a:lstStyle/>
          <a:p>
            <a:pPr>
              <a:lnSpc>
                <a:spcPct val="90000"/>
              </a:lnSpc>
              <a:tabLst>
                <a:tab pos="1143000" algn="l"/>
              </a:tabLst>
            </a:pPr>
            <a:r>
              <a:rPr lang="en-US" sz="2800" b="1" dirty="0"/>
              <a:t>16-ounce jar</a:t>
            </a: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p:txBody>
      </p:sp>
      <p:sp>
        <p:nvSpPr>
          <p:cNvPr id="21506" name="Rectangle 2"/>
          <p:cNvSpPr>
            <a:spLocks noGrp="1"/>
          </p:cNvSpPr>
          <p:nvPr>
            <p:ph type="title"/>
          </p:nvPr>
        </p:nvSpPr>
        <p:spPr>
          <a:prstGeom prst="rect">
            <a:avLst/>
          </a:prstGeom>
        </p:spPr>
        <p:txBody>
          <a:bodyPr/>
          <a:lstStyle/>
          <a:p>
            <a:r>
              <a:rPr lang="en-US" dirty="0">
                <a:solidFill>
                  <a:schemeClr val="accent1"/>
                </a:solidFill>
              </a:rPr>
              <a:t>Example 12: Application: Comparing Unit Prices </a:t>
            </a:r>
            <a:r>
              <a:rPr lang="en-US" sz="3200" dirty="0">
                <a:solidFill>
                  <a:schemeClr val="accent1"/>
                </a:solidFill>
              </a:rPr>
              <a:t>(cont.)</a:t>
            </a:r>
          </a:p>
        </p:txBody>
      </p:sp>
      <p:sp>
        <p:nvSpPr>
          <p:cNvPr id="7" name="Rectangle 6"/>
          <p:cNvSpPr/>
          <p:nvPr/>
        </p:nvSpPr>
        <p:spPr>
          <a:xfrm>
            <a:off x="5223952" y="1498600"/>
            <a:ext cx="2193229" cy="400110"/>
          </a:xfrm>
          <a:prstGeom prst="rect">
            <a:avLst/>
          </a:prstGeom>
        </p:spPr>
        <p:txBody>
          <a:bodyPr wrap="none">
            <a:spAutoFit/>
          </a:bodyPr>
          <a:lstStyle/>
          <a:p>
            <a:r>
              <a:rPr lang="en-US" sz="2000" dirty="0">
                <a:solidFill>
                  <a:srgbClr val="008080"/>
                </a:solidFill>
              </a:rPr>
              <a:t>Or 24.9¢ per ounce</a:t>
            </a:r>
          </a:p>
        </p:txBody>
      </p:sp>
      <p:graphicFrame>
        <p:nvGraphicFramePr>
          <p:cNvPr id="11267" name="Object 4"/>
          <p:cNvGraphicFramePr>
            <a:graphicFrameLocks noChangeAspect="1"/>
          </p:cNvGraphicFramePr>
          <p:nvPr/>
        </p:nvGraphicFramePr>
        <p:xfrm>
          <a:off x="3330575" y="1468438"/>
          <a:ext cx="1574800" cy="944562"/>
        </p:xfrm>
        <a:graphic>
          <a:graphicData uri="http://schemas.openxmlformats.org/presentationml/2006/ole">
            <mc:AlternateContent xmlns:mc="http://schemas.openxmlformats.org/markup-compatibility/2006">
              <mc:Choice xmlns:v="urn:schemas-microsoft-com:vml" Requires="v">
                <p:oleObj spid="_x0000_s50364" name="Equation" r:id="rId3" imgW="1523449" imgH="914400" progId="Equation.DSMT4">
                  <p:embed/>
                </p:oleObj>
              </mc:Choice>
              <mc:Fallback>
                <p:oleObj name="Equation" r:id="rId3" imgW="1523449" imgH="914400" progId="Equation.DSMT4">
                  <p:embed/>
                  <p:pic>
                    <p:nvPicPr>
                      <p:cNvPr id="0" name="Picture 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0575" y="1468438"/>
                        <a:ext cx="1574800" cy="944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8" name="Object 4"/>
          <p:cNvGraphicFramePr>
            <a:graphicFrameLocks noChangeAspect="1"/>
          </p:cNvGraphicFramePr>
          <p:nvPr/>
        </p:nvGraphicFramePr>
        <p:xfrm>
          <a:off x="3632200" y="2273300"/>
          <a:ext cx="584200" cy="406400"/>
        </p:xfrm>
        <a:graphic>
          <a:graphicData uri="http://schemas.openxmlformats.org/presentationml/2006/ole">
            <mc:AlternateContent xmlns:mc="http://schemas.openxmlformats.org/markup-compatibility/2006">
              <mc:Choice xmlns:v="urn:schemas-microsoft-com:vml" Requires="v">
                <p:oleObj spid="_x0000_s50365" name="Equation" r:id="rId5" imgW="583894" imgH="405972" progId="Equation.DSMT4">
                  <p:embed/>
                </p:oleObj>
              </mc:Choice>
              <mc:Fallback>
                <p:oleObj name="Equation" r:id="rId5" imgW="583894" imgH="405972" progId="Equation.DSMT4">
                  <p:embed/>
                  <p:pic>
                    <p:nvPicPr>
                      <p:cNvPr id="0" name="Picture 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2200" y="2273300"/>
                        <a:ext cx="5842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0" name="Object 6"/>
          <p:cNvGraphicFramePr>
            <a:graphicFrameLocks noChangeAspect="1"/>
          </p:cNvGraphicFramePr>
          <p:nvPr/>
        </p:nvGraphicFramePr>
        <p:xfrm>
          <a:off x="4025900" y="2755900"/>
          <a:ext cx="381000" cy="292100"/>
        </p:xfrm>
        <a:graphic>
          <a:graphicData uri="http://schemas.openxmlformats.org/presentationml/2006/ole">
            <mc:AlternateContent xmlns:mc="http://schemas.openxmlformats.org/markup-compatibility/2006">
              <mc:Choice xmlns:v="urn:schemas-microsoft-com:vml" Requires="v">
                <p:oleObj spid="_x0000_s50366" name="Equation" r:id="rId7" imgW="380862" imgH="292123" progId="Equation.DSMT4">
                  <p:embed/>
                </p:oleObj>
              </mc:Choice>
              <mc:Fallback>
                <p:oleObj name="Equation" r:id="rId7" imgW="380862" imgH="292123" progId="Equation.DSMT4">
                  <p:embed/>
                  <p:pic>
                    <p:nvPicPr>
                      <p:cNvPr id="0" name="Picture 1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25900" y="2755900"/>
                        <a:ext cx="3810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1" name="Object 7"/>
          <p:cNvGraphicFramePr>
            <a:graphicFrameLocks noChangeAspect="1"/>
          </p:cNvGraphicFramePr>
          <p:nvPr/>
        </p:nvGraphicFramePr>
        <p:xfrm>
          <a:off x="3822700" y="3060700"/>
          <a:ext cx="596900" cy="406400"/>
        </p:xfrm>
        <a:graphic>
          <a:graphicData uri="http://schemas.openxmlformats.org/presentationml/2006/ole">
            <mc:AlternateContent xmlns:mc="http://schemas.openxmlformats.org/markup-compatibility/2006">
              <mc:Choice xmlns:v="urn:schemas-microsoft-com:vml" Requires="v">
                <p:oleObj spid="_x0000_s50367" name="Equation" r:id="rId9" imgW="596923" imgH="406216" progId="Equation.DSMT4">
                  <p:embed/>
                </p:oleObj>
              </mc:Choice>
              <mc:Fallback>
                <p:oleObj name="Equation" r:id="rId9" imgW="596923" imgH="406216" progId="Equation.DSMT4">
                  <p:embed/>
                  <p:pic>
                    <p:nvPicPr>
                      <p:cNvPr id="0" name="Picture 1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22700" y="3060700"/>
                        <a:ext cx="5969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6"/>
          <p:cNvSpPr/>
          <p:nvPr/>
        </p:nvSpPr>
        <p:spPr>
          <a:xfrm>
            <a:off x="457200" y="5499100"/>
            <a:ext cx="6011005" cy="480131"/>
          </a:xfrm>
          <a:prstGeom prst="rect">
            <a:avLst/>
          </a:prstGeom>
        </p:spPr>
        <p:txBody>
          <a:bodyPr wrap="none">
            <a:spAutoFit/>
          </a:bodyPr>
          <a:lstStyle/>
          <a:p>
            <a:pPr>
              <a:lnSpc>
                <a:spcPct val="90000"/>
              </a:lnSpc>
              <a:tabLst>
                <a:tab pos="1143000" algn="l"/>
              </a:tabLst>
            </a:pPr>
            <a:r>
              <a:rPr lang="en-US" sz="2800" dirty="0"/>
              <a:t>The 16-ounce jar costs </a:t>
            </a:r>
            <a:r>
              <a:rPr lang="en-US" sz="2800" dirty="0">
                <a:solidFill>
                  <a:srgbClr val="FF0000"/>
                </a:solidFill>
              </a:rPr>
              <a:t>24.9¢ per ounce</a:t>
            </a:r>
            <a:r>
              <a:rPr lang="en-US" sz="2800" dirty="0"/>
              <a:t>.</a:t>
            </a:r>
          </a:p>
        </p:txBody>
      </p:sp>
      <p:graphicFrame>
        <p:nvGraphicFramePr>
          <p:cNvPr id="50185" name="Object 9"/>
          <p:cNvGraphicFramePr>
            <a:graphicFrameLocks noChangeAspect="1"/>
          </p:cNvGraphicFramePr>
          <p:nvPr/>
        </p:nvGraphicFramePr>
        <p:xfrm>
          <a:off x="1841500" y="1600200"/>
          <a:ext cx="1308100" cy="838200"/>
        </p:xfrm>
        <a:graphic>
          <a:graphicData uri="http://schemas.openxmlformats.org/presentationml/2006/ole">
            <mc:AlternateContent xmlns:mc="http://schemas.openxmlformats.org/markup-compatibility/2006">
              <mc:Choice xmlns:v="urn:schemas-microsoft-com:vml" Requires="v">
                <p:oleObj spid="_x0000_s50368" name="Equation" r:id="rId11" imgW="1307939" imgH="837787" progId="Equation.DSMT4">
                  <p:embed/>
                </p:oleObj>
              </mc:Choice>
              <mc:Fallback>
                <p:oleObj name="Equation" r:id="rId11" imgW="1307939" imgH="837787" progId="Equation.DSMT4">
                  <p:embed/>
                  <p:pic>
                    <p:nvPicPr>
                      <p:cNvPr id="0" name="Picture 10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41500" y="1600200"/>
                        <a:ext cx="13081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5"/>
          <p:cNvGraphicFramePr>
            <a:graphicFrameLocks noChangeAspect="1"/>
          </p:cNvGraphicFramePr>
          <p:nvPr>
            <p:extLst>
              <p:ext uri="{D42A27DB-BD31-4B8C-83A1-F6EECF244321}">
                <p14:modId xmlns:p14="http://schemas.microsoft.com/office/powerpoint/2010/main" val="1287958243"/>
              </p:ext>
            </p:extLst>
          </p:nvPr>
        </p:nvGraphicFramePr>
        <p:xfrm>
          <a:off x="4673600" y="1558544"/>
          <a:ext cx="190500" cy="292100"/>
        </p:xfrm>
        <a:graphic>
          <a:graphicData uri="http://schemas.openxmlformats.org/presentationml/2006/ole">
            <mc:AlternateContent xmlns:mc="http://schemas.openxmlformats.org/markup-compatibility/2006">
              <mc:Choice xmlns:v="urn:schemas-microsoft-com:vml" Requires="v">
                <p:oleObj spid="_x0000_s50369" name="Equation" r:id="rId13" imgW="190592" imgH="291947" progId="Equation.DSMT4">
                  <p:embed/>
                </p:oleObj>
              </mc:Choice>
              <mc:Fallback>
                <p:oleObj name="Equation" r:id="rId13" imgW="190592" imgH="291947" progId="Equation.DSMT4">
                  <p:embed/>
                  <p:pic>
                    <p:nvPicPr>
                      <p:cNvPr id="0" name="Picture 10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73600" y="1558544"/>
                        <a:ext cx="1905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5"/>
          <p:cNvGraphicFramePr>
            <a:graphicFrameLocks noChangeAspect="1"/>
          </p:cNvGraphicFramePr>
          <p:nvPr/>
        </p:nvGraphicFramePr>
        <p:xfrm>
          <a:off x="4064000" y="1549400"/>
          <a:ext cx="190500" cy="279400"/>
        </p:xfrm>
        <a:graphic>
          <a:graphicData uri="http://schemas.openxmlformats.org/presentationml/2006/ole">
            <mc:AlternateContent xmlns:mc="http://schemas.openxmlformats.org/markup-compatibility/2006">
              <mc:Choice xmlns:v="urn:schemas-microsoft-com:vml" Requires="v">
                <p:oleObj spid="_x0000_s50370" name="Equation" r:id="rId15" imgW="190592" imgH="279278" progId="Equation.DSMT4">
                  <p:embed/>
                </p:oleObj>
              </mc:Choice>
              <mc:Fallback>
                <p:oleObj name="Equation" r:id="rId15" imgW="190592" imgH="279278" progId="Equation.DSMT4">
                  <p:embed/>
                  <p:pic>
                    <p:nvPicPr>
                      <p:cNvPr id="0" name="Picture 10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64000" y="1549400"/>
                        <a:ext cx="1905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5"/>
          <p:cNvGraphicFramePr>
            <a:graphicFrameLocks noChangeAspect="1"/>
          </p:cNvGraphicFramePr>
          <p:nvPr/>
        </p:nvGraphicFramePr>
        <p:xfrm>
          <a:off x="4241800" y="1559719"/>
          <a:ext cx="215900" cy="279400"/>
        </p:xfrm>
        <a:graphic>
          <a:graphicData uri="http://schemas.openxmlformats.org/presentationml/2006/ole">
            <mc:AlternateContent xmlns:mc="http://schemas.openxmlformats.org/markup-compatibility/2006">
              <mc:Choice xmlns:v="urn:schemas-microsoft-com:vml" Requires="v">
                <p:oleObj spid="_x0000_s50371" name="Equation" r:id="rId17" imgW="215801" imgH="279109" progId="Equation.DSMT4">
                  <p:embed/>
                </p:oleObj>
              </mc:Choice>
              <mc:Fallback>
                <p:oleObj name="Equation" r:id="rId17" imgW="215801" imgH="279109" progId="Equation.DSMT4">
                  <p:embed/>
                  <p:pic>
                    <p:nvPicPr>
                      <p:cNvPr id="0" name="Picture 10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241800" y="1559719"/>
                        <a:ext cx="2159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3281968279"/>
              </p:ext>
            </p:extLst>
          </p:nvPr>
        </p:nvGraphicFramePr>
        <p:xfrm>
          <a:off x="4419600" y="1725930"/>
          <a:ext cx="101600" cy="101600"/>
        </p:xfrm>
        <a:graphic>
          <a:graphicData uri="http://schemas.openxmlformats.org/presentationml/2006/ole">
            <mc:AlternateContent xmlns:mc="http://schemas.openxmlformats.org/markup-compatibility/2006">
              <mc:Choice xmlns:v="urn:schemas-microsoft-com:vml" Requires="v">
                <p:oleObj spid="_x0000_s50372" name="Equation" r:id="rId19" imgW="101539" imgH="101539" progId="Equation.DSMT4">
                  <p:embed/>
                </p:oleObj>
              </mc:Choice>
              <mc:Fallback>
                <p:oleObj name="Equation" r:id="rId19" imgW="101539" imgH="101539" progId="Equation.DSMT4">
                  <p:embed/>
                  <p:pic>
                    <p:nvPicPr>
                      <p:cNvPr id="0" name="Picture 10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419600" y="1725930"/>
                        <a:ext cx="101600" cy="10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5"/>
          <p:cNvGraphicFramePr>
            <a:graphicFrameLocks noChangeAspect="1"/>
          </p:cNvGraphicFramePr>
          <p:nvPr/>
        </p:nvGraphicFramePr>
        <p:xfrm>
          <a:off x="4495800" y="1550986"/>
          <a:ext cx="203200" cy="292100"/>
        </p:xfrm>
        <a:graphic>
          <a:graphicData uri="http://schemas.openxmlformats.org/presentationml/2006/ole">
            <mc:AlternateContent xmlns:mc="http://schemas.openxmlformats.org/markup-compatibility/2006">
              <mc:Choice xmlns:v="urn:schemas-microsoft-com:vml" Requires="v">
                <p:oleObj spid="_x0000_s50373" name="Equation" r:id="rId21" imgW="203139" imgH="291771" progId="Equation.DSMT4">
                  <p:embed/>
                </p:oleObj>
              </mc:Choice>
              <mc:Fallback>
                <p:oleObj name="Equation" r:id="rId21" imgW="203139" imgH="291771" progId="Equation.DSMT4">
                  <p:embed/>
                  <p:pic>
                    <p:nvPicPr>
                      <p:cNvPr id="0" name="Picture 10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495800" y="1550986"/>
                        <a:ext cx="2032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6"/>
          <p:cNvGraphicFramePr>
            <a:graphicFrameLocks noChangeAspect="1"/>
          </p:cNvGraphicFramePr>
          <p:nvPr/>
        </p:nvGraphicFramePr>
        <p:xfrm>
          <a:off x="4051300" y="3517900"/>
          <a:ext cx="647700" cy="292100"/>
        </p:xfrm>
        <a:graphic>
          <a:graphicData uri="http://schemas.openxmlformats.org/presentationml/2006/ole">
            <mc:AlternateContent xmlns:mc="http://schemas.openxmlformats.org/markup-compatibility/2006">
              <mc:Choice xmlns:v="urn:schemas-microsoft-com:vml" Requires="v">
                <p:oleObj spid="_x0000_s50374" name="Equation" r:id="rId23" imgW="647631" imgH="292123" progId="Equation.DSMT4">
                  <p:embed/>
                </p:oleObj>
              </mc:Choice>
              <mc:Fallback>
                <p:oleObj name="Equation" r:id="rId23" imgW="647631" imgH="292123" progId="Equation.DSMT4">
                  <p:embed/>
                  <p:pic>
                    <p:nvPicPr>
                      <p:cNvPr id="0" name="Picture 10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051300" y="3517900"/>
                        <a:ext cx="6477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7"/>
          <p:cNvGraphicFramePr>
            <a:graphicFrameLocks noChangeAspect="1"/>
          </p:cNvGraphicFramePr>
          <p:nvPr/>
        </p:nvGraphicFramePr>
        <p:xfrm>
          <a:off x="3822700" y="3873500"/>
          <a:ext cx="889000" cy="393700"/>
        </p:xfrm>
        <a:graphic>
          <a:graphicData uri="http://schemas.openxmlformats.org/presentationml/2006/ole">
            <mc:AlternateContent xmlns:mc="http://schemas.openxmlformats.org/markup-compatibility/2006">
              <mc:Choice xmlns:v="urn:schemas-microsoft-com:vml" Requires="v">
                <p:oleObj spid="_x0000_s50375" name="Equation" r:id="rId25" imgW="889046" imgH="393539" progId="Equation.DSMT4">
                  <p:embed/>
                </p:oleObj>
              </mc:Choice>
              <mc:Fallback>
                <p:oleObj name="Equation" r:id="rId25" imgW="889046" imgH="393539" progId="Equation.DSMT4">
                  <p:embed/>
                  <p:pic>
                    <p:nvPicPr>
                      <p:cNvPr id="0" name="Picture 109"/>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822700" y="3873500"/>
                        <a:ext cx="8890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6"/>
          <p:cNvGraphicFramePr>
            <a:graphicFrameLocks noChangeAspect="1"/>
          </p:cNvGraphicFramePr>
          <p:nvPr/>
        </p:nvGraphicFramePr>
        <p:xfrm>
          <a:off x="4495800" y="4330700"/>
          <a:ext cx="381000" cy="292100"/>
        </p:xfrm>
        <a:graphic>
          <a:graphicData uri="http://schemas.openxmlformats.org/presentationml/2006/ole">
            <mc:AlternateContent xmlns:mc="http://schemas.openxmlformats.org/markup-compatibility/2006">
              <mc:Choice xmlns:v="urn:schemas-microsoft-com:vml" Requires="v">
                <p:oleObj spid="_x0000_s50376" name="Equation" r:id="rId27" imgW="380862" imgH="292123" progId="Equation.DSMT4">
                  <p:embed/>
                </p:oleObj>
              </mc:Choice>
              <mc:Fallback>
                <p:oleObj name="Equation" r:id="rId27" imgW="380862" imgH="292123" progId="Equation.DSMT4">
                  <p:embed/>
                  <p:pic>
                    <p:nvPicPr>
                      <p:cNvPr id="0" name="Picture 11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495800" y="4330700"/>
                        <a:ext cx="3810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7"/>
          <p:cNvGraphicFramePr>
            <a:graphicFrameLocks noChangeAspect="1"/>
          </p:cNvGraphicFramePr>
          <p:nvPr/>
        </p:nvGraphicFramePr>
        <p:xfrm>
          <a:off x="4279900" y="4635500"/>
          <a:ext cx="584200" cy="406400"/>
        </p:xfrm>
        <a:graphic>
          <a:graphicData uri="http://schemas.openxmlformats.org/presentationml/2006/ole">
            <mc:AlternateContent xmlns:mc="http://schemas.openxmlformats.org/markup-compatibility/2006">
              <mc:Choice xmlns:v="urn:schemas-microsoft-com:vml" Requires="v">
                <p:oleObj spid="_x0000_s50377" name="Equation" r:id="rId29" imgW="583894" imgH="405972" progId="Equation.DSMT4">
                  <p:embed/>
                </p:oleObj>
              </mc:Choice>
              <mc:Fallback>
                <p:oleObj name="Equation" r:id="rId29" imgW="583894" imgH="405972" progId="Equation.DSMT4">
                  <p:embed/>
                  <p:pic>
                    <p:nvPicPr>
                      <p:cNvPr id="0" name="Picture 111"/>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279900" y="4635500"/>
                        <a:ext cx="5842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6"/>
          <p:cNvGraphicFramePr>
            <a:graphicFrameLocks noChangeAspect="1"/>
          </p:cNvGraphicFramePr>
          <p:nvPr/>
        </p:nvGraphicFramePr>
        <p:xfrm>
          <a:off x="4483100" y="5105400"/>
          <a:ext cx="368300" cy="279400"/>
        </p:xfrm>
        <a:graphic>
          <a:graphicData uri="http://schemas.openxmlformats.org/presentationml/2006/ole">
            <mc:AlternateContent xmlns:mc="http://schemas.openxmlformats.org/markup-compatibility/2006">
              <mc:Choice xmlns:v="urn:schemas-microsoft-com:vml" Requires="v">
                <p:oleObj spid="_x0000_s50378" name="Equation" r:id="rId31" imgW="368185" imgH="279446" progId="Equation.DSMT4">
                  <p:embed/>
                </p:oleObj>
              </mc:Choice>
              <mc:Fallback>
                <p:oleObj name="Equation" r:id="rId31" imgW="368185" imgH="279446" progId="Equation.DSMT4">
                  <p:embed/>
                  <p:pic>
                    <p:nvPicPr>
                      <p:cNvPr id="0" name="Picture 112"/>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483100" y="5105400"/>
                        <a:ext cx="3683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7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066800"/>
            <a:ext cx="8229600" cy="4572000"/>
          </a:xfrm>
          <a:prstGeom prst="rect">
            <a:avLst/>
          </a:prstGeom>
        </p:spPr>
        <p:txBody>
          <a:bodyPr>
            <a:normAutofit/>
          </a:bodyPr>
          <a:lstStyle/>
          <a:p>
            <a:pPr>
              <a:lnSpc>
                <a:spcPct val="90000"/>
              </a:lnSpc>
              <a:tabLst>
                <a:tab pos="1143000" algn="l"/>
              </a:tabLst>
            </a:pPr>
            <a:r>
              <a:rPr lang="en-US" sz="2800" b="1" dirty="0"/>
              <a:t>9.5-ounce jar</a:t>
            </a: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p:txBody>
      </p:sp>
      <p:sp>
        <p:nvSpPr>
          <p:cNvPr id="21506" name="Rectangle 2"/>
          <p:cNvSpPr>
            <a:spLocks noGrp="1"/>
          </p:cNvSpPr>
          <p:nvPr>
            <p:ph type="title"/>
          </p:nvPr>
        </p:nvSpPr>
        <p:spPr>
          <a:prstGeom prst="rect">
            <a:avLst/>
          </a:prstGeom>
        </p:spPr>
        <p:txBody>
          <a:bodyPr/>
          <a:lstStyle/>
          <a:p>
            <a:r>
              <a:rPr lang="en-US" dirty="0">
                <a:solidFill>
                  <a:schemeClr val="accent1"/>
                </a:solidFill>
              </a:rPr>
              <a:t>Example 12: Application: Comparing Unit Prices </a:t>
            </a:r>
            <a:r>
              <a:rPr lang="en-US" sz="3200" dirty="0">
                <a:solidFill>
                  <a:schemeClr val="accent1"/>
                </a:solidFill>
              </a:rPr>
              <a:t>(cont.)</a:t>
            </a:r>
          </a:p>
        </p:txBody>
      </p:sp>
      <p:sp>
        <p:nvSpPr>
          <p:cNvPr id="7" name="Rectangle 6"/>
          <p:cNvSpPr/>
          <p:nvPr/>
        </p:nvSpPr>
        <p:spPr>
          <a:xfrm>
            <a:off x="4461952" y="1460500"/>
            <a:ext cx="2193229" cy="400110"/>
          </a:xfrm>
          <a:prstGeom prst="rect">
            <a:avLst/>
          </a:prstGeom>
        </p:spPr>
        <p:txBody>
          <a:bodyPr wrap="none">
            <a:spAutoFit/>
          </a:bodyPr>
          <a:lstStyle/>
          <a:p>
            <a:r>
              <a:rPr lang="en-US" sz="2000" dirty="0">
                <a:solidFill>
                  <a:srgbClr val="008080"/>
                </a:solidFill>
              </a:rPr>
              <a:t>Or 28.3¢ per ounce</a:t>
            </a:r>
          </a:p>
        </p:txBody>
      </p:sp>
      <p:graphicFrame>
        <p:nvGraphicFramePr>
          <p:cNvPr id="11267" name="Object 4"/>
          <p:cNvGraphicFramePr>
            <a:graphicFrameLocks noChangeAspect="1"/>
          </p:cNvGraphicFramePr>
          <p:nvPr/>
        </p:nvGraphicFramePr>
        <p:xfrm>
          <a:off x="2339975" y="1468438"/>
          <a:ext cx="2033588" cy="944562"/>
        </p:xfrm>
        <a:graphic>
          <a:graphicData uri="http://schemas.openxmlformats.org/presentationml/2006/ole">
            <mc:AlternateContent xmlns:mc="http://schemas.openxmlformats.org/markup-compatibility/2006">
              <mc:Choice xmlns:v="urn:schemas-microsoft-com:vml" Requires="v">
                <p:oleObj spid="_x0000_s58552" name="Equation" r:id="rId3" imgW="1968247" imgH="914400" progId="Equation.DSMT4">
                  <p:embed/>
                </p:oleObj>
              </mc:Choice>
              <mc:Fallback>
                <p:oleObj name="Equation" r:id="rId3" imgW="1968247" imgH="914400" progId="Equation.DSMT4">
                  <p:embed/>
                  <p:pic>
                    <p:nvPicPr>
                      <p:cNvPr id="0" name="Picture 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1468438"/>
                        <a:ext cx="2033588" cy="944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8" name="Object 4"/>
          <p:cNvGraphicFramePr>
            <a:graphicFrameLocks noChangeAspect="1"/>
          </p:cNvGraphicFramePr>
          <p:nvPr/>
        </p:nvGraphicFramePr>
        <p:xfrm>
          <a:off x="2806700" y="2368550"/>
          <a:ext cx="762000" cy="406400"/>
        </p:xfrm>
        <a:graphic>
          <a:graphicData uri="http://schemas.openxmlformats.org/presentationml/2006/ole">
            <mc:AlternateContent xmlns:mc="http://schemas.openxmlformats.org/markup-compatibility/2006">
              <mc:Choice xmlns:v="urn:schemas-microsoft-com:vml" Requires="v">
                <p:oleObj spid="_x0000_s58553" name="Equation" r:id="rId5" imgW="761724" imgH="406216" progId="Equation.DSMT4">
                  <p:embed/>
                </p:oleObj>
              </mc:Choice>
              <mc:Fallback>
                <p:oleObj name="Equation" r:id="rId5" imgW="761724" imgH="406216" progId="Equation.DSMT4">
                  <p:embed/>
                  <p:pic>
                    <p:nvPicPr>
                      <p:cNvPr id="0" name="Picture 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6700" y="2368550"/>
                        <a:ext cx="7620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0" name="Object 6"/>
          <p:cNvGraphicFramePr>
            <a:graphicFrameLocks noChangeAspect="1"/>
          </p:cNvGraphicFramePr>
          <p:nvPr/>
        </p:nvGraphicFramePr>
        <p:xfrm>
          <a:off x="3175000" y="2895600"/>
          <a:ext cx="660400" cy="292100"/>
        </p:xfrm>
        <a:graphic>
          <a:graphicData uri="http://schemas.openxmlformats.org/presentationml/2006/ole">
            <mc:AlternateContent xmlns:mc="http://schemas.openxmlformats.org/markup-compatibility/2006">
              <mc:Choice xmlns:v="urn:schemas-microsoft-com:vml" Requires="v">
                <p:oleObj spid="_x0000_s58554" name="Equation" r:id="rId7" imgW="660308" imgH="292123" progId="Equation.DSMT4">
                  <p:embed/>
                </p:oleObj>
              </mc:Choice>
              <mc:Fallback>
                <p:oleObj name="Equation" r:id="rId7" imgW="660308" imgH="292123" progId="Equation.DSMT4">
                  <p:embed/>
                  <p:pic>
                    <p:nvPicPr>
                      <p:cNvPr id="0" name="Picture 9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5000" y="2895600"/>
                        <a:ext cx="6604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1" name="Object 7"/>
          <p:cNvGraphicFramePr>
            <a:graphicFrameLocks noChangeAspect="1"/>
          </p:cNvGraphicFramePr>
          <p:nvPr/>
        </p:nvGraphicFramePr>
        <p:xfrm>
          <a:off x="2965450" y="3276600"/>
          <a:ext cx="863600" cy="406400"/>
        </p:xfrm>
        <a:graphic>
          <a:graphicData uri="http://schemas.openxmlformats.org/presentationml/2006/ole">
            <mc:AlternateContent xmlns:mc="http://schemas.openxmlformats.org/markup-compatibility/2006">
              <mc:Choice xmlns:v="urn:schemas-microsoft-com:vml" Requires="v">
                <p:oleObj spid="_x0000_s58555" name="Equation" r:id="rId9" imgW="863172" imgH="405972" progId="Equation.DSMT4">
                  <p:embed/>
                </p:oleObj>
              </mc:Choice>
              <mc:Fallback>
                <p:oleObj name="Equation" r:id="rId9" imgW="863172" imgH="405972" progId="Equation.DSMT4">
                  <p:embed/>
                  <p:pic>
                    <p:nvPicPr>
                      <p:cNvPr id="0" name="Picture 9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65450" y="3276600"/>
                        <a:ext cx="8636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6"/>
          <p:cNvSpPr/>
          <p:nvPr/>
        </p:nvSpPr>
        <p:spPr>
          <a:xfrm>
            <a:off x="5257800" y="2719149"/>
            <a:ext cx="3759200" cy="867930"/>
          </a:xfrm>
          <a:prstGeom prst="rect">
            <a:avLst/>
          </a:prstGeom>
        </p:spPr>
        <p:txBody>
          <a:bodyPr wrap="square">
            <a:spAutoFit/>
          </a:bodyPr>
          <a:lstStyle/>
          <a:p>
            <a:pPr>
              <a:lnSpc>
                <a:spcPct val="90000"/>
              </a:lnSpc>
              <a:tabLst>
                <a:tab pos="1143000" algn="l"/>
              </a:tabLst>
            </a:pPr>
            <a:r>
              <a:rPr lang="en-US" sz="2800" dirty="0"/>
              <a:t>The 9.5-ounce jar costs </a:t>
            </a:r>
            <a:r>
              <a:rPr lang="en-US" sz="2800" dirty="0">
                <a:solidFill>
                  <a:srgbClr val="FF0000"/>
                </a:solidFill>
              </a:rPr>
              <a:t>28.3¢ per ounce</a:t>
            </a:r>
            <a:r>
              <a:rPr lang="en-US" sz="2800" dirty="0"/>
              <a:t>.</a:t>
            </a:r>
          </a:p>
        </p:txBody>
      </p:sp>
      <p:graphicFrame>
        <p:nvGraphicFramePr>
          <p:cNvPr id="50185" name="Object 9"/>
          <p:cNvGraphicFramePr>
            <a:graphicFrameLocks noChangeAspect="1"/>
          </p:cNvGraphicFramePr>
          <p:nvPr/>
        </p:nvGraphicFramePr>
        <p:xfrm>
          <a:off x="685800" y="1600200"/>
          <a:ext cx="1397000" cy="838200"/>
        </p:xfrm>
        <a:graphic>
          <a:graphicData uri="http://schemas.openxmlformats.org/presentationml/2006/ole">
            <mc:AlternateContent xmlns:mc="http://schemas.openxmlformats.org/markup-compatibility/2006">
              <mc:Choice xmlns:v="urn:schemas-microsoft-com:vml" Requires="v">
                <p:oleObj spid="_x0000_s58556" name="Equation" r:id="rId11" imgW="1396678" imgH="837787" progId="Equation.DSMT4">
                  <p:embed/>
                </p:oleObj>
              </mc:Choice>
              <mc:Fallback>
                <p:oleObj name="Equation" r:id="rId11" imgW="1396678" imgH="837787" progId="Equation.DSMT4">
                  <p:embed/>
                  <p:pic>
                    <p:nvPicPr>
                      <p:cNvPr id="0" name="Picture 9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5800" y="1600200"/>
                        <a:ext cx="13970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5"/>
          <p:cNvGraphicFramePr>
            <a:graphicFrameLocks noChangeAspect="1"/>
          </p:cNvGraphicFramePr>
          <p:nvPr/>
        </p:nvGraphicFramePr>
        <p:xfrm>
          <a:off x="3911600" y="1530350"/>
          <a:ext cx="190500" cy="279400"/>
        </p:xfrm>
        <a:graphic>
          <a:graphicData uri="http://schemas.openxmlformats.org/presentationml/2006/ole">
            <mc:AlternateContent xmlns:mc="http://schemas.openxmlformats.org/markup-compatibility/2006">
              <mc:Choice xmlns:v="urn:schemas-microsoft-com:vml" Requires="v">
                <p:oleObj spid="_x0000_s58557" name="Equation" r:id="rId13" imgW="190592" imgH="279278" progId="Equation.DSMT4">
                  <p:embed/>
                </p:oleObj>
              </mc:Choice>
              <mc:Fallback>
                <p:oleObj name="Equation" r:id="rId13" imgW="190592" imgH="279278" progId="Equation.DSMT4">
                  <p:embed/>
                  <p:pic>
                    <p:nvPicPr>
                      <p:cNvPr id="0" name="Picture 9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11600" y="1530350"/>
                        <a:ext cx="1905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5"/>
          <p:cNvGraphicFramePr>
            <a:graphicFrameLocks noChangeAspect="1"/>
          </p:cNvGraphicFramePr>
          <p:nvPr/>
        </p:nvGraphicFramePr>
        <p:xfrm>
          <a:off x="3302000" y="1549400"/>
          <a:ext cx="190500" cy="279400"/>
        </p:xfrm>
        <a:graphic>
          <a:graphicData uri="http://schemas.openxmlformats.org/presentationml/2006/ole">
            <mc:AlternateContent xmlns:mc="http://schemas.openxmlformats.org/markup-compatibility/2006">
              <mc:Choice xmlns:v="urn:schemas-microsoft-com:vml" Requires="v">
                <p:oleObj spid="_x0000_s58558" name="Equation" r:id="rId15" imgW="190592" imgH="279278" progId="Equation.DSMT4">
                  <p:embed/>
                </p:oleObj>
              </mc:Choice>
              <mc:Fallback>
                <p:oleObj name="Equation" r:id="rId15" imgW="190592" imgH="279278" progId="Equation.DSMT4">
                  <p:embed/>
                  <p:pic>
                    <p:nvPicPr>
                      <p:cNvPr id="0" name="Picture 10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02000" y="1549400"/>
                        <a:ext cx="1905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5"/>
          <p:cNvGraphicFramePr>
            <a:graphicFrameLocks noChangeAspect="1"/>
          </p:cNvGraphicFramePr>
          <p:nvPr>
            <p:extLst>
              <p:ext uri="{D42A27DB-BD31-4B8C-83A1-F6EECF244321}">
                <p14:modId xmlns:p14="http://schemas.microsoft.com/office/powerpoint/2010/main" val="681205960"/>
              </p:ext>
            </p:extLst>
          </p:nvPr>
        </p:nvGraphicFramePr>
        <p:xfrm>
          <a:off x="3460750" y="1555750"/>
          <a:ext cx="203200" cy="292100"/>
        </p:xfrm>
        <a:graphic>
          <a:graphicData uri="http://schemas.openxmlformats.org/presentationml/2006/ole">
            <mc:AlternateContent xmlns:mc="http://schemas.openxmlformats.org/markup-compatibility/2006">
              <mc:Choice xmlns:v="urn:schemas-microsoft-com:vml" Requires="v">
                <p:oleObj spid="_x0000_s58559" name="Equation" r:id="rId17" imgW="203139" imgH="291771" progId="Equation.DSMT4">
                  <p:embed/>
                </p:oleObj>
              </mc:Choice>
              <mc:Fallback>
                <p:oleObj name="Equation" r:id="rId17" imgW="203139" imgH="291771" progId="Equation.DSMT4">
                  <p:embed/>
                  <p:pic>
                    <p:nvPicPr>
                      <p:cNvPr id="0" name="Picture 10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60750" y="1555750"/>
                        <a:ext cx="2032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3160553106"/>
              </p:ext>
            </p:extLst>
          </p:nvPr>
        </p:nvGraphicFramePr>
        <p:xfrm>
          <a:off x="3660633" y="1717675"/>
          <a:ext cx="101600" cy="101600"/>
        </p:xfrm>
        <a:graphic>
          <a:graphicData uri="http://schemas.openxmlformats.org/presentationml/2006/ole">
            <mc:AlternateContent xmlns:mc="http://schemas.openxmlformats.org/markup-compatibility/2006">
              <mc:Choice xmlns:v="urn:schemas-microsoft-com:vml" Requires="v">
                <p:oleObj spid="_x0000_s58560" name="Equation" r:id="rId19" imgW="101539" imgH="101539" progId="Equation.DSMT4">
                  <p:embed/>
                </p:oleObj>
              </mc:Choice>
              <mc:Fallback>
                <p:oleObj name="Equation" r:id="rId19" imgW="101539" imgH="101539" progId="Equation.DSMT4">
                  <p:embed/>
                  <p:pic>
                    <p:nvPicPr>
                      <p:cNvPr id="0" name="Picture 10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660633" y="1717675"/>
                        <a:ext cx="101600" cy="10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5"/>
          <p:cNvGraphicFramePr>
            <a:graphicFrameLocks noChangeAspect="1"/>
          </p:cNvGraphicFramePr>
          <p:nvPr/>
        </p:nvGraphicFramePr>
        <p:xfrm>
          <a:off x="3740150" y="1536700"/>
          <a:ext cx="190500" cy="292100"/>
        </p:xfrm>
        <a:graphic>
          <a:graphicData uri="http://schemas.openxmlformats.org/presentationml/2006/ole">
            <mc:AlternateContent xmlns:mc="http://schemas.openxmlformats.org/markup-compatibility/2006">
              <mc:Choice xmlns:v="urn:schemas-microsoft-com:vml" Requires="v">
                <p:oleObj spid="_x0000_s58561" name="Equation" r:id="rId21" imgW="190592" imgH="291947" progId="Equation.DSMT4">
                  <p:embed/>
                </p:oleObj>
              </mc:Choice>
              <mc:Fallback>
                <p:oleObj name="Equation" r:id="rId21" imgW="190592" imgH="291947" progId="Equation.DSMT4">
                  <p:embed/>
                  <p:pic>
                    <p:nvPicPr>
                      <p:cNvPr id="0" name="Picture 10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740150" y="1536700"/>
                        <a:ext cx="1905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6"/>
          <p:cNvGraphicFramePr>
            <a:graphicFrameLocks noChangeAspect="1"/>
          </p:cNvGraphicFramePr>
          <p:nvPr/>
        </p:nvGraphicFramePr>
        <p:xfrm>
          <a:off x="3340100" y="3765550"/>
          <a:ext cx="762000" cy="292100"/>
        </p:xfrm>
        <a:graphic>
          <a:graphicData uri="http://schemas.openxmlformats.org/presentationml/2006/ole">
            <mc:AlternateContent xmlns:mc="http://schemas.openxmlformats.org/markup-compatibility/2006">
              <mc:Choice xmlns:v="urn:schemas-microsoft-com:vml" Requires="v">
                <p:oleObj spid="_x0000_s58562" name="Equation" r:id="rId23" imgW="761724" imgH="292123" progId="Equation.DSMT4">
                  <p:embed/>
                </p:oleObj>
              </mc:Choice>
              <mc:Fallback>
                <p:oleObj name="Equation" r:id="rId23" imgW="761724" imgH="292123" progId="Equation.DSMT4">
                  <p:embed/>
                  <p:pic>
                    <p:nvPicPr>
                      <p:cNvPr id="0" name="Picture 10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340100" y="3765550"/>
                        <a:ext cx="7620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7"/>
          <p:cNvGraphicFramePr>
            <a:graphicFrameLocks noChangeAspect="1"/>
          </p:cNvGraphicFramePr>
          <p:nvPr/>
        </p:nvGraphicFramePr>
        <p:xfrm>
          <a:off x="3149600" y="4191000"/>
          <a:ext cx="952500" cy="406400"/>
        </p:xfrm>
        <a:graphic>
          <a:graphicData uri="http://schemas.openxmlformats.org/presentationml/2006/ole">
            <mc:AlternateContent xmlns:mc="http://schemas.openxmlformats.org/markup-compatibility/2006">
              <mc:Choice xmlns:v="urn:schemas-microsoft-com:vml" Requires="v">
                <p:oleObj spid="_x0000_s58563" name="Equation" r:id="rId25" imgW="952431" imgH="406216" progId="Equation.DSMT4">
                  <p:embed/>
                </p:oleObj>
              </mc:Choice>
              <mc:Fallback>
                <p:oleObj name="Equation" r:id="rId25" imgW="952431" imgH="406216" progId="Equation.DSMT4">
                  <p:embed/>
                  <p:pic>
                    <p:nvPicPr>
                      <p:cNvPr id="0" name="Picture 10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149600" y="4191000"/>
                        <a:ext cx="9525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6"/>
          <p:cNvGraphicFramePr>
            <a:graphicFrameLocks noChangeAspect="1"/>
          </p:cNvGraphicFramePr>
          <p:nvPr/>
        </p:nvGraphicFramePr>
        <p:xfrm>
          <a:off x="3644900" y="4730750"/>
          <a:ext cx="647700" cy="292100"/>
        </p:xfrm>
        <a:graphic>
          <a:graphicData uri="http://schemas.openxmlformats.org/presentationml/2006/ole">
            <mc:AlternateContent xmlns:mc="http://schemas.openxmlformats.org/markup-compatibility/2006">
              <mc:Choice xmlns:v="urn:schemas-microsoft-com:vml" Requires="v">
                <p:oleObj spid="_x0000_s58564" name="Equation" r:id="rId27" imgW="647631" imgH="292123" progId="Equation.DSMT4">
                  <p:embed/>
                </p:oleObj>
              </mc:Choice>
              <mc:Fallback>
                <p:oleObj name="Equation" r:id="rId27" imgW="647631" imgH="292123" progId="Equation.DSMT4">
                  <p:embed/>
                  <p:pic>
                    <p:nvPicPr>
                      <p:cNvPr id="0" name="Picture 10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644900" y="4730750"/>
                        <a:ext cx="6477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7"/>
          <p:cNvGraphicFramePr>
            <a:graphicFrameLocks noChangeAspect="1"/>
          </p:cNvGraphicFramePr>
          <p:nvPr/>
        </p:nvGraphicFramePr>
        <p:xfrm>
          <a:off x="3721100" y="5111750"/>
          <a:ext cx="584200" cy="406400"/>
        </p:xfrm>
        <a:graphic>
          <a:graphicData uri="http://schemas.openxmlformats.org/presentationml/2006/ole">
            <mc:AlternateContent xmlns:mc="http://schemas.openxmlformats.org/markup-compatibility/2006">
              <mc:Choice xmlns:v="urn:schemas-microsoft-com:vml" Requires="v">
                <p:oleObj spid="_x0000_s58565" name="Equation" r:id="rId29" imgW="583894" imgH="405972" progId="Equation.DSMT4">
                  <p:embed/>
                </p:oleObj>
              </mc:Choice>
              <mc:Fallback>
                <p:oleObj name="Equation" r:id="rId29" imgW="583894" imgH="405972" progId="Equation.DSMT4">
                  <p:embed/>
                  <p:pic>
                    <p:nvPicPr>
                      <p:cNvPr id="0" name="Picture 107"/>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721100" y="5111750"/>
                        <a:ext cx="5842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6"/>
          <p:cNvGraphicFramePr>
            <a:graphicFrameLocks noChangeAspect="1"/>
          </p:cNvGraphicFramePr>
          <p:nvPr/>
        </p:nvGraphicFramePr>
        <p:xfrm>
          <a:off x="3924300" y="5651500"/>
          <a:ext cx="381000" cy="292100"/>
        </p:xfrm>
        <a:graphic>
          <a:graphicData uri="http://schemas.openxmlformats.org/presentationml/2006/ole">
            <mc:AlternateContent xmlns:mc="http://schemas.openxmlformats.org/markup-compatibility/2006">
              <mc:Choice xmlns:v="urn:schemas-microsoft-com:vml" Requires="v">
                <p:oleObj spid="_x0000_s58566" name="Equation" r:id="rId31" imgW="380862" imgH="292123" progId="Equation.DSMT4">
                  <p:embed/>
                </p:oleObj>
              </mc:Choice>
              <mc:Fallback>
                <p:oleObj name="Equation" r:id="rId31" imgW="380862" imgH="292123" progId="Equation.DSMT4">
                  <p:embed/>
                  <p:pic>
                    <p:nvPicPr>
                      <p:cNvPr id="0" name="Picture 108"/>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924300" y="5651500"/>
                        <a:ext cx="3810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nvSpPr>
        <p:spPr>
          <a:xfrm>
            <a:off x="5257800" y="3773031"/>
            <a:ext cx="3352800" cy="2246769"/>
          </a:xfrm>
          <a:prstGeom prst="rect">
            <a:avLst/>
          </a:prstGeom>
        </p:spPr>
        <p:txBody>
          <a:bodyPr wrap="square">
            <a:spAutoFit/>
          </a:bodyPr>
          <a:lstStyle/>
          <a:p>
            <a:r>
              <a:rPr lang="en-US" sz="2800" dirty="0"/>
              <a:t>Thus, the larger jar (16 ounces for $3.99) is the better buy because the price per</a:t>
            </a:r>
          </a:p>
          <a:p>
            <a:r>
              <a:rPr lang="en-US" sz="2800" dirty="0"/>
              <a:t>ounce is less.</a:t>
            </a:r>
          </a:p>
        </p:txBody>
      </p:sp>
      <p:sp>
        <p:nvSpPr>
          <p:cNvPr id="26" name="Rectangle 25"/>
          <p:cNvSpPr/>
          <p:nvPr/>
        </p:nvSpPr>
        <p:spPr>
          <a:xfrm flipH="1" flipV="1">
            <a:off x="2581702" y="2082800"/>
            <a:ext cx="415498" cy="523220"/>
          </a:xfrm>
          <a:prstGeom prst="rect">
            <a:avLst/>
          </a:prstGeom>
        </p:spPr>
        <p:txBody>
          <a:bodyPr wrap="square">
            <a:spAutoFit/>
          </a:bodyPr>
          <a:lstStyle/>
          <a:p>
            <a:r>
              <a:rPr lang="en-US" sz="2800" dirty="0">
                <a:solidFill>
                  <a:srgbClr val="FF0000"/>
                </a:solidFill>
                <a:sym typeface="Euclid Math One"/>
              </a:rPr>
              <a:t></a:t>
            </a:r>
            <a:endParaRPr lang="en-US" sz="2800" dirty="0">
              <a:solidFill>
                <a:srgbClr val="FF0000"/>
              </a:solidFill>
            </a:endParaRPr>
          </a:p>
        </p:txBody>
      </p:sp>
      <p:sp>
        <p:nvSpPr>
          <p:cNvPr id="27" name="Rectangle 26"/>
          <p:cNvSpPr/>
          <p:nvPr/>
        </p:nvSpPr>
        <p:spPr>
          <a:xfrm flipH="1" flipV="1">
            <a:off x="3635802" y="2082800"/>
            <a:ext cx="415498" cy="523220"/>
          </a:xfrm>
          <a:prstGeom prst="rect">
            <a:avLst/>
          </a:prstGeom>
        </p:spPr>
        <p:txBody>
          <a:bodyPr wrap="square">
            <a:spAutoFit/>
          </a:bodyPr>
          <a:lstStyle/>
          <a:p>
            <a:r>
              <a:rPr lang="en-US" sz="2800" dirty="0">
                <a:solidFill>
                  <a:srgbClr val="FF0000"/>
                </a:solidFill>
                <a:sym typeface="Euclid Math One"/>
              </a:rPr>
              <a:t></a:t>
            </a:r>
            <a:endParaRPr 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7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27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lstStyle/>
          <a:p>
            <a:r>
              <a:rPr lang="en-US" sz="3200" dirty="0">
                <a:solidFill>
                  <a:schemeClr val="accent1"/>
                </a:solidFill>
              </a:rPr>
              <a:t>Example 13: </a:t>
            </a:r>
            <a:r>
              <a:rPr lang="en-US" dirty="0">
                <a:solidFill>
                  <a:schemeClr val="accent1"/>
                </a:solidFill>
              </a:rPr>
              <a:t>Application: Comparing Unit Prices</a:t>
            </a:r>
          </a:p>
        </p:txBody>
      </p:sp>
      <p:sp>
        <p:nvSpPr>
          <p:cNvPr id="10243" name="Rectangle 3"/>
          <p:cNvSpPr>
            <a:spLocks noGrp="1"/>
          </p:cNvSpPr>
          <p:nvPr>
            <p:ph idx="1"/>
          </p:nvPr>
        </p:nvSpPr>
        <p:spPr>
          <a:xfrm>
            <a:off x="457200" y="1066800"/>
            <a:ext cx="8229600" cy="954107"/>
          </a:xfrm>
          <a:prstGeom prst="rect">
            <a:avLst/>
          </a:prstGeom>
        </p:spPr>
        <p:txBody>
          <a:bodyPr wrap="square">
            <a:spAutoFit/>
          </a:bodyPr>
          <a:lstStyle/>
          <a:p>
            <a:r>
              <a:rPr lang="en-US" dirty="0"/>
              <a:t>At the local Shop and Save grocery store, bottles of pancake syrup come in three different sizes.</a:t>
            </a:r>
            <a:endParaRPr lang="en-US" b="1" i="0" dirty="0">
              <a:solidFill>
                <a:schemeClr val="tx1"/>
              </a:solidFill>
            </a:endParaRPr>
          </a:p>
        </p:txBody>
      </p:sp>
      <p:sp>
        <p:nvSpPr>
          <p:cNvPr id="4" name="Rectangle 3"/>
          <p:cNvSpPr/>
          <p:nvPr/>
        </p:nvSpPr>
        <p:spPr>
          <a:xfrm>
            <a:off x="2819400" y="2133600"/>
            <a:ext cx="3804696" cy="523220"/>
          </a:xfrm>
          <a:prstGeom prst="rect">
            <a:avLst/>
          </a:prstGeom>
        </p:spPr>
        <p:txBody>
          <a:bodyPr wrap="none">
            <a:spAutoFit/>
          </a:bodyPr>
          <a:lstStyle/>
          <a:p>
            <a:r>
              <a:rPr lang="en-US" sz="2800" dirty="0">
                <a:solidFill>
                  <a:srgbClr val="0000FF"/>
                </a:solidFill>
              </a:rPr>
              <a:t>36 fluid ounces for $5.29</a:t>
            </a:r>
          </a:p>
        </p:txBody>
      </p:sp>
      <p:sp>
        <p:nvSpPr>
          <p:cNvPr id="5" name="Rectangle 4"/>
          <p:cNvSpPr/>
          <p:nvPr/>
        </p:nvSpPr>
        <p:spPr>
          <a:xfrm>
            <a:off x="2819400" y="2699266"/>
            <a:ext cx="3804696" cy="523220"/>
          </a:xfrm>
          <a:prstGeom prst="rect">
            <a:avLst/>
          </a:prstGeom>
        </p:spPr>
        <p:txBody>
          <a:bodyPr wrap="none">
            <a:spAutoFit/>
          </a:bodyPr>
          <a:lstStyle/>
          <a:p>
            <a:r>
              <a:rPr lang="en-US" sz="2800" dirty="0">
                <a:solidFill>
                  <a:srgbClr val="0000FF"/>
                </a:solidFill>
              </a:rPr>
              <a:t>24 fluid ounces for $4.69</a:t>
            </a:r>
          </a:p>
        </p:txBody>
      </p:sp>
      <p:sp>
        <p:nvSpPr>
          <p:cNvPr id="6" name="Rectangle 5"/>
          <p:cNvSpPr/>
          <p:nvPr/>
        </p:nvSpPr>
        <p:spPr>
          <a:xfrm>
            <a:off x="2819400" y="3286780"/>
            <a:ext cx="3804696" cy="523220"/>
          </a:xfrm>
          <a:prstGeom prst="rect">
            <a:avLst/>
          </a:prstGeom>
        </p:spPr>
        <p:txBody>
          <a:bodyPr wrap="none">
            <a:spAutoFit/>
          </a:bodyPr>
          <a:lstStyle/>
          <a:p>
            <a:r>
              <a:rPr lang="en-US" sz="2800" dirty="0">
                <a:solidFill>
                  <a:srgbClr val="0000FF"/>
                </a:solidFill>
              </a:rPr>
              <a:t>12 fluid ounces for $3.99</a:t>
            </a:r>
          </a:p>
        </p:txBody>
      </p:sp>
      <p:sp>
        <p:nvSpPr>
          <p:cNvPr id="7" name="Rectangle 6"/>
          <p:cNvSpPr/>
          <p:nvPr/>
        </p:nvSpPr>
        <p:spPr>
          <a:xfrm>
            <a:off x="457200" y="3953470"/>
            <a:ext cx="7759700" cy="1384995"/>
          </a:xfrm>
          <a:prstGeom prst="rect">
            <a:avLst/>
          </a:prstGeom>
        </p:spPr>
        <p:txBody>
          <a:bodyPr wrap="square">
            <a:spAutoFit/>
          </a:bodyPr>
          <a:lstStyle/>
          <a:p>
            <a:r>
              <a:rPr lang="en-US" sz="2800" dirty="0">
                <a:solidFill>
                  <a:srgbClr val="366092"/>
                </a:solidFill>
              </a:rPr>
              <a:t>Find the price per fluid ounce (to the nearest tenth of a cent) for each size of bottle and tell which is the best buy.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219200"/>
            <a:ext cx="8229600" cy="4572000"/>
          </a:xfrm>
          <a:prstGeom prst="rect">
            <a:avLst/>
          </a:prstGeom>
        </p:spPr>
        <p:txBody>
          <a:bodyPr>
            <a:normAutofit/>
          </a:bodyPr>
          <a:lstStyle/>
          <a:p>
            <a:pPr>
              <a:lnSpc>
                <a:spcPct val="90000"/>
              </a:lnSpc>
              <a:tabLst>
                <a:tab pos="1143000" algn="l"/>
              </a:tabLst>
            </a:pPr>
            <a:r>
              <a:rPr lang="en-US" sz="2800" b="1" dirty="0"/>
              <a:t>Solution</a:t>
            </a:r>
          </a:p>
          <a:p>
            <a:pPr>
              <a:lnSpc>
                <a:spcPct val="90000"/>
              </a:lnSpc>
              <a:spcBef>
                <a:spcPts val="2000"/>
              </a:spcBef>
              <a:tabLst>
                <a:tab pos="1143000" algn="l"/>
              </a:tabLst>
            </a:pPr>
            <a:r>
              <a:rPr lang="en-US" sz="2800" dirty="0"/>
              <a:t>After each ratio is set up, the numerator is changed from dollars and cents to just cents so that the division will yield cents per fluid ounce.</a:t>
            </a:r>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p:txBody>
      </p:sp>
      <p:sp>
        <p:nvSpPr>
          <p:cNvPr id="21506" name="Rectangle 2"/>
          <p:cNvSpPr>
            <a:spLocks noGrp="1"/>
          </p:cNvSpPr>
          <p:nvPr>
            <p:ph type="title"/>
          </p:nvPr>
        </p:nvSpPr>
        <p:spPr>
          <a:prstGeom prst="rect">
            <a:avLst/>
          </a:prstGeom>
        </p:spPr>
        <p:txBody>
          <a:bodyPr/>
          <a:lstStyle/>
          <a:p>
            <a:r>
              <a:rPr lang="en-US" dirty="0">
                <a:solidFill>
                  <a:schemeClr val="accent1"/>
                </a:solidFill>
              </a:rPr>
              <a:t>Example 13: Application: Comparing Unit Prices </a:t>
            </a:r>
            <a:r>
              <a:rPr lang="en-US" sz="3200" dirty="0">
                <a:solidFill>
                  <a:schemeClr val="accent1"/>
                </a:solidFill>
              </a:rPr>
              <a:t>(cont.)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066800"/>
            <a:ext cx="8229600" cy="4572000"/>
          </a:xfrm>
          <a:prstGeom prst="rect">
            <a:avLst/>
          </a:prstGeom>
        </p:spPr>
        <p:txBody>
          <a:bodyPr>
            <a:normAutofit/>
          </a:bodyPr>
          <a:lstStyle/>
          <a:p>
            <a:pPr>
              <a:lnSpc>
                <a:spcPct val="90000"/>
              </a:lnSpc>
              <a:tabLst>
                <a:tab pos="1143000" algn="l"/>
              </a:tabLst>
            </a:pPr>
            <a:r>
              <a:rPr lang="en-US" sz="2800" b="1" dirty="0"/>
              <a:t>36 fluid ounces for $5.29</a:t>
            </a: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p:txBody>
      </p:sp>
      <p:sp>
        <p:nvSpPr>
          <p:cNvPr id="21506" name="Rectangle 2"/>
          <p:cNvSpPr>
            <a:spLocks noGrp="1"/>
          </p:cNvSpPr>
          <p:nvPr>
            <p:ph type="title"/>
          </p:nvPr>
        </p:nvSpPr>
        <p:spPr>
          <a:prstGeom prst="rect">
            <a:avLst/>
          </a:prstGeom>
        </p:spPr>
        <p:txBody>
          <a:bodyPr/>
          <a:lstStyle/>
          <a:p>
            <a:r>
              <a:rPr lang="en-US" dirty="0">
                <a:solidFill>
                  <a:schemeClr val="accent1"/>
                </a:solidFill>
              </a:rPr>
              <a:t>Example 13: Application: Comparing Unit Prices </a:t>
            </a:r>
            <a:r>
              <a:rPr lang="en-US" sz="3200" dirty="0">
                <a:solidFill>
                  <a:schemeClr val="accent1"/>
                </a:solidFill>
              </a:rPr>
              <a:t>(cont.)</a:t>
            </a:r>
          </a:p>
        </p:txBody>
      </p:sp>
      <p:sp>
        <p:nvSpPr>
          <p:cNvPr id="7" name="Rectangle 6"/>
          <p:cNvSpPr/>
          <p:nvPr/>
        </p:nvSpPr>
        <p:spPr>
          <a:xfrm>
            <a:off x="5029200" y="1543050"/>
            <a:ext cx="2717411" cy="400110"/>
          </a:xfrm>
          <a:prstGeom prst="rect">
            <a:avLst/>
          </a:prstGeom>
        </p:spPr>
        <p:txBody>
          <a:bodyPr wrap="none">
            <a:spAutoFit/>
          </a:bodyPr>
          <a:lstStyle/>
          <a:p>
            <a:r>
              <a:rPr lang="en-US" sz="2000" dirty="0">
                <a:solidFill>
                  <a:srgbClr val="008080"/>
                </a:solidFill>
              </a:rPr>
              <a:t>Or 14.7¢ per fluid ounce</a:t>
            </a:r>
          </a:p>
        </p:txBody>
      </p:sp>
      <p:graphicFrame>
        <p:nvGraphicFramePr>
          <p:cNvPr id="11267" name="Object 4"/>
          <p:cNvGraphicFramePr>
            <a:graphicFrameLocks noChangeAspect="1"/>
          </p:cNvGraphicFramePr>
          <p:nvPr/>
        </p:nvGraphicFramePr>
        <p:xfrm>
          <a:off x="3060700" y="1531938"/>
          <a:ext cx="1587500" cy="944562"/>
        </p:xfrm>
        <a:graphic>
          <a:graphicData uri="http://schemas.openxmlformats.org/presentationml/2006/ole">
            <mc:AlternateContent xmlns:mc="http://schemas.openxmlformats.org/markup-compatibility/2006">
              <mc:Choice xmlns:v="urn:schemas-microsoft-com:vml" Requires="v">
                <p:oleObj spid="_x0000_s61624" name="Equation" r:id="rId3" imgW="1536126" imgH="914400" progId="Equation.DSMT4">
                  <p:embed/>
                </p:oleObj>
              </mc:Choice>
              <mc:Fallback>
                <p:oleObj name="Equation" r:id="rId3" imgW="1536126" imgH="914400" progId="Equation.DSMT4">
                  <p:embed/>
                  <p:pic>
                    <p:nvPicPr>
                      <p:cNvPr id="0" name="Picture 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0700" y="1531938"/>
                        <a:ext cx="1587500" cy="944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8" name="Object 4"/>
          <p:cNvGraphicFramePr>
            <a:graphicFrameLocks noChangeAspect="1"/>
          </p:cNvGraphicFramePr>
          <p:nvPr/>
        </p:nvGraphicFramePr>
        <p:xfrm>
          <a:off x="3352419" y="2336800"/>
          <a:ext cx="584200" cy="406400"/>
        </p:xfrm>
        <a:graphic>
          <a:graphicData uri="http://schemas.openxmlformats.org/presentationml/2006/ole">
            <mc:AlternateContent xmlns:mc="http://schemas.openxmlformats.org/markup-compatibility/2006">
              <mc:Choice xmlns:v="urn:schemas-microsoft-com:vml" Requires="v">
                <p:oleObj spid="_x0000_s61625" name="Equation" r:id="rId5" imgW="583894" imgH="405972" progId="Equation.DSMT4">
                  <p:embed/>
                </p:oleObj>
              </mc:Choice>
              <mc:Fallback>
                <p:oleObj name="Equation" r:id="rId5" imgW="583894" imgH="405972" progId="Equation.DSMT4">
                  <p:embed/>
                  <p:pic>
                    <p:nvPicPr>
                      <p:cNvPr id="0" name="Picture 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419" y="2336800"/>
                        <a:ext cx="5842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0" name="Object 6"/>
          <p:cNvGraphicFramePr>
            <a:graphicFrameLocks noChangeAspect="1"/>
          </p:cNvGraphicFramePr>
          <p:nvPr/>
        </p:nvGraphicFramePr>
        <p:xfrm>
          <a:off x="3581400" y="2819400"/>
          <a:ext cx="546100" cy="292100"/>
        </p:xfrm>
        <a:graphic>
          <a:graphicData uri="http://schemas.openxmlformats.org/presentationml/2006/ole">
            <mc:AlternateContent xmlns:mc="http://schemas.openxmlformats.org/markup-compatibility/2006">
              <mc:Choice xmlns:v="urn:schemas-microsoft-com:vml" Requires="v">
                <p:oleObj spid="_x0000_s61626" name="Equation" r:id="rId7" imgW="545886" imgH="291947" progId="Equation.DSMT4">
                  <p:embed/>
                </p:oleObj>
              </mc:Choice>
              <mc:Fallback>
                <p:oleObj name="Equation" r:id="rId7" imgW="545886" imgH="291947" progId="Equation.DSMT4">
                  <p:embed/>
                  <p:pic>
                    <p:nvPicPr>
                      <p:cNvPr id="0" name="Picture 9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1400" y="2819400"/>
                        <a:ext cx="5461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1" name="Object 7"/>
          <p:cNvGraphicFramePr>
            <a:graphicFrameLocks noChangeAspect="1"/>
          </p:cNvGraphicFramePr>
          <p:nvPr/>
        </p:nvGraphicFramePr>
        <p:xfrm>
          <a:off x="3352800" y="3130550"/>
          <a:ext cx="774700" cy="393700"/>
        </p:xfrm>
        <a:graphic>
          <a:graphicData uri="http://schemas.openxmlformats.org/presentationml/2006/ole">
            <mc:AlternateContent xmlns:mc="http://schemas.openxmlformats.org/markup-compatibility/2006">
              <mc:Choice xmlns:v="urn:schemas-microsoft-com:vml" Requires="v">
                <p:oleObj spid="_x0000_s61627" name="Equation" r:id="rId9" imgW="774401" imgH="393539" progId="Equation.DSMT4">
                  <p:embed/>
                </p:oleObj>
              </mc:Choice>
              <mc:Fallback>
                <p:oleObj name="Equation" r:id="rId9" imgW="774401" imgH="393539" progId="Equation.DSMT4">
                  <p:embed/>
                  <p:pic>
                    <p:nvPicPr>
                      <p:cNvPr id="0" name="Picture 9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52800" y="3130550"/>
                        <a:ext cx="7747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6"/>
          <p:cNvSpPr/>
          <p:nvPr/>
        </p:nvSpPr>
        <p:spPr>
          <a:xfrm>
            <a:off x="457200" y="5524500"/>
            <a:ext cx="7758342" cy="480131"/>
          </a:xfrm>
          <a:prstGeom prst="rect">
            <a:avLst/>
          </a:prstGeom>
        </p:spPr>
        <p:txBody>
          <a:bodyPr wrap="none">
            <a:spAutoFit/>
          </a:bodyPr>
          <a:lstStyle/>
          <a:p>
            <a:pPr>
              <a:lnSpc>
                <a:spcPct val="90000"/>
              </a:lnSpc>
              <a:tabLst>
                <a:tab pos="1143000" algn="l"/>
              </a:tabLst>
            </a:pPr>
            <a:r>
              <a:rPr lang="en-US" sz="2800" b="1" dirty="0"/>
              <a:t>Note:</a:t>
            </a:r>
            <a:r>
              <a:rPr lang="en-US" sz="2800" dirty="0"/>
              <a:t> “14.7¢/fl oz.” is read “</a:t>
            </a:r>
            <a:r>
              <a:rPr lang="en-US" sz="2800" dirty="0">
                <a:solidFill>
                  <a:srgbClr val="FF0000"/>
                </a:solidFill>
              </a:rPr>
              <a:t>14.7¢ per fluid ounce</a:t>
            </a:r>
            <a:r>
              <a:rPr lang="en-US" sz="2800" dirty="0"/>
              <a:t>.”</a:t>
            </a:r>
          </a:p>
        </p:txBody>
      </p:sp>
      <p:graphicFrame>
        <p:nvGraphicFramePr>
          <p:cNvPr id="50185" name="Object 9"/>
          <p:cNvGraphicFramePr>
            <a:graphicFrameLocks noChangeAspect="1"/>
          </p:cNvGraphicFramePr>
          <p:nvPr/>
        </p:nvGraphicFramePr>
        <p:xfrm>
          <a:off x="457200" y="1663700"/>
          <a:ext cx="2501900" cy="838200"/>
        </p:xfrm>
        <a:graphic>
          <a:graphicData uri="http://schemas.openxmlformats.org/presentationml/2006/ole">
            <mc:AlternateContent xmlns:mc="http://schemas.openxmlformats.org/markup-compatibility/2006">
              <mc:Choice xmlns:v="urn:schemas-microsoft-com:vml" Requires="v">
                <p:oleObj spid="_x0000_s61628" name="Equation" r:id="rId11" imgW="2501234" imgH="837787" progId="Equation.DSMT4">
                  <p:embed/>
                </p:oleObj>
              </mc:Choice>
              <mc:Fallback>
                <p:oleObj name="Equation" r:id="rId11" imgW="2501234" imgH="837787" progId="Equation.DSMT4">
                  <p:embed/>
                  <p:pic>
                    <p:nvPicPr>
                      <p:cNvPr id="0" name="Picture 9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 y="1663700"/>
                        <a:ext cx="25019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5"/>
          <p:cNvGraphicFramePr>
            <a:graphicFrameLocks noChangeAspect="1"/>
          </p:cNvGraphicFramePr>
          <p:nvPr/>
        </p:nvGraphicFramePr>
        <p:xfrm>
          <a:off x="4413250" y="1612900"/>
          <a:ext cx="203200" cy="292100"/>
        </p:xfrm>
        <a:graphic>
          <a:graphicData uri="http://schemas.openxmlformats.org/presentationml/2006/ole">
            <mc:AlternateContent xmlns:mc="http://schemas.openxmlformats.org/markup-compatibility/2006">
              <mc:Choice xmlns:v="urn:schemas-microsoft-com:vml" Requires="v">
                <p:oleObj spid="_x0000_s61629" name="Equation" r:id="rId13" imgW="203139" imgH="291771" progId="Equation.DSMT4">
                  <p:embed/>
                </p:oleObj>
              </mc:Choice>
              <mc:Fallback>
                <p:oleObj name="Equation" r:id="rId13" imgW="203139" imgH="291771" progId="Equation.DSMT4">
                  <p:embed/>
                  <p:pic>
                    <p:nvPicPr>
                      <p:cNvPr id="0" name="Picture 9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13250" y="1612900"/>
                        <a:ext cx="2032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5"/>
          <p:cNvGraphicFramePr>
            <a:graphicFrameLocks noChangeAspect="1"/>
          </p:cNvGraphicFramePr>
          <p:nvPr/>
        </p:nvGraphicFramePr>
        <p:xfrm>
          <a:off x="3809619" y="1612900"/>
          <a:ext cx="190500" cy="279400"/>
        </p:xfrm>
        <a:graphic>
          <a:graphicData uri="http://schemas.openxmlformats.org/presentationml/2006/ole">
            <mc:AlternateContent xmlns:mc="http://schemas.openxmlformats.org/markup-compatibility/2006">
              <mc:Choice xmlns:v="urn:schemas-microsoft-com:vml" Requires="v">
                <p:oleObj spid="_x0000_s61630" name="Equation" r:id="rId15" imgW="190592" imgH="279278" progId="Equation.DSMT4">
                  <p:embed/>
                </p:oleObj>
              </mc:Choice>
              <mc:Fallback>
                <p:oleObj name="Equation" r:id="rId15" imgW="190592" imgH="279278" progId="Equation.DSMT4">
                  <p:embed/>
                  <p:pic>
                    <p:nvPicPr>
                      <p:cNvPr id="0" name="Picture 10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09619" y="1612900"/>
                        <a:ext cx="1905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5"/>
          <p:cNvGraphicFramePr>
            <a:graphicFrameLocks noChangeAspect="1"/>
          </p:cNvGraphicFramePr>
          <p:nvPr/>
        </p:nvGraphicFramePr>
        <p:xfrm>
          <a:off x="3987419" y="1625600"/>
          <a:ext cx="215900" cy="279400"/>
        </p:xfrm>
        <a:graphic>
          <a:graphicData uri="http://schemas.openxmlformats.org/presentationml/2006/ole">
            <mc:AlternateContent xmlns:mc="http://schemas.openxmlformats.org/markup-compatibility/2006">
              <mc:Choice xmlns:v="urn:schemas-microsoft-com:vml" Requires="v">
                <p:oleObj spid="_x0000_s61631" name="Equation" r:id="rId17" imgW="215801" imgH="279109" progId="Equation.DSMT4">
                  <p:embed/>
                </p:oleObj>
              </mc:Choice>
              <mc:Fallback>
                <p:oleObj name="Equation" r:id="rId17" imgW="215801" imgH="279109" progId="Equation.DSMT4">
                  <p:embed/>
                  <p:pic>
                    <p:nvPicPr>
                      <p:cNvPr id="0" name="Picture 10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87419" y="1625600"/>
                        <a:ext cx="2159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2375178303"/>
              </p:ext>
            </p:extLst>
          </p:nvPr>
        </p:nvGraphicFramePr>
        <p:xfrm>
          <a:off x="4166425" y="1781175"/>
          <a:ext cx="101600" cy="101600"/>
        </p:xfrm>
        <a:graphic>
          <a:graphicData uri="http://schemas.openxmlformats.org/presentationml/2006/ole">
            <mc:AlternateContent xmlns:mc="http://schemas.openxmlformats.org/markup-compatibility/2006">
              <mc:Choice xmlns:v="urn:schemas-microsoft-com:vml" Requires="v">
                <p:oleObj spid="_x0000_s61632" name="Equation" r:id="rId19" imgW="101539" imgH="101539" progId="Equation.DSMT4">
                  <p:embed/>
                </p:oleObj>
              </mc:Choice>
              <mc:Fallback>
                <p:oleObj name="Equation" r:id="rId19" imgW="101539" imgH="101539" progId="Equation.DSMT4">
                  <p:embed/>
                  <p:pic>
                    <p:nvPicPr>
                      <p:cNvPr id="0" name="Picture 10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166425" y="1781175"/>
                        <a:ext cx="101600" cy="10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5"/>
          <p:cNvGraphicFramePr>
            <a:graphicFrameLocks noChangeAspect="1"/>
          </p:cNvGraphicFramePr>
          <p:nvPr/>
        </p:nvGraphicFramePr>
        <p:xfrm>
          <a:off x="4241419" y="1612900"/>
          <a:ext cx="203200" cy="292100"/>
        </p:xfrm>
        <a:graphic>
          <a:graphicData uri="http://schemas.openxmlformats.org/presentationml/2006/ole">
            <mc:AlternateContent xmlns:mc="http://schemas.openxmlformats.org/markup-compatibility/2006">
              <mc:Choice xmlns:v="urn:schemas-microsoft-com:vml" Requires="v">
                <p:oleObj spid="_x0000_s61633" name="Equation" r:id="rId21" imgW="203139" imgH="291771" progId="Equation.DSMT4">
                  <p:embed/>
                </p:oleObj>
              </mc:Choice>
              <mc:Fallback>
                <p:oleObj name="Equation" r:id="rId21" imgW="203139" imgH="291771" progId="Equation.DSMT4">
                  <p:embed/>
                  <p:pic>
                    <p:nvPicPr>
                      <p:cNvPr id="0" name="Picture 10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241419" y="1612900"/>
                        <a:ext cx="2032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6"/>
          <p:cNvGraphicFramePr>
            <a:graphicFrameLocks noChangeAspect="1"/>
          </p:cNvGraphicFramePr>
          <p:nvPr/>
        </p:nvGraphicFramePr>
        <p:xfrm>
          <a:off x="3778250" y="3581400"/>
          <a:ext cx="660400" cy="292100"/>
        </p:xfrm>
        <a:graphic>
          <a:graphicData uri="http://schemas.openxmlformats.org/presentationml/2006/ole">
            <mc:AlternateContent xmlns:mc="http://schemas.openxmlformats.org/markup-compatibility/2006">
              <mc:Choice xmlns:v="urn:schemas-microsoft-com:vml" Requires="v">
                <p:oleObj spid="_x0000_s61634" name="Equation" r:id="rId23" imgW="660308" imgH="292123" progId="Equation.DSMT4">
                  <p:embed/>
                </p:oleObj>
              </mc:Choice>
              <mc:Fallback>
                <p:oleObj name="Equation" r:id="rId23" imgW="660308" imgH="292123" progId="Equation.DSMT4">
                  <p:embed/>
                  <p:pic>
                    <p:nvPicPr>
                      <p:cNvPr id="0" name="Picture 10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778250" y="3581400"/>
                        <a:ext cx="6604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7"/>
          <p:cNvGraphicFramePr>
            <a:graphicFrameLocks noChangeAspect="1"/>
          </p:cNvGraphicFramePr>
          <p:nvPr/>
        </p:nvGraphicFramePr>
        <p:xfrm>
          <a:off x="3568700" y="3930650"/>
          <a:ext cx="863600" cy="406400"/>
        </p:xfrm>
        <a:graphic>
          <a:graphicData uri="http://schemas.openxmlformats.org/presentationml/2006/ole">
            <mc:AlternateContent xmlns:mc="http://schemas.openxmlformats.org/markup-compatibility/2006">
              <mc:Choice xmlns:v="urn:schemas-microsoft-com:vml" Requires="v">
                <p:oleObj spid="_x0000_s61635" name="Equation" r:id="rId25" imgW="863172" imgH="405972" progId="Equation.DSMT4">
                  <p:embed/>
                </p:oleObj>
              </mc:Choice>
              <mc:Fallback>
                <p:oleObj name="Equation" r:id="rId25" imgW="863172" imgH="405972" progId="Equation.DSMT4">
                  <p:embed/>
                  <p:pic>
                    <p:nvPicPr>
                      <p:cNvPr id="0" name="Picture 10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568700" y="3930650"/>
                        <a:ext cx="8636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6"/>
          <p:cNvGraphicFramePr>
            <a:graphicFrameLocks noChangeAspect="1"/>
          </p:cNvGraphicFramePr>
          <p:nvPr/>
        </p:nvGraphicFramePr>
        <p:xfrm>
          <a:off x="3962400" y="4394200"/>
          <a:ext cx="660400" cy="292100"/>
        </p:xfrm>
        <a:graphic>
          <a:graphicData uri="http://schemas.openxmlformats.org/presentationml/2006/ole">
            <mc:AlternateContent xmlns:mc="http://schemas.openxmlformats.org/markup-compatibility/2006">
              <mc:Choice xmlns:v="urn:schemas-microsoft-com:vml" Requires="v">
                <p:oleObj spid="_x0000_s61636" name="Equation" r:id="rId27" imgW="660308" imgH="292123" progId="Equation.DSMT4">
                  <p:embed/>
                </p:oleObj>
              </mc:Choice>
              <mc:Fallback>
                <p:oleObj name="Equation" r:id="rId27" imgW="660308" imgH="292123" progId="Equation.DSMT4">
                  <p:embed/>
                  <p:pic>
                    <p:nvPicPr>
                      <p:cNvPr id="0" name="Picture 10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962400" y="4394200"/>
                        <a:ext cx="6604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7"/>
          <p:cNvGraphicFramePr>
            <a:graphicFrameLocks noChangeAspect="1"/>
          </p:cNvGraphicFramePr>
          <p:nvPr/>
        </p:nvGraphicFramePr>
        <p:xfrm>
          <a:off x="3771900" y="4699000"/>
          <a:ext cx="863600" cy="406400"/>
        </p:xfrm>
        <a:graphic>
          <a:graphicData uri="http://schemas.openxmlformats.org/presentationml/2006/ole">
            <mc:AlternateContent xmlns:mc="http://schemas.openxmlformats.org/markup-compatibility/2006">
              <mc:Choice xmlns:v="urn:schemas-microsoft-com:vml" Requires="v">
                <p:oleObj spid="_x0000_s61637" name="Equation" r:id="rId29" imgW="863172" imgH="405972" progId="Equation.DSMT4">
                  <p:embed/>
                </p:oleObj>
              </mc:Choice>
              <mc:Fallback>
                <p:oleObj name="Equation" r:id="rId29" imgW="863172" imgH="405972" progId="Equation.DSMT4">
                  <p:embed/>
                  <p:pic>
                    <p:nvPicPr>
                      <p:cNvPr id="0" name="Picture 107"/>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771900" y="4699000"/>
                        <a:ext cx="8636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6"/>
          <p:cNvGraphicFramePr>
            <a:graphicFrameLocks noChangeAspect="1"/>
          </p:cNvGraphicFramePr>
          <p:nvPr/>
        </p:nvGraphicFramePr>
        <p:xfrm>
          <a:off x="4254500" y="5162550"/>
          <a:ext cx="368300" cy="292100"/>
        </p:xfrm>
        <a:graphic>
          <a:graphicData uri="http://schemas.openxmlformats.org/presentationml/2006/ole">
            <mc:AlternateContent xmlns:mc="http://schemas.openxmlformats.org/markup-compatibility/2006">
              <mc:Choice xmlns:v="urn:schemas-microsoft-com:vml" Requires="v">
                <p:oleObj spid="_x0000_s61638" name="Equation" r:id="rId31" imgW="368185" imgH="292123" progId="Equation.DSMT4">
                  <p:embed/>
                </p:oleObj>
              </mc:Choice>
              <mc:Fallback>
                <p:oleObj name="Equation" r:id="rId31" imgW="368185" imgH="292123" progId="Equation.DSMT4">
                  <p:embed/>
                  <p:pic>
                    <p:nvPicPr>
                      <p:cNvPr id="0" name="Picture 108"/>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254500" y="5162550"/>
                        <a:ext cx="3683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Rectangle 25"/>
          <p:cNvSpPr/>
          <p:nvPr/>
        </p:nvSpPr>
        <p:spPr>
          <a:xfrm>
            <a:off x="5029200" y="3733800"/>
            <a:ext cx="4038600" cy="1384995"/>
          </a:xfrm>
          <a:prstGeom prst="rect">
            <a:avLst/>
          </a:prstGeom>
        </p:spPr>
        <p:txBody>
          <a:bodyPr wrap="square">
            <a:spAutoFit/>
          </a:bodyPr>
          <a:lstStyle/>
          <a:p>
            <a:r>
              <a:rPr lang="en-US" sz="2800" dirty="0"/>
              <a:t>Therefore, the largest bottle costs 14.7¢ per fluid ounce, or 14.7¢/fl oz.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7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prstGeom prst="rect">
            <a:avLst/>
          </a:prstGeom>
        </p:spPr>
        <p:txBody>
          <a:bodyPr>
            <a:normAutofit/>
          </a:bodyPr>
          <a:lstStyle/>
          <a:p>
            <a:r>
              <a:rPr lang="en-US" dirty="0">
                <a:solidFill>
                  <a:schemeClr val="accent1"/>
                </a:solidFill>
              </a:rPr>
              <a:t>Ratios</a:t>
            </a:r>
          </a:p>
        </p:txBody>
      </p:sp>
      <p:sp>
        <p:nvSpPr>
          <p:cNvPr id="6147" name="TextBox 3"/>
          <p:cNvSpPr txBox="1">
            <a:spLocks noChangeArrowheads="1"/>
          </p:cNvSpPr>
          <p:nvPr/>
        </p:nvSpPr>
        <p:spPr bwMode="auto">
          <a:xfrm>
            <a:off x="457200" y="1280160"/>
            <a:ext cx="8226425" cy="2610458"/>
          </a:xfrm>
          <a:prstGeom prst="rect">
            <a:avLst/>
          </a:prstGeom>
          <a:solidFill>
            <a:schemeClr val="accent3"/>
          </a:solidFill>
          <a:ln w="28575">
            <a:solidFill>
              <a:srgbClr val="000000"/>
            </a:solidFill>
          </a:ln>
        </p:spPr>
        <p:txBody>
          <a:bodyPr wrap="square">
            <a:spAutoFit/>
          </a:bodyPr>
          <a:lstStyle/>
          <a:p>
            <a:pPr marL="55563" indent="-1588" algn="ctr">
              <a:lnSpc>
                <a:spcPct val="90000"/>
              </a:lnSpc>
              <a:spcBef>
                <a:spcPct val="20000"/>
              </a:spcBef>
              <a:spcAft>
                <a:spcPts val="1700"/>
              </a:spcAft>
              <a:tabLst>
                <a:tab pos="520700" algn="l"/>
              </a:tabLst>
              <a:defRPr/>
            </a:pPr>
            <a:r>
              <a:rPr lang="en-US" sz="2800" b="1" dirty="0">
                <a:solidFill>
                  <a:srgbClr val="000000"/>
                </a:solidFill>
              </a:rPr>
              <a:t>Definition</a:t>
            </a:r>
          </a:p>
          <a:p>
            <a:pPr marL="55563" indent="-1588">
              <a:lnSpc>
                <a:spcPct val="90000"/>
              </a:lnSpc>
              <a:spcBef>
                <a:spcPct val="20000"/>
              </a:spcBef>
              <a:spcAft>
                <a:spcPts val="400"/>
              </a:spcAft>
              <a:tabLst>
                <a:tab pos="520700" algn="l"/>
              </a:tabLst>
              <a:defRPr/>
            </a:pPr>
            <a:r>
              <a:rPr lang="en-US" sz="2800" dirty="0">
                <a:solidFill>
                  <a:srgbClr val="000000"/>
                </a:solidFill>
              </a:rPr>
              <a:t>A </a:t>
            </a:r>
            <a:r>
              <a:rPr lang="en-US" sz="2800" b="1" dirty="0">
                <a:solidFill>
                  <a:srgbClr val="C00000"/>
                </a:solidFill>
              </a:rPr>
              <a:t>ratio</a:t>
            </a:r>
            <a:r>
              <a:rPr lang="en-US" sz="2800" dirty="0">
                <a:solidFill>
                  <a:srgbClr val="000000"/>
                </a:solidFill>
              </a:rPr>
              <a:t> is a comparison of two quantities by division. The ratio of </a:t>
            </a:r>
            <a:r>
              <a:rPr lang="en-US" sz="2800" i="1" dirty="0">
                <a:solidFill>
                  <a:srgbClr val="000000"/>
                </a:solidFill>
              </a:rPr>
              <a:t>a</a:t>
            </a:r>
            <a:r>
              <a:rPr lang="en-US" sz="2800" dirty="0">
                <a:solidFill>
                  <a:srgbClr val="000000"/>
                </a:solidFill>
              </a:rPr>
              <a:t> to </a:t>
            </a:r>
            <a:r>
              <a:rPr lang="en-US" sz="2800" i="1" dirty="0">
                <a:solidFill>
                  <a:srgbClr val="000000"/>
                </a:solidFill>
              </a:rPr>
              <a:t>b</a:t>
            </a:r>
            <a:r>
              <a:rPr lang="en-US" sz="2800" dirty="0">
                <a:solidFill>
                  <a:srgbClr val="000000"/>
                </a:solidFill>
              </a:rPr>
              <a:t> can be written as </a:t>
            </a:r>
          </a:p>
          <a:p>
            <a:pPr marL="55563" indent="-1588" algn="just">
              <a:lnSpc>
                <a:spcPct val="90000"/>
              </a:lnSpc>
              <a:spcBef>
                <a:spcPct val="20000"/>
              </a:spcBef>
              <a:spcAft>
                <a:spcPts val="400"/>
              </a:spcAft>
              <a:tabLst>
                <a:tab pos="520700" algn="l"/>
              </a:tabLst>
              <a:defRPr/>
            </a:pPr>
            <a:endParaRPr lang="en-US" sz="2800" dirty="0">
              <a:solidFill>
                <a:srgbClr val="000000"/>
              </a:solidFill>
            </a:endParaRPr>
          </a:p>
          <a:p>
            <a:pPr marL="55563" indent="-1588" algn="just">
              <a:lnSpc>
                <a:spcPct val="90000"/>
              </a:lnSpc>
              <a:spcBef>
                <a:spcPct val="20000"/>
              </a:spcBef>
              <a:spcAft>
                <a:spcPts val="400"/>
              </a:spcAft>
              <a:tabLst>
                <a:tab pos="520700" algn="l"/>
              </a:tabLst>
              <a:defRPr/>
            </a:pPr>
            <a:endParaRPr lang="en-US" sz="2800" dirty="0">
              <a:solidFill>
                <a:srgbClr val="000000"/>
              </a:solidFill>
            </a:endParaRPr>
          </a:p>
        </p:txBody>
      </p:sp>
      <p:graphicFrame>
        <p:nvGraphicFramePr>
          <p:cNvPr id="6148" name="Object 6"/>
          <p:cNvGraphicFramePr>
            <a:graphicFrameLocks noGrp="1" noChangeAspect="1"/>
          </p:cNvGraphicFramePr>
          <p:nvPr>
            <p:ph idx="1"/>
          </p:nvPr>
        </p:nvGraphicFramePr>
        <p:xfrm>
          <a:off x="2933700" y="2947988"/>
          <a:ext cx="3276600" cy="720725"/>
        </p:xfrm>
        <a:graphic>
          <a:graphicData uri="http://schemas.openxmlformats.org/presentationml/2006/ole">
            <mc:AlternateContent xmlns:mc="http://schemas.openxmlformats.org/markup-compatibility/2006">
              <mc:Choice xmlns:v="urn:schemas-microsoft-com:vml" Requires="v">
                <p:oleObj spid="_x0000_s1043" name="Equation" r:id="rId3" imgW="3809173" imgH="837787" progId="Equation.DSMT4">
                  <p:embed/>
                </p:oleObj>
              </mc:Choice>
              <mc:Fallback>
                <p:oleObj name="Equation" r:id="rId3" imgW="3809173" imgH="837787" progId="Equation.DSMT4">
                  <p:embed/>
                  <p:pic>
                    <p:nvPicPr>
                      <p:cNvPr id="0" name="Picture 1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3700" y="2947988"/>
                        <a:ext cx="3276600"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066800"/>
            <a:ext cx="8229600" cy="4572000"/>
          </a:xfrm>
          <a:prstGeom prst="rect">
            <a:avLst/>
          </a:prstGeom>
        </p:spPr>
        <p:txBody>
          <a:bodyPr>
            <a:normAutofit/>
          </a:bodyPr>
          <a:lstStyle/>
          <a:p>
            <a:pPr>
              <a:lnSpc>
                <a:spcPct val="90000"/>
              </a:lnSpc>
              <a:tabLst>
                <a:tab pos="1143000" algn="l"/>
              </a:tabLst>
            </a:pPr>
            <a:r>
              <a:rPr lang="en-US" sz="2800" b="1" dirty="0"/>
              <a:t>24 fluid ounces for $4.69</a:t>
            </a: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p:txBody>
      </p:sp>
      <p:sp>
        <p:nvSpPr>
          <p:cNvPr id="21506" name="Rectangle 2"/>
          <p:cNvSpPr>
            <a:spLocks noGrp="1"/>
          </p:cNvSpPr>
          <p:nvPr>
            <p:ph type="title"/>
          </p:nvPr>
        </p:nvSpPr>
        <p:spPr>
          <a:prstGeom prst="rect">
            <a:avLst/>
          </a:prstGeom>
        </p:spPr>
        <p:txBody>
          <a:bodyPr/>
          <a:lstStyle/>
          <a:p>
            <a:r>
              <a:rPr lang="en-US" dirty="0">
                <a:solidFill>
                  <a:schemeClr val="accent1"/>
                </a:solidFill>
              </a:rPr>
              <a:t>Example 13: Application: Comparing Unit Prices </a:t>
            </a:r>
            <a:r>
              <a:rPr lang="en-US" sz="3200" dirty="0">
                <a:solidFill>
                  <a:schemeClr val="accent1"/>
                </a:solidFill>
              </a:rPr>
              <a:t>(cont.)</a:t>
            </a:r>
          </a:p>
        </p:txBody>
      </p:sp>
      <p:sp>
        <p:nvSpPr>
          <p:cNvPr id="7" name="Rectangle 6"/>
          <p:cNvSpPr/>
          <p:nvPr/>
        </p:nvSpPr>
        <p:spPr>
          <a:xfrm>
            <a:off x="5029200" y="1524000"/>
            <a:ext cx="2717411" cy="400110"/>
          </a:xfrm>
          <a:prstGeom prst="rect">
            <a:avLst/>
          </a:prstGeom>
        </p:spPr>
        <p:txBody>
          <a:bodyPr wrap="none">
            <a:spAutoFit/>
          </a:bodyPr>
          <a:lstStyle/>
          <a:p>
            <a:r>
              <a:rPr lang="en-US" sz="2000" dirty="0">
                <a:solidFill>
                  <a:srgbClr val="008080"/>
                </a:solidFill>
              </a:rPr>
              <a:t>Or 19.5¢ per fluid ounce</a:t>
            </a:r>
          </a:p>
        </p:txBody>
      </p:sp>
      <p:graphicFrame>
        <p:nvGraphicFramePr>
          <p:cNvPr id="11267" name="Object 4"/>
          <p:cNvGraphicFramePr>
            <a:graphicFrameLocks noChangeAspect="1"/>
          </p:cNvGraphicFramePr>
          <p:nvPr/>
        </p:nvGraphicFramePr>
        <p:xfrm>
          <a:off x="3060700" y="1531938"/>
          <a:ext cx="1587500" cy="944562"/>
        </p:xfrm>
        <a:graphic>
          <a:graphicData uri="http://schemas.openxmlformats.org/presentationml/2006/ole">
            <mc:AlternateContent xmlns:mc="http://schemas.openxmlformats.org/markup-compatibility/2006">
              <mc:Choice xmlns:v="urn:schemas-microsoft-com:vml" Requires="v">
                <p:oleObj spid="_x0000_s62648" name="Equation" r:id="rId3" imgW="1536126" imgH="914400" progId="Equation.DSMT4">
                  <p:embed/>
                </p:oleObj>
              </mc:Choice>
              <mc:Fallback>
                <p:oleObj name="Equation" r:id="rId3" imgW="1536126" imgH="914400" progId="Equation.DSMT4">
                  <p:embed/>
                  <p:pic>
                    <p:nvPicPr>
                      <p:cNvPr id="0" name="Picture 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0700" y="1531938"/>
                        <a:ext cx="1587500" cy="944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8" name="Object 4"/>
          <p:cNvGraphicFramePr>
            <a:graphicFrameLocks noChangeAspect="1"/>
          </p:cNvGraphicFramePr>
          <p:nvPr/>
        </p:nvGraphicFramePr>
        <p:xfrm>
          <a:off x="3346450" y="2343150"/>
          <a:ext cx="596900" cy="393700"/>
        </p:xfrm>
        <a:graphic>
          <a:graphicData uri="http://schemas.openxmlformats.org/presentationml/2006/ole">
            <mc:AlternateContent xmlns:mc="http://schemas.openxmlformats.org/markup-compatibility/2006">
              <mc:Choice xmlns:v="urn:schemas-microsoft-com:vml" Requires="v">
                <p:oleObj spid="_x0000_s62649" name="Equation" r:id="rId5" imgW="596923" imgH="393539" progId="Equation.DSMT4">
                  <p:embed/>
                </p:oleObj>
              </mc:Choice>
              <mc:Fallback>
                <p:oleObj name="Equation" r:id="rId5" imgW="596923" imgH="393539" progId="Equation.DSMT4">
                  <p:embed/>
                  <p:pic>
                    <p:nvPicPr>
                      <p:cNvPr id="0" name="Picture 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6450" y="2343150"/>
                        <a:ext cx="5969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0" name="Object 6"/>
          <p:cNvGraphicFramePr>
            <a:graphicFrameLocks noChangeAspect="1"/>
          </p:cNvGraphicFramePr>
          <p:nvPr/>
        </p:nvGraphicFramePr>
        <p:xfrm>
          <a:off x="3575050" y="2819400"/>
          <a:ext cx="558800" cy="292100"/>
        </p:xfrm>
        <a:graphic>
          <a:graphicData uri="http://schemas.openxmlformats.org/presentationml/2006/ole">
            <mc:AlternateContent xmlns:mc="http://schemas.openxmlformats.org/markup-compatibility/2006">
              <mc:Choice xmlns:v="urn:schemas-microsoft-com:vml" Requires="v">
                <p:oleObj spid="_x0000_s62650" name="Equation" r:id="rId7" imgW="558555" imgH="291947" progId="Equation.DSMT4">
                  <p:embed/>
                </p:oleObj>
              </mc:Choice>
              <mc:Fallback>
                <p:oleObj name="Equation" r:id="rId7" imgW="558555" imgH="291947" progId="Equation.DSMT4">
                  <p:embed/>
                  <p:pic>
                    <p:nvPicPr>
                      <p:cNvPr id="0" name="Picture 9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5050" y="2819400"/>
                        <a:ext cx="5588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1" name="Object 7"/>
          <p:cNvGraphicFramePr>
            <a:graphicFrameLocks noChangeAspect="1"/>
          </p:cNvGraphicFramePr>
          <p:nvPr/>
        </p:nvGraphicFramePr>
        <p:xfrm>
          <a:off x="3359150" y="3124200"/>
          <a:ext cx="762000" cy="406400"/>
        </p:xfrm>
        <a:graphic>
          <a:graphicData uri="http://schemas.openxmlformats.org/presentationml/2006/ole">
            <mc:AlternateContent xmlns:mc="http://schemas.openxmlformats.org/markup-compatibility/2006">
              <mc:Choice xmlns:v="urn:schemas-microsoft-com:vml" Requires="v">
                <p:oleObj spid="_x0000_s62651" name="Equation" r:id="rId9" imgW="761724" imgH="406216" progId="Equation.DSMT4">
                  <p:embed/>
                </p:oleObj>
              </mc:Choice>
              <mc:Fallback>
                <p:oleObj name="Equation" r:id="rId9" imgW="761724" imgH="406216" progId="Equation.DSMT4">
                  <p:embed/>
                  <p:pic>
                    <p:nvPicPr>
                      <p:cNvPr id="0" name="Picture 9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59150" y="3124200"/>
                        <a:ext cx="7620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6"/>
          <p:cNvSpPr/>
          <p:nvPr/>
        </p:nvSpPr>
        <p:spPr>
          <a:xfrm>
            <a:off x="457200" y="5524500"/>
            <a:ext cx="6356997" cy="480131"/>
          </a:xfrm>
          <a:prstGeom prst="rect">
            <a:avLst/>
          </a:prstGeom>
        </p:spPr>
        <p:txBody>
          <a:bodyPr wrap="none">
            <a:spAutoFit/>
          </a:bodyPr>
          <a:lstStyle/>
          <a:p>
            <a:pPr>
              <a:lnSpc>
                <a:spcPct val="90000"/>
              </a:lnSpc>
              <a:tabLst>
                <a:tab pos="1143000" algn="l"/>
              </a:tabLst>
            </a:pPr>
            <a:r>
              <a:rPr lang="en-US" sz="2800" dirty="0"/>
              <a:t>The medium-sized bottle costs </a:t>
            </a:r>
            <a:r>
              <a:rPr lang="en-US" sz="2800" dirty="0">
                <a:solidFill>
                  <a:srgbClr val="FF0000"/>
                </a:solidFill>
              </a:rPr>
              <a:t>19.5¢/fl oz</a:t>
            </a:r>
            <a:r>
              <a:rPr lang="en-US" sz="2800" dirty="0"/>
              <a:t>.</a:t>
            </a:r>
          </a:p>
        </p:txBody>
      </p:sp>
      <p:graphicFrame>
        <p:nvGraphicFramePr>
          <p:cNvPr id="50185" name="Object 9"/>
          <p:cNvGraphicFramePr>
            <a:graphicFrameLocks noChangeAspect="1"/>
          </p:cNvGraphicFramePr>
          <p:nvPr/>
        </p:nvGraphicFramePr>
        <p:xfrm>
          <a:off x="457200" y="1663700"/>
          <a:ext cx="2501900" cy="838200"/>
        </p:xfrm>
        <a:graphic>
          <a:graphicData uri="http://schemas.openxmlformats.org/presentationml/2006/ole">
            <mc:AlternateContent xmlns:mc="http://schemas.openxmlformats.org/markup-compatibility/2006">
              <mc:Choice xmlns:v="urn:schemas-microsoft-com:vml" Requires="v">
                <p:oleObj spid="_x0000_s62652" name="Equation" r:id="rId11" imgW="2501234" imgH="837787" progId="Equation.DSMT4">
                  <p:embed/>
                </p:oleObj>
              </mc:Choice>
              <mc:Fallback>
                <p:oleObj name="Equation" r:id="rId11" imgW="2501234" imgH="837787" progId="Equation.DSMT4">
                  <p:embed/>
                  <p:pic>
                    <p:nvPicPr>
                      <p:cNvPr id="0" name="Picture 9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 y="1663700"/>
                        <a:ext cx="25019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5"/>
          <p:cNvGraphicFramePr>
            <a:graphicFrameLocks noChangeAspect="1"/>
          </p:cNvGraphicFramePr>
          <p:nvPr/>
        </p:nvGraphicFramePr>
        <p:xfrm>
          <a:off x="4419600" y="1606550"/>
          <a:ext cx="215900" cy="279400"/>
        </p:xfrm>
        <a:graphic>
          <a:graphicData uri="http://schemas.openxmlformats.org/presentationml/2006/ole">
            <mc:AlternateContent xmlns:mc="http://schemas.openxmlformats.org/markup-compatibility/2006">
              <mc:Choice xmlns:v="urn:schemas-microsoft-com:vml" Requires="v">
                <p:oleObj spid="_x0000_s62653" name="Equation" r:id="rId13" imgW="215801" imgH="279109" progId="Equation.DSMT4">
                  <p:embed/>
                </p:oleObj>
              </mc:Choice>
              <mc:Fallback>
                <p:oleObj name="Equation" r:id="rId13" imgW="215801" imgH="279109" progId="Equation.DSMT4">
                  <p:embed/>
                  <p:pic>
                    <p:nvPicPr>
                      <p:cNvPr id="0" name="Picture 9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19600" y="1606550"/>
                        <a:ext cx="2159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5"/>
          <p:cNvGraphicFramePr>
            <a:graphicFrameLocks noChangeAspect="1"/>
          </p:cNvGraphicFramePr>
          <p:nvPr/>
        </p:nvGraphicFramePr>
        <p:xfrm>
          <a:off x="3809619" y="1612900"/>
          <a:ext cx="190500" cy="279400"/>
        </p:xfrm>
        <a:graphic>
          <a:graphicData uri="http://schemas.openxmlformats.org/presentationml/2006/ole">
            <mc:AlternateContent xmlns:mc="http://schemas.openxmlformats.org/markup-compatibility/2006">
              <mc:Choice xmlns:v="urn:schemas-microsoft-com:vml" Requires="v">
                <p:oleObj spid="_x0000_s62654" name="Equation" r:id="rId15" imgW="190592" imgH="279278" progId="Equation.DSMT4">
                  <p:embed/>
                </p:oleObj>
              </mc:Choice>
              <mc:Fallback>
                <p:oleObj name="Equation" r:id="rId15" imgW="190592" imgH="279278" progId="Equation.DSMT4">
                  <p:embed/>
                  <p:pic>
                    <p:nvPicPr>
                      <p:cNvPr id="0" name="Picture 10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09619" y="1612900"/>
                        <a:ext cx="1905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5"/>
          <p:cNvGraphicFramePr>
            <a:graphicFrameLocks noChangeAspect="1"/>
          </p:cNvGraphicFramePr>
          <p:nvPr/>
        </p:nvGraphicFramePr>
        <p:xfrm>
          <a:off x="3968750" y="1606550"/>
          <a:ext cx="203200" cy="292100"/>
        </p:xfrm>
        <a:graphic>
          <a:graphicData uri="http://schemas.openxmlformats.org/presentationml/2006/ole">
            <mc:AlternateContent xmlns:mc="http://schemas.openxmlformats.org/markup-compatibility/2006">
              <mc:Choice xmlns:v="urn:schemas-microsoft-com:vml" Requires="v">
                <p:oleObj spid="_x0000_s62655" name="Equation" r:id="rId17" imgW="203139" imgH="291771" progId="Equation.DSMT4">
                  <p:embed/>
                </p:oleObj>
              </mc:Choice>
              <mc:Fallback>
                <p:oleObj name="Equation" r:id="rId17" imgW="203139" imgH="291771" progId="Equation.DSMT4">
                  <p:embed/>
                  <p:pic>
                    <p:nvPicPr>
                      <p:cNvPr id="0" name="Picture 10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68750" y="1606550"/>
                        <a:ext cx="2032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446418517"/>
              </p:ext>
            </p:extLst>
          </p:nvPr>
        </p:nvGraphicFramePr>
        <p:xfrm>
          <a:off x="4165219" y="1786719"/>
          <a:ext cx="101600" cy="101600"/>
        </p:xfrm>
        <a:graphic>
          <a:graphicData uri="http://schemas.openxmlformats.org/presentationml/2006/ole">
            <mc:AlternateContent xmlns:mc="http://schemas.openxmlformats.org/markup-compatibility/2006">
              <mc:Choice xmlns:v="urn:schemas-microsoft-com:vml" Requires="v">
                <p:oleObj spid="_x0000_s62656" name="Equation" r:id="rId19" imgW="101539" imgH="101539" progId="Equation.DSMT4">
                  <p:embed/>
                </p:oleObj>
              </mc:Choice>
              <mc:Fallback>
                <p:oleObj name="Equation" r:id="rId19" imgW="101539" imgH="101539" progId="Equation.DSMT4">
                  <p:embed/>
                  <p:pic>
                    <p:nvPicPr>
                      <p:cNvPr id="0" name="Picture 10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165219" y="1786719"/>
                        <a:ext cx="101600" cy="10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5"/>
          <p:cNvGraphicFramePr>
            <a:graphicFrameLocks noChangeAspect="1"/>
          </p:cNvGraphicFramePr>
          <p:nvPr/>
        </p:nvGraphicFramePr>
        <p:xfrm>
          <a:off x="4241419" y="1600200"/>
          <a:ext cx="203200" cy="292100"/>
        </p:xfrm>
        <a:graphic>
          <a:graphicData uri="http://schemas.openxmlformats.org/presentationml/2006/ole">
            <mc:AlternateContent xmlns:mc="http://schemas.openxmlformats.org/markup-compatibility/2006">
              <mc:Choice xmlns:v="urn:schemas-microsoft-com:vml" Requires="v">
                <p:oleObj spid="_x0000_s62657" name="Equation" r:id="rId21" imgW="203139" imgH="291771" progId="Equation.DSMT4">
                  <p:embed/>
                </p:oleObj>
              </mc:Choice>
              <mc:Fallback>
                <p:oleObj name="Equation" r:id="rId21" imgW="203139" imgH="291771" progId="Equation.DSMT4">
                  <p:embed/>
                  <p:pic>
                    <p:nvPicPr>
                      <p:cNvPr id="0" name="Picture 10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241419" y="1600200"/>
                        <a:ext cx="2032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6"/>
          <p:cNvGraphicFramePr>
            <a:graphicFrameLocks noChangeAspect="1"/>
          </p:cNvGraphicFramePr>
          <p:nvPr/>
        </p:nvGraphicFramePr>
        <p:xfrm>
          <a:off x="3784600" y="3581400"/>
          <a:ext cx="647700" cy="292100"/>
        </p:xfrm>
        <a:graphic>
          <a:graphicData uri="http://schemas.openxmlformats.org/presentationml/2006/ole">
            <mc:AlternateContent xmlns:mc="http://schemas.openxmlformats.org/markup-compatibility/2006">
              <mc:Choice xmlns:v="urn:schemas-microsoft-com:vml" Requires="v">
                <p:oleObj spid="_x0000_s62658" name="Equation" r:id="rId23" imgW="647631" imgH="292123" progId="Equation.DSMT4">
                  <p:embed/>
                </p:oleObj>
              </mc:Choice>
              <mc:Fallback>
                <p:oleObj name="Equation" r:id="rId23" imgW="647631" imgH="292123" progId="Equation.DSMT4">
                  <p:embed/>
                  <p:pic>
                    <p:nvPicPr>
                      <p:cNvPr id="0" name="Picture 10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784600" y="3581400"/>
                        <a:ext cx="6477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7"/>
          <p:cNvGraphicFramePr>
            <a:graphicFrameLocks noChangeAspect="1"/>
          </p:cNvGraphicFramePr>
          <p:nvPr/>
        </p:nvGraphicFramePr>
        <p:xfrm>
          <a:off x="3562350" y="3930650"/>
          <a:ext cx="876300" cy="406400"/>
        </p:xfrm>
        <a:graphic>
          <a:graphicData uri="http://schemas.openxmlformats.org/presentationml/2006/ole">
            <mc:AlternateContent xmlns:mc="http://schemas.openxmlformats.org/markup-compatibility/2006">
              <mc:Choice xmlns:v="urn:schemas-microsoft-com:vml" Requires="v">
                <p:oleObj spid="_x0000_s62659" name="Equation" r:id="rId25" imgW="876369" imgH="406216" progId="Equation.DSMT4">
                  <p:embed/>
                </p:oleObj>
              </mc:Choice>
              <mc:Fallback>
                <p:oleObj name="Equation" r:id="rId25" imgW="876369" imgH="406216" progId="Equation.DSMT4">
                  <p:embed/>
                  <p:pic>
                    <p:nvPicPr>
                      <p:cNvPr id="0" name="Picture 10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562350" y="3930650"/>
                        <a:ext cx="8763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6"/>
          <p:cNvGraphicFramePr>
            <a:graphicFrameLocks noChangeAspect="1"/>
          </p:cNvGraphicFramePr>
          <p:nvPr/>
        </p:nvGraphicFramePr>
        <p:xfrm>
          <a:off x="3968750" y="4394200"/>
          <a:ext cx="647700" cy="292100"/>
        </p:xfrm>
        <a:graphic>
          <a:graphicData uri="http://schemas.openxmlformats.org/presentationml/2006/ole">
            <mc:AlternateContent xmlns:mc="http://schemas.openxmlformats.org/markup-compatibility/2006">
              <mc:Choice xmlns:v="urn:schemas-microsoft-com:vml" Requires="v">
                <p:oleObj spid="_x0000_s62660" name="Equation" r:id="rId27" imgW="647631" imgH="292123" progId="Equation.DSMT4">
                  <p:embed/>
                </p:oleObj>
              </mc:Choice>
              <mc:Fallback>
                <p:oleObj name="Equation" r:id="rId27" imgW="647631" imgH="292123" progId="Equation.DSMT4">
                  <p:embed/>
                  <p:pic>
                    <p:nvPicPr>
                      <p:cNvPr id="0" name="Picture 10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968750" y="4394200"/>
                        <a:ext cx="6477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7"/>
          <p:cNvGraphicFramePr>
            <a:graphicFrameLocks noChangeAspect="1"/>
          </p:cNvGraphicFramePr>
          <p:nvPr/>
        </p:nvGraphicFramePr>
        <p:xfrm>
          <a:off x="4064000" y="4699000"/>
          <a:ext cx="584200" cy="406400"/>
        </p:xfrm>
        <a:graphic>
          <a:graphicData uri="http://schemas.openxmlformats.org/presentationml/2006/ole">
            <mc:AlternateContent xmlns:mc="http://schemas.openxmlformats.org/markup-compatibility/2006">
              <mc:Choice xmlns:v="urn:schemas-microsoft-com:vml" Requires="v">
                <p:oleObj spid="_x0000_s62661" name="Equation" r:id="rId29" imgW="583894" imgH="405972" progId="Equation.DSMT4">
                  <p:embed/>
                </p:oleObj>
              </mc:Choice>
              <mc:Fallback>
                <p:oleObj name="Equation" r:id="rId29" imgW="583894" imgH="405972" progId="Equation.DSMT4">
                  <p:embed/>
                  <p:pic>
                    <p:nvPicPr>
                      <p:cNvPr id="0" name="Picture 107"/>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064000" y="4699000"/>
                        <a:ext cx="5842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6"/>
          <p:cNvGraphicFramePr>
            <a:graphicFrameLocks noChangeAspect="1"/>
          </p:cNvGraphicFramePr>
          <p:nvPr/>
        </p:nvGraphicFramePr>
        <p:xfrm>
          <a:off x="4432300" y="5168900"/>
          <a:ext cx="215900" cy="279400"/>
        </p:xfrm>
        <a:graphic>
          <a:graphicData uri="http://schemas.openxmlformats.org/presentationml/2006/ole">
            <mc:AlternateContent xmlns:mc="http://schemas.openxmlformats.org/markup-compatibility/2006">
              <mc:Choice xmlns:v="urn:schemas-microsoft-com:vml" Requires="v">
                <p:oleObj spid="_x0000_s62662" name="Equation" r:id="rId31" imgW="215801" imgH="279109" progId="Equation.DSMT4">
                  <p:embed/>
                </p:oleObj>
              </mc:Choice>
              <mc:Fallback>
                <p:oleObj name="Equation" r:id="rId31" imgW="215801" imgH="279109" progId="Equation.DSMT4">
                  <p:embed/>
                  <p:pic>
                    <p:nvPicPr>
                      <p:cNvPr id="0" name="Picture 108"/>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432300" y="5168900"/>
                        <a:ext cx="2159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7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066800"/>
            <a:ext cx="8229600" cy="4572000"/>
          </a:xfrm>
          <a:prstGeom prst="rect">
            <a:avLst/>
          </a:prstGeom>
        </p:spPr>
        <p:txBody>
          <a:bodyPr>
            <a:normAutofit/>
          </a:bodyPr>
          <a:lstStyle/>
          <a:p>
            <a:pPr>
              <a:lnSpc>
                <a:spcPct val="90000"/>
              </a:lnSpc>
              <a:tabLst>
                <a:tab pos="1143000" algn="l"/>
              </a:tabLst>
            </a:pPr>
            <a:r>
              <a:rPr lang="en-US" sz="2800" b="1" dirty="0"/>
              <a:t>12 fluid ounces for $3.99</a:t>
            </a: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a:p>
            <a:pPr>
              <a:lnSpc>
                <a:spcPct val="90000"/>
              </a:lnSpc>
              <a:tabLst>
                <a:tab pos="1143000" algn="l"/>
              </a:tabLst>
            </a:pPr>
            <a:endParaRPr lang="en-US" sz="2800" dirty="0"/>
          </a:p>
        </p:txBody>
      </p:sp>
      <p:sp>
        <p:nvSpPr>
          <p:cNvPr id="21506" name="Rectangle 2"/>
          <p:cNvSpPr>
            <a:spLocks noGrp="1"/>
          </p:cNvSpPr>
          <p:nvPr>
            <p:ph type="title"/>
          </p:nvPr>
        </p:nvSpPr>
        <p:spPr>
          <a:prstGeom prst="rect">
            <a:avLst/>
          </a:prstGeom>
        </p:spPr>
        <p:txBody>
          <a:bodyPr/>
          <a:lstStyle/>
          <a:p>
            <a:r>
              <a:rPr lang="en-US" dirty="0">
                <a:solidFill>
                  <a:schemeClr val="accent1"/>
                </a:solidFill>
              </a:rPr>
              <a:t>Example 13: Application: Comparing Unit Prices </a:t>
            </a:r>
            <a:r>
              <a:rPr lang="en-US" sz="3200" dirty="0">
                <a:solidFill>
                  <a:schemeClr val="accent1"/>
                </a:solidFill>
              </a:rPr>
              <a:t>(cont.)</a:t>
            </a:r>
          </a:p>
        </p:txBody>
      </p:sp>
      <p:sp>
        <p:nvSpPr>
          <p:cNvPr id="7" name="Rectangle 6"/>
          <p:cNvSpPr/>
          <p:nvPr/>
        </p:nvSpPr>
        <p:spPr>
          <a:xfrm>
            <a:off x="5029200" y="1539875"/>
            <a:ext cx="2717411" cy="400110"/>
          </a:xfrm>
          <a:prstGeom prst="rect">
            <a:avLst/>
          </a:prstGeom>
        </p:spPr>
        <p:txBody>
          <a:bodyPr wrap="none">
            <a:spAutoFit/>
          </a:bodyPr>
          <a:lstStyle/>
          <a:p>
            <a:r>
              <a:rPr lang="en-US" sz="2000" dirty="0">
                <a:solidFill>
                  <a:srgbClr val="008080"/>
                </a:solidFill>
              </a:rPr>
              <a:t>Or 33.3¢ per fluid ounce</a:t>
            </a:r>
          </a:p>
        </p:txBody>
      </p:sp>
      <p:graphicFrame>
        <p:nvGraphicFramePr>
          <p:cNvPr id="11267" name="Object 4"/>
          <p:cNvGraphicFramePr>
            <a:graphicFrameLocks noChangeAspect="1"/>
          </p:cNvGraphicFramePr>
          <p:nvPr/>
        </p:nvGraphicFramePr>
        <p:xfrm>
          <a:off x="3067050" y="1531938"/>
          <a:ext cx="1574800" cy="946150"/>
        </p:xfrm>
        <a:graphic>
          <a:graphicData uri="http://schemas.openxmlformats.org/presentationml/2006/ole">
            <mc:AlternateContent xmlns:mc="http://schemas.openxmlformats.org/markup-compatibility/2006">
              <mc:Choice xmlns:v="urn:schemas-microsoft-com:vml" Requires="v">
                <p:oleObj spid="_x0000_s63672" name="Equation" r:id="rId3" imgW="1523449" imgH="914400" progId="Equation.DSMT4">
                  <p:embed/>
                </p:oleObj>
              </mc:Choice>
              <mc:Fallback>
                <p:oleObj name="Equation" r:id="rId3" imgW="1523449" imgH="914400" progId="Equation.DSMT4">
                  <p:embed/>
                  <p:pic>
                    <p:nvPicPr>
                      <p:cNvPr id="0" name="Picture 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7050" y="1531938"/>
                        <a:ext cx="1574800" cy="946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8" name="Object 4"/>
          <p:cNvGraphicFramePr>
            <a:graphicFrameLocks noChangeAspect="1"/>
          </p:cNvGraphicFramePr>
          <p:nvPr/>
        </p:nvGraphicFramePr>
        <p:xfrm>
          <a:off x="3378200" y="2336800"/>
          <a:ext cx="584200" cy="406400"/>
        </p:xfrm>
        <a:graphic>
          <a:graphicData uri="http://schemas.openxmlformats.org/presentationml/2006/ole">
            <mc:AlternateContent xmlns:mc="http://schemas.openxmlformats.org/markup-compatibility/2006">
              <mc:Choice xmlns:v="urn:schemas-microsoft-com:vml" Requires="v">
                <p:oleObj spid="_x0000_s63673" name="Equation" r:id="rId5" imgW="583894" imgH="405972" progId="Equation.DSMT4">
                  <p:embed/>
                </p:oleObj>
              </mc:Choice>
              <mc:Fallback>
                <p:oleObj name="Equation" r:id="rId5" imgW="583894" imgH="405972" progId="Equation.DSMT4">
                  <p:embed/>
                  <p:pic>
                    <p:nvPicPr>
                      <p:cNvPr id="0" name="Picture 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8200" y="2336800"/>
                        <a:ext cx="5842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0" name="Object 6"/>
          <p:cNvGraphicFramePr>
            <a:graphicFrameLocks noChangeAspect="1"/>
          </p:cNvGraphicFramePr>
          <p:nvPr/>
        </p:nvGraphicFramePr>
        <p:xfrm>
          <a:off x="3740150" y="2819400"/>
          <a:ext cx="381000" cy="292100"/>
        </p:xfrm>
        <a:graphic>
          <a:graphicData uri="http://schemas.openxmlformats.org/presentationml/2006/ole">
            <mc:AlternateContent xmlns:mc="http://schemas.openxmlformats.org/markup-compatibility/2006">
              <mc:Choice xmlns:v="urn:schemas-microsoft-com:vml" Requires="v">
                <p:oleObj spid="_x0000_s63674" name="Equation" r:id="rId7" imgW="380862" imgH="292123" progId="Equation.DSMT4">
                  <p:embed/>
                </p:oleObj>
              </mc:Choice>
              <mc:Fallback>
                <p:oleObj name="Equation" r:id="rId7" imgW="380862" imgH="292123" progId="Equation.DSMT4">
                  <p:embed/>
                  <p:pic>
                    <p:nvPicPr>
                      <p:cNvPr id="0" name="Picture 9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40150" y="2819400"/>
                        <a:ext cx="3810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1" name="Object 7"/>
          <p:cNvGraphicFramePr>
            <a:graphicFrameLocks noChangeAspect="1"/>
          </p:cNvGraphicFramePr>
          <p:nvPr/>
        </p:nvGraphicFramePr>
        <p:xfrm>
          <a:off x="3536950" y="3124200"/>
          <a:ext cx="584200" cy="406400"/>
        </p:xfrm>
        <a:graphic>
          <a:graphicData uri="http://schemas.openxmlformats.org/presentationml/2006/ole">
            <mc:AlternateContent xmlns:mc="http://schemas.openxmlformats.org/markup-compatibility/2006">
              <mc:Choice xmlns:v="urn:schemas-microsoft-com:vml" Requires="v">
                <p:oleObj spid="_x0000_s63675" name="Equation" r:id="rId9" imgW="583894" imgH="405972" progId="Equation.DSMT4">
                  <p:embed/>
                </p:oleObj>
              </mc:Choice>
              <mc:Fallback>
                <p:oleObj name="Equation" r:id="rId9" imgW="583894" imgH="405972" progId="Equation.DSMT4">
                  <p:embed/>
                  <p:pic>
                    <p:nvPicPr>
                      <p:cNvPr id="0" name="Picture 9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36950" y="3124200"/>
                        <a:ext cx="5842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6"/>
          <p:cNvSpPr/>
          <p:nvPr/>
        </p:nvSpPr>
        <p:spPr>
          <a:xfrm>
            <a:off x="457200" y="5524500"/>
            <a:ext cx="5509842" cy="480131"/>
          </a:xfrm>
          <a:prstGeom prst="rect">
            <a:avLst/>
          </a:prstGeom>
        </p:spPr>
        <p:txBody>
          <a:bodyPr wrap="none">
            <a:spAutoFit/>
          </a:bodyPr>
          <a:lstStyle/>
          <a:p>
            <a:pPr>
              <a:lnSpc>
                <a:spcPct val="90000"/>
              </a:lnSpc>
              <a:tabLst>
                <a:tab pos="1143000" algn="l"/>
              </a:tabLst>
            </a:pPr>
            <a:r>
              <a:rPr lang="en-US" sz="2800" dirty="0"/>
              <a:t>The smallest bottle costs </a:t>
            </a:r>
            <a:r>
              <a:rPr lang="en-US" sz="2800" dirty="0">
                <a:solidFill>
                  <a:srgbClr val="FF0000"/>
                </a:solidFill>
              </a:rPr>
              <a:t>33.3¢/fl oz</a:t>
            </a:r>
            <a:r>
              <a:rPr lang="en-US" sz="2800" dirty="0"/>
              <a:t>.</a:t>
            </a:r>
          </a:p>
        </p:txBody>
      </p:sp>
      <p:graphicFrame>
        <p:nvGraphicFramePr>
          <p:cNvPr id="50185" name="Object 9"/>
          <p:cNvGraphicFramePr>
            <a:graphicFrameLocks noChangeAspect="1"/>
          </p:cNvGraphicFramePr>
          <p:nvPr/>
        </p:nvGraphicFramePr>
        <p:xfrm>
          <a:off x="463550" y="1663700"/>
          <a:ext cx="2489200" cy="838200"/>
        </p:xfrm>
        <a:graphic>
          <a:graphicData uri="http://schemas.openxmlformats.org/presentationml/2006/ole">
            <mc:AlternateContent xmlns:mc="http://schemas.openxmlformats.org/markup-compatibility/2006">
              <mc:Choice xmlns:v="urn:schemas-microsoft-com:vml" Requires="v">
                <p:oleObj spid="_x0000_s63676" name="Equation" r:id="rId11" imgW="2488557" imgH="837787" progId="Equation.DSMT4">
                  <p:embed/>
                </p:oleObj>
              </mc:Choice>
              <mc:Fallback>
                <p:oleObj name="Equation" r:id="rId11" imgW="2488557" imgH="837787" progId="Equation.DSMT4">
                  <p:embed/>
                  <p:pic>
                    <p:nvPicPr>
                      <p:cNvPr id="0" name="Picture 9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3550" y="1663700"/>
                        <a:ext cx="24892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5"/>
          <p:cNvGraphicFramePr>
            <a:graphicFrameLocks noChangeAspect="1"/>
          </p:cNvGraphicFramePr>
          <p:nvPr/>
        </p:nvGraphicFramePr>
        <p:xfrm>
          <a:off x="4425950" y="1612900"/>
          <a:ext cx="203200" cy="292100"/>
        </p:xfrm>
        <a:graphic>
          <a:graphicData uri="http://schemas.openxmlformats.org/presentationml/2006/ole">
            <mc:AlternateContent xmlns:mc="http://schemas.openxmlformats.org/markup-compatibility/2006">
              <mc:Choice xmlns:v="urn:schemas-microsoft-com:vml" Requires="v">
                <p:oleObj spid="_x0000_s63677" name="Equation" r:id="rId13" imgW="203139" imgH="291771" progId="Equation.DSMT4">
                  <p:embed/>
                </p:oleObj>
              </mc:Choice>
              <mc:Fallback>
                <p:oleObj name="Equation" r:id="rId13" imgW="203139" imgH="291771" progId="Equation.DSMT4">
                  <p:embed/>
                  <p:pic>
                    <p:nvPicPr>
                      <p:cNvPr id="0" name="Picture 9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25950" y="1612900"/>
                        <a:ext cx="2032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5"/>
          <p:cNvGraphicFramePr>
            <a:graphicFrameLocks noChangeAspect="1"/>
          </p:cNvGraphicFramePr>
          <p:nvPr/>
        </p:nvGraphicFramePr>
        <p:xfrm>
          <a:off x="3810000" y="1606550"/>
          <a:ext cx="190500" cy="292100"/>
        </p:xfrm>
        <a:graphic>
          <a:graphicData uri="http://schemas.openxmlformats.org/presentationml/2006/ole">
            <mc:AlternateContent xmlns:mc="http://schemas.openxmlformats.org/markup-compatibility/2006">
              <mc:Choice xmlns:v="urn:schemas-microsoft-com:vml" Requires="v">
                <p:oleObj spid="_x0000_s63678" name="Equation" r:id="rId15" imgW="190592" imgH="291947" progId="Equation.DSMT4">
                  <p:embed/>
                </p:oleObj>
              </mc:Choice>
              <mc:Fallback>
                <p:oleObj name="Equation" r:id="rId15" imgW="190592" imgH="291947" progId="Equation.DSMT4">
                  <p:embed/>
                  <p:pic>
                    <p:nvPicPr>
                      <p:cNvPr id="0" name="Picture 10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10000" y="1606550"/>
                        <a:ext cx="1905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5"/>
          <p:cNvGraphicFramePr>
            <a:graphicFrameLocks noChangeAspect="1"/>
          </p:cNvGraphicFramePr>
          <p:nvPr/>
        </p:nvGraphicFramePr>
        <p:xfrm>
          <a:off x="3975100" y="1606550"/>
          <a:ext cx="190500" cy="292100"/>
        </p:xfrm>
        <a:graphic>
          <a:graphicData uri="http://schemas.openxmlformats.org/presentationml/2006/ole">
            <mc:AlternateContent xmlns:mc="http://schemas.openxmlformats.org/markup-compatibility/2006">
              <mc:Choice xmlns:v="urn:schemas-microsoft-com:vml" Requires="v">
                <p:oleObj spid="_x0000_s63679" name="Equation" r:id="rId17" imgW="190592" imgH="291947" progId="Equation.DSMT4">
                  <p:embed/>
                </p:oleObj>
              </mc:Choice>
              <mc:Fallback>
                <p:oleObj name="Equation" r:id="rId17" imgW="190592" imgH="291947" progId="Equation.DSMT4">
                  <p:embed/>
                  <p:pic>
                    <p:nvPicPr>
                      <p:cNvPr id="0" name="Picture 10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75100" y="1606550"/>
                        <a:ext cx="1905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2717346848"/>
              </p:ext>
            </p:extLst>
          </p:nvPr>
        </p:nvGraphicFramePr>
        <p:xfrm>
          <a:off x="4165219" y="1770888"/>
          <a:ext cx="101600" cy="101600"/>
        </p:xfrm>
        <a:graphic>
          <a:graphicData uri="http://schemas.openxmlformats.org/presentationml/2006/ole">
            <mc:AlternateContent xmlns:mc="http://schemas.openxmlformats.org/markup-compatibility/2006">
              <mc:Choice xmlns:v="urn:schemas-microsoft-com:vml" Requires="v">
                <p:oleObj spid="_x0000_s63680" name="Equation" r:id="rId19" imgW="101539" imgH="101539" progId="Equation.DSMT4">
                  <p:embed/>
                </p:oleObj>
              </mc:Choice>
              <mc:Fallback>
                <p:oleObj name="Equation" r:id="rId19" imgW="101539" imgH="101539" progId="Equation.DSMT4">
                  <p:embed/>
                  <p:pic>
                    <p:nvPicPr>
                      <p:cNvPr id="0" name="Picture 10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165219" y="1770888"/>
                        <a:ext cx="101600" cy="10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5"/>
          <p:cNvGraphicFramePr>
            <a:graphicFrameLocks noChangeAspect="1"/>
          </p:cNvGraphicFramePr>
          <p:nvPr/>
        </p:nvGraphicFramePr>
        <p:xfrm>
          <a:off x="4248150" y="1606550"/>
          <a:ext cx="190500" cy="279400"/>
        </p:xfrm>
        <a:graphic>
          <a:graphicData uri="http://schemas.openxmlformats.org/presentationml/2006/ole">
            <mc:AlternateContent xmlns:mc="http://schemas.openxmlformats.org/markup-compatibility/2006">
              <mc:Choice xmlns:v="urn:schemas-microsoft-com:vml" Requires="v">
                <p:oleObj spid="_x0000_s63681" name="Equation" r:id="rId21" imgW="190592" imgH="279278" progId="Equation.DSMT4">
                  <p:embed/>
                </p:oleObj>
              </mc:Choice>
              <mc:Fallback>
                <p:oleObj name="Equation" r:id="rId21" imgW="190592" imgH="279278" progId="Equation.DSMT4">
                  <p:embed/>
                  <p:pic>
                    <p:nvPicPr>
                      <p:cNvPr id="0" name="Picture 10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248150" y="1606550"/>
                        <a:ext cx="1905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6"/>
          <p:cNvGraphicFramePr>
            <a:graphicFrameLocks noChangeAspect="1"/>
          </p:cNvGraphicFramePr>
          <p:nvPr/>
        </p:nvGraphicFramePr>
        <p:xfrm>
          <a:off x="3917950" y="3581400"/>
          <a:ext cx="482600" cy="292100"/>
        </p:xfrm>
        <a:graphic>
          <a:graphicData uri="http://schemas.openxmlformats.org/presentationml/2006/ole">
            <mc:AlternateContent xmlns:mc="http://schemas.openxmlformats.org/markup-compatibility/2006">
              <mc:Choice xmlns:v="urn:schemas-microsoft-com:vml" Requires="v">
                <p:oleObj spid="_x0000_s63682" name="Equation" r:id="rId23" imgW="482278" imgH="292123" progId="Equation.DSMT4">
                  <p:embed/>
                </p:oleObj>
              </mc:Choice>
              <mc:Fallback>
                <p:oleObj name="Equation" r:id="rId23" imgW="482278" imgH="292123" progId="Equation.DSMT4">
                  <p:embed/>
                  <p:pic>
                    <p:nvPicPr>
                      <p:cNvPr id="0" name="Picture 10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917950" y="3581400"/>
                        <a:ext cx="4826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7"/>
          <p:cNvGraphicFramePr>
            <a:graphicFrameLocks noChangeAspect="1"/>
          </p:cNvGraphicFramePr>
          <p:nvPr/>
        </p:nvGraphicFramePr>
        <p:xfrm>
          <a:off x="3727450" y="3937000"/>
          <a:ext cx="698500" cy="393700"/>
        </p:xfrm>
        <a:graphic>
          <a:graphicData uri="http://schemas.openxmlformats.org/presentationml/2006/ole">
            <mc:AlternateContent xmlns:mc="http://schemas.openxmlformats.org/markup-compatibility/2006">
              <mc:Choice xmlns:v="urn:schemas-microsoft-com:vml" Requires="v">
                <p:oleObj spid="_x0000_s63683" name="Equation" r:id="rId25" imgW="698339" imgH="393539" progId="Equation.DSMT4">
                  <p:embed/>
                </p:oleObj>
              </mc:Choice>
              <mc:Fallback>
                <p:oleObj name="Equation" r:id="rId25" imgW="698339" imgH="393539" progId="Equation.DSMT4">
                  <p:embed/>
                  <p:pic>
                    <p:nvPicPr>
                      <p:cNvPr id="0" name="Picture 10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727450" y="3937000"/>
                        <a:ext cx="6985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6"/>
          <p:cNvGraphicFramePr>
            <a:graphicFrameLocks noChangeAspect="1"/>
          </p:cNvGraphicFramePr>
          <p:nvPr/>
        </p:nvGraphicFramePr>
        <p:xfrm>
          <a:off x="4216400" y="4394200"/>
          <a:ext cx="381000" cy="292100"/>
        </p:xfrm>
        <a:graphic>
          <a:graphicData uri="http://schemas.openxmlformats.org/presentationml/2006/ole">
            <mc:AlternateContent xmlns:mc="http://schemas.openxmlformats.org/markup-compatibility/2006">
              <mc:Choice xmlns:v="urn:schemas-microsoft-com:vml" Requires="v">
                <p:oleObj spid="_x0000_s63684" name="Equation" r:id="rId27" imgW="380862" imgH="292123" progId="Equation.DSMT4">
                  <p:embed/>
                </p:oleObj>
              </mc:Choice>
              <mc:Fallback>
                <p:oleObj name="Equation" r:id="rId27" imgW="380862" imgH="292123" progId="Equation.DSMT4">
                  <p:embed/>
                  <p:pic>
                    <p:nvPicPr>
                      <p:cNvPr id="0" name="Picture 10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216400" y="4394200"/>
                        <a:ext cx="3810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7"/>
          <p:cNvGraphicFramePr>
            <a:graphicFrameLocks noChangeAspect="1"/>
          </p:cNvGraphicFramePr>
          <p:nvPr/>
        </p:nvGraphicFramePr>
        <p:xfrm>
          <a:off x="4013200" y="4699000"/>
          <a:ext cx="584200" cy="406400"/>
        </p:xfrm>
        <a:graphic>
          <a:graphicData uri="http://schemas.openxmlformats.org/presentationml/2006/ole">
            <mc:AlternateContent xmlns:mc="http://schemas.openxmlformats.org/markup-compatibility/2006">
              <mc:Choice xmlns:v="urn:schemas-microsoft-com:vml" Requires="v">
                <p:oleObj spid="_x0000_s63685" name="Equation" r:id="rId29" imgW="583894" imgH="405972" progId="Equation.DSMT4">
                  <p:embed/>
                </p:oleObj>
              </mc:Choice>
              <mc:Fallback>
                <p:oleObj name="Equation" r:id="rId29" imgW="583894" imgH="405972" progId="Equation.DSMT4">
                  <p:embed/>
                  <p:pic>
                    <p:nvPicPr>
                      <p:cNvPr id="0" name="Picture 107"/>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013200" y="4699000"/>
                        <a:ext cx="5842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6"/>
          <p:cNvGraphicFramePr>
            <a:graphicFrameLocks noChangeAspect="1"/>
          </p:cNvGraphicFramePr>
          <p:nvPr/>
        </p:nvGraphicFramePr>
        <p:xfrm>
          <a:off x="4394200" y="5162550"/>
          <a:ext cx="215900" cy="292100"/>
        </p:xfrm>
        <a:graphic>
          <a:graphicData uri="http://schemas.openxmlformats.org/presentationml/2006/ole">
            <mc:AlternateContent xmlns:mc="http://schemas.openxmlformats.org/markup-compatibility/2006">
              <mc:Choice xmlns:v="urn:schemas-microsoft-com:vml" Requires="v">
                <p:oleObj spid="_x0000_s63686" name="Equation" r:id="rId31" imgW="215801" imgH="291771" progId="Equation.DSMT4">
                  <p:embed/>
                </p:oleObj>
              </mc:Choice>
              <mc:Fallback>
                <p:oleObj name="Equation" r:id="rId31" imgW="215801" imgH="291771" progId="Equation.DSMT4">
                  <p:embed/>
                  <p:pic>
                    <p:nvPicPr>
                      <p:cNvPr id="0" name="Picture 108"/>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394200" y="5162550"/>
                        <a:ext cx="2159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7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13: Application: Comparing Unit Prices (cont.)</a:t>
            </a:r>
            <a:endParaRPr lang="en-US" dirty="0"/>
          </a:p>
        </p:txBody>
      </p:sp>
      <p:sp>
        <p:nvSpPr>
          <p:cNvPr id="3" name="Content Placeholder 2"/>
          <p:cNvSpPr>
            <a:spLocks noGrp="1"/>
          </p:cNvSpPr>
          <p:nvPr>
            <p:ph idx="1"/>
          </p:nvPr>
        </p:nvSpPr>
        <p:spPr/>
        <p:txBody>
          <a:bodyPr/>
          <a:lstStyle/>
          <a:p>
            <a:r>
              <a:rPr lang="en-US" dirty="0"/>
              <a:t>Looking at the price per fluid ounce for each bottle, the largest container (36 fluid ounces) has the lowest price per fluid ounce and is therefore the best buy.</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pPr eaLnBrk="1" hangingPunct="1"/>
            <a:r>
              <a:rPr lang="en-US">
                <a:solidFill>
                  <a:schemeClr val="accent1"/>
                </a:solidFill>
              </a:rPr>
              <a:t>Proportions</a:t>
            </a:r>
          </a:p>
        </p:txBody>
      </p:sp>
      <p:sp>
        <p:nvSpPr>
          <p:cNvPr id="11267" name="TextBox 3"/>
          <p:cNvSpPr>
            <a:spLocks noGrp="1" noChangeArrowheads="1"/>
          </p:cNvSpPr>
          <p:nvPr>
            <p:ph idx="1"/>
          </p:nvPr>
        </p:nvSpPr>
        <p:spPr>
          <a:xfrm>
            <a:off x="457200" y="1280160"/>
            <a:ext cx="8267700" cy="4013406"/>
          </a:xfrm>
          <a:prstGeom prst="rect">
            <a:avLst/>
          </a:prstGeom>
          <a:solidFill>
            <a:schemeClr val="accent3"/>
          </a:solidFill>
          <a:ln w="28575">
            <a:solidFill>
              <a:srgbClr val="000000"/>
            </a:solidFill>
          </a:ln>
        </p:spPr>
        <p:txBody>
          <a:bodyPr wrap="square">
            <a:spAutoFit/>
          </a:bodyPr>
          <a:lstStyle/>
          <a:p>
            <a:pPr marL="55563" indent="-1588" algn="ctr">
              <a:lnSpc>
                <a:spcPct val="90000"/>
              </a:lnSpc>
              <a:tabLst>
                <a:tab pos="520700" algn="l"/>
              </a:tabLst>
              <a:defRPr/>
            </a:pPr>
            <a:r>
              <a:rPr lang="en-US" b="1" dirty="0">
                <a:solidFill>
                  <a:srgbClr val="000000"/>
                </a:solidFill>
              </a:rPr>
              <a:t>Special Comment on the Term “per”</a:t>
            </a:r>
          </a:p>
          <a:p>
            <a:r>
              <a:rPr lang="en-US" dirty="0">
                <a:solidFill>
                  <a:srgbClr val="000000"/>
                </a:solidFill>
              </a:rPr>
              <a:t>Be aware that the term </a:t>
            </a:r>
            <a:r>
              <a:rPr lang="en-US" b="1" dirty="0">
                <a:solidFill>
                  <a:srgbClr val="C00000"/>
                </a:solidFill>
              </a:rPr>
              <a:t>per</a:t>
            </a:r>
            <a:r>
              <a:rPr lang="en-US" dirty="0">
                <a:solidFill>
                  <a:srgbClr val="000000"/>
                </a:solidFill>
              </a:rPr>
              <a:t> can be interpreted to mean </a:t>
            </a:r>
            <a:r>
              <a:rPr lang="en-US" b="1" dirty="0">
                <a:solidFill>
                  <a:srgbClr val="C00000"/>
                </a:solidFill>
              </a:rPr>
              <a:t>divided by</a:t>
            </a:r>
            <a:r>
              <a:rPr lang="en-US" dirty="0">
                <a:solidFill>
                  <a:srgbClr val="000000"/>
                </a:solidFill>
              </a:rPr>
              <a:t>.</a:t>
            </a:r>
          </a:p>
          <a:p>
            <a:r>
              <a:rPr lang="en-US" dirty="0">
                <a:solidFill>
                  <a:srgbClr val="000000"/>
                </a:solidFill>
              </a:rPr>
              <a:t>For example,</a:t>
            </a:r>
          </a:p>
          <a:p>
            <a:r>
              <a:rPr lang="en-US" dirty="0">
                <a:solidFill>
                  <a:srgbClr val="000000"/>
                </a:solidFill>
              </a:rPr>
              <a:t>cents </a:t>
            </a:r>
            <a:r>
              <a:rPr lang="en-US" b="1" dirty="0">
                <a:solidFill>
                  <a:srgbClr val="C00000"/>
                </a:solidFill>
              </a:rPr>
              <a:t>per</a:t>
            </a:r>
            <a:r>
              <a:rPr lang="en-US" dirty="0">
                <a:solidFill>
                  <a:srgbClr val="000000"/>
                </a:solidFill>
              </a:rPr>
              <a:t> ounce       means     cents </a:t>
            </a:r>
            <a:r>
              <a:rPr lang="en-US" b="1" dirty="0">
                <a:solidFill>
                  <a:srgbClr val="C00000"/>
                </a:solidFill>
              </a:rPr>
              <a:t>divided by</a:t>
            </a:r>
            <a:r>
              <a:rPr lang="en-US" dirty="0">
                <a:solidFill>
                  <a:srgbClr val="C00000"/>
                </a:solidFill>
              </a:rPr>
              <a:t> </a:t>
            </a:r>
            <a:r>
              <a:rPr lang="en-US" dirty="0">
                <a:solidFill>
                  <a:srgbClr val="000000"/>
                </a:solidFill>
              </a:rPr>
              <a:t>ounces</a:t>
            </a:r>
          </a:p>
          <a:p>
            <a:r>
              <a:rPr lang="en-US" dirty="0">
                <a:solidFill>
                  <a:srgbClr val="000000"/>
                </a:solidFill>
              </a:rPr>
              <a:t>dollars </a:t>
            </a:r>
            <a:r>
              <a:rPr lang="en-US" b="1" dirty="0">
                <a:solidFill>
                  <a:srgbClr val="C00000"/>
                </a:solidFill>
              </a:rPr>
              <a:t>per</a:t>
            </a:r>
            <a:r>
              <a:rPr lang="en-US" dirty="0">
                <a:solidFill>
                  <a:srgbClr val="000000"/>
                </a:solidFill>
              </a:rPr>
              <a:t> pound    means     dollars </a:t>
            </a:r>
            <a:r>
              <a:rPr lang="en-US" b="1" dirty="0">
                <a:solidFill>
                  <a:srgbClr val="C00000"/>
                </a:solidFill>
              </a:rPr>
              <a:t>divided by</a:t>
            </a:r>
            <a:r>
              <a:rPr lang="en-US" dirty="0">
                <a:solidFill>
                  <a:srgbClr val="C00000"/>
                </a:solidFill>
              </a:rPr>
              <a:t> </a:t>
            </a:r>
            <a:r>
              <a:rPr lang="en-US" dirty="0">
                <a:solidFill>
                  <a:srgbClr val="000000"/>
                </a:solidFill>
              </a:rPr>
              <a:t>pounds</a:t>
            </a:r>
          </a:p>
          <a:p>
            <a:r>
              <a:rPr lang="en-US" dirty="0">
                <a:solidFill>
                  <a:srgbClr val="000000"/>
                </a:solidFill>
              </a:rPr>
              <a:t>miles </a:t>
            </a:r>
            <a:r>
              <a:rPr lang="en-US" b="1" dirty="0">
                <a:solidFill>
                  <a:srgbClr val="C00000"/>
                </a:solidFill>
              </a:rPr>
              <a:t>per</a:t>
            </a:r>
            <a:r>
              <a:rPr lang="en-US" dirty="0">
                <a:solidFill>
                  <a:srgbClr val="000000"/>
                </a:solidFill>
              </a:rPr>
              <a:t> hour         means      miles </a:t>
            </a:r>
            <a:r>
              <a:rPr lang="en-US" b="1" dirty="0">
                <a:solidFill>
                  <a:srgbClr val="C00000"/>
                </a:solidFill>
              </a:rPr>
              <a:t>divided by</a:t>
            </a:r>
            <a:r>
              <a:rPr lang="en-US" dirty="0">
                <a:solidFill>
                  <a:srgbClr val="C00000"/>
                </a:solidFill>
              </a:rPr>
              <a:t> </a:t>
            </a:r>
            <a:r>
              <a:rPr lang="en-US" dirty="0">
                <a:solidFill>
                  <a:srgbClr val="000000"/>
                </a:solidFill>
              </a:rPr>
              <a:t>hours</a:t>
            </a:r>
          </a:p>
          <a:p>
            <a:r>
              <a:rPr lang="en-US" dirty="0">
                <a:solidFill>
                  <a:srgbClr val="000000"/>
                </a:solidFill>
              </a:rPr>
              <a:t>miles </a:t>
            </a:r>
            <a:r>
              <a:rPr lang="en-US" b="1" dirty="0">
                <a:solidFill>
                  <a:srgbClr val="C00000"/>
                </a:solidFill>
              </a:rPr>
              <a:t>per</a:t>
            </a:r>
            <a:r>
              <a:rPr lang="en-US" dirty="0">
                <a:solidFill>
                  <a:srgbClr val="000000"/>
                </a:solidFill>
              </a:rPr>
              <a:t> gallon       means      miles </a:t>
            </a:r>
            <a:r>
              <a:rPr lang="en-US" b="1" dirty="0">
                <a:solidFill>
                  <a:srgbClr val="C00000"/>
                </a:solidFill>
              </a:rPr>
              <a:t>divided by</a:t>
            </a:r>
            <a:r>
              <a:rPr lang="en-US" dirty="0">
                <a:solidFill>
                  <a:srgbClr val="C00000"/>
                </a:solidFill>
              </a:rPr>
              <a:t> </a:t>
            </a:r>
            <a:r>
              <a:rPr lang="en-US" dirty="0">
                <a:solidFill>
                  <a:srgbClr val="000000"/>
                </a:solidFill>
              </a:rPr>
              <a:t>gallons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prstGeom prst="rect">
            <a:avLst/>
          </a:prstGeom>
        </p:spPr>
        <p:txBody>
          <a:bodyPr/>
          <a:lstStyle/>
          <a:p>
            <a:pPr eaLnBrk="1" hangingPunct="1"/>
            <a:r>
              <a:rPr lang="en-US" sz="3200" dirty="0">
                <a:solidFill>
                  <a:schemeClr val="accent1"/>
                </a:solidFill>
              </a:rPr>
              <a:t>Proportions</a:t>
            </a:r>
          </a:p>
        </p:txBody>
      </p:sp>
      <p:sp>
        <p:nvSpPr>
          <p:cNvPr id="6147" name="Rectangle 3"/>
          <p:cNvSpPr>
            <a:spLocks noGrp="1"/>
          </p:cNvSpPr>
          <p:nvPr>
            <p:ph idx="1"/>
          </p:nvPr>
        </p:nvSpPr>
        <p:spPr>
          <a:xfrm>
            <a:off x="457200" y="1280160"/>
            <a:ext cx="8229600" cy="3391698"/>
          </a:xfrm>
          <a:prstGeom prst="rect">
            <a:avLst/>
          </a:prstGeom>
          <a:solidFill>
            <a:schemeClr val="accent3"/>
          </a:solidFill>
          <a:ln w="28575">
            <a:solidFill>
              <a:srgbClr val="000000"/>
            </a:solidFill>
          </a:ln>
        </p:spPr>
        <p:txBody>
          <a:bodyPr>
            <a:spAutoFit/>
          </a:bodyPr>
          <a:lstStyle/>
          <a:p>
            <a:pPr marL="55563" indent="-1588" algn="ctr">
              <a:lnSpc>
                <a:spcPct val="90000"/>
              </a:lnSpc>
              <a:buFont typeface="Courier New" pitchFamily="49" charset="0"/>
              <a:buNone/>
              <a:tabLst>
                <a:tab pos="520700" algn="l"/>
              </a:tabLst>
              <a:defRPr/>
            </a:pPr>
            <a:r>
              <a:rPr lang="en-US" b="1" dirty="0">
                <a:solidFill>
                  <a:schemeClr val="accent6">
                    <a:lumMod val="10000"/>
                  </a:schemeClr>
                </a:solidFill>
              </a:rPr>
              <a:t>Definition</a:t>
            </a:r>
          </a:p>
          <a:p>
            <a:pPr marL="55563" indent="-1588">
              <a:lnSpc>
                <a:spcPct val="90000"/>
              </a:lnSpc>
              <a:tabLst>
                <a:tab pos="520700" algn="l"/>
              </a:tabLst>
              <a:defRPr/>
            </a:pPr>
            <a:r>
              <a:rPr lang="en-US" dirty="0">
                <a:solidFill>
                  <a:schemeClr val="accent6">
                    <a:lumMod val="10000"/>
                  </a:schemeClr>
                </a:solidFill>
              </a:rPr>
              <a:t>	A </a:t>
            </a:r>
            <a:r>
              <a:rPr lang="en-US" b="1" dirty="0">
                <a:solidFill>
                  <a:srgbClr val="C00000"/>
                </a:solidFill>
              </a:rPr>
              <a:t>proportion</a:t>
            </a:r>
            <a:r>
              <a:rPr lang="en-US" dirty="0">
                <a:solidFill>
                  <a:schemeClr val="accent6">
                    <a:lumMod val="10000"/>
                  </a:schemeClr>
                </a:solidFill>
              </a:rPr>
              <a:t> is a statement that two ratios are equal.</a:t>
            </a:r>
          </a:p>
          <a:p>
            <a:pPr marL="55563" indent="-1588">
              <a:lnSpc>
                <a:spcPct val="90000"/>
              </a:lnSpc>
              <a:tabLst>
                <a:tab pos="520700" algn="l"/>
              </a:tabLst>
              <a:defRPr/>
            </a:pPr>
            <a:endParaRPr lang="en-US" dirty="0">
              <a:solidFill>
                <a:schemeClr val="accent6">
                  <a:lumMod val="10000"/>
                </a:schemeClr>
              </a:solidFill>
            </a:endParaRPr>
          </a:p>
          <a:p>
            <a:r>
              <a:rPr lang="en-US" dirty="0">
                <a:solidFill>
                  <a:schemeClr val="accent6">
                    <a:lumMod val="10000"/>
                  </a:schemeClr>
                </a:solidFill>
              </a:rPr>
              <a:t>In symbols,                                  is a proportion.</a:t>
            </a:r>
          </a:p>
          <a:p>
            <a:endParaRPr lang="en-US" dirty="0">
              <a:solidFill>
                <a:schemeClr val="accent6">
                  <a:lumMod val="10000"/>
                </a:schemeClr>
              </a:solidFill>
            </a:endParaRPr>
          </a:p>
          <a:p>
            <a:pPr marL="55563" indent="-1588">
              <a:lnSpc>
                <a:spcPct val="90000"/>
              </a:lnSpc>
              <a:spcBef>
                <a:spcPts val="1200"/>
              </a:spcBef>
              <a:tabLst>
                <a:tab pos="520700" algn="l"/>
              </a:tabLst>
              <a:defRPr/>
            </a:pPr>
            <a:r>
              <a:rPr lang="en-US" dirty="0">
                <a:solidFill>
                  <a:schemeClr val="accent6">
                    <a:lumMod val="10000"/>
                  </a:schemeClr>
                </a:solidFill>
              </a:rPr>
              <a:t>A proportion is true if the </a:t>
            </a:r>
            <a:r>
              <a:rPr lang="en-US" b="1" dirty="0">
                <a:solidFill>
                  <a:srgbClr val="C00000"/>
                </a:solidFill>
              </a:rPr>
              <a:t>cross products</a:t>
            </a:r>
            <a:r>
              <a:rPr lang="en-US" dirty="0">
                <a:solidFill>
                  <a:srgbClr val="000000"/>
                </a:solidFill>
              </a:rPr>
              <a:t>,</a:t>
            </a:r>
            <a:r>
              <a:rPr lang="en-US" dirty="0">
                <a:solidFill>
                  <a:schemeClr val="accent6">
                    <a:lumMod val="10000"/>
                  </a:schemeClr>
                </a:solidFill>
              </a:rPr>
              <a:t>        and       , are equal.</a:t>
            </a:r>
          </a:p>
        </p:txBody>
      </p:sp>
      <p:graphicFrame>
        <p:nvGraphicFramePr>
          <p:cNvPr id="32770" name="Object 2"/>
          <p:cNvGraphicFramePr>
            <a:graphicFrameLocks noGrp="1" noChangeAspect="1"/>
          </p:cNvGraphicFramePr>
          <p:nvPr/>
        </p:nvGraphicFramePr>
        <p:xfrm>
          <a:off x="2208213" y="2543175"/>
          <a:ext cx="2667000" cy="838200"/>
        </p:xfrm>
        <a:graphic>
          <a:graphicData uri="http://schemas.openxmlformats.org/presentationml/2006/ole">
            <mc:AlternateContent xmlns:mc="http://schemas.openxmlformats.org/markup-compatibility/2006">
              <mc:Choice xmlns:v="urn:schemas-microsoft-com:vml" Requires="v">
                <p:oleObj spid="_x0000_s68616" name="Equation" r:id="rId3" imgW="2666587" imgH="837787" progId="Equation.DSMT4">
                  <p:embed/>
                </p:oleObj>
              </mc:Choice>
              <mc:Fallback>
                <p:oleObj name="Equation" r:id="rId3" imgW="2666587" imgH="837787" progId="Equation.DSMT4">
                  <p:embed/>
                  <p:pic>
                    <p:nvPicPr>
                      <p:cNvPr id="3277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213" y="2543175"/>
                        <a:ext cx="26670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2"/>
          <p:cNvGraphicFramePr>
            <a:graphicFrameLocks noGrp="1" noChangeAspect="1"/>
          </p:cNvGraphicFramePr>
          <p:nvPr/>
        </p:nvGraphicFramePr>
        <p:xfrm>
          <a:off x="6638472" y="3839028"/>
          <a:ext cx="571500" cy="304800"/>
        </p:xfrm>
        <a:graphic>
          <a:graphicData uri="http://schemas.openxmlformats.org/presentationml/2006/ole">
            <mc:AlternateContent xmlns:mc="http://schemas.openxmlformats.org/markup-compatibility/2006">
              <mc:Choice xmlns:v="urn:schemas-microsoft-com:vml" Requires="v">
                <p:oleObj spid="_x0000_s68617" name="Equation" r:id="rId5" imgW="571225" imgH="304616" progId="Equation.DSMT4">
                  <p:embed/>
                </p:oleObj>
              </mc:Choice>
              <mc:Fallback>
                <p:oleObj name="Equation" r:id="rId5" imgW="571225" imgH="304616" progId="Equation.DSMT4">
                  <p:embed/>
                  <p:pic>
                    <p:nvPicPr>
                      <p:cNvPr id="6" name="Object 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8472" y="3839028"/>
                        <a:ext cx="5715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2"/>
          <p:cNvGraphicFramePr>
            <a:graphicFrameLocks noGrp="1" noChangeAspect="1"/>
          </p:cNvGraphicFramePr>
          <p:nvPr/>
        </p:nvGraphicFramePr>
        <p:xfrm>
          <a:off x="7819572" y="3843338"/>
          <a:ext cx="533400" cy="304800"/>
        </p:xfrm>
        <a:graphic>
          <a:graphicData uri="http://schemas.openxmlformats.org/presentationml/2006/ole">
            <mc:AlternateContent xmlns:mc="http://schemas.openxmlformats.org/markup-compatibility/2006">
              <mc:Choice xmlns:v="urn:schemas-microsoft-com:vml" Requires="v">
                <p:oleObj spid="_x0000_s68618" name="Equation" r:id="rId7" imgW="533216" imgH="304616" progId="Equation.DSMT4">
                  <p:embed/>
                </p:oleObj>
              </mc:Choice>
              <mc:Fallback>
                <p:oleObj name="Equation" r:id="rId7" imgW="533216" imgH="304616" progId="Equation.DSMT4">
                  <p:embed/>
                  <p:pic>
                    <p:nvPicPr>
                      <p:cNvPr id="7" name="Object 2"/>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19572" y="3843338"/>
                        <a:ext cx="5334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75482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dirty="0">
                <a:solidFill>
                  <a:schemeClr val="accent1"/>
                </a:solidFill>
              </a:rPr>
              <a:t> Example 14: Verifying Proportions</a:t>
            </a:r>
          </a:p>
        </p:txBody>
      </p:sp>
      <p:sp>
        <p:nvSpPr>
          <p:cNvPr id="12291" name="Rectangle 3"/>
          <p:cNvSpPr>
            <a:spLocks noGrp="1"/>
          </p:cNvSpPr>
          <p:nvPr>
            <p:ph idx="1"/>
          </p:nvPr>
        </p:nvSpPr>
        <p:spPr>
          <a:xfrm>
            <a:off x="457200" y="1280160"/>
            <a:ext cx="8229600" cy="4517134"/>
          </a:xfrm>
          <a:prstGeom prst="rect">
            <a:avLst/>
          </a:prstGeom>
        </p:spPr>
        <p:txBody>
          <a:bodyPr>
            <a:spAutoFit/>
          </a:bodyPr>
          <a:lstStyle/>
          <a:p>
            <a:r>
              <a:rPr lang="en-US" dirty="0"/>
              <a:t>Compare the cross products to determine whether each proportion is true or false.</a:t>
            </a:r>
            <a:endParaRPr lang="en-US" dirty="0">
              <a:solidFill>
                <a:schemeClr val="tx1"/>
              </a:solidFill>
            </a:endParaRPr>
          </a:p>
          <a:p>
            <a:pPr marL="514350" indent="-514350" eaLnBrk="1" hangingPunct="1">
              <a:lnSpc>
                <a:spcPct val="150000"/>
              </a:lnSpc>
              <a:buFont typeface="+mj-lt"/>
              <a:buAutoNum type="alphaLcPeriod"/>
            </a:pPr>
            <a:r>
              <a:rPr lang="en-US" dirty="0">
                <a:solidFill>
                  <a:schemeClr val="tx1"/>
                </a:solidFill>
              </a:rPr>
              <a:t> </a:t>
            </a:r>
            <a:r>
              <a:rPr lang="en-US" b="1" dirty="0">
                <a:solidFill>
                  <a:schemeClr val="tx1"/>
                </a:solidFill>
              </a:rPr>
              <a:t>			 </a:t>
            </a:r>
            <a:r>
              <a:rPr lang="en-US" dirty="0">
                <a:solidFill>
                  <a:schemeClr val="tx1"/>
                </a:solidFill>
              </a:rPr>
              <a:t>b. 			c.  </a:t>
            </a:r>
          </a:p>
          <a:p>
            <a:pPr eaLnBrk="1" hangingPunct="1">
              <a:lnSpc>
                <a:spcPct val="150000"/>
              </a:lnSpc>
              <a:spcBef>
                <a:spcPts val="1500"/>
              </a:spcBef>
              <a:buFont typeface="Courier New" pitchFamily="49" charset="0"/>
              <a:buNone/>
            </a:pPr>
            <a:r>
              <a:rPr lang="en-US" b="1" i="0" dirty="0">
                <a:solidFill>
                  <a:schemeClr val="tx1"/>
                </a:solidFill>
              </a:rPr>
              <a:t>Solution</a:t>
            </a:r>
          </a:p>
          <a:p>
            <a:pPr marL="514350" indent="-514350" eaLnBrk="1" hangingPunct="1">
              <a:spcBef>
                <a:spcPts val="1500"/>
              </a:spcBef>
              <a:buFont typeface="+mj-lt"/>
              <a:buAutoNum type="alphaLcPeriod"/>
            </a:pPr>
            <a:r>
              <a:rPr lang="en-US" dirty="0">
                <a:solidFill>
                  <a:schemeClr val="tx1"/>
                </a:solidFill>
              </a:rPr>
              <a:t> </a:t>
            </a:r>
          </a:p>
          <a:p>
            <a:pPr>
              <a:lnSpc>
                <a:spcPts val="5000"/>
              </a:lnSpc>
            </a:pPr>
            <a:r>
              <a:rPr lang="en-US" dirty="0"/>
              <a:t>Therefore the cross products are equal and the proportion                is true.</a:t>
            </a:r>
            <a:endParaRPr lang="en-US" b="1" i="0" dirty="0">
              <a:solidFill>
                <a:schemeClr val="tx1"/>
              </a:solidFill>
            </a:endParaRPr>
          </a:p>
        </p:txBody>
      </p:sp>
      <p:graphicFrame>
        <p:nvGraphicFramePr>
          <p:cNvPr id="12292" name="Object 4"/>
          <p:cNvGraphicFramePr>
            <a:graphicFrameLocks noChangeAspect="1"/>
          </p:cNvGraphicFramePr>
          <p:nvPr/>
        </p:nvGraphicFramePr>
        <p:xfrm>
          <a:off x="996950" y="2266950"/>
          <a:ext cx="1003300" cy="838200"/>
        </p:xfrm>
        <a:graphic>
          <a:graphicData uri="http://schemas.openxmlformats.org/presentationml/2006/ole">
            <mc:AlternateContent xmlns:mc="http://schemas.openxmlformats.org/markup-compatibility/2006">
              <mc:Choice xmlns:v="urn:schemas-microsoft-com:vml" Requires="v">
                <p:oleObj spid="_x0000_s69644" name="Equation" r:id="rId3" imgW="1003139" imgH="837787" progId="Equation.DSMT4">
                  <p:embed/>
                </p:oleObj>
              </mc:Choice>
              <mc:Fallback>
                <p:oleObj name="Equation" r:id="rId3" imgW="1003139" imgH="837787" progId="Equation.DSMT4">
                  <p:embed/>
                  <p:pic>
                    <p:nvPicPr>
                      <p:cNvPr id="1229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950" y="2266950"/>
                        <a:ext cx="10033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1028700" y="4000500"/>
          <a:ext cx="3797300" cy="304800"/>
        </p:xfrm>
        <a:graphic>
          <a:graphicData uri="http://schemas.openxmlformats.org/presentationml/2006/ole">
            <mc:AlternateContent xmlns:mc="http://schemas.openxmlformats.org/markup-compatibility/2006">
              <mc:Choice xmlns:v="urn:schemas-microsoft-com:vml" Requires="v">
                <p:oleObj spid="_x0000_s69645" name="Equation" r:id="rId5" imgW="3796496" imgH="304800" progId="Equation.DSMT4">
                  <p:embed/>
                </p:oleObj>
              </mc:Choice>
              <mc:Fallback>
                <p:oleObj name="Equation" r:id="rId5" imgW="3796496" imgH="304800" progId="Equation.DSMT4">
                  <p:embed/>
                  <p:pic>
                    <p:nvPicPr>
                      <p:cNvPr id="8"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8700" y="4000500"/>
                        <a:ext cx="37973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2247900" y="5056188"/>
          <a:ext cx="990600" cy="838200"/>
        </p:xfrm>
        <a:graphic>
          <a:graphicData uri="http://schemas.openxmlformats.org/presentationml/2006/ole">
            <mc:AlternateContent xmlns:mc="http://schemas.openxmlformats.org/markup-compatibility/2006">
              <mc:Choice xmlns:v="urn:schemas-microsoft-com:vml" Requires="v">
                <p:oleObj spid="_x0000_s69646" name="Equation" r:id="rId7" imgW="990462" imgH="837787" progId="Equation.DSMT4">
                  <p:embed/>
                </p:oleObj>
              </mc:Choice>
              <mc:Fallback>
                <p:oleObj name="Equation" r:id="rId7" imgW="990462" imgH="837787" progId="Equation.DSMT4">
                  <p:embed/>
                  <p:pic>
                    <p:nvPicPr>
                      <p:cNvPr id="9"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47900" y="5056188"/>
                        <a:ext cx="990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5" name="Object 5"/>
          <p:cNvGraphicFramePr>
            <a:graphicFrameLocks noChangeAspect="1"/>
          </p:cNvGraphicFramePr>
          <p:nvPr/>
        </p:nvGraphicFramePr>
        <p:xfrm>
          <a:off x="3838575" y="2257425"/>
          <a:ext cx="990600" cy="838200"/>
        </p:xfrm>
        <a:graphic>
          <a:graphicData uri="http://schemas.openxmlformats.org/presentationml/2006/ole">
            <mc:AlternateContent xmlns:mc="http://schemas.openxmlformats.org/markup-compatibility/2006">
              <mc:Choice xmlns:v="urn:schemas-microsoft-com:vml" Requires="v">
                <p:oleObj spid="_x0000_s69647" name="Equation" r:id="rId9" imgW="990462" imgH="837787" progId="Equation.DSMT4">
                  <p:embed/>
                </p:oleObj>
              </mc:Choice>
              <mc:Fallback>
                <p:oleObj name="Equation" r:id="rId9" imgW="990462" imgH="837787" progId="Equation.DSMT4">
                  <p:embed/>
                  <p:pic>
                    <p:nvPicPr>
                      <p:cNvPr id="35845"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38575" y="2257425"/>
                        <a:ext cx="990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6" name="Object 6"/>
          <p:cNvGraphicFramePr>
            <a:graphicFrameLocks noChangeAspect="1"/>
          </p:cNvGraphicFramePr>
          <p:nvPr/>
        </p:nvGraphicFramePr>
        <p:xfrm>
          <a:off x="6527800" y="2257425"/>
          <a:ext cx="1244600" cy="838200"/>
        </p:xfrm>
        <a:graphic>
          <a:graphicData uri="http://schemas.openxmlformats.org/presentationml/2006/ole">
            <mc:AlternateContent xmlns:mc="http://schemas.openxmlformats.org/markup-compatibility/2006">
              <mc:Choice xmlns:v="urn:schemas-microsoft-com:vml" Requires="v">
                <p:oleObj spid="_x0000_s69648" name="Equation" r:id="rId11" imgW="1244554" imgH="837787" progId="Equation.DSMT4">
                  <p:embed/>
                </p:oleObj>
              </mc:Choice>
              <mc:Fallback>
                <p:oleObj name="Equation" r:id="rId11" imgW="1244554" imgH="837787" progId="Equation.DSMT4">
                  <p:embed/>
                  <p:pic>
                    <p:nvPicPr>
                      <p:cNvPr id="35846"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27800" y="2257425"/>
                        <a:ext cx="1244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9355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dirty="0">
                <a:solidFill>
                  <a:schemeClr val="accent1"/>
                </a:solidFill>
              </a:rPr>
              <a:t> Example 14: Verifying Proportions (cont.)</a:t>
            </a:r>
          </a:p>
        </p:txBody>
      </p:sp>
      <p:sp>
        <p:nvSpPr>
          <p:cNvPr id="12291" name="Rectangle 3"/>
          <p:cNvSpPr>
            <a:spLocks noGrp="1"/>
          </p:cNvSpPr>
          <p:nvPr>
            <p:ph idx="1"/>
          </p:nvPr>
        </p:nvSpPr>
        <p:spPr>
          <a:xfrm>
            <a:off x="457200" y="1280160"/>
            <a:ext cx="8229600" cy="2408865"/>
          </a:xfrm>
          <a:prstGeom prst="rect">
            <a:avLst/>
          </a:prstGeom>
        </p:spPr>
        <p:txBody>
          <a:bodyPr>
            <a:spAutoFit/>
          </a:bodyPr>
          <a:lstStyle/>
          <a:p>
            <a:pPr marL="514350" indent="-514350">
              <a:buFont typeface="+mj-lt"/>
              <a:buAutoNum type="alphaLcPeriod" startAt="2"/>
            </a:pPr>
            <a:r>
              <a:rPr lang="en-US" dirty="0">
                <a:solidFill>
                  <a:schemeClr val="tx1"/>
                </a:solidFill>
              </a:rPr>
              <a:t> </a:t>
            </a:r>
          </a:p>
          <a:p>
            <a:pPr>
              <a:lnSpc>
                <a:spcPts val="5000"/>
              </a:lnSpc>
            </a:pPr>
            <a:r>
              <a:rPr lang="en-US" dirty="0"/>
              <a:t>Because the cross products are not equal (50 </a:t>
            </a:r>
            <a:r>
              <a:rPr lang="en-US" dirty="0">
                <a:latin typeface="Calibri"/>
              </a:rPr>
              <a:t>≠</a:t>
            </a:r>
            <a:r>
              <a:rPr lang="en-US" dirty="0"/>
              <a:t> 56), the proportion              is false.</a:t>
            </a:r>
          </a:p>
          <a:p>
            <a:pPr marL="514350" indent="-514350"/>
            <a:endParaRPr lang="en-US" dirty="0">
              <a:solidFill>
                <a:schemeClr val="tx1"/>
              </a:solidFill>
            </a:endParaRPr>
          </a:p>
        </p:txBody>
      </p:sp>
      <p:graphicFrame>
        <p:nvGraphicFramePr>
          <p:cNvPr id="8" name="Object 7"/>
          <p:cNvGraphicFramePr>
            <a:graphicFrameLocks noChangeAspect="1"/>
          </p:cNvGraphicFramePr>
          <p:nvPr/>
        </p:nvGraphicFramePr>
        <p:xfrm>
          <a:off x="1003300" y="1381125"/>
          <a:ext cx="3302000" cy="304800"/>
        </p:xfrm>
        <a:graphic>
          <a:graphicData uri="http://schemas.openxmlformats.org/presentationml/2006/ole">
            <mc:AlternateContent xmlns:mc="http://schemas.openxmlformats.org/markup-compatibility/2006">
              <mc:Choice xmlns:v="urn:schemas-microsoft-com:vml" Requires="v">
                <p:oleObj spid="_x0000_s70662" name="Equation" r:id="rId3" imgW="3301541" imgH="304800" progId="Equation.DSMT4">
                  <p:embed/>
                </p:oleObj>
              </mc:Choice>
              <mc:Fallback>
                <p:oleObj name="Equation" r:id="rId3" imgW="3301541" imgH="304800" progId="Equation.DSMT4">
                  <p:embed/>
                  <p:pic>
                    <p:nvPicPr>
                      <p:cNvPr id="8"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300" y="1381125"/>
                        <a:ext cx="33020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2181225" y="2438400"/>
          <a:ext cx="990600" cy="838200"/>
        </p:xfrm>
        <a:graphic>
          <a:graphicData uri="http://schemas.openxmlformats.org/presentationml/2006/ole">
            <mc:AlternateContent xmlns:mc="http://schemas.openxmlformats.org/markup-compatibility/2006">
              <mc:Choice xmlns:v="urn:schemas-microsoft-com:vml" Requires="v">
                <p:oleObj spid="_x0000_s70663" name="Equation" r:id="rId5" imgW="990462" imgH="837787" progId="Equation.DSMT4">
                  <p:embed/>
                </p:oleObj>
              </mc:Choice>
              <mc:Fallback>
                <p:oleObj name="Equation" r:id="rId5" imgW="990462" imgH="837787" progId="Equation.DSMT4">
                  <p:embed/>
                  <p:pic>
                    <p:nvPicPr>
                      <p:cNvPr id="9"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1225" y="2438400"/>
                        <a:ext cx="990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4769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dirty="0">
                <a:solidFill>
                  <a:schemeClr val="accent1"/>
                </a:solidFill>
              </a:rPr>
              <a:t> Example 14: Verifying Proportions (cont.)</a:t>
            </a:r>
          </a:p>
        </p:txBody>
      </p:sp>
      <p:sp>
        <p:nvSpPr>
          <p:cNvPr id="12291" name="Rectangle 3"/>
          <p:cNvSpPr>
            <a:spLocks noGrp="1"/>
          </p:cNvSpPr>
          <p:nvPr>
            <p:ph idx="1"/>
          </p:nvPr>
        </p:nvSpPr>
        <p:spPr>
          <a:xfrm>
            <a:off x="457200" y="1066800"/>
            <a:ext cx="8229600" cy="3741537"/>
          </a:xfrm>
          <a:prstGeom prst="rect">
            <a:avLst/>
          </a:prstGeom>
        </p:spPr>
        <p:txBody>
          <a:bodyPr>
            <a:spAutoFit/>
          </a:bodyPr>
          <a:lstStyle/>
          <a:p>
            <a:pPr marL="514350" indent="-514350">
              <a:buFont typeface="+mj-lt"/>
              <a:buAutoNum type="alphaLcPeriod" startAt="3"/>
            </a:pPr>
            <a:r>
              <a:rPr lang="en-US" dirty="0">
                <a:solidFill>
                  <a:schemeClr val="tx1"/>
                </a:solidFill>
              </a:rPr>
              <a:t> </a:t>
            </a:r>
          </a:p>
          <a:p>
            <a:pPr eaLnBrk="1" hangingPunct="1">
              <a:buFont typeface="Courier New" pitchFamily="49" charset="0"/>
              <a:buNone/>
            </a:pPr>
            <a:endParaRPr lang="en-US" b="1" dirty="0">
              <a:solidFill>
                <a:schemeClr val="tx1"/>
              </a:solidFill>
            </a:endParaRPr>
          </a:p>
          <a:p>
            <a:pPr eaLnBrk="1" hangingPunct="1">
              <a:spcBef>
                <a:spcPts val="1500"/>
              </a:spcBef>
              <a:buFont typeface="Courier New" pitchFamily="49" charset="0"/>
              <a:buNone/>
            </a:pPr>
            <a:endParaRPr lang="en-US" b="1" i="0" dirty="0">
              <a:solidFill>
                <a:schemeClr val="tx1"/>
              </a:solidFill>
            </a:endParaRPr>
          </a:p>
          <a:p>
            <a:pPr eaLnBrk="1" hangingPunct="1">
              <a:spcBef>
                <a:spcPts val="1500"/>
              </a:spcBef>
              <a:buFont typeface="Courier New" pitchFamily="49" charset="0"/>
              <a:buNone/>
            </a:pPr>
            <a:r>
              <a:rPr lang="en-US" b="1" dirty="0">
                <a:solidFill>
                  <a:schemeClr val="tx1"/>
                </a:solidFill>
              </a:rPr>
              <a:t>                                </a:t>
            </a:r>
            <a:endParaRPr lang="en-US" dirty="0">
              <a:solidFill>
                <a:schemeClr val="tx1"/>
              </a:solidFill>
            </a:endParaRPr>
          </a:p>
          <a:p>
            <a:pPr>
              <a:lnSpc>
                <a:spcPts val="5000"/>
              </a:lnSpc>
            </a:pPr>
            <a:r>
              <a:rPr lang="en-US" dirty="0"/>
              <a:t>Because the cross products are equal, the proportion</a:t>
            </a:r>
          </a:p>
          <a:p>
            <a:pPr>
              <a:lnSpc>
                <a:spcPts val="5000"/>
              </a:lnSpc>
            </a:pPr>
            <a:r>
              <a:rPr lang="en-US" dirty="0"/>
              <a:t>                 is true.</a:t>
            </a:r>
            <a:endParaRPr lang="en-US" b="1" i="0" dirty="0">
              <a:solidFill>
                <a:schemeClr val="tx1"/>
              </a:solidFill>
            </a:endParaRPr>
          </a:p>
        </p:txBody>
      </p:sp>
      <p:graphicFrame>
        <p:nvGraphicFramePr>
          <p:cNvPr id="9" name="Object 8"/>
          <p:cNvGraphicFramePr>
            <a:graphicFrameLocks noChangeAspect="1"/>
          </p:cNvGraphicFramePr>
          <p:nvPr/>
        </p:nvGraphicFramePr>
        <p:xfrm>
          <a:off x="576034" y="4067175"/>
          <a:ext cx="1231900" cy="838200"/>
        </p:xfrm>
        <a:graphic>
          <a:graphicData uri="http://schemas.openxmlformats.org/presentationml/2006/ole">
            <mc:AlternateContent xmlns:mc="http://schemas.openxmlformats.org/markup-compatibility/2006">
              <mc:Choice xmlns:v="urn:schemas-microsoft-com:vml" Requires="v">
                <p:oleObj spid="_x0000_s71690" name="Equation" r:id="rId3" imgW="1231877" imgH="837787" progId="Equation.DSMT4">
                  <p:embed/>
                </p:oleObj>
              </mc:Choice>
              <mc:Fallback>
                <p:oleObj name="Equation" r:id="rId3" imgW="1231877" imgH="837787" progId="Equation.DSMT4">
                  <p:embed/>
                  <p:pic>
                    <p:nvPicPr>
                      <p:cNvPr id="9"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034" y="4067175"/>
                        <a:ext cx="12319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2"/>
          <p:cNvGraphicFramePr>
            <a:graphicFrameLocks noChangeAspect="1"/>
          </p:cNvGraphicFramePr>
          <p:nvPr/>
        </p:nvGraphicFramePr>
        <p:xfrm>
          <a:off x="2243363" y="1247775"/>
          <a:ext cx="723900" cy="812800"/>
        </p:xfrm>
        <a:graphic>
          <a:graphicData uri="http://schemas.openxmlformats.org/presentationml/2006/ole">
            <mc:AlternateContent xmlns:mc="http://schemas.openxmlformats.org/markup-compatibility/2006">
              <mc:Choice xmlns:v="urn:schemas-microsoft-com:vml" Requires="v">
                <p:oleObj spid="_x0000_s71691" name="Equation" r:id="rId5" imgW="723693" imgH="812433" progId="Equation.DSMT4">
                  <p:embed/>
                </p:oleObj>
              </mc:Choice>
              <mc:Fallback>
                <p:oleObj name="Equation" r:id="rId5" imgW="723693" imgH="812433" progId="Equation.DSMT4">
                  <p:embed/>
                  <p:pic>
                    <p:nvPicPr>
                      <p:cNvPr id="7"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3363" y="1247775"/>
                        <a:ext cx="723900"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p:nvSpPr>
        <p:spPr>
          <a:xfrm>
            <a:off x="2144483" y="2037670"/>
            <a:ext cx="950686" cy="523220"/>
          </a:xfrm>
          <a:prstGeom prst="rect">
            <a:avLst/>
          </a:prstGeom>
        </p:spPr>
        <p:txBody>
          <a:bodyPr wrap="square">
            <a:spAutoFit/>
          </a:bodyPr>
          <a:lstStyle/>
          <a:p>
            <a:r>
              <a:rPr lang="en-US" sz="2800" dirty="0">
                <a:solidFill>
                  <a:srgbClr val="FF0000"/>
                </a:solidFill>
              </a:rPr>
              <a:t>58. 5</a:t>
            </a:r>
          </a:p>
        </p:txBody>
      </p:sp>
      <p:graphicFrame>
        <p:nvGraphicFramePr>
          <p:cNvPr id="14" name="Object 2"/>
          <p:cNvGraphicFramePr>
            <a:graphicFrameLocks noChangeAspect="1"/>
          </p:cNvGraphicFramePr>
          <p:nvPr/>
        </p:nvGraphicFramePr>
        <p:xfrm>
          <a:off x="4165600" y="1251203"/>
          <a:ext cx="876300" cy="812800"/>
        </p:xfrm>
        <a:graphic>
          <a:graphicData uri="http://schemas.openxmlformats.org/presentationml/2006/ole">
            <mc:AlternateContent xmlns:mc="http://schemas.openxmlformats.org/markup-compatibility/2006">
              <mc:Choice xmlns:v="urn:schemas-microsoft-com:vml" Requires="v">
                <p:oleObj spid="_x0000_s71692" name="Equation" r:id="rId7" imgW="876369" imgH="812433" progId="Equation.DSMT4">
                  <p:embed/>
                </p:oleObj>
              </mc:Choice>
              <mc:Fallback>
                <p:oleObj name="Equation" r:id="rId7" imgW="876369" imgH="812433" progId="Equation.DSMT4">
                  <p:embed/>
                  <p:pic>
                    <p:nvPicPr>
                      <p:cNvPr id="14"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65600" y="1251203"/>
                        <a:ext cx="876300"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14"/>
          <p:cNvSpPr/>
          <p:nvPr/>
        </p:nvSpPr>
        <p:spPr>
          <a:xfrm>
            <a:off x="4220029" y="3032604"/>
            <a:ext cx="1070429" cy="523220"/>
          </a:xfrm>
          <a:prstGeom prst="rect">
            <a:avLst/>
          </a:prstGeom>
        </p:spPr>
        <p:txBody>
          <a:bodyPr wrap="square">
            <a:spAutoFit/>
          </a:bodyPr>
          <a:lstStyle/>
          <a:p>
            <a:r>
              <a:rPr lang="en-US" sz="2800" dirty="0">
                <a:solidFill>
                  <a:srgbClr val="FF0000"/>
                </a:solidFill>
              </a:rPr>
              <a:t>5 8.5</a:t>
            </a:r>
          </a:p>
        </p:txBody>
      </p:sp>
      <p:graphicFrame>
        <p:nvGraphicFramePr>
          <p:cNvPr id="17" name="Object 2"/>
          <p:cNvGraphicFramePr>
            <a:graphicFrameLocks noChangeAspect="1"/>
          </p:cNvGraphicFramePr>
          <p:nvPr/>
        </p:nvGraphicFramePr>
        <p:xfrm>
          <a:off x="4266291" y="2246339"/>
          <a:ext cx="787400" cy="812800"/>
        </p:xfrm>
        <a:graphic>
          <a:graphicData uri="http://schemas.openxmlformats.org/presentationml/2006/ole">
            <mc:AlternateContent xmlns:mc="http://schemas.openxmlformats.org/markup-compatibility/2006">
              <mc:Choice xmlns:v="urn:schemas-microsoft-com:vml" Requires="v">
                <p:oleObj spid="_x0000_s71693" name="Equation" r:id="rId9" imgW="787078" imgH="812433" progId="Equation.DSMT4">
                  <p:embed/>
                </p:oleObj>
              </mc:Choice>
              <mc:Fallback>
                <p:oleObj name="Equation" r:id="rId9" imgW="787078" imgH="812433" progId="Equation.DSMT4">
                  <p:embed/>
                  <p:pic>
                    <p:nvPicPr>
                      <p:cNvPr id="17"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66291" y="2246339"/>
                        <a:ext cx="787400"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7"/>
          <p:cNvSpPr/>
          <p:nvPr/>
        </p:nvSpPr>
        <p:spPr>
          <a:xfrm>
            <a:off x="3138714" y="1095375"/>
            <a:ext cx="747486" cy="523220"/>
          </a:xfrm>
          <a:prstGeom prst="rect">
            <a:avLst/>
          </a:prstGeom>
        </p:spPr>
        <p:txBody>
          <a:bodyPr wrap="square">
            <a:spAutoFit/>
          </a:bodyPr>
          <a:lstStyle/>
          <a:p>
            <a:r>
              <a:rPr lang="en-US" sz="2800" dirty="0">
                <a:solidFill>
                  <a:srgbClr val="366092"/>
                </a:solidFill>
              </a:rPr>
              <a:t>and</a:t>
            </a:r>
          </a:p>
        </p:txBody>
      </p:sp>
    </p:spTree>
    <p:extLst>
      <p:ext uri="{BB962C8B-B14F-4D97-AF65-F5344CB8AC3E}">
        <p14:creationId xmlns:p14="http://schemas.microsoft.com/office/powerpoint/2010/main" val="159291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prstGeom prst="rect">
            <a:avLst/>
          </a:prstGeom>
        </p:spPr>
        <p:txBody>
          <a:bodyPr/>
          <a:lstStyle/>
          <a:p>
            <a:r>
              <a:rPr lang="en-US" sz="3200" dirty="0">
                <a:solidFill>
                  <a:schemeClr val="accent1"/>
                </a:solidFill>
              </a:rPr>
              <a:t> </a:t>
            </a:r>
            <a:r>
              <a:rPr lang="en-US" dirty="0">
                <a:solidFill>
                  <a:schemeClr val="accent1"/>
                </a:solidFill>
              </a:rPr>
              <a:t>Completion </a:t>
            </a:r>
            <a:r>
              <a:rPr lang="en-US" sz="3200" dirty="0">
                <a:solidFill>
                  <a:schemeClr val="accent1"/>
                </a:solidFill>
              </a:rPr>
              <a:t>Example 15: </a:t>
            </a:r>
            <a:r>
              <a:rPr lang="en-US" dirty="0">
                <a:solidFill>
                  <a:schemeClr val="accent1"/>
                </a:solidFill>
              </a:rPr>
              <a:t>Verifying Proportions</a:t>
            </a:r>
          </a:p>
        </p:txBody>
      </p:sp>
      <p:graphicFrame>
        <p:nvGraphicFramePr>
          <p:cNvPr id="7172" name="Object 4"/>
          <p:cNvGraphicFramePr>
            <a:graphicFrameLocks noGrp="1" noChangeAspect="1"/>
          </p:cNvGraphicFramePr>
          <p:nvPr>
            <p:ph idx="1"/>
          </p:nvPr>
        </p:nvGraphicFramePr>
        <p:xfrm>
          <a:off x="3048000" y="2784120"/>
          <a:ext cx="1600200" cy="2016480"/>
        </p:xfrm>
        <a:graphic>
          <a:graphicData uri="http://schemas.openxmlformats.org/presentationml/2006/ole">
            <mc:AlternateContent xmlns:mc="http://schemas.openxmlformats.org/markup-compatibility/2006">
              <mc:Choice xmlns:v="urn:schemas-microsoft-com:vml" Requires="v">
                <p:oleObj spid="_x0000_s72708" name="Equation" r:id="rId3" imgW="1320616" imgH="1663447" progId="Equation.DSMT4">
                  <p:embed/>
                </p:oleObj>
              </mc:Choice>
              <mc:Fallback>
                <p:oleObj name="Equation" r:id="rId3" imgW="1320616" imgH="1663447" progId="Equation.DSMT4">
                  <p:embed/>
                  <p:pic>
                    <p:nvPicPr>
                      <p:cNvPr id="7172"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784120"/>
                        <a:ext cx="1600200" cy="20164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1" name="Rectangle 3"/>
          <p:cNvSpPr>
            <a:spLocks noGrp="1"/>
          </p:cNvSpPr>
          <p:nvPr>
            <p:ph type="body" sz="half" idx="4294967295"/>
          </p:nvPr>
        </p:nvSpPr>
        <p:spPr>
          <a:xfrm>
            <a:off x="457200" y="1205805"/>
            <a:ext cx="8229600" cy="1384995"/>
          </a:xfrm>
          <a:prstGeom prst="rect">
            <a:avLst/>
          </a:prstGeom>
          <a:noFill/>
        </p:spPr>
        <p:txBody>
          <a:bodyPr>
            <a:spAutoFit/>
          </a:bodyPr>
          <a:lstStyle/>
          <a:p>
            <a:pPr marL="0" indent="0">
              <a:buNone/>
            </a:pPr>
            <a:r>
              <a:rPr lang="en-US" sz="2800" dirty="0"/>
              <a:t>Determine whether the given proportion is true or false. (</a:t>
            </a:r>
            <a:r>
              <a:rPr lang="en-US" sz="2800" b="1" dirty="0"/>
              <a:t>Hint:</a:t>
            </a:r>
            <a:r>
              <a:rPr lang="en-US" sz="2800" dirty="0"/>
              <a:t> Change each mixed number to an improper fraction.)</a:t>
            </a:r>
            <a:endParaRPr lang="en-US" sz="2800" i="0" dirty="0">
              <a:solidFill>
                <a:schemeClr val="tx1"/>
              </a:solidFill>
            </a:endParaRPr>
          </a:p>
        </p:txBody>
      </p:sp>
    </p:spTree>
    <p:extLst>
      <p:ext uri="{BB962C8B-B14F-4D97-AF65-F5344CB8AC3E}">
        <p14:creationId xmlns:p14="http://schemas.microsoft.com/office/powerpoint/2010/main" val="245763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prstGeom prst="rect">
            <a:avLst/>
          </a:prstGeom>
        </p:spPr>
        <p:txBody>
          <a:bodyPr/>
          <a:lstStyle/>
          <a:p>
            <a:r>
              <a:rPr lang="en-US" sz="3200" dirty="0">
                <a:solidFill>
                  <a:schemeClr val="accent1"/>
                </a:solidFill>
              </a:rPr>
              <a:t> </a:t>
            </a:r>
            <a:r>
              <a:rPr lang="en-US" dirty="0">
                <a:solidFill>
                  <a:schemeClr val="accent1"/>
                </a:solidFill>
              </a:rPr>
              <a:t>Completion </a:t>
            </a:r>
            <a:r>
              <a:rPr lang="en-US" sz="3200" dirty="0">
                <a:solidFill>
                  <a:schemeClr val="accent1"/>
                </a:solidFill>
              </a:rPr>
              <a:t>Example 15: </a:t>
            </a:r>
            <a:r>
              <a:rPr lang="en-US" dirty="0">
                <a:solidFill>
                  <a:schemeClr val="accent1"/>
                </a:solidFill>
              </a:rPr>
              <a:t>Verifying Proportions (cont.)</a:t>
            </a:r>
          </a:p>
        </p:txBody>
      </p:sp>
      <p:sp>
        <p:nvSpPr>
          <p:cNvPr id="13" name="Rectangle 12"/>
          <p:cNvSpPr/>
          <p:nvPr/>
        </p:nvSpPr>
        <p:spPr>
          <a:xfrm>
            <a:off x="457200" y="1143000"/>
            <a:ext cx="1425390" cy="523220"/>
          </a:xfrm>
          <a:prstGeom prst="rect">
            <a:avLst/>
          </a:prstGeom>
        </p:spPr>
        <p:txBody>
          <a:bodyPr wrap="none">
            <a:spAutoFit/>
          </a:bodyPr>
          <a:lstStyle/>
          <a:p>
            <a:r>
              <a:rPr lang="en-US" sz="2800" b="1" dirty="0"/>
              <a:t>Solution</a:t>
            </a:r>
            <a:endParaRPr lang="en-US" sz="2800" dirty="0"/>
          </a:p>
        </p:txBody>
      </p:sp>
      <p:cxnSp>
        <p:nvCxnSpPr>
          <p:cNvPr id="18" name="Straight Connector 17"/>
          <p:cNvCxnSpPr/>
          <p:nvPr/>
        </p:nvCxnSpPr>
        <p:spPr>
          <a:xfrm rot="5400000">
            <a:off x="1917701" y="2806701"/>
            <a:ext cx="304800" cy="17779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flipV="1">
            <a:off x="2362202" y="2222500"/>
            <a:ext cx="368299" cy="3175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2" name="Object 21"/>
          <p:cNvGraphicFramePr>
            <a:graphicFrameLocks noChangeAspect="1"/>
          </p:cNvGraphicFramePr>
          <p:nvPr/>
        </p:nvGraphicFramePr>
        <p:xfrm>
          <a:off x="609600" y="2197100"/>
          <a:ext cx="1041400" cy="838200"/>
        </p:xfrm>
        <a:graphic>
          <a:graphicData uri="http://schemas.openxmlformats.org/presentationml/2006/ole">
            <mc:AlternateContent xmlns:mc="http://schemas.openxmlformats.org/markup-compatibility/2006">
              <mc:Choice xmlns:v="urn:schemas-microsoft-com:vml" Requires="v">
                <p:oleObj spid="_x0000_s73744" name="Equation" r:id="rId3" imgW="1041170" imgH="837787" progId="Equation.DSMT4">
                  <p:embed/>
                </p:oleObj>
              </mc:Choice>
              <mc:Fallback>
                <p:oleObj name="Equation" r:id="rId3" imgW="1041170" imgH="837787" progId="Equation.DSMT4">
                  <p:embed/>
                  <p:pic>
                    <p:nvPicPr>
                      <p:cNvPr id="22"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197100"/>
                        <a:ext cx="1041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2"/>
          <p:cNvGraphicFramePr>
            <a:graphicFrameLocks noChangeAspect="1"/>
          </p:cNvGraphicFramePr>
          <p:nvPr/>
        </p:nvGraphicFramePr>
        <p:xfrm>
          <a:off x="1701800" y="2200275"/>
          <a:ext cx="1092200" cy="838200"/>
        </p:xfrm>
        <a:graphic>
          <a:graphicData uri="http://schemas.openxmlformats.org/presentationml/2006/ole">
            <mc:AlternateContent xmlns:mc="http://schemas.openxmlformats.org/markup-compatibility/2006">
              <mc:Choice xmlns:v="urn:schemas-microsoft-com:vml" Requires="v">
                <p:oleObj spid="_x0000_s73745" name="Equation" r:id="rId5" imgW="1091878" imgH="837787" progId="Equation.DSMT4">
                  <p:embed/>
                </p:oleObj>
              </mc:Choice>
              <mc:Fallback>
                <p:oleObj name="Equation" r:id="rId5" imgW="1091878" imgH="837787" progId="Equation.DSMT4">
                  <p:embed/>
                  <p:pic>
                    <p:nvPicPr>
                      <p:cNvPr id="23" name="Object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800" y="2200275"/>
                        <a:ext cx="10922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27"/>
          <p:cNvGraphicFramePr>
            <a:graphicFrameLocks noChangeAspect="1"/>
          </p:cNvGraphicFramePr>
          <p:nvPr/>
        </p:nvGraphicFramePr>
        <p:xfrm>
          <a:off x="2895600" y="2203450"/>
          <a:ext cx="698500" cy="825500"/>
        </p:xfrm>
        <a:graphic>
          <a:graphicData uri="http://schemas.openxmlformats.org/presentationml/2006/ole">
            <mc:AlternateContent xmlns:mc="http://schemas.openxmlformats.org/markup-compatibility/2006">
              <mc:Choice xmlns:v="urn:schemas-microsoft-com:vml" Requires="v">
                <p:oleObj spid="_x0000_s73746" name="Equation" r:id="rId7" imgW="698339" imgH="825110" progId="Equation.DSMT4">
                  <p:embed/>
                </p:oleObj>
              </mc:Choice>
              <mc:Fallback>
                <p:oleObj name="Equation" r:id="rId7" imgW="698339" imgH="825110" progId="Equation.DSMT4">
                  <p:embed/>
                  <p:pic>
                    <p:nvPicPr>
                      <p:cNvPr id="28" name="Object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2203450"/>
                        <a:ext cx="6985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28"/>
          <p:cNvGraphicFramePr>
            <a:graphicFrameLocks noChangeAspect="1"/>
          </p:cNvGraphicFramePr>
          <p:nvPr/>
        </p:nvGraphicFramePr>
        <p:xfrm>
          <a:off x="5607050" y="2177018"/>
          <a:ext cx="787400" cy="825500"/>
        </p:xfrm>
        <a:graphic>
          <a:graphicData uri="http://schemas.openxmlformats.org/presentationml/2006/ole">
            <mc:AlternateContent xmlns:mc="http://schemas.openxmlformats.org/markup-compatibility/2006">
              <mc:Choice xmlns:v="urn:schemas-microsoft-com:vml" Requires="v">
                <p:oleObj spid="_x0000_s73747" name="Equation" r:id="rId9" imgW="787553" imgH="825607" progId="Equation.DSMT4">
                  <p:embed/>
                </p:oleObj>
              </mc:Choice>
              <mc:Fallback>
                <p:oleObj name="Equation" r:id="rId9" imgW="787553" imgH="825607" progId="Equation.DSMT4">
                  <p:embed/>
                  <p:pic>
                    <p:nvPicPr>
                      <p:cNvPr id="29" name="Object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07050" y="2177018"/>
                        <a:ext cx="7874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29"/>
          <p:cNvGraphicFramePr>
            <a:graphicFrameLocks noChangeAspect="1"/>
          </p:cNvGraphicFramePr>
          <p:nvPr/>
        </p:nvGraphicFramePr>
        <p:xfrm>
          <a:off x="6419850" y="2196068"/>
          <a:ext cx="1066800" cy="825500"/>
        </p:xfrm>
        <a:graphic>
          <a:graphicData uri="http://schemas.openxmlformats.org/presentationml/2006/ole">
            <mc:AlternateContent xmlns:mc="http://schemas.openxmlformats.org/markup-compatibility/2006">
              <mc:Choice xmlns:v="urn:schemas-microsoft-com:vml" Requires="v">
                <p:oleObj spid="_x0000_s73748" name="Equation" r:id="rId11" imgW="1066524" imgH="825110" progId="Equation.DSMT4">
                  <p:embed/>
                </p:oleObj>
              </mc:Choice>
              <mc:Fallback>
                <p:oleObj name="Equation" r:id="rId11" imgW="1066524" imgH="825110" progId="Equation.DSMT4">
                  <p:embed/>
                  <p:pic>
                    <p:nvPicPr>
                      <p:cNvPr id="30" name="Object 2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19850" y="2196068"/>
                        <a:ext cx="10668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30"/>
          <p:cNvGraphicFramePr>
            <a:graphicFrameLocks noChangeAspect="1"/>
          </p:cNvGraphicFramePr>
          <p:nvPr/>
        </p:nvGraphicFramePr>
        <p:xfrm>
          <a:off x="7499350" y="2202418"/>
          <a:ext cx="698500" cy="825500"/>
        </p:xfrm>
        <a:graphic>
          <a:graphicData uri="http://schemas.openxmlformats.org/presentationml/2006/ole">
            <mc:AlternateContent xmlns:mc="http://schemas.openxmlformats.org/markup-compatibility/2006">
              <mc:Choice xmlns:v="urn:schemas-microsoft-com:vml" Requires="v">
                <p:oleObj spid="_x0000_s73749" name="Equation" r:id="rId13" imgW="698339" imgH="825110" progId="Equation.DSMT4">
                  <p:embed/>
                </p:oleObj>
              </mc:Choice>
              <mc:Fallback>
                <p:oleObj name="Equation" r:id="rId13" imgW="698339" imgH="825110" progId="Equation.DSMT4">
                  <p:embed/>
                  <p:pic>
                    <p:nvPicPr>
                      <p:cNvPr id="31" name="Object 3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99350" y="2202418"/>
                        <a:ext cx="6985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Rectangle 31"/>
          <p:cNvSpPr/>
          <p:nvPr/>
        </p:nvSpPr>
        <p:spPr>
          <a:xfrm>
            <a:off x="4231204" y="2336800"/>
            <a:ext cx="734496" cy="523220"/>
          </a:xfrm>
          <a:prstGeom prst="rect">
            <a:avLst/>
          </a:prstGeom>
        </p:spPr>
        <p:txBody>
          <a:bodyPr wrap="none">
            <a:spAutoFit/>
          </a:bodyPr>
          <a:lstStyle/>
          <a:p>
            <a:r>
              <a:rPr lang="en-US" sz="2800" dirty="0"/>
              <a:t>and</a:t>
            </a:r>
          </a:p>
        </p:txBody>
      </p:sp>
      <p:sp>
        <p:nvSpPr>
          <p:cNvPr id="33" name="Rectangle 32"/>
          <p:cNvSpPr/>
          <p:nvPr/>
        </p:nvSpPr>
        <p:spPr>
          <a:xfrm>
            <a:off x="469900" y="3415605"/>
            <a:ext cx="7988300" cy="954107"/>
          </a:xfrm>
          <a:prstGeom prst="rect">
            <a:avLst/>
          </a:prstGeom>
        </p:spPr>
        <p:txBody>
          <a:bodyPr wrap="square">
            <a:spAutoFit/>
          </a:bodyPr>
          <a:lstStyle/>
          <a:p>
            <a:r>
              <a:rPr lang="en-US" sz="2800" dirty="0"/>
              <a:t>Because the cross products are    </a:t>
            </a:r>
            <a:r>
              <a:rPr lang="en-US" sz="2800" dirty="0">
                <a:solidFill>
                  <a:srgbClr val="FF0000"/>
                </a:solidFill>
              </a:rPr>
              <a:t>equal</a:t>
            </a:r>
            <a:r>
              <a:rPr lang="en-US" sz="2800" dirty="0"/>
              <a:t>   , the proportion is    </a:t>
            </a:r>
            <a:r>
              <a:rPr lang="en-US" sz="2800" dirty="0">
                <a:solidFill>
                  <a:srgbClr val="FF0000"/>
                </a:solidFill>
              </a:rPr>
              <a:t>true</a:t>
            </a:r>
            <a:r>
              <a:rPr lang="en-US" sz="2800" dirty="0"/>
              <a:t>   .</a:t>
            </a:r>
          </a:p>
        </p:txBody>
      </p:sp>
      <p:sp>
        <p:nvSpPr>
          <p:cNvPr id="34" name="Rectangle 33"/>
          <p:cNvSpPr/>
          <p:nvPr/>
        </p:nvSpPr>
        <p:spPr>
          <a:xfrm>
            <a:off x="5055275" y="3561318"/>
            <a:ext cx="1454244" cy="369332"/>
          </a:xfrm>
          <a:prstGeom prst="rect">
            <a:avLst/>
          </a:prstGeom>
        </p:spPr>
        <p:txBody>
          <a:bodyPr wrap="none">
            <a:spAutoFit/>
          </a:bodyPr>
          <a:lstStyle/>
          <a:p>
            <a:r>
              <a:rPr lang="en-US" dirty="0"/>
              <a:t>___________</a:t>
            </a:r>
          </a:p>
        </p:txBody>
      </p:sp>
      <p:sp>
        <p:nvSpPr>
          <p:cNvPr id="35" name="Rectangle 34"/>
          <p:cNvSpPr/>
          <p:nvPr/>
        </p:nvSpPr>
        <p:spPr>
          <a:xfrm>
            <a:off x="2451100" y="3974068"/>
            <a:ext cx="1223412" cy="369332"/>
          </a:xfrm>
          <a:prstGeom prst="rect">
            <a:avLst/>
          </a:prstGeom>
        </p:spPr>
        <p:txBody>
          <a:bodyPr wrap="none">
            <a:spAutoFit/>
          </a:bodyPr>
          <a:lstStyle/>
          <a:p>
            <a:r>
              <a:rPr lang="en-US" dirty="0"/>
              <a:t>_________</a:t>
            </a:r>
          </a:p>
        </p:txBody>
      </p:sp>
      <p:sp>
        <p:nvSpPr>
          <p:cNvPr id="17" name="Rectangle 16"/>
          <p:cNvSpPr/>
          <p:nvPr/>
        </p:nvSpPr>
        <p:spPr>
          <a:xfrm>
            <a:off x="2972053" y="2794000"/>
            <a:ext cx="761747" cy="369332"/>
          </a:xfrm>
          <a:prstGeom prst="rect">
            <a:avLst/>
          </a:prstGeom>
        </p:spPr>
        <p:txBody>
          <a:bodyPr wrap="none">
            <a:spAutoFit/>
          </a:bodyPr>
          <a:lstStyle/>
          <a:p>
            <a:r>
              <a:rPr lang="en-US" dirty="0"/>
              <a:t>_____</a:t>
            </a:r>
          </a:p>
        </p:txBody>
      </p:sp>
      <p:sp>
        <p:nvSpPr>
          <p:cNvPr id="20" name="Rectangle 19"/>
          <p:cNvSpPr/>
          <p:nvPr/>
        </p:nvSpPr>
        <p:spPr>
          <a:xfrm>
            <a:off x="7639303" y="2754868"/>
            <a:ext cx="761747" cy="369332"/>
          </a:xfrm>
          <a:prstGeom prst="rect">
            <a:avLst/>
          </a:prstGeom>
        </p:spPr>
        <p:txBody>
          <a:bodyPr wrap="none">
            <a:spAutoFit/>
          </a:bodyPr>
          <a:lstStyle/>
          <a:p>
            <a:r>
              <a:rPr lang="en-US" dirty="0"/>
              <a:t>_____</a:t>
            </a:r>
          </a:p>
        </p:txBody>
      </p:sp>
      <p:graphicFrame>
        <p:nvGraphicFramePr>
          <p:cNvPr id="21" name="Object 20"/>
          <p:cNvGraphicFramePr>
            <a:graphicFrameLocks noChangeAspect="1"/>
          </p:cNvGraphicFramePr>
          <p:nvPr/>
        </p:nvGraphicFramePr>
        <p:xfrm>
          <a:off x="2438400" y="1863725"/>
          <a:ext cx="241300" cy="203200"/>
        </p:xfrm>
        <a:graphic>
          <a:graphicData uri="http://schemas.openxmlformats.org/presentationml/2006/ole">
            <mc:AlternateContent xmlns:mc="http://schemas.openxmlformats.org/markup-compatibility/2006">
              <mc:Choice xmlns:v="urn:schemas-microsoft-com:vml" Requires="v">
                <p:oleObj spid="_x0000_s73750" name="Equation" r:id="rId15" imgW="241124" imgH="203139" progId="Equation.DSMT4">
                  <p:embed/>
                </p:oleObj>
              </mc:Choice>
              <mc:Fallback>
                <p:oleObj name="Equation" r:id="rId15" imgW="241124" imgH="203139" progId="Equation.DSMT4">
                  <p:embed/>
                  <p:pic>
                    <p:nvPicPr>
                      <p:cNvPr id="21" name="Object 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38400" y="1863725"/>
                        <a:ext cx="24130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0653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17"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prstGeom prst="rect">
            <a:avLst/>
          </a:prstGeom>
        </p:spPr>
        <p:txBody>
          <a:bodyPr>
            <a:normAutofit/>
          </a:bodyPr>
          <a:lstStyle/>
          <a:p>
            <a:r>
              <a:rPr lang="en-US" dirty="0">
                <a:solidFill>
                  <a:schemeClr val="accent1"/>
                </a:solidFill>
              </a:rPr>
              <a:t>Introduction to Ratios</a:t>
            </a:r>
          </a:p>
        </p:txBody>
      </p:sp>
      <p:sp>
        <p:nvSpPr>
          <p:cNvPr id="6147" name="TextBox 3"/>
          <p:cNvSpPr txBox="1">
            <a:spLocks noChangeArrowheads="1"/>
          </p:cNvSpPr>
          <p:nvPr/>
        </p:nvSpPr>
        <p:spPr bwMode="auto">
          <a:xfrm>
            <a:off x="457200" y="1280161"/>
            <a:ext cx="8226425" cy="1990801"/>
          </a:xfrm>
          <a:prstGeom prst="rect">
            <a:avLst/>
          </a:prstGeom>
          <a:solidFill>
            <a:schemeClr val="accent3"/>
          </a:solidFill>
          <a:ln w="28575">
            <a:solidFill>
              <a:srgbClr val="000000"/>
            </a:solidFill>
          </a:ln>
        </p:spPr>
        <p:txBody>
          <a:bodyPr wrap="square">
            <a:spAutoFit/>
          </a:bodyPr>
          <a:lstStyle/>
          <a:p>
            <a:pPr marL="55563" indent="-1588" algn="ctr">
              <a:lnSpc>
                <a:spcPct val="90000"/>
              </a:lnSpc>
              <a:spcBef>
                <a:spcPct val="20000"/>
              </a:spcBef>
              <a:spcAft>
                <a:spcPts val="1700"/>
              </a:spcAft>
              <a:tabLst>
                <a:tab pos="520700" algn="l"/>
              </a:tabLst>
              <a:defRPr/>
            </a:pPr>
            <a:r>
              <a:rPr lang="en-US" sz="2800" b="1" dirty="0">
                <a:solidFill>
                  <a:srgbClr val="000000"/>
                </a:solidFill>
              </a:rPr>
              <a:t>Attention!</a:t>
            </a:r>
          </a:p>
          <a:p>
            <a:r>
              <a:rPr lang="en-US" sz="2800" dirty="0">
                <a:solidFill>
                  <a:srgbClr val="000000"/>
                </a:solidFill>
              </a:rPr>
              <a:t>The most common notation for ratios is fraction notation, and that is the notation we will use in this section.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prstGeom prst="rect">
            <a:avLst/>
          </a:prstGeom>
        </p:spPr>
        <p:txBody>
          <a:bodyPr/>
          <a:lstStyle/>
          <a:p>
            <a:r>
              <a:rPr lang="en-US" dirty="0"/>
              <a:t>To Solve a Proportion</a:t>
            </a:r>
            <a:endParaRPr lang="en-US" sz="3200" dirty="0">
              <a:solidFill>
                <a:schemeClr val="accent1"/>
              </a:solidFill>
            </a:endParaRPr>
          </a:p>
        </p:txBody>
      </p:sp>
      <p:sp>
        <p:nvSpPr>
          <p:cNvPr id="8195" name="Rectangle 3"/>
          <p:cNvSpPr>
            <a:spLocks noGrp="1"/>
          </p:cNvSpPr>
          <p:nvPr>
            <p:ph idx="1"/>
          </p:nvPr>
        </p:nvSpPr>
        <p:spPr>
          <a:xfrm>
            <a:off x="457200" y="1280160"/>
            <a:ext cx="8229600" cy="2914644"/>
          </a:xfrm>
          <a:prstGeom prst="rect">
            <a:avLst/>
          </a:prstGeom>
          <a:solidFill>
            <a:schemeClr val="accent3"/>
          </a:solidFill>
          <a:ln w="28575">
            <a:solidFill>
              <a:srgbClr val="000000"/>
            </a:solidFill>
          </a:ln>
        </p:spPr>
        <p:txBody>
          <a:bodyPr>
            <a:spAutoFit/>
          </a:bodyPr>
          <a:lstStyle/>
          <a:p>
            <a:pPr marL="55563" indent="-1588" algn="ctr">
              <a:lnSpc>
                <a:spcPct val="90000"/>
              </a:lnSpc>
              <a:spcAft>
                <a:spcPct val="5000"/>
              </a:spcAft>
              <a:tabLst>
                <a:tab pos="520700" algn="l"/>
              </a:tabLst>
              <a:defRPr/>
            </a:pPr>
            <a:r>
              <a:rPr lang="en-US" b="1" dirty="0">
                <a:solidFill>
                  <a:srgbClr val="000000"/>
                </a:solidFill>
              </a:rPr>
              <a:t>Procedure</a:t>
            </a:r>
          </a:p>
          <a:p>
            <a:pPr marL="514350" indent="-514350">
              <a:buFont typeface="+mj-lt"/>
              <a:buAutoNum type="arabicPeriod"/>
            </a:pPr>
            <a:r>
              <a:rPr lang="en-US" dirty="0">
                <a:solidFill>
                  <a:srgbClr val="000000"/>
                </a:solidFill>
              </a:rPr>
              <a:t>Find the </a:t>
            </a:r>
            <a:r>
              <a:rPr lang="en-US" b="1" dirty="0">
                <a:solidFill>
                  <a:srgbClr val="C00000"/>
                </a:solidFill>
              </a:rPr>
              <a:t>cross products</a:t>
            </a:r>
            <a:r>
              <a:rPr lang="en-US" dirty="0">
                <a:solidFill>
                  <a:srgbClr val="C00000"/>
                </a:solidFill>
              </a:rPr>
              <a:t> </a:t>
            </a:r>
            <a:r>
              <a:rPr lang="en-US" dirty="0">
                <a:solidFill>
                  <a:srgbClr val="000000"/>
                </a:solidFill>
              </a:rPr>
              <a:t>(or </a:t>
            </a:r>
            <a:r>
              <a:rPr lang="en-US" b="1" dirty="0">
                <a:solidFill>
                  <a:srgbClr val="C00000"/>
                </a:solidFill>
              </a:rPr>
              <a:t>cross multiply</a:t>
            </a:r>
            <a:r>
              <a:rPr lang="en-US" dirty="0">
                <a:solidFill>
                  <a:srgbClr val="000000"/>
                </a:solidFill>
              </a:rPr>
              <a:t>) and then set the cross products equal to each other.</a:t>
            </a:r>
          </a:p>
          <a:p>
            <a:pPr marL="514350" indent="-514350">
              <a:buFont typeface="+mj-lt"/>
              <a:buAutoNum type="arabicPeriod" startAt="2"/>
            </a:pPr>
            <a:r>
              <a:rPr lang="en-US" dirty="0">
                <a:solidFill>
                  <a:srgbClr val="000000"/>
                </a:solidFill>
              </a:rPr>
              <a:t>Divide both sides of the equation by the number that multiplies the variable.</a:t>
            </a:r>
          </a:p>
          <a:p>
            <a:pPr marL="514350" indent="-514350">
              <a:buFont typeface="+mj-lt"/>
              <a:buAutoNum type="arabicPeriod" startAt="3"/>
            </a:pPr>
            <a:r>
              <a:rPr lang="en-US" dirty="0">
                <a:solidFill>
                  <a:srgbClr val="000000"/>
                </a:solidFill>
              </a:rPr>
              <a:t>Simplify.</a:t>
            </a:r>
          </a:p>
        </p:txBody>
      </p:sp>
    </p:spTree>
    <p:extLst>
      <p:ext uri="{BB962C8B-B14F-4D97-AF65-F5344CB8AC3E}">
        <p14:creationId xmlns:p14="http://schemas.microsoft.com/office/powerpoint/2010/main" val="3003001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prstGeom prst="rect">
            <a:avLst/>
          </a:prstGeom>
        </p:spPr>
        <p:txBody>
          <a:bodyPr/>
          <a:lstStyle/>
          <a:p>
            <a:pPr eaLnBrk="1" hangingPunct="1"/>
            <a:r>
              <a:rPr lang="en-US" sz="3200" dirty="0">
                <a:solidFill>
                  <a:schemeClr val="accent1"/>
                </a:solidFill>
              </a:rPr>
              <a:t>Example 16: Solving Proportions</a:t>
            </a:r>
          </a:p>
        </p:txBody>
      </p:sp>
      <p:graphicFrame>
        <p:nvGraphicFramePr>
          <p:cNvPr id="9220" name="Object 4"/>
          <p:cNvGraphicFramePr>
            <a:graphicFrameLocks noGrp="1" noChangeAspect="1"/>
          </p:cNvGraphicFramePr>
          <p:nvPr>
            <p:ph idx="1"/>
            <p:extLst>
              <p:ext uri="{D42A27DB-BD31-4B8C-83A1-F6EECF244321}">
                <p14:modId xmlns:p14="http://schemas.microsoft.com/office/powerpoint/2010/main" val="2116349469"/>
              </p:ext>
            </p:extLst>
          </p:nvPr>
        </p:nvGraphicFramePr>
        <p:xfrm>
          <a:off x="3556000" y="1143000"/>
          <a:ext cx="927100" cy="838200"/>
        </p:xfrm>
        <a:graphic>
          <a:graphicData uri="http://schemas.openxmlformats.org/presentationml/2006/ole">
            <mc:AlternateContent xmlns:mc="http://schemas.openxmlformats.org/markup-compatibility/2006">
              <mc:Choice xmlns:v="urn:schemas-microsoft-com:vml" Requires="v">
                <p:oleObj spid="_x0000_s74764" name="Equation" r:id="rId3" imgW="927000" imgH="838080" progId="Equation.DSMT4">
                  <p:embed/>
                </p:oleObj>
              </mc:Choice>
              <mc:Fallback>
                <p:oleObj name="Equation" r:id="rId3" imgW="927000" imgH="838080" progId="Equation.DSMT4">
                  <p:embed/>
                  <p:pic>
                    <p:nvPicPr>
                      <p:cNvPr id="922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000" y="1143000"/>
                        <a:ext cx="9271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19" name="Rectangle 3"/>
          <p:cNvSpPr>
            <a:spLocks noGrp="1"/>
          </p:cNvSpPr>
          <p:nvPr>
            <p:ph type="body" sz="half" idx="4294967295"/>
          </p:nvPr>
        </p:nvSpPr>
        <p:spPr>
          <a:xfrm>
            <a:off x="457200" y="1300490"/>
            <a:ext cx="8229600" cy="523220"/>
          </a:xfrm>
          <a:prstGeom prst="rect">
            <a:avLst/>
          </a:prstGeom>
          <a:noFill/>
        </p:spPr>
        <p:txBody>
          <a:bodyPr>
            <a:spAutoFit/>
          </a:bodyPr>
          <a:lstStyle/>
          <a:p>
            <a:pPr marL="0" indent="0" eaLnBrk="1" hangingPunct="1">
              <a:spcAft>
                <a:spcPts val="1200"/>
              </a:spcAft>
              <a:buFont typeface="Courier New" pitchFamily="49" charset="0"/>
              <a:buNone/>
            </a:pPr>
            <a:r>
              <a:rPr lang="en-US" sz="2800" i="0" dirty="0">
                <a:solidFill>
                  <a:schemeClr val="tx1"/>
                </a:solidFill>
              </a:rPr>
              <a:t>Find the value of </a:t>
            </a:r>
            <a:r>
              <a:rPr lang="en-US" sz="2800" i="1" dirty="0">
                <a:solidFill>
                  <a:schemeClr val="tx1"/>
                </a:solidFill>
              </a:rPr>
              <a:t>x</a:t>
            </a:r>
            <a:r>
              <a:rPr lang="en-US" sz="2800" i="0" dirty="0">
                <a:solidFill>
                  <a:schemeClr val="tx1"/>
                </a:solidFill>
              </a:rPr>
              <a:t> if </a:t>
            </a:r>
            <a:endParaRPr lang="en-US" sz="2800" b="1" i="0" dirty="0">
              <a:solidFill>
                <a:schemeClr val="tx1"/>
              </a:solidFill>
            </a:endParaRPr>
          </a:p>
        </p:txBody>
      </p:sp>
      <p:graphicFrame>
        <p:nvGraphicFramePr>
          <p:cNvPr id="9221" name="Object 5"/>
          <p:cNvGraphicFramePr>
            <a:graphicFrameLocks noGrp="1" noChangeAspect="1"/>
          </p:cNvGraphicFramePr>
          <p:nvPr>
            <p:ph sz="quarter" idx="4294967295"/>
          </p:nvPr>
        </p:nvGraphicFramePr>
        <p:xfrm>
          <a:off x="1079500" y="2755900"/>
          <a:ext cx="825500" cy="825500"/>
        </p:xfrm>
        <a:graphic>
          <a:graphicData uri="http://schemas.openxmlformats.org/presentationml/2006/ole">
            <mc:AlternateContent xmlns:mc="http://schemas.openxmlformats.org/markup-compatibility/2006">
              <mc:Choice xmlns:v="urn:schemas-microsoft-com:vml" Requires="v">
                <p:oleObj spid="_x0000_s74765" name="Equation" r:id="rId5" imgW="838292" imgH="838292" progId="Equation.DSMT4">
                  <p:embed/>
                </p:oleObj>
              </mc:Choice>
              <mc:Fallback>
                <p:oleObj name="Equation" r:id="rId5" imgW="838292" imgH="838292" progId="Equation.DSMT4">
                  <p:embed/>
                  <p:pic>
                    <p:nvPicPr>
                      <p:cNvPr id="9221"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0" y="2755900"/>
                        <a:ext cx="8255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2" name="Object 6"/>
          <p:cNvGraphicFramePr>
            <a:graphicFrameLocks noChangeAspect="1"/>
          </p:cNvGraphicFramePr>
          <p:nvPr/>
        </p:nvGraphicFramePr>
        <p:xfrm>
          <a:off x="749300" y="3727450"/>
          <a:ext cx="1384300" cy="292100"/>
        </p:xfrm>
        <a:graphic>
          <a:graphicData uri="http://schemas.openxmlformats.org/presentationml/2006/ole">
            <mc:AlternateContent xmlns:mc="http://schemas.openxmlformats.org/markup-compatibility/2006">
              <mc:Choice xmlns:v="urn:schemas-microsoft-com:vml" Requires="v">
                <p:oleObj spid="_x0000_s74766" name="Equation" r:id="rId7" imgW="1384001" imgH="292123" progId="Equation.DSMT4">
                  <p:embed/>
                </p:oleObj>
              </mc:Choice>
              <mc:Fallback>
                <p:oleObj name="Equation" r:id="rId7" imgW="1384001" imgH="292123" progId="Equation.DSMT4">
                  <p:embed/>
                  <p:pic>
                    <p:nvPicPr>
                      <p:cNvPr id="9222"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9300" y="3727450"/>
                        <a:ext cx="13843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3" name="Object 7"/>
          <p:cNvGraphicFramePr>
            <a:graphicFrameLocks noChangeAspect="1"/>
          </p:cNvGraphicFramePr>
          <p:nvPr/>
        </p:nvGraphicFramePr>
        <p:xfrm>
          <a:off x="711200" y="4273550"/>
          <a:ext cx="1358900" cy="825500"/>
        </p:xfrm>
        <a:graphic>
          <a:graphicData uri="http://schemas.openxmlformats.org/presentationml/2006/ole">
            <mc:AlternateContent xmlns:mc="http://schemas.openxmlformats.org/markup-compatibility/2006">
              <mc:Choice xmlns:v="urn:schemas-microsoft-com:vml" Requires="v">
                <p:oleObj spid="_x0000_s74767" name="Equation" r:id="rId9" imgW="1358647" imgH="825110" progId="Equation.DSMT4">
                  <p:embed/>
                </p:oleObj>
              </mc:Choice>
              <mc:Fallback>
                <p:oleObj name="Equation" r:id="rId9" imgW="1358647" imgH="825110" progId="Equation.DSMT4">
                  <p:embed/>
                  <p:pic>
                    <p:nvPicPr>
                      <p:cNvPr id="9223"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1200" y="4273550"/>
                        <a:ext cx="13589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4" name="Object 8"/>
          <p:cNvGraphicFramePr>
            <a:graphicFrameLocks noChangeAspect="1"/>
          </p:cNvGraphicFramePr>
          <p:nvPr/>
        </p:nvGraphicFramePr>
        <p:xfrm>
          <a:off x="1092200" y="5334000"/>
          <a:ext cx="889000" cy="292100"/>
        </p:xfrm>
        <a:graphic>
          <a:graphicData uri="http://schemas.openxmlformats.org/presentationml/2006/ole">
            <mc:AlternateContent xmlns:mc="http://schemas.openxmlformats.org/markup-compatibility/2006">
              <mc:Choice xmlns:v="urn:schemas-microsoft-com:vml" Requires="v">
                <p:oleObj spid="_x0000_s74768" name="Equation" r:id="rId11" imgW="888510" imgH="291947" progId="Equation.DSMT4">
                  <p:embed/>
                </p:oleObj>
              </mc:Choice>
              <mc:Fallback>
                <p:oleObj name="Equation" r:id="rId11" imgW="888510" imgH="291947" progId="Equation.DSMT4">
                  <p:embed/>
                  <p:pic>
                    <p:nvPicPr>
                      <p:cNvPr id="9224"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92200" y="5334000"/>
                        <a:ext cx="8890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p:cNvSpPr/>
          <p:nvPr/>
        </p:nvSpPr>
        <p:spPr>
          <a:xfrm>
            <a:off x="457200" y="1991380"/>
            <a:ext cx="1425390" cy="523220"/>
          </a:xfrm>
          <a:prstGeom prst="rect">
            <a:avLst/>
          </a:prstGeom>
        </p:spPr>
        <p:txBody>
          <a:bodyPr wrap="none">
            <a:spAutoFit/>
          </a:bodyPr>
          <a:lstStyle/>
          <a:p>
            <a:r>
              <a:rPr lang="en-US" sz="2800" b="1" dirty="0"/>
              <a:t>Solution</a:t>
            </a:r>
            <a:endParaRPr lang="en-US" sz="2800" dirty="0"/>
          </a:p>
        </p:txBody>
      </p:sp>
      <p:cxnSp>
        <p:nvCxnSpPr>
          <p:cNvPr id="17" name="Straight Connector 16"/>
          <p:cNvCxnSpPr/>
          <p:nvPr/>
        </p:nvCxnSpPr>
        <p:spPr>
          <a:xfrm rot="10800000" flipV="1">
            <a:off x="685801" y="4319788"/>
            <a:ext cx="27432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flipV="1">
            <a:off x="863601" y="4827788"/>
            <a:ext cx="27432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514600" y="2943165"/>
            <a:ext cx="2679700" cy="400110"/>
          </a:xfrm>
          <a:prstGeom prst="rect">
            <a:avLst/>
          </a:prstGeom>
        </p:spPr>
        <p:txBody>
          <a:bodyPr wrap="square">
            <a:spAutoFit/>
          </a:bodyPr>
          <a:lstStyle/>
          <a:p>
            <a:r>
              <a:rPr lang="en-US" sz="2000" dirty="0">
                <a:solidFill>
                  <a:srgbClr val="008080"/>
                </a:solidFill>
              </a:rPr>
              <a:t>Write the proportion.</a:t>
            </a:r>
          </a:p>
        </p:txBody>
      </p:sp>
      <p:sp>
        <p:nvSpPr>
          <p:cNvPr id="20" name="Rectangle 19"/>
          <p:cNvSpPr/>
          <p:nvPr/>
        </p:nvSpPr>
        <p:spPr>
          <a:xfrm>
            <a:off x="2514600" y="3667065"/>
            <a:ext cx="6197600" cy="400110"/>
          </a:xfrm>
          <a:prstGeom prst="rect">
            <a:avLst/>
          </a:prstGeom>
        </p:spPr>
        <p:txBody>
          <a:bodyPr wrap="square">
            <a:spAutoFit/>
          </a:bodyPr>
          <a:lstStyle/>
          <a:p>
            <a:r>
              <a:rPr lang="en-US" sz="2000" dirty="0">
                <a:solidFill>
                  <a:srgbClr val="008080"/>
                </a:solidFill>
              </a:rPr>
              <a:t>Find the cross products and set them equal to each other.</a:t>
            </a:r>
          </a:p>
        </p:txBody>
      </p:sp>
      <p:sp>
        <p:nvSpPr>
          <p:cNvPr id="21" name="Rectangle 20"/>
          <p:cNvSpPr/>
          <p:nvPr/>
        </p:nvSpPr>
        <p:spPr>
          <a:xfrm>
            <a:off x="2514600" y="4473714"/>
            <a:ext cx="5994400" cy="707886"/>
          </a:xfrm>
          <a:prstGeom prst="rect">
            <a:avLst/>
          </a:prstGeom>
        </p:spPr>
        <p:txBody>
          <a:bodyPr wrap="square">
            <a:spAutoFit/>
          </a:bodyPr>
          <a:lstStyle/>
          <a:p>
            <a:r>
              <a:rPr lang="en-US" sz="2000" dirty="0">
                <a:solidFill>
                  <a:srgbClr val="008080"/>
                </a:solidFill>
              </a:rPr>
              <a:t>Divide both sides by </a:t>
            </a:r>
            <a:r>
              <a:rPr lang="en-US" sz="2000" dirty="0">
                <a:solidFill>
                  <a:srgbClr val="FFC000"/>
                </a:solidFill>
              </a:rPr>
              <a:t>4</a:t>
            </a:r>
            <a:r>
              <a:rPr lang="en-US" sz="2000" dirty="0">
                <a:solidFill>
                  <a:srgbClr val="008080"/>
                </a:solidFill>
              </a:rPr>
              <a:t>, the number that multiplies the variable.</a:t>
            </a:r>
          </a:p>
        </p:txBody>
      </p:sp>
      <p:sp>
        <p:nvSpPr>
          <p:cNvPr id="22" name="Rectangle 21"/>
          <p:cNvSpPr/>
          <p:nvPr/>
        </p:nvSpPr>
        <p:spPr>
          <a:xfrm>
            <a:off x="2514600" y="5257740"/>
            <a:ext cx="1063496" cy="400110"/>
          </a:xfrm>
          <a:prstGeom prst="rect">
            <a:avLst/>
          </a:prstGeom>
        </p:spPr>
        <p:txBody>
          <a:bodyPr wrap="none">
            <a:spAutoFit/>
          </a:bodyPr>
          <a:lstStyle/>
          <a:p>
            <a:r>
              <a:rPr lang="en-US" sz="2000" dirty="0">
                <a:solidFill>
                  <a:srgbClr val="008080"/>
                </a:solidFill>
              </a:rPr>
              <a:t>Simplify.</a:t>
            </a:r>
          </a:p>
        </p:txBody>
      </p:sp>
    </p:spTree>
    <p:extLst>
      <p:ext uri="{BB962C8B-B14F-4D97-AF65-F5344CB8AC3E}">
        <p14:creationId xmlns:p14="http://schemas.microsoft.com/office/powerpoint/2010/main" val="428518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2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1" grpId="0"/>
      <p:bldP spid="2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prstGeom prst="rect">
            <a:avLst/>
          </a:prstGeom>
        </p:spPr>
        <p:txBody>
          <a:bodyPr/>
          <a:lstStyle/>
          <a:p>
            <a:pPr eaLnBrk="1" hangingPunct="1"/>
            <a:r>
              <a:rPr lang="en-US" sz="3200" dirty="0">
                <a:solidFill>
                  <a:schemeClr val="accent1"/>
                </a:solidFill>
              </a:rPr>
              <a:t>Example 17: Solving Proportions</a:t>
            </a:r>
          </a:p>
        </p:txBody>
      </p:sp>
      <p:sp>
        <p:nvSpPr>
          <p:cNvPr id="9219" name="Rectangle 3"/>
          <p:cNvSpPr>
            <a:spLocks noGrp="1"/>
          </p:cNvSpPr>
          <p:nvPr>
            <p:ph type="body" sz="half" idx="4294967295"/>
          </p:nvPr>
        </p:nvSpPr>
        <p:spPr>
          <a:xfrm>
            <a:off x="457200" y="1300490"/>
            <a:ext cx="8229600" cy="523220"/>
          </a:xfrm>
          <a:prstGeom prst="rect">
            <a:avLst/>
          </a:prstGeom>
          <a:noFill/>
        </p:spPr>
        <p:txBody>
          <a:bodyPr>
            <a:spAutoFit/>
          </a:bodyPr>
          <a:lstStyle/>
          <a:p>
            <a:pPr marL="0" indent="0" eaLnBrk="1" hangingPunct="1">
              <a:spcAft>
                <a:spcPts val="1200"/>
              </a:spcAft>
              <a:buFont typeface="Courier New" pitchFamily="49" charset="0"/>
              <a:buNone/>
            </a:pPr>
            <a:r>
              <a:rPr lang="en-US" sz="2800" i="0" dirty="0">
                <a:solidFill>
                  <a:schemeClr val="tx1"/>
                </a:solidFill>
              </a:rPr>
              <a:t>Find the value of </a:t>
            </a:r>
            <a:r>
              <a:rPr lang="en-US" sz="2800" i="1" dirty="0">
                <a:solidFill>
                  <a:schemeClr val="tx1"/>
                </a:solidFill>
              </a:rPr>
              <a:t>y</a:t>
            </a:r>
            <a:r>
              <a:rPr lang="en-US" sz="2800" i="0" dirty="0">
                <a:solidFill>
                  <a:schemeClr val="tx1"/>
                </a:solidFill>
              </a:rPr>
              <a:t> if </a:t>
            </a:r>
            <a:endParaRPr lang="en-US" sz="2800" b="1" i="0" dirty="0">
              <a:solidFill>
                <a:schemeClr val="tx1"/>
              </a:solidFill>
            </a:endParaRPr>
          </a:p>
        </p:txBody>
      </p:sp>
      <p:graphicFrame>
        <p:nvGraphicFramePr>
          <p:cNvPr id="9222" name="Object 6"/>
          <p:cNvGraphicFramePr>
            <a:graphicFrameLocks noChangeAspect="1"/>
          </p:cNvGraphicFramePr>
          <p:nvPr/>
        </p:nvGraphicFramePr>
        <p:xfrm>
          <a:off x="584200" y="3695700"/>
          <a:ext cx="1714500" cy="355600"/>
        </p:xfrm>
        <a:graphic>
          <a:graphicData uri="http://schemas.openxmlformats.org/presentationml/2006/ole">
            <mc:AlternateContent xmlns:mc="http://schemas.openxmlformats.org/markup-compatibility/2006">
              <mc:Choice xmlns:v="urn:schemas-microsoft-com:vml" Requires="v">
                <p:oleObj spid="_x0000_s75788" name="Equation" r:id="rId3" imgW="1714156" imgH="355508" progId="Equation.DSMT4">
                  <p:embed/>
                </p:oleObj>
              </mc:Choice>
              <mc:Fallback>
                <p:oleObj name="Equation" r:id="rId3" imgW="1714156" imgH="355508" progId="Equation.DSMT4">
                  <p:embed/>
                  <p:pic>
                    <p:nvPicPr>
                      <p:cNvPr id="922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200" y="3695700"/>
                        <a:ext cx="17145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3" name="Object 7"/>
          <p:cNvGraphicFramePr>
            <a:graphicFrameLocks noChangeAspect="1"/>
          </p:cNvGraphicFramePr>
          <p:nvPr/>
        </p:nvGraphicFramePr>
        <p:xfrm>
          <a:off x="711200" y="4267200"/>
          <a:ext cx="1676400" cy="838200"/>
        </p:xfrm>
        <a:graphic>
          <a:graphicData uri="http://schemas.openxmlformats.org/presentationml/2006/ole">
            <mc:AlternateContent xmlns:mc="http://schemas.openxmlformats.org/markup-compatibility/2006">
              <mc:Choice xmlns:v="urn:schemas-microsoft-com:vml" Requires="v">
                <p:oleObj spid="_x0000_s75789" name="Equation" r:id="rId5" imgW="1676124" imgH="837787" progId="Equation.DSMT4">
                  <p:embed/>
                </p:oleObj>
              </mc:Choice>
              <mc:Fallback>
                <p:oleObj name="Equation" r:id="rId5" imgW="1676124" imgH="837787" progId="Equation.DSMT4">
                  <p:embed/>
                  <p:pic>
                    <p:nvPicPr>
                      <p:cNvPr id="9223"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200" y="4267200"/>
                        <a:ext cx="1676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4" name="Object 8"/>
          <p:cNvGraphicFramePr>
            <a:graphicFrameLocks noChangeAspect="1"/>
          </p:cNvGraphicFramePr>
          <p:nvPr/>
        </p:nvGraphicFramePr>
        <p:xfrm>
          <a:off x="1104900" y="5302250"/>
          <a:ext cx="711200" cy="355600"/>
        </p:xfrm>
        <a:graphic>
          <a:graphicData uri="http://schemas.openxmlformats.org/presentationml/2006/ole">
            <mc:AlternateContent xmlns:mc="http://schemas.openxmlformats.org/markup-compatibility/2006">
              <mc:Choice xmlns:v="urn:schemas-microsoft-com:vml" Requires="v">
                <p:oleObj spid="_x0000_s75790" name="Equation" r:id="rId7" imgW="711016" imgH="355508" progId="Equation.DSMT4">
                  <p:embed/>
                </p:oleObj>
              </mc:Choice>
              <mc:Fallback>
                <p:oleObj name="Equation" r:id="rId7" imgW="711016" imgH="355508" progId="Equation.DSMT4">
                  <p:embed/>
                  <p:pic>
                    <p:nvPicPr>
                      <p:cNvPr id="9224"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4900" y="5302250"/>
                        <a:ext cx="7112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p:cNvSpPr/>
          <p:nvPr/>
        </p:nvSpPr>
        <p:spPr>
          <a:xfrm>
            <a:off x="457200" y="1991380"/>
            <a:ext cx="1425390" cy="523220"/>
          </a:xfrm>
          <a:prstGeom prst="rect">
            <a:avLst/>
          </a:prstGeom>
        </p:spPr>
        <p:txBody>
          <a:bodyPr wrap="none">
            <a:spAutoFit/>
          </a:bodyPr>
          <a:lstStyle/>
          <a:p>
            <a:r>
              <a:rPr lang="en-US" sz="2800" b="1" dirty="0"/>
              <a:t>Solution</a:t>
            </a:r>
            <a:endParaRPr lang="en-US" sz="2800" dirty="0"/>
          </a:p>
        </p:txBody>
      </p:sp>
      <p:cxnSp>
        <p:nvCxnSpPr>
          <p:cNvPr id="17" name="Straight Connector 16"/>
          <p:cNvCxnSpPr/>
          <p:nvPr/>
        </p:nvCxnSpPr>
        <p:spPr>
          <a:xfrm rot="10800000" flipV="1">
            <a:off x="1612900" y="4216400"/>
            <a:ext cx="419100" cy="4064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641600" y="2914590"/>
            <a:ext cx="2679700" cy="400110"/>
          </a:xfrm>
          <a:prstGeom prst="rect">
            <a:avLst/>
          </a:prstGeom>
        </p:spPr>
        <p:txBody>
          <a:bodyPr wrap="square">
            <a:spAutoFit/>
          </a:bodyPr>
          <a:lstStyle/>
          <a:p>
            <a:r>
              <a:rPr lang="en-US" sz="2000" dirty="0">
                <a:solidFill>
                  <a:srgbClr val="008080"/>
                </a:solidFill>
              </a:rPr>
              <a:t>Write the proportion.</a:t>
            </a:r>
          </a:p>
        </p:txBody>
      </p:sp>
      <p:sp>
        <p:nvSpPr>
          <p:cNvPr id="20" name="Rectangle 19"/>
          <p:cNvSpPr/>
          <p:nvPr/>
        </p:nvSpPr>
        <p:spPr>
          <a:xfrm>
            <a:off x="2641600" y="3657540"/>
            <a:ext cx="6197600" cy="400110"/>
          </a:xfrm>
          <a:prstGeom prst="rect">
            <a:avLst/>
          </a:prstGeom>
        </p:spPr>
        <p:txBody>
          <a:bodyPr wrap="square">
            <a:spAutoFit/>
          </a:bodyPr>
          <a:lstStyle/>
          <a:p>
            <a:r>
              <a:rPr lang="en-US" sz="2000" dirty="0">
                <a:solidFill>
                  <a:srgbClr val="008080"/>
                </a:solidFill>
              </a:rPr>
              <a:t>Find the cross products and set them equal to each other.</a:t>
            </a:r>
          </a:p>
        </p:txBody>
      </p:sp>
      <p:sp>
        <p:nvSpPr>
          <p:cNvPr id="21" name="Rectangle 20"/>
          <p:cNvSpPr/>
          <p:nvPr/>
        </p:nvSpPr>
        <p:spPr>
          <a:xfrm>
            <a:off x="2641600" y="4349889"/>
            <a:ext cx="5994400" cy="707886"/>
          </a:xfrm>
          <a:prstGeom prst="rect">
            <a:avLst/>
          </a:prstGeom>
        </p:spPr>
        <p:txBody>
          <a:bodyPr wrap="square">
            <a:spAutoFit/>
          </a:bodyPr>
          <a:lstStyle/>
          <a:p>
            <a:r>
              <a:rPr lang="en-US" sz="2000" dirty="0">
                <a:solidFill>
                  <a:srgbClr val="008080"/>
                </a:solidFill>
              </a:rPr>
              <a:t>Divide both sides by </a:t>
            </a:r>
            <a:r>
              <a:rPr lang="en-US" sz="2000" dirty="0">
                <a:solidFill>
                  <a:srgbClr val="FFC000"/>
                </a:solidFill>
              </a:rPr>
              <a:t>16</a:t>
            </a:r>
            <a:r>
              <a:rPr lang="en-US" sz="2000" dirty="0">
                <a:solidFill>
                  <a:srgbClr val="008080"/>
                </a:solidFill>
              </a:rPr>
              <a:t>, the number that multiplies the variable.</a:t>
            </a:r>
          </a:p>
        </p:txBody>
      </p:sp>
      <p:sp>
        <p:nvSpPr>
          <p:cNvPr id="22" name="Rectangle 21"/>
          <p:cNvSpPr/>
          <p:nvPr/>
        </p:nvSpPr>
        <p:spPr>
          <a:xfrm>
            <a:off x="2641600" y="5267265"/>
            <a:ext cx="1063496" cy="400110"/>
          </a:xfrm>
          <a:prstGeom prst="rect">
            <a:avLst/>
          </a:prstGeom>
        </p:spPr>
        <p:txBody>
          <a:bodyPr wrap="none">
            <a:spAutoFit/>
          </a:bodyPr>
          <a:lstStyle/>
          <a:p>
            <a:r>
              <a:rPr lang="en-US" sz="2000" dirty="0">
                <a:solidFill>
                  <a:srgbClr val="008080"/>
                </a:solidFill>
              </a:rPr>
              <a:t>Simplify.</a:t>
            </a:r>
          </a:p>
        </p:txBody>
      </p:sp>
      <p:graphicFrame>
        <p:nvGraphicFramePr>
          <p:cNvPr id="16" name="Object 15"/>
          <p:cNvGraphicFramePr>
            <a:graphicFrameLocks noChangeAspect="1"/>
          </p:cNvGraphicFramePr>
          <p:nvPr/>
        </p:nvGraphicFramePr>
        <p:xfrm>
          <a:off x="876300" y="2667000"/>
          <a:ext cx="1168400" cy="838200"/>
        </p:xfrm>
        <a:graphic>
          <a:graphicData uri="http://schemas.openxmlformats.org/presentationml/2006/ole">
            <mc:AlternateContent xmlns:mc="http://schemas.openxmlformats.org/markup-compatibility/2006">
              <mc:Choice xmlns:v="urn:schemas-microsoft-com:vml" Requires="v">
                <p:oleObj spid="_x0000_s75791" name="Equation" r:id="rId9" imgW="1167941" imgH="837787" progId="Equation.DSMT4">
                  <p:embed/>
                </p:oleObj>
              </mc:Choice>
              <mc:Fallback>
                <p:oleObj name="Equation" r:id="rId9" imgW="1167941" imgH="837787" progId="Equation.DSMT4">
                  <p:embed/>
                  <p:pic>
                    <p:nvPicPr>
                      <p:cNvPr id="16"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6300" y="2667000"/>
                        <a:ext cx="1168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4" name="Straight Connector 23"/>
          <p:cNvCxnSpPr/>
          <p:nvPr/>
        </p:nvCxnSpPr>
        <p:spPr>
          <a:xfrm rot="10800000" flipV="1">
            <a:off x="1790700" y="4775200"/>
            <a:ext cx="368300" cy="3175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7" name="Object 26"/>
          <p:cNvGraphicFramePr>
            <a:graphicFrameLocks noChangeAspect="1"/>
          </p:cNvGraphicFramePr>
          <p:nvPr>
            <p:extLst>
              <p:ext uri="{D42A27DB-BD31-4B8C-83A1-F6EECF244321}">
                <p14:modId xmlns:p14="http://schemas.microsoft.com/office/powerpoint/2010/main" val="3671774603"/>
              </p:ext>
            </p:extLst>
          </p:nvPr>
        </p:nvGraphicFramePr>
        <p:xfrm>
          <a:off x="3543300" y="1143000"/>
          <a:ext cx="1257300" cy="838200"/>
        </p:xfrm>
        <a:graphic>
          <a:graphicData uri="http://schemas.openxmlformats.org/presentationml/2006/ole">
            <mc:AlternateContent xmlns:mc="http://schemas.openxmlformats.org/markup-compatibility/2006">
              <mc:Choice xmlns:v="urn:schemas-microsoft-com:vml" Requires="v">
                <p:oleObj spid="_x0000_s75792" name="Equation" r:id="rId11" imgW="1257120" imgH="838080" progId="Equation.DSMT4">
                  <p:embed/>
                </p:oleObj>
              </mc:Choice>
              <mc:Fallback>
                <p:oleObj name="Equation" r:id="rId11" imgW="1257120" imgH="838080" progId="Equation.DSMT4">
                  <p:embed/>
                  <p:pic>
                    <p:nvPicPr>
                      <p:cNvPr id="27" name="Object 2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43300" y="1143000"/>
                        <a:ext cx="12573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604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2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1" grpId="0"/>
      <p:bldP spid="2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prstGeom prst="rect">
            <a:avLst/>
          </a:prstGeom>
        </p:spPr>
        <p:txBody>
          <a:bodyPr/>
          <a:lstStyle/>
          <a:p>
            <a:pPr eaLnBrk="1" hangingPunct="1"/>
            <a:r>
              <a:rPr lang="en-US" sz="3200" dirty="0">
                <a:solidFill>
                  <a:schemeClr val="accent1"/>
                </a:solidFill>
              </a:rPr>
              <a:t>Example 17: Solving Proportions (cont.)</a:t>
            </a:r>
          </a:p>
        </p:txBody>
      </p:sp>
      <p:sp>
        <p:nvSpPr>
          <p:cNvPr id="9219" name="Rectangle 3"/>
          <p:cNvSpPr>
            <a:spLocks noGrp="1"/>
          </p:cNvSpPr>
          <p:nvPr>
            <p:ph type="body" sz="half" idx="4294967295"/>
          </p:nvPr>
        </p:nvSpPr>
        <p:spPr>
          <a:xfrm>
            <a:off x="457200" y="1219200"/>
            <a:ext cx="8229600" cy="1815882"/>
          </a:xfrm>
          <a:prstGeom prst="rect">
            <a:avLst/>
          </a:prstGeom>
          <a:noFill/>
        </p:spPr>
        <p:txBody>
          <a:bodyPr>
            <a:spAutoFit/>
          </a:bodyPr>
          <a:lstStyle/>
          <a:p>
            <a:pPr marL="0" indent="0">
              <a:buNone/>
            </a:pPr>
            <a:r>
              <a:rPr lang="en-US" sz="2800" dirty="0"/>
              <a:t>Note that the variable may appear on the right side of the equation as well as on the left side of the equation. In either case, </a:t>
            </a:r>
            <a:r>
              <a:rPr lang="en-US" sz="2800" b="1" dirty="0"/>
              <a:t>we divide both sides of the equation by the number that multiplies the variable</a:t>
            </a:r>
            <a:r>
              <a:rPr lang="en-US" sz="2800" dirty="0"/>
              <a:t>.</a:t>
            </a:r>
          </a:p>
        </p:txBody>
      </p:sp>
    </p:spTree>
    <p:extLst>
      <p:ext uri="{BB962C8B-B14F-4D97-AF65-F5344CB8AC3E}">
        <p14:creationId xmlns:p14="http://schemas.microsoft.com/office/powerpoint/2010/main" val="38532975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prstGeom prst="rect">
            <a:avLst/>
          </a:prstGeom>
        </p:spPr>
        <p:txBody>
          <a:bodyPr/>
          <a:lstStyle/>
          <a:p>
            <a:pPr eaLnBrk="1" hangingPunct="1"/>
            <a:r>
              <a:rPr lang="en-US" sz="3200" dirty="0">
                <a:solidFill>
                  <a:schemeClr val="accent1"/>
                </a:solidFill>
              </a:rPr>
              <a:t>Example 17: Solving Proportions (cont.)</a:t>
            </a:r>
          </a:p>
        </p:txBody>
      </p:sp>
      <p:sp>
        <p:nvSpPr>
          <p:cNvPr id="9219" name="Rectangle 3"/>
          <p:cNvSpPr>
            <a:spLocks noGrp="1"/>
          </p:cNvSpPr>
          <p:nvPr>
            <p:ph type="body" sz="half" idx="4294967295"/>
          </p:nvPr>
        </p:nvSpPr>
        <p:spPr>
          <a:xfrm>
            <a:off x="457200" y="1447800"/>
            <a:ext cx="8229600" cy="1040285"/>
          </a:xfrm>
          <a:prstGeom prst="rect">
            <a:avLst/>
          </a:prstGeom>
          <a:noFill/>
        </p:spPr>
        <p:txBody>
          <a:bodyPr>
            <a:spAutoFit/>
          </a:bodyPr>
          <a:lstStyle/>
          <a:p>
            <a:pPr marL="0" indent="0">
              <a:buNone/>
            </a:pPr>
            <a:r>
              <a:rPr lang="en-US" sz="2800" dirty="0"/>
              <a:t>Reduce the fraction       before solving the proportion to </a:t>
            </a:r>
          </a:p>
          <a:p>
            <a:pPr marL="0" indent="0">
              <a:buNone/>
            </a:pPr>
            <a:r>
              <a:rPr lang="en-US" sz="2800" dirty="0"/>
              <a:t>keep the numbers smaller and easier to work with.</a:t>
            </a:r>
            <a:endParaRPr lang="en-US" sz="2800" b="1" i="0" dirty="0">
              <a:solidFill>
                <a:schemeClr val="tx1"/>
              </a:solidFill>
            </a:endParaRPr>
          </a:p>
        </p:txBody>
      </p:sp>
      <p:graphicFrame>
        <p:nvGraphicFramePr>
          <p:cNvPr id="9222" name="Object 6"/>
          <p:cNvGraphicFramePr>
            <a:graphicFrameLocks noChangeAspect="1"/>
          </p:cNvGraphicFramePr>
          <p:nvPr/>
        </p:nvGraphicFramePr>
        <p:xfrm>
          <a:off x="508000" y="4343400"/>
          <a:ext cx="1536700" cy="355600"/>
        </p:xfrm>
        <a:graphic>
          <a:graphicData uri="http://schemas.openxmlformats.org/presentationml/2006/ole">
            <mc:AlternateContent xmlns:mc="http://schemas.openxmlformats.org/markup-compatibility/2006">
              <mc:Choice xmlns:v="urn:schemas-microsoft-com:vml" Requires="v">
                <p:oleObj spid="_x0000_s76820" name="Equation" r:id="rId3" imgW="1536126" imgH="355508" progId="Equation.DSMT4">
                  <p:embed/>
                </p:oleObj>
              </mc:Choice>
              <mc:Fallback>
                <p:oleObj name="Equation" r:id="rId3" imgW="1536126" imgH="355508" progId="Equation.DSMT4">
                  <p:embed/>
                  <p:pic>
                    <p:nvPicPr>
                      <p:cNvPr id="922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4343400"/>
                        <a:ext cx="15367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3" name="Object 7"/>
          <p:cNvGraphicFramePr>
            <a:graphicFrameLocks noChangeAspect="1"/>
          </p:cNvGraphicFramePr>
          <p:nvPr/>
        </p:nvGraphicFramePr>
        <p:xfrm>
          <a:off x="762000" y="4762500"/>
          <a:ext cx="1333500" cy="838200"/>
        </p:xfrm>
        <a:graphic>
          <a:graphicData uri="http://schemas.openxmlformats.org/presentationml/2006/ole">
            <mc:AlternateContent xmlns:mc="http://schemas.openxmlformats.org/markup-compatibility/2006">
              <mc:Choice xmlns:v="urn:schemas-microsoft-com:vml" Requires="v">
                <p:oleObj spid="_x0000_s76821" name="Equation" r:id="rId5" imgW="1333293" imgH="837787" progId="Equation.DSMT4">
                  <p:embed/>
                </p:oleObj>
              </mc:Choice>
              <mc:Fallback>
                <p:oleObj name="Equation" r:id="rId5" imgW="1333293" imgH="837787" progId="Equation.DSMT4">
                  <p:embed/>
                  <p:pic>
                    <p:nvPicPr>
                      <p:cNvPr id="9223"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762500"/>
                        <a:ext cx="1333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4" name="Object 8"/>
          <p:cNvGraphicFramePr>
            <a:graphicFrameLocks noChangeAspect="1"/>
          </p:cNvGraphicFramePr>
          <p:nvPr/>
        </p:nvGraphicFramePr>
        <p:xfrm>
          <a:off x="990600" y="5664200"/>
          <a:ext cx="711200" cy="355600"/>
        </p:xfrm>
        <a:graphic>
          <a:graphicData uri="http://schemas.openxmlformats.org/presentationml/2006/ole">
            <mc:AlternateContent xmlns:mc="http://schemas.openxmlformats.org/markup-compatibility/2006">
              <mc:Choice xmlns:v="urn:schemas-microsoft-com:vml" Requires="v">
                <p:oleObj spid="_x0000_s76822" name="Equation" r:id="rId7" imgW="711016" imgH="355508" progId="Equation.DSMT4">
                  <p:embed/>
                </p:oleObj>
              </mc:Choice>
              <mc:Fallback>
                <p:oleObj name="Equation" r:id="rId7" imgW="711016" imgH="355508" progId="Equation.DSMT4">
                  <p:embed/>
                  <p:pic>
                    <p:nvPicPr>
                      <p:cNvPr id="9224"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5664200"/>
                        <a:ext cx="7112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p:cNvSpPr/>
          <p:nvPr/>
        </p:nvSpPr>
        <p:spPr>
          <a:xfrm>
            <a:off x="457200" y="990600"/>
            <a:ext cx="3171253" cy="523220"/>
          </a:xfrm>
          <a:prstGeom prst="rect">
            <a:avLst/>
          </a:prstGeom>
        </p:spPr>
        <p:txBody>
          <a:bodyPr wrap="none">
            <a:spAutoFit/>
          </a:bodyPr>
          <a:lstStyle/>
          <a:p>
            <a:r>
              <a:rPr lang="en-US" sz="2800" b="1" dirty="0"/>
              <a:t>Alternative Solution</a:t>
            </a:r>
            <a:endParaRPr lang="en-US" sz="2800" dirty="0"/>
          </a:p>
        </p:txBody>
      </p:sp>
      <p:cxnSp>
        <p:nvCxnSpPr>
          <p:cNvPr id="17" name="Straight Connector 16"/>
          <p:cNvCxnSpPr/>
          <p:nvPr/>
        </p:nvCxnSpPr>
        <p:spPr>
          <a:xfrm rot="5400000">
            <a:off x="1400175" y="4803775"/>
            <a:ext cx="393700" cy="26035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641600" y="2647890"/>
            <a:ext cx="2679700" cy="400110"/>
          </a:xfrm>
          <a:prstGeom prst="rect">
            <a:avLst/>
          </a:prstGeom>
        </p:spPr>
        <p:txBody>
          <a:bodyPr wrap="square">
            <a:spAutoFit/>
          </a:bodyPr>
          <a:lstStyle/>
          <a:p>
            <a:r>
              <a:rPr lang="en-US" sz="2000" dirty="0">
                <a:solidFill>
                  <a:srgbClr val="008080"/>
                </a:solidFill>
              </a:rPr>
              <a:t>Write the proportion.</a:t>
            </a:r>
          </a:p>
        </p:txBody>
      </p:sp>
      <p:sp>
        <p:nvSpPr>
          <p:cNvPr id="20" name="Rectangle 19"/>
          <p:cNvSpPr/>
          <p:nvPr/>
        </p:nvSpPr>
        <p:spPr>
          <a:xfrm>
            <a:off x="2641600" y="3559941"/>
            <a:ext cx="6197600" cy="400110"/>
          </a:xfrm>
          <a:prstGeom prst="rect">
            <a:avLst/>
          </a:prstGeom>
        </p:spPr>
        <p:txBody>
          <a:bodyPr wrap="square">
            <a:spAutoFit/>
          </a:bodyPr>
          <a:lstStyle/>
          <a:p>
            <a:r>
              <a:rPr lang="en-US" sz="2000" dirty="0">
                <a:solidFill>
                  <a:srgbClr val="008080"/>
                </a:solidFill>
              </a:rPr>
              <a:t>Reduce the fraction: </a:t>
            </a:r>
          </a:p>
        </p:txBody>
      </p:sp>
      <p:sp>
        <p:nvSpPr>
          <p:cNvPr id="21" name="Rectangle 20"/>
          <p:cNvSpPr/>
          <p:nvPr/>
        </p:nvSpPr>
        <p:spPr>
          <a:xfrm>
            <a:off x="2641600" y="4267200"/>
            <a:ext cx="3073400" cy="400110"/>
          </a:xfrm>
          <a:prstGeom prst="rect">
            <a:avLst/>
          </a:prstGeom>
        </p:spPr>
        <p:txBody>
          <a:bodyPr wrap="square">
            <a:spAutoFit/>
          </a:bodyPr>
          <a:lstStyle/>
          <a:p>
            <a:r>
              <a:rPr lang="en-US" sz="2000" dirty="0">
                <a:solidFill>
                  <a:srgbClr val="008080"/>
                </a:solidFill>
              </a:rPr>
              <a:t>Proceed to solve as before.</a:t>
            </a:r>
          </a:p>
        </p:txBody>
      </p:sp>
      <p:graphicFrame>
        <p:nvGraphicFramePr>
          <p:cNvPr id="16" name="Object 15"/>
          <p:cNvGraphicFramePr>
            <a:graphicFrameLocks noChangeAspect="1"/>
          </p:cNvGraphicFramePr>
          <p:nvPr/>
        </p:nvGraphicFramePr>
        <p:xfrm>
          <a:off x="762000" y="2438400"/>
          <a:ext cx="1168400" cy="838200"/>
        </p:xfrm>
        <a:graphic>
          <a:graphicData uri="http://schemas.openxmlformats.org/presentationml/2006/ole">
            <mc:AlternateContent xmlns:mc="http://schemas.openxmlformats.org/markup-compatibility/2006">
              <mc:Choice xmlns:v="urn:schemas-microsoft-com:vml" Requires="v">
                <p:oleObj spid="_x0000_s76823" name="Equation" r:id="rId9" imgW="1167941" imgH="837787" progId="Equation.DSMT4">
                  <p:embed/>
                </p:oleObj>
              </mc:Choice>
              <mc:Fallback>
                <p:oleObj name="Equation" r:id="rId9" imgW="1167941" imgH="837787" progId="Equation.DSMT4">
                  <p:embed/>
                  <p:pic>
                    <p:nvPicPr>
                      <p:cNvPr id="16"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 y="2438400"/>
                        <a:ext cx="1168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2"/>
          <p:cNvGraphicFramePr>
            <a:graphicFrameLocks noChangeAspect="1"/>
          </p:cNvGraphicFramePr>
          <p:nvPr/>
        </p:nvGraphicFramePr>
        <p:xfrm>
          <a:off x="939800" y="3352800"/>
          <a:ext cx="990600" cy="838200"/>
        </p:xfrm>
        <a:graphic>
          <a:graphicData uri="http://schemas.openxmlformats.org/presentationml/2006/ole">
            <mc:AlternateContent xmlns:mc="http://schemas.openxmlformats.org/markup-compatibility/2006">
              <mc:Choice xmlns:v="urn:schemas-microsoft-com:vml" Requires="v">
                <p:oleObj spid="_x0000_s76824" name="Equation" r:id="rId11" imgW="990462" imgH="837787" progId="Equation.DSMT4">
                  <p:embed/>
                </p:oleObj>
              </mc:Choice>
              <mc:Fallback>
                <p:oleObj name="Equation" r:id="rId11" imgW="990462" imgH="837787" progId="Equation.DSMT4">
                  <p:embed/>
                  <p:pic>
                    <p:nvPicPr>
                      <p:cNvPr id="23" name="Object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39800" y="3352800"/>
                        <a:ext cx="990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7" name="Straight Connector 26"/>
          <p:cNvCxnSpPr/>
          <p:nvPr/>
        </p:nvCxnSpPr>
        <p:spPr>
          <a:xfrm rot="5400000">
            <a:off x="1590675" y="5299075"/>
            <a:ext cx="393700" cy="26035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8" name="Object 24"/>
          <p:cNvGraphicFramePr>
            <a:graphicFrameLocks noChangeAspect="1"/>
          </p:cNvGraphicFramePr>
          <p:nvPr/>
        </p:nvGraphicFramePr>
        <p:xfrm>
          <a:off x="4876800" y="3610741"/>
          <a:ext cx="228600" cy="355600"/>
        </p:xfrm>
        <a:graphic>
          <a:graphicData uri="http://schemas.openxmlformats.org/presentationml/2006/ole">
            <mc:AlternateContent xmlns:mc="http://schemas.openxmlformats.org/markup-compatibility/2006">
              <mc:Choice xmlns:v="urn:schemas-microsoft-com:vml" Requires="v">
                <p:oleObj spid="_x0000_s76825" name="Equation" r:id="rId13" imgW="228600" imgH="355294" progId="Equation.DSMT4">
                  <p:embed/>
                </p:oleObj>
              </mc:Choice>
              <mc:Fallback>
                <p:oleObj name="Equation" r:id="rId13" imgW="228600" imgH="355294" progId="Equation.DSMT4">
                  <p:embed/>
                  <p:pic>
                    <p:nvPicPr>
                      <p:cNvPr id="28" name="Object 2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76800" y="3610741"/>
                        <a:ext cx="2286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28"/>
          <p:cNvGraphicFramePr>
            <a:graphicFrameLocks noChangeAspect="1"/>
          </p:cNvGraphicFramePr>
          <p:nvPr/>
        </p:nvGraphicFramePr>
        <p:xfrm>
          <a:off x="5105400" y="3610741"/>
          <a:ext cx="584200" cy="355600"/>
        </p:xfrm>
        <a:graphic>
          <a:graphicData uri="http://schemas.openxmlformats.org/presentationml/2006/ole">
            <mc:AlternateContent xmlns:mc="http://schemas.openxmlformats.org/markup-compatibility/2006">
              <mc:Choice xmlns:v="urn:schemas-microsoft-com:vml" Requires="v">
                <p:oleObj spid="_x0000_s76826" name="Equation" r:id="rId15" imgW="583894" imgH="355294" progId="Equation.DSMT4">
                  <p:embed/>
                </p:oleObj>
              </mc:Choice>
              <mc:Fallback>
                <p:oleObj name="Equation" r:id="rId15" imgW="583894" imgH="355294" progId="Equation.DSMT4">
                  <p:embed/>
                  <p:pic>
                    <p:nvPicPr>
                      <p:cNvPr id="29" name="Object 2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05400" y="3610741"/>
                        <a:ext cx="5842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29"/>
          <p:cNvGraphicFramePr>
            <a:graphicFrameLocks noChangeAspect="1"/>
          </p:cNvGraphicFramePr>
          <p:nvPr/>
        </p:nvGraphicFramePr>
        <p:xfrm>
          <a:off x="5715000" y="3610741"/>
          <a:ext cx="431800" cy="355600"/>
        </p:xfrm>
        <a:graphic>
          <a:graphicData uri="http://schemas.openxmlformats.org/presentationml/2006/ole">
            <mc:AlternateContent xmlns:mc="http://schemas.openxmlformats.org/markup-compatibility/2006">
              <mc:Choice xmlns:v="urn:schemas-microsoft-com:vml" Requires="v">
                <p:oleObj spid="_x0000_s76827" name="Equation" r:id="rId17" imgW="431570" imgH="355508" progId="Equation.DSMT4">
                  <p:embed/>
                </p:oleObj>
              </mc:Choice>
              <mc:Fallback>
                <p:oleObj name="Equation" r:id="rId17" imgW="431570" imgH="355508" progId="Equation.DSMT4">
                  <p:embed/>
                  <p:pic>
                    <p:nvPicPr>
                      <p:cNvPr id="30" name="Object 2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15000" y="3610741"/>
                        <a:ext cx="4318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1" name="Straight Connector 30"/>
          <p:cNvCxnSpPr/>
          <p:nvPr/>
        </p:nvCxnSpPr>
        <p:spPr>
          <a:xfrm flipH="1">
            <a:off x="5334000" y="3636141"/>
            <a:ext cx="152400" cy="1143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5298832" y="3819525"/>
            <a:ext cx="152400" cy="1524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4" name="Object 23"/>
          <p:cNvGraphicFramePr>
            <a:graphicFrameLocks noChangeAspect="1"/>
          </p:cNvGraphicFramePr>
          <p:nvPr>
            <p:extLst>
              <p:ext uri="{D42A27DB-BD31-4B8C-83A1-F6EECF244321}">
                <p14:modId xmlns:p14="http://schemas.microsoft.com/office/powerpoint/2010/main" val="3905633304"/>
              </p:ext>
            </p:extLst>
          </p:nvPr>
        </p:nvGraphicFramePr>
        <p:xfrm>
          <a:off x="3412553" y="1280562"/>
          <a:ext cx="431800" cy="838200"/>
        </p:xfrm>
        <a:graphic>
          <a:graphicData uri="http://schemas.openxmlformats.org/presentationml/2006/ole">
            <mc:AlternateContent xmlns:mc="http://schemas.openxmlformats.org/markup-compatibility/2006">
              <mc:Choice xmlns:v="urn:schemas-microsoft-com:vml" Requires="v">
                <p:oleObj spid="_x0000_s76828" name="Equation" r:id="rId19" imgW="431570" imgH="837787" progId="Equation.DSMT4">
                  <p:embed/>
                </p:oleObj>
              </mc:Choice>
              <mc:Fallback>
                <p:oleObj name="Equation" r:id="rId19" imgW="431570" imgH="837787" progId="Equation.DSMT4">
                  <p:embed/>
                  <p:pic>
                    <p:nvPicPr>
                      <p:cNvPr id="24" name="Object 2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412553" y="1280562"/>
                        <a:ext cx="4318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1546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2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22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9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prstGeom prst="rect">
            <a:avLst/>
          </a:prstGeom>
        </p:spPr>
        <p:txBody>
          <a:bodyPr/>
          <a:lstStyle/>
          <a:p>
            <a:pPr eaLnBrk="1" hangingPunct="1"/>
            <a:r>
              <a:rPr lang="en-US" sz="3200" dirty="0">
                <a:solidFill>
                  <a:schemeClr val="accent1"/>
                </a:solidFill>
              </a:rPr>
              <a:t>Example 18: Solving Proportions</a:t>
            </a:r>
          </a:p>
        </p:txBody>
      </p:sp>
      <p:sp>
        <p:nvSpPr>
          <p:cNvPr id="9219" name="Rectangle 3"/>
          <p:cNvSpPr>
            <a:spLocks noGrp="1"/>
          </p:cNvSpPr>
          <p:nvPr>
            <p:ph type="body" sz="half" idx="4294967295"/>
          </p:nvPr>
        </p:nvSpPr>
        <p:spPr>
          <a:xfrm>
            <a:off x="457200" y="1300490"/>
            <a:ext cx="8229600" cy="523220"/>
          </a:xfrm>
          <a:prstGeom prst="rect">
            <a:avLst/>
          </a:prstGeom>
          <a:noFill/>
        </p:spPr>
        <p:txBody>
          <a:bodyPr>
            <a:spAutoFit/>
          </a:bodyPr>
          <a:lstStyle/>
          <a:p>
            <a:pPr marL="0" indent="0" eaLnBrk="1" hangingPunct="1">
              <a:spcAft>
                <a:spcPts val="1200"/>
              </a:spcAft>
              <a:buFont typeface="Courier New" pitchFamily="49" charset="0"/>
              <a:buNone/>
            </a:pPr>
            <a:r>
              <a:rPr lang="en-US" sz="2800" i="0" dirty="0">
                <a:solidFill>
                  <a:schemeClr val="tx1"/>
                </a:solidFill>
              </a:rPr>
              <a:t>Find the value of </a:t>
            </a:r>
            <a:r>
              <a:rPr lang="en-US" sz="2800" i="1" dirty="0">
                <a:solidFill>
                  <a:schemeClr val="tx1"/>
                </a:solidFill>
              </a:rPr>
              <a:t>y</a:t>
            </a:r>
            <a:r>
              <a:rPr lang="en-US" sz="2800" i="0" dirty="0">
                <a:solidFill>
                  <a:schemeClr val="tx1"/>
                </a:solidFill>
              </a:rPr>
              <a:t> if </a:t>
            </a:r>
            <a:endParaRPr lang="en-US" sz="2800" b="1" i="0" dirty="0">
              <a:solidFill>
                <a:schemeClr val="tx1"/>
              </a:solidFill>
            </a:endParaRPr>
          </a:p>
        </p:txBody>
      </p:sp>
      <p:graphicFrame>
        <p:nvGraphicFramePr>
          <p:cNvPr id="9222" name="Object 6"/>
          <p:cNvGraphicFramePr>
            <a:graphicFrameLocks noChangeAspect="1"/>
          </p:cNvGraphicFramePr>
          <p:nvPr/>
        </p:nvGraphicFramePr>
        <p:xfrm>
          <a:off x="628650" y="3695700"/>
          <a:ext cx="1625600" cy="355600"/>
        </p:xfrm>
        <a:graphic>
          <a:graphicData uri="http://schemas.openxmlformats.org/presentationml/2006/ole">
            <mc:AlternateContent xmlns:mc="http://schemas.openxmlformats.org/markup-compatibility/2006">
              <mc:Choice xmlns:v="urn:schemas-microsoft-com:vml" Requires="v">
                <p:oleObj spid="_x0000_s77836" name="Equation" r:id="rId3" imgW="1625416" imgH="355508" progId="Equation.DSMT4">
                  <p:embed/>
                </p:oleObj>
              </mc:Choice>
              <mc:Fallback>
                <p:oleObj name="Equation" r:id="rId3" imgW="1625416" imgH="355508" progId="Equation.DSMT4">
                  <p:embed/>
                  <p:pic>
                    <p:nvPicPr>
                      <p:cNvPr id="922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3695700"/>
                        <a:ext cx="16256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3" name="Object 7"/>
          <p:cNvGraphicFramePr>
            <a:graphicFrameLocks noChangeAspect="1"/>
          </p:cNvGraphicFramePr>
          <p:nvPr/>
        </p:nvGraphicFramePr>
        <p:xfrm>
          <a:off x="730250" y="4267200"/>
          <a:ext cx="1587500" cy="838200"/>
        </p:xfrm>
        <a:graphic>
          <a:graphicData uri="http://schemas.openxmlformats.org/presentationml/2006/ole">
            <mc:AlternateContent xmlns:mc="http://schemas.openxmlformats.org/markup-compatibility/2006">
              <mc:Choice xmlns:v="urn:schemas-microsoft-com:vml" Requires="v">
                <p:oleObj spid="_x0000_s77837" name="Equation" r:id="rId5" imgW="1587385" imgH="837787" progId="Equation.DSMT4">
                  <p:embed/>
                </p:oleObj>
              </mc:Choice>
              <mc:Fallback>
                <p:oleObj name="Equation" r:id="rId5" imgW="1587385" imgH="837787" progId="Equation.DSMT4">
                  <p:embed/>
                  <p:pic>
                    <p:nvPicPr>
                      <p:cNvPr id="9223"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250" y="4267200"/>
                        <a:ext cx="1587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4" name="Object 8"/>
          <p:cNvGraphicFramePr>
            <a:graphicFrameLocks noChangeAspect="1"/>
          </p:cNvGraphicFramePr>
          <p:nvPr/>
        </p:nvGraphicFramePr>
        <p:xfrm>
          <a:off x="952500" y="5302250"/>
          <a:ext cx="965200" cy="355600"/>
        </p:xfrm>
        <a:graphic>
          <a:graphicData uri="http://schemas.openxmlformats.org/presentationml/2006/ole">
            <mc:AlternateContent xmlns:mc="http://schemas.openxmlformats.org/markup-compatibility/2006">
              <mc:Choice xmlns:v="urn:schemas-microsoft-com:vml" Requires="v">
                <p:oleObj spid="_x0000_s77838" name="Equation" r:id="rId7" imgW="965108" imgH="355508" progId="Equation.DSMT4">
                  <p:embed/>
                </p:oleObj>
              </mc:Choice>
              <mc:Fallback>
                <p:oleObj name="Equation" r:id="rId7" imgW="965108" imgH="355508" progId="Equation.DSMT4">
                  <p:embed/>
                  <p:pic>
                    <p:nvPicPr>
                      <p:cNvPr id="9224"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2500" y="5302250"/>
                        <a:ext cx="9652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p:cNvSpPr/>
          <p:nvPr/>
        </p:nvSpPr>
        <p:spPr>
          <a:xfrm>
            <a:off x="457200" y="1991380"/>
            <a:ext cx="1425390" cy="523220"/>
          </a:xfrm>
          <a:prstGeom prst="rect">
            <a:avLst/>
          </a:prstGeom>
        </p:spPr>
        <p:txBody>
          <a:bodyPr wrap="none">
            <a:spAutoFit/>
          </a:bodyPr>
          <a:lstStyle/>
          <a:p>
            <a:r>
              <a:rPr lang="en-US" sz="2800" b="1" dirty="0"/>
              <a:t>Solution</a:t>
            </a:r>
            <a:endParaRPr lang="en-US" sz="2800" dirty="0"/>
          </a:p>
        </p:txBody>
      </p:sp>
      <p:cxnSp>
        <p:nvCxnSpPr>
          <p:cNvPr id="17" name="Straight Connector 16"/>
          <p:cNvCxnSpPr/>
          <p:nvPr/>
        </p:nvCxnSpPr>
        <p:spPr>
          <a:xfrm rot="5400000">
            <a:off x="1657350" y="4324350"/>
            <a:ext cx="330200" cy="1905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641600" y="2876490"/>
            <a:ext cx="2679700" cy="400110"/>
          </a:xfrm>
          <a:prstGeom prst="rect">
            <a:avLst/>
          </a:prstGeom>
        </p:spPr>
        <p:txBody>
          <a:bodyPr wrap="square">
            <a:spAutoFit/>
          </a:bodyPr>
          <a:lstStyle/>
          <a:p>
            <a:r>
              <a:rPr lang="en-US" sz="2000" dirty="0">
                <a:solidFill>
                  <a:srgbClr val="008080"/>
                </a:solidFill>
              </a:rPr>
              <a:t>Write the proportion.</a:t>
            </a:r>
          </a:p>
        </p:txBody>
      </p:sp>
      <p:sp>
        <p:nvSpPr>
          <p:cNvPr id="20" name="Rectangle 19"/>
          <p:cNvSpPr/>
          <p:nvPr/>
        </p:nvSpPr>
        <p:spPr>
          <a:xfrm>
            <a:off x="2641600" y="3663204"/>
            <a:ext cx="6197600" cy="400110"/>
          </a:xfrm>
          <a:prstGeom prst="rect">
            <a:avLst/>
          </a:prstGeom>
        </p:spPr>
        <p:txBody>
          <a:bodyPr wrap="square">
            <a:spAutoFit/>
          </a:bodyPr>
          <a:lstStyle/>
          <a:p>
            <a:r>
              <a:rPr lang="en-US" sz="2000" dirty="0">
                <a:solidFill>
                  <a:srgbClr val="008080"/>
                </a:solidFill>
              </a:rPr>
              <a:t>Find the cross products and set them equal to each other.</a:t>
            </a:r>
          </a:p>
        </p:txBody>
      </p:sp>
      <p:sp>
        <p:nvSpPr>
          <p:cNvPr id="21" name="Rectangle 20"/>
          <p:cNvSpPr/>
          <p:nvPr/>
        </p:nvSpPr>
        <p:spPr>
          <a:xfrm>
            <a:off x="2641600" y="4294542"/>
            <a:ext cx="5994400" cy="707886"/>
          </a:xfrm>
          <a:prstGeom prst="rect">
            <a:avLst/>
          </a:prstGeom>
        </p:spPr>
        <p:txBody>
          <a:bodyPr wrap="square">
            <a:spAutoFit/>
          </a:bodyPr>
          <a:lstStyle/>
          <a:p>
            <a:r>
              <a:rPr lang="en-US" sz="2000" dirty="0">
                <a:solidFill>
                  <a:srgbClr val="008080"/>
                </a:solidFill>
              </a:rPr>
              <a:t>Divide both sides by </a:t>
            </a:r>
            <a:r>
              <a:rPr lang="en-US" sz="2000" dirty="0">
                <a:solidFill>
                  <a:srgbClr val="FFC000"/>
                </a:solidFill>
              </a:rPr>
              <a:t>9</a:t>
            </a:r>
            <a:r>
              <a:rPr lang="en-US" sz="2000" dirty="0">
                <a:solidFill>
                  <a:srgbClr val="008080"/>
                </a:solidFill>
              </a:rPr>
              <a:t>, the number that multiplies the variable.</a:t>
            </a:r>
          </a:p>
        </p:txBody>
      </p:sp>
      <p:sp>
        <p:nvSpPr>
          <p:cNvPr id="22" name="Rectangle 21"/>
          <p:cNvSpPr/>
          <p:nvPr/>
        </p:nvSpPr>
        <p:spPr>
          <a:xfrm>
            <a:off x="2641600" y="5290176"/>
            <a:ext cx="1063496" cy="400110"/>
          </a:xfrm>
          <a:prstGeom prst="rect">
            <a:avLst/>
          </a:prstGeom>
        </p:spPr>
        <p:txBody>
          <a:bodyPr wrap="none">
            <a:spAutoFit/>
          </a:bodyPr>
          <a:lstStyle/>
          <a:p>
            <a:r>
              <a:rPr lang="en-US" sz="2000" dirty="0">
                <a:solidFill>
                  <a:srgbClr val="008080"/>
                </a:solidFill>
              </a:rPr>
              <a:t>Simplify.</a:t>
            </a:r>
          </a:p>
        </p:txBody>
      </p:sp>
      <p:graphicFrame>
        <p:nvGraphicFramePr>
          <p:cNvPr id="16" name="Object 15"/>
          <p:cNvGraphicFramePr>
            <a:graphicFrameLocks noChangeAspect="1"/>
          </p:cNvGraphicFramePr>
          <p:nvPr/>
        </p:nvGraphicFramePr>
        <p:xfrm>
          <a:off x="1193800" y="2667000"/>
          <a:ext cx="1079500" cy="838200"/>
        </p:xfrm>
        <a:graphic>
          <a:graphicData uri="http://schemas.openxmlformats.org/presentationml/2006/ole">
            <mc:AlternateContent xmlns:mc="http://schemas.openxmlformats.org/markup-compatibility/2006">
              <mc:Choice xmlns:v="urn:schemas-microsoft-com:vml" Requires="v">
                <p:oleObj spid="_x0000_s77839" name="Equation" r:id="rId9" imgW="1079201" imgH="837787" progId="Equation.DSMT4">
                  <p:embed/>
                </p:oleObj>
              </mc:Choice>
              <mc:Fallback>
                <p:oleObj name="Equation" r:id="rId9" imgW="1079201" imgH="837787" progId="Equation.DSMT4">
                  <p:embed/>
                  <p:pic>
                    <p:nvPicPr>
                      <p:cNvPr id="16"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93800" y="2667000"/>
                        <a:ext cx="1079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925411079"/>
              </p:ext>
            </p:extLst>
          </p:nvPr>
        </p:nvGraphicFramePr>
        <p:xfrm>
          <a:off x="3556000" y="1143000"/>
          <a:ext cx="1168400" cy="838200"/>
        </p:xfrm>
        <a:graphic>
          <a:graphicData uri="http://schemas.openxmlformats.org/presentationml/2006/ole">
            <mc:AlternateContent xmlns:mc="http://schemas.openxmlformats.org/markup-compatibility/2006">
              <mc:Choice xmlns:v="urn:schemas-microsoft-com:vml" Requires="v">
                <p:oleObj spid="_x0000_s77840" name="Equation" r:id="rId11" imgW="1168200" imgH="838080" progId="Equation.DSMT4">
                  <p:embed/>
                </p:oleObj>
              </mc:Choice>
              <mc:Fallback>
                <p:oleObj name="Equation" r:id="rId11" imgW="1168200" imgH="838080" progId="Equation.DSMT4">
                  <p:embed/>
                  <p:pic>
                    <p:nvPicPr>
                      <p:cNvPr id="18" name="Object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56000" y="1143000"/>
                        <a:ext cx="1168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6" name="Straight Connector 25"/>
          <p:cNvCxnSpPr/>
          <p:nvPr/>
        </p:nvCxnSpPr>
        <p:spPr>
          <a:xfrm rot="5400000">
            <a:off x="1822450" y="4845050"/>
            <a:ext cx="330200" cy="1905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574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2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1" grpId="0"/>
      <p:bldP spid="2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prstGeom prst="rect">
            <a:avLst/>
          </a:prstGeom>
        </p:spPr>
        <p:txBody>
          <a:bodyPr/>
          <a:lstStyle/>
          <a:p>
            <a:pPr eaLnBrk="1" hangingPunct="1"/>
            <a:r>
              <a:rPr lang="en-US" sz="3200" dirty="0">
                <a:solidFill>
                  <a:schemeClr val="accent1"/>
                </a:solidFill>
              </a:rPr>
              <a:t>Example 19: Solving Proportions</a:t>
            </a:r>
          </a:p>
        </p:txBody>
      </p:sp>
      <p:sp>
        <p:nvSpPr>
          <p:cNvPr id="9219" name="Rectangle 3"/>
          <p:cNvSpPr>
            <a:spLocks noGrp="1"/>
          </p:cNvSpPr>
          <p:nvPr>
            <p:ph type="body" sz="half" idx="4294967295"/>
          </p:nvPr>
        </p:nvSpPr>
        <p:spPr>
          <a:xfrm>
            <a:off x="457200" y="1300490"/>
            <a:ext cx="8229600" cy="523220"/>
          </a:xfrm>
          <a:prstGeom prst="rect">
            <a:avLst/>
          </a:prstGeom>
          <a:noFill/>
        </p:spPr>
        <p:txBody>
          <a:bodyPr>
            <a:spAutoFit/>
          </a:bodyPr>
          <a:lstStyle/>
          <a:p>
            <a:pPr marL="0" indent="0" eaLnBrk="1" hangingPunct="1">
              <a:spcAft>
                <a:spcPts val="1200"/>
              </a:spcAft>
              <a:buFont typeface="Courier New" pitchFamily="49" charset="0"/>
              <a:buNone/>
            </a:pPr>
            <a:r>
              <a:rPr lang="en-US" sz="2800" i="0" dirty="0">
                <a:solidFill>
                  <a:schemeClr val="tx1"/>
                </a:solidFill>
              </a:rPr>
              <a:t>Find the value of </a:t>
            </a:r>
            <a:r>
              <a:rPr lang="en-US" sz="2800" i="1" dirty="0">
                <a:solidFill>
                  <a:schemeClr val="tx1"/>
                </a:solidFill>
              </a:rPr>
              <a:t>n</a:t>
            </a:r>
            <a:r>
              <a:rPr lang="en-US" sz="2800" i="0" dirty="0">
                <a:solidFill>
                  <a:schemeClr val="tx1"/>
                </a:solidFill>
              </a:rPr>
              <a:t> if </a:t>
            </a:r>
            <a:endParaRPr lang="en-US" sz="2800" b="1" i="0" dirty="0">
              <a:solidFill>
                <a:schemeClr val="tx1"/>
              </a:solidFill>
            </a:endParaRPr>
          </a:p>
        </p:txBody>
      </p:sp>
      <p:sp>
        <p:nvSpPr>
          <p:cNvPr id="13" name="Rectangle 12"/>
          <p:cNvSpPr/>
          <p:nvPr/>
        </p:nvSpPr>
        <p:spPr>
          <a:xfrm>
            <a:off x="457200" y="2448580"/>
            <a:ext cx="1425390" cy="523220"/>
          </a:xfrm>
          <a:prstGeom prst="rect">
            <a:avLst/>
          </a:prstGeom>
        </p:spPr>
        <p:txBody>
          <a:bodyPr wrap="none">
            <a:spAutoFit/>
          </a:bodyPr>
          <a:lstStyle/>
          <a:p>
            <a:r>
              <a:rPr lang="en-US" sz="2800" b="1" dirty="0"/>
              <a:t>Solution</a:t>
            </a:r>
            <a:endParaRPr lang="en-US" sz="2800" dirty="0"/>
          </a:p>
        </p:txBody>
      </p:sp>
      <p:sp>
        <p:nvSpPr>
          <p:cNvPr id="19" name="Rectangle 18"/>
          <p:cNvSpPr/>
          <p:nvPr/>
        </p:nvSpPr>
        <p:spPr>
          <a:xfrm>
            <a:off x="2641600" y="3333690"/>
            <a:ext cx="2679700" cy="400110"/>
          </a:xfrm>
          <a:prstGeom prst="rect">
            <a:avLst/>
          </a:prstGeom>
        </p:spPr>
        <p:txBody>
          <a:bodyPr wrap="square">
            <a:spAutoFit/>
          </a:bodyPr>
          <a:lstStyle/>
          <a:p>
            <a:r>
              <a:rPr lang="en-US" sz="2000" dirty="0">
                <a:solidFill>
                  <a:srgbClr val="008080"/>
                </a:solidFill>
              </a:rPr>
              <a:t>Write the proportion.</a:t>
            </a:r>
          </a:p>
        </p:txBody>
      </p:sp>
      <p:sp>
        <p:nvSpPr>
          <p:cNvPr id="20" name="Rectangle 19"/>
          <p:cNvSpPr/>
          <p:nvPr/>
        </p:nvSpPr>
        <p:spPr>
          <a:xfrm>
            <a:off x="2641600" y="4705290"/>
            <a:ext cx="6197600" cy="400110"/>
          </a:xfrm>
          <a:prstGeom prst="rect">
            <a:avLst/>
          </a:prstGeom>
        </p:spPr>
        <p:txBody>
          <a:bodyPr wrap="square">
            <a:spAutoFit/>
          </a:bodyPr>
          <a:lstStyle/>
          <a:p>
            <a:r>
              <a:rPr lang="en-US" sz="2000" dirty="0">
                <a:solidFill>
                  <a:srgbClr val="008080"/>
                </a:solidFill>
              </a:rPr>
              <a:t>Find the cross products and set them equal to each other.</a:t>
            </a:r>
          </a:p>
        </p:txBody>
      </p:sp>
      <p:graphicFrame>
        <p:nvGraphicFramePr>
          <p:cNvPr id="16" name="Object 15"/>
          <p:cNvGraphicFramePr>
            <a:graphicFrameLocks noChangeAspect="1"/>
          </p:cNvGraphicFramePr>
          <p:nvPr/>
        </p:nvGraphicFramePr>
        <p:xfrm>
          <a:off x="1238250" y="3124200"/>
          <a:ext cx="990600" cy="1270000"/>
        </p:xfrm>
        <a:graphic>
          <a:graphicData uri="http://schemas.openxmlformats.org/presentationml/2006/ole">
            <mc:AlternateContent xmlns:mc="http://schemas.openxmlformats.org/markup-compatibility/2006">
              <mc:Choice xmlns:v="urn:schemas-microsoft-com:vml" Requires="v">
                <p:oleObj spid="_x0000_s78856" name="Equation" r:id="rId3" imgW="990462" imgH="1269908" progId="Equation.DSMT4">
                  <p:embed/>
                </p:oleObj>
              </mc:Choice>
              <mc:Fallback>
                <p:oleObj name="Equation" r:id="rId3" imgW="990462" imgH="1269908" progId="Equation.DSMT4">
                  <p:embed/>
                  <p:pic>
                    <p:nvPicPr>
                      <p:cNvPr id="16"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0" y="3124200"/>
                        <a:ext cx="990600" cy="127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116035814"/>
              </p:ext>
            </p:extLst>
          </p:nvPr>
        </p:nvGraphicFramePr>
        <p:xfrm>
          <a:off x="3568700" y="1143000"/>
          <a:ext cx="1092200" cy="1270000"/>
        </p:xfrm>
        <a:graphic>
          <a:graphicData uri="http://schemas.openxmlformats.org/presentationml/2006/ole">
            <mc:AlternateContent xmlns:mc="http://schemas.openxmlformats.org/markup-compatibility/2006">
              <mc:Choice xmlns:v="urn:schemas-microsoft-com:vml" Requires="v">
                <p:oleObj spid="_x0000_s78857" name="Equation" r:id="rId5" imgW="1091880" imgH="1269720" progId="Equation.DSMT4">
                  <p:embed/>
                </p:oleObj>
              </mc:Choice>
              <mc:Fallback>
                <p:oleObj name="Equation" r:id="rId5" imgW="1091880" imgH="1269720" progId="Equation.DSMT4">
                  <p:embed/>
                  <p:pic>
                    <p:nvPicPr>
                      <p:cNvPr id="23" name="Object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8700" y="1143000"/>
                        <a:ext cx="1092200" cy="127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23"/>
          <p:cNvGraphicFramePr>
            <a:graphicFrameLocks noChangeAspect="1"/>
          </p:cNvGraphicFramePr>
          <p:nvPr/>
        </p:nvGraphicFramePr>
        <p:xfrm>
          <a:off x="914400" y="4495800"/>
          <a:ext cx="1587500" cy="838200"/>
        </p:xfrm>
        <a:graphic>
          <a:graphicData uri="http://schemas.openxmlformats.org/presentationml/2006/ole">
            <mc:AlternateContent xmlns:mc="http://schemas.openxmlformats.org/markup-compatibility/2006">
              <mc:Choice xmlns:v="urn:schemas-microsoft-com:vml" Requires="v">
                <p:oleObj spid="_x0000_s78858" name="Equation" r:id="rId7" imgW="1587385" imgH="837787" progId="Equation.DSMT4">
                  <p:embed/>
                </p:oleObj>
              </mc:Choice>
              <mc:Fallback>
                <p:oleObj name="Equation" r:id="rId7" imgW="1587385" imgH="837787" progId="Equation.DSMT4">
                  <p:embed/>
                  <p:pic>
                    <p:nvPicPr>
                      <p:cNvPr id="24" name="Object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4495800"/>
                        <a:ext cx="1587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0367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prstGeom prst="rect">
            <a:avLst/>
          </a:prstGeom>
        </p:spPr>
        <p:txBody>
          <a:bodyPr/>
          <a:lstStyle/>
          <a:p>
            <a:pPr eaLnBrk="1" hangingPunct="1"/>
            <a:r>
              <a:rPr lang="en-US" sz="3200" dirty="0">
                <a:solidFill>
                  <a:schemeClr val="accent1"/>
                </a:solidFill>
              </a:rPr>
              <a:t>Example 19: Solving Proportions (cont.)</a:t>
            </a:r>
          </a:p>
        </p:txBody>
      </p:sp>
      <p:graphicFrame>
        <p:nvGraphicFramePr>
          <p:cNvPr id="9222" name="Object 6"/>
          <p:cNvGraphicFramePr>
            <a:graphicFrameLocks noChangeAspect="1"/>
          </p:cNvGraphicFramePr>
          <p:nvPr/>
        </p:nvGraphicFramePr>
        <p:xfrm>
          <a:off x="5289550" y="1784350"/>
          <a:ext cx="190500" cy="622300"/>
        </p:xfrm>
        <a:graphic>
          <a:graphicData uri="http://schemas.openxmlformats.org/presentationml/2006/ole">
            <mc:AlternateContent xmlns:mc="http://schemas.openxmlformats.org/markup-compatibility/2006">
              <mc:Choice xmlns:v="urn:schemas-microsoft-com:vml" Requires="v">
                <p:oleObj spid="_x0000_s79882" name="Equation" r:id="rId3" imgW="190592" imgH="621902" progId="Equation.DSMT4">
                  <p:embed/>
                </p:oleObj>
              </mc:Choice>
              <mc:Fallback>
                <p:oleObj name="Equation" r:id="rId3" imgW="190592" imgH="621902" progId="Equation.DSMT4">
                  <p:embed/>
                  <p:pic>
                    <p:nvPicPr>
                      <p:cNvPr id="922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9550" y="1784350"/>
                        <a:ext cx="1905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4" name="Object 8"/>
          <p:cNvGraphicFramePr>
            <a:graphicFrameLocks noChangeAspect="1"/>
          </p:cNvGraphicFramePr>
          <p:nvPr/>
        </p:nvGraphicFramePr>
        <p:xfrm>
          <a:off x="1371600" y="4330700"/>
          <a:ext cx="1066800" cy="292100"/>
        </p:xfrm>
        <a:graphic>
          <a:graphicData uri="http://schemas.openxmlformats.org/presentationml/2006/ole">
            <mc:AlternateContent xmlns:mc="http://schemas.openxmlformats.org/markup-compatibility/2006">
              <mc:Choice xmlns:v="urn:schemas-microsoft-com:vml" Requires="v">
                <p:oleObj spid="_x0000_s79883" name="Equation" r:id="rId5" imgW="1066524" imgH="292123" progId="Equation.DSMT4">
                  <p:embed/>
                </p:oleObj>
              </mc:Choice>
              <mc:Fallback>
                <p:oleObj name="Equation" r:id="rId5" imgW="1066524" imgH="292123" progId="Equation.DSMT4">
                  <p:embed/>
                  <p:pic>
                    <p:nvPicPr>
                      <p:cNvPr id="9224"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4330700"/>
                        <a:ext cx="10668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7" name="Straight Connector 16"/>
          <p:cNvCxnSpPr/>
          <p:nvPr/>
        </p:nvCxnSpPr>
        <p:spPr>
          <a:xfrm rot="5400000">
            <a:off x="762000" y="1714500"/>
            <a:ext cx="762000" cy="381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048000" y="1892300"/>
            <a:ext cx="5994400" cy="707886"/>
          </a:xfrm>
          <a:prstGeom prst="rect">
            <a:avLst/>
          </a:prstGeom>
        </p:spPr>
        <p:txBody>
          <a:bodyPr wrap="square">
            <a:spAutoFit/>
          </a:bodyPr>
          <a:lstStyle/>
          <a:p>
            <a:r>
              <a:rPr lang="en-US" sz="2000" dirty="0">
                <a:solidFill>
                  <a:srgbClr val="008080"/>
                </a:solidFill>
              </a:rPr>
              <a:t>Divide both sides by     , the number that multiplies the variable.</a:t>
            </a:r>
          </a:p>
        </p:txBody>
      </p:sp>
      <p:sp>
        <p:nvSpPr>
          <p:cNvPr id="22" name="Rectangle 21"/>
          <p:cNvSpPr/>
          <p:nvPr/>
        </p:nvSpPr>
        <p:spPr>
          <a:xfrm>
            <a:off x="3048000" y="4305240"/>
            <a:ext cx="1063496" cy="400110"/>
          </a:xfrm>
          <a:prstGeom prst="rect">
            <a:avLst/>
          </a:prstGeom>
        </p:spPr>
        <p:txBody>
          <a:bodyPr wrap="none">
            <a:spAutoFit/>
          </a:bodyPr>
          <a:lstStyle/>
          <a:p>
            <a:r>
              <a:rPr lang="en-US" sz="2000" dirty="0">
                <a:solidFill>
                  <a:srgbClr val="008080"/>
                </a:solidFill>
              </a:rPr>
              <a:t>Simplify.</a:t>
            </a:r>
          </a:p>
        </p:txBody>
      </p:sp>
      <p:graphicFrame>
        <p:nvGraphicFramePr>
          <p:cNvPr id="16" name="Object 15"/>
          <p:cNvGraphicFramePr>
            <a:graphicFrameLocks noChangeAspect="1"/>
          </p:cNvGraphicFramePr>
          <p:nvPr/>
        </p:nvGraphicFramePr>
        <p:xfrm>
          <a:off x="958850" y="1524000"/>
          <a:ext cx="1549400" cy="1676400"/>
        </p:xfrm>
        <a:graphic>
          <a:graphicData uri="http://schemas.openxmlformats.org/presentationml/2006/ole">
            <mc:AlternateContent xmlns:mc="http://schemas.openxmlformats.org/markup-compatibility/2006">
              <mc:Choice xmlns:v="urn:schemas-microsoft-com:vml" Requires="v">
                <p:oleObj spid="_x0000_s79884" name="Equation" r:id="rId7" imgW="1549354" imgH="1676124" progId="Equation.DSMT4">
                  <p:embed/>
                </p:oleObj>
              </mc:Choice>
              <mc:Fallback>
                <p:oleObj name="Equation" r:id="rId7" imgW="1549354" imgH="1676124" progId="Equation.DSMT4">
                  <p:embed/>
                  <p:pic>
                    <p:nvPicPr>
                      <p:cNvPr id="16"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8850" y="1524000"/>
                        <a:ext cx="1549400"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5" name="Straight Connector 24"/>
          <p:cNvCxnSpPr/>
          <p:nvPr/>
        </p:nvCxnSpPr>
        <p:spPr>
          <a:xfrm rot="5400000">
            <a:off x="889000" y="2628900"/>
            <a:ext cx="762000" cy="381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7" name="Object 26"/>
          <p:cNvGraphicFramePr>
            <a:graphicFrameLocks noChangeAspect="1"/>
          </p:cNvGraphicFramePr>
          <p:nvPr/>
        </p:nvGraphicFramePr>
        <p:xfrm>
          <a:off x="1384300" y="3276600"/>
          <a:ext cx="1435100" cy="825500"/>
        </p:xfrm>
        <a:graphic>
          <a:graphicData uri="http://schemas.openxmlformats.org/presentationml/2006/ole">
            <mc:AlternateContent xmlns:mc="http://schemas.openxmlformats.org/markup-compatibility/2006">
              <mc:Choice xmlns:v="urn:schemas-microsoft-com:vml" Requires="v">
                <p:oleObj spid="_x0000_s79885" name="Equation" r:id="rId9" imgW="1434710" imgH="825110" progId="Equation.DSMT4">
                  <p:embed/>
                </p:oleObj>
              </mc:Choice>
              <mc:Fallback>
                <p:oleObj name="Equation" r:id="rId9" imgW="1434710" imgH="825110" progId="Equation.DSMT4">
                  <p:embed/>
                  <p:pic>
                    <p:nvPicPr>
                      <p:cNvPr id="27" name="Object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84300" y="3276600"/>
                        <a:ext cx="14351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Rectangle 27"/>
          <p:cNvSpPr/>
          <p:nvPr/>
        </p:nvSpPr>
        <p:spPr>
          <a:xfrm>
            <a:off x="3048000" y="3486090"/>
            <a:ext cx="2916504" cy="400110"/>
          </a:xfrm>
          <a:prstGeom prst="rect">
            <a:avLst/>
          </a:prstGeom>
        </p:spPr>
        <p:txBody>
          <a:bodyPr wrap="none">
            <a:spAutoFit/>
          </a:bodyPr>
          <a:lstStyle/>
          <a:p>
            <a:r>
              <a:rPr lang="en-US" sz="2000" dirty="0">
                <a:solidFill>
                  <a:srgbClr val="008080"/>
                </a:solidFill>
              </a:rPr>
              <a:t>Multiply by the reciprocal.</a:t>
            </a:r>
          </a:p>
        </p:txBody>
      </p:sp>
    </p:spTree>
    <p:extLst>
      <p:ext uri="{BB962C8B-B14F-4D97-AF65-F5344CB8AC3E}">
        <p14:creationId xmlns:p14="http://schemas.microsoft.com/office/powerpoint/2010/main" val="242987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prstGeom prst="rect">
            <a:avLst/>
          </a:prstGeom>
        </p:spPr>
        <p:txBody>
          <a:bodyPr/>
          <a:lstStyle/>
          <a:p>
            <a:pPr eaLnBrk="1" hangingPunct="1"/>
            <a:r>
              <a:rPr lang="en-US" sz="3200" dirty="0">
                <a:solidFill>
                  <a:schemeClr val="accent1"/>
                </a:solidFill>
              </a:rPr>
              <a:t>Completion Example 20: Solving Proportions</a:t>
            </a:r>
          </a:p>
        </p:txBody>
      </p:sp>
      <p:sp>
        <p:nvSpPr>
          <p:cNvPr id="9219" name="Rectangle 3"/>
          <p:cNvSpPr>
            <a:spLocks noGrp="1"/>
          </p:cNvSpPr>
          <p:nvPr>
            <p:ph type="body" sz="half" idx="4294967295"/>
          </p:nvPr>
        </p:nvSpPr>
        <p:spPr>
          <a:xfrm>
            <a:off x="457200" y="1750080"/>
            <a:ext cx="8229600" cy="523220"/>
          </a:xfrm>
          <a:prstGeom prst="rect">
            <a:avLst/>
          </a:prstGeom>
          <a:noFill/>
        </p:spPr>
        <p:txBody>
          <a:bodyPr>
            <a:spAutoFit/>
          </a:bodyPr>
          <a:lstStyle/>
          <a:p>
            <a:pPr marL="0" indent="0" eaLnBrk="1" hangingPunct="1">
              <a:spcAft>
                <a:spcPts val="1200"/>
              </a:spcAft>
              <a:buFont typeface="Courier New" pitchFamily="49" charset="0"/>
              <a:buNone/>
            </a:pPr>
            <a:r>
              <a:rPr lang="en-US" sz="2800" i="0" dirty="0">
                <a:solidFill>
                  <a:schemeClr val="tx1"/>
                </a:solidFill>
              </a:rPr>
              <a:t>Find the value of </a:t>
            </a:r>
            <a:r>
              <a:rPr lang="en-US" sz="2800" i="1" dirty="0">
                <a:solidFill>
                  <a:schemeClr val="tx1"/>
                </a:solidFill>
              </a:rPr>
              <a:t>y</a:t>
            </a:r>
            <a:r>
              <a:rPr lang="en-US" sz="2800" i="0" dirty="0">
                <a:solidFill>
                  <a:schemeClr val="tx1"/>
                </a:solidFill>
              </a:rPr>
              <a:t> if </a:t>
            </a:r>
            <a:endParaRPr lang="en-US" sz="2800" b="1" i="0" dirty="0">
              <a:solidFill>
                <a:schemeClr val="tx1"/>
              </a:solidFill>
            </a:endParaRPr>
          </a:p>
        </p:txBody>
      </p:sp>
      <p:sp>
        <p:nvSpPr>
          <p:cNvPr id="13" name="Rectangle 12"/>
          <p:cNvSpPr/>
          <p:nvPr/>
        </p:nvSpPr>
        <p:spPr>
          <a:xfrm>
            <a:off x="457200" y="2448580"/>
            <a:ext cx="1425390" cy="523220"/>
          </a:xfrm>
          <a:prstGeom prst="rect">
            <a:avLst/>
          </a:prstGeom>
        </p:spPr>
        <p:txBody>
          <a:bodyPr wrap="none">
            <a:spAutoFit/>
          </a:bodyPr>
          <a:lstStyle/>
          <a:p>
            <a:r>
              <a:rPr lang="en-US" sz="2800" b="1" dirty="0"/>
              <a:t>Solution</a:t>
            </a:r>
            <a:endParaRPr lang="en-US" sz="2800" dirty="0"/>
          </a:p>
        </p:txBody>
      </p:sp>
      <p:graphicFrame>
        <p:nvGraphicFramePr>
          <p:cNvPr id="23" name="Object 22"/>
          <p:cNvGraphicFramePr>
            <a:graphicFrameLocks noChangeAspect="1"/>
          </p:cNvGraphicFramePr>
          <p:nvPr>
            <p:extLst>
              <p:ext uri="{D42A27DB-BD31-4B8C-83A1-F6EECF244321}">
                <p14:modId xmlns:p14="http://schemas.microsoft.com/office/powerpoint/2010/main" val="3474576821"/>
              </p:ext>
            </p:extLst>
          </p:nvPr>
        </p:nvGraphicFramePr>
        <p:xfrm>
          <a:off x="3536950" y="1136650"/>
          <a:ext cx="1155700" cy="1282700"/>
        </p:xfrm>
        <a:graphic>
          <a:graphicData uri="http://schemas.openxmlformats.org/presentationml/2006/ole">
            <mc:AlternateContent xmlns:mc="http://schemas.openxmlformats.org/markup-compatibility/2006">
              <mc:Choice xmlns:v="urn:schemas-microsoft-com:vml" Requires="v">
                <p:oleObj spid="_x0000_s80906" name="Equation" r:id="rId3" imgW="1155600" imgH="1282680" progId="Equation.DSMT4">
                  <p:embed/>
                </p:oleObj>
              </mc:Choice>
              <mc:Fallback>
                <p:oleObj name="Equation" r:id="rId3" imgW="1155600" imgH="1282680" progId="Equation.DSMT4">
                  <p:embed/>
                  <p:pic>
                    <p:nvPicPr>
                      <p:cNvPr id="23" name="Object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6950" y="1136650"/>
                        <a:ext cx="1155700" cy="1282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23"/>
          <p:cNvGraphicFramePr>
            <a:graphicFrameLocks noChangeAspect="1"/>
          </p:cNvGraphicFramePr>
          <p:nvPr/>
        </p:nvGraphicFramePr>
        <p:xfrm>
          <a:off x="2514600" y="4572000"/>
          <a:ext cx="1066800" cy="1282700"/>
        </p:xfrm>
        <a:graphic>
          <a:graphicData uri="http://schemas.openxmlformats.org/presentationml/2006/ole">
            <mc:AlternateContent xmlns:mc="http://schemas.openxmlformats.org/markup-compatibility/2006">
              <mc:Choice xmlns:v="urn:schemas-microsoft-com:vml" Requires="v">
                <p:oleObj spid="_x0000_s80907" name="Equation" r:id="rId5" imgW="1066524" imgH="1282585" progId="Equation.DSMT4">
                  <p:embed/>
                </p:oleObj>
              </mc:Choice>
              <mc:Fallback>
                <p:oleObj name="Equation" r:id="rId5" imgW="1066524" imgH="1282585" progId="Equation.DSMT4">
                  <p:embed/>
                  <p:pic>
                    <p:nvPicPr>
                      <p:cNvPr id="24" name="Object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4572000"/>
                        <a:ext cx="1066800" cy="1282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3"/>
          <p:cNvSpPr txBox="1">
            <a:spLocks/>
          </p:cNvSpPr>
          <p:nvPr/>
        </p:nvSpPr>
        <p:spPr>
          <a:xfrm>
            <a:off x="457200" y="3058180"/>
            <a:ext cx="8229600" cy="1309205"/>
          </a:xfrm>
          <a:prstGeom prst="rect">
            <a:avLst/>
          </a:prstGeom>
          <a:noFill/>
        </p:spPr>
        <p:txBody>
          <a:bodyPr>
            <a:spAutoFit/>
          </a:bodyPr>
          <a:lstStyle/>
          <a:p>
            <a:pPr>
              <a:lnSpc>
                <a:spcPts val="5000"/>
              </a:lnSpc>
              <a:spcBef>
                <a:spcPct val="20000"/>
              </a:spcBef>
              <a:spcAft>
                <a:spcPts val="1200"/>
              </a:spcAft>
            </a:pPr>
            <a:r>
              <a:rPr lang="en-US" sz="2800" dirty="0"/>
              <a:t>First change the mixed number        to the improper fraction    .</a:t>
            </a:r>
          </a:p>
        </p:txBody>
      </p:sp>
      <p:graphicFrame>
        <p:nvGraphicFramePr>
          <p:cNvPr id="11" name="Object 10"/>
          <p:cNvGraphicFramePr>
            <a:graphicFrameLocks noChangeAspect="1"/>
          </p:cNvGraphicFramePr>
          <p:nvPr/>
        </p:nvGraphicFramePr>
        <p:xfrm>
          <a:off x="5118100" y="3060700"/>
          <a:ext cx="444500" cy="825500"/>
        </p:xfrm>
        <a:graphic>
          <a:graphicData uri="http://schemas.openxmlformats.org/presentationml/2006/ole">
            <mc:AlternateContent xmlns:mc="http://schemas.openxmlformats.org/markup-compatibility/2006">
              <mc:Choice xmlns:v="urn:schemas-microsoft-com:vml" Requires="v">
                <p:oleObj spid="_x0000_s80908" name="Equation" r:id="rId7" imgW="444247" imgH="825110" progId="Equation.DSMT4">
                  <p:embed/>
                </p:oleObj>
              </mc:Choice>
              <mc:Fallback>
                <p:oleObj name="Equation" r:id="rId7" imgW="444247" imgH="825110" progId="Equation.DSMT4">
                  <p:embed/>
                  <p:pic>
                    <p:nvPicPr>
                      <p:cNvPr id="11"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18100" y="3060700"/>
                        <a:ext cx="4445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nvGraphicFramePr>
        <p:xfrm>
          <a:off x="1752600" y="3708400"/>
          <a:ext cx="254000" cy="825500"/>
        </p:xfrm>
        <a:graphic>
          <a:graphicData uri="http://schemas.openxmlformats.org/presentationml/2006/ole">
            <mc:AlternateContent xmlns:mc="http://schemas.openxmlformats.org/markup-compatibility/2006">
              <mc:Choice xmlns:v="urn:schemas-microsoft-com:vml" Requires="v">
                <p:oleObj spid="_x0000_s80909" name="Equation" r:id="rId9" imgW="254092" imgH="825110" progId="Equation.DSMT4">
                  <p:embed/>
                </p:oleObj>
              </mc:Choice>
              <mc:Fallback>
                <p:oleObj name="Equation" r:id="rId9" imgW="254092" imgH="825110" progId="Equation.DSMT4">
                  <p:embed/>
                  <p:pic>
                    <p:nvPicPr>
                      <p:cNvPr id="12"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52600" y="3708400"/>
                        <a:ext cx="2540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3"/>
          <p:cNvSpPr/>
          <p:nvPr/>
        </p:nvSpPr>
        <p:spPr>
          <a:xfrm>
            <a:off x="3810000" y="5149790"/>
            <a:ext cx="2679700" cy="400110"/>
          </a:xfrm>
          <a:prstGeom prst="rect">
            <a:avLst/>
          </a:prstGeom>
        </p:spPr>
        <p:txBody>
          <a:bodyPr wrap="square">
            <a:spAutoFit/>
          </a:bodyPr>
          <a:lstStyle/>
          <a:p>
            <a:r>
              <a:rPr lang="en-US" sz="2000" dirty="0">
                <a:solidFill>
                  <a:srgbClr val="008080"/>
                </a:solidFill>
              </a:rPr>
              <a:t>Write the proportion.</a:t>
            </a:r>
          </a:p>
        </p:txBody>
      </p:sp>
    </p:spTree>
    <p:extLst>
      <p:ext uri="{BB962C8B-B14F-4D97-AF65-F5344CB8AC3E}">
        <p14:creationId xmlns:p14="http://schemas.microsoft.com/office/powerpoint/2010/main" val="412578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p:bldP spid="1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lstStyle/>
          <a:p>
            <a:r>
              <a:rPr lang="en-US" dirty="0">
                <a:solidFill>
                  <a:schemeClr val="accent1"/>
                </a:solidFill>
              </a:rPr>
              <a:t>Completion Example </a:t>
            </a:r>
            <a:r>
              <a:rPr lang="en-US" sz="3200" dirty="0">
                <a:solidFill>
                  <a:schemeClr val="accent1"/>
                </a:solidFill>
              </a:rPr>
              <a:t>20: Solving Proportions (cont.)</a:t>
            </a:r>
          </a:p>
        </p:txBody>
      </p:sp>
      <p:graphicFrame>
        <p:nvGraphicFramePr>
          <p:cNvPr id="11" name="Object 10"/>
          <p:cNvGraphicFramePr>
            <a:graphicFrameLocks noChangeAspect="1"/>
          </p:cNvGraphicFramePr>
          <p:nvPr/>
        </p:nvGraphicFramePr>
        <p:xfrm>
          <a:off x="1016000" y="1409700"/>
          <a:ext cx="876300" cy="1282700"/>
        </p:xfrm>
        <a:graphic>
          <a:graphicData uri="http://schemas.openxmlformats.org/presentationml/2006/ole">
            <mc:AlternateContent xmlns:mc="http://schemas.openxmlformats.org/markup-compatibility/2006">
              <mc:Choice xmlns:v="urn:schemas-microsoft-com:vml" Requires="v">
                <p:oleObj spid="_x0000_s81944" name="Equation" r:id="rId3" imgW="876369" imgH="1282585" progId="Equation.DSMT4">
                  <p:embed/>
                </p:oleObj>
              </mc:Choice>
              <mc:Fallback>
                <p:oleObj name="Equation" r:id="rId3" imgW="876369" imgH="1282585" progId="Equation.DSMT4">
                  <p:embed/>
                  <p:pic>
                    <p:nvPicPr>
                      <p:cNvPr id="11"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0" y="1409700"/>
                        <a:ext cx="876300" cy="1282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p:cNvSpPr/>
          <p:nvPr/>
        </p:nvSpPr>
        <p:spPr>
          <a:xfrm>
            <a:off x="2730500" y="2038290"/>
            <a:ext cx="5562600" cy="400110"/>
          </a:xfrm>
          <a:prstGeom prst="rect">
            <a:avLst/>
          </a:prstGeom>
        </p:spPr>
        <p:txBody>
          <a:bodyPr wrap="square">
            <a:spAutoFit/>
          </a:bodyPr>
          <a:lstStyle/>
          <a:p>
            <a:r>
              <a:rPr lang="en-US" sz="2000" dirty="0">
                <a:solidFill>
                  <a:srgbClr val="008080"/>
                </a:solidFill>
              </a:rPr>
              <a:t>Change the mixed number to an improper fraction.</a:t>
            </a:r>
          </a:p>
        </p:txBody>
      </p:sp>
      <p:sp>
        <p:nvSpPr>
          <p:cNvPr id="14" name="Rectangle 13"/>
          <p:cNvSpPr/>
          <p:nvPr/>
        </p:nvSpPr>
        <p:spPr>
          <a:xfrm>
            <a:off x="2730500" y="3178155"/>
            <a:ext cx="6146800" cy="400110"/>
          </a:xfrm>
          <a:prstGeom prst="rect">
            <a:avLst/>
          </a:prstGeom>
        </p:spPr>
        <p:txBody>
          <a:bodyPr wrap="square">
            <a:spAutoFit/>
          </a:bodyPr>
          <a:lstStyle/>
          <a:p>
            <a:r>
              <a:rPr lang="en-US" sz="2000" dirty="0">
                <a:solidFill>
                  <a:srgbClr val="008080"/>
                </a:solidFill>
              </a:rPr>
              <a:t>Find the cross products and set them equal to each other.</a:t>
            </a:r>
          </a:p>
        </p:txBody>
      </p:sp>
      <p:sp>
        <p:nvSpPr>
          <p:cNvPr id="16" name="Rectangle 15"/>
          <p:cNvSpPr/>
          <p:nvPr/>
        </p:nvSpPr>
        <p:spPr>
          <a:xfrm>
            <a:off x="2730500" y="4394200"/>
            <a:ext cx="6146800" cy="1374735"/>
          </a:xfrm>
          <a:prstGeom prst="rect">
            <a:avLst/>
          </a:prstGeom>
        </p:spPr>
        <p:txBody>
          <a:bodyPr wrap="square">
            <a:spAutoFit/>
          </a:bodyPr>
          <a:lstStyle/>
          <a:p>
            <a:pPr>
              <a:lnSpc>
                <a:spcPts val="5000"/>
              </a:lnSpc>
            </a:pPr>
            <a:r>
              <a:rPr lang="en-US" sz="2000" dirty="0">
                <a:solidFill>
                  <a:srgbClr val="008080"/>
                </a:solidFill>
              </a:rPr>
              <a:t>Divide both sides by     , the number that multiplies the variable.</a:t>
            </a:r>
          </a:p>
        </p:txBody>
      </p:sp>
      <p:graphicFrame>
        <p:nvGraphicFramePr>
          <p:cNvPr id="17" name="Object 16"/>
          <p:cNvGraphicFramePr>
            <a:graphicFrameLocks noChangeAspect="1"/>
          </p:cNvGraphicFramePr>
          <p:nvPr/>
        </p:nvGraphicFramePr>
        <p:xfrm>
          <a:off x="4953000" y="4527550"/>
          <a:ext cx="203200" cy="622300"/>
        </p:xfrm>
        <a:graphic>
          <a:graphicData uri="http://schemas.openxmlformats.org/presentationml/2006/ole">
            <mc:AlternateContent xmlns:mc="http://schemas.openxmlformats.org/markup-compatibility/2006">
              <mc:Choice xmlns:v="urn:schemas-microsoft-com:vml" Requires="v">
                <p:oleObj spid="_x0000_s81945" name="Equation" r:id="rId5" imgW="203261" imgH="621902" progId="Equation.DSMT4">
                  <p:embed/>
                </p:oleObj>
              </mc:Choice>
              <mc:Fallback>
                <p:oleObj name="Equation" r:id="rId5" imgW="203261" imgH="621902" progId="Equation.DSMT4">
                  <p:embed/>
                  <p:pic>
                    <p:nvPicPr>
                      <p:cNvPr id="17"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4527550"/>
                        <a:ext cx="2032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a:extLst>
              <a:ext uri="{FF2B5EF4-FFF2-40B4-BE49-F238E27FC236}">
                <a16:creationId xmlns:a16="http://schemas.microsoft.com/office/drawing/2014/main" id="{BB1D0E59-83A7-49C9-84EF-DCE2E96231DD}"/>
              </a:ext>
            </a:extLst>
          </p:cNvPr>
          <p:cNvGraphicFramePr>
            <a:graphicFrameLocks noChangeAspect="1"/>
          </p:cNvGraphicFramePr>
          <p:nvPr>
            <p:extLst>
              <p:ext uri="{D42A27DB-BD31-4B8C-83A1-F6EECF244321}">
                <p14:modId xmlns:p14="http://schemas.microsoft.com/office/powerpoint/2010/main" val="1267861206"/>
              </p:ext>
            </p:extLst>
          </p:nvPr>
        </p:nvGraphicFramePr>
        <p:xfrm>
          <a:off x="1739744" y="3232160"/>
          <a:ext cx="368300" cy="292100"/>
        </p:xfrm>
        <a:graphic>
          <a:graphicData uri="http://schemas.openxmlformats.org/presentationml/2006/ole">
            <mc:AlternateContent xmlns:mc="http://schemas.openxmlformats.org/markup-compatibility/2006">
              <mc:Choice xmlns:v="urn:schemas-microsoft-com:vml" Requires="v">
                <p:oleObj spid="_x0000_s81946" name="Equation" r:id="rId7" imgW="368280" imgH="291960" progId="Equation.DSMT4">
                  <p:embed/>
                </p:oleObj>
              </mc:Choice>
              <mc:Fallback>
                <p:oleObj name="Equation" r:id="rId7" imgW="368280" imgH="291960" progId="Equation.DSMT4">
                  <p:embed/>
                  <p:pic>
                    <p:nvPicPr>
                      <p:cNvPr id="10" name="Object 9">
                        <a:extLst>
                          <a:ext uri="{FF2B5EF4-FFF2-40B4-BE49-F238E27FC236}">
                            <a16:creationId xmlns:a16="http://schemas.microsoft.com/office/drawing/2014/main" id="{BB1D0E59-83A7-49C9-84EF-DCE2E96231DD}"/>
                          </a:ext>
                        </a:extLst>
                      </p:cNvPr>
                      <p:cNvPicPr/>
                      <p:nvPr/>
                    </p:nvPicPr>
                    <p:blipFill>
                      <a:blip r:embed="rId8"/>
                      <a:stretch>
                        <a:fillRect/>
                      </a:stretch>
                    </p:blipFill>
                    <p:spPr>
                      <a:xfrm>
                        <a:off x="1739744" y="3232160"/>
                        <a:ext cx="368300" cy="29210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8C0B5E43-1BA1-43A3-992A-D023CAF8D3DB}"/>
              </a:ext>
            </a:extLst>
          </p:cNvPr>
          <p:cNvGraphicFramePr>
            <a:graphicFrameLocks noChangeAspect="1"/>
          </p:cNvGraphicFramePr>
          <p:nvPr>
            <p:extLst>
              <p:ext uri="{D42A27DB-BD31-4B8C-83A1-F6EECF244321}">
                <p14:modId xmlns:p14="http://schemas.microsoft.com/office/powerpoint/2010/main" val="1781939709"/>
              </p:ext>
            </p:extLst>
          </p:nvPr>
        </p:nvGraphicFramePr>
        <p:xfrm>
          <a:off x="826429" y="2977842"/>
          <a:ext cx="1308100" cy="838200"/>
        </p:xfrm>
        <a:graphic>
          <a:graphicData uri="http://schemas.openxmlformats.org/presentationml/2006/ole">
            <mc:AlternateContent xmlns:mc="http://schemas.openxmlformats.org/markup-compatibility/2006">
              <mc:Choice xmlns:v="urn:schemas-microsoft-com:vml" Requires="v">
                <p:oleObj spid="_x0000_s81947" name="Equation" r:id="rId9" imgW="1307880" imgH="838080" progId="Equation.DSMT4">
                  <p:embed/>
                </p:oleObj>
              </mc:Choice>
              <mc:Fallback>
                <p:oleObj name="Equation" r:id="rId9" imgW="1307880" imgH="838080" progId="Equation.DSMT4">
                  <p:embed/>
                  <p:pic>
                    <p:nvPicPr>
                      <p:cNvPr id="18" name="Object 17">
                        <a:extLst>
                          <a:ext uri="{FF2B5EF4-FFF2-40B4-BE49-F238E27FC236}">
                            <a16:creationId xmlns:a16="http://schemas.microsoft.com/office/drawing/2014/main" id="{8C0B5E43-1BA1-43A3-992A-D023CAF8D3DB}"/>
                          </a:ext>
                        </a:extLst>
                      </p:cNvPr>
                      <p:cNvPicPr>
                        <a:picLocks noChangeAspect="1" noChangeArrowheads="1"/>
                      </p:cNvPicPr>
                      <p:nvPr/>
                    </p:nvPicPr>
                    <p:blipFill>
                      <a:blip r:embed="rId10"/>
                      <a:srcRect/>
                      <a:stretch>
                        <a:fillRect/>
                      </a:stretch>
                    </p:blipFill>
                    <p:spPr bwMode="auto">
                      <a:xfrm>
                        <a:off x="826429" y="2977842"/>
                        <a:ext cx="13081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a:extLst>
              <a:ext uri="{FF2B5EF4-FFF2-40B4-BE49-F238E27FC236}">
                <a16:creationId xmlns:a16="http://schemas.microsoft.com/office/drawing/2014/main" id="{BCB3F58F-32C0-4B67-95C5-A75AF67AFE93}"/>
              </a:ext>
            </a:extLst>
          </p:cNvPr>
          <p:cNvGraphicFramePr>
            <a:graphicFrameLocks noChangeAspect="1"/>
          </p:cNvGraphicFramePr>
          <p:nvPr>
            <p:extLst>
              <p:ext uri="{D42A27DB-BD31-4B8C-83A1-F6EECF244321}">
                <p14:modId xmlns:p14="http://schemas.microsoft.com/office/powerpoint/2010/main" val="148226189"/>
              </p:ext>
            </p:extLst>
          </p:nvPr>
        </p:nvGraphicFramePr>
        <p:xfrm>
          <a:off x="774700" y="3938280"/>
          <a:ext cx="914400" cy="1231900"/>
        </p:xfrm>
        <a:graphic>
          <a:graphicData uri="http://schemas.openxmlformats.org/presentationml/2006/ole">
            <mc:AlternateContent xmlns:mc="http://schemas.openxmlformats.org/markup-compatibility/2006">
              <mc:Choice xmlns:v="urn:schemas-microsoft-com:vml" Requires="v">
                <p:oleObj spid="_x0000_s81948" name="Equation" r:id="rId11" imgW="914400" imgH="1231560" progId="Equation.DSMT4">
                  <p:embed/>
                </p:oleObj>
              </mc:Choice>
              <mc:Fallback>
                <p:oleObj name="Equation" r:id="rId11" imgW="914400" imgH="1231560" progId="Equation.DSMT4">
                  <p:embed/>
                  <p:pic>
                    <p:nvPicPr>
                      <p:cNvPr id="19" name="Object 18">
                        <a:extLst>
                          <a:ext uri="{FF2B5EF4-FFF2-40B4-BE49-F238E27FC236}">
                            <a16:creationId xmlns:a16="http://schemas.microsoft.com/office/drawing/2014/main" id="{BCB3F58F-32C0-4B67-95C5-A75AF67AFE93}"/>
                          </a:ext>
                        </a:extLst>
                      </p:cNvPr>
                      <p:cNvPicPr>
                        <a:picLocks noChangeAspect="1" noChangeArrowheads="1"/>
                      </p:cNvPicPr>
                      <p:nvPr/>
                    </p:nvPicPr>
                    <p:blipFill>
                      <a:blip r:embed="rId12"/>
                      <a:srcRect/>
                      <a:stretch>
                        <a:fillRect/>
                      </a:stretch>
                    </p:blipFill>
                    <p:spPr bwMode="auto">
                      <a:xfrm>
                        <a:off x="774700" y="3938280"/>
                        <a:ext cx="914400" cy="123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9">
            <a:extLst>
              <a:ext uri="{FF2B5EF4-FFF2-40B4-BE49-F238E27FC236}">
                <a16:creationId xmlns:a16="http://schemas.microsoft.com/office/drawing/2014/main" id="{D28852B1-C3F7-4372-A20B-837E7AFB2B44}"/>
              </a:ext>
            </a:extLst>
          </p:cNvPr>
          <p:cNvGraphicFramePr>
            <a:graphicFrameLocks noChangeAspect="1"/>
          </p:cNvGraphicFramePr>
          <p:nvPr>
            <p:extLst>
              <p:ext uri="{D42A27DB-BD31-4B8C-83A1-F6EECF244321}">
                <p14:modId xmlns:p14="http://schemas.microsoft.com/office/powerpoint/2010/main" val="3603977461"/>
              </p:ext>
            </p:extLst>
          </p:nvPr>
        </p:nvGraphicFramePr>
        <p:xfrm>
          <a:off x="827668" y="4912488"/>
          <a:ext cx="251363" cy="829498"/>
        </p:xfrm>
        <a:graphic>
          <a:graphicData uri="http://schemas.openxmlformats.org/presentationml/2006/ole">
            <mc:AlternateContent xmlns:mc="http://schemas.openxmlformats.org/markup-compatibility/2006">
              <mc:Choice xmlns:v="urn:schemas-microsoft-com:vml" Requires="v">
                <p:oleObj spid="_x0000_s81949" name="Equation" r:id="rId13" imgW="253800" imgH="838080" progId="Equation.DSMT4">
                  <p:embed/>
                </p:oleObj>
              </mc:Choice>
              <mc:Fallback>
                <p:oleObj name="Equation" r:id="rId13" imgW="253800" imgH="838080" progId="Equation.DSMT4">
                  <p:embed/>
                  <p:pic>
                    <p:nvPicPr>
                      <p:cNvPr id="20" name="Object 19">
                        <a:extLst>
                          <a:ext uri="{FF2B5EF4-FFF2-40B4-BE49-F238E27FC236}">
                            <a16:creationId xmlns:a16="http://schemas.microsoft.com/office/drawing/2014/main" id="{D28852B1-C3F7-4372-A20B-837E7AFB2B44}"/>
                          </a:ext>
                        </a:extLst>
                      </p:cNvPr>
                      <p:cNvPicPr/>
                      <p:nvPr/>
                    </p:nvPicPr>
                    <p:blipFill>
                      <a:blip r:embed="rId14"/>
                      <a:stretch>
                        <a:fillRect/>
                      </a:stretch>
                    </p:blipFill>
                    <p:spPr>
                      <a:xfrm>
                        <a:off x="827668" y="4912488"/>
                        <a:ext cx="251363" cy="829498"/>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06F1E6C9-FEEC-4C07-940E-1819554BA0F2}"/>
              </a:ext>
            </a:extLst>
          </p:cNvPr>
          <p:cNvGraphicFramePr>
            <a:graphicFrameLocks noChangeAspect="1"/>
          </p:cNvGraphicFramePr>
          <p:nvPr>
            <p:extLst>
              <p:ext uri="{D42A27DB-BD31-4B8C-83A1-F6EECF244321}">
                <p14:modId xmlns:p14="http://schemas.microsoft.com/office/powerpoint/2010/main" val="2081201491"/>
              </p:ext>
            </p:extLst>
          </p:nvPr>
        </p:nvGraphicFramePr>
        <p:xfrm>
          <a:off x="673100" y="5741986"/>
          <a:ext cx="558800" cy="122238"/>
        </p:xfrm>
        <a:graphic>
          <a:graphicData uri="http://schemas.openxmlformats.org/presentationml/2006/ole">
            <mc:AlternateContent xmlns:mc="http://schemas.openxmlformats.org/markup-compatibility/2006">
              <mc:Choice xmlns:v="urn:schemas-microsoft-com:vml" Requires="v">
                <p:oleObj spid="_x0000_s81950" name="Equation" r:id="rId15" imgW="406080" imgH="88560" progId="Equation.DSMT4">
                  <p:embed/>
                </p:oleObj>
              </mc:Choice>
              <mc:Fallback>
                <p:oleObj name="Equation" r:id="rId15" imgW="406080" imgH="88560" progId="Equation.DSMT4">
                  <p:embed/>
                  <p:pic>
                    <p:nvPicPr>
                      <p:cNvPr id="21" name="Object 20">
                        <a:extLst>
                          <a:ext uri="{FF2B5EF4-FFF2-40B4-BE49-F238E27FC236}">
                            <a16:creationId xmlns:a16="http://schemas.microsoft.com/office/drawing/2014/main" id="{06F1E6C9-FEEC-4C07-940E-1819554BA0F2}"/>
                          </a:ext>
                        </a:extLst>
                      </p:cNvPr>
                      <p:cNvPicPr/>
                      <p:nvPr/>
                    </p:nvPicPr>
                    <p:blipFill>
                      <a:blip r:embed="rId16"/>
                      <a:stretch>
                        <a:fillRect/>
                      </a:stretch>
                    </p:blipFill>
                    <p:spPr>
                      <a:xfrm>
                        <a:off x="673100" y="5741986"/>
                        <a:ext cx="558800" cy="122238"/>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AB943878-809A-478B-BF96-050561D93F77}"/>
              </a:ext>
            </a:extLst>
          </p:cNvPr>
          <p:cNvGraphicFramePr>
            <a:graphicFrameLocks noChangeAspect="1"/>
          </p:cNvGraphicFramePr>
          <p:nvPr>
            <p:extLst>
              <p:ext uri="{D42A27DB-BD31-4B8C-83A1-F6EECF244321}">
                <p14:modId xmlns:p14="http://schemas.microsoft.com/office/powerpoint/2010/main" val="2858628489"/>
              </p:ext>
            </p:extLst>
          </p:nvPr>
        </p:nvGraphicFramePr>
        <p:xfrm>
          <a:off x="1714500" y="5762255"/>
          <a:ext cx="558800" cy="122238"/>
        </p:xfrm>
        <a:graphic>
          <a:graphicData uri="http://schemas.openxmlformats.org/presentationml/2006/ole">
            <mc:AlternateContent xmlns:mc="http://schemas.openxmlformats.org/markup-compatibility/2006">
              <mc:Choice xmlns:v="urn:schemas-microsoft-com:vml" Requires="v">
                <p:oleObj spid="_x0000_s81951" name="Equation" r:id="rId15" imgW="406080" imgH="88560" progId="Equation.DSMT4">
                  <p:embed/>
                </p:oleObj>
              </mc:Choice>
              <mc:Fallback>
                <p:oleObj name="Equation" r:id="rId15" imgW="406080" imgH="88560" progId="Equation.DSMT4">
                  <p:embed/>
                  <p:pic>
                    <p:nvPicPr>
                      <p:cNvPr id="22" name="Object 21">
                        <a:extLst>
                          <a:ext uri="{FF2B5EF4-FFF2-40B4-BE49-F238E27FC236}">
                            <a16:creationId xmlns:a16="http://schemas.microsoft.com/office/drawing/2014/main" id="{AB943878-809A-478B-BF96-050561D93F77}"/>
                          </a:ext>
                        </a:extLst>
                      </p:cNvPr>
                      <p:cNvPicPr/>
                      <p:nvPr/>
                    </p:nvPicPr>
                    <p:blipFill>
                      <a:blip r:embed="rId16"/>
                      <a:stretch>
                        <a:fillRect/>
                      </a:stretch>
                    </p:blipFill>
                    <p:spPr>
                      <a:xfrm>
                        <a:off x="1714500" y="5762255"/>
                        <a:ext cx="558800" cy="122238"/>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7F32F29A-35C7-4131-AABB-CA111605807A}"/>
              </a:ext>
            </a:extLst>
          </p:cNvPr>
          <p:cNvGraphicFramePr>
            <a:graphicFrameLocks noChangeAspect="1"/>
          </p:cNvGraphicFramePr>
          <p:nvPr>
            <p:extLst>
              <p:ext uri="{D42A27DB-BD31-4B8C-83A1-F6EECF244321}">
                <p14:modId xmlns:p14="http://schemas.microsoft.com/office/powerpoint/2010/main" val="2888957709"/>
              </p:ext>
            </p:extLst>
          </p:nvPr>
        </p:nvGraphicFramePr>
        <p:xfrm>
          <a:off x="1702110" y="4802071"/>
          <a:ext cx="558800" cy="122238"/>
        </p:xfrm>
        <a:graphic>
          <a:graphicData uri="http://schemas.openxmlformats.org/presentationml/2006/ole">
            <mc:AlternateContent xmlns:mc="http://schemas.openxmlformats.org/markup-compatibility/2006">
              <mc:Choice xmlns:v="urn:schemas-microsoft-com:vml" Requires="v">
                <p:oleObj spid="_x0000_s81952" name="Equation" r:id="rId15" imgW="406080" imgH="88560" progId="Equation.DSMT4">
                  <p:embed/>
                </p:oleObj>
              </mc:Choice>
              <mc:Fallback>
                <p:oleObj name="Equation" r:id="rId15" imgW="406080" imgH="88560" progId="Equation.DSMT4">
                  <p:embed/>
                  <p:pic>
                    <p:nvPicPr>
                      <p:cNvPr id="23" name="Object 22">
                        <a:extLst>
                          <a:ext uri="{FF2B5EF4-FFF2-40B4-BE49-F238E27FC236}">
                            <a16:creationId xmlns:a16="http://schemas.microsoft.com/office/drawing/2014/main" id="{7F32F29A-35C7-4131-AABB-CA111605807A}"/>
                          </a:ext>
                        </a:extLst>
                      </p:cNvPr>
                      <p:cNvPicPr/>
                      <p:nvPr/>
                    </p:nvPicPr>
                    <p:blipFill>
                      <a:blip r:embed="rId16"/>
                      <a:stretch>
                        <a:fillRect/>
                      </a:stretch>
                    </p:blipFill>
                    <p:spPr>
                      <a:xfrm>
                        <a:off x="1702110" y="4802071"/>
                        <a:ext cx="558800" cy="122238"/>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14BC893B-4DCA-4BA4-9520-372786688534}"/>
              </a:ext>
            </a:extLst>
          </p:cNvPr>
          <p:cNvGraphicFramePr>
            <a:graphicFrameLocks noChangeAspect="1"/>
          </p:cNvGraphicFramePr>
          <p:nvPr>
            <p:extLst>
              <p:ext uri="{D42A27DB-BD31-4B8C-83A1-F6EECF244321}">
                <p14:modId xmlns:p14="http://schemas.microsoft.com/office/powerpoint/2010/main" val="1219120878"/>
              </p:ext>
            </p:extLst>
          </p:nvPr>
        </p:nvGraphicFramePr>
        <p:xfrm>
          <a:off x="1861244" y="4939437"/>
          <a:ext cx="251363" cy="829498"/>
        </p:xfrm>
        <a:graphic>
          <a:graphicData uri="http://schemas.openxmlformats.org/presentationml/2006/ole">
            <mc:AlternateContent xmlns:mc="http://schemas.openxmlformats.org/markup-compatibility/2006">
              <mc:Choice xmlns:v="urn:schemas-microsoft-com:vml" Requires="v">
                <p:oleObj spid="_x0000_s81953" name="Equation" r:id="rId13" imgW="253800" imgH="838080" progId="Equation.DSMT4">
                  <p:embed/>
                </p:oleObj>
              </mc:Choice>
              <mc:Fallback>
                <p:oleObj name="Equation" r:id="rId13" imgW="253800" imgH="838080" progId="Equation.DSMT4">
                  <p:embed/>
                  <p:pic>
                    <p:nvPicPr>
                      <p:cNvPr id="24" name="Object 23">
                        <a:extLst>
                          <a:ext uri="{FF2B5EF4-FFF2-40B4-BE49-F238E27FC236}">
                            <a16:creationId xmlns:a16="http://schemas.microsoft.com/office/drawing/2014/main" id="{14BC893B-4DCA-4BA4-9520-372786688534}"/>
                          </a:ext>
                        </a:extLst>
                      </p:cNvPr>
                      <p:cNvPicPr/>
                      <p:nvPr/>
                    </p:nvPicPr>
                    <p:blipFill>
                      <a:blip r:embed="rId14"/>
                      <a:stretch>
                        <a:fillRect/>
                      </a:stretch>
                    </p:blipFill>
                    <p:spPr>
                      <a:xfrm>
                        <a:off x="1861244" y="4939437"/>
                        <a:ext cx="251363" cy="829498"/>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8920226E-DD0B-4F09-A601-E7BD4954A869}"/>
              </a:ext>
            </a:extLst>
          </p:cNvPr>
          <p:cNvGraphicFramePr>
            <a:graphicFrameLocks noChangeAspect="1"/>
          </p:cNvGraphicFramePr>
          <p:nvPr>
            <p:extLst>
              <p:ext uri="{D42A27DB-BD31-4B8C-83A1-F6EECF244321}">
                <p14:modId xmlns:p14="http://schemas.microsoft.com/office/powerpoint/2010/main" val="4014365853"/>
              </p:ext>
            </p:extLst>
          </p:nvPr>
        </p:nvGraphicFramePr>
        <p:xfrm>
          <a:off x="1766229" y="4531779"/>
          <a:ext cx="368300" cy="292100"/>
        </p:xfrm>
        <a:graphic>
          <a:graphicData uri="http://schemas.openxmlformats.org/presentationml/2006/ole">
            <mc:AlternateContent xmlns:mc="http://schemas.openxmlformats.org/markup-compatibility/2006">
              <mc:Choice xmlns:v="urn:schemas-microsoft-com:vml" Requires="v">
                <p:oleObj spid="_x0000_s81954" name="Equation" r:id="rId17" imgW="368280" imgH="291960" progId="Equation.DSMT4">
                  <p:embed/>
                </p:oleObj>
              </mc:Choice>
              <mc:Fallback>
                <p:oleObj name="Equation" r:id="rId17" imgW="368280" imgH="291960" progId="Equation.DSMT4">
                  <p:embed/>
                  <p:pic>
                    <p:nvPicPr>
                      <p:cNvPr id="25" name="Object 24">
                        <a:extLst>
                          <a:ext uri="{FF2B5EF4-FFF2-40B4-BE49-F238E27FC236}">
                            <a16:creationId xmlns:a16="http://schemas.microsoft.com/office/drawing/2014/main" id="{8920226E-DD0B-4F09-A601-E7BD4954A869}"/>
                          </a:ext>
                        </a:extLst>
                      </p:cNvPr>
                      <p:cNvPicPr/>
                      <p:nvPr/>
                    </p:nvPicPr>
                    <p:blipFill>
                      <a:blip r:embed="rId8"/>
                      <a:stretch>
                        <a:fillRect/>
                      </a:stretch>
                    </p:blipFill>
                    <p:spPr>
                      <a:xfrm>
                        <a:off x="1766229" y="4531779"/>
                        <a:ext cx="368300" cy="292100"/>
                      </a:xfrm>
                      <a:prstGeom prst="rect">
                        <a:avLst/>
                      </a:prstGeom>
                    </p:spPr>
                  </p:pic>
                </p:oleObj>
              </mc:Fallback>
            </mc:AlternateContent>
          </a:graphicData>
        </a:graphic>
      </p:graphicFrame>
    </p:spTree>
    <p:extLst>
      <p:ext uri="{BB962C8B-B14F-4D97-AF65-F5344CB8AC3E}">
        <p14:creationId xmlns:p14="http://schemas.microsoft.com/office/powerpoint/2010/main" val="129746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p:cNvSpPr>
          <p:nvPr>
            <p:ph type="body" sz="half" idx="4294967295"/>
          </p:nvPr>
        </p:nvSpPr>
        <p:spPr>
          <a:xfrm>
            <a:off x="457200" y="1143000"/>
            <a:ext cx="8229600" cy="2375009"/>
          </a:xfrm>
          <a:prstGeom prst="rect">
            <a:avLst/>
          </a:prstGeom>
        </p:spPr>
        <p:txBody>
          <a:bodyPr wrap="square">
            <a:spAutoFit/>
          </a:bodyPr>
          <a:lstStyle/>
          <a:p>
            <a:pPr marL="0" indent="0">
              <a:buNone/>
            </a:pPr>
            <a:r>
              <a:rPr lang="en-US" sz="2800" dirty="0"/>
              <a:t>The floor of a room measures </a:t>
            </a:r>
            <a:r>
              <a:rPr lang="en-US" sz="2800" dirty="0">
                <a:solidFill>
                  <a:srgbClr val="0000FF"/>
                </a:solidFill>
              </a:rPr>
              <a:t>14 feet long </a:t>
            </a:r>
            <a:r>
              <a:rPr lang="en-US" sz="2800" dirty="0"/>
              <a:t>and </a:t>
            </a:r>
            <a:r>
              <a:rPr lang="en-US" sz="2800" dirty="0">
                <a:solidFill>
                  <a:srgbClr val="0000FF"/>
                </a:solidFill>
              </a:rPr>
              <a:t>10 feet wide</a:t>
            </a:r>
            <a:r>
              <a:rPr lang="en-US" sz="2800" dirty="0"/>
              <a:t>. An architect drawing a scale model of the room needs to determine the ratio of the room’s length to its width. Write this ratio as a fraction in lowest terms.</a:t>
            </a:r>
            <a:endParaRPr lang="en-US" sz="2800" i="0" dirty="0">
              <a:solidFill>
                <a:schemeClr val="tx1"/>
              </a:solidFill>
            </a:endParaRPr>
          </a:p>
          <a:p>
            <a:pPr marL="0" indent="0" eaLnBrk="1" hangingPunct="1">
              <a:spcBef>
                <a:spcPts val="600"/>
              </a:spcBef>
              <a:buFont typeface="Courier New" pitchFamily="49" charset="0"/>
              <a:buNone/>
            </a:pPr>
            <a:r>
              <a:rPr lang="en-US" sz="2800" b="1" i="0" dirty="0">
                <a:solidFill>
                  <a:schemeClr val="tx1"/>
                </a:solidFill>
              </a:rPr>
              <a:t>Solution</a:t>
            </a:r>
          </a:p>
        </p:txBody>
      </p:sp>
      <p:sp>
        <p:nvSpPr>
          <p:cNvPr id="7170" name="Rectangle 2"/>
          <p:cNvSpPr>
            <a:spLocks noGrp="1"/>
          </p:cNvSpPr>
          <p:nvPr>
            <p:ph type="title"/>
          </p:nvPr>
        </p:nvSpPr>
        <p:spPr>
          <a:prstGeom prst="rect">
            <a:avLst/>
          </a:prstGeom>
        </p:spPr>
        <p:txBody>
          <a:bodyPr/>
          <a:lstStyle/>
          <a:p>
            <a:r>
              <a:rPr lang="en-US" sz="3200" dirty="0">
                <a:solidFill>
                  <a:schemeClr val="accent1"/>
                </a:solidFill>
              </a:rPr>
              <a:t>Example 1: </a:t>
            </a:r>
            <a:r>
              <a:rPr lang="en-US" dirty="0">
                <a:solidFill>
                  <a:schemeClr val="accent1"/>
                </a:solidFill>
              </a:rPr>
              <a:t>Application: Writing Ratios</a:t>
            </a:r>
          </a:p>
        </p:txBody>
      </p:sp>
      <p:graphicFrame>
        <p:nvGraphicFramePr>
          <p:cNvPr id="7172" name="Object 4"/>
          <p:cNvGraphicFramePr>
            <a:graphicFrameLocks noGrp="1" noChangeAspect="1"/>
          </p:cNvGraphicFramePr>
          <p:nvPr>
            <p:ph idx="1"/>
          </p:nvPr>
        </p:nvGraphicFramePr>
        <p:xfrm>
          <a:off x="2609850" y="4114800"/>
          <a:ext cx="977900" cy="838200"/>
        </p:xfrm>
        <a:graphic>
          <a:graphicData uri="http://schemas.openxmlformats.org/presentationml/2006/ole">
            <mc:AlternateContent xmlns:mc="http://schemas.openxmlformats.org/markup-compatibility/2006">
              <mc:Choice xmlns:v="urn:schemas-microsoft-com:vml" Requires="v">
                <p:oleObj spid="_x0000_s2107" name="Equation" r:id="rId3" imgW="977785" imgH="837787" progId="Equation.DSMT4">
                  <p:embed/>
                </p:oleObj>
              </mc:Choice>
              <mc:Fallback>
                <p:oleObj name="Equation" r:id="rId3" imgW="977785" imgH="837787" progId="Equation.DSMT4">
                  <p:embed/>
                  <p:pic>
                    <p:nvPicPr>
                      <p:cNvPr id="0" name="Picture 3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9850" y="4114800"/>
                        <a:ext cx="9779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txBox="1">
            <a:spLocks/>
          </p:cNvSpPr>
          <p:nvPr/>
        </p:nvSpPr>
        <p:spPr>
          <a:xfrm>
            <a:off x="457200" y="3352800"/>
            <a:ext cx="8229600" cy="95410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 typeface="Courier New" pitchFamily="49"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The ratio of length to width (in that order) in fraction form is</a:t>
            </a:r>
          </a:p>
        </p:txBody>
      </p:sp>
      <p:sp>
        <p:nvSpPr>
          <p:cNvPr id="7" name="Rectangle 3"/>
          <p:cNvSpPr txBox="1">
            <a:spLocks/>
          </p:cNvSpPr>
          <p:nvPr/>
        </p:nvSpPr>
        <p:spPr>
          <a:xfrm>
            <a:off x="457200" y="5014893"/>
            <a:ext cx="8229600" cy="954107"/>
          </a:xfrm>
          <a:prstGeom prst="rect">
            <a:avLst/>
          </a:prstGeom>
        </p:spPr>
        <p:txBody>
          <a:bodyPr>
            <a:spAutoFit/>
          </a:bodyPr>
          <a:lstStyle/>
          <a:p>
            <a:r>
              <a:rPr lang="en-US" sz="2800" dirty="0"/>
              <a:t>Note that, in addition to reducing the fraction to lowest terms, the common units (feet) were canceled.</a:t>
            </a:r>
          </a:p>
        </p:txBody>
      </p:sp>
      <p:graphicFrame>
        <p:nvGraphicFramePr>
          <p:cNvPr id="2058" name="Object 10"/>
          <p:cNvGraphicFramePr>
            <a:graphicFrameLocks noChangeAspect="1"/>
          </p:cNvGraphicFramePr>
          <p:nvPr/>
        </p:nvGraphicFramePr>
        <p:xfrm>
          <a:off x="3619500" y="4114800"/>
          <a:ext cx="1333500" cy="927100"/>
        </p:xfrm>
        <a:graphic>
          <a:graphicData uri="http://schemas.openxmlformats.org/presentationml/2006/ole">
            <mc:AlternateContent xmlns:mc="http://schemas.openxmlformats.org/markup-compatibility/2006">
              <mc:Choice xmlns:v="urn:schemas-microsoft-com:vml" Requires="v">
                <p:oleObj spid="_x0000_s2108" name="Equation" r:id="rId5" imgW="1333293" imgH="927077" progId="Equation.DSMT4">
                  <p:embed/>
                </p:oleObj>
              </mc:Choice>
              <mc:Fallback>
                <p:oleObj name="Equation" r:id="rId5" imgW="1333293" imgH="927077" progId="Equation.DSMT4">
                  <p:embed/>
                  <p:pic>
                    <p:nvPicPr>
                      <p:cNvPr id="0" name="Picture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9500" y="4114800"/>
                        <a:ext cx="13335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p:nvPr/>
        </p:nvCxnSpPr>
        <p:spPr>
          <a:xfrm rot="10800000" flipV="1">
            <a:off x="4325620" y="4152899"/>
            <a:ext cx="589280" cy="29209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flipV="1">
            <a:off x="4300220" y="4635500"/>
            <a:ext cx="589280" cy="29209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059" name="Object 11"/>
          <p:cNvGraphicFramePr>
            <a:graphicFrameLocks noChangeAspect="1"/>
          </p:cNvGraphicFramePr>
          <p:nvPr/>
        </p:nvGraphicFramePr>
        <p:xfrm>
          <a:off x="4978400" y="4108450"/>
          <a:ext cx="1041400" cy="838200"/>
        </p:xfrm>
        <a:graphic>
          <a:graphicData uri="http://schemas.openxmlformats.org/presentationml/2006/ole">
            <mc:AlternateContent xmlns:mc="http://schemas.openxmlformats.org/markup-compatibility/2006">
              <mc:Choice xmlns:v="urn:schemas-microsoft-com:vml" Requires="v">
                <p:oleObj spid="_x0000_s2109" name="Equation" r:id="rId7" imgW="1041170" imgH="837787" progId="Equation.DSMT4">
                  <p:embed/>
                </p:oleObj>
              </mc:Choice>
              <mc:Fallback>
                <p:oleObj name="Equation" r:id="rId7" imgW="1041170" imgH="837787" progId="Equation.DSMT4">
                  <p:embed/>
                  <p:pic>
                    <p:nvPicPr>
                      <p:cNvPr id="0" name="Picture 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78400" y="4108450"/>
                        <a:ext cx="1041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3" name="Straight Connector 12"/>
          <p:cNvCxnSpPr/>
          <p:nvPr/>
        </p:nvCxnSpPr>
        <p:spPr>
          <a:xfrm rot="5400000">
            <a:off x="5128261" y="4213859"/>
            <a:ext cx="355599" cy="20828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5120641" y="4721860"/>
            <a:ext cx="355599" cy="20828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6059540" y="4114800"/>
          <a:ext cx="342900" cy="838200"/>
        </p:xfrm>
        <a:graphic>
          <a:graphicData uri="http://schemas.openxmlformats.org/presentationml/2006/ole">
            <mc:AlternateContent xmlns:mc="http://schemas.openxmlformats.org/markup-compatibility/2006">
              <mc:Choice xmlns:v="urn:schemas-microsoft-com:vml" Requires="v">
                <p:oleObj spid="_x0000_s2110" name="Equation" r:id="rId9" imgW="342831" imgH="837787" progId="Equation.DSMT4">
                  <p:embed/>
                </p:oleObj>
              </mc:Choice>
              <mc:Fallback>
                <p:oleObj name="Equation" r:id="rId9" imgW="342831" imgH="837787" progId="Equation.DSMT4">
                  <p:embed/>
                  <p:pic>
                    <p:nvPicPr>
                      <p:cNvPr id="0" name="Picture 3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59540" y="4114800"/>
                        <a:ext cx="3429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5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lstStyle/>
          <a:p>
            <a:pPr eaLnBrk="1" hangingPunct="1"/>
            <a:r>
              <a:rPr lang="en-US" sz="3200" dirty="0">
                <a:solidFill>
                  <a:schemeClr val="accent1"/>
                </a:solidFill>
              </a:rPr>
              <a:t>Completion Example 20: Solving Proportions (cont.)</a:t>
            </a:r>
          </a:p>
        </p:txBody>
      </p:sp>
      <p:sp>
        <p:nvSpPr>
          <p:cNvPr id="12" name="Rectangle 11"/>
          <p:cNvSpPr/>
          <p:nvPr/>
        </p:nvSpPr>
        <p:spPr>
          <a:xfrm>
            <a:off x="2730500" y="1828800"/>
            <a:ext cx="3136900" cy="400110"/>
          </a:xfrm>
          <a:prstGeom prst="rect">
            <a:avLst/>
          </a:prstGeom>
        </p:spPr>
        <p:txBody>
          <a:bodyPr wrap="square">
            <a:spAutoFit/>
          </a:bodyPr>
          <a:lstStyle/>
          <a:p>
            <a:r>
              <a:rPr lang="en-US" sz="2000" dirty="0">
                <a:solidFill>
                  <a:srgbClr val="008080"/>
                </a:solidFill>
              </a:rPr>
              <a:t>Multiply by the reciprocal.</a:t>
            </a:r>
          </a:p>
        </p:txBody>
      </p:sp>
      <p:sp>
        <p:nvSpPr>
          <p:cNvPr id="14" name="Rectangle 13"/>
          <p:cNvSpPr/>
          <p:nvPr/>
        </p:nvSpPr>
        <p:spPr>
          <a:xfrm>
            <a:off x="2730500" y="2819400"/>
            <a:ext cx="1384300" cy="400110"/>
          </a:xfrm>
          <a:prstGeom prst="rect">
            <a:avLst/>
          </a:prstGeom>
        </p:spPr>
        <p:txBody>
          <a:bodyPr wrap="square">
            <a:spAutoFit/>
          </a:bodyPr>
          <a:lstStyle/>
          <a:p>
            <a:r>
              <a:rPr lang="en-US" sz="2000" dirty="0">
                <a:solidFill>
                  <a:srgbClr val="008080"/>
                </a:solidFill>
              </a:rPr>
              <a:t>Simplify.</a:t>
            </a:r>
          </a:p>
        </p:txBody>
      </p:sp>
      <p:graphicFrame>
        <p:nvGraphicFramePr>
          <p:cNvPr id="10" name="Object 9"/>
          <p:cNvGraphicFramePr>
            <a:graphicFrameLocks noChangeAspect="1"/>
          </p:cNvGraphicFramePr>
          <p:nvPr>
            <p:extLst>
              <p:ext uri="{D42A27DB-BD31-4B8C-83A1-F6EECF244321}">
                <p14:modId xmlns:p14="http://schemas.microsoft.com/office/powerpoint/2010/main" val="3336902603"/>
              </p:ext>
            </p:extLst>
          </p:nvPr>
        </p:nvGraphicFramePr>
        <p:xfrm>
          <a:off x="1066800" y="1600200"/>
          <a:ext cx="1257300" cy="838200"/>
        </p:xfrm>
        <a:graphic>
          <a:graphicData uri="http://schemas.openxmlformats.org/presentationml/2006/ole">
            <mc:AlternateContent xmlns:mc="http://schemas.openxmlformats.org/markup-compatibility/2006">
              <mc:Choice xmlns:v="urn:schemas-microsoft-com:vml" Requires="v">
                <p:oleObj spid="_x0000_s82956" name="Equation" r:id="rId3" imgW="1257120" imgH="838080" progId="Equation.DSMT4">
                  <p:embed/>
                </p:oleObj>
              </mc:Choice>
              <mc:Fallback>
                <p:oleObj name="Equation" r:id="rId3" imgW="1257120" imgH="838080" progId="Equation.DSMT4">
                  <p:embed/>
                  <p:pic>
                    <p:nvPicPr>
                      <p:cNvPr id="10" name="Object 9"/>
                      <p:cNvPicPr>
                        <a:picLocks noChangeAspect="1" noChangeArrowheads="1"/>
                      </p:cNvPicPr>
                      <p:nvPr/>
                    </p:nvPicPr>
                    <p:blipFill>
                      <a:blip r:embed="rId4"/>
                      <a:srcRect/>
                      <a:stretch>
                        <a:fillRect/>
                      </a:stretch>
                    </p:blipFill>
                    <p:spPr bwMode="auto">
                      <a:xfrm>
                        <a:off x="1066800" y="1600200"/>
                        <a:ext cx="12573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890488934"/>
              </p:ext>
            </p:extLst>
          </p:nvPr>
        </p:nvGraphicFramePr>
        <p:xfrm>
          <a:off x="1250950" y="2844800"/>
          <a:ext cx="1003300" cy="330200"/>
        </p:xfrm>
        <a:graphic>
          <a:graphicData uri="http://schemas.openxmlformats.org/presentationml/2006/ole">
            <mc:AlternateContent xmlns:mc="http://schemas.openxmlformats.org/markup-compatibility/2006">
              <mc:Choice xmlns:v="urn:schemas-microsoft-com:vml" Requires="v">
                <p:oleObj spid="_x0000_s82957" name="Equation" r:id="rId5" imgW="1002960" imgH="330120" progId="Equation.DSMT4">
                  <p:embed/>
                </p:oleObj>
              </mc:Choice>
              <mc:Fallback>
                <p:oleObj name="Equation" r:id="rId5" imgW="1002960" imgH="330120" progId="Equation.DSMT4">
                  <p:embed/>
                  <p:pic>
                    <p:nvPicPr>
                      <p:cNvPr id="18" name="Object 17"/>
                      <p:cNvPicPr>
                        <a:picLocks noChangeAspect="1" noChangeArrowheads="1"/>
                      </p:cNvPicPr>
                      <p:nvPr/>
                    </p:nvPicPr>
                    <p:blipFill>
                      <a:blip r:embed="rId6"/>
                      <a:srcRect/>
                      <a:stretch>
                        <a:fillRect/>
                      </a:stretch>
                    </p:blipFill>
                    <p:spPr bwMode="auto">
                      <a:xfrm>
                        <a:off x="1250950" y="2844800"/>
                        <a:ext cx="10033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a:extLst>
              <a:ext uri="{FF2B5EF4-FFF2-40B4-BE49-F238E27FC236}">
                <a16:creationId xmlns:a16="http://schemas.microsoft.com/office/drawing/2014/main" id="{6B80381F-1CD4-4AB3-8249-3A2E3C32A604}"/>
              </a:ext>
            </a:extLst>
          </p:cNvPr>
          <p:cNvGraphicFramePr>
            <a:graphicFrameLocks noChangeAspect="1"/>
          </p:cNvGraphicFramePr>
          <p:nvPr>
            <p:extLst>
              <p:ext uri="{D42A27DB-BD31-4B8C-83A1-F6EECF244321}">
                <p14:modId xmlns:p14="http://schemas.microsoft.com/office/powerpoint/2010/main" val="1676418712"/>
              </p:ext>
            </p:extLst>
          </p:nvPr>
        </p:nvGraphicFramePr>
        <p:xfrm>
          <a:off x="1900022" y="2583688"/>
          <a:ext cx="444500" cy="838200"/>
        </p:xfrm>
        <a:graphic>
          <a:graphicData uri="http://schemas.openxmlformats.org/presentationml/2006/ole">
            <mc:AlternateContent xmlns:mc="http://schemas.openxmlformats.org/markup-compatibility/2006">
              <mc:Choice xmlns:v="urn:schemas-microsoft-com:vml" Requires="v">
                <p:oleObj spid="_x0000_s82958" name="Equation" r:id="rId7" imgW="444240" imgH="838080" progId="Equation.DSMT4">
                  <p:embed/>
                </p:oleObj>
              </mc:Choice>
              <mc:Fallback>
                <p:oleObj name="Equation" r:id="rId7" imgW="444240" imgH="838080" progId="Equation.DSMT4">
                  <p:embed/>
                  <p:pic>
                    <p:nvPicPr>
                      <p:cNvPr id="8" name="Object 7">
                        <a:extLst>
                          <a:ext uri="{FF2B5EF4-FFF2-40B4-BE49-F238E27FC236}">
                            <a16:creationId xmlns:a16="http://schemas.microsoft.com/office/drawing/2014/main" id="{6B80381F-1CD4-4AB3-8249-3A2E3C32A604}"/>
                          </a:ext>
                        </a:extLst>
                      </p:cNvPr>
                      <p:cNvPicPr/>
                      <p:nvPr/>
                    </p:nvPicPr>
                    <p:blipFill>
                      <a:blip r:embed="rId8"/>
                      <a:stretch>
                        <a:fillRect/>
                      </a:stretch>
                    </p:blipFill>
                    <p:spPr>
                      <a:xfrm>
                        <a:off x="1900022" y="2583688"/>
                        <a:ext cx="444500" cy="8382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5EAD3D29-7970-41DC-BDD3-093F8B197E5A}"/>
              </a:ext>
            </a:extLst>
          </p:cNvPr>
          <p:cNvGraphicFramePr>
            <a:graphicFrameLocks noChangeAspect="1"/>
          </p:cNvGraphicFramePr>
          <p:nvPr>
            <p:extLst>
              <p:ext uri="{D42A27DB-BD31-4B8C-83A1-F6EECF244321}">
                <p14:modId xmlns:p14="http://schemas.microsoft.com/office/powerpoint/2010/main" val="527850284"/>
              </p:ext>
            </p:extLst>
          </p:nvPr>
        </p:nvGraphicFramePr>
        <p:xfrm>
          <a:off x="1825589" y="3438396"/>
          <a:ext cx="498511" cy="122238"/>
        </p:xfrm>
        <a:graphic>
          <a:graphicData uri="http://schemas.openxmlformats.org/presentationml/2006/ole">
            <mc:AlternateContent xmlns:mc="http://schemas.openxmlformats.org/markup-compatibility/2006">
              <mc:Choice xmlns:v="urn:schemas-microsoft-com:vml" Requires="v">
                <p:oleObj spid="_x0000_s82959" name="Equation" r:id="rId9" imgW="406080" imgH="88560" progId="Equation.DSMT4">
                  <p:embed/>
                </p:oleObj>
              </mc:Choice>
              <mc:Fallback>
                <p:oleObj name="Equation" r:id="rId9" imgW="406080" imgH="88560" progId="Equation.DSMT4">
                  <p:embed/>
                  <p:pic>
                    <p:nvPicPr>
                      <p:cNvPr id="9" name="Object 8">
                        <a:extLst>
                          <a:ext uri="{FF2B5EF4-FFF2-40B4-BE49-F238E27FC236}">
                            <a16:creationId xmlns:a16="http://schemas.microsoft.com/office/drawing/2014/main" id="{5EAD3D29-7970-41DC-BDD3-093F8B197E5A}"/>
                          </a:ext>
                        </a:extLst>
                      </p:cNvPr>
                      <p:cNvPicPr/>
                      <p:nvPr/>
                    </p:nvPicPr>
                    <p:blipFill>
                      <a:blip r:embed="rId10"/>
                      <a:stretch>
                        <a:fillRect/>
                      </a:stretch>
                    </p:blipFill>
                    <p:spPr>
                      <a:xfrm>
                        <a:off x="1825589" y="3438396"/>
                        <a:ext cx="498511" cy="122238"/>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C6067F25-0894-4AE6-84E4-D30799F2831B}"/>
              </a:ext>
            </a:extLst>
          </p:cNvPr>
          <p:cNvGraphicFramePr>
            <a:graphicFrameLocks noChangeAspect="1"/>
          </p:cNvGraphicFramePr>
          <p:nvPr>
            <p:extLst>
              <p:ext uri="{D42A27DB-BD31-4B8C-83A1-F6EECF244321}">
                <p14:modId xmlns:p14="http://schemas.microsoft.com/office/powerpoint/2010/main" val="3374752060"/>
              </p:ext>
            </p:extLst>
          </p:nvPr>
        </p:nvGraphicFramePr>
        <p:xfrm>
          <a:off x="1641439" y="1882805"/>
          <a:ext cx="368300" cy="292100"/>
        </p:xfrm>
        <a:graphic>
          <a:graphicData uri="http://schemas.openxmlformats.org/presentationml/2006/ole">
            <mc:AlternateContent xmlns:mc="http://schemas.openxmlformats.org/markup-compatibility/2006">
              <mc:Choice xmlns:v="urn:schemas-microsoft-com:vml" Requires="v">
                <p:oleObj spid="_x0000_s82960" name="Equation" r:id="rId11" imgW="368280" imgH="291960" progId="Equation.DSMT4">
                  <p:embed/>
                </p:oleObj>
              </mc:Choice>
              <mc:Fallback>
                <p:oleObj name="Equation" r:id="rId11" imgW="368280" imgH="291960" progId="Equation.DSMT4">
                  <p:embed/>
                  <p:pic>
                    <p:nvPicPr>
                      <p:cNvPr id="11" name="Object 10">
                        <a:extLst>
                          <a:ext uri="{FF2B5EF4-FFF2-40B4-BE49-F238E27FC236}">
                            <a16:creationId xmlns:a16="http://schemas.microsoft.com/office/drawing/2014/main" id="{C6067F25-0894-4AE6-84E4-D30799F2831B}"/>
                          </a:ext>
                        </a:extLst>
                      </p:cNvPr>
                      <p:cNvPicPr/>
                      <p:nvPr/>
                    </p:nvPicPr>
                    <p:blipFill>
                      <a:blip r:embed="rId12"/>
                      <a:stretch>
                        <a:fillRect/>
                      </a:stretch>
                    </p:blipFill>
                    <p:spPr>
                      <a:xfrm>
                        <a:off x="1641439" y="1882805"/>
                        <a:ext cx="368300" cy="292100"/>
                      </a:xfrm>
                      <a:prstGeom prst="rect">
                        <a:avLst/>
                      </a:prstGeom>
                    </p:spPr>
                  </p:pic>
                </p:oleObj>
              </mc:Fallback>
            </mc:AlternateContent>
          </a:graphicData>
        </a:graphic>
      </p:graphicFrame>
    </p:spTree>
    <p:extLst>
      <p:ext uri="{BB962C8B-B14F-4D97-AF65-F5344CB8AC3E}">
        <p14:creationId xmlns:p14="http://schemas.microsoft.com/office/powerpoint/2010/main" val="128675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prstGeom prst="rect">
            <a:avLst/>
          </a:prstGeom>
        </p:spPr>
        <p:txBody>
          <a:bodyPr>
            <a:normAutofit/>
          </a:bodyPr>
          <a:lstStyle/>
          <a:p>
            <a:r>
              <a:rPr lang="en-US" dirty="0"/>
              <a:t>To Solve an Application Using a Proportion</a:t>
            </a:r>
            <a:endParaRPr lang="en-US" dirty="0">
              <a:solidFill>
                <a:schemeClr val="accent1"/>
              </a:solidFill>
            </a:endParaRPr>
          </a:p>
        </p:txBody>
      </p:sp>
      <p:sp>
        <p:nvSpPr>
          <p:cNvPr id="14339" name="Rectangle 3"/>
          <p:cNvSpPr>
            <a:spLocks noGrp="1"/>
          </p:cNvSpPr>
          <p:nvPr>
            <p:ph idx="1"/>
          </p:nvPr>
        </p:nvSpPr>
        <p:spPr>
          <a:xfrm>
            <a:off x="457200" y="1280160"/>
            <a:ext cx="8229600" cy="3588675"/>
          </a:xfrm>
          <a:prstGeom prst="rect">
            <a:avLst/>
          </a:prstGeom>
          <a:solidFill>
            <a:schemeClr val="accent3"/>
          </a:solidFill>
          <a:ln w="28575">
            <a:solidFill>
              <a:srgbClr val="000000"/>
            </a:solidFill>
          </a:ln>
        </p:spPr>
        <p:txBody>
          <a:bodyPr>
            <a:spAutoFit/>
          </a:bodyPr>
          <a:lstStyle/>
          <a:p>
            <a:pPr marL="55563" indent="-1588" algn="ctr">
              <a:lnSpc>
                <a:spcPct val="90000"/>
              </a:lnSpc>
              <a:tabLst>
                <a:tab pos="520700" algn="l"/>
              </a:tabLst>
              <a:defRPr/>
            </a:pPr>
            <a:r>
              <a:rPr lang="en-US" b="1" dirty="0">
                <a:solidFill>
                  <a:schemeClr val="accent6">
                    <a:lumMod val="10000"/>
                  </a:schemeClr>
                </a:solidFill>
              </a:rPr>
              <a:t>Procedure</a:t>
            </a:r>
          </a:p>
          <a:p>
            <a:pPr marL="568325" indent="-514350">
              <a:lnSpc>
                <a:spcPct val="90000"/>
              </a:lnSpc>
              <a:buFont typeface="+mj-lt"/>
              <a:buAutoNum type="arabicPeriod"/>
              <a:tabLst>
                <a:tab pos="520700" algn="l"/>
              </a:tabLst>
              <a:defRPr/>
            </a:pPr>
            <a:r>
              <a:rPr lang="en-US" dirty="0">
                <a:solidFill>
                  <a:schemeClr val="accent6">
                    <a:lumMod val="10000"/>
                  </a:schemeClr>
                </a:solidFill>
              </a:rPr>
              <a:t>Identify the unknown quantity and use a variable to represent this quantity.</a:t>
            </a:r>
          </a:p>
          <a:p>
            <a:pPr marL="568325" indent="-514350">
              <a:lnSpc>
                <a:spcPct val="90000"/>
              </a:lnSpc>
              <a:spcBef>
                <a:spcPts val="1200"/>
              </a:spcBef>
              <a:buFont typeface="+mj-lt"/>
              <a:buAutoNum type="arabicPeriod"/>
              <a:tabLst>
                <a:tab pos="520700" algn="l"/>
              </a:tabLst>
              <a:defRPr/>
            </a:pPr>
            <a:r>
              <a:rPr lang="en-US" dirty="0">
                <a:solidFill>
                  <a:schemeClr val="accent6">
                    <a:lumMod val="10000"/>
                  </a:schemeClr>
                </a:solidFill>
              </a:rPr>
              <a:t>Set up a proportion in which the units are compared in the same order.  (Make sure that the units are labeled so they can be seen to be in the right order.)</a:t>
            </a:r>
          </a:p>
          <a:p>
            <a:pPr marL="568325" indent="-514350">
              <a:lnSpc>
                <a:spcPct val="90000"/>
              </a:lnSpc>
              <a:spcBef>
                <a:spcPts val="1200"/>
              </a:spcBef>
              <a:buFont typeface="+mj-lt"/>
              <a:buAutoNum type="arabicPeriod"/>
              <a:tabLst>
                <a:tab pos="520700" algn="l"/>
              </a:tabLst>
              <a:defRPr/>
            </a:pPr>
            <a:r>
              <a:rPr lang="en-US" dirty="0">
                <a:solidFill>
                  <a:schemeClr val="accent6">
                    <a:lumMod val="10000"/>
                  </a:schemeClr>
                </a:solidFill>
              </a:rPr>
              <a:t>Solve the proportion.</a:t>
            </a:r>
          </a:p>
        </p:txBody>
      </p:sp>
    </p:spTree>
    <p:extLst>
      <p:ext uri="{BB962C8B-B14F-4D97-AF65-F5344CB8AC3E}">
        <p14:creationId xmlns:p14="http://schemas.microsoft.com/office/powerpoint/2010/main" val="3867141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p:cNvSpPr>
          <p:nvPr>
            <p:ph type="body" sz="half" idx="4294967295"/>
          </p:nvPr>
        </p:nvSpPr>
        <p:spPr>
          <a:xfrm>
            <a:off x="457200" y="1280160"/>
            <a:ext cx="8226425" cy="2511457"/>
          </a:xfrm>
          <a:prstGeom prst="rect">
            <a:avLst/>
          </a:prstGeom>
          <a:noFill/>
        </p:spPr>
        <p:txBody>
          <a:bodyPr>
            <a:spAutoFit/>
          </a:bodyPr>
          <a:lstStyle/>
          <a:p>
            <a:pPr marL="0" indent="0" eaLnBrk="1" hangingPunct="1">
              <a:lnSpc>
                <a:spcPct val="90000"/>
              </a:lnSpc>
              <a:spcAft>
                <a:spcPts val="1200"/>
              </a:spcAft>
              <a:buFont typeface="Courier New" pitchFamily="49" charset="0"/>
              <a:buNone/>
            </a:pPr>
            <a:r>
              <a:rPr lang="en-US" sz="2800" i="0" dirty="0">
                <a:solidFill>
                  <a:schemeClr val="tx1"/>
                </a:solidFill>
              </a:rPr>
              <a:t>A motorcycle will travel </a:t>
            </a:r>
            <a:r>
              <a:rPr lang="en-US" sz="2800" i="0" dirty="0">
                <a:solidFill>
                  <a:srgbClr val="0000FF"/>
                </a:solidFill>
              </a:rPr>
              <a:t>352 miles </a:t>
            </a:r>
            <a:r>
              <a:rPr lang="en-US" sz="2800" i="0" dirty="0">
                <a:solidFill>
                  <a:schemeClr val="tx1"/>
                </a:solidFill>
              </a:rPr>
              <a:t>on </a:t>
            </a:r>
            <a:r>
              <a:rPr lang="en-US" sz="2800" i="0" dirty="0">
                <a:solidFill>
                  <a:srgbClr val="0000FF"/>
                </a:solidFill>
              </a:rPr>
              <a:t>11 gallons </a:t>
            </a:r>
            <a:r>
              <a:rPr lang="en-US" sz="2800" i="0" dirty="0">
                <a:solidFill>
                  <a:schemeClr val="tx1"/>
                </a:solidFill>
              </a:rPr>
              <a:t>of gas.  How many miles will this motorcycle travel on </a:t>
            </a:r>
            <a:r>
              <a:rPr lang="en-US" sz="2800" i="0" dirty="0">
                <a:solidFill>
                  <a:srgbClr val="0000FF"/>
                </a:solidFill>
              </a:rPr>
              <a:t>15 gallons </a:t>
            </a:r>
            <a:r>
              <a:rPr lang="en-US" sz="2800" i="0" dirty="0">
                <a:solidFill>
                  <a:schemeClr val="tx1"/>
                </a:solidFill>
              </a:rPr>
              <a:t>of gas?</a:t>
            </a:r>
          </a:p>
          <a:p>
            <a:pPr marL="0" indent="0" eaLnBrk="1" hangingPunct="1">
              <a:lnSpc>
                <a:spcPct val="90000"/>
              </a:lnSpc>
              <a:spcAft>
                <a:spcPts val="1200"/>
              </a:spcAft>
              <a:buFont typeface="Courier New" pitchFamily="49" charset="0"/>
              <a:buNone/>
            </a:pPr>
            <a:r>
              <a:rPr lang="en-US" sz="2800" b="1" i="0" dirty="0">
                <a:solidFill>
                  <a:schemeClr val="tx1"/>
                </a:solidFill>
              </a:rPr>
              <a:t>Solution</a:t>
            </a:r>
          </a:p>
          <a:p>
            <a:pPr marL="0" indent="0" eaLnBrk="1" hangingPunct="1">
              <a:lnSpc>
                <a:spcPct val="90000"/>
              </a:lnSpc>
              <a:spcAft>
                <a:spcPts val="1200"/>
              </a:spcAft>
              <a:buFont typeface="Courier New" pitchFamily="49" charset="0"/>
              <a:buNone/>
            </a:pPr>
            <a:r>
              <a:rPr lang="en-US" sz="2800" b="1" i="0" dirty="0">
                <a:solidFill>
                  <a:schemeClr val="tx1"/>
                </a:solidFill>
              </a:rPr>
              <a:t>Assign the variable:</a:t>
            </a:r>
            <a:r>
              <a:rPr lang="en-US" sz="2800" i="0" dirty="0">
                <a:solidFill>
                  <a:schemeClr val="tx1"/>
                </a:solidFill>
              </a:rPr>
              <a:t>  Let </a:t>
            </a:r>
            <a:r>
              <a:rPr lang="en-US" sz="2800" i="1" dirty="0">
                <a:solidFill>
                  <a:srgbClr val="002060"/>
                </a:solidFill>
              </a:rPr>
              <a:t>x</a:t>
            </a:r>
            <a:r>
              <a:rPr lang="en-US" sz="2800" i="0" dirty="0">
                <a:solidFill>
                  <a:srgbClr val="9900CC"/>
                </a:solidFill>
              </a:rPr>
              <a:t> </a:t>
            </a:r>
            <a:r>
              <a:rPr lang="en-US" sz="2800" i="0" dirty="0">
                <a:solidFill>
                  <a:schemeClr val="tx1"/>
                </a:solidFill>
              </a:rPr>
              <a:t>= unknown number of miles.</a:t>
            </a:r>
          </a:p>
        </p:txBody>
      </p:sp>
      <p:sp>
        <p:nvSpPr>
          <p:cNvPr id="15362" name="Rectangle 2"/>
          <p:cNvSpPr>
            <a:spLocks noGrp="1"/>
          </p:cNvSpPr>
          <p:nvPr>
            <p:ph type="title"/>
          </p:nvPr>
        </p:nvSpPr>
        <p:spPr>
          <a:prstGeom prst="rect">
            <a:avLst/>
          </a:prstGeom>
        </p:spPr>
        <p:txBody>
          <a:bodyPr/>
          <a:lstStyle/>
          <a:p>
            <a:r>
              <a:rPr lang="en-US" sz="3200" dirty="0">
                <a:solidFill>
                  <a:schemeClr val="accent1"/>
                </a:solidFill>
              </a:rPr>
              <a:t>Example 21: </a:t>
            </a:r>
            <a:r>
              <a:rPr lang="en-US" dirty="0">
                <a:solidFill>
                  <a:schemeClr val="accent1"/>
                </a:solidFill>
              </a:rPr>
              <a:t>Application: Solving Proportions</a:t>
            </a:r>
          </a:p>
        </p:txBody>
      </p:sp>
      <p:graphicFrame>
        <p:nvGraphicFramePr>
          <p:cNvPr id="15364" name="Object 4"/>
          <p:cNvGraphicFramePr>
            <a:graphicFrameLocks noGrp="1" noChangeAspect="1"/>
          </p:cNvGraphicFramePr>
          <p:nvPr>
            <p:ph idx="1"/>
          </p:nvPr>
        </p:nvGraphicFramePr>
        <p:xfrm>
          <a:off x="3962400" y="3908778"/>
          <a:ext cx="3365500" cy="901700"/>
        </p:xfrm>
        <a:graphic>
          <a:graphicData uri="http://schemas.openxmlformats.org/presentationml/2006/ole">
            <mc:AlternateContent xmlns:mc="http://schemas.openxmlformats.org/markup-compatibility/2006">
              <mc:Choice xmlns:v="urn:schemas-microsoft-com:vml" Requires="v">
                <p:oleObj spid="_x0000_s83972" name="Equation" r:id="rId3" imgW="3364926" imgH="901723" progId="Equation.DSMT4">
                  <p:embed/>
                </p:oleObj>
              </mc:Choice>
              <mc:Fallback>
                <p:oleObj name="Equation" r:id="rId3" imgW="3364926" imgH="901723" progId="Equation.DSMT4">
                  <p:embed/>
                  <p:pic>
                    <p:nvPicPr>
                      <p:cNvPr id="15364"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908778"/>
                        <a:ext cx="33655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5288280" y="5105400"/>
            <a:ext cx="3474720" cy="646331"/>
          </a:xfrm>
          <a:prstGeom prst="rect">
            <a:avLst/>
          </a:prstGeom>
        </p:spPr>
        <p:txBody>
          <a:bodyPr>
            <a:spAutoFit/>
          </a:bodyPr>
          <a:lstStyle/>
          <a:p>
            <a:pPr>
              <a:lnSpc>
                <a:spcPct val="90000"/>
              </a:lnSpc>
              <a:spcBef>
                <a:spcPct val="65000"/>
              </a:spcBef>
              <a:spcAft>
                <a:spcPts val="300"/>
              </a:spcAft>
            </a:pPr>
            <a:r>
              <a:rPr lang="en-US" sz="2000" dirty="0">
                <a:solidFill>
                  <a:srgbClr val="008080"/>
                </a:solidFill>
              </a:rPr>
              <a:t>The units are in the same order (miles to gallons) in each ratio.</a:t>
            </a:r>
          </a:p>
        </p:txBody>
      </p:sp>
      <p:sp>
        <p:nvSpPr>
          <p:cNvPr id="6" name="Rectangle 5"/>
          <p:cNvSpPr/>
          <p:nvPr/>
        </p:nvSpPr>
        <p:spPr>
          <a:xfrm>
            <a:off x="457200" y="4119563"/>
            <a:ext cx="3505703" cy="480131"/>
          </a:xfrm>
          <a:prstGeom prst="rect">
            <a:avLst/>
          </a:prstGeom>
        </p:spPr>
        <p:txBody>
          <a:bodyPr wrap="none">
            <a:spAutoFit/>
          </a:bodyPr>
          <a:lstStyle/>
          <a:p>
            <a:pPr>
              <a:lnSpc>
                <a:spcPct val="90000"/>
              </a:lnSpc>
              <a:spcBef>
                <a:spcPct val="65000"/>
              </a:spcBef>
              <a:spcAft>
                <a:spcPts val="300"/>
              </a:spcAft>
            </a:pPr>
            <a:r>
              <a:rPr lang="en-US" sz="2800" b="1" dirty="0"/>
              <a:t>Set up the proportion:</a:t>
            </a:r>
            <a:endParaRPr lang="en-US" sz="2800" dirty="0">
              <a:solidFill>
                <a:srgbClr val="008080"/>
              </a:solidFill>
            </a:endParaRPr>
          </a:p>
        </p:txBody>
      </p:sp>
    </p:spTree>
    <p:extLst>
      <p:ext uri="{BB962C8B-B14F-4D97-AF65-F5344CB8AC3E}">
        <p14:creationId xmlns:p14="http://schemas.microsoft.com/office/powerpoint/2010/main" val="49791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P spid="5" grpId="0"/>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457200" y="1280161"/>
            <a:ext cx="8458200" cy="2246769"/>
          </a:xfrm>
          <a:prstGeom prst="rect">
            <a:avLst/>
          </a:prstGeom>
          <a:noFill/>
          <a:ln w="9525">
            <a:noFill/>
            <a:miter lim="800000"/>
            <a:headEnd/>
            <a:tailEnd/>
          </a:ln>
          <a:effectLst/>
        </p:spPr>
        <p:txBody>
          <a:bodyPr wrap="square">
            <a:spAutoFit/>
          </a:bodyPr>
          <a:lstStyle/>
          <a:p>
            <a:pPr>
              <a:spcBef>
                <a:spcPct val="0"/>
              </a:spcBef>
              <a:buFontTx/>
              <a:buNone/>
            </a:pPr>
            <a:r>
              <a:rPr lang="en-US" sz="2800" dirty="0"/>
              <a:t>Solve the proportion:</a:t>
            </a:r>
            <a:r>
              <a:rPr lang="en-US" sz="2800" b="0" dirty="0"/>
              <a:t>  	</a:t>
            </a:r>
          </a:p>
          <a:p>
            <a:pPr>
              <a:spcBef>
                <a:spcPct val="0"/>
              </a:spcBef>
              <a:buFontTx/>
              <a:buNone/>
            </a:pPr>
            <a:endParaRPr lang="en-US" sz="2800" b="0" dirty="0"/>
          </a:p>
          <a:p>
            <a:pPr>
              <a:spcBef>
                <a:spcPct val="0"/>
              </a:spcBef>
              <a:buFontTx/>
              <a:buNone/>
            </a:pPr>
            <a:endParaRPr lang="en-US" sz="2800" b="0" dirty="0"/>
          </a:p>
          <a:p>
            <a:pPr>
              <a:spcBef>
                <a:spcPct val="0"/>
              </a:spcBef>
              <a:buFontTx/>
              <a:buNone/>
            </a:pPr>
            <a:endParaRPr lang="en-US" sz="2800" b="0" dirty="0"/>
          </a:p>
          <a:p>
            <a:pPr>
              <a:spcBef>
                <a:spcPct val="0"/>
              </a:spcBef>
              <a:buFontTx/>
              <a:buNone/>
            </a:pPr>
            <a:endParaRPr lang="en-US" sz="2800" b="0" dirty="0"/>
          </a:p>
        </p:txBody>
      </p:sp>
      <p:sp>
        <p:nvSpPr>
          <p:cNvPr id="16386" name="Rectangle 2"/>
          <p:cNvSpPr>
            <a:spLocks noGrp="1"/>
          </p:cNvSpPr>
          <p:nvPr>
            <p:ph type="title"/>
          </p:nvPr>
        </p:nvSpPr>
        <p:spPr>
          <a:prstGeom prst="rect">
            <a:avLst/>
          </a:prstGeom>
        </p:spPr>
        <p:txBody>
          <a:bodyPr/>
          <a:lstStyle/>
          <a:p>
            <a:r>
              <a:rPr lang="en-US" dirty="0">
                <a:solidFill>
                  <a:schemeClr val="accent1"/>
                </a:solidFill>
              </a:rPr>
              <a:t>Example 21: Application: Solving Proportions</a:t>
            </a:r>
            <a:r>
              <a:rPr lang="en-US" sz="3200" dirty="0">
                <a:solidFill>
                  <a:schemeClr val="accent1"/>
                </a:solidFill>
              </a:rPr>
              <a:t> (cont.)</a:t>
            </a:r>
          </a:p>
        </p:txBody>
      </p:sp>
      <p:graphicFrame>
        <p:nvGraphicFramePr>
          <p:cNvPr id="8195" name="Object 3"/>
          <p:cNvGraphicFramePr>
            <a:graphicFrameLocks noChangeAspect="1"/>
          </p:cNvGraphicFramePr>
          <p:nvPr/>
        </p:nvGraphicFramePr>
        <p:xfrm>
          <a:off x="4044950" y="1409700"/>
          <a:ext cx="2044700" cy="292100"/>
        </p:xfrm>
        <a:graphic>
          <a:graphicData uri="http://schemas.openxmlformats.org/presentationml/2006/ole">
            <mc:AlternateContent xmlns:mc="http://schemas.openxmlformats.org/markup-compatibility/2006">
              <mc:Choice xmlns:v="urn:schemas-microsoft-com:vml" Requires="v">
                <p:oleObj spid="_x0000_s85000" name="Equation" r:id="rId3" imgW="2044310" imgH="292123" progId="Equation.DSMT4">
                  <p:embed/>
                </p:oleObj>
              </mc:Choice>
              <mc:Fallback>
                <p:oleObj name="Equation" r:id="rId3" imgW="2044310" imgH="292123" progId="Equation.DSMT4">
                  <p:embed/>
                  <p:pic>
                    <p:nvPicPr>
                      <p:cNvPr id="819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4950" y="1409700"/>
                        <a:ext cx="20447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6" name="Object 4"/>
          <p:cNvGraphicFramePr>
            <a:graphicFrameLocks noChangeAspect="1"/>
          </p:cNvGraphicFramePr>
          <p:nvPr/>
        </p:nvGraphicFramePr>
        <p:xfrm>
          <a:off x="4292600" y="1968500"/>
          <a:ext cx="1866900" cy="838200"/>
        </p:xfrm>
        <a:graphic>
          <a:graphicData uri="http://schemas.openxmlformats.org/presentationml/2006/ole">
            <mc:AlternateContent xmlns:mc="http://schemas.openxmlformats.org/markup-compatibility/2006">
              <mc:Choice xmlns:v="urn:schemas-microsoft-com:vml" Requires="v">
                <p:oleObj spid="_x0000_s85001" name="Equation" r:id="rId5" imgW="1867406" imgH="838292" progId="Equation.DSMT4">
                  <p:embed/>
                </p:oleObj>
              </mc:Choice>
              <mc:Fallback>
                <p:oleObj name="Equation" r:id="rId5" imgW="1867406" imgH="838292" progId="Equation.DSMT4">
                  <p:embed/>
                  <p:pic>
                    <p:nvPicPr>
                      <p:cNvPr id="8196"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2600" y="1968500"/>
                        <a:ext cx="18669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7" name="Object 5"/>
          <p:cNvGraphicFramePr>
            <a:graphicFrameLocks noChangeAspect="1"/>
          </p:cNvGraphicFramePr>
          <p:nvPr/>
        </p:nvGraphicFramePr>
        <p:xfrm>
          <a:off x="4527550" y="3124200"/>
          <a:ext cx="1092200" cy="292100"/>
        </p:xfrm>
        <a:graphic>
          <a:graphicData uri="http://schemas.openxmlformats.org/presentationml/2006/ole">
            <mc:AlternateContent xmlns:mc="http://schemas.openxmlformats.org/markup-compatibility/2006">
              <mc:Choice xmlns:v="urn:schemas-microsoft-com:vml" Requires="v">
                <p:oleObj spid="_x0000_s85002" name="Equation" r:id="rId7" imgW="1091878" imgH="292123" progId="Equation.DSMT4">
                  <p:embed/>
                </p:oleObj>
              </mc:Choice>
              <mc:Fallback>
                <p:oleObj name="Equation" r:id="rId7" imgW="1091878" imgH="292123" progId="Equation.DSMT4">
                  <p:embed/>
                  <p:pic>
                    <p:nvPicPr>
                      <p:cNvPr id="8197"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27550" y="3124200"/>
                        <a:ext cx="10922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p:nvPr/>
        </p:nvCxnSpPr>
        <p:spPr>
          <a:xfrm rot="10800000" flipV="1">
            <a:off x="5486400" y="1993900"/>
            <a:ext cx="27432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flipV="1">
            <a:off x="5664200" y="2501900"/>
            <a:ext cx="27432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57200" y="3810000"/>
            <a:ext cx="8458200" cy="523220"/>
          </a:xfrm>
          <a:prstGeom prst="rect">
            <a:avLst/>
          </a:prstGeom>
        </p:spPr>
        <p:txBody>
          <a:bodyPr wrap="square">
            <a:spAutoFit/>
          </a:bodyPr>
          <a:lstStyle/>
          <a:p>
            <a:r>
              <a:rPr lang="en-US" sz="2800" dirty="0"/>
              <a:t>The motorcycle will travel </a:t>
            </a:r>
            <a:r>
              <a:rPr lang="en-US" sz="2800" dirty="0">
                <a:solidFill>
                  <a:srgbClr val="FF0008"/>
                </a:solidFill>
              </a:rPr>
              <a:t>480 miles </a:t>
            </a:r>
            <a:r>
              <a:rPr lang="en-US" sz="2800" dirty="0"/>
              <a:t>on </a:t>
            </a:r>
            <a:r>
              <a:rPr lang="en-US" sz="2800" dirty="0">
                <a:solidFill>
                  <a:srgbClr val="FF0000"/>
                </a:solidFill>
              </a:rPr>
              <a:t>15 gallons</a:t>
            </a:r>
            <a:r>
              <a:rPr lang="en-US" sz="2800" dirty="0"/>
              <a:t> of gas.</a:t>
            </a:r>
          </a:p>
        </p:txBody>
      </p:sp>
    </p:spTree>
    <p:extLst>
      <p:ext uri="{BB962C8B-B14F-4D97-AF65-F5344CB8AC3E}">
        <p14:creationId xmlns:p14="http://schemas.microsoft.com/office/powerpoint/2010/main" val="312532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p:cNvSpPr>
          <p:nvPr>
            <p:ph type="body" sz="half" idx="4294967295"/>
          </p:nvPr>
        </p:nvSpPr>
        <p:spPr>
          <a:xfrm>
            <a:off x="457200" y="914400"/>
            <a:ext cx="8226425" cy="1920240"/>
          </a:xfrm>
          <a:prstGeom prst="rect">
            <a:avLst/>
          </a:prstGeom>
          <a:noFill/>
        </p:spPr>
        <p:txBody>
          <a:bodyPr/>
          <a:lstStyle/>
          <a:p>
            <a:pPr marL="0" indent="0" eaLnBrk="1" hangingPunct="1">
              <a:lnSpc>
                <a:spcPts val="4500"/>
              </a:lnSpc>
              <a:buFont typeface="Courier New" pitchFamily="49" charset="0"/>
              <a:buNone/>
            </a:pPr>
            <a:r>
              <a:rPr lang="en-US" sz="2800" i="0" dirty="0">
                <a:solidFill>
                  <a:schemeClr val="tx1"/>
                </a:solidFill>
              </a:rPr>
              <a:t>An architect draws the plans for a building by using a scale of     </a:t>
            </a:r>
            <a:r>
              <a:rPr lang="en-US" sz="2800" i="0" dirty="0">
                <a:solidFill>
                  <a:srgbClr val="0000FF"/>
                </a:solidFill>
              </a:rPr>
              <a:t>inch</a:t>
            </a:r>
            <a:r>
              <a:rPr lang="en-US" sz="2800" i="0" dirty="0">
                <a:solidFill>
                  <a:schemeClr val="tx1"/>
                </a:solidFill>
              </a:rPr>
              <a:t> to represent </a:t>
            </a:r>
            <a:r>
              <a:rPr lang="en-US" sz="2800" i="0" dirty="0">
                <a:solidFill>
                  <a:srgbClr val="0000FF"/>
                </a:solidFill>
              </a:rPr>
              <a:t>10 feet</a:t>
            </a:r>
            <a:r>
              <a:rPr lang="en-US" sz="2800" i="0" dirty="0">
                <a:solidFill>
                  <a:schemeClr val="tx1"/>
                </a:solidFill>
              </a:rPr>
              <a:t>.  How many feet are represented by </a:t>
            </a:r>
            <a:r>
              <a:rPr lang="en-US" sz="2800" i="0" dirty="0">
                <a:solidFill>
                  <a:srgbClr val="0000FF"/>
                </a:solidFill>
              </a:rPr>
              <a:t>6 inches</a:t>
            </a:r>
            <a:r>
              <a:rPr lang="en-US" sz="2800" i="0" dirty="0">
                <a:solidFill>
                  <a:schemeClr val="tx1"/>
                </a:solidFill>
              </a:rPr>
              <a:t>?</a:t>
            </a:r>
          </a:p>
          <a:p>
            <a:pPr marL="0" indent="0" eaLnBrk="1" hangingPunct="1">
              <a:buFont typeface="Courier New" pitchFamily="49" charset="0"/>
              <a:buNone/>
            </a:pPr>
            <a:endParaRPr lang="en-US" sz="2800" b="1" i="0" dirty="0">
              <a:solidFill>
                <a:schemeClr val="tx1"/>
              </a:solidFill>
            </a:endParaRPr>
          </a:p>
          <a:p>
            <a:pPr marL="0" indent="0" eaLnBrk="1" hangingPunct="1">
              <a:buFont typeface="Courier New" pitchFamily="49" charset="0"/>
              <a:buNone/>
            </a:pPr>
            <a:endParaRPr lang="en-US" sz="2800" i="0" dirty="0">
              <a:solidFill>
                <a:schemeClr val="tx1"/>
              </a:solidFill>
            </a:endParaRPr>
          </a:p>
          <a:p>
            <a:pPr marL="0" indent="0" eaLnBrk="1" hangingPunct="1">
              <a:spcBef>
                <a:spcPct val="45000"/>
              </a:spcBef>
              <a:buFont typeface="Courier New" pitchFamily="49" charset="0"/>
              <a:buNone/>
            </a:pPr>
            <a:endParaRPr lang="en-US" sz="2800" b="1" i="0" dirty="0">
              <a:solidFill>
                <a:schemeClr val="tx1"/>
              </a:solidFill>
            </a:endParaRPr>
          </a:p>
          <a:p>
            <a:pPr marL="0" indent="0" eaLnBrk="1" hangingPunct="1">
              <a:buFont typeface="Courier New" pitchFamily="49" charset="0"/>
              <a:buNone/>
            </a:pPr>
            <a:r>
              <a:rPr lang="en-US" sz="2800" i="0" dirty="0">
                <a:solidFill>
                  <a:schemeClr val="tx1"/>
                </a:solidFill>
              </a:rPr>
              <a:t>  </a:t>
            </a:r>
          </a:p>
          <a:p>
            <a:pPr marL="0" indent="0" eaLnBrk="1" hangingPunct="1">
              <a:buFont typeface="Courier New" pitchFamily="49" charset="0"/>
              <a:buNone/>
            </a:pPr>
            <a:endParaRPr lang="en-US" sz="2800" dirty="0">
              <a:solidFill>
                <a:schemeClr val="tx1"/>
              </a:solidFill>
            </a:endParaRPr>
          </a:p>
        </p:txBody>
      </p:sp>
      <p:sp>
        <p:nvSpPr>
          <p:cNvPr id="17410" name="Rectangle 2"/>
          <p:cNvSpPr>
            <a:spLocks noGrp="1"/>
          </p:cNvSpPr>
          <p:nvPr>
            <p:ph type="title"/>
          </p:nvPr>
        </p:nvSpPr>
        <p:spPr>
          <a:prstGeom prst="rect">
            <a:avLst/>
          </a:prstGeom>
        </p:spPr>
        <p:txBody>
          <a:bodyPr/>
          <a:lstStyle/>
          <a:p>
            <a:r>
              <a:rPr lang="en-US" sz="3200" dirty="0">
                <a:solidFill>
                  <a:schemeClr val="accent1"/>
                </a:solidFill>
              </a:rPr>
              <a:t>Example 22: </a:t>
            </a:r>
            <a:r>
              <a:rPr lang="en-US" dirty="0">
                <a:solidFill>
                  <a:schemeClr val="accent1"/>
                </a:solidFill>
              </a:rPr>
              <a:t>Application: Solving Proportions</a:t>
            </a:r>
          </a:p>
        </p:txBody>
      </p:sp>
      <p:graphicFrame>
        <p:nvGraphicFramePr>
          <p:cNvPr id="17412" name="Object 4"/>
          <p:cNvGraphicFramePr>
            <a:graphicFrameLocks noGrp="1" noChangeAspect="1"/>
          </p:cNvGraphicFramePr>
          <p:nvPr>
            <p:ph idx="1"/>
          </p:nvPr>
        </p:nvGraphicFramePr>
        <p:xfrm>
          <a:off x="1701800" y="1435443"/>
          <a:ext cx="254000" cy="838200"/>
        </p:xfrm>
        <a:graphic>
          <a:graphicData uri="http://schemas.openxmlformats.org/presentationml/2006/ole">
            <mc:AlternateContent xmlns:mc="http://schemas.openxmlformats.org/markup-compatibility/2006">
              <mc:Choice xmlns:v="urn:schemas-microsoft-com:vml" Requires="v">
                <p:oleObj spid="_x0000_s86022" name="Equation" r:id="rId3" imgW="254092" imgH="837787" progId="Equation.DSMT4">
                  <p:embed/>
                </p:oleObj>
              </mc:Choice>
              <mc:Fallback>
                <p:oleObj name="Equation" r:id="rId3" imgW="254092" imgH="837787" progId="Equation.DSMT4">
                  <p:embed/>
                  <p:pic>
                    <p:nvPicPr>
                      <p:cNvPr id="17412"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1800" y="1435443"/>
                        <a:ext cx="2540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3" name="Object 5"/>
          <p:cNvGraphicFramePr>
            <a:graphicFrameLocks noGrp="1" noChangeAspect="1"/>
          </p:cNvGraphicFramePr>
          <p:nvPr>
            <p:ph sz="quarter" idx="4294967295"/>
          </p:nvPr>
        </p:nvGraphicFramePr>
        <p:xfrm>
          <a:off x="4038600" y="3745593"/>
          <a:ext cx="2692400" cy="1282700"/>
        </p:xfrm>
        <a:graphic>
          <a:graphicData uri="http://schemas.openxmlformats.org/presentationml/2006/ole">
            <mc:AlternateContent xmlns:mc="http://schemas.openxmlformats.org/markup-compatibility/2006">
              <mc:Choice xmlns:v="urn:schemas-microsoft-com:vml" Requires="v">
                <p:oleObj spid="_x0000_s86023" name="Equation" r:id="rId5" imgW="2691941" imgH="1282585" progId="Equation.DSMT4">
                  <p:embed/>
                </p:oleObj>
              </mc:Choice>
              <mc:Fallback>
                <p:oleObj name="Equation" r:id="rId5" imgW="2691941" imgH="1282585" progId="Equation.DSMT4">
                  <p:embed/>
                  <p:pic>
                    <p:nvPicPr>
                      <p:cNvPr id="17413"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3745593"/>
                        <a:ext cx="2692400" cy="1282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457200" y="2728785"/>
            <a:ext cx="1425390" cy="523220"/>
          </a:xfrm>
          <a:prstGeom prst="rect">
            <a:avLst/>
          </a:prstGeom>
        </p:spPr>
        <p:txBody>
          <a:bodyPr wrap="none">
            <a:spAutoFit/>
          </a:bodyPr>
          <a:lstStyle/>
          <a:p>
            <a:r>
              <a:rPr lang="en-US" sz="2800" b="1" dirty="0"/>
              <a:t>Solution</a:t>
            </a:r>
            <a:endParaRPr lang="en-US" sz="2800" dirty="0"/>
          </a:p>
        </p:txBody>
      </p:sp>
      <p:sp>
        <p:nvSpPr>
          <p:cNvPr id="7" name="Rectangle 6"/>
          <p:cNvSpPr/>
          <p:nvPr/>
        </p:nvSpPr>
        <p:spPr>
          <a:xfrm>
            <a:off x="457200" y="3200400"/>
            <a:ext cx="8247888" cy="523220"/>
          </a:xfrm>
          <a:prstGeom prst="rect">
            <a:avLst/>
          </a:prstGeom>
        </p:spPr>
        <p:txBody>
          <a:bodyPr wrap="square">
            <a:spAutoFit/>
          </a:bodyPr>
          <a:lstStyle/>
          <a:p>
            <a:r>
              <a:rPr lang="en-US" sz="2800" b="1" dirty="0"/>
              <a:t>Assign the variable:</a:t>
            </a:r>
            <a:r>
              <a:rPr lang="en-US" sz="2800" dirty="0"/>
              <a:t>  Let </a:t>
            </a:r>
            <a:r>
              <a:rPr lang="en-US" sz="2800" i="1" dirty="0">
                <a:solidFill>
                  <a:srgbClr val="9900CC"/>
                </a:solidFill>
              </a:rPr>
              <a:t>y</a:t>
            </a:r>
            <a:r>
              <a:rPr lang="en-US" sz="2800" dirty="0"/>
              <a:t>  = unknown number of feet.</a:t>
            </a:r>
          </a:p>
        </p:txBody>
      </p:sp>
      <p:sp>
        <p:nvSpPr>
          <p:cNvPr id="8" name="Rectangle 7"/>
          <p:cNvSpPr/>
          <p:nvPr/>
        </p:nvSpPr>
        <p:spPr>
          <a:xfrm>
            <a:off x="457200" y="4258185"/>
            <a:ext cx="3505703" cy="523220"/>
          </a:xfrm>
          <a:prstGeom prst="rect">
            <a:avLst/>
          </a:prstGeom>
        </p:spPr>
        <p:txBody>
          <a:bodyPr wrap="none">
            <a:spAutoFit/>
          </a:bodyPr>
          <a:lstStyle/>
          <a:p>
            <a:r>
              <a:rPr lang="en-US" sz="2800" b="1" dirty="0"/>
              <a:t>Set up the proportion:</a:t>
            </a:r>
            <a:endParaRPr lang="en-US" sz="2800" dirty="0"/>
          </a:p>
        </p:txBody>
      </p:sp>
      <p:sp>
        <p:nvSpPr>
          <p:cNvPr id="9" name="Rectangle 8"/>
          <p:cNvSpPr/>
          <p:nvPr/>
        </p:nvSpPr>
        <p:spPr>
          <a:xfrm>
            <a:off x="457200" y="5030909"/>
            <a:ext cx="8305800" cy="1015663"/>
          </a:xfrm>
          <a:prstGeom prst="rect">
            <a:avLst/>
          </a:prstGeom>
        </p:spPr>
        <p:txBody>
          <a:bodyPr wrap="square">
            <a:spAutoFit/>
          </a:bodyPr>
          <a:lstStyle/>
          <a:p>
            <a:r>
              <a:rPr lang="en-US" sz="2000" dirty="0">
                <a:solidFill>
                  <a:srgbClr val="008080"/>
                </a:solidFill>
              </a:rPr>
              <a:t>For each ratio in the proportion, the units in the numerator and denominator are the same. Additionally, the numerators correspond and the denominators correspond.</a:t>
            </a:r>
          </a:p>
        </p:txBody>
      </p:sp>
    </p:spTree>
    <p:extLst>
      <p:ext uri="{BB962C8B-B14F-4D97-AF65-F5344CB8AC3E}">
        <p14:creationId xmlns:p14="http://schemas.microsoft.com/office/powerpoint/2010/main" val="393098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p:cNvSpPr>
          <p:nvPr>
            <p:ph type="body" sz="half" idx="4294967295"/>
          </p:nvPr>
        </p:nvSpPr>
        <p:spPr>
          <a:xfrm>
            <a:off x="457200" y="1451677"/>
            <a:ext cx="8226425" cy="3108543"/>
          </a:xfrm>
          <a:prstGeom prst="rect">
            <a:avLst/>
          </a:prstGeom>
          <a:noFill/>
        </p:spPr>
        <p:txBody>
          <a:bodyPr>
            <a:spAutoFit/>
          </a:bodyPr>
          <a:lstStyle/>
          <a:p>
            <a:pPr eaLnBrk="1" hangingPunct="1">
              <a:buFont typeface="Courier New" pitchFamily="49" charset="0"/>
              <a:buNone/>
            </a:pPr>
            <a:r>
              <a:rPr lang="en-US" sz="2800" b="1" i="0" dirty="0">
                <a:solidFill>
                  <a:schemeClr val="tx1"/>
                </a:solidFill>
              </a:rPr>
              <a:t>Solve the proportion:</a:t>
            </a:r>
            <a:r>
              <a:rPr lang="en-US" sz="2800" i="0" dirty="0">
                <a:solidFill>
                  <a:schemeClr val="tx1"/>
                </a:solidFill>
              </a:rPr>
              <a:t>  </a:t>
            </a:r>
          </a:p>
          <a:p>
            <a:pPr eaLnBrk="1" hangingPunct="1">
              <a:buFont typeface="Courier New" pitchFamily="49" charset="0"/>
              <a:buNone/>
            </a:pPr>
            <a:endParaRPr lang="en-US" sz="2800" i="0" dirty="0">
              <a:solidFill>
                <a:schemeClr val="tx1"/>
              </a:solidFill>
            </a:endParaRPr>
          </a:p>
          <a:p>
            <a:pPr eaLnBrk="1" hangingPunct="1">
              <a:buFont typeface="Courier New" pitchFamily="49" charset="0"/>
              <a:buNone/>
            </a:pPr>
            <a:endParaRPr lang="en-US" sz="2800" i="0" dirty="0">
              <a:solidFill>
                <a:schemeClr val="tx1"/>
              </a:solidFill>
            </a:endParaRPr>
          </a:p>
          <a:p>
            <a:pPr eaLnBrk="1" hangingPunct="1">
              <a:buFont typeface="Courier New" pitchFamily="49" charset="0"/>
              <a:buNone/>
            </a:pPr>
            <a:endParaRPr lang="en-US" sz="2800" i="0" dirty="0">
              <a:solidFill>
                <a:schemeClr val="tx1"/>
              </a:solidFill>
            </a:endParaRPr>
          </a:p>
          <a:p>
            <a:pPr eaLnBrk="1" hangingPunct="1">
              <a:buFont typeface="Courier New" pitchFamily="49" charset="0"/>
              <a:buNone/>
            </a:pPr>
            <a:endParaRPr lang="en-US" sz="2800" i="0" dirty="0">
              <a:solidFill>
                <a:schemeClr val="tx1"/>
              </a:solidFill>
            </a:endParaRPr>
          </a:p>
          <a:p>
            <a:pPr eaLnBrk="1" hangingPunct="1">
              <a:buFont typeface="Courier New" pitchFamily="49" charset="0"/>
              <a:buNone/>
            </a:pPr>
            <a:endParaRPr lang="en-US" sz="2800" i="0" dirty="0">
              <a:solidFill>
                <a:schemeClr val="tx1"/>
              </a:solidFill>
            </a:endParaRPr>
          </a:p>
        </p:txBody>
      </p:sp>
      <p:sp>
        <p:nvSpPr>
          <p:cNvPr id="18434" name="Rectangle 2"/>
          <p:cNvSpPr>
            <a:spLocks noGrp="1"/>
          </p:cNvSpPr>
          <p:nvPr>
            <p:ph type="title"/>
          </p:nvPr>
        </p:nvSpPr>
        <p:spPr>
          <a:prstGeom prst="rect">
            <a:avLst/>
          </a:prstGeom>
        </p:spPr>
        <p:txBody>
          <a:bodyPr/>
          <a:lstStyle/>
          <a:p>
            <a:r>
              <a:rPr lang="en-US" dirty="0">
                <a:solidFill>
                  <a:schemeClr val="accent1"/>
                </a:solidFill>
              </a:rPr>
              <a:t>Example 22: Application: Solving Proportions</a:t>
            </a:r>
            <a:r>
              <a:rPr lang="en-US" sz="3200" dirty="0">
                <a:solidFill>
                  <a:schemeClr val="accent1"/>
                </a:solidFill>
              </a:rPr>
              <a:t> (cont.)</a:t>
            </a:r>
          </a:p>
        </p:txBody>
      </p:sp>
      <p:graphicFrame>
        <p:nvGraphicFramePr>
          <p:cNvPr id="10243" name="Object 3"/>
          <p:cNvGraphicFramePr>
            <a:graphicFrameLocks noChangeAspect="1"/>
          </p:cNvGraphicFramePr>
          <p:nvPr/>
        </p:nvGraphicFramePr>
        <p:xfrm>
          <a:off x="4425950" y="1295400"/>
          <a:ext cx="1587500" cy="825500"/>
        </p:xfrm>
        <a:graphic>
          <a:graphicData uri="http://schemas.openxmlformats.org/presentationml/2006/ole">
            <mc:AlternateContent xmlns:mc="http://schemas.openxmlformats.org/markup-compatibility/2006">
              <mc:Choice xmlns:v="urn:schemas-microsoft-com:vml" Requires="v">
                <p:oleObj spid="_x0000_s87050" name="Equation" r:id="rId3" imgW="1587385" imgH="825110" progId="Equation.DSMT4">
                  <p:embed/>
                </p:oleObj>
              </mc:Choice>
              <mc:Fallback>
                <p:oleObj name="Equation" r:id="rId3" imgW="1587385" imgH="825110" progId="Equation.DSMT4">
                  <p:embed/>
                  <p:pic>
                    <p:nvPicPr>
                      <p:cNvPr id="1024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5950" y="1295400"/>
                        <a:ext cx="15875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4" name="Object 4"/>
          <p:cNvGraphicFramePr>
            <a:graphicFrameLocks noChangeAspect="1"/>
          </p:cNvGraphicFramePr>
          <p:nvPr/>
        </p:nvGraphicFramePr>
        <p:xfrm>
          <a:off x="4349750" y="2228850"/>
          <a:ext cx="1384300" cy="1651000"/>
        </p:xfrm>
        <a:graphic>
          <a:graphicData uri="http://schemas.openxmlformats.org/presentationml/2006/ole">
            <mc:AlternateContent xmlns:mc="http://schemas.openxmlformats.org/markup-compatibility/2006">
              <mc:Choice xmlns:v="urn:schemas-microsoft-com:vml" Requires="v">
                <p:oleObj spid="_x0000_s87051" name="Equation" r:id="rId5" imgW="1384001" imgH="1650770" progId="Equation.DSMT4">
                  <p:embed/>
                </p:oleObj>
              </mc:Choice>
              <mc:Fallback>
                <p:oleObj name="Equation" r:id="rId5" imgW="1384001" imgH="1650770" progId="Equation.DSMT4">
                  <p:embed/>
                  <p:pic>
                    <p:nvPicPr>
                      <p:cNvPr id="10244"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9750" y="2228850"/>
                        <a:ext cx="1384300" cy="165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5" name="Object 5"/>
          <p:cNvGraphicFramePr>
            <a:graphicFrameLocks noChangeAspect="1"/>
          </p:cNvGraphicFramePr>
          <p:nvPr/>
        </p:nvGraphicFramePr>
        <p:xfrm>
          <a:off x="4800600" y="4799571"/>
          <a:ext cx="1066800" cy="355600"/>
        </p:xfrm>
        <a:graphic>
          <a:graphicData uri="http://schemas.openxmlformats.org/presentationml/2006/ole">
            <mc:AlternateContent xmlns:mc="http://schemas.openxmlformats.org/markup-compatibility/2006">
              <mc:Choice xmlns:v="urn:schemas-microsoft-com:vml" Requires="v">
                <p:oleObj spid="_x0000_s87052" name="Equation" r:id="rId7" imgW="1066524" imgH="355508" progId="Equation.DSMT4">
                  <p:embed/>
                </p:oleObj>
              </mc:Choice>
              <mc:Fallback>
                <p:oleObj name="Equation" r:id="rId7" imgW="1066524" imgH="355508" progId="Equation.DSMT4">
                  <p:embed/>
                  <p:pic>
                    <p:nvPicPr>
                      <p:cNvPr id="10245"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0600" y="4799571"/>
                        <a:ext cx="10668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p:nvPr/>
        </p:nvCxnSpPr>
        <p:spPr>
          <a:xfrm rot="7860000" flipV="1">
            <a:off x="4348343" y="3335129"/>
            <a:ext cx="64008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4180400" y="2532990"/>
            <a:ext cx="721138" cy="21446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800600" y="3879850"/>
          <a:ext cx="1270000" cy="825500"/>
        </p:xfrm>
        <a:graphic>
          <a:graphicData uri="http://schemas.openxmlformats.org/presentationml/2006/ole">
            <mc:AlternateContent xmlns:mc="http://schemas.openxmlformats.org/markup-compatibility/2006">
              <mc:Choice xmlns:v="urn:schemas-microsoft-com:vml" Requires="v">
                <p:oleObj spid="_x0000_s87053" name="Equation" r:id="rId9" imgW="1269908" imgH="825110" progId="Equation.DSMT4">
                  <p:embed/>
                </p:oleObj>
              </mc:Choice>
              <mc:Fallback>
                <p:oleObj name="Equation" r:id="rId9" imgW="1269908" imgH="825110" progId="Equation.DSMT4">
                  <p:embed/>
                  <p:pic>
                    <p:nvPicPr>
                      <p:cNvPr id="14"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0600" y="3879850"/>
                        <a:ext cx="12700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14"/>
          <p:cNvSpPr/>
          <p:nvPr/>
        </p:nvSpPr>
        <p:spPr>
          <a:xfrm>
            <a:off x="469900" y="5267980"/>
            <a:ext cx="6845300" cy="523220"/>
          </a:xfrm>
          <a:prstGeom prst="rect">
            <a:avLst/>
          </a:prstGeom>
        </p:spPr>
        <p:txBody>
          <a:bodyPr wrap="square">
            <a:spAutoFit/>
          </a:bodyPr>
          <a:lstStyle/>
          <a:p>
            <a:r>
              <a:rPr lang="en-US" sz="2800" dirty="0"/>
              <a:t>On these plans, </a:t>
            </a:r>
            <a:r>
              <a:rPr lang="en-US" sz="2800" dirty="0">
                <a:solidFill>
                  <a:srgbClr val="0000FF"/>
                </a:solidFill>
              </a:rPr>
              <a:t>6 inches</a:t>
            </a:r>
            <a:r>
              <a:rPr lang="en-US" sz="2800" dirty="0"/>
              <a:t> represents </a:t>
            </a:r>
            <a:r>
              <a:rPr lang="en-US" sz="2800" dirty="0">
                <a:solidFill>
                  <a:srgbClr val="FF0008"/>
                </a:solidFill>
              </a:rPr>
              <a:t>120 feet</a:t>
            </a:r>
            <a:r>
              <a:rPr lang="en-US" sz="2800" dirty="0"/>
              <a:t>.</a:t>
            </a:r>
          </a:p>
        </p:txBody>
      </p:sp>
    </p:spTree>
    <p:extLst>
      <p:ext uri="{BB962C8B-B14F-4D97-AF65-F5344CB8AC3E}">
        <p14:creationId xmlns:p14="http://schemas.microsoft.com/office/powerpoint/2010/main" val="359923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p:cNvSpPr>
          <p:nvPr>
            <p:ph type="body" sz="half" idx="4294967295"/>
          </p:nvPr>
        </p:nvSpPr>
        <p:spPr>
          <a:xfrm>
            <a:off x="457200" y="1280160"/>
            <a:ext cx="8226425" cy="1082040"/>
          </a:xfrm>
          <a:prstGeom prst="rect">
            <a:avLst/>
          </a:prstGeom>
          <a:noFill/>
        </p:spPr>
        <p:txBody>
          <a:bodyPr/>
          <a:lstStyle/>
          <a:p>
            <a:pPr marL="0" indent="0">
              <a:buNone/>
            </a:pPr>
            <a:r>
              <a:rPr lang="en-US" sz="2800" dirty="0"/>
              <a:t>A tire on a car makes </a:t>
            </a:r>
            <a:r>
              <a:rPr lang="en-US" sz="2800" dirty="0">
                <a:solidFill>
                  <a:srgbClr val="0000FF"/>
                </a:solidFill>
              </a:rPr>
              <a:t>250 revolutions</a:t>
            </a:r>
            <a:r>
              <a:rPr lang="en-US" sz="2800" dirty="0"/>
              <a:t> per minute. How many revolutions will the tire make in one hour?</a:t>
            </a:r>
            <a:endParaRPr lang="en-US" sz="2800" i="0" dirty="0">
              <a:solidFill>
                <a:schemeClr val="tx1"/>
              </a:solidFill>
            </a:endParaRPr>
          </a:p>
          <a:p>
            <a:pPr marL="0" indent="0" eaLnBrk="1" hangingPunct="1">
              <a:spcAft>
                <a:spcPts val="1200"/>
              </a:spcAft>
              <a:buFont typeface="Courier New" pitchFamily="49" charset="0"/>
              <a:buNone/>
            </a:pPr>
            <a:endParaRPr lang="en-US" sz="2800" b="1" i="0" dirty="0">
              <a:solidFill>
                <a:schemeClr val="tx1"/>
              </a:solidFill>
            </a:endParaRPr>
          </a:p>
          <a:p>
            <a:pPr marL="0" indent="0" eaLnBrk="1" hangingPunct="1">
              <a:spcAft>
                <a:spcPts val="1200"/>
              </a:spcAft>
              <a:buFont typeface="Courier New" pitchFamily="49" charset="0"/>
              <a:buNone/>
            </a:pPr>
            <a:endParaRPr lang="en-US" sz="2800" i="0" dirty="0">
              <a:solidFill>
                <a:schemeClr val="tx1"/>
              </a:solidFill>
            </a:endParaRPr>
          </a:p>
          <a:p>
            <a:pPr marL="0" indent="0" eaLnBrk="1" hangingPunct="1">
              <a:spcAft>
                <a:spcPts val="1200"/>
              </a:spcAft>
              <a:buFont typeface="Courier New" pitchFamily="49" charset="0"/>
              <a:buNone/>
            </a:pPr>
            <a:r>
              <a:rPr lang="en-US" sz="2800" dirty="0">
                <a:solidFill>
                  <a:schemeClr val="tx1"/>
                </a:solidFill>
              </a:rPr>
              <a:t> </a:t>
            </a:r>
          </a:p>
        </p:txBody>
      </p:sp>
      <p:sp>
        <p:nvSpPr>
          <p:cNvPr id="19458" name="Rectangle 2"/>
          <p:cNvSpPr>
            <a:spLocks noGrp="1"/>
          </p:cNvSpPr>
          <p:nvPr>
            <p:ph type="title"/>
          </p:nvPr>
        </p:nvSpPr>
        <p:spPr>
          <a:prstGeom prst="rect">
            <a:avLst/>
          </a:prstGeom>
        </p:spPr>
        <p:txBody>
          <a:bodyPr>
            <a:normAutofit/>
          </a:bodyPr>
          <a:lstStyle/>
          <a:p>
            <a:r>
              <a:rPr lang="en-US" sz="3200" dirty="0">
                <a:solidFill>
                  <a:schemeClr val="accent1"/>
                </a:solidFill>
              </a:rPr>
              <a:t>Example 23: </a:t>
            </a:r>
            <a:r>
              <a:rPr lang="en-US" dirty="0">
                <a:solidFill>
                  <a:schemeClr val="accent1"/>
                </a:solidFill>
              </a:rPr>
              <a:t>Application: Solving Proportions</a:t>
            </a:r>
          </a:p>
        </p:txBody>
      </p:sp>
      <p:graphicFrame>
        <p:nvGraphicFramePr>
          <p:cNvPr id="19460" name="Object 4"/>
          <p:cNvGraphicFramePr>
            <a:graphicFrameLocks noGrp="1" noChangeAspect="1"/>
          </p:cNvGraphicFramePr>
          <p:nvPr>
            <p:ph idx="1"/>
            <p:extLst>
              <p:ext uri="{D42A27DB-BD31-4B8C-83A1-F6EECF244321}">
                <p14:modId xmlns:p14="http://schemas.microsoft.com/office/powerpoint/2010/main" val="220603666"/>
              </p:ext>
            </p:extLst>
          </p:nvPr>
        </p:nvGraphicFramePr>
        <p:xfrm>
          <a:off x="4735513" y="4662488"/>
          <a:ext cx="2732087" cy="896937"/>
        </p:xfrm>
        <a:graphic>
          <a:graphicData uri="http://schemas.openxmlformats.org/presentationml/2006/ole">
            <mc:AlternateContent xmlns:mc="http://schemas.openxmlformats.org/markup-compatibility/2006">
              <mc:Choice xmlns:v="urn:schemas-microsoft-com:vml" Requires="v">
                <p:oleObj spid="_x0000_s88068" name="Equation" r:id="rId3" imgW="2552400" imgH="838080" progId="Equation.DSMT4">
                  <p:embed/>
                </p:oleObj>
              </mc:Choice>
              <mc:Fallback>
                <p:oleObj name="Equation" r:id="rId3" imgW="2552400" imgH="838080" progId="Equation.DSMT4">
                  <p:embed/>
                  <p:pic>
                    <p:nvPicPr>
                      <p:cNvPr id="19460" name="Object 4"/>
                      <p:cNvPicPr>
                        <a:picLocks noGrp="1" noChangeAspect="1" noChangeArrowheads="1"/>
                      </p:cNvPicPr>
                      <p:nvPr/>
                    </p:nvPicPr>
                    <p:blipFill>
                      <a:blip r:embed="rId4"/>
                      <a:srcRect/>
                      <a:stretch>
                        <a:fillRect/>
                      </a:stretch>
                    </p:blipFill>
                    <p:spPr bwMode="auto">
                      <a:xfrm>
                        <a:off x="4735513" y="4662488"/>
                        <a:ext cx="2732087" cy="896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3894567" y="3962400"/>
            <a:ext cx="4335033" cy="523220"/>
          </a:xfrm>
          <a:prstGeom prst="rect">
            <a:avLst/>
          </a:prstGeom>
        </p:spPr>
        <p:txBody>
          <a:bodyPr wrap="none">
            <a:spAutoFit/>
          </a:bodyPr>
          <a:lstStyle/>
          <a:p>
            <a:r>
              <a:rPr lang="en-US" sz="2800" dirty="0"/>
              <a:t>Since </a:t>
            </a:r>
            <a:r>
              <a:rPr lang="en-US" sz="2800" dirty="0">
                <a:solidFill>
                  <a:srgbClr val="0000FF"/>
                </a:solidFill>
              </a:rPr>
              <a:t>1 hr</a:t>
            </a:r>
            <a:r>
              <a:rPr lang="en-US" sz="2800" dirty="0"/>
              <a:t> = </a:t>
            </a:r>
            <a:r>
              <a:rPr lang="en-US" sz="2800" dirty="0">
                <a:solidFill>
                  <a:srgbClr val="FF0000"/>
                </a:solidFill>
              </a:rPr>
              <a:t>60 min</a:t>
            </a:r>
            <a:r>
              <a:rPr lang="en-US" sz="2800" dirty="0"/>
              <a:t>, we have</a:t>
            </a:r>
          </a:p>
        </p:txBody>
      </p:sp>
      <p:sp>
        <p:nvSpPr>
          <p:cNvPr id="6" name="Rectangle 5"/>
          <p:cNvSpPr/>
          <p:nvPr/>
        </p:nvSpPr>
        <p:spPr>
          <a:xfrm>
            <a:off x="457200" y="2420029"/>
            <a:ext cx="1425390" cy="523220"/>
          </a:xfrm>
          <a:prstGeom prst="rect">
            <a:avLst/>
          </a:prstGeom>
        </p:spPr>
        <p:txBody>
          <a:bodyPr wrap="none">
            <a:spAutoFit/>
          </a:bodyPr>
          <a:lstStyle/>
          <a:p>
            <a:r>
              <a:rPr lang="en-US" sz="2800" b="1" dirty="0"/>
              <a:t>Solution</a:t>
            </a:r>
            <a:endParaRPr lang="en-US" sz="2800" dirty="0"/>
          </a:p>
        </p:txBody>
      </p:sp>
      <p:sp>
        <p:nvSpPr>
          <p:cNvPr id="7" name="Rectangle 6"/>
          <p:cNvSpPr/>
          <p:nvPr/>
        </p:nvSpPr>
        <p:spPr>
          <a:xfrm>
            <a:off x="457200" y="2932093"/>
            <a:ext cx="8247888" cy="954107"/>
          </a:xfrm>
          <a:prstGeom prst="rect">
            <a:avLst/>
          </a:prstGeom>
        </p:spPr>
        <p:txBody>
          <a:bodyPr wrap="square">
            <a:spAutoFit/>
          </a:bodyPr>
          <a:lstStyle/>
          <a:p>
            <a:r>
              <a:rPr lang="en-US" sz="2800" b="1" dirty="0"/>
              <a:t>Assign the variable:</a:t>
            </a:r>
            <a:r>
              <a:rPr lang="en-US" sz="2800" dirty="0"/>
              <a:t>  Let </a:t>
            </a:r>
            <a:r>
              <a:rPr lang="en-US" sz="2800" i="1" dirty="0">
                <a:solidFill>
                  <a:srgbClr val="9900CC"/>
                </a:solidFill>
              </a:rPr>
              <a:t>x</a:t>
            </a:r>
            <a:r>
              <a:rPr lang="en-US" sz="2800" dirty="0"/>
              <a:t> = the number of revolutions made in one hour.</a:t>
            </a:r>
          </a:p>
        </p:txBody>
      </p:sp>
      <p:sp>
        <p:nvSpPr>
          <p:cNvPr id="9" name="Rectangle 8"/>
          <p:cNvSpPr/>
          <p:nvPr/>
        </p:nvSpPr>
        <p:spPr>
          <a:xfrm>
            <a:off x="457200" y="3936004"/>
            <a:ext cx="3505703" cy="523220"/>
          </a:xfrm>
          <a:prstGeom prst="rect">
            <a:avLst/>
          </a:prstGeom>
        </p:spPr>
        <p:txBody>
          <a:bodyPr wrap="none">
            <a:spAutoFit/>
          </a:bodyPr>
          <a:lstStyle/>
          <a:p>
            <a:r>
              <a:rPr lang="en-US" sz="2800" b="1" dirty="0"/>
              <a:t>Set up the proportion:</a:t>
            </a:r>
            <a:endParaRPr lang="en-US" sz="2800" dirty="0"/>
          </a:p>
        </p:txBody>
      </p:sp>
    </p:spTree>
    <p:extLst>
      <p:ext uri="{BB962C8B-B14F-4D97-AF65-F5344CB8AC3E}">
        <p14:creationId xmlns:p14="http://schemas.microsoft.com/office/powerpoint/2010/main" val="388201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p:cNvSpPr>
          <p:nvPr>
            <p:ph type="body" sz="half" idx="4294967295"/>
          </p:nvPr>
        </p:nvSpPr>
        <p:spPr>
          <a:xfrm>
            <a:off x="457200" y="1280160"/>
            <a:ext cx="8226425" cy="1615440"/>
          </a:xfrm>
          <a:prstGeom prst="rect">
            <a:avLst/>
          </a:prstGeom>
          <a:noFill/>
        </p:spPr>
        <p:txBody>
          <a:bodyPr/>
          <a:lstStyle/>
          <a:p>
            <a:pPr eaLnBrk="1" hangingPunct="1">
              <a:buFont typeface="Courier New" pitchFamily="49" charset="0"/>
              <a:buNone/>
            </a:pPr>
            <a:r>
              <a:rPr lang="en-US" sz="2800" b="1" i="0" dirty="0">
                <a:solidFill>
                  <a:schemeClr val="tx1"/>
                </a:solidFill>
              </a:rPr>
              <a:t>Solve the proportion:</a:t>
            </a:r>
            <a:endParaRPr lang="en-US" sz="2800" i="0" dirty="0">
              <a:solidFill>
                <a:schemeClr val="tx1"/>
              </a:solidFill>
            </a:endParaRPr>
          </a:p>
        </p:txBody>
      </p:sp>
      <p:sp>
        <p:nvSpPr>
          <p:cNvPr id="20482" name="Rectangle 2"/>
          <p:cNvSpPr>
            <a:spLocks noGrp="1"/>
          </p:cNvSpPr>
          <p:nvPr>
            <p:ph type="title"/>
          </p:nvPr>
        </p:nvSpPr>
        <p:spPr>
          <a:prstGeom prst="rect">
            <a:avLst/>
          </a:prstGeom>
        </p:spPr>
        <p:txBody>
          <a:bodyPr/>
          <a:lstStyle/>
          <a:p>
            <a:r>
              <a:rPr lang="en-US" dirty="0">
                <a:solidFill>
                  <a:schemeClr val="accent1"/>
                </a:solidFill>
              </a:rPr>
              <a:t>Example 23: Application: Solving Proportions</a:t>
            </a:r>
            <a:r>
              <a:rPr lang="en-US" sz="3200" dirty="0">
                <a:solidFill>
                  <a:schemeClr val="accent1"/>
                </a:solidFill>
              </a:rPr>
              <a:t> (cont.)</a:t>
            </a:r>
          </a:p>
        </p:txBody>
      </p:sp>
      <p:graphicFrame>
        <p:nvGraphicFramePr>
          <p:cNvPr id="20484" name="Object 4"/>
          <p:cNvGraphicFramePr>
            <a:graphicFrameLocks noGrp="1" noChangeAspect="1"/>
          </p:cNvGraphicFramePr>
          <p:nvPr>
            <p:ph idx="1"/>
          </p:nvPr>
        </p:nvGraphicFramePr>
        <p:xfrm>
          <a:off x="4227513" y="1436687"/>
          <a:ext cx="2249487" cy="1027113"/>
        </p:xfrm>
        <a:graphic>
          <a:graphicData uri="http://schemas.openxmlformats.org/presentationml/2006/ole">
            <mc:AlternateContent xmlns:mc="http://schemas.openxmlformats.org/markup-compatibility/2006">
              <mc:Choice xmlns:v="urn:schemas-microsoft-com:vml" Requires="v">
                <p:oleObj spid="_x0000_s89092" name="Equation" r:id="rId3" imgW="1892185" imgH="863692" progId="Equation.DSMT4">
                  <p:embed/>
                </p:oleObj>
              </mc:Choice>
              <mc:Fallback>
                <p:oleObj name="Equation" r:id="rId3" imgW="1892185" imgH="863692" progId="Equation.DSMT4">
                  <p:embed/>
                  <p:pic>
                    <p:nvPicPr>
                      <p:cNvPr id="20484"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7513" y="1436687"/>
                        <a:ext cx="2249487" cy="1027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457200" y="2743200"/>
            <a:ext cx="7924800" cy="523220"/>
          </a:xfrm>
          <a:prstGeom prst="rect">
            <a:avLst/>
          </a:prstGeom>
        </p:spPr>
        <p:txBody>
          <a:bodyPr wrap="square">
            <a:spAutoFit/>
          </a:bodyPr>
          <a:lstStyle/>
          <a:p>
            <a:pPr>
              <a:buNone/>
            </a:pPr>
            <a:r>
              <a:rPr lang="en-US" sz="2800" dirty="0"/>
              <a:t>The tire will make </a:t>
            </a:r>
            <a:r>
              <a:rPr lang="en-US" sz="2800" dirty="0">
                <a:solidFill>
                  <a:srgbClr val="FF0000"/>
                </a:solidFill>
              </a:rPr>
              <a:t>15,000 revolutions</a:t>
            </a:r>
            <a:r>
              <a:rPr lang="en-US" sz="2800" dirty="0"/>
              <a:t> in one hour.</a:t>
            </a:r>
          </a:p>
        </p:txBody>
      </p:sp>
    </p:spTree>
    <p:extLst>
      <p:ext uri="{BB962C8B-B14F-4D97-AF65-F5344CB8AC3E}">
        <p14:creationId xmlns:p14="http://schemas.microsoft.com/office/powerpoint/2010/main" val="113241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p:cNvSpPr>
          <p:nvPr>
            <p:ph type="body" sz="half" idx="4294967295"/>
          </p:nvPr>
        </p:nvSpPr>
        <p:spPr>
          <a:xfrm>
            <a:off x="457200" y="1280160"/>
            <a:ext cx="8226425" cy="1691640"/>
          </a:xfrm>
          <a:prstGeom prst="rect">
            <a:avLst/>
          </a:prstGeom>
          <a:noFill/>
        </p:spPr>
        <p:txBody>
          <a:bodyPr/>
          <a:lstStyle/>
          <a:p>
            <a:pPr marL="0" indent="0" eaLnBrk="1" hangingPunct="1">
              <a:spcAft>
                <a:spcPts val="1200"/>
              </a:spcAft>
              <a:buFont typeface="Courier New" pitchFamily="49" charset="0"/>
              <a:buNone/>
            </a:pPr>
            <a:r>
              <a:rPr lang="en-US" sz="2800" i="0" dirty="0">
                <a:solidFill>
                  <a:schemeClr val="tx1"/>
                </a:solidFill>
              </a:rPr>
              <a:t>A recommended method of diluting weed killer is </a:t>
            </a:r>
            <a:r>
              <a:rPr lang="en-US" sz="2800" i="0" dirty="0">
                <a:solidFill>
                  <a:srgbClr val="0000FF"/>
                </a:solidFill>
              </a:rPr>
              <a:t>3 capfuls </a:t>
            </a:r>
            <a:r>
              <a:rPr lang="en-US" sz="2800" i="0" dirty="0">
                <a:solidFill>
                  <a:schemeClr val="tx1"/>
                </a:solidFill>
              </a:rPr>
              <a:t>of weed killer to </a:t>
            </a:r>
            <a:r>
              <a:rPr lang="en-US" sz="2800" i="0" dirty="0">
                <a:solidFill>
                  <a:srgbClr val="0000FF"/>
                </a:solidFill>
              </a:rPr>
              <a:t>2 gallons </a:t>
            </a:r>
            <a:r>
              <a:rPr lang="en-US" sz="2800" i="0" dirty="0">
                <a:solidFill>
                  <a:schemeClr val="tx1"/>
                </a:solidFill>
              </a:rPr>
              <a:t>of water.  How many capfuls of weed killer should be mixed with </a:t>
            </a:r>
            <a:r>
              <a:rPr lang="en-US" sz="2800" i="0" dirty="0">
                <a:solidFill>
                  <a:srgbClr val="0000FF"/>
                </a:solidFill>
              </a:rPr>
              <a:t>5 gallons </a:t>
            </a:r>
            <a:r>
              <a:rPr lang="en-US" sz="2800" i="0" dirty="0">
                <a:solidFill>
                  <a:schemeClr val="tx1"/>
                </a:solidFill>
              </a:rPr>
              <a:t>of water?</a:t>
            </a:r>
          </a:p>
          <a:p>
            <a:pPr marL="0" indent="0" eaLnBrk="1" hangingPunct="1">
              <a:spcAft>
                <a:spcPts val="1200"/>
              </a:spcAft>
              <a:buFont typeface="Courier New" pitchFamily="49" charset="0"/>
              <a:buNone/>
            </a:pPr>
            <a:endParaRPr lang="en-US" sz="2800" b="1" i="0" dirty="0">
              <a:solidFill>
                <a:schemeClr val="tx1"/>
              </a:solidFill>
            </a:endParaRPr>
          </a:p>
          <a:p>
            <a:pPr marL="0" indent="0" eaLnBrk="1" hangingPunct="1">
              <a:spcAft>
                <a:spcPts val="1200"/>
              </a:spcAft>
              <a:buFont typeface="Courier New" pitchFamily="49" charset="0"/>
              <a:buNone/>
            </a:pPr>
            <a:endParaRPr lang="en-US" sz="2800" i="0" dirty="0">
              <a:solidFill>
                <a:schemeClr val="tx1"/>
              </a:solidFill>
            </a:endParaRPr>
          </a:p>
        </p:txBody>
      </p:sp>
      <p:sp>
        <p:nvSpPr>
          <p:cNvPr id="19458" name="Rectangle 2"/>
          <p:cNvSpPr>
            <a:spLocks noGrp="1"/>
          </p:cNvSpPr>
          <p:nvPr>
            <p:ph type="title"/>
          </p:nvPr>
        </p:nvSpPr>
        <p:spPr>
          <a:prstGeom prst="rect">
            <a:avLst/>
          </a:prstGeom>
        </p:spPr>
        <p:txBody>
          <a:bodyPr>
            <a:normAutofit/>
          </a:bodyPr>
          <a:lstStyle/>
          <a:p>
            <a:r>
              <a:rPr lang="en-US" sz="3200" dirty="0">
                <a:solidFill>
                  <a:schemeClr val="accent1"/>
                </a:solidFill>
              </a:rPr>
              <a:t>Comp</a:t>
            </a:r>
            <a:r>
              <a:rPr lang="en-US" dirty="0">
                <a:solidFill>
                  <a:schemeClr val="accent1"/>
                </a:solidFill>
              </a:rPr>
              <a:t>letion Example 24: Application: Solving Proportions</a:t>
            </a:r>
          </a:p>
        </p:txBody>
      </p:sp>
      <p:graphicFrame>
        <p:nvGraphicFramePr>
          <p:cNvPr id="19460" name="Object 4"/>
          <p:cNvGraphicFramePr>
            <a:graphicFrameLocks noGrp="1" noChangeAspect="1"/>
          </p:cNvGraphicFramePr>
          <p:nvPr>
            <p:ph idx="1"/>
            <p:extLst>
              <p:ext uri="{D42A27DB-BD31-4B8C-83A1-F6EECF244321}">
                <p14:modId xmlns:p14="http://schemas.microsoft.com/office/powerpoint/2010/main" val="2550610503"/>
              </p:ext>
            </p:extLst>
          </p:nvPr>
        </p:nvGraphicFramePr>
        <p:xfrm>
          <a:off x="4054475" y="4818063"/>
          <a:ext cx="3052763" cy="892175"/>
        </p:xfrm>
        <a:graphic>
          <a:graphicData uri="http://schemas.openxmlformats.org/presentationml/2006/ole">
            <mc:AlternateContent xmlns:mc="http://schemas.openxmlformats.org/markup-compatibility/2006">
              <mc:Choice xmlns:v="urn:schemas-microsoft-com:vml" Requires="v">
                <p:oleObj spid="_x0000_s90116" name="Equation" r:id="rId3" imgW="3085920" imgH="901440" progId="Equation.DSMT4">
                  <p:embed/>
                </p:oleObj>
              </mc:Choice>
              <mc:Fallback>
                <p:oleObj name="Equation" r:id="rId3" imgW="3085920" imgH="901440" progId="Equation.DSMT4">
                  <p:embed/>
                  <p:pic>
                    <p:nvPicPr>
                      <p:cNvPr id="19460" name="Object 4"/>
                      <p:cNvPicPr>
                        <a:picLocks noGrp="1" noChangeAspect="1" noChangeArrowheads="1"/>
                      </p:cNvPicPr>
                      <p:nvPr/>
                    </p:nvPicPr>
                    <p:blipFill>
                      <a:blip r:embed="rId4"/>
                      <a:srcRect/>
                      <a:stretch>
                        <a:fillRect/>
                      </a:stretch>
                    </p:blipFill>
                    <p:spPr bwMode="auto">
                      <a:xfrm>
                        <a:off x="4054475" y="4818063"/>
                        <a:ext cx="3052763" cy="892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457200" y="3236893"/>
            <a:ext cx="1425390" cy="523220"/>
          </a:xfrm>
          <a:prstGeom prst="rect">
            <a:avLst/>
          </a:prstGeom>
        </p:spPr>
        <p:txBody>
          <a:bodyPr wrap="none">
            <a:spAutoFit/>
          </a:bodyPr>
          <a:lstStyle/>
          <a:p>
            <a:r>
              <a:rPr lang="en-US" sz="2800" b="1" dirty="0"/>
              <a:t>Solution</a:t>
            </a:r>
            <a:endParaRPr lang="en-US" sz="2800" dirty="0"/>
          </a:p>
        </p:txBody>
      </p:sp>
      <p:sp>
        <p:nvSpPr>
          <p:cNvPr id="6" name="Rectangle 5"/>
          <p:cNvSpPr/>
          <p:nvPr/>
        </p:nvSpPr>
        <p:spPr>
          <a:xfrm>
            <a:off x="457200" y="3770293"/>
            <a:ext cx="8467344" cy="954107"/>
          </a:xfrm>
          <a:prstGeom prst="rect">
            <a:avLst/>
          </a:prstGeom>
        </p:spPr>
        <p:txBody>
          <a:bodyPr wrap="square">
            <a:spAutoFit/>
          </a:bodyPr>
          <a:lstStyle/>
          <a:p>
            <a:r>
              <a:rPr lang="en-US" sz="2800" b="1" dirty="0"/>
              <a:t>Assign the variable:</a:t>
            </a:r>
            <a:r>
              <a:rPr lang="en-US" sz="2800" dirty="0"/>
              <a:t>  Let </a:t>
            </a:r>
            <a:r>
              <a:rPr lang="en-US" sz="2800" i="1" dirty="0">
                <a:solidFill>
                  <a:srgbClr val="9900CC"/>
                </a:solidFill>
              </a:rPr>
              <a:t>x</a:t>
            </a:r>
            <a:r>
              <a:rPr lang="en-US" sz="2800" dirty="0"/>
              <a:t> = unknown number of capfuls of weed killer.</a:t>
            </a:r>
          </a:p>
        </p:txBody>
      </p:sp>
      <p:sp>
        <p:nvSpPr>
          <p:cNvPr id="7" name="Rectangle 6"/>
          <p:cNvSpPr/>
          <p:nvPr/>
        </p:nvSpPr>
        <p:spPr>
          <a:xfrm>
            <a:off x="457200" y="4963180"/>
            <a:ext cx="3587457" cy="523220"/>
          </a:xfrm>
          <a:prstGeom prst="rect">
            <a:avLst/>
          </a:prstGeom>
        </p:spPr>
        <p:txBody>
          <a:bodyPr wrap="none">
            <a:spAutoFit/>
          </a:bodyPr>
          <a:lstStyle/>
          <a:p>
            <a:pPr>
              <a:spcAft>
                <a:spcPts val="1200"/>
              </a:spcAft>
            </a:pPr>
            <a:r>
              <a:rPr lang="en-US" sz="2800" b="1" dirty="0"/>
              <a:t>Set up the proportion:</a:t>
            </a:r>
            <a:r>
              <a:rPr lang="en-US" sz="2800" dirty="0"/>
              <a:t> </a:t>
            </a:r>
          </a:p>
        </p:txBody>
      </p:sp>
    </p:spTree>
    <p:extLst>
      <p:ext uri="{BB962C8B-B14F-4D97-AF65-F5344CB8AC3E}">
        <p14:creationId xmlns:p14="http://schemas.microsoft.com/office/powerpoint/2010/main" val="308627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p:cNvSpPr>
          <p:nvPr>
            <p:ph type="body" sz="half" idx="4294967295"/>
          </p:nvPr>
        </p:nvSpPr>
        <p:spPr>
          <a:xfrm>
            <a:off x="457200" y="1280160"/>
            <a:ext cx="8226425" cy="3215640"/>
          </a:xfrm>
          <a:prstGeom prst="rect">
            <a:avLst/>
          </a:prstGeom>
          <a:noFill/>
        </p:spPr>
        <p:txBody>
          <a:bodyPr/>
          <a:lstStyle/>
          <a:p>
            <a:pPr eaLnBrk="1" hangingPunct="1">
              <a:buFont typeface="Courier New" pitchFamily="49" charset="0"/>
              <a:buNone/>
            </a:pPr>
            <a:r>
              <a:rPr lang="en-US" sz="2800" b="1" i="0" dirty="0">
                <a:solidFill>
                  <a:schemeClr val="tx1"/>
                </a:solidFill>
              </a:rPr>
              <a:t>Solve the proportion:</a:t>
            </a:r>
            <a:r>
              <a:rPr lang="en-US" sz="2800" i="0" dirty="0">
                <a:solidFill>
                  <a:schemeClr val="tx1"/>
                </a:solidFill>
              </a:rPr>
              <a:t>  	</a:t>
            </a:r>
          </a:p>
          <a:p>
            <a:pPr eaLnBrk="1" hangingPunct="1">
              <a:buFont typeface="Courier New" pitchFamily="49" charset="0"/>
              <a:buNone/>
            </a:pPr>
            <a:endParaRPr lang="en-US" sz="2800" i="0" dirty="0">
              <a:solidFill>
                <a:schemeClr val="tx1"/>
              </a:solidFill>
            </a:endParaRPr>
          </a:p>
          <a:p>
            <a:pPr eaLnBrk="1" hangingPunct="1">
              <a:buFont typeface="Courier New" pitchFamily="49" charset="0"/>
              <a:buNone/>
            </a:pPr>
            <a:endParaRPr lang="en-US" sz="2800" i="0" dirty="0">
              <a:solidFill>
                <a:schemeClr val="tx1"/>
              </a:solidFill>
            </a:endParaRPr>
          </a:p>
          <a:p>
            <a:pPr eaLnBrk="1" hangingPunct="1">
              <a:buFont typeface="Courier New" pitchFamily="49" charset="0"/>
              <a:buNone/>
            </a:pPr>
            <a:endParaRPr lang="en-US" sz="2800" i="0" dirty="0">
              <a:solidFill>
                <a:schemeClr val="tx1"/>
              </a:solidFill>
            </a:endParaRPr>
          </a:p>
          <a:p>
            <a:pPr eaLnBrk="1" hangingPunct="1">
              <a:buFont typeface="Courier New" pitchFamily="49" charset="0"/>
              <a:buNone/>
            </a:pPr>
            <a:endParaRPr lang="en-US" sz="2800" i="0" dirty="0">
              <a:solidFill>
                <a:schemeClr val="tx1"/>
              </a:solidFill>
            </a:endParaRPr>
          </a:p>
        </p:txBody>
      </p:sp>
      <p:sp>
        <p:nvSpPr>
          <p:cNvPr id="20482" name="Rectangle 2"/>
          <p:cNvSpPr>
            <a:spLocks noGrp="1"/>
          </p:cNvSpPr>
          <p:nvPr>
            <p:ph type="title"/>
          </p:nvPr>
        </p:nvSpPr>
        <p:spPr>
          <a:prstGeom prst="rect">
            <a:avLst/>
          </a:prstGeom>
        </p:spPr>
        <p:txBody>
          <a:bodyPr>
            <a:normAutofit/>
          </a:bodyPr>
          <a:lstStyle/>
          <a:p>
            <a:r>
              <a:rPr lang="en-US" dirty="0">
                <a:solidFill>
                  <a:schemeClr val="accent1"/>
                </a:solidFill>
              </a:rPr>
              <a:t>Completion Example 24: Application: Solving Proportions (cont.)</a:t>
            </a:r>
          </a:p>
        </p:txBody>
      </p:sp>
      <p:graphicFrame>
        <p:nvGraphicFramePr>
          <p:cNvPr id="12296" name="Object 8"/>
          <p:cNvGraphicFramePr>
            <a:graphicFrameLocks noChangeAspect="1"/>
          </p:cNvGraphicFramePr>
          <p:nvPr/>
        </p:nvGraphicFramePr>
        <p:xfrm>
          <a:off x="4534153" y="1435100"/>
          <a:ext cx="876300" cy="381000"/>
        </p:xfrm>
        <a:graphic>
          <a:graphicData uri="http://schemas.openxmlformats.org/presentationml/2006/ole">
            <mc:AlternateContent xmlns:mc="http://schemas.openxmlformats.org/markup-compatibility/2006">
              <mc:Choice xmlns:v="urn:schemas-microsoft-com:vml" Requires="v">
                <p:oleObj spid="_x0000_s91148" name="Equation" r:id="rId3" imgW="876369" imgH="380862" progId="Equation.DSMT4">
                  <p:embed/>
                </p:oleObj>
              </mc:Choice>
              <mc:Fallback>
                <p:oleObj name="Equation" r:id="rId3" imgW="876369" imgH="380862" progId="Equation.DSMT4">
                  <p:embed/>
                  <p:pic>
                    <p:nvPicPr>
                      <p:cNvPr id="12296"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4153" y="1435100"/>
                        <a:ext cx="8763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00" name="Object 12"/>
          <p:cNvGraphicFramePr>
            <a:graphicFrameLocks noChangeAspect="1"/>
          </p:cNvGraphicFramePr>
          <p:nvPr/>
        </p:nvGraphicFramePr>
        <p:xfrm>
          <a:off x="635000" y="4178300"/>
          <a:ext cx="1346200" cy="825500"/>
        </p:xfrm>
        <a:graphic>
          <a:graphicData uri="http://schemas.openxmlformats.org/presentationml/2006/ole">
            <mc:AlternateContent xmlns:mc="http://schemas.openxmlformats.org/markup-compatibility/2006">
              <mc:Choice xmlns:v="urn:schemas-microsoft-com:vml" Requires="v">
                <p:oleObj spid="_x0000_s91149" name="Equation" r:id="rId5" imgW="1345970" imgH="825110" progId="Equation.DSMT4">
                  <p:embed/>
                </p:oleObj>
              </mc:Choice>
              <mc:Fallback>
                <p:oleObj name="Equation" r:id="rId5" imgW="1345970" imgH="825110" progId="Equation.DSMT4">
                  <p:embed/>
                  <p:pic>
                    <p:nvPicPr>
                      <p:cNvPr id="1230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000" y="4178300"/>
                        <a:ext cx="13462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nvGraphicFramePr>
        <p:xfrm>
          <a:off x="5588000" y="1422400"/>
          <a:ext cx="1155700" cy="381000"/>
        </p:xfrm>
        <a:graphic>
          <a:graphicData uri="http://schemas.openxmlformats.org/presentationml/2006/ole">
            <mc:AlternateContent xmlns:mc="http://schemas.openxmlformats.org/markup-compatibility/2006">
              <mc:Choice xmlns:v="urn:schemas-microsoft-com:vml" Requires="v">
                <p:oleObj spid="_x0000_s91150" name="Equation" r:id="rId7" imgW="1155264" imgH="380862" progId="Equation.DSMT4">
                  <p:embed/>
                </p:oleObj>
              </mc:Choice>
              <mc:Fallback>
                <p:oleObj name="Equation" r:id="rId7" imgW="1155264" imgH="380862" progId="Equation.DSMT4">
                  <p:embed/>
                  <p:pic>
                    <p:nvPicPr>
                      <p:cNvPr id="16"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8000" y="1422400"/>
                        <a:ext cx="11557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959350" y="1993900"/>
          <a:ext cx="1752600" cy="825500"/>
        </p:xfrm>
        <a:graphic>
          <a:graphicData uri="http://schemas.openxmlformats.org/presentationml/2006/ole">
            <mc:AlternateContent xmlns:mc="http://schemas.openxmlformats.org/markup-compatibility/2006">
              <mc:Choice xmlns:v="urn:schemas-microsoft-com:vml" Requires="v">
                <p:oleObj spid="_x0000_s91151" name="Equation" r:id="rId9" imgW="1752187" imgH="825110" progId="Equation.DSMT4">
                  <p:embed/>
                </p:oleObj>
              </mc:Choice>
              <mc:Fallback>
                <p:oleObj name="Equation" r:id="rId9" imgW="1752187" imgH="825110" progId="Equation.DSMT4">
                  <p:embed/>
                  <p:pic>
                    <p:nvPicPr>
                      <p:cNvPr id="17" name="Object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9350" y="1993900"/>
                        <a:ext cx="17526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p:cNvGraphicFramePr>
            <a:graphicFrameLocks noChangeAspect="1"/>
          </p:cNvGraphicFramePr>
          <p:nvPr/>
        </p:nvGraphicFramePr>
        <p:xfrm>
          <a:off x="4959350" y="2978150"/>
          <a:ext cx="1117600" cy="838200"/>
        </p:xfrm>
        <a:graphic>
          <a:graphicData uri="http://schemas.openxmlformats.org/presentationml/2006/ole">
            <mc:AlternateContent xmlns:mc="http://schemas.openxmlformats.org/markup-compatibility/2006">
              <mc:Choice xmlns:v="urn:schemas-microsoft-com:vml" Requires="v">
                <p:oleObj spid="_x0000_s91152" name="Equation" r:id="rId11" imgW="1117233" imgH="837787" progId="Equation.DSMT4">
                  <p:embed/>
                </p:oleObj>
              </mc:Choice>
              <mc:Fallback>
                <p:oleObj name="Equation" r:id="rId11" imgW="1117233" imgH="837787" progId="Equation.DSMT4">
                  <p:embed/>
                  <p:pic>
                    <p:nvPicPr>
                      <p:cNvPr id="19" name="Object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59350" y="2978150"/>
                        <a:ext cx="1117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21"/>
          <p:cNvSpPr/>
          <p:nvPr/>
        </p:nvSpPr>
        <p:spPr>
          <a:xfrm>
            <a:off x="4800853" y="1435100"/>
            <a:ext cx="761747" cy="369332"/>
          </a:xfrm>
          <a:prstGeom prst="rect">
            <a:avLst/>
          </a:prstGeom>
        </p:spPr>
        <p:txBody>
          <a:bodyPr wrap="none">
            <a:spAutoFit/>
          </a:bodyPr>
          <a:lstStyle/>
          <a:p>
            <a:r>
              <a:rPr lang="en-US" dirty="0"/>
              <a:t>_____</a:t>
            </a:r>
          </a:p>
        </p:txBody>
      </p:sp>
      <p:sp>
        <p:nvSpPr>
          <p:cNvPr id="23" name="Rectangle 22"/>
          <p:cNvSpPr/>
          <p:nvPr/>
        </p:nvSpPr>
        <p:spPr>
          <a:xfrm>
            <a:off x="6096253" y="1435100"/>
            <a:ext cx="761747" cy="369332"/>
          </a:xfrm>
          <a:prstGeom prst="rect">
            <a:avLst/>
          </a:prstGeom>
        </p:spPr>
        <p:txBody>
          <a:bodyPr wrap="none">
            <a:spAutoFit/>
          </a:bodyPr>
          <a:lstStyle/>
          <a:p>
            <a:r>
              <a:rPr lang="en-US" dirty="0"/>
              <a:t>_____</a:t>
            </a:r>
          </a:p>
        </p:txBody>
      </p:sp>
      <p:sp>
        <p:nvSpPr>
          <p:cNvPr id="11" name="Rectangle 10"/>
          <p:cNvSpPr/>
          <p:nvPr/>
        </p:nvSpPr>
        <p:spPr>
          <a:xfrm>
            <a:off x="4864100" y="2564368"/>
            <a:ext cx="646331" cy="369332"/>
          </a:xfrm>
          <a:prstGeom prst="rect">
            <a:avLst/>
          </a:prstGeom>
        </p:spPr>
        <p:txBody>
          <a:bodyPr wrap="none">
            <a:spAutoFit/>
          </a:bodyPr>
          <a:lstStyle/>
          <a:p>
            <a:r>
              <a:rPr lang="en-US" dirty="0"/>
              <a:t>____</a:t>
            </a:r>
          </a:p>
        </p:txBody>
      </p:sp>
      <p:sp>
        <p:nvSpPr>
          <p:cNvPr id="13" name="Rectangle 12"/>
          <p:cNvSpPr/>
          <p:nvPr/>
        </p:nvSpPr>
        <p:spPr>
          <a:xfrm>
            <a:off x="5882585" y="2564368"/>
            <a:ext cx="646331" cy="369332"/>
          </a:xfrm>
          <a:prstGeom prst="rect">
            <a:avLst/>
          </a:prstGeom>
        </p:spPr>
        <p:txBody>
          <a:bodyPr wrap="none">
            <a:spAutoFit/>
          </a:bodyPr>
          <a:lstStyle/>
          <a:p>
            <a:r>
              <a:rPr lang="en-US" dirty="0"/>
              <a:t>____</a:t>
            </a:r>
          </a:p>
        </p:txBody>
      </p:sp>
      <p:sp>
        <p:nvSpPr>
          <p:cNvPr id="14" name="Rectangle 13"/>
          <p:cNvSpPr/>
          <p:nvPr/>
        </p:nvSpPr>
        <p:spPr>
          <a:xfrm>
            <a:off x="4812957" y="3542268"/>
            <a:ext cx="646331" cy="369332"/>
          </a:xfrm>
          <a:prstGeom prst="rect">
            <a:avLst/>
          </a:prstGeom>
        </p:spPr>
        <p:txBody>
          <a:bodyPr wrap="none">
            <a:spAutoFit/>
          </a:bodyPr>
          <a:lstStyle/>
          <a:p>
            <a:r>
              <a:rPr lang="en-US" dirty="0"/>
              <a:t>____</a:t>
            </a:r>
          </a:p>
        </p:txBody>
      </p:sp>
      <p:cxnSp>
        <p:nvCxnSpPr>
          <p:cNvPr id="15" name="Straight Connector 14"/>
          <p:cNvCxnSpPr/>
          <p:nvPr/>
        </p:nvCxnSpPr>
        <p:spPr>
          <a:xfrm rot="5400000">
            <a:off x="6088576" y="2586964"/>
            <a:ext cx="333787" cy="13826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6228276" y="2100775"/>
            <a:ext cx="333787" cy="13826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81000" y="4608493"/>
            <a:ext cx="8205216" cy="954107"/>
          </a:xfrm>
          <a:prstGeom prst="rect">
            <a:avLst/>
          </a:prstGeom>
        </p:spPr>
        <p:txBody>
          <a:bodyPr wrap="square">
            <a:spAutoFit/>
          </a:bodyPr>
          <a:lstStyle/>
          <a:p>
            <a:pPr>
              <a:spcBef>
                <a:spcPts val="2000"/>
              </a:spcBef>
              <a:buNone/>
            </a:pPr>
            <a:r>
              <a:rPr lang="en-US" sz="2800" dirty="0"/>
              <a:t>_________ capfuls of weed killer should be mixed with </a:t>
            </a:r>
          </a:p>
          <a:p>
            <a:r>
              <a:rPr lang="en-US" sz="2800" dirty="0">
                <a:solidFill>
                  <a:srgbClr val="0000FF"/>
                </a:solidFill>
              </a:rPr>
              <a:t>5 gallons </a:t>
            </a:r>
            <a:r>
              <a:rPr lang="en-US" sz="2800" dirty="0"/>
              <a:t>of water.</a:t>
            </a:r>
          </a:p>
        </p:txBody>
      </p:sp>
    </p:spTree>
    <p:extLst>
      <p:ext uri="{BB962C8B-B14F-4D97-AF65-F5344CB8AC3E}">
        <p14:creationId xmlns:p14="http://schemas.microsoft.com/office/powerpoint/2010/main" val="52022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30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11" grpId="0"/>
      <p:bldP spid="13" grpId="0"/>
      <p:bldP spid="14"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sz="3200" dirty="0">
                <a:solidFill>
                  <a:schemeClr val="accent1"/>
                </a:solidFill>
              </a:rPr>
              <a:t>Example 2: </a:t>
            </a:r>
            <a:r>
              <a:rPr lang="en-US" dirty="0">
                <a:solidFill>
                  <a:schemeClr val="accent1"/>
                </a:solidFill>
              </a:rPr>
              <a:t>Writing Ratios that Compare Mixed Numbers</a:t>
            </a:r>
          </a:p>
        </p:txBody>
      </p:sp>
      <p:sp>
        <p:nvSpPr>
          <p:cNvPr id="12291" name="Rectangle 3"/>
          <p:cNvSpPr>
            <a:spLocks noGrp="1"/>
          </p:cNvSpPr>
          <p:nvPr>
            <p:ph idx="1"/>
          </p:nvPr>
        </p:nvSpPr>
        <p:spPr>
          <a:xfrm>
            <a:off x="457200" y="1280160"/>
            <a:ext cx="8229600" cy="2180597"/>
          </a:xfrm>
          <a:prstGeom prst="rect">
            <a:avLst/>
          </a:prstGeom>
        </p:spPr>
        <p:txBody>
          <a:bodyPr>
            <a:spAutoFit/>
          </a:bodyPr>
          <a:lstStyle/>
          <a:p>
            <a:r>
              <a:rPr lang="en-US" dirty="0">
                <a:solidFill>
                  <a:schemeClr val="tx1"/>
                </a:solidFill>
              </a:rPr>
              <a:t>Write each ratio as a fraction in lowest terms. </a:t>
            </a:r>
          </a:p>
          <a:p>
            <a:pPr eaLnBrk="1" hangingPunct="1">
              <a:buFont typeface="Courier New" pitchFamily="49" charset="0"/>
              <a:buNone/>
            </a:pPr>
            <a:endParaRPr lang="en-US" b="1" dirty="0">
              <a:solidFill>
                <a:schemeClr val="tx1"/>
              </a:solidFill>
            </a:endParaRPr>
          </a:p>
          <a:p>
            <a:pPr eaLnBrk="1" hangingPunct="1">
              <a:buFont typeface="Courier New" pitchFamily="49" charset="0"/>
              <a:buNone/>
            </a:pPr>
            <a:endParaRPr lang="en-US" b="1" dirty="0">
              <a:solidFill>
                <a:schemeClr val="tx1"/>
              </a:solidFill>
            </a:endParaRPr>
          </a:p>
          <a:p>
            <a:pPr eaLnBrk="1" hangingPunct="1">
              <a:spcBef>
                <a:spcPts val="1500"/>
              </a:spcBef>
              <a:buFont typeface="Courier New" pitchFamily="49" charset="0"/>
              <a:buNone/>
            </a:pPr>
            <a:r>
              <a:rPr lang="en-US" b="1" i="0" dirty="0">
                <a:solidFill>
                  <a:schemeClr val="tx1"/>
                </a:solidFill>
              </a:rPr>
              <a:t>Solution</a:t>
            </a:r>
          </a:p>
        </p:txBody>
      </p:sp>
      <p:graphicFrame>
        <p:nvGraphicFramePr>
          <p:cNvPr id="12292" name="Object 4"/>
          <p:cNvGraphicFramePr>
            <a:graphicFrameLocks noChangeAspect="1"/>
          </p:cNvGraphicFramePr>
          <p:nvPr/>
        </p:nvGraphicFramePr>
        <p:xfrm>
          <a:off x="558800" y="1911350"/>
          <a:ext cx="1727200" cy="825500"/>
        </p:xfrm>
        <a:graphic>
          <a:graphicData uri="http://schemas.openxmlformats.org/presentationml/2006/ole">
            <mc:AlternateContent xmlns:mc="http://schemas.openxmlformats.org/markup-compatibility/2006">
              <mc:Choice xmlns:v="urn:schemas-microsoft-com:vml" Requires="v">
                <p:oleObj spid="_x0000_s20540" name="Equation" r:id="rId3" imgW="1726833" imgH="825110" progId="Equation.DSMT4">
                  <p:embed/>
                </p:oleObj>
              </mc:Choice>
              <mc:Fallback>
                <p:oleObj name="Equation" r:id="rId3" imgW="1726833" imgH="825110" progId="Equation.DSMT4">
                  <p:embed/>
                  <p:pic>
                    <p:nvPicPr>
                      <p:cNvPr id="0"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00" y="1911350"/>
                        <a:ext cx="17272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 name="Straight Connector 11"/>
          <p:cNvCxnSpPr/>
          <p:nvPr/>
        </p:nvCxnSpPr>
        <p:spPr>
          <a:xfrm rot="5400000">
            <a:off x="5634012" y="4153844"/>
            <a:ext cx="355599" cy="20828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144444" y="4671060"/>
            <a:ext cx="355599" cy="20828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 name="Object 8"/>
          <p:cNvGraphicFramePr>
            <a:graphicFrameLocks noChangeAspect="1"/>
          </p:cNvGraphicFramePr>
          <p:nvPr/>
        </p:nvGraphicFramePr>
        <p:xfrm>
          <a:off x="6045200" y="4076700"/>
          <a:ext cx="685800" cy="825500"/>
        </p:xfrm>
        <a:graphic>
          <a:graphicData uri="http://schemas.openxmlformats.org/presentationml/2006/ole">
            <mc:AlternateContent xmlns:mc="http://schemas.openxmlformats.org/markup-compatibility/2006">
              <mc:Choice xmlns:v="urn:schemas-microsoft-com:vml" Requires="v">
                <p:oleObj spid="_x0000_s20541" name="Equation" r:id="rId5" imgW="686076" imgH="825607" progId="Equation.DSMT4">
                  <p:embed/>
                </p:oleObj>
              </mc:Choice>
              <mc:Fallback>
                <p:oleObj name="Equation" r:id="rId5" imgW="686076" imgH="825607" progId="Equation.DSMT4">
                  <p:embed/>
                  <p:pic>
                    <p:nvPicPr>
                      <p:cNvPr id="0"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5200" y="4076700"/>
                        <a:ext cx="6858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06" name="Object 26"/>
          <p:cNvGraphicFramePr>
            <a:graphicFrameLocks noChangeAspect="1"/>
          </p:cNvGraphicFramePr>
          <p:nvPr/>
        </p:nvGraphicFramePr>
        <p:xfrm>
          <a:off x="2414124" y="3673784"/>
          <a:ext cx="508000" cy="1663700"/>
        </p:xfrm>
        <a:graphic>
          <a:graphicData uri="http://schemas.openxmlformats.org/presentationml/2006/ole">
            <mc:AlternateContent xmlns:mc="http://schemas.openxmlformats.org/markup-compatibility/2006">
              <mc:Choice xmlns:v="urn:schemas-microsoft-com:vml" Requires="v">
                <p:oleObj spid="_x0000_s20542" name="Equation" r:id="rId7" imgW="507960" imgH="1663560" progId="Equation.DSMT4">
                  <p:embed/>
                </p:oleObj>
              </mc:Choice>
              <mc:Fallback>
                <p:oleObj name="Equation" r:id="rId7" imgW="507960" imgH="1663560" progId="Equation.DSMT4">
                  <p:embed/>
                  <p:pic>
                    <p:nvPicPr>
                      <p:cNvPr id="0" name="Picture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4124" y="3673784"/>
                        <a:ext cx="5080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7" name="Object 27"/>
          <p:cNvGraphicFramePr>
            <a:graphicFrameLocks noChangeAspect="1"/>
          </p:cNvGraphicFramePr>
          <p:nvPr/>
        </p:nvGraphicFramePr>
        <p:xfrm>
          <a:off x="2935948" y="3673784"/>
          <a:ext cx="749300" cy="1663700"/>
        </p:xfrm>
        <a:graphic>
          <a:graphicData uri="http://schemas.openxmlformats.org/presentationml/2006/ole">
            <mc:AlternateContent xmlns:mc="http://schemas.openxmlformats.org/markup-compatibility/2006">
              <mc:Choice xmlns:v="urn:schemas-microsoft-com:vml" Requires="v">
                <p:oleObj spid="_x0000_s20543" name="Equation" r:id="rId9" imgW="749160" imgH="1663560" progId="Equation.DSMT4">
                  <p:embed/>
                </p:oleObj>
              </mc:Choice>
              <mc:Fallback>
                <p:oleObj name="Equation" r:id="rId9" imgW="749160" imgH="1663560" progId="Equation.DSMT4">
                  <p:embed/>
                  <p:pic>
                    <p:nvPicPr>
                      <p:cNvPr id="0" name="Picture 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35948" y="3673784"/>
                        <a:ext cx="7493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8" name="Object 28"/>
          <p:cNvGraphicFramePr>
            <a:graphicFrameLocks noChangeAspect="1"/>
          </p:cNvGraphicFramePr>
          <p:nvPr/>
        </p:nvGraphicFramePr>
        <p:xfrm>
          <a:off x="3709524" y="4066248"/>
          <a:ext cx="1231900" cy="838200"/>
        </p:xfrm>
        <a:graphic>
          <a:graphicData uri="http://schemas.openxmlformats.org/presentationml/2006/ole">
            <mc:AlternateContent xmlns:mc="http://schemas.openxmlformats.org/markup-compatibility/2006">
              <mc:Choice xmlns:v="urn:schemas-microsoft-com:vml" Requires="v">
                <p:oleObj spid="_x0000_s20544" name="Equation" r:id="rId11" imgW="1231560" imgH="838080" progId="Equation.DSMT4">
                  <p:embed/>
                </p:oleObj>
              </mc:Choice>
              <mc:Fallback>
                <p:oleObj name="Equation" r:id="rId11" imgW="1231560" imgH="838080" progId="Equation.DSMT4">
                  <p:embed/>
                  <p:pic>
                    <p:nvPicPr>
                      <p:cNvPr id="0" name="Picture 2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09524" y="4066248"/>
                        <a:ext cx="1231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9" name="Object 29"/>
          <p:cNvGraphicFramePr>
            <a:graphicFrameLocks noChangeAspect="1"/>
          </p:cNvGraphicFramePr>
          <p:nvPr/>
        </p:nvGraphicFramePr>
        <p:xfrm>
          <a:off x="4932208" y="4070968"/>
          <a:ext cx="1079500" cy="838200"/>
        </p:xfrm>
        <a:graphic>
          <a:graphicData uri="http://schemas.openxmlformats.org/presentationml/2006/ole">
            <mc:AlternateContent xmlns:mc="http://schemas.openxmlformats.org/markup-compatibility/2006">
              <mc:Choice xmlns:v="urn:schemas-microsoft-com:vml" Requires="v">
                <p:oleObj spid="_x0000_s20545" name="Equation" r:id="rId13" imgW="1079280" imgH="838080" progId="Equation.DSMT4">
                  <p:embed/>
                </p:oleObj>
              </mc:Choice>
              <mc:Fallback>
                <p:oleObj name="Equation" r:id="rId13" imgW="1079280" imgH="838080" progId="Equation.DSMT4">
                  <p:embed/>
                  <p:pic>
                    <p:nvPicPr>
                      <p:cNvPr id="0" name="Picture 2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32208" y="4070968"/>
                        <a:ext cx="1079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0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0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p:cNvSpPr>
          <p:nvPr>
            <p:ph type="body" sz="half" idx="4294967295"/>
          </p:nvPr>
        </p:nvSpPr>
        <p:spPr>
          <a:xfrm>
            <a:off x="457200" y="1280160"/>
            <a:ext cx="8226425" cy="1463040"/>
          </a:xfrm>
          <a:prstGeom prst="rect">
            <a:avLst/>
          </a:prstGeom>
          <a:noFill/>
        </p:spPr>
        <p:txBody>
          <a:bodyPr/>
          <a:lstStyle/>
          <a:p>
            <a:pPr marL="0" indent="0">
              <a:buNone/>
            </a:pPr>
            <a:r>
              <a:rPr lang="en-US" sz="2800" dirty="0"/>
              <a:t>A jelly manufacturer puts </a:t>
            </a:r>
            <a:r>
              <a:rPr lang="en-US" sz="2800" dirty="0">
                <a:solidFill>
                  <a:srgbClr val="0000FF"/>
                </a:solidFill>
              </a:rPr>
              <a:t>2.5 ounces</a:t>
            </a:r>
            <a:r>
              <a:rPr lang="en-US" sz="2800" dirty="0"/>
              <a:t> of sugar into every </a:t>
            </a:r>
            <a:r>
              <a:rPr lang="en-US" sz="2800" dirty="0">
                <a:solidFill>
                  <a:srgbClr val="0000FF"/>
                </a:solidFill>
              </a:rPr>
              <a:t>6-ounce</a:t>
            </a:r>
            <a:r>
              <a:rPr lang="en-US" sz="2800" dirty="0"/>
              <a:t> jar of jelly. How many ounces of jelly can be made with </a:t>
            </a:r>
            <a:r>
              <a:rPr lang="en-US" sz="2800" dirty="0">
                <a:solidFill>
                  <a:srgbClr val="0000FF"/>
                </a:solidFill>
              </a:rPr>
              <a:t>300 ounces</a:t>
            </a:r>
            <a:r>
              <a:rPr lang="en-US" sz="2800" dirty="0"/>
              <a:t> of sugar?</a:t>
            </a:r>
            <a:endParaRPr lang="en-US" sz="2800" i="0" dirty="0">
              <a:solidFill>
                <a:schemeClr val="tx1"/>
              </a:solidFill>
            </a:endParaRPr>
          </a:p>
          <a:p>
            <a:pPr marL="0" indent="0" eaLnBrk="1" hangingPunct="1">
              <a:spcAft>
                <a:spcPts val="1200"/>
              </a:spcAft>
              <a:buFont typeface="Courier New" pitchFamily="49" charset="0"/>
              <a:buNone/>
            </a:pPr>
            <a:endParaRPr lang="en-US" sz="2800" b="1" i="0" dirty="0">
              <a:solidFill>
                <a:schemeClr val="tx1"/>
              </a:solidFill>
            </a:endParaRPr>
          </a:p>
        </p:txBody>
      </p:sp>
      <p:sp>
        <p:nvSpPr>
          <p:cNvPr id="19458" name="Rectangle 2"/>
          <p:cNvSpPr>
            <a:spLocks noGrp="1"/>
          </p:cNvSpPr>
          <p:nvPr>
            <p:ph type="title"/>
          </p:nvPr>
        </p:nvSpPr>
        <p:spPr>
          <a:prstGeom prst="rect">
            <a:avLst/>
          </a:prstGeom>
        </p:spPr>
        <p:txBody>
          <a:bodyPr>
            <a:normAutofit/>
          </a:bodyPr>
          <a:lstStyle/>
          <a:p>
            <a:r>
              <a:rPr lang="en-US" sz="3200" dirty="0">
                <a:solidFill>
                  <a:schemeClr val="accent1"/>
                </a:solidFill>
              </a:rPr>
              <a:t>Comp</a:t>
            </a:r>
            <a:r>
              <a:rPr lang="en-US" dirty="0">
                <a:solidFill>
                  <a:schemeClr val="accent1"/>
                </a:solidFill>
              </a:rPr>
              <a:t>letion Example 25: Application: Solving Proportions</a:t>
            </a:r>
          </a:p>
        </p:txBody>
      </p:sp>
      <p:graphicFrame>
        <p:nvGraphicFramePr>
          <p:cNvPr id="6" name="Object 5"/>
          <p:cNvGraphicFramePr>
            <a:graphicFrameLocks noChangeAspect="1"/>
          </p:cNvGraphicFramePr>
          <p:nvPr>
            <p:extLst>
              <p:ext uri="{D42A27DB-BD31-4B8C-83A1-F6EECF244321}">
                <p14:modId xmlns:p14="http://schemas.microsoft.com/office/powerpoint/2010/main" val="176472757"/>
              </p:ext>
            </p:extLst>
          </p:nvPr>
        </p:nvGraphicFramePr>
        <p:xfrm>
          <a:off x="4057650" y="4343400"/>
          <a:ext cx="4025900" cy="901700"/>
        </p:xfrm>
        <a:graphic>
          <a:graphicData uri="http://schemas.openxmlformats.org/presentationml/2006/ole">
            <mc:AlternateContent xmlns:mc="http://schemas.openxmlformats.org/markup-compatibility/2006">
              <mc:Choice xmlns:v="urn:schemas-microsoft-com:vml" Requires="v">
                <p:oleObj spid="_x0000_s92164" name="Equation" r:id="rId3" imgW="4025880" imgH="901440" progId="Equation.DSMT4">
                  <p:embed/>
                </p:oleObj>
              </mc:Choice>
              <mc:Fallback>
                <p:oleObj name="Equation" r:id="rId3" imgW="4025880" imgH="901440" progId="Equation.DSMT4">
                  <p:embed/>
                  <p:pic>
                    <p:nvPicPr>
                      <p:cNvPr id="6" name="Object 5"/>
                      <p:cNvPicPr>
                        <a:picLocks noChangeAspect="1" noChangeArrowheads="1"/>
                      </p:cNvPicPr>
                      <p:nvPr/>
                    </p:nvPicPr>
                    <p:blipFill>
                      <a:blip r:embed="rId4"/>
                      <a:srcRect/>
                      <a:stretch>
                        <a:fillRect/>
                      </a:stretch>
                    </p:blipFill>
                    <p:spPr bwMode="auto">
                      <a:xfrm>
                        <a:off x="4057650" y="4343400"/>
                        <a:ext cx="40259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457200" y="2814417"/>
            <a:ext cx="1425390" cy="523220"/>
          </a:xfrm>
          <a:prstGeom prst="rect">
            <a:avLst/>
          </a:prstGeom>
        </p:spPr>
        <p:txBody>
          <a:bodyPr wrap="none">
            <a:spAutoFit/>
          </a:bodyPr>
          <a:lstStyle/>
          <a:p>
            <a:r>
              <a:rPr lang="en-US" sz="2800" b="1" dirty="0"/>
              <a:t>Solution</a:t>
            </a:r>
            <a:endParaRPr lang="en-US" sz="2800" dirty="0"/>
          </a:p>
        </p:txBody>
      </p:sp>
      <p:sp>
        <p:nvSpPr>
          <p:cNvPr id="7" name="Rectangle 6"/>
          <p:cNvSpPr/>
          <p:nvPr/>
        </p:nvSpPr>
        <p:spPr>
          <a:xfrm>
            <a:off x="457200" y="3451372"/>
            <a:ext cx="8156448" cy="523220"/>
          </a:xfrm>
          <a:prstGeom prst="rect">
            <a:avLst/>
          </a:prstGeom>
        </p:spPr>
        <p:txBody>
          <a:bodyPr wrap="square">
            <a:spAutoFit/>
          </a:bodyPr>
          <a:lstStyle/>
          <a:p>
            <a:pPr>
              <a:spcAft>
                <a:spcPts val="1200"/>
              </a:spcAft>
            </a:pPr>
            <a:r>
              <a:rPr lang="en-US" sz="2800" b="1" dirty="0"/>
              <a:t>Assign the variable:</a:t>
            </a:r>
            <a:r>
              <a:rPr lang="en-US" sz="2800" dirty="0"/>
              <a:t>  Let </a:t>
            </a:r>
            <a:r>
              <a:rPr lang="en-US" sz="2800" i="1" dirty="0">
                <a:solidFill>
                  <a:srgbClr val="9900CC"/>
                </a:solidFill>
              </a:rPr>
              <a:t>x</a:t>
            </a:r>
            <a:r>
              <a:rPr lang="en-US" sz="2800" dirty="0"/>
              <a:t> = unknown amount of jelly.</a:t>
            </a:r>
          </a:p>
        </p:txBody>
      </p:sp>
      <p:sp>
        <p:nvSpPr>
          <p:cNvPr id="8" name="Rectangle 7"/>
          <p:cNvSpPr/>
          <p:nvPr/>
        </p:nvSpPr>
        <p:spPr>
          <a:xfrm>
            <a:off x="457200" y="4507468"/>
            <a:ext cx="3587457" cy="523220"/>
          </a:xfrm>
          <a:prstGeom prst="rect">
            <a:avLst/>
          </a:prstGeom>
        </p:spPr>
        <p:txBody>
          <a:bodyPr wrap="none">
            <a:spAutoFit/>
          </a:bodyPr>
          <a:lstStyle/>
          <a:p>
            <a:pPr>
              <a:spcBef>
                <a:spcPts val="2000"/>
              </a:spcBef>
              <a:spcAft>
                <a:spcPts val="1200"/>
              </a:spcAft>
            </a:pPr>
            <a:r>
              <a:rPr lang="en-US" sz="2800" b="1" dirty="0"/>
              <a:t>Set up the proportion:</a:t>
            </a:r>
            <a:r>
              <a:rPr lang="en-US" sz="2800" dirty="0"/>
              <a:t> </a:t>
            </a:r>
          </a:p>
        </p:txBody>
      </p:sp>
    </p:spTree>
    <p:extLst>
      <p:ext uri="{BB962C8B-B14F-4D97-AF65-F5344CB8AC3E}">
        <p14:creationId xmlns:p14="http://schemas.microsoft.com/office/powerpoint/2010/main" val="269018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p:cNvSpPr>
          <p:nvPr>
            <p:ph type="body" sz="half" idx="4294967295"/>
          </p:nvPr>
        </p:nvSpPr>
        <p:spPr>
          <a:xfrm>
            <a:off x="457200" y="1280160"/>
            <a:ext cx="8226425" cy="2453640"/>
          </a:xfrm>
          <a:prstGeom prst="rect">
            <a:avLst/>
          </a:prstGeom>
          <a:noFill/>
        </p:spPr>
        <p:txBody>
          <a:bodyPr/>
          <a:lstStyle/>
          <a:p>
            <a:pPr eaLnBrk="1" hangingPunct="1">
              <a:buFont typeface="Courier New" pitchFamily="49" charset="0"/>
              <a:buNone/>
            </a:pPr>
            <a:r>
              <a:rPr lang="en-US" sz="2800" b="1" i="0" dirty="0">
                <a:solidFill>
                  <a:schemeClr val="tx1"/>
                </a:solidFill>
              </a:rPr>
              <a:t>Solve the proportion:</a:t>
            </a:r>
            <a:r>
              <a:rPr lang="en-US" sz="2800" i="0" dirty="0">
                <a:solidFill>
                  <a:schemeClr val="tx1"/>
                </a:solidFill>
              </a:rPr>
              <a:t>  	</a:t>
            </a:r>
          </a:p>
          <a:p>
            <a:pPr eaLnBrk="1" hangingPunct="1">
              <a:buFont typeface="Courier New" pitchFamily="49" charset="0"/>
              <a:buNone/>
            </a:pPr>
            <a:endParaRPr lang="en-US" sz="2800" i="0" dirty="0">
              <a:solidFill>
                <a:schemeClr val="tx1"/>
              </a:solidFill>
            </a:endParaRPr>
          </a:p>
          <a:p>
            <a:pPr eaLnBrk="1" hangingPunct="1">
              <a:buFont typeface="Courier New" pitchFamily="49" charset="0"/>
              <a:buNone/>
            </a:pPr>
            <a:endParaRPr lang="en-US" sz="2800" i="0" dirty="0">
              <a:solidFill>
                <a:schemeClr val="tx1"/>
              </a:solidFill>
            </a:endParaRPr>
          </a:p>
          <a:p>
            <a:pPr eaLnBrk="1" hangingPunct="1">
              <a:buFont typeface="Courier New" pitchFamily="49" charset="0"/>
              <a:buNone/>
            </a:pPr>
            <a:endParaRPr lang="en-US" sz="2800" i="0" dirty="0">
              <a:solidFill>
                <a:schemeClr val="tx1"/>
              </a:solidFill>
            </a:endParaRPr>
          </a:p>
        </p:txBody>
      </p:sp>
      <p:sp>
        <p:nvSpPr>
          <p:cNvPr id="20482" name="Rectangle 2"/>
          <p:cNvSpPr>
            <a:spLocks noGrp="1"/>
          </p:cNvSpPr>
          <p:nvPr>
            <p:ph type="title"/>
          </p:nvPr>
        </p:nvSpPr>
        <p:spPr>
          <a:prstGeom prst="rect">
            <a:avLst/>
          </a:prstGeom>
        </p:spPr>
        <p:txBody>
          <a:bodyPr>
            <a:normAutofit/>
          </a:bodyPr>
          <a:lstStyle/>
          <a:p>
            <a:r>
              <a:rPr lang="en-US" dirty="0">
                <a:solidFill>
                  <a:schemeClr val="accent1"/>
                </a:solidFill>
              </a:rPr>
              <a:t>Completion Example 25: Application: Solving Proportions (cont.)</a:t>
            </a:r>
          </a:p>
        </p:txBody>
      </p:sp>
      <p:graphicFrame>
        <p:nvGraphicFramePr>
          <p:cNvPr id="12296" name="Object 8"/>
          <p:cNvGraphicFramePr>
            <a:graphicFrameLocks noChangeAspect="1"/>
          </p:cNvGraphicFramePr>
          <p:nvPr/>
        </p:nvGraphicFramePr>
        <p:xfrm>
          <a:off x="4572000" y="1479550"/>
          <a:ext cx="800100" cy="292100"/>
        </p:xfrm>
        <a:graphic>
          <a:graphicData uri="http://schemas.openxmlformats.org/presentationml/2006/ole">
            <mc:AlternateContent xmlns:mc="http://schemas.openxmlformats.org/markup-compatibility/2006">
              <mc:Choice xmlns:v="urn:schemas-microsoft-com:vml" Requires="v">
                <p:oleObj spid="_x0000_s93196" name="Equation" r:id="rId3" imgW="799756" imgH="292123" progId="Equation.DSMT4">
                  <p:embed/>
                </p:oleObj>
              </mc:Choice>
              <mc:Fallback>
                <p:oleObj name="Equation" r:id="rId3" imgW="799756" imgH="292123" progId="Equation.DSMT4">
                  <p:embed/>
                  <p:pic>
                    <p:nvPicPr>
                      <p:cNvPr id="12296"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479550"/>
                        <a:ext cx="8001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nvGraphicFramePr>
        <p:xfrm>
          <a:off x="5410200" y="1466850"/>
          <a:ext cx="1155700" cy="292100"/>
        </p:xfrm>
        <a:graphic>
          <a:graphicData uri="http://schemas.openxmlformats.org/presentationml/2006/ole">
            <mc:AlternateContent xmlns:mc="http://schemas.openxmlformats.org/markup-compatibility/2006">
              <mc:Choice xmlns:v="urn:schemas-microsoft-com:vml" Requires="v">
                <p:oleObj spid="_x0000_s93197" name="Equation" r:id="rId5" imgW="1155264" imgH="292123" progId="Equation.DSMT4">
                  <p:embed/>
                </p:oleObj>
              </mc:Choice>
              <mc:Fallback>
                <p:oleObj name="Equation" r:id="rId5" imgW="1155264" imgH="292123" progId="Equation.DSMT4">
                  <p:embed/>
                  <p:pic>
                    <p:nvPicPr>
                      <p:cNvPr id="16"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1466850"/>
                        <a:ext cx="11557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21200" y="1987550"/>
          <a:ext cx="1930400" cy="838200"/>
        </p:xfrm>
        <a:graphic>
          <a:graphicData uri="http://schemas.openxmlformats.org/presentationml/2006/ole">
            <mc:AlternateContent xmlns:mc="http://schemas.openxmlformats.org/markup-compatibility/2006">
              <mc:Choice xmlns:v="urn:schemas-microsoft-com:vml" Requires="v">
                <p:oleObj spid="_x0000_s93198" name="Equation" r:id="rId7" imgW="1930216" imgH="837787" progId="Equation.DSMT4">
                  <p:embed/>
                </p:oleObj>
              </mc:Choice>
              <mc:Fallback>
                <p:oleObj name="Equation" r:id="rId7" imgW="1930216" imgH="837787" progId="Equation.DSMT4">
                  <p:embed/>
                  <p:pic>
                    <p:nvPicPr>
                      <p:cNvPr id="17"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21200" y="1987550"/>
                        <a:ext cx="1930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p:cNvGraphicFramePr>
            <a:graphicFrameLocks noChangeAspect="1"/>
          </p:cNvGraphicFramePr>
          <p:nvPr/>
        </p:nvGraphicFramePr>
        <p:xfrm>
          <a:off x="5181600" y="3060700"/>
          <a:ext cx="1066800" cy="292100"/>
        </p:xfrm>
        <a:graphic>
          <a:graphicData uri="http://schemas.openxmlformats.org/presentationml/2006/ole">
            <mc:AlternateContent xmlns:mc="http://schemas.openxmlformats.org/markup-compatibility/2006">
              <mc:Choice xmlns:v="urn:schemas-microsoft-com:vml" Requires="v">
                <p:oleObj spid="_x0000_s93199" name="Equation" r:id="rId9" imgW="1066524" imgH="292123" progId="Equation.DSMT4">
                  <p:embed/>
                </p:oleObj>
              </mc:Choice>
              <mc:Fallback>
                <p:oleObj name="Equation" r:id="rId9" imgW="1066524" imgH="292123" progId="Equation.DSMT4">
                  <p:embed/>
                  <p:pic>
                    <p:nvPicPr>
                      <p:cNvPr id="19" name="Object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1600" y="3060700"/>
                        <a:ext cx="10668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21"/>
          <p:cNvSpPr/>
          <p:nvPr/>
        </p:nvSpPr>
        <p:spPr>
          <a:xfrm>
            <a:off x="4483100" y="1485900"/>
            <a:ext cx="646331" cy="369332"/>
          </a:xfrm>
          <a:prstGeom prst="rect">
            <a:avLst/>
          </a:prstGeom>
        </p:spPr>
        <p:txBody>
          <a:bodyPr wrap="none">
            <a:spAutoFit/>
          </a:bodyPr>
          <a:lstStyle/>
          <a:p>
            <a:r>
              <a:rPr lang="en-US" dirty="0"/>
              <a:t>____</a:t>
            </a:r>
          </a:p>
        </p:txBody>
      </p:sp>
      <p:sp>
        <p:nvSpPr>
          <p:cNvPr id="23" name="Rectangle 22"/>
          <p:cNvSpPr/>
          <p:nvPr/>
        </p:nvSpPr>
        <p:spPr>
          <a:xfrm>
            <a:off x="5562943" y="1472168"/>
            <a:ext cx="415498" cy="369332"/>
          </a:xfrm>
          <a:prstGeom prst="rect">
            <a:avLst/>
          </a:prstGeom>
        </p:spPr>
        <p:txBody>
          <a:bodyPr wrap="none">
            <a:spAutoFit/>
          </a:bodyPr>
          <a:lstStyle/>
          <a:p>
            <a:r>
              <a:rPr lang="en-US" dirty="0"/>
              <a:t>__</a:t>
            </a:r>
          </a:p>
        </p:txBody>
      </p:sp>
      <p:sp>
        <p:nvSpPr>
          <p:cNvPr id="11" name="Rectangle 10"/>
          <p:cNvSpPr/>
          <p:nvPr/>
        </p:nvSpPr>
        <p:spPr>
          <a:xfrm>
            <a:off x="4534929" y="2564368"/>
            <a:ext cx="761747" cy="369332"/>
          </a:xfrm>
          <a:prstGeom prst="rect">
            <a:avLst/>
          </a:prstGeom>
        </p:spPr>
        <p:txBody>
          <a:bodyPr wrap="none">
            <a:spAutoFit/>
          </a:bodyPr>
          <a:lstStyle/>
          <a:p>
            <a:r>
              <a:rPr lang="en-US" dirty="0"/>
              <a:t>_____</a:t>
            </a:r>
          </a:p>
        </p:txBody>
      </p:sp>
      <p:sp>
        <p:nvSpPr>
          <p:cNvPr id="13" name="Rectangle 12"/>
          <p:cNvSpPr/>
          <p:nvPr/>
        </p:nvSpPr>
        <p:spPr>
          <a:xfrm>
            <a:off x="5663514" y="2564368"/>
            <a:ext cx="761747" cy="369332"/>
          </a:xfrm>
          <a:prstGeom prst="rect">
            <a:avLst/>
          </a:prstGeom>
        </p:spPr>
        <p:txBody>
          <a:bodyPr wrap="none">
            <a:spAutoFit/>
          </a:bodyPr>
          <a:lstStyle/>
          <a:p>
            <a:r>
              <a:rPr lang="en-US" dirty="0"/>
              <a:t>_____</a:t>
            </a:r>
          </a:p>
        </p:txBody>
      </p:sp>
      <p:sp>
        <p:nvSpPr>
          <p:cNvPr id="14" name="Rectangle 13"/>
          <p:cNvSpPr/>
          <p:nvPr/>
        </p:nvSpPr>
        <p:spPr>
          <a:xfrm>
            <a:off x="5576329" y="3086100"/>
            <a:ext cx="761747" cy="369332"/>
          </a:xfrm>
          <a:prstGeom prst="rect">
            <a:avLst/>
          </a:prstGeom>
        </p:spPr>
        <p:txBody>
          <a:bodyPr wrap="none">
            <a:spAutoFit/>
          </a:bodyPr>
          <a:lstStyle/>
          <a:p>
            <a:r>
              <a:rPr lang="en-US" dirty="0"/>
              <a:t>_____</a:t>
            </a:r>
          </a:p>
        </p:txBody>
      </p:sp>
      <p:cxnSp>
        <p:nvCxnSpPr>
          <p:cNvPr id="21" name="Straight Connector 20"/>
          <p:cNvCxnSpPr/>
          <p:nvPr/>
        </p:nvCxnSpPr>
        <p:spPr>
          <a:xfrm rot="10800000" flipV="1">
            <a:off x="4686304" y="2501900"/>
            <a:ext cx="419097" cy="31390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0800000" flipV="1">
            <a:off x="4521200" y="2010191"/>
            <a:ext cx="419097" cy="31390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6" name="Object 25"/>
          <p:cNvGraphicFramePr>
            <a:graphicFrameLocks noChangeAspect="1"/>
          </p:cNvGraphicFramePr>
          <p:nvPr/>
        </p:nvGraphicFramePr>
        <p:xfrm>
          <a:off x="5105400" y="3670300"/>
          <a:ext cx="558800" cy="292100"/>
        </p:xfrm>
        <a:graphic>
          <a:graphicData uri="http://schemas.openxmlformats.org/presentationml/2006/ole">
            <mc:AlternateContent xmlns:mc="http://schemas.openxmlformats.org/markup-compatibility/2006">
              <mc:Choice xmlns:v="urn:schemas-microsoft-com:vml" Requires="v">
                <p:oleObj spid="_x0000_s93200" name="Equation" r:id="rId11" imgW="558555" imgH="291947" progId="Equation.DSMT4">
                  <p:embed/>
                </p:oleObj>
              </mc:Choice>
              <mc:Fallback>
                <p:oleObj name="Equation" r:id="rId11" imgW="558555" imgH="291947" progId="Equation.DSMT4">
                  <p:embed/>
                  <p:pic>
                    <p:nvPicPr>
                      <p:cNvPr id="26" name="Object 2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05400" y="3670300"/>
                        <a:ext cx="5588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7"/>
          <p:cNvSpPr/>
          <p:nvPr/>
        </p:nvSpPr>
        <p:spPr>
          <a:xfrm>
            <a:off x="457200" y="3581400"/>
            <a:ext cx="8065008" cy="523220"/>
          </a:xfrm>
          <a:prstGeom prst="rect">
            <a:avLst/>
          </a:prstGeom>
        </p:spPr>
        <p:txBody>
          <a:bodyPr wrap="square">
            <a:spAutoFit/>
          </a:bodyPr>
          <a:lstStyle/>
          <a:p>
            <a:r>
              <a:rPr lang="en-US" sz="2800" dirty="0">
                <a:solidFill>
                  <a:srgbClr val="0000FF"/>
                </a:solidFill>
              </a:rPr>
              <a:t>300 ounces</a:t>
            </a:r>
            <a:r>
              <a:rPr lang="en-US" sz="2800" dirty="0"/>
              <a:t> of sugar will make _____ ounces of jelly.</a:t>
            </a:r>
          </a:p>
        </p:txBody>
      </p:sp>
    </p:spTree>
    <p:extLst>
      <p:ext uri="{BB962C8B-B14F-4D97-AF65-F5344CB8AC3E}">
        <p14:creationId xmlns:p14="http://schemas.microsoft.com/office/powerpoint/2010/main" val="119028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11" grpId="0"/>
      <p:bldP spid="13" grpId="0"/>
      <p:bldP spid="14" grpId="0"/>
      <p:bldP spid="1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p:cNvSpPr>
          <p:nvPr>
            <p:ph type="body" sz="half" idx="4294967295"/>
          </p:nvPr>
        </p:nvSpPr>
        <p:spPr>
          <a:xfrm>
            <a:off x="457200" y="1143000"/>
            <a:ext cx="8226425" cy="4572000"/>
          </a:xfrm>
          <a:prstGeom prst="rect">
            <a:avLst/>
          </a:prstGeom>
          <a:noFill/>
        </p:spPr>
        <p:txBody>
          <a:bodyPr/>
          <a:lstStyle/>
          <a:p>
            <a:pPr marL="0" indent="0">
              <a:buNone/>
            </a:pPr>
            <a:r>
              <a:rPr lang="en-US" dirty="0">
                <a:solidFill>
                  <a:schemeClr val="accent1"/>
                </a:solidFill>
                <a:latin typeface="+mj-lt"/>
                <a:ea typeface="+mj-ea"/>
                <a:cs typeface="+mj-cs"/>
              </a:rPr>
              <a:t>A certain pain medicine is administered using a solution in the ratio of </a:t>
            </a:r>
            <a:r>
              <a:rPr lang="en-US" dirty="0">
                <a:solidFill>
                  <a:srgbClr val="0000FF"/>
                </a:solidFill>
                <a:latin typeface="+mj-lt"/>
                <a:ea typeface="+mj-ea"/>
                <a:cs typeface="+mj-cs"/>
              </a:rPr>
              <a:t>2 grams</a:t>
            </a:r>
            <a:r>
              <a:rPr lang="en-US" dirty="0">
                <a:solidFill>
                  <a:schemeClr val="accent1"/>
                </a:solidFill>
                <a:latin typeface="+mj-lt"/>
                <a:ea typeface="+mj-ea"/>
                <a:cs typeface="+mj-cs"/>
              </a:rPr>
              <a:t> of pain medicine to </a:t>
            </a:r>
            <a:r>
              <a:rPr lang="en-US" dirty="0">
                <a:solidFill>
                  <a:srgbClr val="0000FF"/>
                </a:solidFill>
                <a:latin typeface="+mj-lt"/>
                <a:ea typeface="+mj-ea"/>
                <a:cs typeface="+mj-cs"/>
              </a:rPr>
              <a:t>32 ounces</a:t>
            </a:r>
            <a:r>
              <a:rPr lang="en-US" dirty="0">
                <a:solidFill>
                  <a:schemeClr val="accent1"/>
                </a:solidFill>
                <a:latin typeface="+mj-lt"/>
                <a:ea typeface="+mj-ea"/>
                <a:cs typeface="+mj-cs"/>
              </a:rPr>
              <a:t> of solution. A nurse is told to give a patient </a:t>
            </a:r>
            <a:r>
              <a:rPr lang="en-US" dirty="0">
                <a:solidFill>
                  <a:srgbClr val="0000FF"/>
                </a:solidFill>
                <a:latin typeface="+mj-lt"/>
                <a:ea typeface="+mj-ea"/>
                <a:cs typeface="+mj-cs"/>
              </a:rPr>
              <a:t>10 grams</a:t>
            </a:r>
            <a:r>
              <a:rPr lang="en-US" dirty="0">
                <a:solidFill>
                  <a:schemeClr val="accent1"/>
                </a:solidFill>
                <a:latin typeface="+mj-lt"/>
                <a:ea typeface="+mj-ea"/>
                <a:cs typeface="+mj-cs"/>
              </a:rPr>
              <a:t> of the pain medicine. Given the following proportion, how many ounces of solution should the nurse give the patient?</a:t>
            </a:r>
          </a:p>
        </p:txBody>
      </p:sp>
      <p:sp>
        <p:nvSpPr>
          <p:cNvPr id="19458" name="Rectangle 2"/>
          <p:cNvSpPr>
            <a:spLocks noGrp="1"/>
          </p:cNvSpPr>
          <p:nvPr>
            <p:ph type="title"/>
          </p:nvPr>
        </p:nvSpPr>
        <p:spPr>
          <a:prstGeom prst="rect">
            <a:avLst/>
          </a:prstGeom>
        </p:spPr>
        <p:txBody>
          <a:bodyPr>
            <a:noAutofit/>
          </a:bodyPr>
          <a:lstStyle/>
          <a:p>
            <a:r>
              <a:rPr lang="en-US" dirty="0">
                <a:solidFill>
                  <a:schemeClr val="accent1"/>
                </a:solidFill>
              </a:rPr>
              <a:t>Example 26: Application: Solving Proportions Written in Medical Notation</a:t>
            </a:r>
          </a:p>
        </p:txBody>
      </p:sp>
      <p:graphicFrame>
        <p:nvGraphicFramePr>
          <p:cNvPr id="5" name="Object 4"/>
          <p:cNvGraphicFramePr>
            <a:graphicFrameLocks noChangeAspect="1"/>
          </p:cNvGraphicFramePr>
          <p:nvPr/>
        </p:nvGraphicFramePr>
        <p:xfrm>
          <a:off x="1498600" y="4495800"/>
          <a:ext cx="6096000" cy="355600"/>
        </p:xfrm>
        <a:graphic>
          <a:graphicData uri="http://schemas.openxmlformats.org/presentationml/2006/ole">
            <mc:AlternateContent xmlns:mc="http://schemas.openxmlformats.org/markup-compatibility/2006">
              <mc:Choice xmlns:v="urn:schemas-microsoft-com:vml" Requires="v">
                <p:oleObj spid="_x0000_s94212" name="Equation" r:id="rId3" imgW="6094898" imgH="355508" progId="Equation.DSMT4">
                  <p:embed/>
                </p:oleObj>
              </mc:Choice>
              <mc:Fallback>
                <p:oleObj name="Equation" r:id="rId3" imgW="6094898" imgH="355508" progId="Equation.DSMT4">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8600" y="4495800"/>
                        <a:ext cx="60960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5405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p:cNvSpPr>
          <p:nvPr>
            <p:ph type="body" sz="half" idx="4294967295"/>
          </p:nvPr>
        </p:nvSpPr>
        <p:spPr>
          <a:xfrm>
            <a:off x="457200" y="1280160"/>
            <a:ext cx="8226425" cy="4572000"/>
          </a:xfrm>
          <a:prstGeom prst="rect">
            <a:avLst/>
          </a:prstGeom>
          <a:noFill/>
        </p:spPr>
        <p:txBody>
          <a:bodyPr/>
          <a:lstStyle/>
          <a:p>
            <a:pPr marL="0" indent="0" eaLnBrk="1" hangingPunct="1">
              <a:spcAft>
                <a:spcPts val="1200"/>
              </a:spcAft>
              <a:buFont typeface="Courier New" pitchFamily="49" charset="0"/>
              <a:buNone/>
            </a:pPr>
            <a:r>
              <a:rPr lang="en-US" sz="2800" b="1" i="0" dirty="0">
                <a:solidFill>
                  <a:schemeClr val="tx1"/>
                </a:solidFill>
              </a:rPr>
              <a:t>Solution</a:t>
            </a:r>
            <a:endParaRPr lang="en-US" sz="2800" dirty="0">
              <a:solidFill>
                <a:schemeClr val="tx1"/>
              </a:solidFill>
            </a:endParaRPr>
          </a:p>
        </p:txBody>
      </p:sp>
      <p:sp>
        <p:nvSpPr>
          <p:cNvPr id="19458" name="Rectangle 2"/>
          <p:cNvSpPr>
            <a:spLocks noGrp="1"/>
          </p:cNvSpPr>
          <p:nvPr>
            <p:ph type="title"/>
          </p:nvPr>
        </p:nvSpPr>
        <p:spPr>
          <a:prstGeom prst="rect">
            <a:avLst/>
          </a:prstGeom>
        </p:spPr>
        <p:txBody>
          <a:bodyPr>
            <a:noAutofit/>
          </a:bodyPr>
          <a:lstStyle/>
          <a:p>
            <a:r>
              <a:rPr lang="en-US" dirty="0">
                <a:solidFill>
                  <a:schemeClr val="accent1"/>
                </a:solidFill>
              </a:rPr>
              <a:t>Example 26: Application: Solving Proportions Written in Medical Notation (cont.)</a:t>
            </a:r>
          </a:p>
        </p:txBody>
      </p:sp>
      <p:graphicFrame>
        <p:nvGraphicFramePr>
          <p:cNvPr id="5" name="Object 4"/>
          <p:cNvGraphicFramePr>
            <a:graphicFrameLocks noChangeAspect="1"/>
          </p:cNvGraphicFramePr>
          <p:nvPr/>
        </p:nvGraphicFramePr>
        <p:xfrm>
          <a:off x="3565216" y="1524000"/>
          <a:ext cx="1727200" cy="292100"/>
        </p:xfrm>
        <a:graphic>
          <a:graphicData uri="http://schemas.openxmlformats.org/presentationml/2006/ole">
            <mc:AlternateContent xmlns:mc="http://schemas.openxmlformats.org/markup-compatibility/2006">
              <mc:Choice xmlns:v="urn:schemas-microsoft-com:vml" Requires="v">
                <p:oleObj spid="_x0000_s95248" name="Equation" r:id="rId3" imgW="1726920" imgH="291960" progId="Equation.DSMT4">
                  <p:embed/>
                </p:oleObj>
              </mc:Choice>
              <mc:Fallback>
                <p:oleObj name="Equation" r:id="rId3" imgW="1726920" imgH="291960" progId="Equation.DSMT4">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5216" y="1524000"/>
                        <a:ext cx="17272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3670300" y="3975100"/>
          <a:ext cx="596900" cy="825500"/>
        </p:xfrm>
        <a:graphic>
          <a:graphicData uri="http://schemas.openxmlformats.org/presentationml/2006/ole">
            <mc:AlternateContent xmlns:mc="http://schemas.openxmlformats.org/markup-compatibility/2006">
              <mc:Choice xmlns:v="urn:schemas-microsoft-com:vml" Requires="v">
                <p:oleObj spid="_x0000_s95249" name="Equation" r:id="rId5" imgW="596923" imgH="825110" progId="Equation.DSMT4">
                  <p:embed/>
                </p:oleObj>
              </mc:Choice>
              <mc:Fallback>
                <p:oleObj name="Equation" r:id="rId5" imgW="596923" imgH="825110" progId="Equation.DSMT4">
                  <p:embed/>
                  <p:pic>
                    <p:nvPicPr>
                      <p:cNvPr id="6"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0300" y="3975100"/>
                        <a:ext cx="5969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871302437"/>
              </p:ext>
            </p:extLst>
          </p:nvPr>
        </p:nvGraphicFramePr>
        <p:xfrm>
          <a:off x="4267200" y="3975100"/>
          <a:ext cx="876300" cy="825500"/>
        </p:xfrm>
        <a:graphic>
          <a:graphicData uri="http://schemas.openxmlformats.org/presentationml/2006/ole">
            <mc:AlternateContent xmlns:mc="http://schemas.openxmlformats.org/markup-compatibility/2006">
              <mc:Choice xmlns:v="urn:schemas-microsoft-com:vml" Requires="v">
                <p:oleObj spid="_x0000_s95250" name="Equation" r:id="rId7" imgW="876369" imgH="825110" progId="Equation.DSMT4">
                  <p:embed/>
                </p:oleObj>
              </mc:Choice>
              <mc:Fallback>
                <p:oleObj name="Equation" r:id="rId7" imgW="876369" imgH="825110" progId="Equation.DSMT4">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3975100"/>
                        <a:ext cx="8763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4013200" y="4965700"/>
          <a:ext cx="1066800" cy="292100"/>
        </p:xfrm>
        <a:graphic>
          <a:graphicData uri="http://schemas.openxmlformats.org/presentationml/2006/ole">
            <mc:AlternateContent xmlns:mc="http://schemas.openxmlformats.org/markup-compatibility/2006">
              <mc:Choice xmlns:v="urn:schemas-microsoft-com:vml" Requires="v">
                <p:oleObj spid="_x0000_s95251" name="Equation" r:id="rId9" imgW="1066524" imgH="292123" progId="Equation.DSMT4">
                  <p:embed/>
                </p:oleObj>
              </mc:Choice>
              <mc:Fallback>
                <p:oleObj name="Equation" r:id="rId9" imgW="1066524" imgH="292123" progId="Equation.DSMT4">
                  <p:embed/>
                  <p:pic>
                    <p:nvPicPr>
                      <p:cNvPr id="8"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13200" y="4965700"/>
                        <a:ext cx="10668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p:nvPr/>
        </p:nvCxnSpPr>
        <p:spPr>
          <a:xfrm rot="5400000">
            <a:off x="3777175" y="4580863"/>
            <a:ext cx="333787" cy="13826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610637" y="4085563"/>
            <a:ext cx="333787" cy="13826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33400" y="5344180"/>
            <a:ext cx="8534400" cy="523220"/>
          </a:xfrm>
          <a:prstGeom prst="rect">
            <a:avLst/>
          </a:prstGeom>
        </p:spPr>
        <p:txBody>
          <a:bodyPr wrap="square">
            <a:spAutoFit/>
          </a:bodyPr>
          <a:lstStyle/>
          <a:p>
            <a:r>
              <a:rPr lang="en-US" sz="2800" dirty="0"/>
              <a:t>The nurse should give the patient </a:t>
            </a:r>
            <a:r>
              <a:rPr lang="en-US" sz="2800" dirty="0">
                <a:solidFill>
                  <a:srgbClr val="FF0000"/>
                </a:solidFill>
              </a:rPr>
              <a:t>160 ounces</a:t>
            </a:r>
            <a:r>
              <a:rPr lang="en-US" sz="2800" dirty="0"/>
              <a:t> of solution.</a:t>
            </a:r>
          </a:p>
        </p:txBody>
      </p:sp>
      <p:graphicFrame>
        <p:nvGraphicFramePr>
          <p:cNvPr id="63532" name="Object 44"/>
          <p:cNvGraphicFramePr>
            <a:graphicFrameLocks noChangeAspect="1"/>
          </p:cNvGraphicFramePr>
          <p:nvPr/>
        </p:nvGraphicFramePr>
        <p:xfrm>
          <a:off x="3818092" y="1937368"/>
          <a:ext cx="1168400" cy="838200"/>
        </p:xfrm>
        <a:graphic>
          <a:graphicData uri="http://schemas.openxmlformats.org/presentationml/2006/ole">
            <mc:AlternateContent xmlns:mc="http://schemas.openxmlformats.org/markup-compatibility/2006">
              <mc:Choice xmlns:v="urn:schemas-microsoft-com:vml" Requires="v">
                <p:oleObj spid="_x0000_s95252" name="Equation" r:id="rId11" imgW="1168200" imgH="838080" progId="Equation.DSMT4">
                  <p:embed/>
                </p:oleObj>
              </mc:Choice>
              <mc:Fallback>
                <p:oleObj name="Equation" r:id="rId11" imgW="1168200" imgH="838080" progId="Equation.DSMT4">
                  <p:embed/>
                  <p:pic>
                    <p:nvPicPr>
                      <p:cNvPr id="63532" name="Object 4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8092" y="1937368"/>
                        <a:ext cx="1168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533" name="Object 45"/>
          <p:cNvGraphicFramePr>
            <a:graphicFrameLocks noChangeAspect="1"/>
          </p:cNvGraphicFramePr>
          <p:nvPr/>
        </p:nvGraphicFramePr>
        <p:xfrm>
          <a:off x="3676032" y="2939432"/>
          <a:ext cx="1727200" cy="292100"/>
        </p:xfrm>
        <a:graphic>
          <a:graphicData uri="http://schemas.openxmlformats.org/presentationml/2006/ole">
            <mc:AlternateContent xmlns:mc="http://schemas.openxmlformats.org/markup-compatibility/2006">
              <mc:Choice xmlns:v="urn:schemas-microsoft-com:vml" Requires="v">
                <p:oleObj spid="_x0000_s95253" name="Equation" r:id="rId13" imgW="1726920" imgH="291960" progId="Equation.DSMT4">
                  <p:embed/>
                </p:oleObj>
              </mc:Choice>
              <mc:Fallback>
                <p:oleObj name="Equation" r:id="rId13" imgW="1726920" imgH="291960" progId="Equation.DSMT4">
                  <p:embed/>
                  <p:pic>
                    <p:nvPicPr>
                      <p:cNvPr id="63533" name="Object 4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76032" y="2939432"/>
                        <a:ext cx="1727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534" name="Object 46"/>
          <p:cNvGraphicFramePr>
            <a:graphicFrameLocks noChangeAspect="1"/>
          </p:cNvGraphicFramePr>
          <p:nvPr/>
        </p:nvGraphicFramePr>
        <p:xfrm>
          <a:off x="3695700" y="3397868"/>
          <a:ext cx="1409700" cy="292100"/>
        </p:xfrm>
        <a:graphic>
          <a:graphicData uri="http://schemas.openxmlformats.org/presentationml/2006/ole">
            <mc:AlternateContent xmlns:mc="http://schemas.openxmlformats.org/markup-compatibility/2006">
              <mc:Choice xmlns:v="urn:schemas-microsoft-com:vml" Requires="v">
                <p:oleObj spid="_x0000_s95254" name="Equation" r:id="rId15" imgW="1409400" imgH="291960" progId="Equation.DSMT4">
                  <p:embed/>
                </p:oleObj>
              </mc:Choice>
              <mc:Fallback>
                <p:oleObj name="Equation" r:id="rId15" imgW="1409400" imgH="291960" progId="Equation.DSMT4">
                  <p:embed/>
                  <p:pic>
                    <p:nvPicPr>
                      <p:cNvPr id="63534" name="Object 4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95700" y="3397868"/>
                        <a:ext cx="1409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9796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5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5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5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sz="3200" dirty="0">
                <a:solidFill>
                  <a:schemeClr val="accent1"/>
                </a:solidFill>
              </a:rPr>
              <a:t>Example 2: </a:t>
            </a:r>
            <a:r>
              <a:rPr lang="en-US" dirty="0">
                <a:solidFill>
                  <a:schemeClr val="accent1"/>
                </a:solidFill>
              </a:rPr>
              <a:t>Writing Ratios that Compare Mixed Numbers (cont.)</a:t>
            </a:r>
          </a:p>
        </p:txBody>
      </p:sp>
      <p:sp>
        <p:nvSpPr>
          <p:cNvPr id="12291" name="Rectangle 3"/>
          <p:cNvSpPr>
            <a:spLocks noGrp="1"/>
          </p:cNvSpPr>
          <p:nvPr>
            <p:ph idx="1"/>
          </p:nvPr>
        </p:nvSpPr>
        <p:spPr>
          <a:xfrm>
            <a:off x="457200" y="2209800"/>
            <a:ext cx="8229600" cy="523220"/>
          </a:xfrm>
          <a:prstGeom prst="rect">
            <a:avLst/>
          </a:prstGeom>
        </p:spPr>
        <p:txBody>
          <a:bodyPr>
            <a:spAutoFit/>
          </a:bodyPr>
          <a:lstStyle/>
          <a:p>
            <a:pPr eaLnBrk="1" hangingPunct="1">
              <a:spcBef>
                <a:spcPts val="1500"/>
              </a:spcBef>
              <a:buFont typeface="Courier New" pitchFamily="49" charset="0"/>
              <a:buNone/>
            </a:pPr>
            <a:r>
              <a:rPr lang="en-US" b="1" i="0" dirty="0">
                <a:solidFill>
                  <a:schemeClr val="tx1"/>
                </a:solidFill>
              </a:rPr>
              <a:t>Solution</a:t>
            </a:r>
          </a:p>
        </p:txBody>
      </p:sp>
      <p:graphicFrame>
        <p:nvGraphicFramePr>
          <p:cNvPr id="12292" name="Object 4"/>
          <p:cNvGraphicFramePr>
            <a:graphicFrameLocks noChangeAspect="1"/>
          </p:cNvGraphicFramePr>
          <p:nvPr/>
        </p:nvGraphicFramePr>
        <p:xfrm>
          <a:off x="533400" y="1219200"/>
          <a:ext cx="2895600" cy="825500"/>
        </p:xfrm>
        <a:graphic>
          <a:graphicData uri="http://schemas.openxmlformats.org/presentationml/2006/ole">
            <mc:AlternateContent xmlns:mc="http://schemas.openxmlformats.org/markup-compatibility/2006">
              <mc:Choice xmlns:v="urn:schemas-microsoft-com:vml" Requires="v">
                <p:oleObj spid="_x0000_s21569" name="Equation" r:id="rId3" imgW="2894773" imgH="825110" progId="Equation.DSMT4">
                  <p:embed/>
                </p:oleObj>
              </mc:Choice>
              <mc:Fallback>
                <p:oleObj name="Equation" r:id="rId3" imgW="2894773" imgH="825110" progId="Equation.DSMT4">
                  <p:embed/>
                  <p:pic>
                    <p:nvPicPr>
                      <p:cNvPr id="0"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219200"/>
                        <a:ext cx="28956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 name="Straight Connector 11"/>
          <p:cNvCxnSpPr/>
          <p:nvPr/>
        </p:nvCxnSpPr>
        <p:spPr>
          <a:xfrm rot="5400000">
            <a:off x="3996691" y="3147060"/>
            <a:ext cx="355599" cy="20828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flipV="1">
            <a:off x="1365252" y="3809999"/>
            <a:ext cx="596898" cy="30479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flipV="1">
            <a:off x="1250951" y="3136900"/>
            <a:ext cx="596898" cy="30479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4372610" y="3655060"/>
            <a:ext cx="355599" cy="20828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372100" y="3022600"/>
            <a:ext cx="3632200" cy="1015663"/>
          </a:xfrm>
          <a:prstGeom prst="rect">
            <a:avLst/>
          </a:prstGeom>
        </p:spPr>
        <p:txBody>
          <a:bodyPr wrap="square">
            <a:spAutoFit/>
          </a:bodyPr>
          <a:lstStyle/>
          <a:p>
            <a:r>
              <a:rPr lang="en-US" sz="2000" dirty="0">
                <a:solidFill>
                  <a:srgbClr val="008080"/>
                </a:solidFill>
              </a:rPr>
              <a:t>Note that in ratios two numbers are being compared, so the ratio is 2 to 1, not just 2.</a:t>
            </a:r>
          </a:p>
        </p:txBody>
      </p:sp>
      <p:graphicFrame>
        <p:nvGraphicFramePr>
          <p:cNvPr id="11" name="Object 10"/>
          <p:cNvGraphicFramePr>
            <a:graphicFrameLocks noChangeAspect="1"/>
          </p:cNvGraphicFramePr>
          <p:nvPr/>
        </p:nvGraphicFramePr>
        <p:xfrm>
          <a:off x="787400" y="3086100"/>
          <a:ext cx="1270000" cy="1257300"/>
        </p:xfrm>
        <a:graphic>
          <a:graphicData uri="http://schemas.openxmlformats.org/presentationml/2006/ole">
            <mc:AlternateContent xmlns:mc="http://schemas.openxmlformats.org/markup-compatibility/2006">
              <mc:Choice xmlns:v="urn:schemas-microsoft-com:vml" Requires="v">
                <p:oleObj spid="_x0000_s21570" name="Equation" r:id="rId5" imgW="1269908" imgH="1257231" progId="Equation.DSMT4">
                  <p:embed/>
                </p:oleObj>
              </mc:Choice>
              <mc:Fallback>
                <p:oleObj name="Equation" r:id="rId5" imgW="1269908" imgH="1257231" progId="Equation.DSMT4">
                  <p:embed/>
                  <p:pic>
                    <p:nvPicPr>
                      <p:cNvPr id="0" name="Picture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400" y="3086100"/>
                        <a:ext cx="1270000" cy="1257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nvGraphicFramePr>
        <p:xfrm>
          <a:off x="4673600" y="3098800"/>
          <a:ext cx="520700" cy="825500"/>
        </p:xfrm>
        <a:graphic>
          <a:graphicData uri="http://schemas.openxmlformats.org/presentationml/2006/ole">
            <mc:AlternateContent xmlns:mc="http://schemas.openxmlformats.org/markup-compatibility/2006">
              <mc:Choice xmlns:v="urn:schemas-microsoft-com:vml" Requires="v">
                <p:oleObj spid="_x0000_s21571" name="Equation" r:id="rId7" imgW="520861" imgH="825110" progId="Equation.DSMT4">
                  <p:embed/>
                </p:oleObj>
              </mc:Choice>
              <mc:Fallback>
                <p:oleObj name="Equation" r:id="rId7" imgW="520861" imgH="825110" progId="Equation.DSMT4">
                  <p:embed/>
                  <p:pic>
                    <p:nvPicPr>
                      <p:cNvPr id="0" name="Picture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3600" y="3098800"/>
                        <a:ext cx="5207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36" name="Object 32"/>
          <p:cNvGraphicFramePr>
            <a:graphicFrameLocks noChangeAspect="1"/>
          </p:cNvGraphicFramePr>
          <p:nvPr/>
        </p:nvGraphicFramePr>
        <p:xfrm>
          <a:off x="2114044" y="3091832"/>
          <a:ext cx="584200" cy="1270000"/>
        </p:xfrm>
        <a:graphic>
          <a:graphicData uri="http://schemas.openxmlformats.org/presentationml/2006/ole">
            <mc:AlternateContent xmlns:mc="http://schemas.openxmlformats.org/markup-compatibility/2006">
              <mc:Choice xmlns:v="urn:schemas-microsoft-com:vml" Requires="v">
                <p:oleObj spid="_x0000_s21572" name="Equation" r:id="rId9" imgW="583920" imgH="1269720" progId="Equation.DSMT4">
                  <p:embed/>
                </p:oleObj>
              </mc:Choice>
              <mc:Fallback>
                <p:oleObj name="Equation" r:id="rId9" imgW="583920" imgH="1269720" progId="Equation.DSMT4">
                  <p:embed/>
                  <p:pic>
                    <p:nvPicPr>
                      <p:cNvPr id="0" name="Picture 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14044" y="3091832"/>
                        <a:ext cx="5842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37" name="Object 33"/>
          <p:cNvGraphicFramePr>
            <a:graphicFrameLocks noChangeAspect="1"/>
          </p:cNvGraphicFramePr>
          <p:nvPr/>
        </p:nvGraphicFramePr>
        <p:xfrm>
          <a:off x="2702740" y="3080368"/>
          <a:ext cx="1066800" cy="838200"/>
        </p:xfrm>
        <a:graphic>
          <a:graphicData uri="http://schemas.openxmlformats.org/presentationml/2006/ole">
            <mc:AlternateContent xmlns:mc="http://schemas.openxmlformats.org/markup-compatibility/2006">
              <mc:Choice xmlns:v="urn:schemas-microsoft-com:vml" Requires="v">
                <p:oleObj spid="_x0000_s21573" name="Equation" r:id="rId11" imgW="1066680" imgH="838080" progId="Equation.DSMT4">
                  <p:embed/>
                </p:oleObj>
              </mc:Choice>
              <mc:Fallback>
                <p:oleObj name="Equation" r:id="rId11" imgW="1066680" imgH="838080" progId="Equation.DSMT4">
                  <p:embed/>
                  <p:pic>
                    <p:nvPicPr>
                      <p:cNvPr id="0" name="Picture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02740" y="3080368"/>
                        <a:ext cx="1066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38" name="Object 34"/>
          <p:cNvGraphicFramePr>
            <a:graphicFrameLocks noChangeAspect="1"/>
          </p:cNvGraphicFramePr>
          <p:nvPr/>
        </p:nvGraphicFramePr>
        <p:xfrm>
          <a:off x="3758076" y="3088460"/>
          <a:ext cx="901700" cy="838200"/>
        </p:xfrm>
        <a:graphic>
          <a:graphicData uri="http://schemas.openxmlformats.org/presentationml/2006/ole">
            <mc:AlternateContent xmlns:mc="http://schemas.openxmlformats.org/markup-compatibility/2006">
              <mc:Choice xmlns:v="urn:schemas-microsoft-com:vml" Requires="v">
                <p:oleObj spid="_x0000_s21574" name="Equation" r:id="rId13" imgW="901440" imgH="838080" progId="Equation.DSMT4">
                  <p:embed/>
                </p:oleObj>
              </mc:Choice>
              <mc:Fallback>
                <p:oleObj name="Equation" r:id="rId13" imgW="901440" imgH="838080" progId="Equation.DSMT4">
                  <p:embed/>
                  <p:pic>
                    <p:nvPicPr>
                      <p:cNvPr id="0"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58076" y="3088460"/>
                        <a:ext cx="901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5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5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5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sz="3200" dirty="0">
                <a:solidFill>
                  <a:schemeClr val="accent1"/>
                </a:solidFill>
              </a:rPr>
              <a:t>Example 3: </a:t>
            </a:r>
            <a:r>
              <a:rPr lang="en-US" dirty="0">
                <a:solidFill>
                  <a:schemeClr val="accent1"/>
                </a:solidFill>
              </a:rPr>
              <a:t>Writing Ratios that Compare Decimal Numbers</a:t>
            </a:r>
          </a:p>
        </p:txBody>
      </p:sp>
      <p:sp>
        <p:nvSpPr>
          <p:cNvPr id="12291" name="Rectangle 3"/>
          <p:cNvSpPr>
            <a:spLocks noGrp="1"/>
          </p:cNvSpPr>
          <p:nvPr>
            <p:ph idx="1"/>
          </p:nvPr>
        </p:nvSpPr>
        <p:spPr>
          <a:xfrm>
            <a:off x="457200" y="990600"/>
            <a:ext cx="8229600" cy="4842351"/>
          </a:xfrm>
          <a:prstGeom prst="rect">
            <a:avLst/>
          </a:prstGeom>
        </p:spPr>
        <p:txBody>
          <a:bodyPr wrap="square">
            <a:spAutoFit/>
          </a:bodyPr>
          <a:lstStyle/>
          <a:p>
            <a:r>
              <a:rPr lang="en-US" dirty="0">
                <a:solidFill>
                  <a:schemeClr val="tx1"/>
                </a:solidFill>
              </a:rPr>
              <a:t>Two lengths of pipe are shown. Write the ratio of the length of the longer pipe to the length of the shorter pipe by comparing the lengths in meters.</a:t>
            </a:r>
          </a:p>
          <a:p>
            <a:pPr eaLnBrk="1" hangingPunct="1">
              <a:spcBef>
                <a:spcPts val="800"/>
              </a:spcBef>
              <a:buFont typeface="Courier New" pitchFamily="49" charset="0"/>
              <a:buNone/>
            </a:pPr>
            <a:r>
              <a:rPr lang="en-US" b="1" i="0" dirty="0">
                <a:solidFill>
                  <a:schemeClr val="tx1"/>
                </a:solidFill>
              </a:rPr>
              <a:t>Solution</a:t>
            </a:r>
          </a:p>
          <a:p>
            <a:pPr eaLnBrk="1" hangingPunct="1">
              <a:spcBef>
                <a:spcPts val="1200"/>
              </a:spcBef>
              <a:buFont typeface="Courier New" pitchFamily="49" charset="0"/>
              <a:buNone/>
            </a:pPr>
            <a:endParaRPr lang="en-US" b="1" dirty="0">
              <a:solidFill>
                <a:schemeClr val="tx1"/>
              </a:solidFill>
            </a:endParaRPr>
          </a:p>
          <a:p>
            <a:pPr eaLnBrk="1" hangingPunct="1">
              <a:spcBef>
                <a:spcPts val="1200"/>
              </a:spcBef>
              <a:buFont typeface="Courier New" pitchFamily="49" charset="0"/>
              <a:buNone/>
            </a:pPr>
            <a:endParaRPr lang="en-US" b="1" i="0" dirty="0">
              <a:solidFill>
                <a:schemeClr val="tx1"/>
              </a:solidFill>
            </a:endParaRPr>
          </a:p>
          <a:p>
            <a:pPr eaLnBrk="1" hangingPunct="1">
              <a:spcBef>
                <a:spcPts val="1200"/>
              </a:spcBef>
              <a:buFont typeface="Courier New" pitchFamily="49" charset="0"/>
              <a:buNone/>
            </a:pPr>
            <a:endParaRPr lang="en-US" b="1" dirty="0">
              <a:solidFill>
                <a:schemeClr val="tx1"/>
              </a:solidFill>
            </a:endParaRPr>
          </a:p>
          <a:p>
            <a:pPr eaLnBrk="1" hangingPunct="1">
              <a:spcBef>
                <a:spcPts val="600"/>
              </a:spcBef>
              <a:buFont typeface="Courier New" pitchFamily="49" charset="0"/>
              <a:buNone/>
            </a:pPr>
            <a:endParaRPr lang="en-US" b="1" dirty="0">
              <a:solidFill>
                <a:schemeClr val="tx1"/>
              </a:solidFill>
            </a:endParaRPr>
          </a:p>
          <a:p>
            <a:pPr eaLnBrk="1" hangingPunct="1">
              <a:spcBef>
                <a:spcPts val="1200"/>
              </a:spcBef>
              <a:buFont typeface="Courier New" pitchFamily="49" charset="0"/>
              <a:buNone/>
            </a:pPr>
            <a:r>
              <a:rPr lang="en-US" i="0" dirty="0">
                <a:solidFill>
                  <a:schemeClr val="tx1"/>
                </a:solidFill>
              </a:rPr>
              <a:t>The ratio is </a:t>
            </a:r>
          </a:p>
        </p:txBody>
      </p:sp>
      <p:graphicFrame>
        <p:nvGraphicFramePr>
          <p:cNvPr id="12292" name="Object 4"/>
          <p:cNvGraphicFramePr>
            <a:graphicFrameLocks noChangeAspect="1"/>
          </p:cNvGraphicFramePr>
          <p:nvPr/>
        </p:nvGraphicFramePr>
        <p:xfrm>
          <a:off x="2209800" y="5054600"/>
          <a:ext cx="520700" cy="838200"/>
        </p:xfrm>
        <a:graphic>
          <a:graphicData uri="http://schemas.openxmlformats.org/presentationml/2006/ole">
            <mc:AlternateContent xmlns:mc="http://schemas.openxmlformats.org/markup-compatibility/2006">
              <mc:Choice xmlns:v="urn:schemas-microsoft-com:vml" Requires="v">
                <p:oleObj spid="_x0000_s29769" name="Equation" r:id="rId3" imgW="520861" imgH="837787" progId="Equation.DSMT4">
                  <p:embed/>
                </p:oleObj>
              </mc:Choice>
              <mc:Fallback>
                <p:oleObj name="Equation" r:id="rId3" imgW="520861" imgH="837787" progId="Equation.DSMT4">
                  <p:embed/>
                  <p:pic>
                    <p:nvPicPr>
                      <p:cNvPr id="0"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5054600"/>
                        <a:ext cx="5207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413368" y="3330266"/>
          <a:ext cx="3214687" cy="901700"/>
        </p:xfrm>
        <a:graphic>
          <a:graphicData uri="http://schemas.openxmlformats.org/presentationml/2006/ole">
            <mc:AlternateContent xmlns:mc="http://schemas.openxmlformats.org/markup-compatibility/2006">
              <mc:Choice xmlns:v="urn:schemas-microsoft-com:vml" Requires="v">
                <p:oleObj spid="_x0000_s29770" name="Equation" r:id="rId5" imgW="3213000" imgH="901440" progId="Equation.DSMT4">
                  <p:embed/>
                </p:oleObj>
              </mc:Choice>
              <mc:Fallback>
                <p:oleObj name="Equation" r:id="rId5" imgW="3213000" imgH="901440" progId="Equation.DSMT4">
                  <p:embed/>
                  <p:pic>
                    <p:nvPicPr>
                      <p:cNvPr id="0"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368" y="3330266"/>
                        <a:ext cx="3214687"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 name="Straight Connector 11"/>
          <p:cNvCxnSpPr/>
          <p:nvPr/>
        </p:nvCxnSpPr>
        <p:spPr>
          <a:xfrm rot="5400000">
            <a:off x="6699251" y="4324352"/>
            <a:ext cx="330197" cy="2921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flipV="1">
            <a:off x="4648200" y="3352800"/>
            <a:ext cx="965200" cy="30479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flipV="1">
            <a:off x="4711701" y="3860802"/>
            <a:ext cx="965200" cy="30479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3" name="Object 12"/>
          <p:cNvGraphicFramePr>
            <a:graphicFrameLocks noChangeAspect="1"/>
          </p:cNvGraphicFramePr>
          <p:nvPr/>
        </p:nvGraphicFramePr>
        <p:xfrm>
          <a:off x="3673784" y="4267200"/>
          <a:ext cx="1701800" cy="838200"/>
        </p:xfrm>
        <a:graphic>
          <a:graphicData uri="http://schemas.openxmlformats.org/presentationml/2006/ole">
            <mc:AlternateContent xmlns:mc="http://schemas.openxmlformats.org/markup-compatibility/2006">
              <mc:Choice xmlns:v="urn:schemas-microsoft-com:vml" Requires="v">
                <p:oleObj spid="_x0000_s29771" name="Equation" r:id="rId7" imgW="1701720" imgH="838080" progId="Equation.DSMT4">
                  <p:embed/>
                </p:oleObj>
              </mc:Choice>
              <mc:Fallback>
                <p:oleObj name="Equation" r:id="rId7" imgW="1701720" imgH="838080" progId="Equation.DSMT4">
                  <p:embed/>
                  <p:pic>
                    <p:nvPicPr>
                      <p:cNvPr id="0" name="Picture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3784" y="4267200"/>
                        <a:ext cx="17018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nvGraphicFramePr>
        <p:xfrm>
          <a:off x="7620000" y="4305301"/>
          <a:ext cx="698500" cy="838200"/>
        </p:xfrm>
        <a:graphic>
          <a:graphicData uri="http://schemas.openxmlformats.org/presentationml/2006/ole">
            <mc:AlternateContent xmlns:mc="http://schemas.openxmlformats.org/markup-compatibility/2006">
              <mc:Choice xmlns:v="urn:schemas-microsoft-com:vml" Requires="v">
                <p:oleObj spid="_x0000_s29772" name="Equation" r:id="rId9" imgW="698339" imgH="837787" progId="Equation.DSMT4">
                  <p:embed/>
                </p:oleObj>
              </mc:Choice>
              <mc:Fallback>
                <p:oleObj name="Equation" r:id="rId9" imgW="698339" imgH="837787" progId="Equation.DSMT4">
                  <p:embed/>
                  <p:pic>
                    <p:nvPicPr>
                      <p:cNvPr id="0" name="Picture 3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0" y="4305301"/>
                        <a:ext cx="698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9704" name="Picture 8"/>
          <p:cNvPicPr>
            <a:picLocks noChangeAspect="1" noChangeArrowheads="1"/>
          </p:cNvPicPr>
          <p:nvPr/>
        </p:nvPicPr>
        <p:blipFill>
          <a:blip r:embed="rId11" cstate="print"/>
          <a:srcRect/>
          <a:stretch>
            <a:fillRect/>
          </a:stretch>
        </p:blipFill>
        <p:spPr bwMode="auto">
          <a:xfrm>
            <a:off x="5743575" y="2305050"/>
            <a:ext cx="3288329" cy="1014412"/>
          </a:xfrm>
          <a:prstGeom prst="rect">
            <a:avLst/>
          </a:prstGeom>
          <a:noFill/>
          <a:ln w="9525">
            <a:noFill/>
            <a:miter lim="800000"/>
            <a:headEnd/>
            <a:tailEnd/>
          </a:ln>
        </p:spPr>
      </p:pic>
      <p:cxnSp>
        <p:nvCxnSpPr>
          <p:cNvPr id="15" name="Straight Connector 14"/>
          <p:cNvCxnSpPr/>
          <p:nvPr/>
        </p:nvCxnSpPr>
        <p:spPr>
          <a:xfrm rot="5400000">
            <a:off x="6699251" y="4832351"/>
            <a:ext cx="330197" cy="2921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9730" name="Object 34"/>
          <p:cNvGraphicFramePr>
            <a:graphicFrameLocks noChangeAspect="1"/>
          </p:cNvGraphicFramePr>
          <p:nvPr/>
        </p:nvGraphicFramePr>
        <p:xfrm>
          <a:off x="3656476" y="3336616"/>
          <a:ext cx="2082800" cy="838200"/>
        </p:xfrm>
        <a:graphic>
          <a:graphicData uri="http://schemas.openxmlformats.org/presentationml/2006/ole">
            <mc:AlternateContent xmlns:mc="http://schemas.openxmlformats.org/markup-compatibility/2006">
              <mc:Choice xmlns:v="urn:schemas-microsoft-com:vml" Requires="v">
                <p:oleObj spid="_x0000_s29773" name="Equation" r:id="rId12" imgW="2082600" imgH="838080" progId="Equation.DSMT4">
                  <p:embed/>
                </p:oleObj>
              </mc:Choice>
              <mc:Fallback>
                <p:oleObj name="Equation" r:id="rId12" imgW="2082600" imgH="838080" progId="Equation.DSMT4">
                  <p:embed/>
                  <p:pic>
                    <p:nvPicPr>
                      <p:cNvPr id="0" name="Picture 3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56476" y="3336616"/>
                        <a:ext cx="2082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32" name="Object 36"/>
          <p:cNvGraphicFramePr>
            <a:graphicFrameLocks noChangeAspect="1"/>
          </p:cNvGraphicFramePr>
          <p:nvPr/>
        </p:nvGraphicFramePr>
        <p:xfrm>
          <a:off x="5478308" y="4254388"/>
          <a:ext cx="889000" cy="838200"/>
        </p:xfrm>
        <a:graphic>
          <a:graphicData uri="http://schemas.openxmlformats.org/presentationml/2006/ole">
            <mc:AlternateContent xmlns:mc="http://schemas.openxmlformats.org/markup-compatibility/2006">
              <mc:Choice xmlns:v="urn:schemas-microsoft-com:vml" Requires="v">
                <p:oleObj spid="_x0000_s29774" name="Equation" r:id="rId14" imgW="888840" imgH="838080" progId="Equation.DSMT4">
                  <p:embed/>
                </p:oleObj>
              </mc:Choice>
              <mc:Fallback>
                <p:oleObj name="Equation" r:id="rId14" imgW="888840" imgH="838080" progId="Equation.DSMT4">
                  <p:embed/>
                  <p:pic>
                    <p:nvPicPr>
                      <p:cNvPr id="0" name="Picture 3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78308" y="4254388"/>
                        <a:ext cx="88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33" name="Object 37"/>
          <p:cNvGraphicFramePr>
            <a:graphicFrameLocks noChangeAspect="1"/>
          </p:cNvGraphicFramePr>
          <p:nvPr/>
        </p:nvGraphicFramePr>
        <p:xfrm>
          <a:off x="6392708" y="4259108"/>
          <a:ext cx="1206500" cy="838200"/>
        </p:xfrm>
        <a:graphic>
          <a:graphicData uri="http://schemas.openxmlformats.org/presentationml/2006/ole">
            <mc:AlternateContent xmlns:mc="http://schemas.openxmlformats.org/markup-compatibility/2006">
              <mc:Choice xmlns:v="urn:schemas-microsoft-com:vml" Requires="v">
                <p:oleObj spid="_x0000_s29775" name="Equation" r:id="rId16" imgW="1206360" imgH="838080" progId="Equation.DSMT4">
                  <p:embed/>
                </p:oleObj>
              </mc:Choice>
              <mc:Fallback>
                <p:oleObj name="Equation" r:id="rId16" imgW="1206360" imgH="838080" progId="Equation.DSMT4">
                  <p:embed/>
                  <p:pic>
                    <p:nvPicPr>
                      <p:cNvPr id="0" name="Picture 3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92708" y="4259108"/>
                        <a:ext cx="1206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97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97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sz="3200" dirty="0">
                <a:solidFill>
                  <a:schemeClr val="accent1"/>
                </a:solidFill>
              </a:rPr>
              <a:t>Example 4: </a:t>
            </a:r>
            <a:r>
              <a:rPr lang="en-US" dirty="0">
                <a:solidFill>
                  <a:schemeClr val="accent1"/>
                </a:solidFill>
              </a:rPr>
              <a:t>Application: Writing Ratios from Graphs</a:t>
            </a:r>
          </a:p>
        </p:txBody>
      </p:sp>
      <p:sp>
        <p:nvSpPr>
          <p:cNvPr id="12291" name="Rectangle 3"/>
          <p:cNvSpPr>
            <a:spLocks noGrp="1"/>
          </p:cNvSpPr>
          <p:nvPr>
            <p:ph idx="1"/>
          </p:nvPr>
        </p:nvSpPr>
        <p:spPr>
          <a:xfrm>
            <a:off x="457200" y="1066800"/>
            <a:ext cx="8229600" cy="4936223"/>
          </a:xfrm>
          <a:prstGeom prst="rect">
            <a:avLst/>
          </a:prstGeom>
        </p:spPr>
        <p:txBody>
          <a:bodyPr>
            <a:spAutoFit/>
          </a:bodyPr>
          <a:lstStyle/>
          <a:p>
            <a:r>
              <a:rPr lang="en-US" dirty="0"/>
              <a:t>The circle graph shown here illustrates a monthly budget with categories for food, mortgage payment, utilities, taxes, and other.</a:t>
            </a:r>
          </a:p>
          <a:p>
            <a:r>
              <a:rPr lang="en-US" dirty="0"/>
              <a:t>Use the information from the graph to</a:t>
            </a:r>
          </a:p>
          <a:p>
            <a:pPr marL="514350" indent="-514350">
              <a:spcBef>
                <a:spcPts val="400"/>
              </a:spcBef>
              <a:buAutoNum type="alphaLcPeriod"/>
            </a:pPr>
            <a:r>
              <a:rPr lang="en-US" dirty="0"/>
              <a:t>find the ratio of money </a:t>
            </a:r>
          </a:p>
          <a:p>
            <a:pPr marL="514350" indent="-514350">
              <a:spcBef>
                <a:spcPts val="400"/>
              </a:spcBef>
            </a:pPr>
            <a:r>
              <a:rPr lang="en-US" dirty="0"/>
              <a:t>	budgeted for food to money </a:t>
            </a:r>
          </a:p>
          <a:p>
            <a:pPr marL="514350" indent="-514350">
              <a:spcBef>
                <a:spcPts val="400"/>
              </a:spcBef>
            </a:pPr>
            <a:r>
              <a:rPr lang="en-US" dirty="0"/>
              <a:t>	budgeted for taxes and</a:t>
            </a:r>
          </a:p>
          <a:p>
            <a:pPr marL="514350" indent="-514350">
              <a:spcBef>
                <a:spcPts val="400"/>
              </a:spcBef>
              <a:buFont typeface="+mj-lt"/>
              <a:buAutoNum type="alphaLcPeriod" startAt="2"/>
            </a:pPr>
            <a:r>
              <a:rPr lang="en-US" dirty="0"/>
              <a:t>find the ratio of the mortgage </a:t>
            </a:r>
          </a:p>
          <a:p>
            <a:pPr marL="514350" indent="-514350">
              <a:spcBef>
                <a:spcPts val="400"/>
              </a:spcBef>
            </a:pPr>
            <a:r>
              <a:rPr lang="en-US" dirty="0"/>
              <a:t>	payment to the total budget.</a:t>
            </a:r>
            <a:endParaRPr lang="en-US" b="1" dirty="0">
              <a:solidFill>
                <a:schemeClr val="tx1"/>
              </a:solidFill>
            </a:endParaRPr>
          </a:p>
          <a:p>
            <a:pPr eaLnBrk="1" hangingPunct="1">
              <a:spcBef>
                <a:spcPts val="1500"/>
              </a:spcBef>
              <a:buFont typeface="Courier New" pitchFamily="49" charset="0"/>
              <a:buNone/>
            </a:pPr>
            <a:endParaRPr lang="en-US" b="1" i="0" dirty="0">
              <a:solidFill>
                <a:schemeClr val="tx1"/>
              </a:solidFill>
            </a:endParaRPr>
          </a:p>
        </p:txBody>
      </p:sp>
      <p:pic>
        <p:nvPicPr>
          <p:cNvPr id="30724" name="Picture 4"/>
          <p:cNvPicPr>
            <a:picLocks noChangeAspect="1" noChangeArrowheads="1"/>
          </p:cNvPicPr>
          <p:nvPr/>
        </p:nvPicPr>
        <p:blipFill>
          <a:blip r:embed="rId2" cstate="print"/>
          <a:srcRect/>
          <a:stretch>
            <a:fillRect/>
          </a:stretch>
        </p:blipFill>
        <p:spPr bwMode="auto">
          <a:xfrm>
            <a:off x="5486400" y="2971800"/>
            <a:ext cx="3465616" cy="2590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9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29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1066</TotalTime>
  <Words>2617</Words>
  <Application>Microsoft Office PowerPoint</Application>
  <PresentationFormat>On-screen Show (4:3)</PresentationFormat>
  <Paragraphs>358</Paragraphs>
  <Slides>63</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69" baseType="lpstr">
      <vt:lpstr>Arial</vt:lpstr>
      <vt:lpstr>Euclid Math One</vt:lpstr>
      <vt:lpstr>Courier New</vt:lpstr>
      <vt:lpstr>Calibri</vt:lpstr>
      <vt:lpstr>Office Theme</vt:lpstr>
      <vt:lpstr>Equation</vt:lpstr>
      <vt:lpstr>Section 12.R.2</vt:lpstr>
      <vt:lpstr>Objectives</vt:lpstr>
      <vt:lpstr>Ratios</vt:lpstr>
      <vt:lpstr>Introduction to Ratios</vt:lpstr>
      <vt:lpstr>Example 1: Application: Writing Ratios</vt:lpstr>
      <vt:lpstr>Example 2: Writing Ratios that Compare Mixed Numbers</vt:lpstr>
      <vt:lpstr>Example 2: Writing Ratios that Compare Mixed Numbers (cont.)</vt:lpstr>
      <vt:lpstr>Example 3: Writing Ratios that Compare Decimal Numbers</vt:lpstr>
      <vt:lpstr>Example 4: Application: Writing Ratios from Graphs</vt:lpstr>
      <vt:lpstr>Example 4: Application: Writing Ratios from Graphs (cont.)</vt:lpstr>
      <vt:lpstr>Example 4: Application: Writing Ratios from Graphs (cont.)</vt:lpstr>
      <vt:lpstr>Example 5: Writing Ratios in Geometry</vt:lpstr>
      <vt:lpstr>Example 5: Writing Ratios in Geometry (cont.)</vt:lpstr>
      <vt:lpstr>Introduction to Ratios</vt:lpstr>
      <vt:lpstr>Example 6: Writing Ratios that Compare Measurements</vt:lpstr>
      <vt:lpstr>Example 7: Writing a Rate</vt:lpstr>
      <vt:lpstr>Example 8: Application: Batting Average</vt:lpstr>
      <vt:lpstr>Example 8: Application: Batting Average (cont.)</vt:lpstr>
      <vt:lpstr>Changing Rates to Unit Rates</vt:lpstr>
      <vt:lpstr>Example 9: Application: Writing a Unit Rate</vt:lpstr>
      <vt:lpstr>Example 10: Application: Writing a Unit Rate</vt:lpstr>
      <vt:lpstr>Example 11: Application: Writing a Unit Rate</vt:lpstr>
      <vt:lpstr>Comparing Unit Prices</vt:lpstr>
      <vt:lpstr>Example 12: Application: Comparing Unit Prices</vt:lpstr>
      <vt:lpstr>Example 12: Application: Comparing Unit Prices (cont.)</vt:lpstr>
      <vt:lpstr>Example 12: Application: Comparing Unit Prices (cont.)</vt:lpstr>
      <vt:lpstr>Example 13: Application: Comparing Unit Prices</vt:lpstr>
      <vt:lpstr>Example 13: Application: Comparing Unit Prices (cont.)</vt:lpstr>
      <vt:lpstr>Example 13: Application: Comparing Unit Prices (cont.)</vt:lpstr>
      <vt:lpstr>Example 13: Application: Comparing Unit Prices (cont.)</vt:lpstr>
      <vt:lpstr>Example 13: Application: Comparing Unit Prices (cont.)</vt:lpstr>
      <vt:lpstr>Example 13: Application: Comparing Unit Prices (cont.)</vt:lpstr>
      <vt:lpstr>Proportions</vt:lpstr>
      <vt:lpstr>Proportions</vt:lpstr>
      <vt:lpstr> Example 14: Verifying Proportions</vt:lpstr>
      <vt:lpstr> Example 14: Verifying Proportions (cont.)</vt:lpstr>
      <vt:lpstr> Example 14: Verifying Proportions (cont.)</vt:lpstr>
      <vt:lpstr> Completion Example 15: Verifying Proportions</vt:lpstr>
      <vt:lpstr> Completion Example 15: Verifying Proportions (cont.)</vt:lpstr>
      <vt:lpstr>To Solve a Proportion</vt:lpstr>
      <vt:lpstr>Example 16: Solving Proportions</vt:lpstr>
      <vt:lpstr>Example 17: Solving Proportions</vt:lpstr>
      <vt:lpstr>Example 17: Solving Proportions (cont.)</vt:lpstr>
      <vt:lpstr>Example 17: Solving Proportions (cont.)</vt:lpstr>
      <vt:lpstr>Example 18: Solving Proportions</vt:lpstr>
      <vt:lpstr>Example 19: Solving Proportions</vt:lpstr>
      <vt:lpstr>Example 19: Solving Proportions (cont.)</vt:lpstr>
      <vt:lpstr>Completion Example 20: Solving Proportions</vt:lpstr>
      <vt:lpstr>Completion Example 20: Solving Proportions (cont.)</vt:lpstr>
      <vt:lpstr>Completion Example 20: Solving Proportions (cont.)</vt:lpstr>
      <vt:lpstr>To Solve an Application Using a Proportion</vt:lpstr>
      <vt:lpstr>Example 21: Application: Solving Proportions</vt:lpstr>
      <vt:lpstr>Example 21: Application: Solving Proportions (cont.)</vt:lpstr>
      <vt:lpstr>Example 22: Application: Solving Proportions</vt:lpstr>
      <vt:lpstr>Example 22: Application: Solving Proportions (cont.)</vt:lpstr>
      <vt:lpstr>Example 23: Application: Solving Proportions</vt:lpstr>
      <vt:lpstr>Example 23: Application: Solving Proportions (cont.)</vt:lpstr>
      <vt:lpstr>Completion Example 24: Application: Solving Proportions</vt:lpstr>
      <vt:lpstr>Completion Example 24: Application: Solving Proportions (cont.)</vt:lpstr>
      <vt:lpstr>Completion Example 25: Application: Solving Proportions</vt:lpstr>
      <vt:lpstr>Completion Example 25: Application: Solving Proportions (cont.)</vt:lpstr>
      <vt:lpstr>Example 26: Application: Solving Proportions Written in Medical Notation</vt:lpstr>
      <vt:lpstr>Example 26: Application: Solving Proportions Written in Medical Notation (cont.)</vt:lpstr>
    </vt:vector>
  </TitlesOfParts>
  <Company>Hawkes Learning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Viewing Life Mathematically Plus Integrated Review</dc:title>
  <dc:creator>Hawkes Learning</dc:creator>
  <cp:lastModifiedBy>kanthi</cp:lastModifiedBy>
  <cp:revision>173</cp:revision>
  <dcterms:created xsi:type="dcterms:W3CDTF">2013-04-26T14:43:13Z</dcterms:created>
  <dcterms:modified xsi:type="dcterms:W3CDTF">2018-10-18T11:02:00Z</dcterms:modified>
</cp:coreProperties>
</file>