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1" r:id="rId4"/>
    <p:sldId id="262" r:id="rId5"/>
    <p:sldId id="263" r:id="rId6"/>
    <p:sldId id="282" r:id="rId7"/>
    <p:sldId id="283" r:id="rId8"/>
    <p:sldId id="265" r:id="rId9"/>
    <p:sldId id="266" r:id="rId10"/>
    <p:sldId id="269" r:id="rId11"/>
    <p:sldId id="270" r:id="rId12"/>
    <p:sldId id="272" r:id="rId13"/>
    <p:sldId id="274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>
    <p:extLst/>
  </p:cmAuthor>
  <p:cmAuthor id="1" name="Belloit, Nicholas G" initials="BNG" lastIdx="1" clrIdx="0">
    <p:extLst/>
  </p:cmAuthor>
  <p:cmAuthor id="8" name="Belloit, Nicholas G" initials="BNG [8]" lastIdx="1" clrIdx="7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3" autoAdjust="0"/>
    <p:restoredTop sz="94660"/>
  </p:normalViewPr>
  <p:slideViewPr>
    <p:cSldViewPr>
      <p:cViewPr varScale="1">
        <p:scale>
          <a:sx n="112" d="100"/>
          <a:sy n="112" d="100"/>
        </p:scale>
        <p:origin x="17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w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emf"/><Relationship Id="rId7" Type="http://schemas.openxmlformats.org/officeDocument/2006/relationships/image" Target="../media/image10.w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wmf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wmf"/><Relationship Id="rId2" Type="http://schemas.openxmlformats.org/officeDocument/2006/relationships/image" Target="../media/image25.e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w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emf"/><Relationship Id="rId6" Type="http://schemas.openxmlformats.org/officeDocument/2006/relationships/image" Target="../media/image69.w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93FAF-7A27-4029-83CA-6E76F851AABC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CE8-E7D7-4F70-8124-350BFC292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5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emf"/><Relationship Id="rId1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2.e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3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0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9.wmf"/><Relationship Id="rId4" Type="http://schemas.openxmlformats.org/officeDocument/2006/relationships/image" Target="../media/image56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7.emf"/><Relationship Id="rId4" Type="http://schemas.openxmlformats.org/officeDocument/2006/relationships/image" Target="../media/image64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wmf"/><Relationship Id="rId9" Type="http://schemas.openxmlformats.org/officeDocument/2006/relationships/image" Target="../media/image7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8.e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10" Type="http://schemas.openxmlformats.org/officeDocument/2006/relationships/image" Target="../media/image27.e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Relationship Id="rId22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w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Simplifying and Evaluating Algebraic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To Evaluate an Algebraic Expression 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533400" indent="-5334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Combine like terms, if possible.</a:t>
            </a:r>
            <a:endParaRPr lang="en-US" i="0" baseline="30000" dirty="0">
              <a:solidFill>
                <a:srgbClr val="000000"/>
              </a:solidFill>
            </a:endParaRPr>
          </a:p>
          <a:p>
            <a:pPr marL="533400" indent="-533400">
              <a:buFont typeface="+mj-lt"/>
              <a:buAutoNum type="arabicPeriod"/>
            </a:pPr>
            <a:r>
              <a:rPr lang="en-US" i="0" dirty="0">
                <a:solidFill>
                  <a:srgbClr val="000000"/>
                </a:solidFill>
              </a:rPr>
              <a:t>Substitute the values given for any variables.</a:t>
            </a:r>
          </a:p>
          <a:p>
            <a:pPr marL="533400" indent="-533400">
              <a:buFont typeface="Courier New" pitchFamily="49" charset="0"/>
              <a:buAutoNum type="arabicPeriod" startAt="3"/>
            </a:pPr>
            <a:r>
              <a:rPr lang="en-US" i="0" dirty="0">
                <a:solidFill>
                  <a:srgbClr val="000000"/>
                </a:solidFill>
              </a:rPr>
              <a:t>Follow the rules for order of operations.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000000"/>
                </a:solidFill>
              </a:rPr>
              <a:t>Note</a:t>
            </a:r>
            <a:r>
              <a:rPr lang="en-US" dirty="0">
                <a:solidFill>
                  <a:srgbClr val="000000"/>
                </a:solidFill>
              </a:rPr>
              <a:t>: Terms separated by + and − signs may be evaluated at the same time. Then the value of the expression can be found by adding and subtracting from left to right.)</a:t>
            </a:r>
            <a:endParaRPr lang="en-US" i="0" dirty="0">
              <a:solidFill>
                <a:srgbClr val="000000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Evaluating Algebraic Expressions</a:t>
            </a:r>
          </a:p>
        </p:txBody>
      </p:sp>
      <p:sp>
        <p:nvSpPr>
          <p:cNvPr id="92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Evaluate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chemeClr val="tx1"/>
                </a:solidFill>
              </a:rPr>
              <a:t> for           and for              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26446"/>
              </p:ext>
            </p:extLst>
          </p:nvPr>
        </p:nvGraphicFramePr>
        <p:xfrm>
          <a:off x="990600" y="3340100"/>
          <a:ext cx="394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1" name="Equation" r:id="rId3" imgW="3940560" imgH="694800" progId="Equation.DSMT4">
                  <p:embed/>
                </p:oleObj>
              </mc:Choice>
              <mc:Fallback>
                <p:oleObj name="Equation" r:id="rId3" imgW="3940560" imgH="694800" progId="Equation.DSMT4">
                  <p:embed/>
                  <p:pic>
                    <p:nvPicPr>
                      <p:cNvPr id="0" name="Picture 1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40100"/>
                        <a:ext cx="3949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973875"/>
              </p:ext>
            </p:extLst>
          </p:nvPr>
        </p:nvGraphicFramePr>
        <p:xfrm>
          <a:off x="972016" y="2838450"/>
          <a:ext cx="3321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2" name="Equation" r:id="rId5" imgW="3314520" imgH="558720" progId="Equation.DSMT4">
                  <p:embed/>
                </p:oleObj>
              </mc:Choice>
              <mc:Fallback>
                <p:oleObj name="Equation" r:id="rId5" imgW="3314520" imgH="558720" progId="Equation.DSMT4">
                  <p:embed/>
                  <p:pic>
                    <p:nvPicPr>
                      <p:cNvPr id="0" name="Picture 1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016" y="2838450"/>
                        <a:ext cx="3321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1828800"/>
            <a:ext cx="82296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lphaLcPeriod" startAt="2"/>
              <a:tabLst>
                <a:tab pos="4572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lang="en-US" sz="28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lang="en-US" sz="2800" dirty="0"/>
              <a:t>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17298"/>
              </p:ext>
            </p:extLst>
          </p:nvPr>
        </p:nvGraphicFramePr>
        <p:xfrm>
          <a:off x="1041400" y="4927600"/>
          <a:ext cx="6121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3" name="Equation" r:id="rId7" imgW="6107400" imgH="694800" progId="Equation.DSMT4">
                  <p:embed/>
                </p:oleObj>
              </mc:Choice>
              <mc:Fallback>
                <p:oleObj name="Equation" r:id="rId7" imgW="6107400" imgH="694800" progId="Equation.DSMT4">
                  <p:embed/>
                  <p:pic>
                    <p:nvPicPr>
                      <p:cNvPr id="0" name="Picture 1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927600"/>
                        <a:ext cx="6121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93700"/>
              </p:ext>
            </p:extLst>
          </p:nvPr>
        </p:nvGraphicFramePr>
        <p:xfrm>
          <a:off x="1020763" y="4364722"/>
          <a:ext cx="5227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04" name="Equation" r:id="rId9" imgW="5219640" imgH="558720" progId="Equation.DSMT4">
                  <p:embed/>
                </p:oleObj>
              </mc:Choice>
              <mc:Fallback>
                <p:oleObj name="Equation" r:id="rId9" imgW="5219640" imgH="558720" progId="Equation.DSMT4">
                  <p:embed/>
                  <p:pic>
                    <p:nvPicPr>
                      <p:cNvPr id="0" name="Picture 1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364722"/>
                        <a:ext cx="522763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ACB069-B4BD-4041-91DD-47A0BDC94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422826"/>
            <a:ext cx="762000" cy="29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E829F-6659-4FED-B5CA-47C72CF77B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0" y="1962707"/>
            <a:ext cx="762000" cy="292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73A4-2BF1-44D1-8EFA-AA9EF7D784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60" y="1962707"/>
            <a:ext cx="1041400" cy="279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F48A26-DC6B-4035-AC9B-316023EDEB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78" y="1408845"/>
            <a:ext cx="1041400" cy="27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4: Simplifying and Evaluating Algebraic Expressions </a:t>
            </a:r>
          </a:p>
        </p:txBody>
      </p:sp>
      <p:sp>
        <p:nvSpPr>
          <p:cNvPr id="11268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400" i="0" dirty="0">
                <a:solidFill>
                  <a:schemeClr val="tx1"/>
                </a:solidFill>
              </a:rPr>
              <a:t>Simplify and evaluate     </a:t>
            </a:r>
            <a:r>
              <a:rPr lang="en-US" sz="2400" i="0" dirty="0">
                <a:solidFill>
                  <a:srgbClr val="0000FF"/>
                </a:solidFill>
              </a:rPr>
              <a:t>                  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0" dirty="0">
                <a:solidFill>
                  <a:schemeClr val="tx1"/>
                </a:solidFill>
              </a:rPr>
              <a:t>for                . </a:t>
            </a: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12700" indent="-12700">
              <a:tabLst>
                <a:tab pos="457200" algn="l"/>
              </a:tabLst>
            </a:pPr>
            <a:r>
              <a:rPr lang="en-US" sz="2400" dirty="0"/>
              <a:t>First, simplify the expression by combining like terms.</a:t>
            </a: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/>
              <a:t>Now, substitute −3 for </a:t>
            </a:r>
            <a:r>
              <a:rPr lang="en-US" sz="2400" i="1" dirty="0"/>
              <a:t>x </a:t>
            </a:r>
            <a:r>
              <a:rPr lang="en-US" sz="2400" dirty="0"/>
              <a:t>(using parentheses around −3 to be sure the signs are correct), and evaluate this simplified expression by following the rules for order of operations.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92860"/>
              </p:ext>
            </p:extLst>
          </p:nvPr>
        </p:nvGraphicFramePr>
        <p:xfrm>
          <a:off x="5232400" y="3103563"/>
          <a:ext cx="12715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4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103563"/>
                        <a:ext cx="127158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70676"/>
              </p:ext>
            </p:extLst>
          </p:nvPr>
        </p:nvGraphicFramePr>
        <p:xfrm>
          <a:off x="3543300" y="26670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5" name="Equation" r:id="rId5" imgW="1590840" imgH="301680" progId="Equation.DSMT4">
                  <p:embed/>
                </p:oleObj>
              </mc:Choice>
              <mc:Fallback>
                <p:oleObj name="Equation" r:id="rId5" imgW="1590840" imgH="301680" progId="Equation.DSMT4">
                  <p:embed/>
                  <p:pic>
                    <p:nvPicPr>
                      <p:cNvPr id="0" name="Picture 1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6670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81118"/>
              </p:ext>
            </p:extLst>
          </p:nvPr>
        </p:nvGraphicFramePr>
        <p:xfrm>
          <a:off x="5245100" y="2667000"/>
          <a:ext cx="1917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6" name="Equation" r:id="rId7" imgW="1901520" imgH="301680" progId="Equation.DSMT4">
                  <p:embed/>
                </p:oleObj>
              </mc:Choice>
              <mc:Fallback>
                <p:oleObj name="Equation" r:id="rId7" imgW="1901520" imgH="301680" progId="Equation.DSMT4">
                  <p:embed/>
                  <p:pic>
                    <p:nvPicPr>
                      <p:cNvPr id="0" name="Picture 1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2667000"/>
                        <a:ext cx="1917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0676"/>
              </p:ext>
            </p:extLst>
          </p:nvPr>
        </p:nvGraphicFramePr>
        <p:xfrm>
          <a:off x="3746500" y="4654550"/>
          <a:ext cx="2628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7" name="Equation" r:id="rId9" imgW="2614680" imgH="594000" progId="Equation.DSMT4">
                  <p:embed/>
                </p:oleObj>
              </mc:Choice>
              <mc:Fallback>
                <p:oleObj name="Equation" r:id="rId9" imgW="2614680" imgH="594000" progId="Equation.DSMT4">
                  <p:embed/>
                  <p:pic>
                    <p:nvPicPr>
                      <p:cNvPr id="0" name="Picture 1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654550"/>
                        <a:ext cx="2628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75620"/>
              </p:ext>
            </p:extLst>
          </p:nvPr>
        </p:nvGraphicFramePr>
        <p:xfrm>
          <a:off x="4692650" y="5257800"/>
          <a:ext cx="146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8" name="Equation" r:id="rId11" imgW="1444320" imgH="301680" progId="Equation.DSMT4">
                  <p:embed/>
                </p:oleObj>
              </mc:Choice>
              <mc:Fallback>
                <p:oleObj name="Equation" r:id="rId11" imgW="1444320" imgH="301680" progId="Equation.DSMT4">
                  <p:embed/>
                  <p:pic>
                    <p:nvPicPr>
                      <p:cNvPr id="0" name="Picture 1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5257800"/>
                        <a:ext cx="1460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546580"/>
              </p:ext>
            </p:extLst>
          </p:nvPr>
        </p:nvGraphicFramePr>
        <p:xfrm>
          <a:off x="4713288" y="5656263"/>
          <a:ext cx="9763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9" name="Equation" r:id="rId13" imgW="965160" imgH="279360" progId="Equation.DSMT4">
                  <p:embed/>
                </p:oleObj>
              </mc:Choice>
              <mc:Fallback>
                <p:oleObj name="Equation" r:id="rId13" imgW="965160" imgH="27936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5656263"/>
                        <a:ext cx="97631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33118"/>
              </p:ext>
            </p:extLst>
          </p:nvPr>
        </p:nvGraphicFramePr>
        <p:xfrm>
          <a:off x="3276600" y="1250949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0" name="Equation" r:id="rId15" imgW="1590840" imgH="301680" progId="Equation.DSMT4">
                  <p:embed/>
                </p:oleObj>
              </mc:Choice>
              <mc:Fallback>
                <p:oleObj name="Equation" r:id="rId15" imgW="1590840" imgH="30168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50949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522732"/>
              </p:ext>
            </p:extLst>
          </p:nvPr>
        </p:nvGraphicFramePr>
        <p:xfrm>
          <a:off x="5410200" y="12446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1"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446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3316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sz="2600" i="0" dirty="0">
                <a:solidFill>
                  <a:schemeClr val="tx1"/>
                </a:solidFill>
              </a:rPr>
              <a:t>Simplify and evaluate                                      for            </a:t>
            </a:r>
            <a:r>
              <a:rPr lang="en-US" i="0" dirty="0">
                <a:solidFill>
                  <a:schemeClr val="tx1"/>
                </a:solidFill>
              </a:rPr>
              <a:t>,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Now evaluate.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915324"/>
              </p:ext>
            </p:extLst>
          </p:nvPr>
        </p:nvGraphicFramePr>
        <p:xfrm>
          <a:off x="2419350" y="2857500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1" name="Equation" r:id="rId3" imgW="4296960" imgH="329040" progId="Equation.DSMT4">
                  <p:embed/>
                </p:oleObj>
              </mc:Choice>
              <mc:Fallback>
                <p:oleObj name="Equation" r:id="rId3" imgW="4296960" imgH="329040" progId="Equation.DSMT4">
                  <p:embed/>
                  <p:pic>
                    <p:nvPicPr>
                      <p:cNvPr id="0" name="Picture 1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57500"/>
                        <a:ext cx="4305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06785"/>
              </p:ext>
            </p:extLst>
          </p:nvPr>
        </p:nvGraphicFramePr>
        <p:xfrm>
          <a:off x="414338" y="4019550"/>
          <a:ext cx="424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2" name="Equation" r:id="rId5" imgW="4228920" imgH="482400" progId="Equation.DSMT4">
                  <p:embed/>
                </p:oleObj>
              </mc:Choice>
              <mc:Fallback>
                <p:oleObj name="Equation" r:id="rId5" imgW="4228920" imgH="482400" progId="Equation.DSMT4">
                  <p:embed/>
                  <p:pic>
                    <p:nvPicPr>
                      <p:cNvPr id="0" name="Picture 19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019550"/>
                        <a:ext cx="424021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895615"/>
              </p:ext>
            </p:extLst>
          </p:nvPr>
        </p:nvGraphicFramePr>
        <p:xfrm>
          <a:off x="1809750" y="4633912"/>
          <a:ext cx="1193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3" name="Equation" r:id="rId7" imgW="1179360" imgH="301680" progId="Equation.DSMT4">
                  <p:embed/>
                </p:oleObj>
              </mc:Choice>
              <mc:Fallback>
                <p:oleObj name="Equation" r:id="rId7" imgW="1179360" imgH="301680" progId="Equation.DSMT4">
                  <p:embed/>
                  <p:pic>
                    <p:nvPicPr>
                      <p:cNvPr id="0" name="Picture 19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633912"/>
                        <a:ext cx="11938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464362"/>
              </p:ext>
            </p:extLst>
          </p:nvPr>
        </p:nvGraphicFramePr>
        <p:xfrm>
          <a:off x="1824038" y="5122863"/>
          <a:ext cx="6953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4" name="Equation" r:id="rId9" imgW="685800" imgH="279360" progId="Equation.DSMT4">
                  <p:embed/>
                </p:oleObj>
              </mc:Choice>
              <mc:Fallback>
                <p:oleObj name="Equation" r:id="rId9" imgW="685800" imgH="279360" progId="Equation.DSMT4">
                  <p:embed/>
                  <p:pic>
                    <p:nvPicPr>
                      <p:cNvPr id="0" name="Picture 1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122863"/>
                        <a:ext cx="6953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50575"/>
              </p:ext>
            </p:extLst>
          </p:nvPr>
        </p:nvGraphicFramePr>
        <p:xfrm>
          <a:off x="5384800" y="4162425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5" name="Equation" r:id="rId11" imgW="1992960" imgH="228240" progId="Equation.DSMT4">
                  <p:embed/>
                </p:oleObj>
              </mc:Choice>
              <mc:Fallback>
                <p:oleObj name="Equation" r:id="rId11" imgW="1992960" imgH="228240" progId="Equation.DSMT4">
                  <p:embed/>
                  <p:pic>
                    <p:nvPicPr>
                      <p:cNvPr id="0" name="Picture 1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162425"/>
                        <a:ext cx="2006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62870"/>
              </p:ext>
            </p:extLst>
          </p:nvPr>
        </p:nvGraphicFramePr>
        <p:xfrm>
          <a:off x="3409950" y="1409700"/>
          <a:ext cx="262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6" name="Equation" r:id="rId13" imgW="2614680" imgH="329040" progId="Equation.DSMT4">
                  <p:embed/>
                </p:oleObj>
              </mc:Choice>
              <mc:Fallback>
                <p:oleObj name="Equation" r:id="rId13" imgW="2614680" imgH="329040" progId="Equation.DSMT4">
                  <p:embed/>
                  <p:pic>
                    <p:nvPicPr>
                      <p:cNvPr id="0" name="Picture 1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409700"/>
                        <a:ext cx="2628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59699"/>
              </p:ext>
            </p:extLst>
          </p:nvPr>
        </p:nvGraphicFramePr>
        <p:xfrm>
          <a:off x="6642100" y="1413934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7" name="Equation" r:id="rId15" imgW="740520" imgH="264960" progId="Equation.DSMT4">
                  <p:embed/>
                </p:oleObj>
              </mc:Choice>
              <mc:Fallback>
                <p:oleObj name="Equation" r:id="rId15" imgW="740520" imgH="264960" progId="Equation.DSMT4">
                  <p:embed/>
                  <p:pic>
                    <p:nvPicPr>
                      <p:cNvPr id="0" name="Picture 1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1413934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9665"/>
              </p:ext>
            </p:extLst>
          </p:nvPr>
        </p:nvGraphicFramePr>
        <p:xfrm>
          <a:off x="7543800" y="1388534"/>
          <a:ext cx="109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8" name="Equation" r:id="rId17" imgW="1078560" imgH="292320" progId="Equation.DSMT4">
                  <p:embed/>
                </p:oleObj>
              </mc:Choice>
              <mc:Fallback>
                <p:oleObj name="Equation" r:id="rId17" imgW="1078560" imgH="292320" progId="Equation.DSMT4">
                  <p:embed/>
                  <p:pic>
                    <p:nvPicPr>
                      <p:cNvPr id="0" name="Picture 1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88534"/>
                        <a:ext cx="1092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first.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/>
          </a:p>
          <a:p>
            <a:pPr>
              <a:tabLst>
                <a:tab pos="457200" algn="l"/>
              </a:tabLst>
            </a:pPr>
            <a:r>
              <a:rPr lang="en-US" dirty="0"/>
              <a:t>Now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9553"/>
              </p:ext>
            </p:extLst>
          </p:nvPr>
        </p:nvGraphicFramePr>
        <p:xfrm>
          <a:off x="3886200" y="1119188"/>
          <a:ext cx="3911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1" name="Equation" r:id="rId3" imgW="3903840" imgH="886680" progId="Equation.DSMT4">
                  <p:embed/>
                </p:oleObj>
              </mc:Choice>
              <mc:Fallback>
                <p:oleObj name="Equation" r:id="rId3" imgW="3903840" imgH="886680" progId="Equation.DSMT4">
                  <p:embed/>
                  <p:pic>
                    <p:nvPicPr>
                      <p:cNvPr id="0" name="Picture 1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19188"/>
                        <a:ext cx="3911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013649"/>
              </p:ext>
            </p:extLst>
          </p:nvPr>
        </p:nvGraphicFramePr>
        <p:xfrm>
          <a:off x="5926138" y="4152900"/>
          <a:ext cx="973137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2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Picture 1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4152900"/>
                        <a:ext cx="973137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2500"/>
              </p:ext>
            </p:extLst>
          </p:nvPr>
        </p:nvGraphicFramePr>
        <p:xfrm>
          <a:off x="3263900" y="2667000"/>
          <a:ext cx="2565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3" name="Equation" r:id="rId7" imgW="2550600" imgH="886680" progId="Equation.DSMT4">
                  <p:embed/>
                </p:oleObj>
              </mc:Choice>
              <mc:Fallback>
                <p:oleObj name="Equation" r:id="rId7" imgW="2550600" imgH="886680" progId="Equation.DSMT4">
                  <p:embed/>
                  <p:pic>
                    <p:nvPicPr>
                      <p:cNvPr id="0" name="Picture 1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667000"/>
                        <a:ext cx="2565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47236"/>
              </p:ext>
            </p:extLst>
          </p:nvPr>
        </p:nvGraphicFramePr>
        <p:xfrm>
          <a:off x="5943600" y="3714750"/>
          <a:ext cx="186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4" name="Equation" r:id="rId9" imgW="1855800" imgH="264960" progId="Equation.DSMT4">
                  <p:embed/>
                </p:oleObj>
              </mc:Choice>
              <mc:Fallback>
                <p:oleObj name="Equation" r:id="rId9" imgW="1855800" imgH="264960" progId="Equation.DSMT4">
                  <p:embed/>
                  <p:pic>
                    <p:nvPicPr>
                      <p:cNvPr id="0" name="Picture 1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14750"/>
                        <a:ext cx="1866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7173"/>
              </p:ext>
            </p:extLst>
          </p:nvPr>
        </p:nvGraphicFramePr>
        <p:xfrm>
          <a:off x="5905500" y="2667000"/>
          <a:ext cx="2095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Equation" r:id="rId11" imgW="2084400" imgH="886680" progId="Equation.DSMT4">
                  <p:embed/>
                </p:oleObj>
              </mc:Choice>
              <mc:Fallback>
                <p:oleObj name="Equation" r:id="rId11" imgW="2084400" imgH="886680" progId="Equation.DSMT4">
                  <p:embed/>
                  <p:pic>
                    <p:nvPicPr>
                      <p:cNvPr id="0" name="Picture 1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667000"/>
                        <a:ext cx="2095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8721"/>
              </p:ext>
            </p:extLst>
          </p:nvPr>
        </p:nvGraphicFramePr>
        <p:xfrm>
          <a:off x="3387725" y="4933950"/>
          <a:ext cx="20272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Equation" r:id="rId13" imgW="2019240" imgH="482400" progId="Equation.DSMT4">
                  <p:embed/>
                </p:oleObj>
              </mc:Choice>
              <mc:Fallback>
                <p:oleObj name="Equation" r:id="rId13" imgW="2019240" imgH="482400" progId="Equation.DSMT4">
                  <p:embed/>
                  <p:pic>
                    <p:nvPicPr>
                      <p:cNvPr id="0" name="Picture 1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4933950"/>
                        <a:ext cx="20272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924333"/>
              </p:ext>
            </p:extLst>
          </p:nvPr>
        </p:nvGraphicFramePr>
        <p:xfrm>
          <a:off x="4184650" y="5548313"/>
          <a:ext cx="4841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7" name="Equation" r:id="rId15" imgW="469800" imgH="291960" progId="Equation.DSMT4">
                  <p:embed/>
                </p:oleObj>
              </mc:Choice>
              <mc:Fallback>
                <p:oleObj name="Equation" r:id="rId15" imgW="469800" imgH="291960" progId="Equation.DSMT4">
                  <p:embed/>
                  <p:pic>
                    <p:nvPicPr>
                      <p:cNvPr id="0" name="Picture 1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48313"/>
                        <a:ext cx="48418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</a:t>
            </a: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chemeClr val="tx1"/>
                </a:solidFill>
              </a:rPr>
              <a:t>Simplify and evaluate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/>
              <a:t>First, simplify the expression by combining like terms.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92002"/>
              </p:ext>
            </p:extLst>
          </p:nvPr>
        </p:nvGraphicFramePr>
        <p:xfrm>
          <a:off x="1295400" y="3516313"/>
          <a:ext cx="74707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2" name="Equation" r:id="rId3" imgW="7454880" imgH="444240" progId="Equation.DSMT4">
                  <p:embed/>
                </p:oleObj>
              </mc:Choice>
              <mc:Fallback>
                <p:oleObj name="Equation" r:id="rId3" imgW="7454880" imgH="44424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16313"/>
                        <a:ext cx="74707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28657"/>
              </p:ext>
            </p:extLst>
          </p:nvPr>
        </p:nvGraphicFramePr>
        <p:xfrm>
          <a:off x="4789488" y="4184650"/>
          <a:ext cx="2371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3" name="Equation" r:id="rId5" imgW="2361960" imgH="444240" progId="Equation.DSMT4">
                  <p:embed/>
                </p:oleObj>
              </mc:Choice>
              <mc:Fallback>
                <p:oleObj name="Equation" r:id="rId5" imgW="2361960" imgH="44424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84650"/>
                        <a:ext cx="2371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399532"/>
              </p:ext>
            </p:extLst>
          </p:nvPr>
        </p:nvGraphicFramePr>
        <p:xfrm>
          <a:off x="3708400" y="1295400"/>
          <a:ext cx="5054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24" name="Equation" r:id="rId7" imgW="5046840" imgH="429480" progId="Equation.DSMT4">
                  <p:embed/>
                </p:oleObj>
              </mc:Choice>
              <mc:Fallback>
                <p:oleObj name="Equation" r:id="rId7" imgW="5046840" imgH="42948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95400"/>
                        <a:ext cx="5054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20"/>
          <p:cNvSpPr txBox="1"/>
          <p:nvPr/>
        </p:nvSpPr>
        <p:spPr>
          <a:xfrm>
            <a:off x="5222060" y="346946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5    2 + 3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7600444" y="349710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1   2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224308" y="419909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6438788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E217E-C835-461F-B19E-1BA85445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08" y="3686184"/>
            <a:ext cx="279400" cy="2398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3E3B78-0B51-4A1F-8C9F-1809236AF7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45" y="3716978"/>
            <a:ext cx="279400" cy="2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Completion </a:t>
            </a:r>
            <a:r>
              <a:rPr lang="en-US" sz="3200" dirty="0">
                <a:solidFill>
                  <a:schemeClr val="accent1"/>
                </a:solidFill>
              </a:rPr>
              <a:t>Example 7: Simplifying and Evaluating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Algebraic Expressions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4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</a:tabLst>
            </a:pPr>
            <a:r>
              <a:rPr lang="en-US" dirty="0"/>
              <a:t>Now, substitute −1 for </a:t>
            </a:r>
            <a:r>
              <a:rPr lang="en-US" i="1" dirty="0"/>
              <a:t>x </a:t>
            </a:r>
            <a:r>
              <a:rPr lang="en-US" dirty="0"/>
              <a:t>and evaluate.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32274"/>
              </p:ext>
            </p:extLst>
          </p:nvPr>
        </p:nvGraphicFramePr>
        <p:xfrm>
          <a:off x="3114675" y="1992313"/>
          <a:ext cx="40973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7" name="Equation" r:id="rId3" imgW="4089240" imgH="444240" progId="Equation.DSMT4">
                  <p:embed/>
                </p:oleObj>
              </mc:Choice>
              <mc:Fallback>
                <p:oleObj name="Equation" r:id="rId3" imgW="4089240" imgH="444240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1992313"/>
                        <a:ext cx="40973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38532"/>
              </p:ext>
            </p:extLst>
          </p:nvPr>
        </p:nvGraphicFramePr>
        <p:xfrm>
          <a:off x="4419600" y="3124200"/>
          <a:ext cx="173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8" name="Equation" r:id="rId5" imgW="1728000" imgH="319680" progId="Equation.DSMT4">
                  <p:embed/>
                </p:oleObj>
              </mc:Choice>
              <mc:Fallback>
                <p:oleObj name="Equation" r:id="rId5" imgW="1728000" imgH="31968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124200"/>
                        <a:ext cx="1739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024086"/>
              </p:ext>
            </p:extLst>
          </p:nvPr>
        </p:nvGraphicFramePr>
        <p:xfrm>
          <a:off x="4243388" y="2608263"/>
          <a:ext cx="28924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09" name="Equation" r:id="rId7" imgW="2882880" imgH="380880" progId="Equation.DSMT4">
                  <p:embed/>
                </p:oleObj>
              </mc:Choice>
              <mc:Fallback>
                <p:oleObj name="Equation" r:id="rId7" imgW="2882880" imgH="38088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2608263"/>
                        <a:ext cx="28924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003147"/>
              </p:ext>
            </p:extLst>
          </p:nvPr>
        </p:nvGraphicFramePr>
        <p:xfrm>
          <a:off x="4419600" y="3632200"/>
          <a:ext cx="889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0" name="Equation" r:id="rId9" imgW="877680" imgH="237600" progId="Equation.DSMT4">
                  <p:embed/>
                </p:oleObj>
              </mc:Choice>
              <mc:Fallback>
                <p:oleObj name="Equation" r:id="rId9" imgW="877680" imgH="23760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32200"/>
                        <a:ext cx="889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0"/>
          <p:cNvSpPr txBox="1"/>
          <p:nvPr/>
        </p:nvSpPr>
        <p:spPr>
          <a:xfrm>
            <a:off x="4844432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48329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5671168" y="30075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5257800" y="250178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400800" y="25146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" name="TextBox 20"/>
          <p:cNvSpPr txBox="1"/>
          <p:nvPr/>
        </p:nvSpPr>
        <p:spPr>
          <a:xfrm>
            <a:off x="6400800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4892984" y="1981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4598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Identify like terms. </a:t>
            </a:r>
          </a:p>
          <a:p>
            <a:pPr eaLnBrk="1" hangingPunct="1"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Simplify algebraic expressions by combining like 	terms.</a:t>
            </a:r>
          </a:p>
          <a:p>
            <a:pPr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  Evaluate algebraic expressions </a:t>
            </a:r>
            <a:r>
              <a:rPr lang="en-US" i="0" dirty="0">
                <a:solidFill>
                  <a:schemeClr val="tx1"/>
                </a:solidFill>
              </a:rPr>
              <a:t>for given values of 	the variables.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Like Terms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763834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2700" indent="-12700"/>
            <a:r>
              <a:rPr lang="en-US" b="1" i="0" dirty="0">
                <a:solidFill>
                  <a:srgbClr val="C00000"/>
                </a:solidFill>
              </a:rPr>
              <a:t>Like terms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similar terms</a:t>
            </a:r>
            <a:r>
              <a:rPr lang="en-US" i="0" dirty="0">
                <a:solidFill>
                  <a:srgbClr val="000000"/>
                </a:solidFill>
              </a:rPr>
              <a:t>) are terms that are constants or terms that contain the same variables </a:t>
            </a:r>
            <a:r>
              <a:rPr lang="en-US" dirty="0">
                <a:solidFill>
                  <a:srgbClr val="000000"/>
                </a:solidFill>
              </a:rPr>
              <a:t>(if any) raised </a:t>
            </a:r>
            <a:r>
              <a:rPr lang="en-US" i="0" dirty="0">
                <a:solidFill>
                  <a:srgbClr val="000000"/>
                </a:solidFill>
              </a:rPr>
              <a:t>to the same powers. </a:t>
            </a:r>
            <a:r>
              <a:rPr lang="en-US" dirty="0">
                <a:solidFill>
                  <a:srgbClr val="000000"/>
                </a:solidFill>
              </a:rPr>
              <a:t>Whatever power a variable is raised to in one term, it is raised to the same power in other like terms.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Identifying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 the like terms in the following list of terms.</a:t>
            </a: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spcBef>
                <a:spcPts val="12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46952"/>
              </p:ext>
            </p:extLst>
          </p:nvPr>
        </p:nvGraphicFramePr>
        <p:xfrm>
          <a:off x="1841500" y="1765300"/>
          <a:ext cx="546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Equation" r:id="rId3" imgW="5448960" imgH="886680" progId="Equation.DSMT4">
                  <p:embed/>
                </p:oleObj>
              </mc:Choice>
              <mc:Fallback>
                <p:oleObj name="Equation" r:id="rId3" imgW="5448960" imgH="88668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765300"/>
                        <a:ext cx="546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42318"/>
              </p:ext>
            </p:extLst>
          </p:nvPr>
        </p:nvGraphicFramePr>
        <p:xfrm>
          <a:off x="304800" y="3879215"/>
          <a:ext cx="86852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Equation" r:id="rId5" imgW="7899120" imgH="838080" progId="Equation.DSMT4">
                  <p:embed/>
                </p:oleObj>
              </mc:Choice>
              <mc:Fallback>
                <p:oleObj name="Equation" r:id="rId5" imgW="7899120" imgH="838080" progId="Equation.DSMT4">
                  <p:embed/>
                  <p:pic>
                    <p:nvPicPr>
                      <p:cNvPr id="0" name="Picture 6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79215"/>
                        <a:ext cx="86852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905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6, –10.1, and 0 are like terms. All are constants.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2.2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, and –5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 are like terms; all have the variable </a:t>
            </a:r>
            <a:r>
              <a:rPr lang="en-US" sz="2800" i="1" dirty="0">
                <a:solidFill>
                  <a:srgbClr val="FF0000"/>
                </a:solidFill>
              </a:rPr>
              <a:t>x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Combining Like Terms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21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63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To </a:t>
            </a:r>
            <a:r>
              <a:rPr lang="en-US" b="1" i="0" dirty="0">
                <a:solidFill>
                  <a:srgbClr val="C00000"/>
                </a:solidFill>
              </a:rPr>
              <a:t>combine like terms</a:t>
            </a:r>
            <a:r>
              <a:rPr lang="en-US" i="0" dirty="0">
                <a:solidFill>
                  <a:srgbClr val="000000"/>
                </a:solidFill>
              </a:rPr>
              <a:t>, add (or subtract) the coefficients and keep the common variable expression.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  <a:p>
            <a:pPr marL="12700" indent="-12700" algn="just">
              <a:buFont typeface="Courier New" pitchFamily="49" charset="0"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055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eriod"/>
            </a:pPr>
            <a:r>
              <a:rPr lang="en-US" dirty="0"/>
              <a:t> </a:t>
            </a:r>
          </a:p>
          <a:p>
            <a:pPr marL="514350" indent="-514350"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 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947956" y="1252756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0" name="Equation" r:id="rId3" imgW="1197360" imgH="264960" progId="Equation.DSMT4">
                  <p:embed/>
                </p:oleObj>
              </mc:Choice>
              <mc:Fallback>
                <p:oleObj name="Equation" r:id="rId3" imgW="1197360" imgH="264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1252756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939567" y="1751901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1751901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939567" y="2133600"/>
          <a:ext cx="229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Equation" r:id="rId7" imgW="2285640" imgH="429480" progId="Equation.DSMT4">
                  <p:embed/>
                </p:oleObj>
              </mc:Choice>
              <mc:Fallback>
                <p:oleObj name="Equation" r:id="rId7" imgW="2285640" imgH="42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67" y="2133600"/>
                        <a:ext cx="229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947956" y="2742501"/>
          <a:ext cx="243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Equation" r:id="rId9" imgW="2422800" imgH="356400" progId="Equation.DSMT4">
                  <p:embed/>
                </p:oleObj>
              </mc:Choice>
              <mc:Fallback>
                <p:oleObj name="Equation" r:id="rId9" imgW="2422800" imgH="35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" y="2742501"/>
                        <a:ext cx="243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982211" y="3157756"/>
          <a:ext cx="1892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4" name="Equation" r:id="rId11" imgW="1883160" imgH="429480" progId="Equation.DSMT4">
                  <p:embed/>
                </p:oleObj>
              </mc:Choice>
              <mc:Fallback>
                <p:oleObj name="Equation" r:id="rId11" imgW="188316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211" y="3157756"/>
                        <a:ext cx="1892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990600" y="3644434"/>
          <a:ext cx="1574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5" name="Equation" r:id="rId13" imgW="1563120" imgH="886680" progId="Equation.DSMT4">
                  <p:embed/>
                </p:oleObj>
              </mc:Choice>
              <mc:Fallback>
                <p:oleObj name="Equation" r:id="rId13" imgW="1563120" imgH="8866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44434"/>
                        <a:ext cx="1574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952500" y="5249411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6" name="Equation" r:id="rId15" imgW="1231366" imgH="291973" progId="Equation.DSMT4">
                  <p:embed/>
                </p:oleObj>
              </mc:Choice>
              <mc:Fallback>
                <p:oleObj name="Equation" r:id="rId15" imgW="1231366" imgH="291973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5249411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7118"/>
              </p:ext>
            </p:extLst>
          </p:nvPr>
        </p:nvGraphicFramePr>
        <p:xfrm>
          <a:off x="2235200" y="51732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7" name="Equation" r:id="rId17" imgW="1574800" imgH="469900" progId="Equation.DSMT4">
                  <p:embed/>
                </p:oleObj>
              </mc:Choice>
              <mc:Fallback>
                <p:oleObj name="Equation" r:id="rId17" imgW="1574800" imgH="4699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1732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36773"/>
              </p:ext>
            </p:extLst>
          </p:nvPr>
        </p:nvGraphicFramePr>
        <p:xfrm>
          <a:off x="2211388" y="5692775"/>
          <a:ext cx="849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8" name="Equation" r:id="rId19" imgW="838080" imgH="291960" progId="Equation.DSMT4">
                  <p:embed/>
                </p:oleObj>
              </mc:Choice>
              <mc:Fallback>
                <p:oleObj name="Equation" r:id="rId19" imgW="83808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692775"/>
                        <a:ext cx="849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397500" y="5282967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9" name="Equation" r:id="rId21" imgW="2130120" imgH="264960" progId="Equation.DSMT4">
                  <p:embed/>
                </p:oleObj>
              </mc:Choice>
              <mc:Fallback>
                <p:oleObj name="Equation" r:id="rId21" imgW="2130120" imgH="264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5282967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2: Combining Like Terms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117788" y="1409234"/>
          <a:ext cx="2146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3" name="Equation" r:id="rId3" imgW="2130120" imgH="264960" progId="Equation.DSMT4">
                  <p:embed/>
                </p:oleObj>
              </mc:Choice>
              <mc:Fallback>
                <p:oleObj name="Equation" r:id="rId3" imgW="2130120" imgH="264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788" y="1409234"/>
                        <a:ext cx="2146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999688" y="1421934"/>
          <a:ext cx="2070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Equation" r:id="rId5" imgW="2057040" imgH="329040" progId="Equation.DSMT4">
                  <p:embed/>
                </p:oleObj>
              </mc:Choice>
              <mc:Fallback>
                <p:oleObj name="Equation" r:id="rId5" imgW="2057040" imgH="32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88" y="1421934"/>
                        <a:ext cx="2070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45191"/>
              </p:ext>
            </p:extLst>
          </p:nvPr>
        </p:nvGraphicFramePr>
        <p:xfrm>
          <a:off x="2065840" y="1700089"/>
          <a:ext cx="2463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Equation" r:id="rId7" imgW="2450160" imgH="594000" progId="Equation.DSMT4">
                  <p:embed/>
                </p:oleObj>
              </mc:Choice>
              <mc:Fallback>
                <p:oleObj name="Equation" r:id="rId7" imgW="2450160" imgH="59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840" y="1700089"/>
                        <a:ext cx="2463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8241"/>
              </p:ext>
            </p:extLst>
          </p:nvPr>
        </p:nvGraphicFramePr>
        <p:xfrm>
          <a:off x="2055813" y="2378075"/>
          <a:ext cx="15192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" name="Equation" r:id="rId9" imgW="1511280" imgH="355320" progId="Equation.DSMT4">
                  <p:embed/>
                </p:oleObj>
              </mc:Choice>
              <mc:Fallback>
                <p:oleObj name="Equation" r:id="rId9" imgW="151128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2378075"/>
                        <a:ext cx="151923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977667" y="2854544"/>
          <a:ext cx="2476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7" name="Equation" r:id="rId11" imgW="2463480" imgH="406080" progId="Equation.DSMT4">
                  <p:embed/>
                </p:oleObj>
              </mc:Choice>
              <mc:Fallback>
                <p:oleObj name="Equation" r:id="rId11" imgW="246348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667" y="2854544"/>
                        <a:ext cx="2476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1371600" y="3301534"/>
          <a:ext cx="2717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name="Equation" r:id="rId13" imgW="2706120" imgH="429480" progId="Equation.DSMT4">
                  <p:embed/>
                </p:oleObj>
              </mc:Choice>
              <mc:Fallback>
                <p:oleObj name="Equation" r:id="rId13" imgW="2706120" imgH="42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01534"/>
                        <a:ext cx="2717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1409700" y="3834934"/>
          <a:ext cx="300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9" name="Equation" r:id="rId15" imgW="2998800" imgH="594000" progId="Equation.DSMT4">
                  <p:embed/>
                </p:oleObj>
              </mc:Choice>
              <mc:Fallback>
                <p:oleObj name="Equation" r:id="rId15" imgW="2998800" imgH="594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3834934"/>
                        <a:ext cx="3009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31740"/>
              </p:ext>
            </p:extLst>
          </p:nvPr>
        </p:nvGraphicFramePr>
        <p:xfrm>
          <a:off x="1392238" y="4418013"/>
          <a:ext cx="15716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0" name="Equation" r:id="rId17" imgW="1562040" imgH="406080" progId="Equation.DSMT4">
                  <p:embed/>
                </p:oleObj>
              </mc:Choice>
              <mc:Fallback>
                <p:oleObj name="Equation" r:id="rId17" imgW="1562040" imgH="406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18013"/>
                        <a:ext cx="15716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4940300" y="3479334"/>
          <a:ext cx="342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1" name="Equation" r:id="rId19" imgW="3419280" imgH="292320" progId="Equation.DSMT4">
                  <p:embed/>
                </p:oleObj>
              </mc:Choice>
              <mc:Fallback>
                <p:oleObj name="Equation" r:id="rId19" imgW="3419280" imgH="292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479334"/>
                        <a:ext cx="342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4940300" y="3606334"/>
          <a:ext cx="3441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2" name="Equation" r:id="rId21" imgW="3428280" imgH="466200" progId="Equation.DSMT4">
                  <p:embed/>
                </p:oleObj>
              </mc:Choice>
              <mc:Fallback>
                <p:oleObj name="Equation" r:id="rId21" imgW="3428280" imgH="466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606334"/>
                        <a:ext cx="3441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Combining Like Terms (cont.)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346693"/>
              </p:ext>
            </p:extLst>
          </p:nvPr>
        </p:nvGraphicFramePr>
        <p:xfrm>
          <a:off x="990381" y="1345734"/>
          <a:ext cx="269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4" name="Equation" r:id="rId3" imgW="2692080" imgH="482400" progId="Equation.DSMT4">
                  <p:embed/>
                </p:oleObj>
              </mc:Choice>
              <mc:Fallback>
                <p:oleObj name="Equation" r:id="rId3" imgW="2692080" imgH="482400" progId="Equation.DSMT4">
                  <p:embed/>
                  <p:pic>
                    <p:nvPicPr>
                      <p:cNvPr id="0" name="Picture 1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81" y="1345734"/>
                        <a:ext cx="269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96080"/>
              </p:ext>
            </p:extLst>
          </p:nvPr>
        </p:nvGraphicFramePr>
        <p:xfrm>
          <a:off x="5109944" y="1968034"/>
          <a:ext cx="331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5" name="Equation" r:id="rId5" imgW="3300480" imgH="292320" progId="Equation.DSMT4">
                  <p:embed/>
                </p:oleObj>
              </mc:Choice>
              <mc:Fallback>
                <p:oleObj name="Equation" r:id="rId5" imgW="3300480" imgH="292320" progId="Equation.DSMT4">
                  <p:embed/>
                  <p:pic>
                    <p:nvPicPr>
                      <p:cNvPr id="0" name="Picture 1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1968034"/>
                        <a:ext cx="3314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7281"/>
              </p:ext>
            </p:extLst>
          </p:nvPr>
        </p:nvGraphicFramePr>
        <p:xfrm>
          <a:off x="1250731" y="20251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6" name="Equation" r:id="rId7" imgW="2550600" imgH="301680" progId="Equation.DSMT4">
                  <p:embed/>
                </p:oleObj>
              </mc:Choice>
              <mc:Fallback>
                <p:oleObj name="Equation" r:id="rId7" imgW="2550600" imgH="301680" progId="Equation.DSMT4">
                  <p:embed/>
                  <p:pic>
                    <p:nvPicPr>
                      <p:cNvPr id="0" name="Picture 1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0251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226266"/>
              </p:ext>
            </p:extLst>
          </p:nvPr>
        </p:nvGraphicFramePr>
        <p:xfrm>
          <a:off x="5109944" y="2643252"/>
          <a:ext cx="3124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7" name="Equation" r:id="rId9" imgW="3108240" imgH="292320" progId="Equation.DSMT4">
                  <p:embed/>
                </p:oleObj>
              </mc:Choice>
              <mc:Fallback>
                <p:oleObj name="Equation" r:id="rId9" imgW="3108240" imgH="292320" progId="Equation.DSMT4">
                  <p:embed/>
                  <p:pic>
                    <p:nvPicPr>
                      <p:cNvPr id="0" name="Picture 1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643252"/>
                        <a:ext cx="3124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4557"/>
              </p:ext>
            </p:extLst>
          </p:nvPr>
        </p:nvGraphicFramePr>
        <p:xfrm>
          <a:off x="1250731" y="2622084"/>
          <a:ext cx="2565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8" name="Equation" r:id="rId11" imgW="2550600" imgH="301680" progId="Equation.DSMT4">
                  <p:embed/>
                </p:oleObj>
              </mc:Choice>
              <mc:Fallback>
                <p:oleObj name="Equation" r:id="rId11" imgW="2550600" imgH="301680" progId="Equation.DSMT4">
                  <p:embed/>
                  <p:pic>
                    <p:nvPicPr>
                      <p:cNvPr id="0" name="Picture 1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731" y="2622084"/>
                        <a:ext cx="2565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11943"/>
              </p:ext>
            </p:extLst>
          </p:nvPr>
        </p:nvGraphicFramePr>
        <p:xfrm>
          <a:off x="5109944" y="2215684"/>
          <a:ext cx="1562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9" name="Equation" r:id="rId13" imgW="1554120" imgH="255960" progId="Equation.DSMT4">
                  <p:embed/>
                </p:oleObj>
              </mc:Choice>
              <mc:Fallback>
                <p:oleObj name="Equation" r:id="rId13" imgW="1554120" imgH="255960" progId="Equation.DSMT4">
                  <p:embed/>
                  <p:pic>
                    <p:nvPicPr>
                      <p:cNvPr id="0" name="Picture 16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215684"/>
                        <a:ext cx="15621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50043"/>
              </p:ext>
            </p:extLst>
          </p:nvPr>
        </p:nvGraphicFramePr>
        <p:xfrm>
          <a:off x="5109944" y="2863384"/>
          <a:ext cx="119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0" name="Equation" r:id="rId15" imgW="1179360" imgH="219240" progId="Equation.DSMT4">
                  <p:embed/>
                </p:oleObj>
              </mc:Choice>
              <mc:Fallback>
                <p:oleObj name="Equation" r:id="rId15" imgW="1179360" imgH="219240" progId="Equation.DSMT4">
                  <p:embed/>
                  <p:pic>
                    <p:nvPicPr>
                      <p:cNvPr id="0" name="Picture 16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944" y="2863384"/>
                        <a:ext cx="119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endParaRPr lang="en-US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 </a:t>
            </a:r>
          </a:p>
        </p:txBody>
      </p:sp>
      <p:graphicFrame>
        <p:nvGraphicFramePr>
          <p:cNvPr id="37526" name="Object 1686"/>
          <p:cNvGraphicFramePr>
            <a:graphicFrameLocks noChangeAspect="1"/>
          </p:cNvGraphicFramePr>
          <p:nvPr/>
        </p:nvGraphicFramePr>
        <p:xfrm>
          <a:off x="5147578" y="3894589"/>
          <a:ext cx="2044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1" name="Equation" r:id="rId17" imgW="2029680" imgH="219240" progId="Equation.DSMT4">
                  <p:embed/>
                </p:oleObj>
              </mc:Choice>
              <mc:Fallback>
                <p:oleObj name="Equation" r:id="rId17" imgW="2029680" imgH="219240" progId="Equation.DSMT4">
                  <p:embed/>
                  <p:pic>
                    <p:nvPicPr>
                      <p:cNvPr id="0" name="Picture 1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578" y="3894589"/>
                        <a:ext cx="2044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7" name="Object 1687"/>
          <p:cNvGraphicFramePr>
            <a:graphicFrameLocks noChangeAspect="1"/>
          </p:cNvGraphicFramePr>
          <p:nvPr/>
        </p:nvGraphicFramePr>
        <p:xfrm>
          <a:off x="5134878" y="3246889"/>
          <a:ext cx="288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2" name="Equation" r:id="rId19" imgW="2882900" imgH="279400" progId="Equation.DSMT4">
                  <p:embed/>
                </p:oleObj>
              </mc:Choice>
              <mc:Fallback>
                <p:oleObj name="Equation" r:id="rId19" imgW="2882900" imgH="279400" progId="Equation.DSMT4">
                  <p:embed/>
                  <p:pic>
                    <p:nvPicPr>
                      <p:cNvPr id="0" name="Picture 1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78" y="3246889"/>
                        <a:ext cx="2882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8" name="Object 1688"/>
          <p:cNvGraphicFramePr>
            <a:graphicFrameLocks noChangeAspect="1"/>
          </p:cNvGraphicFramePr>
          <p:nvPr/>
        </p:nvGraphicFramePr>
        <p:xfrm>
          <a:off x="1270233" y="3843789"/>
          <a:ext cx="1358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3" name="Equation" r:id="rId21" imgW="1343880" imgH="264960" progId="Equation.DSMT4">
                  <p:embed/>
                </p:oleObj>
              </mc:Choice>
              <mc:Fallback>
                <p:oleObj name="Equation" r:id="rId21" imgW="1343880" imgH="264960" progId="Equation.DSMT4">
                  <p:embed/>
                  <p:pic>
                    <p:nvPicPr>
                      <p:cNvPr id="0" name="Picture 1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843789"/>
                        <a:ext cx="1358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29" name="Object 1689"/>
          <p:cNvGraphicFramePr>
            <a:graphicFrameLocks noChangeAspect="1"/>
          </p:cNvGraphicFramePr>
          <p:nvPr/>
        </p:nvGraphicFramePr>
        <p:xfrm>
          <a:off x="1270233" y="3145289"/>
          <a:ext cx="3162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4" name="Equation" r:id="rId23" imgW="3153960" imgH="594000" progId="Equation.DSMT4">
                  <p:embed/>
                </p:oleObj>
              </mc:Choice>
              <mc:Fallback>
                <p:oleObj name="Equation" r:id="rId23" imgW="3153960" imgH="594000" progId="Equation.DSMT4">
                  <p:embed/>
                  <p:pic>
                    <p:nvPicPr>
                      <p:cNvPr id="0" name="Picture 16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233" y="3145289"/>
                        <a:ext cx="3162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783774"/>
              </p:ext>
            </p:extLst>
          </p:nvPr>
        </p:nvGraphicFramePr>
        <p:xfrm>
          <a:off x="930259" y="4387458"/>
          <a:ext cx="1928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75" name="Equation" r:id="rId25" imgW="1917360" imgH="406080" progId="Equation.DSMT4">
                  <p:embed/>
                </p:oleObj>
              </mc:Choice>
              <mc:Fallback>
                <p:oleObj name="Equation" r:id="rId25" imgW="1917360" imgH="406080" progId="Equation.DSMT4">
                  <p:embed/>
                  <p:pic>
                    <p:nvPicPr>
                      <p:cNvPr id="0" name="Picture 1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59" y="4387458"/>
                        <a:ext cx="1928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38200" y="4887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expression is already simplified since it has no like terms.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Combining Like Terms (cont.)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sz="2400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381000" y="121081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+mj-lt"/>
              <a:buAutoNum type="alphaLcPeriod" startAt="6"/>
            </a:pPr>
            <a:r>
              <a:rPr lang="en-US" dirty="0"/>
              <a:t>A fraction bar represents division and is a grouping symbol, similar to parentheses. So combine like terms in the numerator first.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323" name="Object 1531"/>
          <p:cNvGraphicFramePr>
            <a:graphicFrameLocks noChangeAspect="1"/>
          </p:cNvGraphicFramePr>
          <p:nvPr/>
        </p:nvGraphicFramePr>
        <p:xfrm>
          <a:off x="1231900" y="2870200"/>
          <a:ext cx="1663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1" name="Equation" r:id="rId3" imgW="1654560" imgH="886680" progId="Equation.DSMT4">
                  <p:embed/>
                </p:oleObj>
              </mc:Choice>
              <mc:Fallback>
                <p:oleObj name="Equation" r:id="rId3" imgW="1654560" imgH="886680" progId="Equation.DSMT4">
                  <p:embed/>
                  <p:pic>
                    <p:nvPicPr>
                      <p:cNvPr id="0" name="Picture 1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2870200"/>
                        <a:ext cx="16637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4" name="Object 1532"/>
          <p:cNvGraphicFramePr>
            <a:graphicFrameLocks noChangeAspect="1"/>
          </p:cNvGraphicFramePr>
          <p:nvPr/>
        </p:nvGraphicFramePr>
        <p:xfrm>
          <a:off x="2971800" y="2908300"/>
          <a:ext cx="1409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2" name="Equation" r:id="rId5" imgW="1409700" imgH="838200" progId="Equation.DSMT4">
                  <p:embed/>
                </p:oleObj>
              </mc:Choice>
              <mc:Fallback>
                <p:oleObj name="Equation" r:id="rId5" imgW="1409700" imgH="838200" progId="Equation.DSMT4">
                  <p:embed/>
                  <p:pic>
                    <p:nvPicPr>
                      <p:cNvPr id="0" name="Picture 1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08300"/>
                        <a:ext cx="1409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5" name="Object 1533"/>
          <p:cNvGraphicFramePr>
            <a:graphicFrameLocks noChangeAspect="1"/>
          </p:cNvGraphicFramePr>
          <p:nvPr/>
        </p:nvGraphicFramePr>
        <p:xfrm>
          <a:off x="2933700" y="3784600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3" name="Equation" r:id="rId7" imgW="1599840" imgH="886680" progId="Equation.DSMT4">
                  <p:embed/>
                </p:oleObj>
              </mc:Choice>
              <mc:Fallback>
                <p:oleObj name="Equation" r:id="rId7" imgW="1599840" imgH="886680" progId="Equation.DSMT4">
                  <p:embed/>
                  <p:pic>
                    <p:nvPicPr>
                      <p:cNvPr id="0" name="Picture 1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784600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6" name="Object 15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95701"/>
              </p:ext>
            </p:extLst>
          </p:nvPr>
        </p:nvGraphicFramePr>
        <p:xfrm>
          <a:off x="2971800" y="4800600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4" name="Equation" r:id="rId9" imgW="1320227" imgH="291973" progId="Equation.DSMT4">
                  <p:embed/>
                </p:oleObj>
              </mc:Choice>
              <mc:Fallback>
                <p:oleObj name="Equation" r:id="rId9" imgW="1320227" imgH="291973" progId="Equation.DSMT4">
                  <p:embed/>
                  <p:pic>
                    <p:nvPicPr>
                      <p:cNvPr id="0" name="Picture 1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00600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7" name="Object 15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98032"/>
              </p:ext>
            </p:extLst>
          </p:nvPr>
        </p:nvGraphicFramePr>
        <p:xfrm>
          <a:off x="2957513" y="5275263"/>
          <a:ext cx="676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5" name="Equation" r:id="rId11" imgW="660240" imgH="279360" progId="Equation.DSMT4">
                  <p:embed/>
                </p:oleObj>
              </mc:Choice>
              <mc:Fallback>
                <p:oleObj name="Equation" r:id="rId11" imgW="660240" imgH="279360" progId="Equation.DSMT4">
                  <p:embed/>
                  <p:pic>
                    <p:nvPicPr>
                      <p:cNvPr id="0" name="Picture 1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75263"/>
                        <a:ext cx="676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" name="Object 1536"/>
          <p:cNvGraphicFramePr>
            <a:graphicFrameLocks noChangeAspect="1"/>
          </p:cNvGraphicFramePr>
          <p:nvPr/>
        </p:nvGraphicFramePr>
        <p:xfrm>
          <a:off x="5651500" y="4826000"/>
          <a:ext cx="2120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6" name="Equation" r:id="rId13" imgW="2120900" imgH="241300" progId="Equation.DSMT4">
                  <p:embed/>
                </p:oleObj>
              </mc:Choice>
              <mc:Fallback>
                <p:oleObj name="Equation" r:id="rId13" imgW="2120900" imgH="241300" progId="Equation.DSMT4">
                  <p:embed/>
                  <p:pic>
                    <p:nvPicPr>
                      <p:cNvPr id="0" name="Picture 15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26000"/>
                        <a:ext cx="2120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" name="Object 1537"/>
          <p:cNvGraphicFramePr>
            <a:graphicFrameLocks noChangeAspect="1"/>
          </p:cNvGraphicFramePr>
          <p:nvPr/>
        </p:nvGraphicFramePr>
        <p:xfrm>
          <a:off x="5651500" y="5295900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7" name="Equation" r:id="rId15" imgW="2095500" imgH="241300" progId="Equation.DSMT4">
                  <p:embed/>
                </p:oleObj>
              </mc:Choice>
              <mc:Fallback>
                <p:oleObj name="Equation" r:id="rId15" imgW="2095500" imgH="241300" progId="Equation.DSMT4">
                  <p:embed/>
                  <p:pic>
                    <p:nvPicPr>
                      <p:cNvPr id="0" name="Picture 15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95900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459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Symbol</vt:lpstr>
      <vt:lpstr>Office Theme</vt:lpstr>
      <vt:lpstr>Equation</vt:lpstr>
      <vt:lpstr>Section 12.R.3</vt:lpstr>
      <vt:lpstr>Objectives</vt:lpstr>
      <vt:lpstr>Like Terms</vt:lpstr>
      <vt:lpstr>Example 1:  Identifying Like Terms</vt:lpstr>
      <vt:lpstr>Combining Like Terms</vt:lpstr>
      <vt:lpstr>Example 2: Combining Like Terms </vt:lpstr>
      <vt:lpstr>Example 2: Combining Like Terms (cont.)</vt:lpstr>
      <vt:lpstr>Example 2: Combining Like Terms (cont.)</vt:lpstr>
      <vt:lpstr>Example 2: Combining Like Terms (cont.)</vt:lpstr>
      <vt:lpstr>To Evaluate an Algebraic Expression </vt:lpstr>
      <vt:lpstr>Example 3: Evaluating Algebraic Expressions</vt:lpstr>
      <vt:lpstr>Example 4: Simplifying and Evaluating Algebraic Expressions </vt:lpstr>
      <vt:lpstr>Example 5: Simplifying and Evaluating  Algebraic Expressions </vt:lpstr>
      <vt:lpstr>Example 6: Simplifying and Evaluating  Algebraic Expressions </vt:lpstr>
      <vt:lpstr>Completion Example 7: Simplifying and Evaluating  Algebraic Expressions</vt:lpstr>
      <vt:lpstr>Completion Example 7: Simplifying and Evaluating  Algebraic Expressions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 Life Mathematically Plus Integrated Review</dc:title>
  <dc:creator>Hawkes Learning</dc:creator>
  <cp:lastModifiedBy>kanthi</cp:lastModifiedBy>
  <cp:revision>213</cp:revision>
  <dcterms:created xsi:type="dcterms:W3CDTF">2013-04-26T14:43:13Z</dcterms:created>
  <dcterms:modified xsi:type="dcterms:W3CDTF">2018-10-17T06:37:47Z</dcterms:modified>
</cp:coreProperties>
</file>