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76" r:id="rId11"/>
    <p:sldId id="268" r:id="rId12"/>
    <p:sldId id="282" r:id="rId13"/>
    <p:sldId id="278" r:id="rId14"/>
    <p:sldId id="279" r:id="rId15"/>
    <p:sldId id="280" r:id="rId16"/>
    <p:sldId id="277" r:id="rId17"/>
    <p:sldId id="281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66092"/>
    <a:srgbClr val="000099"/>
    <a:srgbClr val="000000"/>
    <a:srgbClr val="1F497C"/>
    <a:srgbClr val="2D7D9F"/>
    <a:srgbClr val="9900FF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87" d="100"/>
          <a:sy n="87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966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9F262B-740E-4480-8DD6-7DF3785A307D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5ED13-301A-4C0A-8C7F-A4982DED9D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856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5ED13-301A-4C0A-8C7F-A4982DED9D67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32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12.</a:t>
            </a:r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R.4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U.S. Measurements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Application: Converting US Units of Measure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bottle of water contains </a:t>
            </a:r>
            <a:r>
              <a:rPr lang="en-US" dirty="0">
                <a:solidFill>
                  <a:srgbClr val="0000FF"/>
                </a:solidFill>
              </a:rPr>
              <a:t>16.8 fluid ounces</a:t>
            </a:r>
            <a:r>
              <a:rPr lang="en-US" dirty="0"/>
              <a:t>. How many cups of water are in the bottle?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8 fluid ounces in 1 cup and we want to change from fluid ounces to cups. To change from a smaller unit to a larger unit, divide.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the bottle contains </a:t>
            </a:r>
            <a:r>
              <a:rPr lang="en-US" dirty="0">
                <a:solidFill>
                  <a:srgbClr val="FF0000"/>
                </a:solidFill>
              </a:rPr>
              <a:t>2.1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cups</a:t>
            </a:r>
            <a:r>
              <a:rPr lang="en-US" dirty="0"/>
              <a:t> of water.</a:t>
            </a: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6349073"/>
              </p:ext>
            </p:extLst>
          </p:nvPr>
        </p:nvGraphicFramePr>
        <p:xfrm>
          <a:off x="2514600" y="4446588"/>
          <a:ext cx="1333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4" name="Equation" r:id="rId3" imgW="1333440" imgH="317160" progId="Equation.DSMT4">
                  <p:embed/>
                </p:oleObj>
              </mc:Choice>
              <mc:Fallback>
                <p:oleObj name="Equation" r:id="rId3" imgW="1333440" imgH="3171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446588"/>
                        <a:ext cx="1333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919538" y="4186238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5" name="Equation" r:id="rId5" imgW="1244554" imgH="837787" progId="Equation.DSMT4">
                  <p:embed/>
                </p:oleObj>
              </mc:Choice>
              <mc:Fallback>
                <p:oleObj name="Equation" r:id="rId5" imgW="1244554" imgH="837787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538" y="4186238"/>
                        <a:ext cx="1244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5270500" y="4464050"/>
          <a:ext cx="97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6" name="Equation" r:id="rId7" imgW="977785" imgH="292123" progId="Equation.DSMT4">
                  <p:embed/>
                </p:oleObj>
              </mc:Choice>
              <mc:Fallback>
                <p:oleObj name="Equation" r:id="rId7" imgW="977785" imgH="292123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4464050"/>
                        <a:ext cx="977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Using Unit Fractions to Convert Measurements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20368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indent="3175" algn="ctr">
              <a:lnSpc>
                <a:spcPct val="90000"/>
              </a:lnSpc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The numerator should be in the units of measure of the desired result.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The denominator should be in the original units of measure.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spcBef>
                <a:spcPct val="50000"/>
              </a:spcBef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i="0" dirty="0"/>
              <a:t> 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Choose the unit fraction with yards in the numerator and feet in the denominator.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Note that the measure label of feet (</a:t>
            </a:r>
            <a:r>
              <a:rPr lang="en-US" dirty="0" err="1">
                <a:solidFill>
                  <a:schemeClr val="tx1"/>
                </a:solidFill>
              </a:rPr>
              <a:t>ft</a:t>
            </a:r>
            <a:r>
              <a:rPr lang="en-US" dirty="0">
                <a:solidFill>
                  <a:schemeClr val="tx1"/>
                </a:solidFill>
              </a:rPr>
              <a:t>) divides out and the result is in yards (</a:t>
            </a:r>
            <a:r>
              <a:rPr lang="en-US" dirty="0" err="1">
                <a:solidFill>
                  <a:schemeClr val="tx1"/>
                </a:solidFill>
              </a:rPr>
              <a:t>yd</a:t>
            </a:r>
            <a:r>
              <a:rPr lang="en-US" dirty="0">
                <a:solidFill>
                  <a:schemeClr val="tx1"/>
                </a:solidFill>
              </a:rPr>
              <a:t>).</a:t>
            </a:r>
            <a:endParaRPr lang="en-US" i="0" dirty="0"/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/>
          </a:p>
        </p:txBody>
      </p:sp>
      <p:sp>
        <p:nvSpPr>
          <p:cNvPr id="8" name="Rectangle 7"/>
          <p:cNvSpPr/>
          <p:nvPr/>
        </p:nvSpPr>
        <p:spPr>
          <a:xfrm>
            <a:off x="895358" y="1286522"/>
            <a:ext cx="25336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21 ft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= _____ yd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924753"/>
              </p:ext>
            </p:extLst>
          </p:nvPr>
        </p:nvGraphicFramePr>
        <p:xfrm>
          <a:off x="2057400" y="3994150"/>
          <a:ext cx="685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0" name="Equation" r:id="rId3" imgW="685662" imgH="317477" progId="Equation.DSMT4">
                  <p:embed/>
                </p:oleObj>
              </mc:Choice>
              <mc:Fallback>
                <p:oleObj name="Equation" r:id="rId3" imgW="685662" imgH="31747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94150"/>
                        <a:ext cx="6858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8402778"/>
              </p:ext>
            </p:extLst>
          </p:nvPr>
        </p:nvGraphicFramePr>
        <p:xfrm>
          <a:off x="2819400" y="3733800"/>
          <a:ext cx="176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1" name="Equation" r:id="rId5" imgW="1765928" imgH="838292" progId="Equation.DSMT4">
                  <p:embed/>
                </p:oleObj>
              </mc:Choice>
              <mc:Fallback>
                <p:oleObj name="Equation" r:id="rId5" imgW="1765928" imgH="8382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733800"/>
                        <a:ext cx="1765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5605338"/>
              </p:ext>
            </p:extLst>
          </p:nvPr>
        </p:nvGraphicFramePr>
        <p:xfrm>
          <a:off x="4648200" y="3727316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2" name="Equation" r:id="rId7" imgW="1066524" imgH="837787" progId="Equation.DSMT4">
                  <p:embed/>
                </p:oleObj>
              </mc:Choice>
              <mc:Fallback>
                <p:oleObj name="Equation" r:id="rId7" imgW="1066524" imgH="83778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727316"/>
                        <a:ext cx="1066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6165821"/>
              </p:ext>
            </p:extLst>
          </p:nvPr>
        </p:nvGraphicFramePr>
        <p:xfrm>
          <a:off x="5803900" y="3994210"/>
          <a:ext cx="901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3" name="Equation" r:id="rId9" imgW="901440" imgH="368280" progId="Equation.DSMT4">
                  <p:embed/>
                </p:oleObj>
              </mc:Choice>
              <mc:Fallback>
                <p:oleObj name="Equation" r:id="rId9" imgW="90144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3900" y="3994210"/>
                        <a:ext cx="9017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3477039" y="402700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4239039" y="4305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8157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indent="3175">
              <a:spcBef>
                <a:spcPct val="50000"/>
              </a:spcBef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/>
              <a:t> </a:t>
            </a:r>
            <a:endParaRPr lang="en-US" i="0" dirty="0"/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Choose the unit fraction with minutes in the numerator and hours in the denominator.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Note that, as with the multiplication/division method, the number became larger because minutes are a smaller unit than hours.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55956" y="1218674"/>
            <a:ext cx="28264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15 hr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= _____ min</a:t>
            </a:r>
            <a:endParaRPr lang="en-US" sz="2800" dirty="0"/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4706461"/>
              </p:ext>
            </p:extLst>
          </p:nvPr>
        </p:nvGraphicFramePr>
        <p:xfrm>
          <a:off x="1270000" y="3626758"/>
          <a:ext cx="774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3" name="Equation" r:id="rId3" imgW="774401" imgH="304800" progId="Equation.DSMT4">
                  <p:embed/>
                </p:oleObj>
              </mc:Choice>
              <mc:Fallback>
                <p:oleObj name="Equation" r:id="rId3" imgW="774401" imgH="304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3626758"/>
                        <a:ext cx="7747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0718607"/>
              </p:ext>
            </p:extLst>
          </p:nvPr>
        </p:nvGraphicFramePr>
        <p:xfrm>
          <a:off x="2108200" y="3352800"/>
          <a:ext cx="2209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4" name="Equation" r:id="rId5" imgW="2209111" imgH="927077" progId="Equation.DSMT4">
                  <p:embed/>
                </p:oleObj>
              </mc:Choice>
              <mc:Fallback>
                <p:oleObj name="Equation" r:id="rId5" imgW="2209111" imgH="92707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3352800"/>
                        <a:ext cx="22098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7781728"/>
              </p:ext>
            </p:extLst>
          </p:nvPr>
        </p:nvGraphicFramePr>
        <p:xfrm>
          <a:off x="4426858" y="3670300"/>
          <a:ext cx="1790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5" name="Equation" r:id="rId7" imgW="1790218" imgH="292123" progId="Equation.DSMT4">
                  <p:embed/>
                </p:oleObj>
              </mc:Choice>
              <mc:Fallback>
                <p:oleObj name="Equation" r:id="rId7" imgW="1790218" imgH="2921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6858" y="3670300"/>
                        <a:ext cx="1790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122270"/>
              </p:ext>
            </p:extLst>
          </p:nvPr>
        </p:nvGraphicFramePr>
        <p:xfrm>
          <a:off x="6299200" y="3684814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6" name="Equation" r:id="rId9" imgW="1473120" imgH="291960" progId="Equation.DSMT4">
                  <p:embed/>
                </p:oleObj>
              </mc:Choice>
              <mc:Fallback>
                <p:oleObj name="Equation" r:id="rId9" imgW="147312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200" y="3684814"/>
                        <a:ext cx="147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2755900" y="36322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746500" y="39370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spcBef>
                <a:spcPct val="50000"/>
              </a:spcBef>
              <a:buFont typeface="+mj-lt"/>
              <a:buAutoNum type="alphaLcPeriod" startAt="3"/>
              <a:tabLst>
                <a:tab pos="457200" algn="l"/>
              </a:tabLst>
            </a:pPr>
            <a:r>
              <a:rPr lang="en-US" i="0" dirty="0"/>
              <a:t> </a:t>
            </a:r>
            <a:r>
              <a:rPr lang="en-US" dirty="0"/>
              <a:t> 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Choose the unit fraction with pints in the numerator and quarts in the denominator.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/>
          </a:p>
        </p:txBody>
      </p:sp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949912" y="1143000"/>
          <a:ext cx="245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2" name="Equation" r:id="rId3" imgW="2450526" imgH="837787" progId="Equation.DSMT4">
                  <p:embed/>
                </p:oleObj>
              </mc:Choice>
              <mc:Fallback>
                <p:oleObj name="Equation" r:id="rId3" imgW="2450526" imgH="837787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912" y="1143000"/>
                        <a:ext cx="2451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9798483"/>
              </p:ext>
            </p:extLst>
          </p:nvPr>
        </p:nvGraphicFramePr>
        <p:xfrm>
          <a:off x="1709058" y="3611335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3" name="Equation" r:id="rId5" imgW="889046" imgH="837787" progId="Equation.DSMT4">
                  <p:embed/>
                </p:oleObj>
              </mc:Choice>
              <mc:Fallback>
                <p:oleObj name="Equation" r:id="rId5" imgW="889046" imgH="83778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9058" y="3611335"/>
                        <a:ext cx="889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7127350"/>
              </p:ext>
            </p:extLst>
          </p:nvPr>
        </p:nvGraphicFramePr>
        <p:xfrm>
          <a:off x="2637972" y="3594099"/>
          <a:ext cx="1930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4" name="Equation" r:id="rId7" imgW="1930216" imgH="901723" progId="Equation.DSMT4">
                  <p:embed/>
                </p:oleObj>
              </mc:Choice>
              <mc:Fallback>
                <p:oleObj name="Equation" r:id="rId7" imgW="1930216" imgH="901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7972" y="3594099"/>
                        <a:ext cx="19304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731783"/>
              </p:ext>
            </p:extLst>
          </p:nvPr>
        </p:nvGraphicFramePr>
        <p:xfrm>
          <a:off x="4619172" y="3625849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5" name="Equation" r:id="rId9" imgW="1410206" imgH="838292" progId="Equation.DSMT4">
                  <p:embed/>
                </p:oleObj>
              </mc:Choice>
              <mc:Fallback>
                <p:oleObj name="Equation" r:id="rId9" imgW="1410206" imgH="8382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172" y="3625849"/>
                        <a:ext cx="1409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756659"/>
              </p:ext>
            </p:extLst>
          </p:nvPr>
        </p:nvGraphicFramePr>
        <p:xfrm>
          <a:off x="6096000" y="3911600"/>
          <a:ext cx="1041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6" name="Equation" r:id="rId11" imgW="1041120" imgH="355320" progId="Equation.DSMT4">
                  <p:embed/>
                </p:oleObj>
              </mc:Choice>
              <mc:Fallback>
                <p:oleObj name="Equation" r:id="rId11" imgW="10411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911600"/>
                        <a:ext cx="1041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3423558" y="3924300"/>
            <a:ext cx="457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4185558" y="41529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5290458" y="3962400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947558" y="42291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spcBef>
                <a:spcPct val="50000"/>
              </a:spcBef>
              <a:buFont typeface="+mj-lt"/>
              <a:buAutoNum type="alphaLcPeriod" startAt="4"/>
              <a:tabLst>
                <a:tab pos="457200" algn="l"/>
              </a:tabLst>
            </a:pPr>
            <a:r>
              <a:rPr lang="en-US" dirty="0"/>
              <a:t> 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Choose the unit fraction with pounds in the numerator and ounces in the denominator: 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/>
          </a:p>
        </p:txBody>
      </p:sp>
      <p:sp>
        <p:nvSpPr>
          <p:cNvPr id="7" name="Rectangle 6"/>
          <p:cNvSpPr/>
          <p:nvPr/>
        </p:nvSpPr>
        <p:spPr>
          <a:xfrm>
            <a:off x="846427" y="1295400"/>
            <a:ext cx="25507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40 oz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= _____ lb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7267485"/>
              </p:ext>
            </p:extLst>
          </p:nvPr>
        </p:nvGraphicFramePr>
        <p:xfrm>
          <a:off x="990600" y="3993052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0" name="Equation" r:id="rId3" imgW="812433" imgH="292123" progId="Equation.DSMT4">
                  <p:embed/>
                </p:oleObj>
              </mc:Choice>
              <mc:Fallback>
                <p:oleObj name="Equation" r:id="rId3" imgW="812433" imgH="2921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993052"/>
                        <a:ext cx="812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8165394"/>
              </p:ext>
            </p:extLst>
          </p:nvPr>
        </p:nvGraphicFramePr>
        <p:xfrm>
          <a:off x="1875584" y="3721100"/>
          <a:ext cx="1905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1" name="Equation" r:id="rId5" imgW="1904862" imgH="927077" progId="Equation.DSMT4">
                  <p:embed/>
                </p:oleObj>
              </mc:Choice>
              <mc:Fallback>
                <p:oleObj name="Equation" r:id="rId5" imgW="1904862" imgH="92707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5584" y="3721100"/>
                        <a:ext cx="19050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1116930"/>
              </p:ext>
            </p:extLst>
          </p:nvPr>
        </p:nvGraphicFramePr>
        <p:xfrm>
          <a:off x="5007428" y="3729978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2" name="Equation" r:id="rId7" imgW="889046" imgH="837787" progId="Equation.DSMT4">
                  <p:embed/>
                </p:oleObj>
              </mc:Choice>
              <mc:Fallback>
                <p:oleObj name="Equation" r:id="rId7" imgW="889046" imgH="83778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7428" y="3729978"/>
                        <a:ext cx="889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110340"/>
              </p:ext>
            </p:extLst>
          </p:nvPr>
        </p:nvGraphicFramePr>
        <p:xfrm>
          <a:off x="5978525" y="3729978"/>
          <a:ext cx="232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3" name="Equation" r:id="rId9" imgW="2323800" imgH="838080" progId="Equation.DSMT4">
                  <p:embed/>
                </p:oleObj>
              </mc:Choice>
              <mc:Fallback>
                <p:oleObj name="Equation" r:id="rId9" imgW="232380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8525" y="3729978"/>
                        <a:ext cx="2324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2546870" y="3993242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381828" y="42633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3527408"/>
              </p:ext>
            </p:extLst>
          </p:nvPr>
        </p:nvGraphicFramePr>
        <p:xfrm>
          <a:off x="3896178" y="3720453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4" name="Equation" r:id="rId11" imgW="1015816" imgH="837787" progId="Equation.DSMT4">
                  <p:embed/>
                </p:oleObj>
              </mc:Choice>
              <mc:Fallback>
                <p:oleObj name="Equation" r:id="rId11" imgW="1015816" imgH="83778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6178" y="3720453"/>
                        <a:ext cx="1016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Converting US Units of Measure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fully grown African elephant can weigh as much as </a:t>
            </a:r>
            <a:r>
              <a:rPr lang="en-US" dirty="0">
                <a:solidFill>
                  <a:srgbClr val="0000FF"/>
                </a:solidFill>
              </a:rPr>
              <a:t>7.5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tons</a:t>
            </a:r>
            <a:r>
              <a:rPr lang="en-US" dirty="0"/>
              <a:t>. How many pounds is this?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2000 pounds in 1 ton. Using a unit fraction to convert from tons to pounds gives the following.</a:t>
            </a:r>
          </a:p>
          <a:p>
            <a:endParaRPr lang="en-US" sz="3000" dirty="0"/>
          </a:p>
          <a:p>
            <a:endParaRPr lang="en-US" sz="3000" dirty="0"/>
          </a:p>
          <a:p>
            <a:r>
              <a:rPr lang="en-US" dirty="0"/>
              <a:t>Thus, a fully grown African elephant can weigh as much as </a:t>
            </a:r>
            <a:r>
              <a:rPr lang="en-US" dirty="0">
                <a:solidFill>
                  <a:srgbClr val="FF0000"/>
                </a:solidFill>
              </a:rPr>
              <a:t>15,000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pounds</a:t>
            </a:r>
            <a:r>
              <a:rPr lang="en-US" dirty="0"/>
              <a:t>.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1143000" y="408305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9" name="Equation" r:id="rId3" imgW="736370" imgH="292123" progId="Equation.DSMT4">
                  <p:embed/>
                </p:oleObj>
              </mc:Choice>
              <mc:Fallback>
                <p:oleObj name="Equation" r:id="rId3" imgW="736370" imgH="292123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083050"/>
                        <a:ext cx="736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1968500" y="3810000"/>
          <a:ext cx="2184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0" name="Equation" r:id="rId5" imgW="2183757" imgH="927077" progId="Equation.DSMT4">
                  <p:embed/>
                </p:oleObj>
              </mc:Choice>
              <mc:Fallback>
                <p:oleObj name="Equation" r:id="rId5" imgW="2183757" imgH="927077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3810000"/>
                        <a:ext cx="21844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/>
          <p:cNvGraphicFramePr>
            <a:graphicFrameLocks noChangeAspect="1"/>
          </p:cNvGraphicFramePr>
          <p:nvPr/>
        </p:nvGraphicFramePr>
        <p:xfrm>
          <a:off x="4229100" y="4086225"/>
          <a:ext cx="190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1" name="Equation" r:id="rId7" imgW="1904862" imgH="304800" progId="Equation.DSMT4">
                  <p:embed/>
                </p:oleObj>
              </mc:Choice>
              <mc:Fallback>
                <p:oleObj name="Equation" r:id="rId7" imgW="1904862" imgH="3048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4086225"/>
                        <a:ext cx="1905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524351"/>
              </p:ext>
            </p:extLst>
          </p:nvPr>
        </p:nvGraphicFramePr>
        <p:xfrm>
          <a:off x="6210300" y="4093809"/>
          <a:ext cx="1600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2" name="Equation" r:id="rId9" imgW="1600200" imgH="342720" progId="Equation.DSMT4">
                  <p:embed/>
                </p:oleObj>
              </mc:Choice>
              <mc:Fallback>
                <p:oleObj name="Equation" r:id="rId9" imgW="1600200" imgH="34272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300" y="4093809"/>
                        <a:ext cx="16002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3578812" y="4352278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2693634" y="4091868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Converting US Units of Measure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Determine how many seconds are in a </a:t>
            </a:r>
            <a:r>
              <a:rPr lang="en-US" dirty="0">
                <a:solidFill>
                  <a:srgbClr val="0000FF"/>
                </a:solidFill>
              </a:rPr>
              <a:t>5-day</a:t>
            </a:r>
            <a:r>
              <a:rPr lang="en-US" dirty="0"/>
              <a:t> work week assuming an </a:t>
            </a:r>
            <a:r>
              <a:rPr lang="en-US" dirty="0">
                <a:solidFill>
                  <a:srgbClr val="0000FF"/>
                </a:solidFill>
              </a:rPr>
              <a:t>8 hr </a:t>
            </a:r>
            <a:r>
              <a:rPr lang="en-US" dirty="0"/>
              <a:t>work day. </a:t>
            </a:r>
          </a:p>
          <a:p>
            <a:r>
              <a:rPr lang="en-US" b="1" dirty="0"/>
              <a:t>Solution</a:t>
            </a:r>
          </a:p>
          <a:p>
            <a:endParaRPr lang="en-US" sz="3000" dirty="0"/>
          </a:p>
          <a:p>
            <a:endParaRPr lang="en-US" sz="3000" dirty="0"/>
          </a:p>
          <a:p>
            <a:endParaRPr lang="en-US" sz="3000" dirty="0"/>
          </a:p>
          <a:p>
            <a:endParaRPr lang="en-US" sz="1500" dirty="0"/>
          </a:p>
          <a:p>
            <a:r>
              <a:rPr lang="en-US" dirty="0"/>
              <a:t>Thus, there are </a:t>
            </a:r>
            <a:r>
              <a:rPr lang="en-US" dirty="0">
                <a:solidFill>
                  <a:srgbClr val="FF0000"/>
                </a:solidFill>
              </a:rPr>
              <a:t>144,000 seconds </a:t>
            </a:r>
            <a:r>
              <a:rPr lang="en-US" dirty="0"/>
              <a:t>in a 5-day work week.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4715328"/>
              </p:ext>
            </p:extLst>
          </p:nvPr>
        </p:nvGraphicFramePr>
        <p:xfrm>
          <a:off x="1777524" y="3232388"/>
          <a:ext cx="952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4" name="Equation" r:id="rId4" imgW="952200" imgH="368280" progId="Equation.DSMT4">
                  <p:embed/>
                </p:oleObj>
              </mc:Choice>
              <mc:Fallback>
                <p:oleObj name="Equation" r:id="rId4" imgW="952200" imgH="3682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7524" y="3232388"/>
                        <a:ext cx="9525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534796"/>
              </p:ext>
            </p:extLst>
          </p:nvPr>
        </p:nvGraphicFramePr>
        <p:xfrm>
          <a:off x="2768600" y="2971800"/>
          <a:ext cx="4318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5" name="Equation" r:id="rId6" imgW="4317840" imgH="927000" progId="Equation.DSMT4">
                  <p:embed/>
                </p:oleObj>
              </mc:Choice>
              <mc:Fallback>
                <p:oleObj name="Equation" r:id="rId6" imgW="4317840" imgH="9270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2971800"/>
                        <a:ext cx="43180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735827"/>
              </p:ext>
            </p:extLst>
          </p:nvPr>
        </p:nvGraphicFramePr>
        <p:xfrm>
          <a:off x="2768600" y="3965575"/>
          <a:ext cx="227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6" name="Equation" r:id="rId8" imgW="2273040" imgH="291960" progId="Equation.DSMT4">
                  <p:embed/>
                </p:oleObj>
              </mc:Choice>
              <mc:Fallback>
                <p:oleObj name="Equation" r:id="rId8" imgW="2273040" imgH="2919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3965575"/>
                        <a:ext cx="2273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9561908"/>
              </p:ext>
            </p:extLst>
          </p:nvPr>
        </p:nvGraphicFramePr>
        <p:xfrm>
          <a:off x="5118100" y="3982059"/>
          <a:ext cx="1968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7" name="Equation" r:id="rId10" imgW="1968480" imgH="330120" progId="Equation.DSMT4">
                  <p:embed/>
                </p:oleObj>
              </mc:Choice>
              <mc:Fallback>
                <p:oleObj name="Equation" r:id="rId10" imgW="1968480" imgH="33012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8100" y="3982059"/>
                        <a:ext cx="1968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4402508" y="3564308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429000" y="3291982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6553200" y="3554766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5443670" y="3539384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571146" y="3048000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445238" y="3048000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Recognize the basic units of measure in the U.S. customary system.</a:t>
            </a:r>
          </a:p>
          <a:p>
            <a:pPr marL="461963" indent="-460375">
              <a:buFont typeface="Courier New" pitchFamily="49" charset="0"/>
              <a:buChar char="o"/>
            </a:pPr>
            <a:r>
              <a:rPr lang="en-US" dirty="0"/>
              <a:t>Use multiplication and division to convert between US units of measure.</a:t>
            </a:r>
          </a:p>
          <a:p>
            <a:pPr marL="461963" indent="-460375">
              <a:buFont typeface="Courier New" pitchFamily="49" charset="0"/>
              <a:buChar char="o"/>
            </a:pPr>
            <a:r>
              <a:rPr lang="en-US" dirty="0"/>
              <a:t>Use unit fractions to convert between US units of measure.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457200" indent="-457200" defTabSz="406400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Relationships Between Measurements in the U.S. Customary System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219200"/>
          <a:ext cx="82296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US Units of Length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12 inches (in.) = 1 foot (ft)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3 feet = 1 yard (yd)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>
                          <a:tab pos="109538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36 inches = 1 yard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5280 feet = 1 mile (mi)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US</a:t>
                      </a:r>
                      <a:r>
                        <a:rPr lang="en-US" sz="2000" b="1" baseline="0" dirty="0">
                          <a:solidFill>
                            <a:srgbClr val="000000"/>
                          </a:solidFill>
                        </a:rPr>
                        <a:t> Units of Weight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16 ounces (oz) = 1 pound (lb)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2000 pounds = 1 ton (T)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US Units of Capacity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8 fluid ounces (fl oz) = 1 cup (c)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2 pints = 1 quart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(qt)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 cups = 1 pint (pt) = 16 fluid ounces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4 quarts = 1 gallon (gal)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Units of Time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60 seconds (sec) = 1 minute (min)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24 hours = 1 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60 minutes = 1 hour (hr)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7 days = 1 week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1: Basic Conversions in the US Customary System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0" indent="3175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Table 1 to convert each measurement.</a:t>
            </a:r>
          </a:p>
          <a:p>
            <a:pPr marL="0" indent="3175" algn="just">
              <a:buFont typeface="+mj-lt"/>
              <a:buAutoNum type="alphaLcPeriod"/>
              <a:tabLst>
                <a:tab pos="461963" algn="l"/>
              </a:tabLst>
            </a:pPr>
            <a:r>
              <a:rPr lang="en-US" i="0" dirty="0"/>
              <a:t>	</a:t>
            </a:r>
            <a:r>
              <a:rPr lang="en-US" i="0" dirty="0">
                <a:solidFill>
                  <a:srgbClr val="0000FF"/>
                </a:solidFill>
              </a:rPr>
              <a:t>1 gal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 qt</a:t>
            </a:r>
          </a:p>
          <a:p>
            <a:pPr indent="3175" algn="just"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3 ft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yd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60 min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hr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1 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lb</a:t>
            </a:r>
          </a:p>
          <a:p>
            <a:pPr marL="0" indent="3175" algn="just">
              <a:spcBef>
                <a:spcPts val="1200"/>
              </a:spcBef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rgbClr val="0000FF"/>
                </a:solidFill>
              </a:rPr>
              <a:t>1 gal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3 ft</a:t>
            </a:r>
            <a:endParaRPr lang="en-US" dirty="0">
              <a:solidFill>
                <a:srgbClr val="000099"/>
              </a:solidFill>
            </a:endParaRPr>
          </a:p>
          <a:p>
            <a:pPr marL="0" indent="3175" algn="just">
              <a:spcBef>
                <a:spcPts val="1200"/>
              </a:spcBef>
            </a:pPr>
            <a:endParaRPr lang="en-US" b="1" i="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23369" y="4639322"/>
            <a:ext cx="10198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4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qt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474434" y="5200658"/>
            <a:ext cx="11390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yd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1: Basic Conversions in the US Customary System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61963" indent="-461963" algn="just">
              <a:spcBef>
                <a:spcPts val="1200"/>
              </a:spcBef>
              <a:buFont typeface="+mj-lt"/>
              <a:buAutoNum type="alphaLcPeriod" startAt="3"/>
            </a:pPr>
            <a:r>
              <a:rPr lang="en-US" i="0" dirty="0"/>
              <a:t> </a:t>
            </a:r>
            <a:r>
              <a:rPr lang="en-US" i="0" dirty="0">
                <a:solidFill>
                  <a:srgbClr val="0000FF"/>
                </a:solidFill>
              </a:rPr>
              <a:t>60 min</a:t>
            </a:r>
          </a:p>
          <a:p>
            <a:pPr marL="461963" indent="-461963" algn="just">
              <a:spcBef>
                <a:spcPts val="1200"/>
              </a:spcBef>
              <a:buFont typeface="+mj-lt"/>
              <a:buAutoNum type="alphaLcPeriod" startAt="3"/>
            </a:pPr>
            <a:r>
              <a:rPr lang="en-US" i="0" dirty="0"/>
              <a:t> </a:t>
            </a:r>
            <a:r>
              <a:rPr lang="en-US" i="0" dirty="0">
                <a:solidFill>
                  <a:srgbClr val="0000FF"/>
                </a:solidFill>
              </a:rPr>
              <a:t>1 T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endParaRPr lang="en-US" i="0" dirty="0">
              <a:solidFill>
                <a:srgbClr val="000099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57400" y="1295400"/>
            <a:ext cx="1024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8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hr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1819922" y="1838980"/>
            <a:ext cx="12682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8"/>
                </a:solidFill>
              </a:rPr>
              <a:t>2000 </a:t>
            </a:r>
            <a:r>
              <a:rPr lang="en-US" sz="2800" dirty="0" err="1">
                <a:solidFill>
                  <a:srgbClr val="000099"/>
                </a:solidFill>
              </a:rPr>
              <a:t>lb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61610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C00000"/>
                </a:solidFill>
              </a:rPr>
              <a:t>Multiply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to convert to smaller units.                    (There will be more smaller units.)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C00000"/>
                </a:solidFill>
              </a:rPr>
              <a:t>Divide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to convert to larger units.                            (There will be fewer larger units.) 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Using Multiplication and Division to Convert</a:t>
            </a:r>
            <a:br>
              <a:rPr lang="en-US" dirty="0"/>
            </a:br>
            <a:r>
              <a:rPr lang="en-US" dirty="0"/>
              <a:t>Measurements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Example 2: Converting US Units of Measure Using Multiplication/Division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 algn="just"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i="0" dirty="0"/>
              <a:t> </a:t>
            </a:r>
            <a:r>
              <a:rPr lang="en-US" i="0" dirty="0">
                <a:solidFill>
                  <a:srgbClr val="0000FF"/>
                </a:solidFill>
              </a:rPr>
              <a:t>3 c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 fl oz</a:t>
            </a:r>
          </a:p>
          <a:p>
            <a:pPr marL="514350" indent="-514350" algn="just"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5 gal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qt</a:t>
            </a:r>
          </a:p>
          <a:p>
            <a:pPr marL="514350" indent="-514350" algn="just"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150 min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hr</a:t>
            </a:r>
          </a:p>
          <a:p>
            <a:pPr marL="514350" indent="-514350" algn="just"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39 in.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ft</a:t>
            </a:r>
          </a:p>
          <a:p>
            <a:pPr algn="just"/>
            <a:r>
              <a:rPr lang="en-US" b="1" i="0" dirty="0"/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You are converting from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unit to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unit (a </a:t>
            </a:r>
            <a:r>
              <a:rPr lang="en-US" i="1" dirty="0">
                <a:solidFill>
                  <a:schemeClr val="tx1"/>
                </a:solidFill>
              </a:rPr>
              <a:t>cup</a:t>
            </a:r>
            <a:r>
              <a:rPr lang="en-US" dirty="0">
                <a:solidFill>
                  <a:schemeClr val="tx1"/>
                </a:solidFill>
              </a:rPr>
              <a:t> is larger than a </a:t>
            </a:r>
            <a:r>
              <a:rPr lang="en-US" i="1" dirty="0">
                <a:solidFill>
                  <a:schemeClr val="tx1"/>
                </a:solidFill>
              </a:rPr>
              <a:t>fluid ounce</a:t>
            </a:r>
            <a:r>
              <a:rPr lang="en-US" dirty="0">
                <a:solidFill>
                  <a:schemeClr val="tx1"/>
                </a:solidFill>
              </a:rPr>
              <a:t>), so multiply. Because there are 8 fluid ounces in 1 cup, multiply by 8.</a:t>
            </a:r>
          </a:p>
        </p:txBody>
      </p:sp>
      <p:sp>
        <p:nvSpPr>
          <p:cNvPr id="6" name="Rectangle 5"/>
          <p:cNvSpPr/>
          <p:nvPr/>
        </p:nvSpPr>
        <p:spPr>
          <a:xfrm>
            <a:off x="3124200" y="5486400"/>
            <a:ext cx="17460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</a:t>
            </a:r>
            <a:r>
              <a:rPr lang="en-US" sz="2800" dirty="0">
                <a:solidFill>
                  <a:srgbClr val="9900FF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·</a:t>
            </a:r>
            <a:r>
              <a:rPr lang="en-US" sz="2800" dirty="0">
                <a:solidFill>
                  <a:srgbClr val="9900FF"/>
                </a:solidFill>
              </a:rPr>
              <a:t> 8</a:t>
            </a:r>
            <a:r>
              <a:rPr lang="en-US" sz="2800" dirty="0">
                <a:solidFill>
                  <a:srgbClr val="000099"/>
                </a:solidFill>
              </a:rPr>
              <a:t> fl oz</a:t>
            </a:r>
          </a:p>
        </p:txBody>
      </p:sp>
      <p:sp>
        <p:nvSpPr>
          <p:cNvPr id="7" name="Rectangle 6"/>
          <p:cNvSpPr/>
          <p:nvPr/>
        </p:nvSpPr>
        <p:spPr>
          <a:xfrm>
            <a:off x="4738914" y="5500914"/>
            <a:ext cx="15729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24 fl oz </a:t>
            </a:r>
          </a:p>
        </p:txBody>
      </p:sp>
      <p:sp>
        <p:nvSpPr>
          <p:cNvPr id="8" name="Rectangle 7"/>
          <p:cNvSpPr/>
          <p:nvPr/>
        </p:nvSpPr>
        <p:spPr>
          <a:xfrm>
            <a:off x="2590800" y="5486400"/>
            <a:ext cx="6014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 c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2: Converting US Units of Measure Using Multiplication/Division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buFont typeface="+mj-lt"/>
              <a:buAutoNum type="alphaLcPeriod" startAt="2"/>
              <a:tabLst>
                <a:tab pos="461963" algn="l"/>
              </a:tabLst>
            </a:pPr>
            <a:r>
              <a:rPr lang="en-US" i="0" dirty="0">
                <a:solidFill>
                  <a:schemeClr val="tx1"/>
                </a:solidFill>
              </a:rPr>
              <a:t>	You are converting from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unit to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	</a:t>
            </a:r>
            <a:r>
              <a:rPr lang="en-US" i="0" dirty="0">
                <a:solidFill>
                  <a:schemeClr val="tx1"/>
                </a:solidFill>
              </a:rPr>
              <a:t>unit (a </a:t>
            </a:r>
            <a:r>
              <a:rPr lang="en-US" i="1" dirty="0">
                <a:solidFill>
                  <a:schemeClr val="tx1"/>
                </a:solidFill>
              </a:rPr>
              <a:t>gallon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is larger than a </a:t>
            </a:r>
            <a:r>
              <a:rPr lang="en-US" i="1" dirty="0">
                <a:solidFill>
                  <a:schemeClr val="tx1"/>
                </a:solidFill>
              </a:rPr>
              <a:t>quart</a:t>
            </a:r>
            <a:r>
              <a:rPr lang="en-US" i="0" dirty="0">
                <a:solidFill>
                  <a:schemeClr val="tx1"/>
                </a:solidFill>
              </a:rPr>
              <a:t>), so multiply. 	Because there are 4 quarts in 1 gallon, multiply by 4.</a:t>
            </a:r>
          </a:p>
          <a:p>
            <a:pPr marL="0" indent="3175">
              <a:spcBef>
                <a:spcPts val="12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		</a:t>
            </a:r>
            <a:r>
              <a:rPr lang="en-US" i="0" dirty="0">
                <a:solidFill>
                  <a:srgbClr val="0000FF"/>
                </a:solidFill>
              </a:rPr>
              <a:t>5 gal</a:t>
            </a:r>
          </a:p>
          <a:p>
            <a:pPr indent="3175">
              <a:spcBef>
                <a:spcPts val="1200"/>
              </a:spcBef>
              <a:buFont typeface="+mj-lt"/>
              <a:buAutoNum type="alphaLcPeriod" startAt="3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	You are converting from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unit to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	unit (a </a:t>
            </a:r>
            <a:r>
              <a:rPr lang="en-US" i="1" dirty="0">
                <a:solidFill>
                  <a:schemeClr val="tx1"/>
                </a:solidFill>
              </a:rPr>
              <a:t>minute</a:t>
            </a:r>
            <a:r>
              <a:rPr lang="en-US" dirty="0">
                <a:solidFill>
                  <a:schemeClr val="tx1"/>
                </a:solidFill>
              </a:rPr>
              <a:t> is smaller than an </a:t>
            </a:r>
            <a:r>
              <a:rPr lang="en-US" i="1" dirty="0">
                <a:solidFill>
                  <a:schemeClr val="tx1"/>
                </a:solidFill>
              </a:rPr>
              <a:t>hour</a:t>
            </a:r>
            <a:r>
              <a:rPr lang="en-US" dirty="0">
                <a:solidFill>
                  <a:schemeClr val="tx1"/>
                </a:solidFill>
              </a:rPr>
              <a:t>), so divide. 	Because there are </a:t>
            </a:r>
            <a:r>
              <a:rPr lang="en-US" dirty="0">
                <a:solidFill>
                  <a:srgbClr val="0000FF"/>
                </a:solidFill>
              </a:rPr>
              <a:t>60 minutes</a:t>
            </a:r>
            <a:r>
              <a:rPr lang="en-US" dirty="0">
                <a:solidFill>
                  <a:schemeClr val="tx1"/>
                </a:solidFill>
              </a:rPr>
              <a:t> in 1 hour, divide by 	</a:t>
            </a:r>
            <a:r>
              <a:rPr lang="en-US" dirty="0">
                <a:solidFill>
                  <a:srgbClr val="0000FF"/>
                </a:solidFill>
              </a:rPr>
              <a:t>60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0" indent="3175">
              <a:spcBef>
                <a:spcPts val="12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77218" y="2725444"/>
            <a:ext cx="14574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5</a:t>
            </a:r>
            <a:r>
              <a:rPr lang="en-US" sz="2800" dirty="0">
                <a:solidFill>
                  <a:srgbClr val="9900FF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·</a:t>
            </a:r>
            <a:r>
              <a:rPr lang="en-US" sz="2800" dirty="0">
                <a:solidFill>
                  <a:srgbClr val="9900FF"/>
                </a:solidFill>
              </a:rPr>
              <a:t> 4</a:t>
            </a:r>
            <a:r>
              <a:rPr lang="en-US" sz="2800" dirty="0">
                <a:solidFill>
                  <a:srgbClr val="000099"/>
                </a:solidFill>
              </a:rPr>
              <a:t> qt</a:t>
            </a:r>
          </a:p>
        </p:txBody>
      </p:sp>
      <p:sp>
        <p:nvSpPr>
          <p:cNvPr id="5" name="Rectangle 4"/>
          <p:cNvSpPr/>
          <p:nvPr/>
        </p:nvSpPr>
        <p:spPr>
          <a:xfrm>
            <a:off x="4430674" y="2739958"/>
            <a:ext cx="12843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20 qt </a:t>
            </a:r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1066800" y="5346700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5" name="Equation" r:id="rId3" imgW="1180618" imgH="292123" progId="Equation.DSMT4">
                  <p:embed/>
                </p:oleObj>
              </mc:Choice>
              <mc:Fallback>
                <p:oleObj name="Equation" r:id="rId3" imgW="1180618" imgH="292123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346700"/>
                        <a:ext cx="1181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2286000" y="50673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6" name="Equation" r:id="rId5" imgW="1320616" imgH="837787" progId="Equation.DSMT4">
                  <p:embed/>
                </p:oleObj>
              </mc:Choice>
              <mc:Fallback>
                <p:oleObj name="Equation" r:id="rId5" imgW="1320616" imgH="837787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067300"/>
                        <a:ext cx="1320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3683000" y="5064712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7" name="Equation" r:id="rId7" imgW="965108" imgH="837787" progId="Equation.DSMT4">
                  <p:embed/>
                </p:oleObj>
              </mc:Choice>
              <mc:Fallback>
                <p:oleObj name="Equation" r:id="rId7" imgW="965108" imgH="837787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5064712"/>
                        <a:ext cx="965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1327940"/>
              </p:ext>
            </p:extLst>
          </p:nvPr>
        </p:nvGraphicFramePr>
        <p:xfrm>
          <a:off x="4743390" y="5078766"/>
          <a:ext cx="246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8" name="Equation" r:id="rId9" imgW="2463480" imgH="838080" progId="Equation.DSMT4">
                  <p:embed/>
                </p:oleObj>
              </mc:Choice>
              <mc:Fallback>
                <p:oleObj name="Equation" r:id="rId9" imgW="246348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3390" y="5078766"/>
                        <a:ext cx="2463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2: Converting US Units of Measure Using Multiplication/Division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buFont typeface="+mj-lt"/>
              <a:buAutoNum type="alphaLcPeriod" startAt="4"/>
              <a:tabLst>
                <a:tab pos="461963" algn="l"/>
              </a:tabLst>
            </a:pPr>
            <a:r>
              <a:rPr lang="en-US" i="0" dirty="0">
                <a:solidFill>
                  <a:schemeClr val="tx1"/>
                </a:solidFill>
              </a:rPr>
              <a:t>	You are converting from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unit to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	</a:t>
            </a:r>
            <a:r>
              <a:rPr lang="en-US" i="0" dirty="0">
                <a:solidFill>
                  <a:schemeClr val="tx1"/>
                </a:solidFill>
              </a:rPr>
              <a:t>unit (an </a:t>
            </a:r>
            <a:r>
              <a:rPr lang="en-US" i="1" dirty="0">
                <a:solidFill>
                  <a:schemeClr val="tx1"/>
                </a:solidFill>
              </a:rPr>
              <a:t>inch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is smaller than a </a:t>
            </a:r>
            <a:r>
              <a:rPr lang="en-US" i="1" dirty="0">
                <a:solidFill>
                  <a:schemeClr val="tx1"/>
                </a:solidFill>
              </a:rPr>
              <a:t>foot</a:t>
            </a:r>
            <a:r>
              <a:rPr lang="en-US" i="0" dirty="0">
                <a:solidFill>
                  <a:schemeClr val="tx1"/>
                </a:solidFill>
              </a:rPr>
              <a:t>), so divide. 	Because there are 12 inches in 1 foot, divide by 12.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676400" y="31369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" name="Equation" r:id="rId3" imgW="825607" imgH="292299" progId="Equation.DSMT4">
                  <p:embed/>
                </p:oleObj>
              </mc:Choice>
              <mc:Fallback>
                <p:oleObj name="Equation" r:id="rId3" imgW="825607" imgH="292299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136900"/>
                        <a:ext cx="825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529114" y="2863850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0" name="Equation" r:id="rId5" imgW="1067168" imgH="838292" progId="Equation.DSMT4">
                  <p:embed/>
                </p:oleObj>
              </mc:Choice>
              <mc:Fallback>
                <p:oleObj name="Equation" r:id="rId5" imgW="1067168" imgH="838292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9114" y="2863850"/>
                        <a:ext cx="1066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8642047"/>
              </p:ext>
            </p:extLst>
          </p:nvPr>
        </p:nvGraphicFramePr>
        <p:xfrm>
          <a:off x="4786082" y="2863850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1" name="Equation" r:id="rId7" imgW="2489040" imgH="838080" progId="Equation.DSMT4">
                  <p:embed/>
                </p:oleObj>
              </mc:Choice>
              <mc:Fallback>
                <p:oleObj name="Equation" r:id="rId7" imgW="2489040" imgH="838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6082" y="2863850"/>
                        <a:ext cx="248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3701526" y="2868966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2" name="Equation" r:id="rId9" imgW="1041170" imgH="837787" progId="Equation.DSMT4">
                  <p:embed/>
                </p:oleObj>
              </mc:Choice>
              <mc:Fallback>
                <p:oleObj name="Equation" r:id="rId9" imgW="1041170" imgH="837787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1526" y="2868966"/>
                        <a:ext cx="1041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892</TotalTime>
  <Words>761</Words>
  <Application>Microsoft Office PowerPoint</Application>
  <PresentationFormat>On-screen Show (4:3)</PresentationFormat>
  <Paragraphs>116</Paragraphs>
  <Slides>17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Courier New</vt:lpstr>
      <vt:lpstr>Calibri</vt:lpstr>
      <vt:lpstr>Office Theme</vt:lpstr>
      <vt:lpstr>Equation</vt:lpstr>
      <vt:lpstr>Section 12.R.4</vt:lpstr>
      <vt:lpstr>Objectives</vt:lpstr>
      <vt:lpstr>Relationships Between Measurements in the U.S. Customary System</vt:lpstr>
      <vt:lpstr>Example 1: Basic Conversions in the US Customary System</vt:lpstr>
      <vt:lpstr>Example 1: Basic Conversions in the US Customary System (cont.)</vt:lpstr>
      <vt:lpstr>Using Multiplication and Division to Convert Measurements</vt:lpstr>
      <vt:lpstr>Example 2: Converting US Units of Measure Using Multiplication/Division</vt:lpstr>
      <vt:lpstr>Example 2: Converting US Units of Measure Using Multiplication/Division (cont.)</vt:lpstr>
      <vt:lpstr>Example 2: Converting US Units of Measure Using Multiplication/Division (cont.)</vt:lpstr>
      <vt:lpstr>Example 3: Application: Converting US Units of Measure</vt:lpstr>
      <vt:lpstr>Using Unit Fractions to Convert Measurements</vt:lpstr>
      <vt:lpstr>Example 4: Using Unit Fractions to Convert US Units of Measure</vt:lpstr>
      <vt:lpstr>Example 4: Using Unit Fractions to Convert US Units of Measure (cont.)</vt:lpstr>
      <vt:lpstr>Example 4: Using Unit Fractions to Convert US Units of Measure (cont.)</vt:lpstr>
      <vt:lpstr>Example 4: Using Unit Fractions to Convert US Units of Measure (cont.)</vt:lpstr>
      <vt:lpstr>Example 5: Application: Converting US Units of Measure</vt:lpstr>
      <vt:lpstr>Example 6: Application: Converting US Units of Measure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132</cp:revision>
  <dcterms:created xsi:type="dcterms:W3CDTF">2013-04-26T14:43:13Z</dcterms:created>
  <dcterms:modified xsi:type="dcterms:W3CDTF">2018-10-12T10:58:57Z</dcterms:modified>
</cp:coreProperties>
</file>