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6" r:id="rId2"/>
    <p:sldId id="258" r:id="rId3"/>
    <p:sldId id="259" r:id="rId4"/>
    <p:sldId id="260" r:id="rId5"/>
    <p:sldId id="282" r:id="rId6"/>
    <p:sldId id="262" r:id="rId7"/>
    <p:sldId id="302" r:id="rId8"/>
    <p:sldId id="287" r:id="rId9"/>
    <p:sldId id="264" r:id="rId10"/>
    <p:sldId id="265" r:id="rId11"/>
    <p:sldId id="267" r:id="rId12"/>
    <p:sldId id="288" r:id="rId13"/>
    <p:sldId id="289" r:id="rId14"/>
    <p:sldId id="290" r:id="rId15"/>
    <p:sldId id="291" r:id="rId16"/>
    <p:sldId id="292" r:id="rId17"/>
    <p:sldId id="293" r:id="rId18"/>
    <p:sldId id="294" r:id="rId19"/>
    <p:sldId id="295" r:id="rId20"/>
    <p:sldId id="296" r:id="rId21"/>
    <p:sldId id="297" r:id="rId22"/>
    <p:sldId id="298" r:id="rId23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6"/>
      <p:bold r:id="rId27"/>
      <p:italic r:id="rId28"/>
      <p:boldItalic r:id="rId2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7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66092"/>
    <a:srgbClr val="0000FF"/>
    <a:srgbClr val="1F497D"/>
    <a:srgbClr val="008080"/>
    <a:srgbClr val="000000"/>
    <a:srgbClr val="FFFFCC"/>
    <a:srgbClr val="2D7D9F"/>
    <a:srgbClr val="000099"/>
    <a:srgbClr val="FFFF99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709" autoAdjust="0"/>
  </p:normalViewPr>
  <p:slideViewPr>
    <p:cSldViewPr>
      <p:cViewPr varScale="1">
        <p:scale>
          <a:sx n="106" d="100"/>
          <a:sy n="106" d="100"/>
        </p:scale>
        <p:origin x="1686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1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4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3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2.fntdata"/><Relationship Id="rId30" Type="http://schemas.openxmlformats.org/officeDocument/2006/relationships/commentAuthors" Target="commentAuthors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6" Type="http://schemas.openxmlformats.org/officeDocument/2006/relationships/image" Target="../media/image13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4" Type="http://schemas.openxmlformats.org/officeDocument/2006/relationships/image" Target="../media/image1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4" Type="http://schemas.openxmlformats.org/officeDocument/2006/relationships/image" Target="../media/image23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4" Type="http://schemas.openxmlformats.org/officeDocument/2006/relationships/image" Target="../media/image27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Relationship Id="rId4" Type="http://schemas.openxmlformats.org/officeDocument/2006/relationships/image" Target="../media/image31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5" Type="http://schemas.openxmlformats.org/officeDocument/2006/relationships/image" Target="../media/image41.wmf"/><Relationship Id="rId4" Type="http://schemas.openxmlformats.org/officeDocument/2006/relationships/image" Target="../media/image40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Relationship Id="rId4" Type="http://schemas.openxmlformats.org/officeDocument/2006/relationships/image" Target="../media/image4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8857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573AC3-F6C8-436E-9B49-CF17035547C2}" type="datetimeFigureOut">
              <a:rPr lang="en-US" smtClean="0"/>
              <a:pPr/>
              <a:t>10/17/2018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12E9F5-265B-4632-BF04-7DAB4ABD24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5199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 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18.bin"/><Relationship Id="rId10" Type="http://schemas.openxmlformats.org/officeDocument/2006/relationships/image" Target="../media/image23.wmf"/><Relationship Id="rId4" Type="http://schemas.openxmlformats.org/officeDocument/2006/relationships/image" Target="../media/image20.wmf"/><Relationship Id="rId9" Type="http://schemas.openxmlformats.org/officeDocument/2006/relationships/oleObject" Target="../embeddings/oleObject20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5.wmf"/><Relationship Id="rId5" Type="http://schemas.openxmlformats.org/officeDocument/2006/relationships/oleObject" Target="../embeddings/oleObject22.bin"/><Relationship Id="rId10" Type="http://schemas.openxmlformats.org/officeDocument/2006/relationships/image" Target="../media/image27.wmf"/><Relationship Id="rId4" Type="http://schemas.openxmlformats.org/officeDocument/2006/relationships/image" Target="../media/image24.wmf"/><Relationship Id="rId9" Type="http://schemas.openxmlformats.org/officeDocument/2006/relationships/oleObject" Target="../embeddings/oleObject24.bin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9.wmf"/><Relationship Id="rId5" Type="http://schemas.openxmlformats.org/officeDocument/2006/relationships/oleObject" Target="../embeddings/oleObject26.bin"/><Relationship Id="rId10" Type="http://schemas.openxmlformats.org/officeDocument/2006/relationships/image" Target="../media/image31.wmf"/><Relationship Id="rId4" Type="http://schemas.openxmlformats.org/officeDocument/2006/relationships/image" Target="../media/image28.wmf"/><Relationship Id="rId9" Type="http://schemas.openxmlformats.org/officeDocument/2006/relationships/oleObject" Target="../embeddings/oleObject28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3" Type="http://schemas.openxmlformats.org/officeDocument/2006/relationships/oleObject" Target="../embeddings/oleObject29.bin"/><Relationship Id="rId7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3.wmf"/><Relationship Id="rId5" Type="http://schemas.openxmlformats.org/officeDocument/2006/relationships/oleObject" Target="../embeddings/oleObject30.bin"/><Relationship Id="rId4" Type="http://schemas.openxmlformats.org/officeDocument/2006/relationships/image" Target="../media/image32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3" Type="http://schemas.openxmlformats.org/officeDocument/2006/relationships/oleObject" Target="../embeddings/oleObject32.bin"/><Relationship Id="rId7" Type="http://schemas.openxmlformats.org/officeDocument/2006/relationships/oleObject" Target="../embeddings/oleObject34.bin"/><Relationship Id="rId12" Type="http://schemas.openxmlformats.org/officeDocument/2006/relationships/image" Target="../media/image4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8.wmf"/><Relationship Id="rId11" Type="http://schemas.openxmlformats.org/officeDocument/2006/relationships/oleObject" Target="../embeddings/oleObject36.bin"/><Relationship Id="rId5" Type="http://schemas.openxmlformats.org/officeDocument/2006/relationships/oleObject" Target="../embeddings/oleObject33.bin"/><Relationship Id="rId10" Type="http://schemas.openxmlformats.org/officeDocument/2006/relationships/image" Target="../media/image40.wmf"/><Relationship Id="rId4" Type="http://schemas.openxmlformats.org/officeDocument/2006/relationships/image" Target="../media/image37.wmf"/><Relationship Id="rId9" Type="http://schemas.openxmlformats.org/officeDocument/2006/relationships/oleObject" Target="../embeddings/oleObject35.bin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3" Type="http://schemas.openxmlformats.org/officeDocument/2006/relationships/oleObject" Target="../embeddings/oleObject37.bin"/><Relationship Id="rId7" Type="http://schemas.openxmlformats.org/officeDocument/2006/relationships/oleObject" Target="../embeddings/oleObject3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43.wmf"/><Relationship Id="rId5" Type="http://schemas.openxmlformats.org/officeDocument/2006/relationships/oleObject" Target="../embeddings/oleObject38.bin"/><Relationship Id="rId10" Type="http://schemas.openxmlformats.org/officeDocument/2006/relationships/image" Target="../media/image45.wmf"/><Relationship Id="rId4" Type="http://schemas.openxmlformats.org/officeDocument/2006/relationships/image" Target="../media/image42.wmf"/><Relationship Id="rId9" Type="http://schemas.openxmlformats.org/officeDocument/2006/relationships/oleObject" Target="../embeddings/oleObject40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13" Type="http://schemas.openxmlformats.org/officeDocument/2006/relationships/oleObject" Target="../embeddings/oleObject12.bin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12" Type="http://schemas.openxmlformats.org/officeDocument/2006/relationships/image" Target="../media/image1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wmf"/><Relationship Id="rId11" Type="http://schemas.openxmlformats.org/officeDocument/2006/relationships/oleObject" Target="../embeddings/oleObject11.bin"/><Relationship Id="rId5" Type="http://schemas.openxmlformats.org/officeDocument/2006/relationships/oleObject" Target="../embeddings/oleObject8.bin"/><Relationship Id="rId10" Type="http://schemas.openxmlformats.org/officeDocument/2006/relationships/image" Target="../media/image11.wmf"/><Relationship Id="rId4" Type="http://schemas.openxmlformats.org/officeDocument/2006/relationships/image" Target="../media/image8.wmf"/><Relationship Id="rId9" Type="http://schemas.openxmlformats.org/officeDocument/2006/relationships/oleObject" Target="../embeddings/oleObject10.bin"/><Relationship Id="rId14" Type="http://schemas.openxmlformats.org/officeDocument/2006/relationships/image" Target="../media/image13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14.bin"/><Relationship Id="rId10" Type="http://schemas.openxmlformats.org/officeDocument/2006/relationships/image" Target="../media/image17.wmf"/><Relationship Id="rId4" Type="http://schemas.openxmlformats.org/officeDocument/2006/relationships/image" Target="../media/image14.wmf"/><Relationship Id="rId9" Type="http://schemas.openxmlformats.org/officeDocument/2006/relationships/oleObject" Target="../embeddings/oleObject16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12.R.5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The Metric System: Length and Area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4: Converting Metric Units of Length</a:t>
            </a: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i="0" dirty="0">
                <a:solidFill>
                  <a:schemeClr val="tx1"/>
                </a:solidFill>
              </a:rPr>
              <a:t>Change </a:t>
            </a:r>
            <a:r>
              <a:rPr lang="en-US" i="0" dirty="0">
                <a:solidFill>
                  <a:srgbClr val="0000FF"/>
                </a:solidFill>
              </a:rPr>
              <a:t>13.5 m</a:t>
            </a:r>
            <a:r>
              <a:rPr lang="en-US" i="0" dirty="0">
                <a:solidFill>
                  <a:schemeClr val="tx1"/>
                </a:solidFill>
              </a:rPr>
              <a:t> to </a:t>
            </a:r>
            <a:r>
              <a:rPr lang="en-US" dirty="0"/>
              <a:t>millimeters using a metric conversion line.</a:t>
            </a:r>
            <a:endParaRPr lang="en-US" i="0" dirty="0">
              <a:solidFill>
                <a:schemeClr val="tx1"/>
              </a:solidFill>
            </a:endParaRPr>
          </a:p>
          <a:p>
            <a:pPr marL="0" indent="0">
              <a:lnSpc>
                <a:spcPct val="90000"/>
              </a:lnSpc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lnSpc>
                <a:spcPct val="90000"/>
              </a:lnSpc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lnSpc>
                <a:spcPct val="90000"/>
              </a:lnSpc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lnSpc>
                <a:spcPct val="90000"/>
              </a:lnSpc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lnSpc>
                <a:spcPct val="90000"/>
              </a:lnSpc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lnSpc>
                <a:spcPct val="90000"/>
              </a:lnSpc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Thus, </a:t>
            </a:r>
            <a:r>
              <a:rPr lang="en-US" i="0" dirty="0">
                <a:solidFill>
                  <a:srgbClr val="0000FF"/>
                </a:solidFill>
              </a:rPr>
              <a:t>13.5 m</a:t>
            </a:r>
            <a:endParaRPr lang="en-US" dirty="0">
              <a:solidFill>
                <a:srgbClr val="FF0008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543800" y="4337362"/>
            <a:ext cx="1066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08080"/>
                </a:solidFill>
              </a:rPr>
              <a:t>New</a:t>
            </a:r>
          </a:p>
          <a:p>
            <a:pPr algn="ctr"/>
            <a:r>
              <a:rPr lang="en-US" sz="2000" dirty="0">
                <a:solidFill>
                  <a:srgbClr val="008080"/>
                </a:solidFill>
              </a:rPr>
              <a:t>Position</a:t>
            </a:r>
          </a:p>
        </p:txBody>
      </p:sp>
      <p:sp>
        <p:nvSpPr>
          <p:cNvPr id="8" name="Rectangle 7"/>
          <p:cNvSpPr/>
          <p:nvPr/>
        </p:nvSpPr>
        <p:spPr>
          <a:xfrm>
            <a:off x="4000500" y="4333885"/>
            <a:ext cx="1219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08080"/>
                </a:solidFill>
              </a:rPr>
              <a:t>Original</a:t>
            </a:r>
          </a:p>
          <a:p>
            <a:pPr algn="ctr"/>
            <a:r>
              <a:rPr lang="en-US" sz="2000" dirty="0">
                <a:solidFill>
                  <a:srgbClr val="008080"/>
                </a:solidFill>
              </a:rPr>
              <a:t>Position</a:t>
            </a:r>
          </a:p>
        </p:txBody>
      </p:sp>
      <p:sp>
        <p:nvSpPr>
          <p:cNvPr id="9" name="Rectangle 8"/>
          <p:cNvSpPr/>
          <p:nvPr/>
        </p:nvSpPr>
        <p:spPr>
          <a:xfrm>
            <a:off x="5334000" y="2057400"/>
            <a:ext cx="211782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3 units to the right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 rot="5400000" flipH="1" flipV="1">
            <a:off x="4356906" y="4028281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rot="5400000" flipH="1" flipV="1">
            <a:off x="7838912" y="4037806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2398751" y="5048250"/>
            <a:ext cx="218842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8"/>
                </a:solidFill>
              </a:rPr>
              <a:t>13 500 mm</a:t>
            </a:r>
            <a:r>
              <a:rPr lang="en-US" sz="2800" dirty="0"/>
              <a:t>.</a:t>
            </a:r>
          </a:p>
        </p:txBody>
      </p:sp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14400" y="2514600"/>
            <a:ext cx="7315200" cy="12541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Prefixes Mega-, Giga-, and </a:t>
            </a:r>
            <a:r>
              <a:rPr lang="en-US" dirty="0" err="1"/>
              <a:t>Tera</a:t>
            </a:r>
            <a:r>
              <a:rPr lang="en-US" dirty="0"/>
              <a:t>-</a:t>
            </a:r>
            <a:endParaRPr lang="en-US" dirty="0">
              <a:solidFill>
                <a:schemeClr val="accent1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066800" y="1387479"/>
          <a:ext cx="6964680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10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95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7200">
                <a:tc gridSpan="3"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Table 2:  </a:t>
                      </a:r>
                      <a:r>
                        <a:rPr lang="en-US" sz="20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Large Metric Prefixes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11" marB="45711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11" marB="45711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kilo-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thousand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kilobyte (KB) = 1000 bytes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mega-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million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megabyte (MB) = 1 000 000 bytes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 err="1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giga</a:t>
                      </a: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billion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gigabyte (GB) = 1 000 000 000 bytes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 err="1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tera</a:t>
                      </a: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trillion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terabyte (TB) = 1 000 000 000 000 bytes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The Prefixes Mega-, Giga-, and </a:t>
            </a:r>
            <a:r>
              <a:rPr lang="en-US" dirty="0" err="1"/>
              <a:t>Tera</a:t>
            </a:r>
            <a:r>
              <a:rPr lang="en-US" dirty="0"/>
              <a:t>-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14350" indent="-514350">
              <a:buFont typeface="+mj-lt"/>
              <a:buAutoNum type="alphaLcPeriod"/>
            </a:pPr>
            <a:r>
              <a:rPr lang="en-US" dirty="0"/>
              <a:t>How many pixels are in 12 megapixels?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How many terabytes are in 17 458 000 000 bytes?</a:t>
            </a:r>
          </a:p>
          <a:p>
            <a:r>
              <a:rPr lang="en-US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Using unit fractions:</a:t>
            </a:r>
          </a:p>
          <a:p>
            <a:pPr marL="514350" indent="-514350">
              <a:buFont typeface="+mj-lt"/>
              <a:buAutoNum type="alphaLcPeriod"/>
            </a:pPr>
            <a:endParaRPr lang="en-US" dirty="0"/>
          </a:p>
          <a:p>
            <a:pPr marL="514350" indent="-514350">
              <a:buFont typeface="+mj-lt"/>
              <a:buAutoNum type="alphaLcPeriod"/>
            </a:pPr>
            <a:endParaRPr lang="en-US" dirty="0"/>
          </a:p>
          <a:p>
            <a:pPr marL="514350" indent="-514350">
              <a:buFont typeface="+mj-lt"/>
              <a:buAutoNum type="alphaLcPeriod"/>
            </a:pPr>
            <a:endParaRPr lang="en-US" dirty="0"/>
          </a:p>
          <a:p>
            <a:pPr marL="514350" indent="-514350">
              <a:buFont typeface="+mj-lt"/>
              <a:buAutoNum type="alphaLcPeriod"/>
            </a:pPr>
            <a:endParaRPr lang="en-US" dirty="0"/>
          </a:p>
          <a:p>
            <a:pPr marL="514350" indent="-514350"/>
            <a:r>
              <a:rPr lang="en-US" dirty="0"/>
              <a:t>	Thus, there are </a:t>
            </a:r>
            <a:r>
              <a:rPr lang="en-US" dirty="0">
                <a:solidFill>
                  <a:srgbClr val="FF0000"/>
                </a:solidFill>
              </a:rPr>
              <a:t>12 000 000 pixels </a:t>
            </a:r>
            <a:r>
              <a:rPr lang="en-US" dirty="0"/>
              <a:t>in 12 megapixels.</a:t>
            </a:r>
          </a:p>
        </p:txBody>
      </p:sp>
      <p:graphicFrame>
        <p:nvGraphicFramePr>
          <p:cNvPr id="17410" name="Object 2"/>
          <p:cNvGraphicFramePr>
            <a:graphicFrameLocks noChangeAspect="1"/>
          </p:cNvGraphicFramePr>
          <p:nvPr/>
        </p:nvGraphicFramePr>
        <p:xfrm>
          <a:off x="1016000" y="3727450"/>
          <a:ext cx="20955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59" name="Equation" r:id="rId3" imgW="2095018" imgH="368185" progId="Equation.DSMT4">
                  <p:embed/>
                </p:oleObj>
              </mc:Choice>
              <mc:Fallback>
                <p:oleObj name="Equation" r:id="rId3" imgW="2095018" imgH="368185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6000" y="3727450"/>
                        <a:ext cx="20955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1" name="Object 3"/>
          <p:cNvGraphicFramePr>
            <a:graphicFrameLocks noChangeAspect="1"/>
          </p:cNvGraphicFramePr>
          <p:nvPr/>
        </p:nvGraphicFramePr>
        <p:xfrm>
          <a:off x="3251200" y="3460750"/>
          <a:ext cx="49022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60" name="Equation" r:id="rId5" imgW="4901052" imgH="901723" progId="Equation.DSMT4">
                  <p:embed/>
                </p:oleObj>
              </mc:Choice>
              <mc:Fallback>
                <p:oleObj name="Equation" r:id="rId5" imgW="4901052" imgH="901723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1200" y="3460750"/>
                        <a:ext cx="49022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2" name="Object 4"/>
          <p:cNvGraphicFramePr>
            <a:graphicFrameLocks noChangeAspect="1"/>
          </p:cNvGraphicFramePr>
          <p:nvPr/>
        </p:nvGraphicFramePr>
        <p:xfrm>
          <a:off x="3244850" y="4425950"/>
          <a:ext cx="31623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61" name="Equation" r:id="rId7" imgW="3161542" imgH="368185" progId="Equation.DSMT4">
                  <p:embed/>
                </p:oleObj>
              </mc:Choice>
              <mc:Fallback>
                <p:oleObj name="Equation" r:id="rId7" imgW="3161542" imgH="368185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4850" y="4425950"/>
                        <a:ext cx="31623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3" name="Object 5"/>
          <p:cNvGraphicFramePr>
            <a:graphicFrameLocks noChangeAspect="1"/>
          </p:cNvGraphicFramePr>
          <p:nvPr/>
        </p:nvGraphicFramePr>
        <p:xfrm>
          <a:off x="3244850" y="4946650"/>
          <a:ext cx="28575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62" name="Equation" r:id="rId9" imgW="2856742" imgH="368185" progId="Equation.DSMT4">
                  <p:embed/>
                </p:oleObj>
              </mc:Choice>
              <mc:Fallback>
                <p:oleObj name="Equation" r:id="rId9" imgW="2856742" imgH="368185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4850" y="4946650"/>
                        <a:ext cx="28575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Connector 7"/>
          <p:cNvCxnSpPr/>
          <p:nvPr/>
        </p:nvCxnSpPr>
        <p:spPr>
          <a:xfrm flipV="1">
            <a:off x="4038600" y="3733800"/>
            <a:ext cx="16002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6324600" y="4038600"/>
            <a:ext cx="16002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The Prefixes Mega-, Giga-, and </a:t>
            </a:r>
            <a:r>
              <a:rPr lang="en-US" dirty="0" err="1"/>
              <a:t>Tera</a:t>
            </a:r>
            <a:r>
              <a:rPr lang="en-US" dirty="0"/>
              <a:t>-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/>
            <a:r>
              <a:rPr lang="en-US" dirty="0"/>
              <a:t>	Thus, there are </a:t>
            </a:r>
            <a:r>
              <a:rPr lang="en-US" dirty="0">
                <a:solidFill>
                  <a:srgbClr val="FF0000"/>
                </a:solidFill>
              </a:rPr>
              <a:t>0.017 458 terabytes </a:t>
            </a:r>
            <a:r>
              <a:rPr lang="en-US" dirty="0"/>
              <a:t>in </a:t>
            </a:r>
            <a:br>
              <a:rPr lang="en-US" dirty="0"/>
            </a:br>
            <a:r>
              <a:rPr lang="en-US" dirty="0"/>
              <a:t>17 458 000 000 bytes.</a:t>
            </a:r>
          </a:p>
        </p:txBody>
      </p:sp>
      <p:graphicFrame>
        <p:nvGraphicFramePr>
          <p:cNvPr id="17410" name="Object 2"/>
          <p:cNvGraphicFramePr>
            <a:graphicFrameLocks noChangeAspect="1"/>
          </p:cNvGraphicFramePr>
          <p:nvPr/>
        </p:nvGraphicFramePr>
        <p:xfrm>
          <a:off x="1079500" y="1390650"/>
          <a:ext cx="31877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84" name="Equation" r:id="rId3" imgW="3186896" imgH="368185" progId="Equation.DSMT4">
                  <p:embed/>
                </p:oleObj>
              </mc:Choice>
              <mc:Fallback>
                <p:oleObj name="Equation" r:id="rId3" imgW="3186896" imgH="368185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9500" y="1390650"/>
                        <a:ext cx="31877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1" name="Object 3"/>
          <p:cNvGraphicFramePr>
            <a:graphicFrameLocks noChangeAspect="1"/>
          </p:cNvGraphicFramePr>
          <p:nvPr/>
        </p:nvGraphicFramePr>
        <p:xfrm>
          <a:off x="1435100" y="1993900"/>
          <a:ext cx="72517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85" name="Equation" r:id="rId5" imgW="7250161" imgH="901723" progId="Equation.DSMT4">
                  <p:embed/>
                </p:oleObj>
              </mc:Choice>
              <mc:Fallback>
                <p:oleObj name="Equation" r:id="rId5" imgW="7250161" imgH="901723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5100" y="1993900"/>
                        <a:ext cx="72517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3" name="Object 5"/>
          <p:cNvGraphicFramePr>
            <a:graphicFrameLocks noChangeAspect="1"/>
          </p:cNvGraphicFramePr>
          <p:nvPr/>
        </p:nvGraphicFramePr>
        <p:xfrm>
          <a:off x="1435100" y="4127500"/>
          <a:ext cx="32131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86" name="Equation" r:id="rId7" imgW="3212250" imgH="368185" progId="Equation.DSMT4">
                  <p:embed/>
                </p:oleObj>
              </mc:Choice>
              <mc:Fallback>
                <p:oleObj name="Equation" r:id="rId7" imgW="3212250" imgH="368185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5100" y="4127500"/>
                        <a:ext cx="32131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8" name="Object 3"/>
          <p:cNvGraphicFramePr>
            <a:graphicFrameLocks noChangeAspect="1"/>
          </p:cNvGraphicFramePr>
          <p:nvPr/>
        </p:nvGraphicFramePr>
        <p:xfrm>
          <a:off x="1457325" y="2984500"/>
          <a:ext cx="4406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87" name="Equation" r:id="rId9" imgW="4406096" imgH="837787" progId="Equation.DSMT4">
                  <p:embed/>
                </p:oleObj>
              </mc:Choice>
              <mc:Fallback>
                <p:oleObj name="Equation" r:id="rId9" imgW="4406096" imgH="837787" progId="Equation.DSMT4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7325" y="2984500"/>
                        <a:ext cx="4406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Connector 7"/>
          <p:cNvCxnSpPr/>
          <p:nvPr/>
        </p:nvCxnSpPr>
        <p:spPr>
          <a:xfrm flipV="1">
            <a:off x="4038600" y="2286000"/>
            <a:ext cx="9144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7772400" y="2514600"/>
            <a:ext cx="9906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Converting Metric Units of Area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371600" y="1387479"/>
          <a:ext cx="6019800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7200">
                <a:tc gridSpan="3"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Table 3:  </a:t>
                      </a:r>
                      <a:r>
                        <a:rPr lang="en-US" sz="20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Metric Measures of Area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11" marB="45711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11" marB="45711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r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cm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2000" baseline="30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100 mm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r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dm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= 100 cm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10 000 mm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r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= 100 dm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= 10 000 cm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1 000 000 mm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r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dam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100 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r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hm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= 100 dam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10 000 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r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de-DE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km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de-DE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= 100 hm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de-DE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= 10 000 dam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1 000 000 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Converting Metric Units of Area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Convert each measurement using unit fractions.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  <a:p>
            <a:r>
              <a:rPr lang="en-US" b="1" dirty="0"/>
              <a:t>Solution</a:t>
            </a:r>
          </a:p>
          <a:p>
            <a:endParaRPr lang="en-US" sz="500" b="1" dirty="0"/>
          </a:p>
          <a:p>
            <a:pPr marL="514350" indent="-514350"/>
            <a:r>
              <a:rPr lang="en-US" dirty="0"/>
              <a:t>  </a:t>
            </a:r>
          </a:p>
        </p:txBody>
      </p:sp>
      <p:sp>
        <p:nvSpPr>
          <p:cNvPr id="5" name="Rectangle 4"/>
          <p:cNvSpPr/>
          <p:nvPr/>
        </p:nvSpPr>
        <p:spPr>
          <a:xfrm>
            <a:off x="896852" y="1810405"/>
            <a:ext cx="30283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14350" indent="-514350"/>
            <a:r>
              <a:rPr lang="en-US" sz="2800" dirty="0">
                <a:solidFill>
                  <a:srgbClr val="0000FF"/>
                </a:solidFill>
              </a:rPr>
              <a:t>5 cm</a:t>
            </a:r>
            <a:r>
              <a:rPr lang="en-US" sz="2800" baseline="30000" dirty="0">
                <a:solidFill>
                  <a:srgbClr val="0000FF"/>
                </a:solidFill>
              </a:rPr>
              <a:t>2</a:t>
            </a:r>
            <a:r>
              <a:rPr lang="en-US" sz="2800" dirty="0">
                <a:solidFill>
                  <a:srgbClr val="0000FF"/>
                </a:solidFill>
              </a:rPr>
              <a:t> = _____ mm</a:t>
            </a:r>
            <a:r>
              <a:rPr lang="en-US" sz="2800" baseline="30000" dirty="0">
                <a:solidFill>
                  <a:srgbClr val="0000FF"/>
                </a:solidFill>
              </a:rPr>
              <a:t>2</a:t>
            </a:r>
            <a:endParaRPr lang="en-US" sz="2800" dirty="0">
              <a:solidFill>
                <a:srgbClr val="0000FF"/>
              </a:solidFill>
            </a:endParaRPr>
          </a:p>
        </p:txBody>
      </p:sp>
      <p:graphicFrame>
        <p:nvGraphicFramePr>
          <p:cNvPr id="19458" name="Object 2"/>
          <p:cNvGraphicFramePr>
            <a:graphicFrameLocks noChangeAspect="1"/>
          </p:cNvGraphicFramePr>
          <p:nvPr/>
        </p:nvGraphicFramePr>
        <p:xfrm>
          <a:off x="838200" y="3197225"/>
          <a:ext cx="8382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07" name="Equation" r:id="rId3" imgW="837787" imgH="393539" progId="Equation.DSMT4">
                  <p:embed/>
                </p:oleObj>
              </mc:Choice>
              <mc:Fallback>
                <p:oleObj name="Equation" r:id="rId3" imgW="837787" imgH="393539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3197225"/>
                        <a:ext cx="8382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59" name="Object 3"/>
          <p:cNvGraphicFramePr>
            <a:graphicFrameLocks noChangeAspect="1"/>
          </p:cNvGraphicFramePr>
          <p:nvPr/>
        </p:nvGraphicFramePr>
        <p:xfrm>
          <a:off x="1727200" y="2971800"/>
          <a:ext cx="26543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08" name="Equation" r:id="rId5" imgW="2653910" imgH="889046" progId="Equation.DSMT4">
                  <p:embed/>
                </p:oleObj>
              </mc:Choice>
              <mc:Fallback>
                <p:oleObj name="Equation" r:id="rId5" imgW="2653910" imgH="889046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7200" y="2971800"/>
                        <a:ext cx="2654300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0" name="Object 4"/>
          <p:cNvGraphicFramePr>
            <a:graphicFrameLocks noChangeAspect="1"/>
          </p:cNvGraphicFramePr>
          <p:nvPr/>
        </p:nvGraphicFramePr>
        <p:xfrm>
          <a:off x="4438650" y="3194050"/>
          <a:ext cx="19177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09" name="Equation" r:id="rId7" imgW="1917539" imgH="393539" progId="Equation.DSMT4">
                  <p:embed/>
                </p:oleObj>
              </mc:Choice>
              <mc:Fallback>
                <p:oleObj name="Equation" r:id="rId7" imgW="1917539" imgH="393539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8650" y="3194050"/>
                        <a:ext cx="19177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0645973"/>
              </p:ext>
            </p:extLst>
          </p:nvPr>
        </p:nvGraphicFramePr>
        <p:xfrm>
          <a:off x="6483350" y="3194050"/>
          <a:ext cx="16129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10" name="Equation" r:id="rId9" imgW="1612800" imgH="393480" progId="Equation.DSMT4">
                  <p:embed/>
                </p:oleObj>
              </mc:Choice>
              <mc:Fallback>
                <p:oleObj name="Equation" r:id="rId9" imgW="1612800" imgH="393480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83350" y="3194050"/>
                        <a:ext cx="16129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5" name="Straight Connector 14"/>
          <p:cNvCxnSpPr/>
          <p:nvPr/>
        </p:nvCxnSpPr>
        <p:spPr>
          <a:xfrm flipV="1">
            <a:off x="2305050" y="3305175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3571875" y="3581400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5581650" y="3857625"/>
            <a:ext cx="2667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Note that the decimal</a:t>
            </a:r>
          </a:p>
          <a:p>
            <a:r>
              <a:rPr lang="en-US" sz="2000" dirty="0">
                <a:solidFill>
                  <a:srgbClr val="008080"/>
                </a:solidFill>
              </a:rPr>
              <a:t>point is moved 2 places</a:t>
            </a:r>
          </a:p>
          <a:p>
            <a:r>
              <a:rPr lang="en-US" sz="2000" dirty="0">
                <a:solidFill>
                  <a:srgbClr val="008080"/>
                </a:solidFill>
              </a:rPr>
              <a:t>to the right.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Converting Metric Units of Area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/>
              <a:t> </a:t>
            </a:r>
          </a:p>
          <a:p>
            <a:pPr marL="514350" indent="-514350"/>
            <a:r>
              <a:rPr lang="en-US" b="1" dirty="0"/>
              <a:t>Solution</a:t>
            </a:r>
          </a:p>
        </p:txBody>
      </p:sp>
      <p:graphicFrame>
        <p:nvGraphicFramePr>
          <p:cNvPr id="19462" name="Object 6"/>
          <p:cNvGraphicFramePr>
            <a:graphicFrameLocks noChangeAspect="1"/>
          </p:cNvGraphicFramePr>
          <p:nvPr/>
        </p:nvGraphicFramePr>
        <p:xfrm>
          <a:off x="914400" y="2638762"/>
          <a:ext cx="15240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35" name="Equation" r:id="rId3" imgW="1523449" imgH="393539" progId="Equation.DSMT4">
                  <p:embed/>
                </p:oleObj>
              </mc:Choice>
              <mc:Fallback>
                <p:oleObj name="Equation" r:id="rId3" imgW="1523449" imgH="393539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638762"/>
                        <a:ext cx="15240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2525905"/>
              </p:ext>
            </p:extLst>
          </p:nvPr>
        </p:nvGraphicFramePr>
        <p:xfrm>
          <a:off x="2460625" y="2413337"/>
          <a:ext cx="42545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36" name="Equation" r:id="rId5" imgW="4254480" imgH="888840" progId="Equation.DSMT4">
                  <p:embed/>
                </p:oleObj>
              </mc:Choice>
              <mc:Fallback>
                <p:oleObj name="Equation" r:id="rId5" imgW="4254480" imgH="88884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0625" y="2413337"/>
                        <a:ext cx="4254500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9429889"/>
              </p:ext>
            </p:extLst>
          </p:nvPr>
        </p:nvGraphicFramePr>
        <p:xfrm>
          <a:off x="6756400" y="2645112"/>
          <a:ext cx="17780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37" name="Equation" r:id="rId7" imgW="1777680" imgH="393480" progId="Equation.DSMT4">
                  <p:embed/>
                </p:oleObj>
              </mc:Choice>
              <mc:Fallback>
                <p:oleObj name="Equation" r:id="rId7" imgW="1777680" imgH="39348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56400" y="2645112"/>
                        <a:ext cx="17780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9" name="Straight Connector 18"/>
          <p:cNvCxnSpPr/>
          <p:nvPr/>
        </p:nvCxnSpPr>
        <p:spPr>
          <a:xfrm flipV="1">
            <a:off x="3657600" y="2718137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6019800" y="3022937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5715000" y="3556337"/>
            <a:ext cx="28194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Note that the decimal</a:t>
            </a:r>
          </a:p>
          <a:p>
            <a:r>
              <a:rPr lang="en-US" sz="2000" dirty="0">
                <a:solidFill>
                  <a:srgbClr val="008080"/>
                </a:solidFill>
              </a:rPr>
              <a:t>point is moved 6 places</a:t>
            </a:r>
          </a:p>
          <a:p>
            <a:r>
              <a:rPr lang="en-US" sz="2000" dirty="0">
                <a:solidFill>
                  <a:srgbClr val="008080"/>
                </a:solidFill>
              </a:rPr>
              <a:t>to the left.</a:t>
            </a:r>
          </a:p>
        </p:txBody>
      </p:sp>
      <p:sp>
        <p:nvSpPr>
          <p:cNvPr id="10" name="Rectangle 9"/>
          <p:cNvSpPr/>
          <p:nvPr/>
        </p:nvSpPr>
        <p:spPr>
          <a:xfrm>
            <a:off x="887463" y="1303946"/>
            <a:ext cx="342433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14350" indent="-514350"/>
            <a:r>
              <a:rPr lang="en-US" sz="2800" dirty="0">
                <a:solidFill>
                  <a:srgbClr val="0000FF"/>
                </a:solidFill>
              </a:rPr>
              <a:t>4600 mm</a:t>
            </a:r>
            <a:r>
              <a:rPr lang="en-US" sz="2800" baseline="30000" dirty="0">
                <a:solidFill>
                  <a:srgbClr val="0000FF"/>
                </a:solidFill>
              </a:rPr>
              <a:t>2</a:t>
            </a:r>
            <a:r>
              <a:rPr lang="en-US" sz="2800" dirty="0">
                <a:solidFill>
                  <a:srgbClr val="0000FF"/>
                </a:solidFill>
              </a:rPr>
              <a:t> = _____ m</a:t>
            </a:r>
            <a:r>
              <a:rPr lang="en-US" sz="2800" baseline="30000" dirty="0">
                <a:solidFill>
                  <a:srgbClr val="0000FF"/>
                </a:solidFill>
              </a:rPr>
              <a:t>2</a:t>
            </a:r>
            <a:endParaRPr lang="en-US" sz="28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Converting Metric Units of Area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Convert </a:t>
            </a:r>
            <a:r>
              <a:rPr lang="en-US" dirty="0">
                <a:solidFill>
                  <a:srgbClr val="0000FF"/>
                </a:solidFill>
              </a:rPr>
              <a:t>253 mm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to square centimeters using a metric conversion line.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Note that the decimal point is aligned over the original unit of metric area and that two digits are used in each space on the line.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Converting Metric Units of Area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solidFill>
                <a:srgbClr val="1F497D"/>
              </a:solidFill>
            </a:endParaRPr>
          </a:p>
          <a:p>
            <a:endParaRPr lang="en-US" dirty="0">
              <a:solidFill>
                <a:srgbClr val="1F497D"/>
              </a:solidFill>
            </a:endParaRPr>
          </a:p>
          <a:p>
            <a:endParaRPr lang="en-US" dirty="0">
              <a:solidFill>
                <a:srgbClr val="1F497D"/>
              </a:solidFill>
            </a:endParaRPr>
          </a:p>
          <a:p>
            <a:endParaRPr lang="en-US" dirty="0">
              <a:solidFill>
                <a:srgbClr val="1F497D"/>
              </a:solidFill>
            </a:endParaRPr>
          </a:p>
          <a:p>
            <a:endParaRPr lang="en-US" dirty="0">
              <a:solidFill>
                <a:srgbClr val="1F497D"/>
              </a:solidFill>
            </a:endParaRPr>
          </a:p>
          <a:p>
            <a:endParaRPr lang="en-US" dirty="0">
              <a:solidFill>
                <a:srgbClr val="1F497D"/>
              </a:solidFill>
            </a:endParaRPr>
          </a:p>
          <a:p>
            <a:endParaRPr lang="en-US" dirty="0">
              <a:solidFill>
                <a:srgbClr val="1F497D"/>
              </a:solidFill>
            </a:endParaRPr>
          </a:p>
          <a:p>
            <a:r>
              <a:rPr lang="en-US" dirty="0">
                <a:solidFill>
                  <a:srgbClr val="1F497D"/>
                </a:solidFill>
              </a:rPr>
              <a:t>Thus, 253 mm</a:t>
            </a:r>
            <a:r>
              <a:rPr lang="en-US" baseline="30000" dirty="0">
                <a:solidFill>
                  <a:srgbClr val="1F497D"/>
                </a:solidFill>
              </a:rPr>
              <a:t>2</a:t>
            </a:r>
            <a:r>
              <a:rPr lang="en-US" dirty="0">
                <a:solidFill>
                  <a:srgbClr val="1F497D"/>
                </a:solidFill>
              </a:rPr>
              <a:t> = </a:t>
            </a:r>
            <a:r>
              <a:rPr lang="en-US" dirty="0">
                <a:solidFill>
                  <a:srgbClr val="FF0000"/>
                </a:solidFill>
              </a:rPr>
              <a:t>2.53 cm</a:t>
            </a:r>
            <a:r>
              <a:rPr lang="en-US" baseline="30000" dirty="0">
                <a:solidFill>
                  <a:srgbClr val="FF0000"/>
                </a:solidFill>
              </a:rPr>
              <a:t>2</a:t>
            </a:r>
            <a:r>
              <a:rPr lang="en-US" dirty="0">
                <a:solidFill>
                  <a:srgbClr val="1F497D"/>
                </a:solidFill>
              </a:rPr>
              <a:t>.</a:t>
            </a:r>
            <a:endParaRPr lang="en-US" b="1" dirty="0">
              <a:solidFill>
                <a:srgbClr val="1F497D"/>
              </a:solidFill>
            </a:endParaRPr>
          </a:p>
        </p:txBody>
      </p:sp>
      <p:pic>
        <p:nvPicPr>
          <p:cNvPr id="34818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9600" y="1828800"/>
            <a:ext cx="7789984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7620000" y="3880162"/>
            <a:ext cx="1066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08080"/>
                </a:solidFill>
              </a:rPr>
              <a:t>Original</a:t>
            </a:r>
          </a:p>
          <a:p>
            <a:pPr algn="ctr"/>
            <a:r>
              <a:rPr lang="en-US" sz="2000" dirty="0">
                <a:solidFill>
                  <a:srgbClr val="008080"/>
                </a:solidFill>
              </a:rPr>
              <a:t>Position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0" y="3886210"/>
            <a:ext cx="1219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08080"/>
                </a:solidFill>
              </a:rPr>
              <a:t>New</a:t>
            </a:r>
          </a:p>
          <a:p>
            <a:pPr algn="ctr"/>
            <a:r>
              <a:rPr lang="en-US" sz="2000" dirty="0">
                <a:solidFill>
                  <a:srgbClr val="008080"/>
                </a:solidFill>
              </a:rPr>
              <a:t>Position</a:t>
            </a:r>
          </a:p>
        </p:txBody>
      </p:sp>
      <p:sp>
        <p:nvSpPr>
          <p:cNvPr id="7" name="Rectangle 6"/>
          <p:cNvSpPr/>
          <p:nvPr/>
        </p:nvSpPr>
        <p:spPr>
          <a:xfrm>
            <a:off x="6629400" y="1371600"/>
            <a:ext cx="187910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1 unit to the left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 rot="5400000" flipH="1" flipV="1">
            <a:off x="6757206" y="3580606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rot="5400000" flipH="1" flipV="1">
            <a:off x="7915112" y="3580606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8: Converting Metric Units of Area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Convert </a:t>
            </a:r>
            <a:r>
              <a:rPr lang="en-US" dirty="0">
                <a:solidFill>
                  <a:srgbClr val="0000FF"/>
                </a:solidFill>
              </a:rPr>
              <a:t>6.1 m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to square centimeters using a metric conversion line.</a:t>
            </a:r>
          </a:p>
          <a:p>
            <a:r>
              <a:rPr lang="en-US" b="1" dirty="0"/>
              <a:t>Solution</a:t>
            </a:r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en-US" dirty="0"/>
              <a:t>Thus, 6.1 m</a:t>
            </a:r>
            <a:r>
              <a:rPr lang="en-US" baseline="30000" dirty="0"/>
              <a:t>2</a:t>
            </a:r>
            <a:r>
              <a:rPr lang="en-US" dirty="0"/>
              <a:t> = </a:t>
            </a:r>
            <a:r>
              <a:rPr lang="en-US" dirty="0">
                <a:solidFill>
                  <a:srgbClr val="FF0000"/>
                </a:solidFill>
              </a:rPr>
              <a:t>61 000 cm</a:t>
            </a:r>
            <a:r>
              <a:rPr lang="en-US" baseline="30000" dirty="0">
                <a:solidFill>
                  <a:srgbClr val="FF0000"/>
                </a:solidFill>
              </a:rPr>
              <a:t>2</a:t>
            </a:r>
            <a:r>
              <a:rPr lang="en-US" dirty="0"/>
              <a:t>.</a:t>
            </a:r>
            <a:endParaRPr lang="en-US" b="1" dirty="0"/>
          </a:p>
        </p:txBody>
      </p:sp>
      <p:pic>
        <p:nvPicPr>
          <p:cNvPr id="35842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4350" y="2721026"/>
            <a:ext cx="8324850" cy="1393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4133850" y="4696266"/>
            <a:ext cx="1066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08080"/>
                </a:solidFill>
              </a:rPr>
              <a:t>Original</a:t>
            </a:r>
          </a:p>
          <a:p>
            <a:pPr algn="ctr"/>
            <a:r>
              <a:rPr lang="en-US" sz="2000" dirty="0">
                <a:solidFill>
                  <a:srgbClr val="008080"/>
                </a:solidFill>
              </a:rPr>
              <a:t>Position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6705600" y="4702314"/>
            <a:ext cx="1219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08080"/>
                </a:solidFill>
              </a:rPr>
              <a:t>New</a:t>
            </a:r>
          </a:p>
          <a:p>
            <a:pPr algn="ctr"/>
            <a:r>
              <a:rPr lang="en-US" sz="2000" dirty="0">
                <a:solidFill>
                  <a:srgbClr val="008080"/>
                </a:solidFill>
              </a:rPr>
              <a:t>Position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 rot="5400000" flipH="1" flipV="1">
            <a:off x="4452156" y="4396710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rot="5400000" flipH="1" flipV="1">
            <a:off x="7076912" y="4396710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5044976" y="2343090"/>
            <a:ext cx="211782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2 units to the right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882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Convert between metric units of length.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Be familiar with the metric prefixes mega-, </a:t>
            </a:r>
            <a:r>
              <a:rPr lang="en-US" dirty="0" err="1"/>
              <a:t>giga</a:t>
            </a:r>
            <a:r>
              <a:rPr lang="en-US" dirty="0"/>
              <a:t>-, and </a:t>
            </a:r>
            <a:r>
              <a:rPr lang="en-US" dirty="0" err="1"/>
              <a:t>tera</a:t>
            </a:r>
            <a:r>
              <a:rPr lang="en-US" dirty="0"/>
              <a:t>-.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Convert between metric units of area.</a:t>
            </a:r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Converting Metric Units of Area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209800" y="1676400"/>
          <a:ext cx="4648200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7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95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7200">
                <a:tc gridSpan="3"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Table 4:  </a:t>
                      </a:r>
                      <a:r>
                        <a:rPr lang="en-US" sz="20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Metric Measures of Land Area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11" marB="45711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11" marB="45711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	     1 a</a:t>
                      </a:r>
                      <a:endParaRPr lang="en-US" sz="2000" baseline="30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100 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	     1 ha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100 a  =  10 000 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9: Converting Metric Units of Land Area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Convert </a:t>
            </a:r>
            <a:r>
              <a:rPr lang="en-US" dirty="0">
                <a:solidFill>
                  <a:srgbClr val="0000FF"/>
                </a:solidFill>
              </a:rPr>
              <a:t>3 km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dirty="0"/>
              <a:t> to </a:t>
            </a:r>
            <a:r>
              <a:rPr lang="en-US" dirty="0" err="1"/>
              <a:t>ares</a:t>
            </a:r>
            <a:r>
              <a:rPr lang="en-US" dirty="0"/>
              <a:t>.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To make this conversion, we need to know how many </a:t>
            </a:r>
            <a:r>
              <a:rPr lang="en-US" dirty="0" err="1"/>
              <a:t>ares</a:t>
            </a:r>
            <a:r>
              <a:rPr lang="en-US" dirty="0"/>
              <a:t> are in 1 km</a:t>
            </a:r>
            <a:r>
              <a:rPr lang="en-US" baseline="30000" dirty="0"/>
              <a:t>2</a:t>
            </a:r>
            <a:r>
              <a:rPr lang="en-US" dirty="0"/>
              <a:t>. Because 1 km = 1000 m we have</a:t>
            </a:r>
          </a:p>
        </p:txBody>
      </p:sp>
      <p:graphicFrame>
        <p:nvGraphicFramePr>
          <p:cNvPr id="36866" name="Object 2"/>
          <p:cNvGraphicFramePr>
            <a:graphicFrameLocks noChangeAspect="1"/>
          </p:cNvGraphicFramePr>
          <p:nvPr/>
        </p:nvGraphicFramePr>
        <p:xfrm>
          <a:off x="1905000" y="3505200"/>
          <a:ext cx="838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27" name="Equation" r:id="rId3" imgW="837787" imgH="380862" progId="Equation.DSMT4">
                  <p:embed/>
                </p:oleObj>
              </mc:Choice>
              <mc:Fallback>
                <p:oleObj name="Equation" r:id="rId3" imgW="837787" imgH="380862" progId="Equation.DSMT4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505200"/>
                        <a:ext cx="8382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67" name="Object 3"/>
          <p:cNvGraphicFramePr>
            <a:graphicFrameLocks noChangeAspect="1"/>
          </p:cNvGraphicFramePr>
          <p:nvPr/>
        </p:nvGraphicFramePr>
        <p:xfrm>
          <a:off x="2800350" y="4051300"/>
          <a:ext cx="2565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28" name="Equation" r:id="rId5" imgW="2565170" imgH="292123" progId="Equation.DSMT4">
                  <p:embed/>
                </p:oleObj>
              </mc:Choice>
              <mc:Fallback>
                <p:oleObj name="Equation" r:id="rId5" imgW="2565170" imgH="292123" progId="Equation.DSMT4">
                  <p:embed/>
                  <p:pic>
                    <p:nvPicPr>
                      <p:cNvPr id="0" name="Picture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0350" y="4051300"/>
                        <a:ext cx="25654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68" name="Object 4"/>
          <p:cNvGraphicFramePr>
            <a:graphicFrameLocks noChangeAspect="1"/>
          </p:cNvGraphicFramePr>
          <p:nvPr/>
        </p:nvGraphicFramePr>
        <p:xfrm>
          <a:off x="2800350" y="4406900"/>
          <a:ext cx="21717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29" name="Equation" r:id="rId7" imgW="2171080" imgH="393539" progId="Equation.DSMT4">
                  <p:embed/>
                </p:oleObj>
              </mc:Choice>
              <mc:Fallback>
                <p:oleObj name="Equation" r:id="rId7" imgW="2171080" imgH="393539" progId="Equation.DSMT4">
                  <p:embed/>
                  <p:pic>
                    <p:nvPicPr>
                      <p:cNvPr id="0" name="Picture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0350" y="4406900"/>
                        <a:ext cx="21717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69" name="Object 5"/>
          <p:cNvGraphicFramePr>
            <a:graphicFrameLocks noChangeAspect="1"/>
          </p:cNvGraphicFramePr>
          <p:nvPr/>
        </p:nvGraphicFramePr>
        <p:xfrm>
          <a:off x="2819400" y="4965700"/>
          <a:ext cx="1549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30" name="Equation" r:id="rId9" imgW="1549354" imgH="292123" progId="Equation.DSMT4">
                  <p:embed/>
                </p:oleObj>
              </mc:Choice>
              <mc:Fallback>
                <p:oleObj name="Equation" r:id="rId9" imgW="1549354" imgH="292123" progId="Equation.DSMT4">
                  <p:embed/>
                  <p:pic>
                    <p:nvPicPr>
                      <p:cNvPr id="0" name="Picture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4965700"/>
                        <a:ext cx="15494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5551287" y="4924425"/>
            <a:ext cx="321171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Divide m</a:t>
            </a:r>
            <a:r>
              <a:rPr lang="en-US" sz="2000" baseline="30000" dirty="0">
                <a:solidFill>
                  <a:srgbClr val="008080"/>
                </a:solidFill>
              </a:rPr>
              <a:t>2</a:t>
            </a:r>
            <a:r>
              <a:rPr lang="en-US" sz="2000" dirty="0">
                <a:solidFill>
                  <a:srgbClr val="008080"/>
                </a:solidFill>
              </a:rPr>
              <a:t> by 100 to get </a:t>
            </a:r>
            <a:r>
              <a:rPr lang="en-US" sz="2000" dirty="0" err="1">
                <a:solidFill>
                  <a:srgbClr val="008080"/>
                </a:solidFill>
              </a:rPr>
              <a:t>ares</a:t>
            </a:r>
            <a:r>
              <a:rPr lang="en-US" sz="2000" dirty="0">
                <a:solidFill>
                  <a:srgbClr val="008080"/>
                </a:solidFill>
              </a:rPr>
              <a:t>.</a:t>
            </a:r>
          </a:p>
        </p:txBody>
      </p:sp>
      <p:graphicFrame>
        <p:nvGraphicFramePr>
          <p:cNvPr id="36870" name="Object 6"/>
          <p:cNvGraphicFramePr>
            <a:graphicFrameLocks noChangeAspect="1"/>
          </p:cNvGraphicFramePr>
          <p:nvPr/>
        </p:nvGraphicFramePr>
        <p:xfrm>
          <a:off x="2800350" y="3619500"/>
          <a:ext cx="1816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31" name="Equation" r:id="rId11" imgW="1815572" imgH="292123" progId="Equation.DSMT4">
                  <p:embed/>
                </p:oleObj>
              </mc:Choice>
              <mc:Fallback>
                <p:oleObj name="Equation" r:id="rId11" imgW="1815572" imgH="292123" progId="Equation.DSMT4">
                  <p:embed/>
                  <p:pic>
                    <p:nvPicPr>
                      <p:cNvPr id="0" name="Picture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0350" y="3619500"/>
                        <a:ext cx="1816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9: Converting Metric Units of Land Area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Using a unit fraction, we have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Thus, 3 km</a:t>
            </a:r>
            <a:r>
              <a:rPr lang="en-US" baseline="30000" dirty="0"/>
              <a:t>2</a:t>
            </a:r>
            <a:r>
              <a:rPr lang="en-US" dirty="0"/>
              <a:t> = </a:t>
            </a:r>
            <a:r>
              <a:rPr lang="en-US" dirty="0">
                <a:solidFill>
                  <a:srgbClr val="FF0000"/>
                </a:solidFill>
              </a:rPr>
              <a:t>30 000 a</a:t>
            </a:r>
            <a:r>
              <a:rPr lang="en-US" dirty="0"/>
              <a:t>.</a:t>
            </a:r>
            <a:endParaRPr lang="en-US" b="1" dirty="0"/>
          </a:p>
        </p:txBody>
      </p:sp>
      <p:graphicFrame>
        <p:nvGraphicFramePr>
          <p:cNvPr id="37894" name="Object 6"/>
          <p:cNvGraphicFramePr>
            <a:graphicFrameLocks noChangeAspect="1"/>
          </p:cNvGraphicFramePr>
          <p:nvPr/>
        </p:nvGraphicFramePr>
        <p:xfrm>
          <a:off x="1066800" y="2098675"/>
          <a:ext cx="8509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43" name="Equation" r:id="rId3" imgW="850464" imgH="393539" progId="Equation.DSMT4">
                  <p:embed/>
                </p:oleObj>
              </mc:Choice>
              <mc:Fallback>
                <p:oleObj name="Equation" r:id="rId3" imgW="850464" imgH="393539" progId="Equation.DSMT4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098675"/>
                        <a:ext cx="8509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5" name="Object 7"/>
          <p:cNvGraphicFramePr>
            <a:graphicFrameLocks noChangeAspect="1"/>
          </p:cNvGraphicFramePr>
          <p:nvPr/>
        </p:nvGraphicFramePr>
        <p:xfrm>
          <a:off x="2006600" y="1917700"/>
          <a:ext cx="2565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44" name="Equation" r:id="rId5" imgW="2565170" imgH="825110" progId="Equation.DSMT4">
                  <p:embed/>
                </p:oleObj>
              </mc:Choice>
              <mc:Fallback>
                <p:oleObj name="Equation" r:id="rId5" imgW="2565170" imgH="825110" progId="Equation.DSMT4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6600" y="1917700"/>
                        <a:ext cx="25654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6" name="Object 8"/>
          <p:cNvGraphicFramePr>
            <a:graphicFrameLocks noChangeAspect="1"/>
          </p:cNvGraphicFramePr>
          <p:nvPr/>
        </p:nvGraphicFramePr>
        <p:xfrm>
          <a:off x="4673600" y="2193925"/>
          <a:ext cx="1803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45" name="Equation" r:id="rId7" imgW="1802895" imgH="292123" progId="Equation.DSMT4">
                  <p:embed/>
                </p:oleObj>
              </mc:Choice>
              <mc:Fallback>
                <p:oleObj name="Equation" r:id="rId7" imgW="1802895" imgH="292123" progId="Equation.DSMT4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3600" y="2193925"/>
                        <a:ext cx="18034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9953308"/>
              </p:ext>
            </p:extLst>
          </p:nvPr>
        </p:nvGraphicFramePr>
        <p:xfrm>
          <a:off x="6604000" y="2193925"/>
          <a:ext cx="1549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46" name="Equation" r:id="rId9" imgW="1549080" imgH="291960" progId="Equation.DSMT4">
                  <p:embed/>
                </p:oleObj>
              </mc:Choice>
              <mc:Fallback>
                <p:oleObj name="Equation" r:id="rId9" imgW="1549080" imgH="291960" progId="Equation.DSMT4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04000" y="2193925"/>
                        <a:ext cx="15494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Connector 7"/>
          <p:cNvCxnSpPr/>
          <p:nvPr/>
        </p:nvCxnSpPr>
        <p:spPr>
          <a:xfrm flipV="1">
            <a:off x="2590800" y="2209800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3800475" y="2466975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Metric Units of Length</a:t>
            </a:r>
            <a:endParaRPr lang="en-US" dirty="0">
              <a:solidFill>
                <a:schemeClr val="accent1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85800" y="1295400"/>
          <a:ext cx="7772400" cy="38666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595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128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83326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Table 1:  Metric Measures of Length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3326">
                <a:tc>
                  <a:txBody>
                    <a:bodyPr/>
                    <a:lstStyle/>
                    <a:p>
                      <a:pPr algn="l">
                        <a:tabLst>
                          <a:tab pos="225425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1 </a:t>
                      </a:r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milli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meter (mm) = 0.001 meter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282575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1 m = 1000 mm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3326">
                <a:tc>
                  <a:txBody>
                    <a:bodyPr/>
                    <a:lstStyle/>
                    <a:p>
                      <a:pPr algn="l">
                        <a:tabLst>
                          <a:tab pos="225425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1 </a:t>
                      </a:r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centi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meter</a:t>
                      </a:r>
                      <a:r>
                        <a:rPr lang="en-US" sz="2000" baseline="0" dirty="0">
                          <a:solidFill>
                            <a:srgbClr val="000000"/>
                          </a:solidFill>
                        </a:rPr>
                        <a:t> (cm)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= 0.01 meter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282575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1 m = 100 cm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332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25425" algn="l"/>
                        </a:tabLst>
                        <a:defRPr/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1 </a:t>
                      </a:r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deci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meter</a:t>
                      </a:r>
                      <a:r>
                        <a:rPr lang="en-US" sz="2000" baseline="0" dirty="0">
                          <a:solidFill>
                            <a:srgbClr val="000000"/>
                          </a:solidFill>
                        </a:rPr>
                        <a:t> (cm)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= 0.1 meter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82575" algn="l"/>
                        </a:tabLst>
                        <a:defRPr/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1 m = 10 dm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3326">
                <a:tc>
                  <a:txBody>
                    <a:bodyPr/>
                    <a:lstStyle/>
                    <a:p>
                      <a:pPr algn="l">
                        <a:tabLst>
                          <a:tab pos="225425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1 meter (m) = 1.0 meter (the basic unit)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3326">
                <a:tc>
                  <a:txBody>
                    <a:bodyPr/>
                    <a:lstStyle/>
                    <a:p>
                      <a:pPr algn="l">
                        <a:tabLst>
                          <a:tab pos="225425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1 </a:t>
                      </a:r>
                      <a:r>
                        <a:rPr lang="en-US" sz="2000" b="1" dirty="0" err="1">
                          <a:solidFill>
                            <a:srgbClr val="000000"/>
                          </a:solidFill>
                        </a:rPr>
                        <a:t>deka</a:t>
                      </a:r>
                      <a:r>
                        <a:rPr lang="en-US" sz="2000" dirty="0" err="1">
                          <a:solidFill>
                            <a:srgbClr val="000000"/>
                          </a:solidFill>
                        </a:rPr>
                        <a:t>meter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 (dam) = 10 meters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284163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1 cm = 10 mm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83326">
                <a:tc>
                  <a:txBody>
                    <a:bodyPr/>
                    <a:lstStyle/>
                    <a:p>
                      <a:pPr algn="l">
                        <a:tabLst>
                          <a:tab pos="225425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1 </a:t>
                      </a:r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hecto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meter (</a:t>
                      </a:r>
                      <a:r>
                        <a:rPr lang="en-US" sz="2000" dirty="0" err="1">
                          <a:solidFill>
                            <a:srgbClr val="000000"/>
                          </a:solidFill>
                        </a:rPr>
                        <a:t>hm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) = 100 meters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83326">
                <a:tc>
                  <a:txBody>
                    <a:bodyPr/>
                    <a:lstStyle/>
                    <a:p>
                      <a:pPr algn="l">
                        <a:tabLst>
                          <a:tab pos="225425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1 </a:t>
                      </a:r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kilo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meter</a:t>
                      </a:r>
                      <a:r>
                        <a:rPr lang="en-US" sz="2000" baseline="0" dirty="0">
                          <a:solidFill>
                            <a:srgbClr val="000000"/>
                          </a:solidFill>
                        </a:rPr>
                        <a:t> (km)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= 1000 meters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Writing Metric Units of Measure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06240"/>
          </a:xfrm>
          <a:solidFill>
            <a:srgbClr val="FFFFCC"/>
          </a:solidFill>
          <a:ln w="28575" cmpd="sng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Procedure</a:t>
            </a:r>
          </a:p>
          <a:p>
            <a:r>
              <a:rPr lang="en-US" dirty="0">
                <a:solidFill>
                  <a:srgbClr val="000000"/>
                </a:solidFill>
              </a:rPr>
              <a:t>In the metric system,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A 0 is written to the left of the decimal point if there is no whole number part (0.287 m).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No commas are used in writing numbers. If a number has more than four digits (to the left or right of the decimal point), the digits are grouped in threes from the decimal point with a space between the groups (25 000 m or 0.000 34 m).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Using Unit Fractions to Convert Measures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87040"/>
          </a:xfrm>
          <a:solidFill>
            <a:srgbClr val="FFFFCC"/>
          </a:solidFill>
          <a:ln w="28575" cmpd="sng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Procedure</a:t>
            </a:r>
          </a:p>
          <a:p>
            <a:r>
              <a:rPr lang="en-US" dirty="0">
                <a:solidFill>
                  <a:srgbClr val="000000"/>
                </a:solidFill>
              </a:rPr>
              <a:t>In the metric system,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The numerator should be in the units of measure of the desired result.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The denominator should be in the original units of measure.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1: Converting Metric Units of Length</a:t>
            </a:r>
          </a:p>
        </p:txBody>
      </p:sp>
      <p:sp>
        <p:nvSpPr>
          <p:cNvPr id="9219" name="Rectangle 4"/>
          <p:cNvSpPr>
            <a:spLocks noChangeArrowheads="1"/>
          </p:cNvSpPr>
          <p:nvPr/>
        </p:nvSpPr>
        <p:spPr bwMode="auto">
          <a:xfrm>
            <a:off x="455613" y="1280160"/>
            <a:ext cx="8226425" cy="337015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tabLst>
                <a:tab pos="463550" algn="l"/>
                <a:tab pos="1774825" algn="l"/>
                <a:tab pos="2170113" algn="l"/>
                <a:tab pos="4462463" algn="l"/>
                <a:tab pos="4518025" algn="l"/>
                <a:tab pos="4913313" algn="l"/>
              </a:tabLst>
            </a:pPr>
            <a:r>
              <a:rPr lang="en-US" sz="2800" dirty="0"/>
              <a:t>Convert each measurement using unit fractions. 	</a:t>
            </a:r>
          </a:p>
          <a:p>
            <a:pPr marL="514350" indent="-514350">
              <a:buFont typeface="+mj-lt"/>
              <a:buAutoNum type="alphaLcPeriod"/>
              <a:tabLst>
                <a:tab pos="463550" algn="l"/>
                <a:tab pos="1774825" algn="l"/>
                <a:tab pos="2170113" algn="l"/>
                <a:tab pos="4462463" algn="l"/>
                <a:tab pos="4518025" algn="l"/>
                <a:tab pos="4913313" algn="l"/>
              </a:tabLst>
            </a:pPr>
            <a:r>
              <a:rPr lang="en-US" sz="2800" dirty="0"/>
              <a:t> </a:t>
            </a:r>
          </a:p>
          <a:p>
            <a:pPr marL="514350" indent="-514350">
              <a:tabLst>
                <a:tab pos="463550" algn="l"/>
                <a:tab pos="1774825" algn="l"/>
                <a:tab pos="2170113" algn="l"/>
                <a:tab pos="4462463" algn="l"/>
                <a:tab pos="4518025" algn="l"/>
                <a:tab pos="4913313" algn="l"/>
              </a:tabLst>
            </a:pPr>
            <a:endParaRPr lang="en-US" sz="500" b="1" dirty="0"/>
          </a:p>
          <a:p>
            <a:pPr marL="514350" indent="-514350">
              <a:tabLst>
                <a:tab pos="463550" algn="l"/>
                <a:tab pos="1774825" algn="l"/>
                <a:tab pos="2170113" algn="l"/>
                <a:tab pos="4462463" algn="l"/>
                <a:tab pos="4518025" algn="l"/>
                <a:tab pos="4913313" algn="l"/>
              </a:tabLst>
            </a:pPr>
            <a:r>
              <a:rPr lang="en-US" sz="2800" b="1" dirty="0"/>
              <a:t>Solution</a:t>
            </a:r>
          </a:p>
          <a:p>
            <a:pPr marL="514350" indent="-514350">
              <a:tabLst>
                <a:tab pos="463550" algn="l"/>
                <a:tab pos="1774825" algn="l"/>
                <a:tab pos="2170113" algn="l"/>
                <a:tab pos="4462463" algn="l"/>
                <a:tab pos="4518025" algn="l"/>
                <a:tab pos="4913313" algn="l"/>
              </a:tabLst>
            </a:pPr>
            <a:endParaRPr lang="en-US" sz="2800" b="1" dirty="0">
              <a:solidFill>
                <a:srgbClr val="FF0008"/>
              </a:solidFill>
            </a:endParaRPr>
          </a:p>
          <a:p>
            <a:pPr marL="514350" indent="-514350">
              <a:tabLst>
                <a:tab pos="463550" algn="l"/>
                <a:tab pos="1774825" algn="l"/>
                <a:tab pos="2170113" algn="l"/>
                <a:tab pos="4462463" algn="l"/>
                <a:tab pos="4518025" algn="l"/>
                <a:tab pos="4913313" algn="l"/>
              </a:tabLst>
            </a:pPr>
            <a:endParaRPr lang="en-US" sz="3500" b="1" dirty="0">
              <a:solidFill>
                <a:srgbClr val="FF0008"/>
              </a:solidFill>
            </a:endParaRPr>
          </a:p>
          <a:p>
            <a:pPr marL="514350" indent="-514350">
              <a:buFont typeface="+mj-lt"/>
              <a:buAutoNum type="alphaLcPeriod" startAt="2"/>
              <a:tabLst>
                <a:tab pos="463550" algn="l"/>
                <a:tab pos="1774825" algn="l"/>
                <a:tab pos="2170113" algn="l"/>
                <a:tab pos="4462463" algn="l"/>
                <a:tab pos="4518025" algn="l"/>
                <a:tab pos="4913313" algn="l"/>
              </a:tabLst>
            </a:pPr>
            <a:r>
              <a:rPr lang="en-US" sz="2800" dirty="0"/>
              <a:t> </a:t>
            </a:r>
          </a:p>
          <a:p>
            <a:pPr marL="514350" indent="-514350">
              <a:tabLst>
                <a:tab pos="463550" algn="l"/>
                <a:tab pos="1774825" algn="l"/>
                <a:tab pos="2170113" algn="l"/>
                <a:tab pos="4462463" algn="l"/>
                <a:tab pos="4518025" algn="l"/>
                <a:tab pos="4913313" algn="l"/>
              </a:tabLst>
            </a:pPr>
            <a:endParaRPr lang="en-US" sz="500" dirty="0"/>
          </a:p>
          <a:p>
            <a:pPr marL="514350" indent="-514350">
              <a:tabLst>
                <a:tab pos="463550" algn="l"/>
                <a:tab pos="1774825" algn="l"/>
                <a:tab pos="2170113" algn="l"/>
                <a:tab pos="4462463" algn="l"/>
                <a:tab pos="4518025" algn="l"/>
                <a:tab pos="4913313" algn="l"/>
              </a:tabLst>
            </a:pPr>
            <a:r>
              <a:rPr lang="en-US" sz="2800" b="1" dirty="0"/>
              <a:t>Solution</a:t>
            </a:r>
            <a:endParaRPr lang="en-US" sz="2800" dirty="0">
              <a:solidFill>
                <a:srgbClr val="FF0008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938571" y="1726962"/>
            <a:ext cx="325242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5.6 m = _____ cm</a:t>
            </a:r>
            <a:endParaRPr lang="en-US" sz="2800" dirty="0"/>
          </a:p>
        </p:txBody>
      </p:sp>
      <p:sp>
        <p:nvSpPr>
          <p:cNvPr id="13" name="Rectangle 12"/>
          <p:cNvSpPr/>
          <p:nvPr/>
        </p:nvSpPr>
        <p:spPr>
          <a:xfrm>
            <a:off x="937332" y="3598492"/>
            <a:ext cx="325242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23.5 cm = _____ mm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533400" y="2729836"/>
            <a:ext cx="134742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5.6 m  </a:t>
            </a:r>
            <a:endParaRPr lang="en-US" sz="2800" dirty="0"/>
          </a:p>
        </p:txBody>
      </p:sp>
      <p:graphicFrame>
        <p:nvGraphicFramePr>
          <p:cNvPr id="9" name="Object 2"/>
          <p:cNvGraphicFramePr>
            <a:graphicFrameLocks noChangeAspect="1"/>
          </p:cNvGraphicFramePr>
          <p:nvPr/>
        </p:nvGraphicFramePr>
        <p:xfrm>
          <a:off x="1499829" y="2607892"/>
          <a:ext cx="23495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5" name="Equation" r:id="rId3" imgW="2349110" imgH="825110" progId="Equation.DSMT4">
                  <p:embed/>
                </p:oleObj>
              </mc:Choice>
              <mc:Fallback>
                <p:oleObj name="Equation" r:id="rId3" imgW="2349110" imgH="82511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9829" y="2607892"/>
                        <a:ext cx="23495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3"/>
          <p:cNvGraphicFramePr>
            <a:graphicFrameLocks noChangeAspect="1"/>
          </p:cNvGraphicFramePr>
          <p:nvPr/>
        </p:nvGraphicFramePr>
        <p:xfrm>
          <a:off x="3976329" y="2832670"/>
          <a:ext cx="1943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6" name="Equation" r:id="rId5" imgW="1942893" imgH="292123" progId="Equation.DSMT4">
                  <p:embed/>
                </p:oleObj>
              </mc:Choice>
              <mc:Fallback>
                <p:oleObj name="Equation" r:id="rId5" imgW="1942893" imgH="292123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6329" y="2832670"/>
                        <a:ext cx="1943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6854743"/>
              </p:ext>
            </p:extLst>
          </p:nvPr>
        </p:nvGraphicFramePr>
        <p:xfrm>
          <a:off x="5941007" y="2832670"/>
          <a:ext cx="1358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7" name="Equation" r:id="rId7" imgW="1358640" imgH="291960" progId="Equation.DSMT4">
                  <p:embed/>
                </p:oleObj>
              </mc:Choice>
              <mc:Fallback>
                <p:oleObj name="Equation" r:id="rId7" imgW="135864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1007" y="2832670"/>
                        <a:ext cx="1358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6" name="Straight Connector 15"/>
          <p:cNvCxnSpPr/>
          <p:nvPr/>
        </p:nvCxnSpPr>
        <p:spPr>
          <a:xfrm flipV="1">
            <a:off x="2338029" y="2880942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3292470" y="3138764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524583" y="4606873"/>
            <a:ext cx="172966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23.5 cm  </a:t>
            </a:r>
            <a:endParaRPr lang="en-US" sz="2800" dirty="0"/>
          </a:p>
        </p:txBody>
      </p:sp>
      <p:graphicFrame>
        <p:nvGraphicFramePr>
          <p:cNvPr id="19" name="Object 5"/>
          <p:cNvGraphicFramePr>
            <a:graphicFrameLocks noChangeAspect="1"/>
          </p:cNvGraphicFramePr>
          <p:nvPr/>
        </p:nvGraphicFramePr>
        <p:xfrm>
          <a:off x="1835150" y="4472575"/>
          <a:ext cx="2603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8" name="Equation" r:id="rId9" imgW="2603201" imgH="837787" progId="Equation.DSMT4">
                  <p:embed/>
                </p:oleObj>
              </mc:Choice>
              <mc:Fallback>
                <p:oleObj name="Equation" r:id="rId9" imgW="2603201" imgH="837787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150" y="4472575"/>
                        <a:ext cx="2603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6"/>
          <p:cNvGraphicFramePr>
            <a:graphicFrameLocks noChangeAspect="1"/>
          </p:cNvGraphicFramePr>
          <p:nvPr/>
        </p:nvGraphicFramePr>
        <p:xfrm>
          <a:off x="4464050" y="4726281"/>
          <a:ext cx="2057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9" name="Equation" r:id="rId11" imgW="2056987" imgH="292123" progId="Equation.DSMT4">
                  <p:embed/>
                </p:oleObj>
              </mc:Choice>
              <mc:Fallback>
                <p:oleObj name="Equation" r:id="rId11" imgW="2056987" imgH="292123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64050" y="4726281"/>
                        <a:ext cx="20574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5014606"/>
              </p:ext>
            </p:extLst>
          </p:nvPr>
        </p:nvGraphicFramePr>
        <p:xfrm>
          <a:off x="6527800" y="4729750"/>
          <a:ext cx="147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30" name="Equation" r:id="rId13" imgW="1473120" imgH="291960" progId="Equation.DSMT4">
                  <p:embed/>
                </p:oleObj>
              </mc:Choice>
              <mc:Fallback>
                <p:oleObj name="Equation" r:id="rId13" imgW="147312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27800" y="4729750"/>
                        <a:ext cx="147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2" name="Straight Connector 21"/>
          <p:cNvCxnSpPr/>
          <p:nvPr/>
        </p:nvCxnSpPr>
        <p:spPr>
          <a:xfrm flipV="1">
            <a:off x="2890484" y="476879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V="1">
            <a:off x="3863975" y="50292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8" grpId="0"/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Converting Metric Units of Length (cont.)</a:t>
            </a:r>
          </a:p>
        </p:txBody>
      </p:sp>
      <p:sp>
        <p:nvSpPr>
          <p:cNvPr id="9219" name="Rectangle 4"/>
          <p:cNvSpPr>
            <a:spLocks noChangeArrowheads="1"/>
          </p:cNvSpPr>
          <p:nvPr/>
        </p:nvSpPr>
        <p:spPr bwMode="auto">
          <a:xfrm>
            <a:off x="455613" y="1280160"/>
            <a:ext cx="8226425" cy="310854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514350" indent="-514350">
              <a:buFont typeface="+mj-lt"/>
              <a:buAutoNum type="alphaLcPeriod" startAt="3"/>
              <a:tabLst>
                <a:tab pos="463550" algn="l"/>
                <a:tab pos="1774825" algn="l"/>
                <a:tab pos="2170113" algn="l"/>
                <a:tab pos="4462463" algn="l"/>
                <a:tab pos="4518025" algn="l"/>
                <a:tab pos="4913313" algn="l"/>
              </a:tabLst>
            </a:pPr>
            <a:r>
              <a:rPr lang="en-US" sz="2800" dirty="0"/>
              <a:t>		</a:t>
            </a:r>
          </a:p>
          <a:p>
            <a:pPr marL="514350" indent="-514350">
              <a:tabLst>
                <a:tab pos="463550" algn="l"/>
                <a:tab pos="1774825" algn="l"/>
                <a:tab pos="2170113" algn="l"/>
                <a:tab pos="4462463" algn="l"/>
                <a:tab pos="4518025" algn="l"/>
                <a:tab pos="4913313" algn="l"/>
              </a:tabLst>
            </a:pPr>
            <a:r>
              <a:rPr lang="en-US" sz="2800" b="1" dirty="0"/>
              <a:t>Solution</a:t>
            </a:r>
            <a:endParaRPr lang="en-US" sz="2800" dirty="0"/>
          </a:p>
          <a:p>
            <a:pPr marL="514350" indent="-514350">
              <a:tabLst>
                <a:tab pos="463550" algn="l"/>
                <a:tab pos="1774825" algn="l"/>
                <a:tab pos="2170113" algn="l"/>
                <a:tab pos="4462463" algn="l"/>
                <a:tab pos="4518025" algn="l"/>
                <a:tab pos="4913313" algn="l"/>
              </a:tabLst>
            </a:pPr>
            <a:endParaRPr lang="en-US" sz="2800" dirty="0">
              <a:solidFill>
                <a:srgbClr val="FF0008"/>
              </a:solidFill>
            </a:endParaRPr>
          </a:p>
          <a:p>
            <a:pPr marL="514350" indent="-514350">
              <a:tabLst>
                <a:tab pos="463550" algn="l"/>
                <a:tab pos="1774825" algn="l"/>
                <a:tab pos="2170113" algn="l"/>
                <a:tab pos="4462463" algn="l"/>
                <a:tab pos="4518025" algn="l"/>
                <a:tab pos="4913313" algn="l"/>
              </a:tabLst>
            </a:pPr>
            <a:endParaRPr lang="en-US" sz="2800" dirty="0">
              <a:solidFill>
                <a:srgbClr val="FF0008"/>
              </a:solidFill>
            </a:endParaRPr>
          </a:p>
          <a:p>
            <a:pPr marL="514350" indent="-514350">
              <a:tabLst>
                <a:tab pos="463550" algn="l"/>
                <a:tab pos="1774825" algn="l"/>
                <a:tab pos="2170113" algn="l"/>
                <a:tab pos="4462463" algn="l"/>
                <a:tab pos="4518025" algn="l"/>
                <a:tab pos="4913313" algn="l"/>
              </a:tabLst>
            </a:pPr>
            <a:endParaRPr lang="en-US" sz="2500" dirty="0">
              <a:solidFill>
                <a:srgbClr val="FF0008"/>
              </a:solidFill>
            </a:endParaRPr>
          </a:p>
          <a:p>
            <a:pPr marL="514350" indent="-514350">
              <a:buFont typeface="+mj-lt"/>
              <a:buAutoNum type="alphaLcPeriod" startAt="4"/>
              <a:tabLst>
                <a:tab pos="463550" algn="l"/>
                <a:tab pos="1774825" algn="l"/>
                <a:tab pos="2170113" algn="l"/>
                <a:tab pos="4462463" algn="l"/>
                <a:tab pos="4518025" algn="l"/>
                <a:tab pos="4913313" algn="l"/>
              </a:tabLst>
            </a:pPr>
            <a:r>
              <a:rPr lang="en-US" sz="2800" dirty="0"/>
              <a:t> </a:t>
            </a:r>
          </a:p>
          <a:p>
            <a:pPr marL="514350" indent="-514350">
              <a:tabLst>
                <a:tab pos="463550" algn="l"/>
                <a:tab pos="1774825" algn="l"/>
                <a:tab pos="2170113" algn="l"/>
                <a:tab pos="4462463" algn="l"/>
                <a:tab pos="4518025" algn="l"/>
                <a:tab pos="4913313" algn="l"/>
              </a:tabLst>
            </a:pPr>
            <a:r>
              <a:rPr lang="en-US" sz="2800" b="1" dirty="0"/>
              <a:t>Solution</a:t>
            </a:r>
            <a:endParaRPr lang="en-US" sz="2800" dirty="0"/>
          </a:p>
        </p:txBody>
      </p:sp>
      <p:sp>
        <p:nvSpPr>
          <p:cNvPr id="14" name="Rectangle 13"/>
          <p:cNvSpPr/>
          <p:nvPr/>
        </p:nvSpPr>
        <p:spPr>
          <a:xfrm>
            <a:off x="932156" y="1295400"/>
            <a:ext cx="325242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375 mm = _____ m</a:t>
            </a:r>
            <a:endParaRPr lang="en-US" sz="2800" dirty="0"/>
          </a:p>
        </p:txBody>
      </p:sp>
      <p:sp>
        <p:nvSpPr>
          <p:cNvPr id="15" name="Rectangle 14"/>
          <p:cNvSpPr/>
          <p:nvPr/>
        </p:nvSpPr>
        <p:spPr>
          <a:xfrm>
            <a:off x="923278" y="3380072"/>
            <a:ext cx="325242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1055 m = _____ km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609600" y="2392307"/>
            <a:ext cx="167639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375 mm </a:t>
            </a:r>
            <a:endParaRPr lang="en-US" sz="2800" dirty="0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1952625" y="2266188"/>
          <a:ext cx="3009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82" name="Equation" r:id="rId3" imgW="3009418" imgH="837787" progId="Equation.DSMT4">
                  <p:embed/>
                </p:oleObj>
              </mc:Choice>
              <mc:Fallback>
                <p:oleObj name="Equation" r:id="rId3" imgW="3009418" imgH="837787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2625" y="2266188"/>
                        <a:ext cx="3009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8246006"/>
              </p:ext>
            </p:extLst>
          </p:nvPr>
        </p:nvGraphicFramePr>
        <p:xfrm>
          <a:off x="6464300" y="2508488"/>
          <a:ext cx="146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83" name="Equation" r:id="rId5" imgW="1460160" imgH="291960" progId="Equation.DSMT4">
                  <p:embed/>
                </p:oleObj>
              </mc:Choice>
              <mc:Fallback>
                <p:oleObj name="Equation" r:id="rId5" imgW="146016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64300" y="2508488"/>
                        <a:ext cx="14605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1"/>
          <p:cNvGraphicFramePr>
            <a:graphicFrameLocks noChangeAspect="1"/>
          </p:cNvGraphicFramePr>
          <p:nvPr/>
        </p:nvGraphicFramePr>
        <p:xfrm>
          <a:off x="4996450" y="2235438"/>
          <a:ext cx="1422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84" name="Equation" r:id="rId7" imgW="1422033" imgH="837787" progId="Equation.DSMT4">
                  <p:embed/>
                </p:oleObj>
              </mc:Choice>
              <mc:Fallback>
                <p:oleObj name="Equation" r:id="rId7" imgW="1422033" imgH="837787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6450" y="2235438"/>
                        <a:ext cx="1422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6" name="Straight Connector 15"/>
          <p:cNvCxnSpPr/>
          <p:nvPr/>
        </p:nvCxnSpPr>
        <p:spPr>
          <a:xfrm flipV="1">
            <a:off x="2966624" y="2523363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4483220" y="2823814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609600" y="4496808"/>
            <a:ext cx="1676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1055 m </a:t>
            </a:r>
            <a:endParaRPr lang="en-US" sz="2800" dirty="0"/>
          </a:p>
        </p:txBody>
      </p:sp>
      <p:graphicFrame>
        <p:nvGraphicFramePr>
          <p:cNvPr id="19" name="Object 12"/>
          <p:cNvGraphicFramePr>
            <a:graphicFrameLocks noChangeAspect="1"/>
          </p:cNvGraphicFramePr>
          <p:nvPr/>
        </p:nvGraphicFramePr>
        <p:xfrm>
          <a:off x="1847849" y="4367212"/>
          <a:ext cx="2616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85" name="Equation" r:id="rId9" imgW="2615878" imgH="837787" progId="Equation.DSMT4">
                  <p:embed/>
                </p:oleObj>
              </mc:Choice>
              <mc:Fallback>
                <p:oleObj name="Equation" r:id="rId9" imgW="2615878" imgH="837787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7849" y="4367212"/>
                        <a:ext cx="2616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5597021"/>
              </p:ext>
            </p:extLst>
          </p:nvPr>
        </p:nvGraphicFramePr>
        <p:xfrm>
          <a:off x="6159499" y="4610100"/>
          <a:ext cx="1612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86" name="Equation" r:id="rId11" imgW="1612800" imgH="304560" progId="Equation.DSMT4">
                  <p:embed/>
                </p:oleObj>
              </mc:Choice>
              <mc:Fallback>
                <p:oleObj name="Equation" r:id="rId11" imgW="1612800" imgH="3045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9499" y="4610100"/>
                        <a:ext cx="16129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4"/>
          <p:cNvGraphicFramePr>
            <a:graphicFrameLocks noChangeAspect="1"/>
          </p:cNvGraphicFramePr>
          <p:nvPr/>
        </p:nvGraphicFramePr>
        <p:xfrm>
          <a:off x="4504677" y="4343400"/>
          <a:ext cx="1587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87" name="Equation" r:id="rId13" imgW="1587385" imgH="837787" progId="Equation.DSMT4">
                  <p:embed/>
                </p:oleObj>
              </mc:Choice>
              <mc:Fallback>
                <p:oleObj name="Equation" r:id="rId13" imgW="1587385" imgH="837787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4677" y="4343400"/>
                        <a:ext cx="1587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2" name="Straight Connector 21"/>
          <p:cNvCxnSpPr/>
          <p:nvPr/>
        </p:nvCxnSpPr>
        <p:spPr>
          <a:xfrm flipV="1">
            <a:off x="4156601" y="4922837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V="1">
            <a:off x="2913355" y="4644024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8" grpId="0"/>
      <p:bldP spid="1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Application: Converting Metric Units of Length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highest peak of Mount Everest has a height of </a:t>
            </a:r>
            <a:r>
              <a:rPr lang="en-US" dirty="0">
                <a:solidFill>
                  <a:srgbClr val="0000FF"/>
                </a:solidFill>
              </a:rPr>
              <a:t>8848 meters</a:t>
            </a:r>
            <a:r>
              <a:rPr lang="en-US" dirty="0"/>
              <a:t>. What is this height in kilometers?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There are 1000 meters in 1 kilometer. Converting from meters to kilometers, we have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Thus, Mt. Everest has a height of </a:t>
            </a:r>
            <a:r>
              <a:rPr lang="en-US" dirty="0">
                <a:solidFill>
                  <a:srgbClr val="FF0000"/>
                </a:solidFill>
              </a:rPr>
              <a:t>8.848 km</a:t>
            </a:r>
            <a:r>
              <a:rPr lang="en-US" dirty="0"/>
              <a:t>.</a:t>
            </a:r>
          </a:p>
        </p:txBody>
      </p:sp>
      <p:graphicFrame>
        <p:nvGraphicFramePr>
          <p:cNvPr id="14338" name="Object 2"/>
          <p:cNvGraphicFramePr>
            <a:graphicFrameLocks noChangeAspect="1"/>
          </p:cNvGraphicFramePr>
          <p:nvPr/>
        </p:nvGraphicFramePr>
        <p:xfrm>
          <a:off x="990600" y="4238625"/>
          <a:ext cx="1104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87" name="Equation" r:id="rId3" imgW="1104556" imgH="292123" progId="Equation.DSMT4">
                  <p:embed/>
                </p:oleObj>
              </mc:Choice>
              <mc:Fallback>
                <p:oleObj name="Equation" r:id="rId3" imgW="1104556" imgH="292123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4238625"/>
                        <a:ext cx="1104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9" name="Object 3"/>
          <p:cNvGraphicFramePr>
            <a:graphicFrameLocks noChangeAspect="1"/>
          </p:cNvGraphicFramePr>
          <p:nvPr/>
        </p:nvGraphicFramePr>
        <p:xfrm>
          <a:off x="2171700" y="3962400"/>
          <a:ext cx="2628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88" name="Equation" r:id="rId5" imgW="2628556" imgH="837787" progId="Equation.DSMT4">
                  <p:embed/>
                </p:oleObj>
              </mc:Choice>
              <mc:Fallback>
                <p:oleObj name="Equation" r:id="rId5" imgW="2628556" imgH="837787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1700" y="3962400"/>
                        <a:ext cx="2628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0" name="Object 4"/>
          <p:cNvGraphicFramePr>
            <a:graphicFrameLocks noChangeAspect="1"/>
          </p:cNvGraphicFramePr>
          <p:nvPr/>
        </p:nvGraphicFramePr>
        <p:xfrm>
          <a:off x="4889500" y="3962400"/>
          <a:ext cx="1587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89" name="Equation" r:id="rId7" imgW="1587385" imgH="837787" progId="Equation.DSMT4">
                  <p:embed/>
                </p:oleObj>
              </mc:Choice>
              <mc:Fallback>
                <p:oleObj name="Equation" r:id="rId7" imgW="1587385" imgH="837787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9500" y="3962400"/>
                        <a:ext cx="1587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3608717"/>
              </p:ext>
            </p:extLst>
          </p:nvPr>
        </p:nvGraphicFramePr>
        <p:xfrm>
          <a:off x="6515100" y="4219575"/>
          <a:ext cx="1638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90" name="Equation" r:id="rId9" imgW="1638000" imgH="304560" progId="Equation.DSMT4">
                  <p:embed/>
                </p:oleObj>
              </mc:Choice>
              <mc:Fallback>
                <p:oleObj name="Equation" r:id="rId9" imgW="1638000" imgH="304560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15100" y="4219575"/>
                        <a:ext cx="16383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Connector 7"/>
          <p:cNvCxnSpPr/>
          <p:nvPr/>
        </p:nvCxnSpPr>
        <p:spPr>
          <a:xfrm flipV="1">
            <a:off x="3276600" y="42672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4448175" y="45339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3: Converting Metric Units of Length</a:t>
            </a:r>
          </a:p>
        </p:txBody>
      </p:sp>
      <p:sp>
        <p:nvSpPr>
          <p:cNvPr id="1126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4418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i="0" dirty="0">
                <a:solidFill>
                  <a:schemeClr val="tx1"/>
                </a:solidFill>
              </a:rPr>
              <a:t>Change </a:t>
            </a:r>
            <a:r>
              <a:rPr lang="en-US" i="0" dirty="0">
                <a:solidFill>
                  <a:srgbClr val="0000FF"/>
                </a:solidFill>
              </a:rPr>
              <a:t>56 cm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dirty="0"/>
              <a:t>to meters using a metric conversion line.</a:t>
            </a:r>
            <a:endParaRPr lang="en-US" i="0" dirty="0">
              <a:solidFill>
                <a:schemeClr val="tx1"/>
              </a:solidFill>
            </a:endParaRPr>
          </a:p>
          <a:p>
            <a:pPr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spcBef>
                <a:spcPts val="180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spcBef>
                <a:spcPts val="18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Thus, </a:t>
            </a:r>
            <a:r>
              <a:rPr lang="en-US" i="0" dirty="0">
                <a:solidFill>
                  <a:srgbClr val="0000FF"/>
                </a:solidFill>
              </a:rPr>
              <a:t>56 cm</a:t>
            </a:r>
            <a:endParaRPr lang="en-US" dirty="0">
              <a:solidFill>
                <a:srgbClr val="FF0008"/>
              </a:solidFill>
            </a:endParaRPr>
          </a:p>
        </p:txBody>
      </p:sp>
      <p:grpSp>
        <p:nvGrpSpPr>
          <p:cNvPr id="25" name="Group 24"/>
          <p:cNvGrpSpPr/>
          <p:nvPr/>
        </p:nvGrpSpPr>
        <p:grpSpPr>
          <a:xfrm>
            <a:off x="4695825" y="3702189"/>
            <a:ext cx="1066800" cy="1057111"/>
            <a:chOff x="3969660" y="4043024"/>
            <a:chExt cx="1066800" cy="1057111"/>
          </a:xfrm>
        </p:grpSpPr>
        <p:sp>
          <p:nvSpPr>
            <p:cNvPr id="6" name="Rectangle 5"/>
            <p:cNvSpPr/>
            <p:nvPr/>
          </p:nvSpPr>
          <p:spPr>
            <a:xfrm>
              <a:off x="3969660" y="4392249"/>
              <a:ext cx="106680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8080"/>
                  </a:solidFill>
                </a:rPr>
                <a:t>New</a:t>
              </a:r>
            </a:p>
            <a:p>
              <a:pPr algn="ctr"/>
              <a:r>
                <a:rPr lang="en-US" sz="2000" dirty="0">
                  <a:solidFill>
                    <a:srgbClr val="008080"/>
                  </a:solidFill>
                </a:rPr>
                <a:t>Position</a:t>
              </a:r>
            </a:p>
          </p:txBody>
        </p:sp>
        <p:cxnSp>
          <p:nvCxnSpPr>
            <p:cNvPr id="13" name="Straight Arrow Connector 12"/>
            <p:cNvCxnSpPr/>
            <p:nvPr/>
          </p:nvCxnSpPr>
          <p:spPr>
            <a:xfrm rot="5400000" flipH="1" flipV="1">
              <a:off x="4267200" y="4270830"/>
              <a:ext cx="457200" cy="1588"/>
            </a:xfrm>
            <a:prstGeom prst="straightConnector1">
              <a:avLst/>
            </a:prstGeom>
            <a:ln w="38100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Rectangle 7"/>
          <p:cNvSpPr/>
          <p:nvPr/>
        </p:nvSpPr>
        <p:spPr>
          <a:xfrm>
            <a:off x="6667500" y="4092714"/>
            <a:ext cx="1219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08080"/>
                </a:solidFill>
              </a:rPr>
              <a:t>Original</a:t>
            </a:r>
          </a:p>
          <a:p>
            <a:pPr algn="ctr"/>
            <a:r>
              <a:rPr lang="en-US" sz="2000" dirty="0">
                <a:solidFill>
                  <a:srgbClr val="008080"/>
                </a:solidFill>
              </a:rPr>
              <a:t>Position</a:t>
            </a:r>
          </a:p>
        </p:txBody>
      </p:sp>
      <p:cxnSp>
        <p:nvCxnSpPr>
          <p:cNvPr id="14" name="Straight Arrow Connector 13"/>
          <p:cNvCxnSpPr/>
          <p:nvPr/>
        </p:nvCxnSpPr>
        <p:spPr>
          <a:xfrm rot="5400000" flipH="1" flipV="1">
            <a:off x="7053377" y="3950433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5287481" y="2266890"/>
            <a:ext cx="198009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2 units to the left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293260" y="4763455"/>
            <a:ext cx="154561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>
                <a:solidFill>
                  <a:srgbClr val="FF0008"/>
                </a:solidFill>
              </a:rPr>
              <a:t> 0.56 m</a:t>
            </a:r>
            <a:r>
              <a:rPr lang="en-US" sz="2800" dirty="0">
                <a:solidFill>
                  <a:srgbClr val="366092"/>
                </a:solidFill>
              </a:rPr>
              <a:t>.</a:t>
            </a:r>
          </a:p>
        </p:txBody>
      </p:sp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81200" y="2625864"/>
            <a:ext cx="6491288" cy="10631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9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1802</TotalTime>
  <Words>832</Words>
  <Application>Microsoft Office PowerPoint</Application>
  <PresentationFormat>On-screen Show (4:3)</PresentationFormat>
  <Paragraphs>213</Paragraphs>
  <Slides>22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Courier New</vt:lpstr>
      <vt:lpstr>Calibri</vt:lpstr>
      <vt:lpstr>Office Theme</vt:lpstr>
      <vt:lpstr>Equation</vt:lpstr>
      <vt:lpstr>Section 12.R.5</vt:lpstr>
      <vt:lpstr>Objectives</vt:lpstr>
      <vt:lpstr>Metric Units of Length</vt:lpstr>
      <vt:lpstr>Writing Metric Units of Measure</vt:lpstr>
      <vt:lpstr>Using Unit Fractions to Convert Measures</vt:lpstr>
      <vt:lpstr>Example 1: Converting Metric Units of Length</vt:lpstr>
      <vt:lpstr>Example 1: Converting Metric Units of Length (cont.)</vt:lpstr>
      <vt:lpstr>Example 2: Application: Converting Metric Units of Length</vt:lpstr>
      <vt:lpstr>Example 3: Converting Metric Units of Length</vt:lpstr>
      <vt:lpstr>Example 4: Converting Metric Units of Length</vt:lpstr>
      <vt:lpstr>The Prefixes Mega-, Giga-, and Tera-</vt:lpstr>
      <vt:lpstr>Example 5: The Prefixes Mega-, Giga-, and Tera-</vt:lpstr>
      <vt:lpstr>Example 5: The Prefixes Mega-, Giga-, and Tera- (cont.)</vt:lpstr>
      <vt:lpstr>Converting Metric Units of Area</vt:lpstr>
      <vt:lpstr>Example 6: Converting Metric Units of Area</vt:lpstr>
      <vt:lpstr>Example 6: Converting Metric Units of Area (cont.)</vt:lpstr>
      <vt:lpstr>Example 7: Converting Metric Units of Area</vt:lpstr>
      <vt:lpstr>Example 7: Converting Metric Units of Area (cont.)</vt:lpstr>
      <vt:lpstr>Example 8: Converting Metric Units of Area</vt:lpstr>
      <vt:lpstr>Converting Metric Units of Area</vt:lpstr>
      <vt:lpstr>Example 9: Converting Metric Units of Land Area</vt:lpstr>
      <vt:lpstr>Example 9: Converting Metric Units of Land Area (cont.)</vt:lpstr>
    </vt:vector>
  </TitlesOfParts>
  <Company>Hawkes Learning Systems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Viewing Life Mathematically Plus Integrated Review</dc:title>
  <dc:creator>Hawkes Learning</dc:creator>
  <cp:lastModifiedBy>kanthi</cp:lastModifiedBy>
  <cp:revision>201</cp:revision>
  <dcterms:created xsi:type="dcterms:W3CDTF">2013-04-26T14:43:13Z</dcterms:created>
  <dcterms:modified xsi:type="dcterms:W3CDTF">2018-10-17T06:38:19Z</dcterms:modified>
</cp:coreProperties>
</file>