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9" r:id="rId3"/>
    <p:sldId id="280" r:id="rId4"/>
    <p:sldId id="284" r:id="rId5"/>
    <p:sldId id="286" r:id="rId6"/>
    <p:sldId id="287" r:id="rId7"/>
    <p:sldId id="285" r:id="rId8"/>
    <p:sldId id="288" r:id="rId9"/>
    <p:sldId id="289" r:id="rId10"/>
    <p:sldId id="290" r:id="rId11"/>
    <p:sldId id="293" r:id="rId12"/>
    <p:sldId id="304" r:id="rId13"/>
    <p:sldId id="297" r:id="rId14"/>
    <p:sldId id="296" r:id="rId15"/>
    <p:sldId id="295" r:id="rId16"/>
    <p:sldId id="264" r:id="rId17"/>
    <p:sldId id="266" r:id="rId18"/>
    <p:sldId id="298" r:id="rId19"/>
    <p:sldId id="301" r:id="rId20"/>
    <p:sldId id="302" r:id="rId21"/>
    <p:sldId id="303" r:id="rId22"/>
    <p:sldId id="275" r:id="rId23"/>
    <p:sldId id="276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12" name="Belloit, Nicholas G" initials="BNG [12]" lastIdx="1" clrIdx="11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FF"/>
    <a:srgbClr val="008080"/>
    <a:srgbClr val="366092"/>
    <a:srgbClr val="1F497C"/>
    <a:srgbClr val="1F497D"/>
    <a:srgbClr val="2D7D9F"/>
    <a:srgbClr val="000000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837" autoAdjust="0"/>
    <p:restoredTop sz="94660" autoAdjust="0"/>
  </p:normalViewPr>
  <p:slideViewPr>
    <p:cSldViewPr>
      <p:cViewPr varScale="1">
        <p:scale>
          <a:sx n="92" d="100"/>
          <a:sy n="92" d="100"/>
        </p:scale>
        <p:origin x="101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8.wmf"/><Relationship Id="rId1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5CEC2AC-B08A-4574-BBAD-CE45CE6F585A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1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r>
              <a:rPr lang="en-US" b="1" dirty="0">
                <a:solidFill>
                  <a:schemeClr val="tx1"/>
                </a:solidFill>
              </a:rPr>
              <a:t> 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  <a:endParaRPr lang="en-US" dirty="0"/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rgbClr val="0000FF"/>
              </a:solidFill>
            </a:endParaRPr>
          </a:p>
          <a:p>
            <a:pPr marL="514350" indent="-514350">
              <a:spcBef>
                <a:spcPts val="3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4(7 + 8)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  <a:endParaRPr lang="en-US" dirty="0"/>
          </a:p>
          <a:p>
            <a:pPr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/>
        </p:nvGraphicFramePr>
        <p:xfrm>
          <a:off x="1256585" y="3524868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2" name="Equation" r:id="rId3" imgW="1129810" imgH="469696" progId="Equation.DSMT4">
                  <p:embed/>
                </p:oleObj>
              </mc:Choice>
              <mc:Fallback>
                <p:oleObj name="Equation" r:id="rId3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6585" y="3524868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/>
        </p:nvGraphicFramePr>
        <p:xfrm>
          <a:off x="5242846" y="362262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3" name="Equation" r:id="rId5" imgW="660113" imgH="291973" progId="Equation.DSMT4">
                  <p:embed/>
                </p:oleObj>
              </mc:Choice>
              <mc:Fallback>
                <p:oleObj name="Equation" r:id="rId5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2846" y="362262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2352881" y="3597687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4" name="Equation" r:id="rId7" imgW="1625600" imgH="292100" progId="Equation.DSMT4">
                  <p:embed/>
                </p:oleObj>
              </mc:Choice>
              <mc:Fallback>
                <p:oleObj name="Equation" r:id="rId7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881" y="3597687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/>
        </p:nvGraphicFramePr>
        <p:xfrm>
          <a:off x="3959019" y="361197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5" name="Equation" r:id="rId9" imgW="1320227" imgH="291973" progId="Equation.DSMT4">
                  <p:embed/>
                </p:oleObj>
              </mc:Choice>
              <mc:Fallback>
                <p:oleObj name="Equation" r:id="rId9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9019" y="361197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330325" y="3200400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219200" y="5343525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6" name="Equation" r:id="rId11" imgW="1143000" imgH="469900" progId="Equation.DSMT4">
                  <p:embed/>
                </p:oleObj>
              </mc:Choice>
              <mc:Fallback>
                <p:oleObj name="Equation" r:id="rId11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343525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448300" y="5419725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7" name="Equation" r:id="rId13" imgW="660113" imgH="291973" progId="Equation.DSMT4">
                  <p:embed/>
                </p:oleObj>
              </mc:Choice>
              <mc:Fallback>
                <p:oleObj name="Equation" r:id="rId13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8300" y="5419725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438400" y="5419725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8" name="Equation" r:id="rId15" imgW="1663700" imgH="292100" progId="Equation.DSMT4">
                  <p:embed/>
                </p:oleObj>
              </mc:Choice>
              <mc:Fallback>
                <p:oleObj name="Equation" r:id="rId15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5419725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/>
        </p:nvGraphicFramePr>
        <p:xfrm>
          <a:off x="4114800" y="541972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9" name="Equation" r:id="rId17" imgW="1320227" imgH="291973" progId="Equation.DSMT4">
                  <p:embed/>
                </p:oleObj>
              </mc:Choice>
              <mc:Fallback>
                <p:oleObj name="Equation" r:id="rId17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41972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333500" y="5076825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659313" y="2000250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7" name="Equation" r:id="rId3" imgW="672840" imgH="1765080" progId="Equation.DSMT4">
                  <p:embed/>
                </p:oleObj>
              </mc:Choice>
              <mc:Fallback>
                <p:oleObj name="Equation" r:id="rId3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000250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181600" y="2592387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038850" y="281934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ones.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314450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76800" y="198278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8278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486400" y="2133540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185896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150" y="36020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two in the ones column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4191000" y="20875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152900" y="382905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029200" y="3676650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9" name="Equation" r:id="rId7" imgW="330120" imgH="380880" progId="Equation.DSMT4">
                  <p:embed/>
                </p:oleObj>
              </mc:Choice>
              <mc:Fallback>
                <p:oleObj name="Equation" r:id="rId7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76650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057650" y="1571625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5" name="Equation" r:id="rId3" imgW="711000" imgH="1765080" progId="Equation.DSMT4">
                  <p:embed/>
                </p:oleObj>
              </mc:Choice>
              <mc:Fallback>
                <p:oleObj name="Equation" r:id="rId3" imgW="71100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1571625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3: Multiplying with Whole Numbers(cont.)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29125" y="2152650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1524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743450" y="2184737"/>
            <a:ext cx="426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Multiply, then add the carried number: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hundreds column.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4152900" y="3276600"/>
          <a:ext cx="406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7" name="Equation" r:id="rId7" imgW="406080" imgH="368280" progId="Equation.DSMT4">
                  <p:embed/>
                </p:oleObj>
              </mc:Choice>
              <mc:Fallback>
                <p:oleObj name="Equation" r:id="rId7" imgW="406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3276600"/>
                        <a:ext cx="406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505325" y="3267075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8" name="Equation" r:id="rId9" imgW="330120" imgH="380880" progId="Equation.DSMT4">
                  <p:embed/>
                </p:oleObj>
              </mc:Choice>
              <mc:Fallback>
                <p:oleObj name="Equation" r:id="rId9" imgW="330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67075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22" grpId="0"/>
      <p:bldP spid="12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2" name="Equation" r:id="rId3" imgW="888840" imgH="1231560" progId="Equation.DSMT4">
                  <p:embed/>
                </p:oleObj>
              </mc:Choice>
              <mc:Fallback>
                <p:oleObj name="Equation" r:id="rId3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 multiply: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3" name="Equation" r:id="rId5" imgW="152280" imgH="190440" progId="Equation.DSMT4">
                  <p:embed/>
                </p:oleObj>
              </mc:Choice>
              <mc:Fallback>
                <p:oleObj name="Equation" r:id="rId5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4" name="Equation" r:id="rId7" imgW="723600" imgH="368280" progId="Equation.DSMT4">
                  <p:embed/>
                </p:oleObj>
              </mc:Choice>
              <mc:Fallback>
                <p:oleObj name="Equation" r:id="rId7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</a:t>
            </a:r>
            <a:r>
              <a:rPr lang="en-US" sz="2800" dirty="0">
                <a:solidFill>
                  <a:schemeClr val="tx2"/>
                </a:solidFill>
                <a:latin typeface="Calibri" pitchFamily="34" charset="0"/>
              </a:rPr>
              <a:t>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68617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19425" y="397192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952625" y="38100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3" imgW="749160" imgH="291960" progId="Equation.DSMT4">
                  <p:embed/>
                </p:oleObj>
              </mc:Choice>
              <mc:Fallback>
                <p:oleObj name="Equation" r:id="rId3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810000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828800" y="1981200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9" name="Equation" r:id="rId5" imgW="850680" imgH="1765080" progId="Equation.DSMT4">
                  <p:embed/>
                </p:oleObj>
              </mc:Choice>
              <mc:Fallback>
                <p:oleObj name="Equation" r:id="rId5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3" imgW="888840" imgH="2286000" progId="Equation.DSMT4">
                  <p:embed/>
                </p:oleObj>
              </mc:Choice>
              <mc:Fallback>
                <p:oleObj name="Equation" r:id="rId3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partial products.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8" name="Equation" r:id="rId3" imgW="914400" imgH="1066800" progId="Equation.DSMT4">
                  <p:embed/>
                </p:oleObj>
              </mc:Choice>
              <mc:Fallback>
                <p:oleObj name="Equation" r:id="rId3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7" name="Line 8"/>
          <p:cNvSpPr>
            <a:spLocks noChangeShapeType="1"/>
          </p:cNvSpPr>
          <p:nvPr/>
        </p:nvSpPr>
        <p:spPr bwMode="auto">
          <a:xfrm>
            <a:off x="2362200" y="513397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299" name="Line 8"/>
          <p:cNvSpPr>
            <a:spLocks noChangeShapeType="1"/>
          </p:cNvSpPr>
          <p:nvPr/>
        </p:nvSpPr>
        <p:spPr bwMode="auto">
          <a:xfrm>
            <a:off x="2362200" y="471481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0" name="Line 8"/>
          <p:cNvSpPr>
            <a:spLocks noChangeShapeType="1"/>
          </p:cNvSpPr>
          <p:nvPr/>
        </p:nvSpPr>
        <p:spPr bwMode="auto">
          <a:xfrm>
            <a:off x="2362200" y="5648265"/>
            <a:ext cx="423863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65300" y="2501900"/>
          <a:ext cx="114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0" name="Equation" r:id="rId7" imgW="114151" imgH="152202" progId="Equation.DSMT4">
                  <p:embed/>
                </p:oleObj>
              </mc:Choice>
              <mc:Fallback>
                <p:oleObj name="Equation" r:id="rId7" imgW="114151" imgH="15220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501900"/>
                        <a:ext cx="1143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1" name="Equation" r:id="rId9" imgW="723586" imgH="380835" progId="Equation.DSMT4">
                  <p:embed/>
                </p:oleObj>
              </mc:Choice>
              <mc:Fallback>
                <p:oleObj name="Equation" r:id="rId9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016000" y="4953000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2" name="Equation" r:id="rId11" imgW="1206360" imgH="495000" progId="Equation.DSMT4">
                  <p:embed/>
                </p:oleObj>
              </mc:Choice>
              <mc:Fallback>
                <p:oleObj name="Equation" r:id="rId11" imgW="120636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53000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3" name="Equation" r:id="rId13" imgW="990170" imgH="380835" progId="Equation.DSMT4">
                  <p:embed/>
                </p:oleObj>
              </mc:Choice>
              <mc:Fallback>
                <p:oleObj name="Equation" r:id="rId13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7" grpId="0" animBg="1"/>
      <p:bldP spid="12298" grpId="0"/>
      <p:bldP spid="12299" grpId="0" animBg="1"/>
      <p:bldP spid="12300" grpId="0" animBg="1"/>
      <p:bldP spid="1230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   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 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>
                <a:solidFill>
                  <a:schemeClr val="accent1"/>
                </a:solidFill>
              </a:rPr>
              <a:t>Objectives</a:t>
            </a:r>
            <a:endParaRPr lang="en-US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103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properties of multiplication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distributive property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 mentally by using powers of 10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area of a rectangle.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eaLnBrk="1" hangingPunct="1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6: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Definition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7: Application: 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dimensions as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7: Application: 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the length and the width: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rgbClr val="0000FF"/>
                </a:solidFill>
              </a:rPr>
              <a:t>186 ft ⋅ 92 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276600" y="28194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3" imgW="1041400" imgH="977900" progId="Equation.DSMT4">
                  <p:embed/>
                </p:oleObj>
              </mc:Choice>
              <mc:Fallback>
                <p:oleObj name="Equation" r:id="rId3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194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276600" y="39156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5" imgW="1040948" imgH="291973" progId="Equation.DSMT4">
                  <p:embed/>
                </p:oleObj>
              </mc:Choice>
              <mc:Fallback>
                <p:oleObj name="Equation" r:id="rId5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156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3338052" y="4935792"/>
          <a:ext cx="2743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7" imgW="2743200" imgH="393700" progId="Equation.DSMT4">
                  <p:embed/>
                </p:oleObj>
              </mc:Choice>
              <mc:Fallback>
                <p:oleObj name="Equation" r:id="rId7" imgW="2743200" imgH="3937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052" y="4935792"/>
                        <a:ext cx="27432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/>
        </p:nvGraphicFramePr>
        <p:xfrm>
          <a:off x="3251200" y="4330700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9" imgW="1168200" imgH="482400" progId="Equation.DSMT4">
                  <p:embed/>
                </p:oleObj>
              </mc:Choice>
              <mc:Fallback>
                <p:oleObj name="Equation" r:id="rId9" imgW="116820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330700"/>
                        <a:ext cx="116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Group 12"/>
          <p:cNvGraphicFramePr>
            <a:graphicFrameLocks/>
          </p:cNvGraphicFramePr>
          <p:nvPr/>
        </p:nvGraphicFramePr>
        <p:xfrm>
          <a:off x="533400" y="1371600"/>
          <a:ext cx="8077200" cy="4635373"/>
        </p:xfrm>
        <a:graphic>
          <a:graphicData uri="http://schemas.openxmlformats.org/drawingml/2006/table">
            <a:tbl>
              <a:tblPr/>
              <a:tblGrid>
                <a:gridCol w="897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1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145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5111750" y="4737100"/>
          <a:ext cx="2286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0" name="Equation" r:id="rId3" imgW="2286000" imgH="977900" progId="Equation.DSMT4">
                  <p:embed/>
                </p:oleObj>
              </mc:Choice>
              <mc:Fallback>
                <p:oleObj name="Equation" r:id="rId3" imgW="2286000" imgH="977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4737100"/>
                        <a:ext cx="2286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order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numbers in multiplication can be reversed without changing the product . For example ,                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            3 ⋅ 4 = 12 and  4 ⋅ 3 = 12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 without changing the product. For example,</a:t>
            </a:r>
          </a:p>
          <a:p>
            <a:pPr marL="1588" indent="-1588" algn="ctr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(4 ⋅ 2) ⋅ 5 = 8 ⋅ 5 = 40  and 4 ⋅ (2 ⋅ 5) = 4 ⋅ 10 = 40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product of any number and 1 is that same number.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 6 ⋅ 1 = 6 and 1 ⋅14 = 14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Multiplicative Identity Property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		</a:t>
            </a:r>
          </a:p>
          <a:p>
            <a:r>
              <a:rPr lang="en-US" dirty="0">
                <a:solidFill>
                  <a:srgbClr val="000000"/>
                </a:solidFill>
              </a:rPr>
              <a:t>		63 ⋅ 0 = 0 and 0 ⋅ 7 = 0.</a:t>
            </a:r>
          </a:p>
          <a:p>
            <a:r>
              <a:rPr lang="en-US" dirty="0">
                <a:solidFill>
                  <a:srgbClr val="000000"/>
                </a:solidFill>
              </a:rPr>
              <a:t>The product of a number and 0 is always 0.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Property of 0 (or Zero-Factor Law)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Properties of 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2" name="Equation" r:id="rId3" imgW="6794280" imgH="393480" progId="Equation.DSMT4">
                  <p:embed/>
                </p:oleObj>
              </mc:Choice>
              <mc:Fallback>
                <p:oleObj name="Equation" r:id="rId3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020096" y="3721100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3" name="Equation" r:id="rId5" imgW="7391400" imgH="469900" progId="Equation.DSMT4">
                  <p:embed/>
                </p:oleObj>
              </mc:Choice>
              <mc:Fallback>
                <p:oleObj name="Equation" r:id="rId5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721100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86200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4" name="Equation" r:id="rId7" imgW="1625400" imgH="291960" progId="Equation.DSMT4">
                  <p:embed/>
                </p:oleObj>
              </mc:Choice>
              <mc:Fallback>
                <p:oleObj name="Equation" r:id="rId7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5" name="Equation" r:id="rId9" imgW="2565360" imgH="469800" progId="Equation.DSMT4">
                  <p:embed/>
                </p:oleObj>
              </mc:Choice>
              <mc:Fallback>
                <p:oleObj name="Equation" r:id="rId9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6" name="Equation" r:id="rId11" imgW="1041120" imgH="291960" progId="Equation.DSMT4">
                  <p:embed/>
                </p:oleObj>
              </mc:Choice>
              <mc:Fallback>
                <p:oleObj name="Equation" r:id="rId11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7" name="Equation" r:id="rId13" imgW="1422360" imgH="291960" progId="Equation.DSMT4">
                  <p:embed/>
                </p:oleObj>
              </mc:Choice>
              <mc:Fallback>
                <p:oleObj name="Equation" r:id="rId13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sz="3200" dirty="0">
                <a:solidFill>
                  <a:schemeClr val="accent1"/>
                </a:solidFill>
              </a:rPr>
              <a:t>he 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Multiplication can be distributed over addition. For</a:t>
            </a:r>
          </a:p>
          <a:p>
            <a:pPr indent="-342900">
              <a:spcBef>
                <a:spcPts val="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example,</a:t>
            </a:r>
          </a:p>
          <a:p>
            <a:pPr marL="342900" indent="-342900" algn="ctr">
              <a:spcAft>
                <a:spcPts val="1200"/>
              </a:spcAf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5(8 + 3) = 5 ⋅ 8 + 5 ⋅ 3.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1149</TotalTime>
  <Words>853</Words>
  <Application>Microsoft Office PowerPoint</Application>
  <PresentationFormat>On-screen Show (4:3)</PresentationFormat>
  <Paragraphs>162</Paragraphs>
  <Slides>24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Courier New</vt:lpstr>
      <vt:lpstr>Office Theme</vt:lpstr>
      <vt:lpstr>Equation</vt:lpstr>
      <vt:lpstr>Section 14.R.1</vt:lpstr>
      <vt:lpstr>Objectives</vt:lpstr>
      <vt:lpstr>Symbols for Multiplication</vt:lpstr>
      <vt:lpstr>Commutative Property of Multiplication</vt:lpstr>
      <vt:lpstr>Associative Property of Multiplication</vt:lpstr>
      <vt:lpstr>Multiplicative Identity Property</vt:lpstr>
      <vt:lpstr>Multiplication Property of 0 (or Zero-Factor Law)</vt:lpstr>
      <vt:lpstr>Example 1: Recognizing the Properties of Multiplication</vt:lpstr>
      <vt:lpstr>The Distributive Property</vt:lpstr>
      <vt:lpstr>Example 2:  Using the Distributive Property</vt:lpstr>
      <vt:lpstr>Example 3: Multiplying with Whole Numbers</vt:lpstr>
      <vt:lpstr>Example 3: Multiplying with Whole Numbers (cont.)</vt:lpstr>
      <vt:lpstr>Example 3: Multiplying with Whole Numbers(cont.)</vt:lpstr>
      <vt:lpstr>Example 4:  Multiplying Whole Numbers</vt:lpstr>
      <vt:lpstr>Example 4:  Multiplying Whole Numbers (cont.)</vt:lpstr>
      <vt:lpstr>Example 4:  Multiplying Whole Numbers (cont.)</vt:lpstr>
      <vt:lpstr>Example 5:  Multiplying Whole Numbers</vt:lpstr>
      <vt:lpstr>    Multiplying Whole Numbers by Powers of 10</vt:lpstr>
      <vt:lpstr>Example 6: Multiplying Whole Numbers that End with 0s</vt:lpstr>
      <vt:lpstr>Example 6: Multiplying Whole Numbers that End with 0s (cont.)</vt:lpstr>
      <vt:lpstr>Example 6: Multiplying Whole Numbers that End with 0s (cont.)</vt:lpstr>
      <vt:lpstr>Area of a Rectangle</vt:lpstr>
      <vt:lpstr>Example 7: Application: Calculating the Area of a Rectangle</vt:lpstr>
      <vt:lpstr>Example 7: Application: Calculating the Area of a Rectangle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200</cp:revision>
  <dcterms:created xsi:type="dcterms:W3CDTF">2013-04-26T14:43:13Z</dcterms:created>
  <dcterms:modified xsi:type="dcterms:W3CDTF">2018-10-12T11:04:34Z</dcterms:modified>
</cp:coreProperties>
</file>