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83" r:id="rId5"/>
    <p:sldId id="261" r:id="rId6"/>
    <p:sldId id="284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8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ynthia" initials="cce" lastIdx="1" clrIdx="0"/>
  <p:cmAuthor id="1" name="Belloit, Nicholas G" initials="BNG" lastIdx="1" clrIdx="1">
    <p:extLst/>
  </p:cmAuthor>
  <p:cmAuthor id="2" name="Belloit, Nicholas G" initials="BNG [2]" lastIdx="1" clrIdx="2">
    <p:extLst/>
  </p:cmAuthor>
  <p:cmAuthor id="3" name="Belloit, Nicholas G" initials="BNG [3]" lastIdx="1" clrIdx="3">
    <p:extLst/>
  </p:cmAuthor>
  <p:cmAuthor id="4" name="Belloit, Nicholas G" initials="BNG [4]" lastIdx="1" clrIdx="4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7E7E"/>
    <a:srgbClr val="008080"/>
    <a:srgbClr val="2D7D9F"/>
    <a:srgbClr val="000099"/>
    <a:srgbClr val="0000FF"/>
    <a:srgbClr val="FFFFCC"/>
    <a:srgbClr val="1F497C"/>
    <a:srgbClr val="1F497D"/>
    <a:srgbClr val="366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53"/>
    <p:restoredTop sz="94660"/>
  </p:normalViewPr>
  <p:slideViewPr>
    <p:cSldViewPr>
      <p:cViewPr varScale="1">
        <p:scale>
          <a:sx n="92" d="100"/>
          <a:sy n="92" d="100"/>
        </p:scale>
        <p:origin x="106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411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4E316C-7AFE-4CF7-9653-E167F3D1663D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5C11C-0472-45A2-A1AB-24DB6ECFBD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C11C-0472-45A2-A1AB-24DB6ECFBDE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1.R.3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C"/>
                </a:solidFill>
              </a:rPr>
              <a:t>Exponents and Order of Operations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The Exponent 0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2690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42900" indent="-342900"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Any nonzero number raised to the 0 power equals 1.</a:t>
            </a:r>
            <a:endParaRPr lang="en-US" i="1" dirty="0">
              <a:solidFill>
                <a:srgbClr val="10253F"/>
              </a:solidFill>
              <a:latin typeface="Calibri" pitchFamily="34" charset="0"/>
            </a:endParaRPr>
          </a:p>
          <a:p>
            <a:pPr marL="342900" indent="-34290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example, </a:t>
            </a:r>
          </a:p>
          <a:p>
            <a:pPr marL="342900" indent="-342900">
              <a:spcBef>
                <a:spcPts val="1200"/>
              </a:spcBef>
            </a:pP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2900">
              <a:spcBef>
                <a:spcPts val="1200"/>
              </a:spcBef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Note: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expression 0</a:t>
            </a:r>
            <a:r>
              <a:rPr lang="en-US" baseline="30000" dirty="0">
                <a:solidFill>
                  <a:srgbClr val="000000"/>
                </a:solidFill>
                <a:latin typeface="Calibri" pitchFamily="34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undefined.</a:t>
            </a:r>
            <a:endParaRPr lang="en-US" dirty="0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2705100" y="2908300"/>
          <a:ext cx="3733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3" imgW="3733800" imgH="469900" progId="Equation.DSMT4">
                  <p:embed/>
                </p:oleObj>
              </mc:Choice>
              <mc:Fallback>
                <p:oleObj name="Equation" r:id="rId3" imgW="3733800" imgH="4699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2908300"/>
                        <a:ext cx="3733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The Exponents 1 and 0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4288" indent="-14288" algn="ctr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</a:t>
            </a:r>
          </a:p>
          <a:p>
            <a:pPr marL="14288" indent="-142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To help in understanding the exponent 0, note the pattern in the following powers with base 3.</a:t>
            </a:r>
          </a:p>
          <a:p>
            <a:pPr marL="14288" indent="-14288" eaLnBrk="1" hangingPunct="1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14288" indent="-14288" eaLnBrk="1" hangingPunct="1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14288" indent="-14288" eaLnBrk="1" hangingPunct="1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Each value is the previous value divided by 3. In this way defining 3</a:t>
            </a:r>
            <a:r>
              <a:rPr lang="en-US" i="0" baseline="30000" dirty="0">
                <a:solidFill>
                  <a:srgbClr val="000000"/>
                </a:solidFill>
              </a:rPr>
              <a:t>0</a:t>
            </a:r>
            <a:r>
              <a:rPr lang="en-US" i="0" dirty="0">
                <a:solidFill>
                  <a:srgbClr val="000000"/>
                </a:solidFill>
              </a:rPr>
              <a:t> = 1 makes sense. (Try this idea with bases other than 3.)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2921000" y="2971800"/>
          <a:ext cx="3403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3" imgW="3403440" imgH="469800" progId="Equation.DSMT4">
                  <p:embed/>
                </p:oleObj>
              </mc:Choice>
              <mc:Fallback>
                <p:oleObj name="Equation" r:id="rId3" imgW="340344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2971800"/>
                        <a:ext cx="3403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>
                <a:solidFill>
                  <a:schemeClr val="accent1"/>
                </a:solidFill>
              </a:rPr>
              <a:t>Evaluating Exponential Expressions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ourier New" pitchFamily="49" charset="0"/>
              <a:buNone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i="0" dirty="0">
                <a:solidFill>
                  <a:schemeClr val="tx1"/>
                </a:solidFill>
              </a:rPr>
              <a:t>Evaluate each exponential expression.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ourier New" pitchFamily="49" charset="0"/>
              <a:buNone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i="0" dirty="0">
                <a:solidFill>
                  <a:schemeClr val="tx1"/>
                </a:solidFill>
              </a:rPr>
              <a:t>a.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9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  <a:r>
              <a:rPr lang="en-US" i="0" baseline="3000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b.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8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baseline="3000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c.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baseline="3000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chemeClr val="tx1"/>
                </a:solidFill>
              </a:rPr>
              <a:t>d.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buFont typeface="Courier New" pitchFamily="49" charset="0"/>
              <a:buNone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9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 startAt="2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8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 startAt="3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15</a:t>
            </a:r>
            <a:r>
              <a:rPr lang="en-US" i="0" baseline="30000" dirty="0">
                <a:solidFill>
                  <a:srgbClr val="0000FF"/>
                </a:solidFill>
              </a:rPr>
              <a:t>0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+mj-lt"/>
              <a:buAutoNum type="alphaLcPeriod" startAt="4"/>
              <a:tabLst>
                <a:tab pos="457200" algn="l"/>
                <a:tab pos="1828800" algn="l"/>
                <a:tab pos="2286000" algn="l"/>
                <a:tab pos="3657600" algn="l"/>
                <a:tab pos="4114800" algn="l"/>
                <a:tab pos="5486400" algn="l"/>
                <a:tab pos="59436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0" baseline="30000" dirty="0">
                <a:solidFill>
                  <a:srgbClr val="0000FF"/>
                </a:solidFill>
              </a:rPr>
              <a:t>1</a:t>
            </a:r>
            <a:endParaRPr lang="en-US" i="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90650" y="302722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1390650" y="358140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1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552527" y="419100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1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543002" y="4800600"/>
            <a:ext cx="8114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Rules for Order of Operations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111827"/>
            <a:ext cx="8229600" cy="474591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Simplify within grouping symbols, such as parentheses ( ), brackets [ ], or braces { }. (If there are more than one pair of grouping symbols, start with the innermost grouping symbols.)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Evaluate any exponential expressions.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Moving from </a:t>
            </a:r>
            <a:r>
              <a:rPr lang="en-US" b="1" i="0" dirty="0">
                <a:solidFill>
                  <a:srgbClr val="C00000"/>
                </a:solidFill>
              </a:rPr>
              <a:t>left to right</a:t>
            </a:r>
            <a:r>
              <a:rPr lang="en-US" i="0" dirty="0">
                <a:solidFill>
                  <a:srgbClr val="000000"/>
                </a:solidFill>
              </a:rPr>
              <a:t>, perform any multiplication or division in the order in which it appears.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Moving from </a:t>
            </a:r>
            <a:r>
              <a:rPr lang="en-US" b="1" i="0" dirty="0">
                <a:solidFill>
                  <a:srgbClr val="C00000"/>
                </a:solidFill>
              </a:rPr>
              <a:t>left to right</a:t>
            </a:r>
            <a:r>
              <a:rPr lang="en-US" i="0" dirty="0">
                <a:solidFill>
                  <a:srgbClr val="000000"/>
                </a:solidFill>
              </a:rPr>
              <a:t>, perform any addition or subtraction in the order in which it appears.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Order of Operations with Whole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indent="-1588" algn="ctr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</a:t>
            </a:r>
          </a:p>
          <a:p>
            <a:pPr marL="1588" indent="-1588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Note that in Rule 3 neither multiplication nor division has priority over the other. Whichever of these operations occurs first, moving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left to right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is done first. In Rule 4, addition and subtraction are handled in the same way. Unless they occur within grouping symbols,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addition and subtraction are the last operations to be performed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066800" y="5028250"/>
            <a:ext cx="26837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     </a:t>
            </a:r>
            <a:r>
              <a:rPr lang="en-US" sz="20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8          − 5</a:t>
            </a:r>
          </a:p>
        </p:txBody>
      </p:sp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01240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Simplify: </a:t>
            </a:r>
            <a:r>
              <a:rPr lang="en-US" i="0" dirty="0">
                <a:solidFill>
                  <a:srgbClr val="0000FF"/>
                </a:solidFill>
              </a:rPr>
              <a:t>14 ÷ 7 + 3 ⋅ 2 − 5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 this example there are no grouping symbols or exponents, so we begin with multiplication and division (left to right).</a:t>
            </a:r>
          </a:p>
        </p:txBody>
      </p:sp>
      <p:sp>
        <p:nvSpPr>
          <p:cNvPr id="5" name="Rectangle 4"/>
          <p:cNvSpPr/>
          <p:nvPr/>
        </p:nvSpPr>
        <p:spPr>
          <a:xfrm>
            <a:off x="3864739" y="4104785"/>
            <a:ext cx="40780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 before multiplying in this case.</a:t>
            </a:r>
          </a:p>
        </p:txBody>
      </p:sp>
      <p:sp>
        <p:nvSpPr>
          <p:cNvPr id="6" name="Rectangle 5"/>
          <p:cNvSpPr/>
          <p:nvPr/>
        </p:nvSpPr>
        <p:spPr>
          <a:xfrm>
            <a:off x="3864739" y="4629662"/>
            <a:ext cx="41362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before adding or subtracting.</a:t>
            </a:r>
          </a:p>
        </p:txBody>
      </p:sp>
      <p:sp>
        <p:nvSpPr>
          <p:cNvPr id="7" name="Rectangle 6"/>
          <p:cNvSpPr/>
          <p:nvPr/>
        </p:nvSpPr>
        <p:spPr>
          <a:xfrm>
            <a:off x="3864739" y="5088788"/>
            <a:ext cx="38472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before subtracting in this case.</a:t>
            </a:r>
          </a:p>
        </p:txBody>
      </p:sp>
      <p:sp>
        <p:nvSpPr>
          <p:cNvPr id="8" name="Rectangle 7"/>
          <p:cNvSpPr/>
          <p:nvPr/>
        </p:nvSpPr>
        <p:spPr>
          <a:xfrm>
            <a:off x="3864739" y="5572065"/>
            <a:ext cx="11256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</a:p>
        </p:txBody>
      </p:sp>
      <p:sp>
        <p:nvSpPr>
          <p:cNvPr id="9" name="Rectangle 8"/>
          <p:cNvSpPr/>
          <p:nvPr/>
        </p:nvSpPr>
        <p:spPr>
          <a:xfrm>
            <a:off x="1190944" y="3528471"/>
            <a:ext cx="25747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14 ÷ 7 + 3 ⋅ 2 − 5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1066800" y="4053348"/>
            <a:ext cx="26997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2     + 3 ⋅ 2 − 5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1620982" y="3637844"/>
            <a:ext cx="152400" cy="7620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066800" y="4553798"/>
            <a:ext cx="27190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2     +    6   </a:t>
            </a:r>
            <a:r>
              <a:rPr lang="en-US" sz="2000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− 5</a:t>
            </a:r>
          </a:p>
        </p:txBody>
      </p:sp>
      <p:sp>
        <p:nvSpPr>
          <p:cNvPr id="16" name="Left Brace 15"/>
          <p:cNvSpPr/>
          <p:nvPr/>
        </p:nvSpPr>
        <p:spPr>
          <a:xfrm rot="16200000">
            <a:off x="2707872" y="4263045"/>
            <a:ext cx="163528" cy="606781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7" name="Left Brace 16"/>
          <p:cNvSpPr/>
          <p:nvPr/>
        </p:nvSpPr>
        <p:spPr>
          <a:xfrm rot="16200000">
            <a:off x="2210694" y="4434348"/>
            <a:ext cx="122904" cy="12192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066800" y="5530644"/>
            <a:ext cx="20473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     </a:t>
            </a:r>
            <a:r>
              <a:rPr lang="en-US" sz="10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0" name="Left Brace 19"/>
          <p:cNvSpPr/>
          <p:nvPr/>
        </p:nvSpPr>
        <p:spPr>
          <a:xfrm rot="16200000">
            <a:off x="2807622" y="4832156"/>
            <a:ext cx="171489" cy="13691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5" grpId="0"/>
      <p:bldP spid="6" grpId="0"/>
      <p:bldP spid="7" grpId="0"/>
      <p:bldP spid="8" grpId="0"/>
      <p:bldP spid="9" grpId="0"/>
      <p:bldP spid="10" grpId="0"/>
      <p:bldP spid="14" grpId="0" animBg="1"/>
      <p:bldP spid="15" grpId="0"/>
      <p:bldP spid="16" grpId="0" animBg="1"/>
      <p:bldP spid="17" grpId="0" animBg="1"/>
      <p:bldP spid="19" grpId="0"/>
      <p:bldP spid="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</a:t>
            </a:r>
            <a:r>
              <a:rPr lang="en-US" dirty="0">
                <a:solidFill>
                  <a:schemeClr val="accent1"/>
                </a:solidFill>
              </a:rPr>
              <a:t> Using the Order of Operations with Whole Numbers 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Simplify: </a:t>
            </a:r>
            <a:r>
              <a:rPr lang="en-US" i="0" dirty="0">
                <a:solidFill>
                  <a:srgbClr val="0000FF"/>
                </a:solidFill>
              </a:rPr>
              <a:t>2 </a:t>
            </a:r>
            <a:r>
              <a:rPr lang="en-US" dirty="0">
                <a:solidFill>
                  <a:srgbClr val="0000FF"/>
                </a:solidFill>
              </a:rPr>
              <a:t>·</a:t>
            </a:r>
            <a:r>
              <a:rPr lang="en-US" i="0" dirty="0">
                <a:solidFill>
                  <a:srgbClr val="0000FF"/>
                </a:solidFill>
              </a:rPr>
              <a:t>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+ 18 ÷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704572" y="2362200"/>
            <a:ext cx="24465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 </a:t>
            </a:r>
            <a:r>
              <a:rPr lang="en-US" sz="2800" dirty="0">
                <a:solidFill>
                  <a:srgbClr val="0000FF"/>
                </a:solidFill>
                <a:latin typeface="Calibri"/>
              </a:rPr>
              <a:t>·</a:t>
            </a:r>
            <a:r>
              <a:rPr lang="en-US" sz="2800" dirty="0">
                <a:solidFill>
                  <a:srgbClr val="0000FF"/>
                </a:solidFill>
              </a:rPr>
              <a:t> 3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 +  18 ÷ 3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endParaRPr lang="en-US" sz="2800" baseline="30000" dirty="0"/>
          </a:p>
        </p:txBody>
      </p:sp>
      <p:sp>
        <p:nvSpPr>
          <p:cNvPr id="6" name="Rectangle 5"/>
          <p:cNvSpPr/>
          <p:nvPr/>
        </p:nvSpPr>
        <p:spPr>
          <a:xfrm>
            <a:off x="1302762" y="3083488"/>
            <a:ext cx="2727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2 · 9   +  18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</a:t>
            </a:r>
            <a:r>
              <a:rPr lang="en-US" sz="2800" dirty="0">
                <a:solidFill>
                  <a:srgbClr val="000099"/>
                </a:solidFill>
              </a:rPr>
              <a:t> 9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2289193" y="2677628"/>
            <a:ext cx="151416" cy="39536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95400" y="3794760"/>
            <a:ext cx="24000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18    +       2</a:t>
            </a:r>
          </a:p>
        </p:txBody>
      </p:sp>
      <p:sp>
        <p:nvSpPr>
          <p:cNvPr id="9" name="Rectangle 8"/>
          <p:cNvSpPr/>
          <p:nvPr/>
        </p:nvSpPr>
        <p:spPr>
          <a:xfrm>
            <a:off x="1295400" y="4363017"/>
            <a:ext cx="17924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20</a:t>
            </a:r>
          </a:p>
        </p:txBody>
      </p:sp>
      <p:sp>
        <p:nvSpPr>
          <p:cNvPr id="10" name="Left Brace 9"/>
          <p:cNvSpPr/>
          <p:nvPr/>
        </p:nvSpPr>
        <p:spPr>
          <a:xfrm rot="16200000">
            <a:off x="3808107" y="2669078"/>
            <a:ext cx="152399" cy="41148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Left Brace 10"/>
          <p:cNvSpPr/>
          <p:nvPr/>
        </p:nvSpPr>
        <p:spPr>
          <a:xfrm rot="16200000">
            <a:off x="3348116" y="3254450"/>
            <a:ext cx="230027" cy="761999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2" name="Left Brace 11"/>
          <p:cNvSpPr/>
          <p:nvPr/>
        </p:nvSpPr>
        <p:spPr>
          <a:xfrm rot="16200000">
            <a:off x="2702263" y="3515840"/>
            <a:ext cx="113415" cy="1616135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329038" y="3149633"/>
            <a:ext cx="4096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29038" y="3824967"/>
            <a:ext cx="29546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and divide.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329038" y="4442052"/>
            <a:ext cx="667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Add.</a:t>
            </a:r>
          </a:p>
        </p:txBody>
      </p:sp>
      <p:sp>
        <p:nvSpPr>
          <p:cNvPr id="16" name="Left Brace 15"/>
          <p:cNvSpPr/>
          <p:nvPr/>
        </p:nvSpPr>
        <p:spPr>
          <a:xfrm rot="16200000">
            <a:off x="1996970" y="3341368"/>
            <a:ext cx="223753" cy="581891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  <p:bldP spid="9" grpId="0"/>
      <p:bldP spid="10" grpId="0" animBg="1"/>
      <p:bldP spid="11" grpId="0" animBg="1"/>
      <p:bldP spid="12" grpId="0" animBg="1"/>
      <p:bldP spid="13" grpId="0"/>
      <p:bldP spid="14" grpId="0"/>
      <p:bldP spid="15" grpId="0"/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(6 + 2) + (8 + 1) ÷ 9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447800" y="2438400"/>
            <a:ext cx="29065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(6 + 2) + (8 + 1) ÷ 9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219200" y="3087676"/>
            <a:ext cx="31694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8      +      9     </a:t>
            </a:r>
            <a:r>
              <a:rPr lang="en-US" sz="2800" dirty="0">
                <a:solidFill>
                  <a:srgbClr val="000099"/>
                </a:solidFill>
                <a:sym typeface="Symbol"/>
              </a:rPr>
              <a:t></a:t>
            </a:r>
            <a:r>
              <a:rPr lang="en-US" sz="2800" dirty="0">
                <a:solidFill>
                  <a:srgbClr val="000099"/>
                </a:solidFill>
              </a:rPr>
              <a:t> 9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1904242" y="2597190"/>
            <a:ext cx="167550" cy="796416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9200" y="3758728"/>
            <a:ext cx="27895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8      +            1</a:t>
            </a:r>
          </a:p>
        </p:txBody>
      </p:sp>
      <p:sp>
        <p:nvSpPr>
          <p:cNvPr id="9" name="Rectangle 8"/>
          <p:cNvSpPr/>
          <p:nvPr/>
        </p:nvSpPr>
        <p:spPr>
          <a:xfrm>
            <a:off x="1219200" y="4267200"/>
            <a:ext cx="18549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   9</a:t>
            </a:r>
          </a:p>
        </p:txBody>
      </p:sp>
      <p:sp>
        <p:nvSpPr>
          <p:cNvPr id="10" name="Left Brace 9"/>
          <p:cNvSpPr/>
          <p:nvPr/>
        </p:nvSpPr>
        <p:spPr>
          <a:xfrm rot="16200000">
            <a:off x="3622271" y="3214947"/>
            <a:ext cx="257695" cy="85898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Left Brace 10"/>
          <p:cNvSpPr/>
          <p:nvPr/>
        </p:nvSpPr>
        <p:spPr>
          <a:xfrm rot="16200000">
            <a:off x="3160869" y="2570154"/>
            <a:ext cx="167550" cy="85048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Left Brace 12"/>
          <p:cNvSpPr/>
          <p:nvPr/>
        </p:nvSpPr>
        <p:spPr>
          <a:xfrm rot="16200000">
            <a:off x="2806439" y="3299952"/>
            <a:ext cx="122904" cy="19050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014440" y="3105090"/>
            <a:ext cx="31565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Operate within parentheses.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14440" y="3811672"/>
            <a:ext cx="9028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014440" y="4384964"/>
            <a:ext cx="667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  <p:bldP spid="9" grpId="0"/>
      <p:bldP spid="10" grpId="0" animBg="1"/>
      <p:bldP spid="11" grpId="0" animBg="1"/>
      <p:bldP spid="13" grpId="0" animBg="1"/>
      <p:bldP spid="14" grpId="0"/>
      <p:bldP spid="15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382000" cy="45720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Simplify:  </a:t>
            </a:r>
            <a:r>
              <a:rPr lang="en-US" i="0" dirty="0">
                <a:solidFill>
                  <a:srgbClr val="0000FF"/>
                </a:solidFill>
              </a:rPr>
              <a:t>30 ÷ 10 ⋅ 2</a:t>
            </a:r>
            <a:r>
              <a:rPr lang="en-US" i="0" baseline="30000" dirty="0">
                <a:solidFill>
                  <a:srgbClr val="0000FF"/>
                </a:solidFill>
              </a:rPr>
              <a:t>3</a:t>
            </a:r>
            <a:r>
              <a:rPr lang="en-US" i="0" dirty="0">
                <a:solidFill>
                  <a:srgbClr val="0000FF"/>
                </a:solidFill>
              </a:rPr>
              <a:t> + 3(6 − 2)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295400" y="4807317"/>
            <a:ext cx="30732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     24     </a:t>
            </a:r>
            <a:r>
              <a:rPr lang="en-US" sz="2600" dirty="0">
                <a:solidFill>
                  <a:srgbClr val="000099"/>
                </a:solidFill>
              </a:rPr>
              <a:t>  </a:t>
            </a:r>
            <a:r>
              <a:rPr lang="en-US" sz="2800" dirty="0">
                <a:solidFill>
                  <a:srgbClr val="000099"/>
                </a:solidFill>
              </a:rPr>
              <a:t>+     12</a:t>
            </a: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0" y="2282537"/>
            <a:ext cx="32800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30 ÷ 10 ⋅ 2</a:t>
            </a:r>
            <a:r>
              <a:rPr lang="en-US" sz="2800" baseline="30000" dirty="0">
                <a:solidFill>
                  <a:srgbClr val="0000FF"/>
                </a:solidFill>
              </a:rPr>
              <a:t>3</a:t>
            </a:r>
            <a:r>
              <a:rPr lang="en-US" sz="2800" dirty="0">
                <a:solidFill>
                  <a:srgbClr val="0000FF"/>
                </a:solidFill>
              </a:rPr>
              <a:t> + 3(6 − 2)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274368" y="2931813"/>
            <a:ext cx="31790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30 ÷ 10 ⋅ 2</a:t>
            </a:r>
            <a:r>
              <a:rPr lang="en-US" sz="2800" baseline="30000" dirty="0">
                <a:solidFill>
                  <a:srgbClr val="000099"/>
                </a:solidFill>
              </a:rPr>
              <a:t>3</a:t>
            </a:r>
            <a:r>
              <a:rPr lang="en-US" sz="2800" dirty="0">
                <a:solidFill>
                  <a:srgbClr val="000099"/>
                </a:solidFill>
              </a:rPr>
              <a:t> +   3(4)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2979376" y="3296041"/>
            <a:ext cx="137248" cy="304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74368" y="3602865"/>
            <a:ext cx="32207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30 ÷ 10 ⋅ 8 </a:t>
            </a:r>
            <a:r>
              <a:rPr lang="en-US" sz="2000" dirty="0">
                <a:solidFill>
                  <a:srgbClr val="000099"/>
                </a:solidFill>
              </a:rPr>
              <a:t>  </a:t>
            </a:r>
            <a:r>
              <a:rPr lang="en-US" sz="2800" dirty="0">
                <a:solidFill>
                  <a:srgbClr val="000099"/>
                </a:solidFill>
              </a:rPr>
              <a:t>+   3(4)</a:t>
            </a:r>
          </a:p>
        </p:txBody>
      </p:sp>
      <p:sp>
        <p:nvSpPr>
          <p:cNvPr id="9" name="Rectangle 8"/>
          <p:cNvSpPr/>
          <p:nvPr/>
        </p:nvSpPr>
        <p:spPr>
          <a:xfrm>
            <a:off x="1295400" y="5334000"/>
            <a:ext cx="22829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             36</a:t>
            </a:r>
          </a:p>
        </p:txBody>
      </p:sp>
      <p:sp>
        <p:nvSpPr>
          <p:cNvPr id="10" name="Left Brace 9"/>
          <p:cNvSpPr/>
          <p:nvPr/>
        </p:nvSpPr>
        <p:spPr>
          <a:xfrm rot="16200000">
            <a:off x="2043882" y="3625871"/>
            <a:ext cx="181896" cy="103484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Left Brace 10"/>
          <p:cNvSpPr/>
          <p:nvPr/>
        </p:nvSpPr>
        <p:spPr>
          <a:xfrm rot="16200000">
            <a:off x="3167058" y="4455532"/>
            <a:ext cx="163665" cy="173181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2" name="Left Brace 11"/>
          <p:cNvSpPr/>
          <p:nvPr/>
        </p:nvSpPr>
        <p:spPr>
          <a:xfrm rot="16200000">
            <a:off x="4023852" y="2299745"/>
            <a:ext cx="181896" cy="1066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300901" y="4273917"/>
            <a:ext cx="31470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 3      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⋅ 8  +   3(4)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2453464" y="4335132"/>
            <a:ext cx="189216" cy="949540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6" name="Left Brace 15"/>
          <p:cNvSpPr/>
          <p:nvPr/>
        </p:nvSpPr>
        <p:spPr>
          <a:xfrm rot="16200000">
            <a:off x="3893703" y="4596822"/>
            <a:ext cx="162448" cy="452928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953000" y="2983085"/>
            <a:ext cx="31565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Operate within parentheses.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953000" y="3635027"/>
            <a:ext cx="399357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953000" y="4325189"/>
            <a:ext cx="9028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953000" y="4873337"/>
            <a:ext cx="266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each part.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953000" y="5379720"/>
            <a:ext cx="6671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" grpId="0"/>
      <p:bldP spid="6" grpId="0"/>
      <p:bldP spid="7" grpId="0" animBg="1"/>
      <p:bldP spid="8" grpId="0"/>
      <p:bldP spid="9" grpId="0"/>
      <p:bldP spid="10" grpId="0" animBg="1"/>
      <p:bldP spid="11" grpId="0" animBg="1"/>
      <p:bldP spid="12" grpId="0" animBg="1"/>
      <p:bldP spid="13" grpId="0"/>
      <p:bldP spid="14" grpId="0" animBg="1"/>
      <p:bldP spid="16" grpId="0" animBg="1"/>
      <p:bldP spid="17" grpId="0"/>
      <p:bldP spid="18" grpId="0"/>
      <p:bldP spid="19" grpId="0"/>
      <p:bldP spid="20" grpId="0"/>
      <p:bldP spid="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</a:t>
            </a:r>
            <a:r>
              <a:rPr lang="en-US" dirty="0">
                <a:solidFill>
                  <a:schemeClr val="accent1"/>
                </a:solidFill>
              </a:rPr>
              <a:t>Using the Order of Operations with Whole Numbers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2[5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+ (2 ⋅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− 10)]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1858296" y="2099536"/>
            <a:ext cx="29145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2[5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+ (2 ⋅ 3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− 10)]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555173" y="2799100"/>
            <a:ext cx="31149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2[25 + (2 ⋅ 9 − 10)]</a:t>
            </a:r>
          </a:p>
        </p:txBody>
      </p:sp>
      <p:sp>
        <p:nvSpPr>
          <p:cNvPr id="7" name="Left Brace 6"/>
          <p:cNvSpPr/>
          <p:nvPr/>
        </p:nvSpPr>
        <p:spPr>
          <a:xfrm rot="16200000">
            <a:off x="2267654" y="2492276"/>
            <a:ext cx="137248" cy="304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Left Brace 7"/>
          <p:cNvSpPr/>
          <p:nvPr/>
        </p:nvSpPr>
        <p:spPr>
          <a:xfrm rot="16200000">
            <a:off x="3470117" y="3520686"/>
            <a:ext cx="181896" cy="103484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9" name="Left Brace 8"/>
          <p:cNvSpPr/>
          <p:nvPr/>
        </p:nvSpPr>
        <p:spPr>
          <a:xfrm rot="16200000">
            <a:off x="3502385" y="2445573"/>
            <a:ext cx="137248" cy="30480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0" name="Left Brace 9"/>
          <p:cNvSpPr/>
          <p:nvPr/>
        </p:nvSpPr>
        <p:spPr>
          <a:xfrm rot="16200000">
            <a:off x="3252319" y="3038467"/>
            <a:ext cx="76288" cy="57316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69921" y="3454420"/>
            <a:ext cx="28504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2[25 + (18 − 10)]</a:t>
            </a:r>
          </a:p>
        </p:txBody>
      </p:sp>
      <p:sp>
        <p:nvSpPr>
          <p:cNvPr id="12" name="Left Brace 11"/>
          <p:cNvSpPr/>
          <p:nvPr/>
        </p:nvSpPr>
        <p:spPr>
          <a:xfrm rot="16200000">
            <a:off x="2752005" y="4031673"/>
            <a:ext cx="289560" cy="1463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70905" y="4140220"/>
            <a:ext cx="23102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2(25 +        8)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583618" y="4810780"/>
            <a:ext cx="17844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2       (33)</a:t>
            </a:r>
          </a:p>
        </p:txBody>
      </p:sp>
      <p:sp>
        <p:nvSpPr>
          <p:cNvPr id="15" name="Left Brace 14"/>
          <p:cNvSpPr/>
          <p:nvPr/>
        </p:nvSpPr>
        <p:spPr>
          <a:xfrm rot="16200000">
            <a:off x="2364971" y="4895504"/>
            <a:ext cx="259080" cy="10058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583618" y="5455920"/>
            <a:ext cx="12202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>
                <a:solidFill>
                  <a:srgbClr val="FF0000"/>
                </a:solidFill>
              </a:rPr>
              <a:t>      66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740825" y="2850859"/>
            <a:ext cx="40963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740825" y="3553571"/>
            <a:ext cx="35419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inside the parentheses.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740825" y="4248090"/>
            <a:ext cx="393192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inside the parentheses.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740825" y="4857690"/>
            <a:ext cx="30915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740825" y="5467290"/>
            <a:ext cx="11006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 animBg="1"/>
      <p:bldP spid="9" grpId="0" animBg="1"/>
      <p:bldP spid="10" grpId="0" animBg="1"/>
      <p:bldP spid="11" grpId="0"/>
      <p:bldP spid="12" grpId="0" animBg="1"/>
      <p:bldP spid="13" grpId="0"/>
      <p:bldP spid="14" grpId="0"/>
      <p:bldP spid="15" grpId="0" animBg="1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Identify the base and exponent in an exponential expression.</a:t>
            </a:r>
            <a:endParaRPr lang="en-US" i="0" dirty="0">
              <a:solidFill>
                <a:schemeClr val="tx1"/>
              </a:solidFill>
            </a:endParaRPr>
          </a:p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Evaluate expressions with exponents.</a:t>
            </a:r>
            <a:endParaRPr lang="en-US" i="0" dirty="0">
              <a:solidFill>
                <a:schemeClr val="tx1"/>
              </a:solidFill>
            </a:endParaRPr>
          </a:p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Evaluate expressions with 1 and 0 as exponents.</a:t>
            </a:r>
            <a:endParaRPr lang="en-US" i="0" dirty="0">
              <a:solidFill>
                <a:schemeClr val="tx1"/>
              </a:solidFill>
            </a:endParaRPr>
          </a:p>
          <a:p>
            <a:pPr marL="338328" indent="-338328">
              <a:buFont typeface="Courier New" pitchFamily="49" charset="0"/>
              <a:buChar char="o"/>
            </a:pPr>
            <a:r>
              <a:rPr lang="en-US" dirty="0"/>
              <a:t>Use the order of operations to simplify expressions containing whole numbers.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10: </a:t>
            </a:r>
            <a:r>
              <a:rPr lang="en-US" dirty="0">
                <a:solidFill>
                  <a:schemeClr val="accent1"/>
                </a:solidFill>
              </a:rPr>
              <a:t>Using the Order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of Operations</a:t>
            </a:r>
          </a:p>
        </p:txBody>
      </p:sp>
      <p:sp>
        <p:nvSpPr>
          <p:cNvPr id="2150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3(2 + 2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) − 6 − 3 ⋅ 2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1822450" y="2032000"/>
          <a:ext cx="33909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3" imgW="3390840" imgH="3822480" progId="Equation.DSMT4">
                  <p:embed/>
                </p:oleObj>
              </mc:Choice>
              <mc:Fallback>
                <p:oleObj name="Equation" r:id="rId3" imgW="3390840" imgH="3822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2450" y="2032000"/>
                        <a:ext cx="3390900" cy="382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413" name="Text Box 5"/>
          <p:cNvSpPr txBox="1">
            <a:spLocks noChangeArrowheads="1"/>
          </p:cNvSpPr>
          <p:nvPr/>
        </p:nvSpPr>
        <p:spPr bwMode="auto">
          <a:xfrm>
            <a:off x="3030419" y="2642755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4" name="Text Box 6"/>
          <p:cNvSpPr txBox="1">
            <a:spLocks noChangeArrowheads="1"/>
          </p:cNvSpPr>
          <p:nvPr/>
        </p:nvSpPr>
        <p:spPr bwMode="auto">
          <a:xfrm>
            <a:off x="4763393" y="2642755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5" name="Text Box 7"/>
          <p:cNvSpPr txBox="1">
            <a:spLocks noChangeArrowheads="1"/>
          </p:cNvSpPr>
          <p:nvPr/>
        </p:nvSpPr>
        <p:spPr bwMode="auto">
          <a:xfrm>
            <a:off x="2680592" y="3276389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73416" name="Text Box 8"/>
          <p:cNvSpPr txBox="1">
            <a:spLocks noChangeArrowheads="1"/>
          </p:cNvSpPr>
          <p:nvPr/>
        </p:nvSpPr>
        <p:spPr bwMode="auto">
          <a:xfrm>
            <a:off x="4772628" y="3276389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7" name="Text Box 9"/>
          <p:cNvSpPr txBox="1">
            <a:spLocks noChangeArrowheads="1"/>
          </p:cNvSpPr>
          <p:nvPr/>
        </p:nvSpPr>
        <p:spPr bwMode="auto">
          <a:xfrm>
            <a:off x="2508240" y="3917373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273418" name="Text Box 10"/>
          <p:cNvSpPr txBox="1">
            <a:spLocks noChangeArrowheads="1"/>
          </p:cNvSpPr>
          <p:nvPr/>
        </p:nvSpPr>
        <p:spPr bwMode="auto">
          <a:xfrm>
            <a:off x="4479049" y="3927764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19" name="Text Box 11"/>
          <p:cNvSpPr txBox="1">
            <a:spLocks noChangeArrowheads="1"/>
          </p:cNvSpPr>
          <p:nvPr/>
        </p:nvSpPr>
        <p:spPr bwMode="auto">
          <a:xfrm>
            <a:off x="2878849" y="4568537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20" name="Text Box 12"/>
          <p:cNvSpPr txBox="1">
            <a:spLocks noChangeArrowheads="1"/>
          </p:cNvSpPr>
          <p:nvPr/>
        </p:nvSpPr>
        <p:spPr bwMode="auto">
          <a:xfrm>
            <a:off x="4479049" y="4568537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21" name="Text Box 13"/>
          <p:cNvSpPr txBox="1">
            <a:spLocks noChangeArrowheads="1"/>
          </p:cNvSpPr>
          <p:nvPr/>
        </p:nvSpPr>
        <p:spPr bwMode="auto">
          <a:xfrm>
            <a:off x="3792162" y="5344391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3782293" y="4152899"/>
            <a:ext cx="324192" cy="2076796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5" name="Left Brace 14"/>
          <p:cNvSpPr/>
          <p:nvPr/>
        </p:nvSpPr>
        <p:spPr>
          <a:xfrm rot="16200000">
            <a:off x="3140133" y="2402378"/>
            <a:ext cx="167640" cy="320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6" name="Left Brace 15"/>
          <p:cNvSpPr/>
          <p:nvPr/>
        </p:nvSpPr>
        <p:spPr>
          <a:xfrm rot="16200000">
            <a:off x="4876800" y="2402377"/>
            <a:ext cx="167640" cy="320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7" name="Left Brace 16"/>
          <p:cNvSpPr/>
          <p:nvPr/>
        </p:nvSpPr>
        <p:spPr>
          <a:xfrm rot="16200000">
            <a:off x="2777837" y="2660074"/>
            <a:ext cx="214745" cy="1115291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8" name="Left Brace 17"/>
          <p:cNvSpPr/>
          <p:nvPr/>
        </p:nvSpPr>
        <p:spPr>
          <a:xfrm rot="16200000">
            <a:off x="2660071" y="3214255"/>
            <a:ext cx="242456" cy="131618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9" name="Left Brace 18"/>
          <p:cNvSpPr/>
          <p:nvPr/>
        </p:nvSpPr>
        <p:spPr>
          <a:xfrm rot="16200000">
            <a:off x="4634348" y="3429001"/>
            <a:ext cx="214742" cy="87976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0" name="Left Brace 19"/>
          <p:cNvSpPr/>
          <p:nvPr/>
        </p:nvSpPr>
        <p:spPr>
          <a:xfrm rot="16200000">
            <a:off x="3020289" y="3716482"/>
            <a:ext cx="242456" cy="1620984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486400" y="2658281"/>
            <a:ext cx="2895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86400" y="3357935"/>
            <a:ext cx="3200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486400" y="3960609"/>
            <a:ext cx="2286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each part.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86400" y="4604845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0" y="5380701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3" grpId="0"/>
      <p:bldP spid="273414" grpId="0"/>
      <p:bldP spid="273415" grpId="0"/>
      <p:bldP spid="273416" grpId="0"/>
      <p:bldP spid="273417" grpId="0"/>
      <p:bldP spid="273418" grpId="0"/>
      <p:bldP spid="273419" grpId="0"/>
      <p:bldP spid="273420" grpId="0"/>
      <p:bldP spid="273421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11: </a:t>
            </a:r>
            <a:r>
              <a:rPr lang="en-US" dirty="0">
                <a:solidFill>
                  <a:schemeClr val="accent1"/>
                </a:solidFill>
              </a:rPr>
              <a:t>Using the Order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of Operations</a:t>
            </a:r>
          </a:p>
        </p:txBody>
      </p:sp>
      <p:sp>
        <p:nvSpPr>
          <p:cNvPr id="2150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Simplify: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14 − </a:t>
            </a:r>
            <a:r>
              <a:rPr lang="en-US" i="0" dirty="0">
                <a:solidFill>
                  <a:srgbClr val="0000FF"/>
                </a:solidFill>
              </a:rPr>
              <a:t>10)[(5 + 3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) ÷ </a:t>
            </a:r>
            <a:r>
              <a:rPr lang="en-US" i="0" dirty="0">
                <a:solidFill>
                  <a:srgbClr val="0000FF"/>
                </a:solidFill>
              </a:rPr>
              <a:t>2 + 5]</a:t>
            </a:r>
            <a:endParaRPr lang="en-US" i="0" dirty="0">
              <a:solidFill>
                <a:schemeClr val="tx1"/>
              </a:solidFill>
            </a:endParaRPr>
          </a:p>
          <a:p>
            <a:pPr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914400" y="2330450"/>
          <a:ext cx="3873500" cy="368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4" name="Equation" r:id="rId3" imgW="3873240" imgH="3682800" progId="Equation.DSMT4">
                  <p:embed/>
                </p:oleObj>
              </mc:Choice>
              <mc:Fallback>
                <p:oleObj name="Equation" r:id="rId3" imgW="3873240" imgH="3682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30450"/>
                        <a:ext cx="3873500" cy="368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413" name="Text Box 5"/>
          <p:cNvSpPr txBox="1">
            <a:spLocks noChangeArrowheads="1"/>
          </p:cNvSpPr>
          <p:nvPr/>
        </p:nvSpPr>
        <p:spPr bwMode="auto">
          <a:xfrm>
            <a:off x="1582305" y="4218498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4" name="Text Box 6"/>
          <p:cNvSpPr txBox="1">
            <a:spLocks noChangeArrowheads="1"/>
          </p:cNvSpPr>
          <p:nvPr/>
        </p:nvSpPr>
        <p:spPr bwMode="auto">
          <a:xfrm>
            <a:off x="3199560" y="4208107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73415" name="Text Box 7"/>
          <p:cNvSpPr txBox="1">
            <a:spLocks noChangeArrowheads="1"/>
          </p:cNvSpPr>
          <p:nvPr/>
        </p:nvSpPr>
        <p:spPr bwMode="auto">
          <a:xfrm>
            <a:off x="3206750" y="2943669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273416" name="Text Box 8"/>
          <p:cNvSpPr txBox="1">
            <a:spLocks noChangeArrowheads="1"/>
          </p:cNvSpPr>
          <p:nvPr/>
        </p:nvSpPr>
        <p:spPr bwMode="auto">
          <a:xfrm>
            <a:off x="2718115" y="4848880"/>
            <a:ext cx="3674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73417" name="Text Box 9"/>
          <p:cNvSpPr txBox="1">
            <a:spLocks noChangeArrowheads="1"/>
          </p:cNvSpPr>
          <p:nvPr/>
        </p:nvSpPr>
        <p:spPr bwMode="auto">
          <a:xfrm>
            <a:off x="2845367" y="3584442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273419" name="Text Box 11"/>
          <p:cNvSpPr txBox="1">
            <a:spLocks noChangeArrowheads="1"/>
          </p:cNvSpPr>
          <p:nvPr/>
        </p:nvSpPr>
        <p:spPr bwMode="auto">
          <a:xfrm>
            <a:off x="3626417" y="4838489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273420" name="Text Box 12"/>
          <p:cNvSpPr txBox="1">
            <a:spLocks noChangeArrowheads="1"/>
          </p:cNvSpPr>
          <p:nvPr/>
        </p:nvSpPr>
        <p:spPr bwMode="auto">
          <a:xfrm>
            <a:off x="3276600" y="5496580"/>
            <a:ext cx="5501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48</a:t>
            </a:r>
          </a:p>
        </p:txBody>
      </p:sp>
      <p:sp>
        <p:nvSpPr>
          <p:cNvPr id="14" name="Left Brace 13"/>
          <p:cNvSpPr/>
          <p:nvPr/>
        </p:nvSpPr>
        <p:spPr>
          <a:xfrm rot="16200000">
            <a:off x="3438815" y="4609891"/>
            <a:ext cx="131616" cy="1690254"/>
          </a:xfrm>
          <a:prstGeom prst="leftBrace">
            <a:avLst>
              <a:gd name="adj1" fmla="val 8333"/>
              <a:gd name="adj2" fmla="val 52328"/>
            </a:avLst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5" name="Left Brace 14"/>
          <p:cNvSpPr/>
          <p:nvPr/>
        </p:nvSpPr>
        <p:spPr>
          <a:xfrm rot="16200000">
            <a:off x="3303732" y="2670253"/>
            <a:ext cx="167640" cy="320040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7" name="Left Brace 16"/>
          <p:cNvSpPr/>
          <p:nvPr/>
        </p:nvSpPr>
        <p:spPr>
          <a:xfrm rot="16200000">
            <a:off x="1651576" y="3692026"/>
            <a:ext cx="242456" cy="96288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8" name="Left Brace 17"/>
          <p:cNvSpPr/>
          <p:nvPr/>
        </p:nvSpPr>
        <p:spPr>
          <a:xfrm rot="16200000">
            <a:off x="3764396" y="4052243"/>
            <a:ext cx="242455" cy="1510148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9" name="Left Brace 18"/>
          <p:cNvSpPr/>
          <p:nvPr/>
        </p:nvSpPr>
        <p:spPr>
          <a:xfrm rot="16200000">
            <a:off x="2998932" y="3051253"/>
            <a:ext cx="249382" cy="1011382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0" name="Left Brace 19"/>
          <p:cNvSpPr/>
          <p:nvPr/>
        </p:nvSpPr>
        <p:spPr>
          <a:xfrm rot="16200000">
            <a:off x="3260437" y="3388956"/>
            <a:ext cx="228600" cy="1555173"/>
          </a:xfrm>
          <a:prstGeom prst="leftBrace">
            <a:avLst/>
          </a:prstGeom>
          <a:ln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921825" y="3028890"/>
            <a:ext cx="41494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Evaluate the exponential expression.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921825" y="3662735"/>
            <a:ext cx="41806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innermost parentheses.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921825" y="4245114"/>
            <a:ext cx="402474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inside the parentheses and divide inside the brackets.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921825" y="4921827"/>
            <a:ext cx="31380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inside the parentheses.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921825" y="5467290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Multiply.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3" grpId="0"/>
      <p:bldP spid="273414" grpId="0"/>
      <p:bldP spid="273415" grpId="0"/>
      <p:bldP spid="273416" grpId="0"/>
      <p:bldP spid="273417" grpId="0"/>
      <p:bldP spid="273419" grpId="0"/>
      <p:bldP spid="273420" grpId="0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1: Identifying the Base and Exponent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514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1260475" algn="l"/>
              </a:tabLst>
            </a:pPr>
            <a:r>
              <a:rPr lang="en-US" dirty="0"/>
              <a:t>Identify the base and exponent in each exponential expression.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lphaLcPeriod"/>
              <a:tabLst>
                <a:tab pos="1260475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0" indent="0" eaLnBrk="1" hangingPunct="1">
              <a:buFont typeface="Courier New" pitchFamily="49" charset="0"/>
              <a:buNone/>
              <a:tabLst>
                <a:tab pos="1260475" algn="l"/>
              </a:tabLst>
            </a:pPr>
            <a:endParaRPr lang="en-US" sz="1600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 startAt="2"/>
              <a:tabLst>
                <a:tab pos="1260475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10</a:t>
            </a:r>
            <a:r>
              <a:rPr lang="en-US" i="0" baseline="30000" dirty="0">
                <a:solidFill>
                  <a:srgbClr val="0000FF"/>
                </a:solidFill>
              </a:rPr>
              <a:t>4</a:t>
            </a:r>
            <a:r>
              <a:rPr lang="en-US" i="0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4" name="Rectangle 3"/>
          <p:cNvSpPr/>
          <p:nvPr/>
        </p:nvSpPr>
        <p:spPr>
          <a:xfrm>
            <a:off x="1981200" y="2286000"/>
            <a:ext cx="54144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</a:t>
            </a:r>
            <a:r>
              <a:rPr lang="en-US" sz="2800" dirty="0"/>
              <a:t> is the base, and 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r>
              <a:rPr lang="en-US" sz="2800" dirty="0"/>
              <a:t> is the exponent.</a:t>
            </a:r>
          </a:p>
        </p:txBody>
      </p:sp>
      <p:sp>
        <p:nvSpPr>
          <p:cNvPr id="5" name="Rectangle 4"/>
          <p:cNvSpPr/>
          <p:nvPr/>
        </p:nvSpPr>
        <p:spPr>
          <a:xfrm>
            <a:off x="1981200" y="3091929"/>
            <a:ext cx="55972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10</a:t>
            </a:r>
            <a:r>
              <a:rPr lang="en-US" sz="2800" dirty="0"/>
              <a:t> is the base, and </a:t>
            </a:r>
            <a:r>
              <a:rPr lang="en-US" sz="2800" dirty="0">
                <a:solidFill>
                  <a:srgbClr val="FF0000"/>
                </a:solidFill>
              </a:rPr>
              <a:t>4</a:t>
            </a:r>
            <a:r>
              <a:rPr lang="en-US" sz="2800" dirty="0"/>
              <a:t> is the exponent.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Exponents and Order of Operations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indent="-1588" algn="ctr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There is usually some confusion about the use of the word “power.” Since 2</a:t>
            </a:r>
            <a:r>
              <a:rPr lang="en-US" baseline="30000" dirty="0">
                <a:solidFill>
                  <a:srgbClr val="000000"/>
                </a:solidFill>
                <a:latin typeface="Calibri" pitchFamily="34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read “two to the fifth power,” it is natural to think of 5 as the power. This is not true. A power is not an exponent. A power is the product indicated by a base raised to an exponent. Thus, for the equation 2</a:t>
            </a:r>
            <a:r>
              <a:rPr lang="en-US" baseline="30000" dirty="0">
                <a:solidFill>
                  <a:srgbClr val="000000"/>
                </a:solidFill>
                <a:latin typeface="Calibri" pitchFamily="34" charset="0"/>
              </a:rPr>
              <a:t>5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= 32, think of the phrase “two to the fifth power” in its entirety. The corresponding power is the product, 32.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2: Writing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Using Exponents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199" y="1219200"/>
            <a:ext cx="8375073" cy="4876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In order to illustrate exponential notation, we show several products written with repeated multiplication and the equivalent exponential expressions.</a:t>
            </a:r>
          </a:p>
          <a:p>
            <a:endParaRPr lang="en-US" dirty="0"/>
          </a:p>
          <a:p>
            <a:r>
              <a:rPr lang="en-US" b="1" dirty="0"/>
              <a:t>	</a:t>
            </a:r>
          </a:p>
          <a:p>
            <a:pPr marL="457200" indent="-45720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  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eaLnBrk="1" hangingPunct="1">
              <a:spcBef>
                <a:spcPts val="24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      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3793868"/>
            <a:ext cx="21964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7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7</a:t>
            </a:r>
            <a:r>
              <a:rPr lang="en-US" sz="2800" dirty="0">
                <a:solidFill>
                  <a:srgbClr val="0000FF"/>
                </a:solidFill>
              </a:rPr>
              <a:t> = 49</a:t>
            </a:r>
            <a:r>
              <a:rPr lang="en-US" sz="28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837093"/>
            <a:ext cx="20136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Font typeface="+mj-lt"/>
              <a:buAutoNum type="alphaLcPeriod" startAt="2"/>
              <a:tabLst>
                <a:tab pos="457200" algn="l"/>
              </a:tabLst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3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3</a:t>
            </a:r>
            <a:r>
              <a:rPr lang="en-US" sz="2800" dirty="0">
                <a:solidFill>
                  <a:srgbClr val="0000FF"/>
                </a:solidFill>
              </a:rPr>
              <a:t> = 9</a:t>
            </a:r>
            <a:r>
              <a:rPr lang="en-US" sz="2800" b="1" dirty="0"/>
              <a:t>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487882" y="2793088"/>
            <a:ext cx="26843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With Exponents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803268"/>
            <a:ext cx="249927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With Repeated </a:t>
            </a:r>
            <a:br>
              <a:rPr lang="en-US" sz="2800" b="1" dirty="0"/>
            </a:br>
            <a:r>
              <a:rPr lang="en-US" sz="2800" b="1" dirty="0"/>
              <a:t>Multiplication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3505200" y="3793868"/>
            <a:ext cx="12261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7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49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76800" y="3603156"/>
            <a:ext cx="4114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7</a:t>
            </a:r>
            <a:r>
              <a:rPr lang="en-US" sz="2800" baseline="30000" dirty="0"/>
              <a:t>2 </a:t>
            </a:r>
            <a:r>
              <a:rPr lang="en-US" sz="2800" dirty="0"/>
              <a:t>is read “</a:t>
            </a:r>
            <a:r>
              <a:rPr lang="en-US" sz="2800" dirty="0">
                <a:solidFill>
                  <a:srgbClr val="FF0000"/>
                </a:solidFill>
              </a:rPr>
              <a:t>7 to the second power</a:t>
            </a:r>
            <a:r>
              <a:rPr lang="en-US" sz="2800" dirty="0"/>
              <a:t>”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or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“</a:t>
            </a:r>
            <a:r>
              <a:rPr lang="en-US" sz="2800" dirty="0">
                <a:solidFill>
                  <a:srgbClr val="FF0000"/>
                </a:solidFill>
              </a:rPr>
              <a:t>7 squared.</a:t>
            </a:r>
            <a:r>
              <a:rPr lang="en-US" sz="2800" dirty="0"/>
              <a:t>”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11950" y="4936868"/>
            <a:ext cx="10287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3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99950" y="4837093"/>
            <a:ext cx="40916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3</a:t>
            </a:r>
            <a:r>
              <a:rPr lang="en-US" sz="2800" baseline="30000" dirty="0"/>
              <a:t>2</a:t>
            </a:r>
            <a:r>
              <a:rPr lang="en-US" sz="2800" dirty="0"/>
              <a:t> is read “</a:t>
            </a:r>
            <a:r>
              <a:rPr lang="en-US" sz="2800" dirty="0">
                <a:solidFill>
                  <a:srgbClr val="FF0000"/>
                </a:solidFill>
              </a:rPr>
              <a:t>3 to the second power</a:t>
            </a:r>
            <a:r>
              <a:rPr lang="en-US" sz="2800" dirty="0"/>
              <a:t>”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or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“</a:t>
            </a:r>
            <a:r>
              <a:rPr lang="en-US" sz="2800" dirty="0">
                <a:solidFill>
                  <a:srgbClr val="FF0000"/>
                </a:solidFill>
              </a:rPr>
              <a:t>3 squared.</a:t>
            </a:r>
            <a:r>
              <a:rPr lang="en-US" sz="2800" dirty="0"/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2: Writing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Using Exponents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199" y="1219200"/>
            <a:ext cx="8375073" cy="4876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eaLnBrk="1" hangingPunct="1">
              <a:spcBef>
                <a:spcPts val="24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                    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2372380"/>
            <a:ext cx="24513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lphaLcPeriod" startAt="3"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2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2 · 2</a:t>
            </a:r>
            <a:r>
              <a:rPr lang="en-US" sz="2800" dirty="0">
                <a:solidFill>
                  <a:srgbClr val="0000FF"/>
                </a:solidFill>
              </a:rPr>
              <a:t> = 8</a:t>
            </a:r>
            <a:r>
              <a:rPr lang="en-US" sz="28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3415605"/>
            <a:ext cx="44406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lphaLcPeriod" startAt="4"/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10 </a:t>
            </a:r>
            <a:r>
              <a:rPr lang="en-US" sz="2800" dirty="0">
                <a:solidFill>
                  <a:srgbClr val="0000FF"/>
                </a:solidFill>
                <a:cs typeface="Times New Roman"/>
              </a:rPr>
              <a:t>· 10 · 10 · 10</a:t>
            </a:r>
            <a:r>
              <a:rPr lang="en-US" sz="2800" dirty="0">
                <a:solidFill>
                  <a:srgbClr val="0000FF"/>
                </a:solidFill>
              </a:rPr>
              <a:t> = 10,000</a:t>
            </a:r>
            <a:r>
              <a:rPr lang="en-US" sz="2800" b="1" dirty="0"/>
              <a:t>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4249882" y="1371600"/>
            <a:ext cx="26843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With Exponents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381780"/>
            <a:ext cx="249927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With Repeated </a:t>
            </a:r>
            <a:br>
              <a:rPr lang="en-US" sz="2800" b="1" dirty="0"/>
            </a:br>
            <a:r>
              <a:rPr lang="en-US" sz="2800" b="1" dirty="0"/>
              <a:t>Multiplication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4987548" y="2372380"/>
            <a:ext cx="12261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2</a:t>
            </a:r>
            <a:r>
              <a:rPr lang="en-US" sz="2800" baseline="30000" dirty="0">
                <a:solidFill>
                  <a:srgbClr val="000099"/>
                </a:solidFill>
              </a:rPr>
              <a:t>3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0" y="2340114"/>
            <a:ext cx="2743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2</a:t>
            </a:r>
            <a:r>
              <a:rPr lang="en-US" sz="2000" baseline="30000" dirty="0"/>
              <a:t>3 </a:t>
            </a:r>
            <a:r>
              <a:rPr lang="en-US" sz="2000" dirty="0"/>
              <a:t>is read “</a:t>
            </a:r>
            <a:r>
              <a:rPr lang="en-US" sz="2000" dirty="0">
                <a:solidFill>
                  <a:srgbClr val="FF0000"/>
                </a:solidFill>
              </a:rPr>
              <a:t>2 to the third power</a:t>
            </a:r>
            <a:r>
              <a:rPr lang="en-US" sz="2000" dirty="0"/>
              <a:t>”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or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“</a:t>
            </a:r>
            <a:r>
              <a:rPr lang="en-US" sz="2000" dirty="0">
                <a:solidFill>
                  <a:srgbClr val="FF0000"/>
                </a:solidFill>
              </a:rPr>
              <a:t>2 cubed.</a:t>
            </a:r>
            <a:r>
              <a:rPr lang="en-US" sz="2000" dirty="0"/>
              <a:t>”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07350" y="3429000"/>
            <a:ext cx="20506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10</a:t>
            </a:r>
            <a:r>
              <a:rPr lang="en-US" sz="2800" baseline="30000" dirty="0">
                <a:solidFill>
                  <a:srgbClr val="000099"/>
                </a:solidFill>
              </a:rPr>
              <a:t>4</a:t>
            </a:r>
            <a:r>
              <a:rPr lang="en-US" sz="2800" dirty="0">
                <a:solidFill>
                  <a:srgbClr val="000099"/>
                </a:solidFill>
              </a:rPr>
              <a:t> = </a:t>
            </a:r>
            <a:r>
              <a:rPr lang="en-US" sz="2800" dirty="0">
                <a:solidFill>
                  <a:srgbClr val="FF0000"/>
                </a:solidFill>
              </a:rPr>
              <a:t>10,000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033550" y="3406914"/>
            <a:ext cx="21104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10</a:t>
            </a:r>
            <a:r>
              <a:rPr lang="en-US" sz="2000" baseline="30000" dirty="0"/>
              <a:t>4</a:t>
            </a:r>
            <a:r>
              <a:rPr lang="en-US" sz="2000" dirty="0"/>
              <a:t> is read “</a:t>
            </a:r>
            <a:r>
              <a:rPr lang="en-US" sz="2000" dirty="0">
                <a:solidFill>
                  <a:srgbClr val="FF0000"/>
                </a:solidFill>
              </a:rPr>
              <a:t>10 to the fourth power.</a:t>
            </a:r>
            <a:r>
              <a:rPr lang="en-US" sz="2000" dirty="0"/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Evaluate each exponential expression.</a:t>
            </a:r>
          </a:p>
          <a:p>
            <a:pPr marL="514350" indent="-514350">
              <a:lnSpc>
                <a:spcPct val="90000"/>
              </a:lnSpc>
              <a:spcBef>
                <a:spcPts val="1200"/>
              </a:spcBef>
              <a:buFont typeface="+mj-lt"/>
              <a:buAutoNum type="alphaLcPeriod"/>
              <a:tabLst>
                <a:tab pos="457200" algn="l"/>
              </a:tabLst>
            </a:pP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6</a:t>
            </a:r>
            <a:r>
              <a:rPr lang="en-US" sz="2800" baseline="30000" dirty="0">
                <a:solidFill>
                  <a:srgbClr val="0000FF"/>
                </a:solidFill>
              </a:rPr>
              <a:t>3</a:t>
            </a:r>
          </a:p>
          <a:p>
            <a:pPr marL="514350" indent="-514350">
              <a:lnSpc>
                <a:spcPct val="90000"/>
              </a:lnSpc>
              <a:spcBef>
                <a:spcPts val="1200"/>
              </a:spcBef>
              <a:buFont typeface="+mj-lt"/>
              <a:buAutoNum type="alphaLcPeriod"/>
              <a:tabLst>
                <a:tab pos="457200" algn="l"/>
              </a:tabLst>
            </a:pPr>
            <a:r>
              <a:rPr lang="en-US" sz="2800" baseline="300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5</a:t>
            </a:r>
            <a:r>
              <a:rPr lang="en-US" sz="2800" baseline="30000" dirty="0">
                <a:solidFill>
                  <a:srgbClr val="0000FF"/>
                </a:solidFill>
              </a:rPr>
              <a:t>2</a:t>
            </a:r>
          </a:p>
          <a:p>
            <a:pPr marL="514350" indent="-514350">
              <a:lnSpc>
                <a:spcPct val="90000"/>
              </a:lnSpc>
              <a:spcBef>
                <a:spcPts val="1200"/>
              </a:spcBef>
              <a:buFont typeface="+mj-lt"/>
              <a:buAutoNum type="alphaLcPeriod"/>
              <a:tabLst>
                <a:tab pos="457200" algn="l"/>
              </a:tabLst>
            </a:pPr>
            <a:r>
              <a:rPr lang="en-US" sz="2800" baseline="300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2</a:t>
            </a:r>
            <a:r>
              <a:rPr lang="en-US" sz="2800" baseline="30000" dirty="0">
                <a:solidFill>
                  <a:srgbClr val="0000FF"/>
                </a:solidFill>
              </a:rPr>
              <a:t>6</a:t>
            </a:r>
            <a:endParaRPr lang="en-US" sz="2800" baseline="30000" dirty="0"/>
          </a:p>
          <a:p>
            <a:pPr>
              <a:lnSpc>
                <a:spcPct val="90000"/>
              </a:lnSpc>
              <a:spcBef>
                <a:spcPts val="1800"/>
              </a:spcBef>
            </a:pPr>
            <a:r>
              <a:rPr lang="en-US" sz="2800" b="1" dirty="0"/>
              <a:t>Solution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endParaRPr lang="en-US" sz="2800" dirty="0"/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endParaRPr lang="en-US" sz="2800" dirty="0"/>
          </a:p>
          <a:p>
            <a:pPr marL="514350" indent="-514350">
              <a:lnSpc>
                <a:spcPct val="90000"/>
              </a:lnSpc>
              <a:buFont typeface="+mj-lt"/>
              <a:buAutoNum type="alphaLcPeriod"/>
            </a:pPr>
            <a:r>
              <a:rPr lang="en-US" sz="2800" dirty="0"/>
              <a:t> </a:t>
            </a: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3: Evaluating Exponential Expressions</a:t>
            </a: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981075" y="3905250"/>
          <a:ext cx="2362201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Equation" r:id="rId3" imgW="2361960" imgH="380880" progId="Equation.DSMT4">
                  <p:embed/>
                </p:oleObj>
              </mc:Choice>
              <mc:Fallback>
                <p:oleObj name="Equation" r:id="rId3" imgW="2361960" imgH="3808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1075" y="3905250"/>
                        <a:ext cx="2362201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8" name="Object 20"/>
          <p:cNvGraphicFramePr>
            <a:graphicFrameLocks noChangeAspect="1"/>
          </p:cNvGraphicFramePr>
          <p:nvPr/>
        </p:nvGraphicFramePr>
        <p:xfrm>
          <a:off x="990600" y="4657725"/>
          <a:ext cx="1816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Equation" r:id="rId5" imgW="1815840" imgH="380880" progId="Equation.DSMT4">
                  <p:embed/>
                </p:oleObj>
              </mc:Choice>
              <mc:Fallback>
                <p:oleObj name="Equation" r:id="rId5" imgW="1815840" imgH="3808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657725"/>
                        <a:ext cx="1816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9" name="Object 21"/>
          <p:cNvGraphicFramePr>
            <a:graphicFrameLocks noChangeAspect="1"/>
          </p:cNvGraphicFramePr>
          <p:nvPr/>
        </p:nvGraphicFramePr>
        <p:xfrm>
          <a:off x="1019175" y="5410200"/>
          <a:ext cx="311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Equation" r:id="rId7" imgW="3111480" imgH="380880" progId="Equation.DSMT4">
                  <p:embed/>
                </p:oleObj>
              </mc:Choice>
              <mc:Fallback>
                <p:oleObj name="Equation" r:id="rId7" imgW="3111480" imgH="3808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9175" y="5410200"/>
                        <a:ext cx="311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Evaluating Expressions with Exponents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25240"/>
          </a:xfrm>
          <a:ln w="28575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FF0008"/>
                </a:solidFill>
                <a:latin typeface="Calibri" pitchFamily="34" charset="0"/>
              </a:rPr>
              <a:t>Common Error</a:t>
            </a:r>
          </a:p>
          <a:p>
            <a:pPr algn="ctr"/>
            <a:endParaRPr lang="en-US" b="1" dirty="0">
              <a:solidFill>
                <a:srgbClr val="FF0008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endParaRPr lang="en-US" dirty="0"/>
          </a:p>
        </p:txBody>
      </p:sp>
      <p:graphicFrame>
        <p:nvGraphicFramePr>
          <p:cNvPr id="260100" name="Group 4"/>
          <p:cNvGraphicFramePr>
            <a:graphicFrameLocks noGrp="1"/>
          </p:cNvGraphicFramePr>
          <p:nvPr/>
        </p:nvGraphicFramePr>
        <p:xfrm>
          <a:off x="457200" y="1752600"/>
          <a:ext cx="8229600" cy="274320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alibri" pitchFamily="34" charset="0"/>
                        </a:rPr>
                        <a:t>Wrong Solution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DO NOT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the base times the exponent.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alibri" pitchFamily="34" charset="0"/>
                        </a:rPr>
                        <a:t>Correct Solution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DO 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multiply the base times itself.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223" name="Object 13"/>
          <p:cNvGraphicFramePr>
            <a:graphicFrameLocks noChangeAspect="1"/>
          </p:cNvGraphicFramePr>
          <p:nvPr/>
        </p:nvGraphicFramePr>
        <p:xfrm>
          <a:off x="1219200" y="3827208"/>
          <a:ext cx="29083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3" imgW="2908080" imgH="1054080" progId="Equation.DSMT4">
                  <p:embed/>
                </p:oleObj>
              </mc:Choice>
              <mc:Fallback>
                <p:oleObj name="Equation" r:id="rId3" imgW="2908080" imgH="1054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827208"/>
                        <a:ext cx="29083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14"/>
          <p:cNvGraphicFramePr>
            <a:graphicFrameLocks noChangeAspect="1"/>
          </p:cNvGraphicFramePr>
          <p:nvPr/>
        </p:nvGraphicFramePr>
        <p:xfrm>
          <a:off x="4864100" y="3822700"/>
          <a:ext cx="33655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5" imgW="3365280" imgH="1054080" progId="Equation.DSMT4">
                  <p:embed/>
                </p:oleObj>
              </mc:Choice>
              <mc:Fallback>
                <p:oleObj name="Equation" r:id="rId5" imgW="3365280" imgH="1054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100" y="3822700"/>
                        <a:ext cx="33655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V="1">
            <a:off x="1219200" y="3962400"/>
            <a:ext cx="1554480" cy="82296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143000" y="3962400"/>
            <a:ext cx="1554480" cy="82296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4752975" y="3762375"/>
            <a:ext cx="2028825" cy="1197684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The Exponent 1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6988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42900" indent="-342900"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Any number raised to the first power is equal to itself.</a:t>
            </a:r>
            <a:endParaRPr lang="en-US" dirty="0">
              <a:solidFill>
                <a:srgbClr val="10253F"/>
              </a:solidFill>
              <a:latin typeface="Calibri" pitchFamily="34" charset="0"/>
            </a:endParaRPr>
          </a:p>
          <a:p>
            <a:pPr marL="342900" indent="-342900"/>
            <a:endParaRPr lang="en-US" sz="1600" dirty="0">
              <a:solidFill>
                <a:srgbClr val="10253F"/>
              </a:solidFill>
              <a:latin typeface="Calibri" pitchFamily="34" charset="0"/>
            </a:endParaRPr>
          </a:p>
          <a:p>
            <a:pPr marL="342900" indent="-34290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example, </a:t>
            </a:r>
          </a:p>
          <a:p>
            <a:r>
              <a:rPr lang="en-US" dirty="0">
                <a:solidFill>
                  <a:srgbClr val="000000"/>
                </a:solidFill>
              </a:rPr>
              <a:t>				 and</a:t>
            </a:r>
          </a:p>
        </p:txBody>
      </p:sp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352675" y="3143250"/>
          <a:ext cx="1879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3" imgW="1879560" imgH="419040" progId="Equation.DSMT4">
                  <p:embed/>
                </p:oleObj>
              </mc:Choice>
              <mc:Fallback>
                <p:oleObj name="Equation" r:id="rId3" imgW="1879560" imgH="419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2675" y="3143250"/>
                        <a:ext cx="18796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4924425" y="3143250"/>
          <a:ext cx="160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5" imgW="1600200" imgH="380880" progId="Equation.DSMT4">
                  <p:embed/>
                </p:oleObj>
              </mc:Choice>
              <mc:Fallback>
                <p:oleObj name="Equation" r:id="rId5" imgW="16002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4425" y="3143250"/>
                        <a:ext cx="160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1199</TotalTime>
  <Words>926</Words>
  <Application>Microsoft Office PowerPoint</Application>
  <PresentationFormat>On-screen Show (4:3)</PresentationFormat>
  <Paragraphs>199</Paragraphs>
  <Slides>21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Courier New</vt:lpstr>
      <vt:lpstr>Symbol</vt:lpstr>
      <vt:lpstr>Times New Roman</vt:lpstr>
      <vt:lpstr>Office Theme</vt:lpstr>
      <vt:lpstr>Equation</vt:lpstr>
      <vt:lpstr>Section 1.R.3</vt:lpstr>
      <vt:lpstr>Objectives</vt:lpstr>
      <vt:lpstr>Example 1: Identifying the Base and Exponent</vt:lpstr>
      <vt:lpstr>Exponents and Order of Operations</vt:lpstr>
      <vt:lpstr>Example 2: Writing Expressions  Using Exponents</vt:lpstr>
      <vt:lpstr>Example 2: Writing Expressions  Using Exponents (cont.)</vt:lpstr>
      <vt:lpstr>Example 3: Evaluating Exponential Expressions</vt:lpstr>
      <vt:lpstr>Evaluating Expressions with Exponents</vt:lpstr>
      <vt:lpstr>The Exponent 1</vt:lpstr>
      <vt:lpstr>The Exponent 0</vt:lpstr>
      <vt:lpstr>The Exponents 1 and 0</vt:lpstr>
      <vt:lpstr>Example 4: Evaluating Exponential Expressions</vt:lpstr>
      <vt:lpstr>Rules for Order of Operations </vt:lpstr>
      <vt:lpstr>Order of Operations with Whole Numbers</vt:lpstr>
      <vt:lpstr>Example 5: Using the Order of Operations with Whole Numbers</vt:lpstr>
      <vt:lpstr>Example 6: Using the Order of Operations with Whole Numbers </vt:lpstr>
      <vt:lpstr>Example 7: Using the Order of Operations with Whole Numbers</vt:lpstr>
      <vt:lpstr>Example 8: Using the Order of Operations with Whole Numbers</vt:lpstr>
      <vt:lpstr>Example 9: Using the Order of Operations with Whole Numbers</vt:lpstr>
      <vt:lpstr>Completion Example 10: Using the Order  of Operations</vt:lpstr>
      <vt:lpstr>Completion Example 11: Using the Order  of Operations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184</cp:revision>
  <dcterms:created xsi:type="dcterms:W3CDTF">2013-04-26T14:43:13Z</dcterms:created>
  <dcterms:modified xsi:type="dcterms:W3CDTF">2018-10-12T06:36:00Z</dcterms:modified>
</cp:coreProperties>
</file>