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25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1"/>
      <p:bold r:id="rId42"/>
      <p:italic r:id="rId43"/>
      <p:boldItalic r:id="rId4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ynthia" initials="cce" lastIdx="1" clrIdx="0"/>
  <p:cmAuthor id="1" name="Anna Tavormina" initials="AT" lastIdx="24" clrIdx="1">
    <p:extLst>
      <p:ext uri="{19B8F6BF-5375-455C-9EA6-DF929625EA0E}">
        <p15:presenceInfo xmlns:p15="http://schemas.microsoft.com/office/powerpoint/2012/main" userId="S-1-5-21-1482476501-413027322-842925246-274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7E"/>
    <a:srgbClr val="007E7E"/>
    <a:srgbClr val="9900FF"/>
    <a:srgbClr val="008080"/>
    <a:srgbClr val="2D7D9F"/>
    <a:srgbClr val="000099"/>
    <a:srgbClr val="000000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3.fntdata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89.wmf"/><Relationship Id="rId2" Type="http://schemas.openxmlformats.org/officeDocument/2006/relationships/image" Target="../media/image88.wmf"/><Relationship Id="rId1" Type="http://schemas.openxmlformats.org/officeDocument/2006/relationships/image" Target="../media/image87.wmf"/><Relationship Id="rId6" Type="http://schemas.openxmlformats.org/officeDocument/2006/relationships/image" Target="../media/image92.wmf"/><Relationship Id="rId5" Type="http://schemas.openxmlformats.org/officeDocument/2006/relationships/image" Target="../media/image91.wmf"/><Relationship Id="rId4" Type="http://schemas.openxmlformats.org/officeDocument/2006/relationships/image" Target="../media/image9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11" Type="http://schemas.openxmlformats.org/officeDocument/2006/relationships/image" Target="../media/image103.wmf"/><Relationship Id="rId5" Type="http://schemas.openxmlformats.org/officeDocument/2006/relationships/image" Target="../media/image97.wmf"/><Relationship Id="rId10" Type="http://schemas.openxmlformats.org/officeDocument/2006/relationships/image" Target="../media/image102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3" Type="http://schemas.openxmlformats.org/officeDocument/2006/relationships/image" Target="../media/image106.wmf"/><Relationship Id="rId7" Type="http://schemas.openxmlformats.org/officeDocument/2006/relationships/image" Target="../media/image110.wmf"/><Relationship Id="rId12" Type="http://schemas.openxmlformats.org/officeDocument/2006/relationships/image" Target="../media/image115.wmf"/><Relationship Id="rId2" Type="http://schemas.openxmlformats.org/officeDocument/2006/relationships/image" Target="../media/image105.wmf"/><Relationship Id="rId1" Type="http://schemas.openxmlformats.org/officeDocument/2006/relationships/image" Target="../media/image104.wmf"/><Relationship Id="rId6" Type="http://schemas.openxmlformats.org/officeDocument/2006/relationships/image" Target="../media/image109.wmf"/><Relationship Id="rId11" Type="http://schemas.openxmlformats.org/officeDocument/2006/relationships/image" Target="../media/image114.wmf"/><Relationship Id="rId5" Type="http://schemas.openxmlformats.org/officeDocument/2006/relationships/image" Target="../media/image108.wmf"/><Relationship Id="rId10" Type="http://schemas.openxmlformats.org/officeDocument/2006/relationships/image" Target="../media/image113.wmf"/><Relationship Id="rId4" Type="http://schemas.openxmlformats.org/officeDocument/2006/relationships/image" Target="../media/image107.wmf"/><Relationship Id="rId9" Type="http://schemas.openxmlformats.org/officeDocument/2006/relationships/image" Target="../media/image11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8.wmf"/><Relationship Id="rId2" Type="http://schemas.openxmlformats.org/officeDocument/2006/relationships/image" Target="../media/image117.wmf"/><Relationship Id="rId1" Type="http://schemas.openxmlformats.org/officeDocument/2006/relationships/image" Target="../media/image116.wmf"/><Relationship Id="rId6" Type="http://schemas.openxmlformats.org/officeDocument/2006/relationships/image" Target="../media/image121.wmf"/><Relationship Id="rId5" Type="http://schemas.openxmlformats.org/officeDocument/2006/relationships/image" Target="../media/image120.wmf"/><Relationship Id="rId4" Type="http://schemas.openxmlformats.org/officeDocument/2006/relationships/image" Target="../media/image11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4.wmf"/><Relationship Id="rId7" Type="http://schemas.openxmlformats.org/officeDocument/2006/relationships/image" Target="../media/image128.wmf"/><Relationship Id="rId2" Type="http://schemas.openxmlformats.org/officeDocument/2006/relationships/image" Target="../media/image123.wmf"/><Relationship Id="rId1" Type="http://schemas.openxmlformats.org/officeDocument/2006/relationships/image" Target="../media/image122.wmf"/><Relationship Id="rId6" Type="http://schemas.openxmlformats.org/officeDocument/2006/relationships/image" Target="../media/image127.wmf"/><Relationship Id="rId5" Type="http://schemas.openxmlformats.org/officeDocument/2006/relationships/image" Target="../media/image126.wmf"/><Relationship Id="rId4" Type="http://schemas.openxmlformats.org/officeDocument/2006/relationships/image" Target="../media/image12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image" Target="../media/image39.wmf"/><Relationship Id="rId18" Type="http://schemas.openxmlformats.org/officeDocument/2006/relationships/image" Target="../media/image4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12" Type="http://schemas.openxmlformats.org/officeDocument/2006/relationships/image" Target="../media/image38.wmf"/><Relationship Id="rId17" Type="http://schemas.openxmlformats.org/officeDocument/2006/relationships/image" Target="../media/image43.wmf"/><Relationship Id="rId2" Type="http://schemas.openxmlformats.org/officeDocument/2006/relationships/image" Target="../media/image28.wmf"/><Relationship Id="rId16" Type="http://schemas.openxmlformats.org/officeDocument/2006/relationships/image" Target="../media/image42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11" Type="http://schemas.openxmlformats.org/officeDocument/2006/relationships/image" Target="../media/image37.wmf"/><Relationship Id="rId5" Type="http://schemas.openxmlformats.org/officeDocument/2006/relationships/image" Target="../media/image31.wmf"/><Relationship Id="rId15" Type="http://schemas.openxmlformats.org/officeDocument/2006/relationships/image" Target="../media/image41.wmf"/><Relationship Id="rId10" Type="http://schemas.openxmlformats.org/officeDocument/2006/relationships/image" Target="../media/image36.wmf"/><Relationship Id="rId19" Type="http://schemas.openxmlformats.org/officeDocument/2006/relationships/image" Target="../media/image45.wmf"/><Relationship Id="rId4" Type="http://schemas.openxmlformats.org/officeDocument/2006/relationships/image" Target="../media/image30.wmf"/><Relationship Id="rId9" Type="http://schemas.openxmlformats.org/officeDocument/2006/relationships/image" Target="../media/image35.wmf"/><Relationship Id="rId1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image" Target="../media/image48.wmf"/><Relationship Id="rId7" Type="http://schemas.openxmlformats.org/officeDocument/2006/relationships/image" Target="../media/image52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11" Type="http://schemas.openxmlformats.org/officeDocument/2006/relationships/image" Target="../media/image56.wmf"/><Relationship Id="rId5" Type="http://schemas.openxmlformats.org/officeDocument/2006/relationships/image" Target="../media/image50.wmf"/><Relationship Id="rId10" Type="http://schemas.openxmlformats.org/officeDocument/2006/relationships/image" Target="../media/image55.wmf"/><Relationship Id="rId4" Type="http://schemas.openxmlformats.org/officeDocument/2006/relationships/image" Target="../media/image49.wmf"/><Relationship Id="rId9" Type="http://schemas.openxmlformats.org/officeDocument/2006/relationships/image" Target="../media/image5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image" Target="../media/image70.wmf"/><Relationship Id="rId3" Type="http://schemas.openxmlformats.org/officeDocument/2006/relationships/image" Target="../media/image60.wmf"/><Relationship Id="rId7" Type="http://schemas.openxmlformats.org/officeDocument/2006/relationships/image" Target="../media/image64.wmf"/><Relationship Id="rId12" Type="http://schemas.openxmlformats.org/officeDocument/2006/relationships/image" Target="../media/image69.wmf"/><Relationship Id="rId17" Type="http://schemas.openxmlformats.org/officeDocument/2006/relationships/image" Target="../media/image74.wmf"/><Relationship Id="rId2" Type="http://schemas.openxmlformats.org/officeDocument/2006/relationships/image" Target="../media/image59.wmf"/><Relationship Id="rId16" Type="http://schemas.openxmlformats.org/officeDocument/2006/relationships/image" Target="../media/image73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11" Type="http://schemas.openxmlformats.org/officeDocument/2006/relationships/image" Target="../media/image68.wmf"/><Relationship Id="rId5" Type="http://schemas.openxmlformats.org/officeDocument/2006/relationships/image" Target="../media/image62.wmf"/><Relationship Id="rId15" Type="http://schemas.openxmlformats.org/officeDocument/2006/relationships/image" Target="../media/image72.wmf"/><Relationship Id="rId10" Type="http://schemas.openxmlformats.org/officeDocument/2006/relationships/image" Target="../media/image67.wmf"/><Relationship Id="rId4" Type="http://schemas.openxmlformats.org/officeDocument/2006/relationships/image" Target="../media/image61.wmf"/><Relationship Id="rId9" Type="http://schemas.openxmlformats.org/officeDocument/2006/relationships/image" Target="../media/image66.wmf"/><Relationship Id="rId14" Type="http://schemas.openxmlformats.org/officeDocument/2006/relationships/image" Target="../media/image7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4" Type="http://schemas.openxmlformats.org/officeDocument/2006/relationships/image" Target="../media/image7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7" Type="http://schemas.openxmlformats.org/officeDocument/2006/relationships/image" Target="../media/image85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6" Type="http://schemas.openxmlformats.org/officeDocument/2006/relationships/image" Target="../media/image84.wmf"/><Relationship Id="rId5" Type="http://schemas.openxmlformats.org/officeDocument/2006/relationships/image" Target="../media/image83.wmf"/><Relationship Id="rId4" Type="http://schemas.openxmlformats.org/officeDocument/2006/relationships/image" Target="../media/image8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119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8E6AED-84FD-4FA7-B1BE-DB40A0438324}" type="datetimeFigureOut">
              <a:rPr lang="en-US" smtClean="0"/>
              <a:pPr/>
              <a:t>10/12/2018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15C409-BFE3-4923-A368-133710AD5BE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15C409-BFE3-4923-A368-133710AD5BE9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4.wmf"/><Relationship Id="rId26" Type="http://schemas.openxmlformats.org/officeDocument/2006/relationships/image" Target="../media/image38.wmf"/><Relationship Id="rId39" Type="http://schemas.openxmlformats.org/officeDocument/2006/relationships/oleObject" Target="../embeddings/oleObject44.bin"/><Relationship Id="rId21" Type="http://schemas.openxmlformats.org/officeDocument/2006/relationships/oleObject" Target="../embeddings/oleObject35.bin"/><Relationship Id="rId34" Type="http://schemas.openxmlformats.org/officeDocument/2006/relationships/image" Target="../media/image42.wmf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3.bin"/><Relationship Id="rId25" Type="http://schemas.openxmlformats.org/officeDocument/2006/relationships/oleObject" Target="../embeddings/oleObject37.bin"/><Relationship Id="rId33" Type="http://schemas.openxmlformats.org/officeDocument/2006/relationships/oleObject" Target="../embeddings/oleObject41.bin"/><Relationship Id="rId38" Type="http://schemas.openxmlformats.org/officeDocument/2006/relationships/image" Target="../media/image4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20" Type="http://schemas.openxmlformats.org/officeDocument/2006/relationships/image" Target="../media/image35.wmf"/><Relationship Id="rId29" Type="http://schemas.openxmlformats.org/officeDocument/2006/relationships/oleObject" Target="../embeddings/oleObject39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37.wmf"/><Relationship Id="rId32" Type="http://schemas.openxmlformats.org/officeDocument/2006/relationships/image" Target="../media/image41.wmf"/><Relationship Id="rId37" Type="http://schemas.openxmlformats.org/officeDocument/2006/relationships/oleObject" Target="../embeddings/oleObject43.bin"/><Relationship Id="rId40" Type="http://schemas.openxmlformats.org/officeDocument/2006/relationships/image" Target="../media/image45.wmf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23" Type="http://schemas.openxmlformats.org/officeDocument/2006/relationships/oleObject" Target="../embeddings/oleObject36.bin"/><Relationship Id="rId28" Type="http://schemas.openxmlformats.org/officeDocument/2006/relationships/image" Target="../media/image39.wmf"/><Relationship Id="rId36" Type="http://schemas.openxmlformats.org/officeDocument/2006/relationships/image" Target="../media/image43.wmf"/><Relationship Id="rId10" Type="http://schemas.openxmlformats.org/officeDocument/2006/relationships/image" Target="../media/image30.wmf"/><Relationship Id="rId19" Type="http://schemas.openxmlformats.org/officeDocument/2006/relationships/oleObject" Target="../embeddings/oleObject34.bin"/><Relationship Id="rId31" Type="http://schemas.openxmlformats.org/officeDocument/2006/relationships/oleObject" Target="../embeddings/oleObject40.bin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Relationship Id="rId22" Type="http://schemas.openxmlformats.org/officeDocument/2006/relationships/image" Target="../media/image36.wmf"/><Relationship Id="rId27" Type="http://schemas.openxmlformats.org/officeDocument/2006/relationships/oleObject" Target="../embeddings/oleObject38.bin"/><Relationship Id="rId30" Type="http://schemas.openxmlformats.org/officeDocument/2006/relationships/image" Target="../media/image40.wmf"/><Relationship Id="rId35" Type="http://schemas.openxmlformats.org/officeDocument/2006/relationships/oleObject" Target="../embeddings/oleObject42.bin"/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0.bin"/><Relationship Id="rId18" Type="http://schemas.openxmlformats.org/officeDocument/2006/relationships/image" Target="../media/image53.wmf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54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17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2.wmf"/><Relationship Id="rId20" Type="http://schemas.openxmlformats.org/officeDocument/2006/relationships/image" Target="../media/image54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24" Type="http://schemas.openxmlformats.org/officeDocument/2006/relationships/image" Target="../media/image56.wmf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1.bin"/><Relationship Id="rId23" Type="http://schemas.openxmlformats.org/officeDocument/2006/relationships/oleObject" Target="../embeddings/oleObject55.bin"/><Relationship Id="rId10" Type="http://schemas.openxmlformats.org/officeDocument/2006/relationships/image" Target="../media/image49.wmf"/><Relationship Id="rId19" Type="http://schemas.openxmlformats.org/officeDocument/2006/relationships/oleObject" Target="../embeddings/oleObject53.bin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51.wmf"/><Relationship Id="rId22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1.bin"/><Relationship Id="rId18" Type="http://schemas.openxmlformats.org/officeDocument/2006/relationships/image" Target="../media/image65.wmf"/><Relationship Id="rId26" Type="http://schemas.openxmlformats.org/officeDocument/2006/relationships/image" Target="../media/image69.wmf"/><Relationship Id="rId3" Type="http://schemas.openxmlformats.org/officeDocument/2006/relationships/oleObject" Target="../embeddings/oleObject56.bin"/><Relationship Id="rId21" Type="http://schemas.openxmlformats.org/officeDocument/2006/relationships/oleObject" Target="../embeddings/oleObject65.bin"/><Relationship Id="rId34" Type="http://schemas.openxmlformats.org/officeDocument/2006/relationships/image" Target="../media/image73.wmf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2.wmf"/><Relationship Id="rId17" Type="http://schemas.openxmlformats.org/officeDocument/2006/relationships/oleObject" Target="../embeddings/oleObject63.bin"/><Relationship Id="rId25" Type="http://schemas.openxmlformats.org/officeDocument/2006/relationships/oleObject" Target="../embeddings/oleObject67.bin"/><Relationship Id="rId33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4.wmf"/><Relationship Id="rId20" Type="http://schemas.openxmlformats.org/officeDocument/2006/relationships/image" Target="../media/image66.wmf"/><Relationship Id="rId29" Type="http://schemas.openxmlformats.org/officeDocument/2006/relationships/oleObject" Target="../embeddings/oleObject69.bin"/><Relationship Id="rId1" Type="http://schemas.openxmlformats.org/officeDocument/2006/relationships/vmlDrawing" Target="../drawings/vmlDrawing7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60.bin"/><Relationship Id="rId24" Type="http://schemas.openxmlformats.org/officeDocument/2006/relationships/image" Target="../media/image68.wmf"/><Relationship Id="rId32" Type="http://schemas.openxmlformats.org/officeDocument/2006/relationships/image" Target="../media/image72.wmf"/><Relationship Id="rId5" Type="http://schemas.openxmlformats.org/officeDocument/2006/relationships/oleObject" Target="../embeddings/oleObject57.bin"/><Relationship Id="rId15" Type="http://schemas.openxmlformats.org/officeDocument/2006/relationships/oleObject" Target="../embeddings/oleObject62.bin"/><Relationship Id="rId23" Type="http://schemas.openxmlformats.org/officeDocument/2006/relationships/oleObject" Target="../embeddings/oleObject66.bin"/><Relationship Id="rId28" Type="http://schemas.openxmlformats.org/officeDocument/2006/relationships/image" Target="../media/image70.wmf"/><Relationship Id="rId36" Type="http://schemas.openxmlformats.org/officeDocument/2006/relationships/image" Target="../media/image74.wmf"/><Relationship Id="rId10" Type="http://schemas.openxmlformats.org/officeDocument/2006/relationships/image" Target="../media/image61.wmf"/><Relationship Id="rId19" Type="http://schemas.openxmlformats.org/officeDocument/2006/relationships/oleObject" Target="../embeddings/oleObject64.bin"/><Relationship Id="rId31" Type="http://schemas.openxmlformats.org/officeDocument/2006/relationships/oleObject" Target="../embeddings/oleObject70.bin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9.bin"/><Relationship Id="rId14" Type="http://schemas.openxmlformats.org/officeDocument/2006/relationships/image" Target="../media/image63.wmf"/><Relationship Id="rId22" Type="http://schemas.openxmlformats.org/officeDocument/2006/relationships/image" Target="../media/image67.wmf"/><Relationship Id="rId27" Type="http://schemas.openxmlformats.org/officeDocument/2006/relationships/oleObject" Target="../embeddings/oleObject68.bin"/><Relationship Id="rId30" Type="http://schemas.openxmlformats.org/officeDocument/2006/relationships/image" Target="../media/image71.wmf"/><Relationship Id="rId35" Type="http://schemas.openxmlformats.org/officeDocument/2006/relationships/oleObject" Target="../embeddings/oleObject72.bin"/><Relationship Id="rId8" Type="http://schemas.openxmlformats.org/officeDocument/2006/relationships/image" Target="../media/image60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3" Type="http://schemas.openxmlformats.org/officeDocument/2006/relationships/oleObject" Target="../embeddings/oleObject73.bin"/><Relationship Id="rId7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76.wmf"/><Relationship Id="rId5" Type="http://schemas.openxmlformats.org/officeDocument/2006/relationships/oleObject" Target="../embeddings/oleObject74.bin"/><Relationship Id="rId10" Type="http://schemas.openxmlformats.org/officeDocument/2006/relationships/image" Target="../media/image78.wmf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6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13" Type="http://schemas.openxmlformats.org/officeDocument/2006/relationships/oleObject" Target="../embeddings/oleObject82.bin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12" Type="http://schemas.openxmlformats.org/officeDocument/2006/relationships/image" Target="../media/image8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5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80.wmf"/><Relationship Id="rId11" Type="http://schemas.openxmlformats.org/officeDocument/2006/relationships/oleObject" Target="../embeddings/oleObject81.bin"/><Relationship Id="rId5" Type="http://schemas.openxmlformats.org/officeDocument/2006/relationships/oleObject" Target="../embeddings/oleObject78.bin"/><Relationship Id="rId15" Type="http://schemas.openxmlformats.org/officeDocument/2006/relationships/oleObject" Target="../embeddings/oleObject83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0.bin"/><Relationship Id="rId14" Type="http://schemas.openxmlformats.org/officeDocument/2006/relationships/image" Target="../media/image84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9.wmf"/><Relationship Id="rId13" Type="http://schemas.openxmlformats.org/officeDocument/2006/relationships/oleObject" Target="../embeddings/oleObject89.bin"/><Relationship Id="rId3" Type="http://schemas.openxmlformats.org/officeDocument/2006/relationships/oleObject" Target="../embeddings/oleObject84.bin"/><Relationship Id="rId7" Type="http://schemas.openxmlformats.org/officeDocument/2006/relationships/oleObject" Target="../embeddings/oleObject86.bin"/><Relationship Id="rId12" Type="http://schemas.openxmlformats.org/officeDocument/2006/relationships/image" Target="../media/image9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88.wmf"/><Relationship Id="rId11" Type="http://schemas.openxmlformats.org/officeDocument/2006/relationships/oleObject" Target="../embeddings/oleObject88.bin"/><Relationship Id="rId5" Type="http://schemas.openxmlformats.org/officeDocument/2006/relationships/oleObject" Target="../embeddings/oleObject85.bin"/><Relationship Id="rId10" Type="http://schemas.openxmlformats.org/officeDocument/2006/relationships/image" Target="../media/image90.wmf"/><Relationship Id="rId4" Type="http://schemas.openxmlformats.org/officeDocument/2006/relationships/image" Target="../media/image87.wmf"/><Relationship Id="rId9" Type="http://schemas.openxmlformats.org/officeDocument/2006/relationships/oleObject" Target="../embeddings/oleObject87.bin"/><Relationship Id="rId14" Type="http://schemas.openxmlformats.org/officeDocument/2006/relationships/image" Target="../media/image92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95.bin"/><Relationship Id="rId18" Type="http://schemas.openxmlformats.org/officeDocument/2006/relationships/image" Target="../media/image100.wmf"/><Relationship Id="rId3" Type="http://schemas.openxmlformats.org/officeDocument/2006/relationships/oleObject" Target="../embeddings/oleObject90.bin"/><Relationship Id="rId21" Type="http://schemas.openxmlformats.org/officeDocument/2006/relationships/oleObject" Target="../embeddings/oleObject99.bin"/><Relationship Id="rId7" Type="http://schemas.openxmlformats.org/officeDocument/2006/relationships/oleObject" Target="../embeddings/oleObject92.bin"/><Relationship Id="rId12" Type="http://schemas.openxmlformats.org/officeDocument/2006/relationships/image" Target="../media/image97.wmf"/><Relationship Id="rId17" Type="http://schemas.openxmlformats.org/officeDocument/2006/relationships/oleObject" Target="../embeddings/oleObject9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9.wmf"/><Relationship Id="rId20" Type="http://schemas.openxmlformats.org/officeDocument/2006/relationships/image" Target="../media/image101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94.bin"/><Relationship Id="rId24" Type="http://schemas.openxmlformats.org/officeDocument/2006/relationships/image" Target="../media/image103.wmf"/><Relationship Id="rId5" Type="http://schemas.openxmlformats.org/officeDocument/2006/relationships/oleObject" Target="../embeddings/oleObject91.bin"/><Relationship Id="rId15" Type="http://schemas.openxmlformats.org/officeDocument/2006/relationships/oleObject" Target="../embeddings/oleObject96.bin"/><Relationship Id="rId23" Type="http://schemas.openxmlformats.org/officeDocument/2006/relationships/oleObject" Target="../embeddings/oleObject100.bin"/><Relationship Id="rId10" Type="http://schemas.openxmlformats.org/officeDocument/2006/relationships/image" Target="../media/image96.wmf"/><Relationship Id="rId19" Type="http://schemas.openxmlformats.org/officeDocument/2006/relationships/oleObject" Target="../embeddings/oleObject98.bin"/><Relationship Id="rId4" Type="http://schemas.openxmlformats.org/officeDocument/2006/relationships/image" Target="../media/image93.wmf"/><Relationship Id="rId9" Type="http://schemas.openxmlformats.org/officeDocument/2006/relationships/oleObject" Target="../embeddings/oleObject93.bin"/><Relationship Id="rId14" Type="http://schemas.openxmlformats.org/officeDocument/2006/relationships/image" Target="../media/image98.wmf"/><Relationship Id="rId22" Type="http://schemas.openxmlformats.org/officeDocument/2006/relationships/image" Target="../media/image102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wmf"/><Relationship Id="rId13" Type="http://schemas.openxmlformats.org/officeDocument/2006/relationships/oleObject" Target="../embeddings/oleObject106.bin"/><Relationship Id="rId18" Type="http://schemas.openxmlformats.org/officeDocument/2006/relationships/image" Target="../media/image111.wmf"/><Relationship Id="rId26" Type="http://schemas.openxmlformats.org/officeDocument/2006/relationships/image" Target="../media/image115.wmf"/><Relationship Id="rId3" Type="http://schemas.openxmlformats.org/officeDocument/2006/relationships/oleObject" Target="../embeddings/oleObject101.bin"/><Relationship Id="rId21" Type="http://schemas.openxmlformats.org/officeDocument/2006/relationships/oleObject" Target="../embeddings/oleObject110.bin"/><Relationship Id="rId7" Type="http://schemas.openxmlformats.org/officeDocument/2006/relationships/oleObject" Target="../embeddings/oleObject103.bin"/><Relationship Id="rId12" Type="http://schemas.openxmlformats.org/officeDocument/2006/relationships/image" Target="../media/image108.wmf"/><Relationship Id="rId17" Type="http://schemas.openxmlformats.org/officeDocument/2006/relationships/oleObject" Target="../embeddings/oleObject108.bin"/><Relationship Id="rId25" Type="http://schemas.openxmlformats.org/officeDocument/2006/relationships/oleObject" Target="../embeddings/oleObject11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0.wmf"/><Relationship Id="rId20" Type="http://schemas.openxmlformats.org/officeDocument/2006/relationships/image" Target="../media/image112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05.wmf"/><Relationship Id="rId11" Type="http://schemas.openxmlformats.org/officeDocument/2006/relationships/oleObject" Target="../embeddings/oleObject105.bin"/><Relationship Id="rId24" Type="http://schemas.openxmlformats.org/officeDocument/2006/relationships/image" Target="../media/image114.wmf"/><Relationship Id="rId5" Type="http://schemas.openxmlformats.org/officeDocument/2006/relationships/oleObject" Target="../embeddings/oleObject102.bin"/><Relationship Id="rId15" Type="http://schemas.openxmlformats.org/officeDocument/2006/relationships/oleObject" Target="../embeddings/oleObject107.bin"/><Relationship Id="rId23" Type="http://schemas.openxmlformats.org/officeDocument/2006/relationships/oleObject" Target="../embeddings/oleObject111.bin"/><Relationship Id="rId10" Type="http://schemas.openxmlformats.org/officeDocument/2006/relationships/image" Target="../media/image107.wmf"/><Relationship Id="rId19" Type="http://schemas.openxmlformats.org/officeDocument/2006/relationships/oleObject" Target="../embeddings/oleObject109.bin"/><Relationship Id="rId4" Type="http://schemas.openxmlformats.org/officeDocument/2006/relationships/image" Target="../media/image104.wmf"/><Relationship Id="rId9" Type="http://schemas.openxmlformats.org/officeDocument/2006/relationships/oleObject" Target="../embeddings/oleObject104.bin"/><Relationship Id="rId14" Type="http://schemas.openxmlformats.org/officeDocument/2006/relationships/image" Target="../media/image109.wmf"/><Relationship Id="rId22" Type="http://schemas.openxmlformats.org/officeDocument/2006/relationships/image" Target="../media/image113.wmf"/><Relationship Id="rId27" Type="http://schemas.openxmlformats.org/officeDocument/2006/relationships/oleObject" Target="../embeddings/oleObject113.bin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8.wmf"/><Relationship Id="rId13" Type="http://schemas.openxmlformats.org/officeDocument/2006/relationships/oleObject" Target="../embeddings/oleObject119.bin"/><Relationship Id="rId3" Type="http://schemas.openxmlformats.org/officeDocument/2006/relationships/oleObject" Target="../embeddings/oleObject114.bin"/><Relationship Id="rId7" Type="http://schemas.openxmlformats.org/officeDocument/2006/relationships/oleObject" Target="../embeddings/oleObject116.bin"/><Relationship Id="rId12" Type="http://schemas.openxmlformats.org/officeDocument/2006/relationships/image" Target="../media/image1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7.wmf"/><Relationship Id="rId11" Type="http://schemas.openxmlformats.org/officeDocument/2006/relationships/oleObject" Target="../embeddings/oleObject118.bin"/><Relationship Id="rId5" Type="http://schemas.openxmlformats.org/officeDocument/2006/relationships/oleObject" Target="../embeddings/oleObject115.bin"/><Relationship Id="rId10" Type="http://schemas.openxmlformats.org/officeDocument/2006/relationships/image" Target="../media/image119.wmf"/><Relationship Id="rId4" Type="http://schemas.openxmlformats.org/officeDocument/2006/relationships/image" Target="../media/image116.wmf"/><Relationship Id="rId9" Type="http://schemas.openxmlformats.org/officeDocument/2006/relationships/oleObject" Target="../embeddings/oleObject117.bin"/><Relationship Id="rId14" Type="http://schemas.openxmlformats.org/officeDocument/2006/relationships/image" Target="../media/image121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2.bin"/><Relationship Id="rId13" Type="http://schemas.openxmlformats.org/officeDocument/2006/relationships/image" Target="../media/image12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23.wmf"/><Relationship Id="rId12" Type="http://schemas.openxmlformats.org/officeDocument/2006/relationships/oleObject" Target="../embeddings/oleObject124.bin"/><Relationship Id="rId17" Type="http://schemas.openxmlformats.org/officeDocument/2006/relationships/image" Target="../media/image1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26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21.bin"/><Relationship Id="rId11" Type="http://schemas.openxmlformats.org/officeDocument/2006/relationships/image" Target="../media/image125.wmf"/><Relationship Id="rId5" Type="http://schemas.openxmlformats.org/officeDocument/2006/relationships/image" Target="../media/image122.wmf"/><Relationship Id="rId15" Type="http://schemas.openxmlformats.org/officeDocument/2006/relationships/image" Target="../media/image127.wmf"/><Relationship Id="rId10" Type="http://schemas.openxmlformats.org/officeDocument/2006/relationships/oleObject" Target="../embeddings/oleObject123.bin"/><Relationship Id="rId4" Type="http://schemas.openxmlformats.org/officeDocument/2006/relationships/oleObject" Target="../embeddings/oleObject120.bin"/><Relationship Id="rId9" Type="http://schemas.openxmlformats.org/officeDocument/2006/relationships/image" Target="../media/image124.wmf"/><Relationship Id="rId14" Type="http://schemas.openxmlformats.org/officeDocument/2006/relationships/oleObject" Target="../embeddings/oleObject125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1.R.4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C"/>
                </a:solidFill>
              </a:rPr>
              <a:t>Problem Solving with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Dividing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Nineteen</a:t>
            </a:r>
            <a:r>
              <a:rPr lang="en-US" dirty="0"/>
              <a:t> friends and neighbors decided to buy tickets to a basketball game with the LA Lakers playing the Boston Celtics. Because they were buying a large number of tickets they got a special group price of </a:t>
            </a:r>
            <a:r>
              <a:rPr lang="en-US" dirty="0">
                <a:solidFill>
                  <a:srgbClr val="0000FF"/>
                </a:solidFill>
              </a:rPr>
              <a:t>$1558</a:t>
            </a:r>
            <a:r>
              <a:rPr lang="en-US" dirty="0"/>
              <a:t>. If they decided to divide the amount equally, what did each of them pay for a ticket?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The key word is </a:t>
            </a:r>
            <a:r>
              <a:rPr lang="en-US" b="1" dirty="0"/>
              <a:t>divide </a:t>
            </a:r>
            <a:r>
              <a:rPr lang="en-US" dirty="0"/>
              <a:t>(in the phrase "divide the amount equally").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Dividing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The amount to be divided equally among the </a:t>
            </a:r>
            <a:r>
              <a:rPr lang="en-US" dirty="0">
                <a:solidFill>
                  <a:srgbClr val="0000FF"/>
                </a:solidFill>
              </a:rPr>
              <a:t>19</a:t>
            </a:r>
            <a:r>
              <a:rPr lang="en-US" dirty="0"/>
              <a:t> people is </a:t>
            </a:r>
            <a:r>
              <a:rPr lang="en-US" dirty="0">
                <a:solidFill>
                  <a:srgbClr val="0000FF"/>
                </a:solidFill>
              </a:rPr>
              <a:t>$1558</a:t>
            </a:r>
            <a:r>
              <a:rPr lang="en-US" dirty="0"/>
              <a:t>. So the group price is to be divided by 19.</a:t>
            </a:r>
          </a:p>
          <a:p>
            <a:pPr algn="ctr">
              <a:spcBef>
                <a:spcPts val="0"/>
              </a:spcBef>
            </a:pPr>
            <a:r>
              <a:rPr lang="en-US" dirty="0">
                <a:solidFill>
                  <a:srgbClr val="00007E"/>
                </a:solidFill>
              </a:rPr>
              <a:t>1558 ÷ 19 = price per ticket</a:t>
            </a:r>
          </a:p>
          <a:p>
            <a:r>
              <a:rPr lang="en-US" b="1" dirty="0"/>
              <a:t>Step 3:</a:t>
            </a:r>
            <a:r>
              <a:rPr lang="en-US" dirty="0"/>
              <a:t> 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2867025" y="3200400"/>
          <a:ext cx="1244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5" name="Equation" r:id="rId3" imgW="1244520" imgH="901440" progId="Equation.DSMT4">
                  <p:embed/>
                </p:oleObj>
              </mc:Choice>
              <mc:Fallback>
                <p:oleObj name="Equation" r:id="rId3" imgW="124452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3200400"/>
                        <a:ext cx="12446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" y="5419725"/>
            <a:ext cx="5023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Each person paid </a:t>
            </a:r>
            <a:r>
              <a:rPr lang="en-US" sz="2800" dirty="0">
                <a:solidFill>
                  <a:srgbClr val="FF0000"/>
                </a:solidFill>
              </a:rPr>
              <a:t>$82 </a:t>
            </a:r>
            <a:r>
              <a:rPr lang="en-US" sz="2800" dirty="0"/>
              <a:t>for a ticket.</a:t>
            </a: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3133725" y="3962400"/>
          <a:ext cx="762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6" name="Equation" r:id="rId5" imgW="761760" imgH="406080" progId="Equation.DSMT4">
                  <p:embed/>
                </p:oleObj>
              </mc:Choice>
              <mc:Fallback>
                <p:oleObj name="Equation" r:id="rId5" imgW="76176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3725" y="3962400"/>
                        <a:ext cx="762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8" name="Object 4"/>
          <p:cNvGraphicFramePr>
            <a:graphicFrameLocks noChangeAspect="1"/>
          </p:cNvGraphicFramePr>
          <p:nvPr/>
        </p:nvGraphicFramePr>
        <p:xfrm>
          <a:off x="3743325" y="444817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7" name="Equation" r:id="rId7" imgW="380880" imgH="291960" progId="Equation.DSMT4">
                  <p:embed/>
                </p:oleObj>
              </mc:Choice>
              <mc:Fallback>
                <p:oleObj name="Equation" r:id="rId7" imgW="3808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3325" y="444817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3562350" y="48006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8" name="Equation" r:id="rId9" imgW="596880" imgH="406080" progId="Equation.DSMT4">
                  <p:embed/>
                </p:oleObj>
              </mc:Choice>
              <mc:Fallback>
                <p:oleObj name="Equation" r:id="rId9" imgW="59688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48006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3975100" y="519112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39" name="Equation" r:id="rId11" imgW="215640" imgH="291960" progId="Equation.DSMT4">
                  <p:embed/>
                </p:oleObj>
              </mc:Choice>
              <mc:Fallback>
                <p:oleObj name="Equation" r:id="rId11" imgW="215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519112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3708400" y="32099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0" name="Equation" r:id="rId13" imgW="203040" imgH="291960" progId="Equation.DSMT4">
                  <p:embed/>
                </p:oleObj>
              </mc:Choice>
              <mc:Fallback>
                <p:oleObj name="Equation" r:id="rId13" imgW="2030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32099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3914775" y="32099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1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775" y="32099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Dividing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Because there are almost 20 people in the group and </a:t>
            </a:r>
            <a:r>
              <a:rPr lang="en-US" dirty="0">
                <a:solidFill>
                  <a:srgbClr val="00007E"/>
                </a:solidFill>
              </a:rPr>
              <a:t>20 ⋅ 80 = 1600</a:t>
            </a:r>
            <a:r>
              <a:rPr lang="en-US" dirty="0"/>
              <a:t>, the individual price of $82 seems reasonable. This can be checked directly by multiplication.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19 ⋅ $82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$1558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Mr. </a:t>
            </a:r>
            <a:r>
              <a:rPr lang="en-US" dirty="0" err="1"/>
              <a:t>Lukin</a:t>
            </a:r>
            <a:r>
              <a:rPr lang="en-US" dirty="0"/>
              <a:t> bought a used car for </a:t>
            </a:r>
            <a:r>
              <a:rPr lang="en-US" dirty="0">
                <a:solidFill>
                  <a:srgbClr val="0000FF"/>
                </a:solidFill>
              </a:rPr>
              <a:t>$8000</a:t>
            </a:r>
            <a:r>
              <a:rPr lang="en-US" dirty="0"/>
              <a:t>. Taxes of </a:t>
            </a:r>
            <a:r>
              <a:rPr lang="en-US" dirty="0">
                <a:solidFill>
                  <a:srgbClr val="0000FF"/>
                </a:solidFill>
              </a:rPr>
              <a:t>$640 </a:t>
            </a:r>
            <a:r>
              <a:rPr lang="en-US" dirty="0"/>
              <a:t>and license fees of </a:t>
            </a:r>
            <a:r>
              <a:rPr lang="en-US" dirty="0">
                <a:solidFill>
                  <a:srgbClr val="0000FF"/>
                </a:solidFill>
              </a:rPr>
              <a:t>$320 </a:t>
            </a:r>
            <a:r>
              <a:rPr lang="en-US" dirty="0"/>
              <a:t>were then added to the purchase price. He made a down payment of </a:t>
            </a:r>
            <a:r>
              <a:rPr lang="en-US" dirty="0">
                <a:solidFill>
                  <a:srgbClr val="0000FF"/>
                </a:solidFill>
              </a:rPr>
              <a:t>$2000 </a:t>
            </a:r>
            <a:r>
              <a:rPr lang="en-US" dirty="0"/>
              <a:t>and financed the rest through his credit union. What was the amount of his loan from the credit union?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READ: Read the problem carefully. Mr. </a:t>
            </a:r>
            <a:r>
              <a:rPr lang="en-US" dirty="0" err="1"/>
              <a:t>Lukin’s</a:t>
            </a:r>
            <a:r>
              <a:rPr lang="en-US" dirty="0"/>
              <a:t> expenses are given and he made a down payment. One key word is </a:t>
            </a:r>
            <a:r>
              <a:rPr lang="en-US" b="1" dirty="0"/>
              <a:t>added </a:t>
            </a:r>
            <a:r>
              <a:rPr lang="en-US" dirty="0"/>
              <a:t>(indicated the sum of the price, taxes, and license fees). </a:t>
            </a:r>
          </a:p>
          <a:p>
            <a:endParaRPr lang="en-US" b="1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we need to realize a down payment is subtracted from the expenses. This difference will be the loan amount. </a:t>
            </a:r>
          </a:p>
          <a:p>
            <a:r>
              <a:rPr lang="en-US" b="1" dirty="0"/>
              <a:t>Step 2:</a:t>
            </a:r>
            <a:r>
              <a:rPr lang="en-US" dirty="0"/>
              <a:t> SET UP: In this problem, find the total of the expenses by adding the price, the taxes, and the license fees.</a:t>
            </a:r>
          </a:p>
          <a:p>
            <a:pPr algn="ctr"/>
            <a:r>
              <a:rPr lang="en-US" dirty="0">
                <a:solidFill>
                  <a:srgbClr val="0000FF"/>
                </a:solidFill>
              </a:rPr>
              <a:t>$8000 + $640 + $320 </a:t>
            </a:r>
            <a:r>
              <a:rPr lang="en-US" dirty="0"/>
              <a:t>= total expenses </a:t>
            </a:r>
          </a:p>
          <a:p>
            <a:r>
              <a:rPr lang="en-US" dirty="0"/>
              <a:t>Then subtract the down payment ($2000).</a:t>
            </a:r>
          </a:p>
          <a:p>
            <a:r>
              <a:rPr lang="en-US" dirty="0"/>
              <a:t>The result will be the amount of the loan. 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55093"/>
          </a:xfrm>
        </p:spPr>
        <p:txBody>
          <a:bodyPr>
            <a:spAutoFit/>
          </a:bodyPr>
          <a:lstStyle/>
          <a:p>
            <a:r>
              <a:rPr lang="en-US" b="1" dirty="0"/>
              <a:t>Step 3: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</a:pPr>
            <a:r>
              <a:rPr lang="en-US" dirty="0"/>
              <a:t>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After a down payment of $2000, Mr. </a:t>
            </a:r>
            <a:r>
              <a:rPr lang="en-US" dirty="0" err="1"/>
              <a:t>Lukin's</a:t>
            </a:r>
            <a:r>
              <a:rPr lang="en-US" dirty="0"/>
              <a:t> loan will be </a:t>
            </a:r>
            <a:r>
              <a:rPr lang="en-US" dirty="0">
                <a:solidFill>
                  <a:srgbClr val="FF0000"/>
                </a:solidFill>
              </a:rPr>
              <a:t>$6960</a:t>
            </a:r>
            <a:r>
              <a:rPr lang="en-US" dirty="0"/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474956" y="2162175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Add Expenses	</a:t>
            </a:r>
          </a:p>
        </p:txBody>
      </p:sp>
      <p:sp>
        <p:nvSpPr>
          <p:cNvPr id="6" name="Rectangle 5"/>
          <p:cNvSpPr/>
          <p:nvPr/>
        </p:nvSpPr>
        <p:spPr>
          <a:xfrm>
            <a:off x="4808815" y="2171053"/>
            <a:ext cx="3877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Subtract Down Payment	</a:t>
            </a:r>
          </a:p>
        </p:txBody>
      </p:sp>
      <p:sp>
        <p:nvSpPr>
          <p:cNvPr id="7" name="Rectangle 6"/>
          <p:cNvSpPr/>
          <p:nvPr/>
        </p:nvSpPr>
        <p:spPr>
          <a:xfrm>
            <a:off x="2209800" y="2771775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Price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8" name="Rectangle 7"/>
          <p:cNvSpPr/>
          <p:nvPr/>
        </p:nvSpPr>
        <p:spPr>
          <a:xfrm>
            <a:off x="2192044" y="3283717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Taxes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9800" y="3838575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License fees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0" name="Rectangle 9"/>
          <p:cNvSpPr/>
          <p:nvPr/>
        </p:nvSpPr>
        <p:spPr>
          <a:xfrm>
            <a:off x="2197220" y="4425243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expenses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508810" y="2745141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expenses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94756" y="3287419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Down payment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99932" y="3900721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Amount of loan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762000" y="2771775"/>
          <a:ext cx="127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1" name="Equation" r:id="rId3" imgW="1269720" imgH="419040" progId="Equation.DSMT4">
                  <p:embed/>
                </p:oleObj>
              </mc:Choice>
              <mc:Fallback>
                <p:oleObj name="Equation" r:id="rId3" imgW="126972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71775"/>
                        <a:ext cx="127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1219200" y="3358443"/>
          <a:ext cx="81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2" name="Equation" r:id="rId5" imgW="812520" imgH="380880" progId="Equation.DSMT4">
                  <p:embed/>
                </p:oleObj>
              </mc:Choice>
              <mc:Fallback>
                <p:oleObj name="Equation" r:id="rId5" imgW="8125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358443"/>
                        <a:ext cx="81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763234" y="3847453"/>
          <a:ext cx="124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3" name="Equation" r:id="rId7" imgW="1244520" imgH="495000" progId="Equation.DSMT4">
                  <p:embed/>
                </p:oleObj>
              </mc:Choice>
              <mc:Fallback>
                <p:oleObj name="Equation" r:id="rId7" imgW="124452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3234" y="3847453"/>
                        <a:ext cx="1244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/>
        </p:nvGraphicFramePr>
        <p:xfrm>
          <a:off x="762000" y="4448175"/>
          <a:ext cx="1270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4" name="Equation" r:id="rId9" imgW="1269720" imgH="419040" progId="Equation.DSMT4">
                  <p:embed/>
                </p:oleObj>
              </mc:Choice>
              <mc:Fallback>
                <p:oleObj name="Equation" r:id="rId9" imgW="1269720" imgH="419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448175"/>
                        <a:ext cx="1270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/>
          <p:cNvGraphicFramePr>
            <a:graphicFrameLocks noChangeAspect="1"/>
          </p:cNvGraphicFramePr>
          <p:nvPr/>
        </p:nvGraphicFramePr>
        <p:xfrm>
          <a:off x="4876800" y="2766599"/>
          <a:ext cx="1320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5" name="Equation" r:id="rId11" imgW="1320480" imgH="419040" progId="Equation.DSMT4">
                  <p:embed/>
                </p:oleObj>
              </mc:Choice>
              <mc:Fallback>
                <p:oleObj name="Equation" r:id="rId11" imgW="132048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766599"/>
                        <a:ext cx="1320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7" name="Object 9"/>
          <p:cNvGraphicFramePr>
            <a:graphicFrameLocks noChangeAspect="1"/>
          </p:cNvGraphicFramePr>
          <p:nvPr/>
        </p:nvGraphicFramePr>
        <p:xfrm>
          <a:off x="4876800" y="3314053"/>
          <a:ext cx="1308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6" name="Equation" r:id="rId13" imgW="1307880" imgH="495000" progId="Equation.DSMT4">
                  <p:embed/>
                </p:oleObj>
              </mc:Choice>
              <mc:Fallback>
                <p:oleObj name="Equation" r:id="rId13" imgW="130788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314053"/>
                        <a:ext cx="1308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8" name="Object 10"/>
          <p:cNvGraphicFramePr>
            <a:graphicFrameLocks noChangeAspect="1"/>
          </p:cNvGraphicFramePr>
          <p:nvPr/>
        </p:nvGraphicFramePr>
        <p:xfrm>
          <a:off x="4876800" y="3914775"/>
          <a:ext cx="13208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67" name="Equation" r:id="rId15" imgW="1320480" imgH="419040" progId="Equation.DSMT4">
                  <p:embed/>
                </p:oleObj>
              </mc:Choice>
              <mc:Fallback>
                <p:oleObj name="Equation" r:id="rId15" imgW="1320480" imgH="419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914775"/>
                        <a:ext cx="13208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Application: Calculating Loan Amounts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With a price of $8000 and a down payment of $2000, the loan amount should be close to $6000. Because of the extra fees, the actual loan amount of </a:t>
            </a:r>
            <a:r>
              <a:rPr lang="en-US" dirty="0">
                <a:solidFill>
                  <a:srgbClr val="FF0000"/>
                </a:solidFill>
              </a:rPr>
              <a:t>$6960 </a:t>
            </a:r>
            <a:r>
              <a:rPr lang="en-US" dirty="0"/>
              <a:t>seems reasonable.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January, Kathleen opened a checking account and deposited </a:t>
            </a:r>
            <a:r>
              <a:rPr lang="en-US" dirty="0">
                <a:solidFill>
                  <a:srgbClr val="0000FF"/>
                </a:solidFill>
              </a:rPr>
              <a:t>$2500</a:t>
            </a:r>
            <a:r>
              <a:rPr lang="en-US" dirty="0"/>
              <a:t>. During the month, she made another deposit of </a:t>
            </a:r>
            <a:r>
              <a:rPr lang="en-US" dirty="0">
                <a:solidFill>
                  <a:srgbClr val="0000FF"/>
                </a:solidFill>
              </a:rPr>
              <a:t>$800 </a:t>
            </a:r>
            <a:r>
              <a:rPr lang="en-US" dirty="0"/>
              <a:t>and made debit card purchases of </a:t>
            </a:r>
            <a:r>
              <a:rPr lang="en-US" dirty="0">
                <a:solidFill>
                  <a:srgbClr val="0000FF"/>
                </a:solidFill>
              </a:rPr>
              <a:t>$132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$425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$196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$350</a:t>
            </a:r>
            <a:r>
              <a:rPr lang="en-US" dirty="0"/>
              <a:t>. What was the balance in her account at the end of the month?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To balance a checking account, the total of the debit card purchases is subtracted from the total of the deposits.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There are two deposits to be added 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$2500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$800</a:t>
            </a:r>
            <a:r>
              <a:rPr lang="en-US" dirty="0"/>
              <a:t>). The total of the debit card purchases </a:t>
            </a:r>
            <a:r>
              <a:rPr lang="en-US" dirty="0">
                <a:solidFill>
                  <a:schemeClr val="accent1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</a:rPr>
              <a:t>$132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$425</a:t>
            </a:r>
            <a:r>
              <a:rPr lang="en-US" dirty="0"/>
              <a:t>, </a:t>
            </a:r>
            <a:r>
              <a:rPr lang="en-US" dirty="0">
                <a:solidFill>
                  <a:srgbClr val="0000FF"/>
                </a:solidFill>
              </a:rPr>
              <a:t>$196</a:t>
            </a:r>
            <a:r>
              <a:rPr lang="en-US" dirty="0"/>
              <a:t>, and </a:t>
            </a:r>
            <a:r>
              <a:rPr lang="en-US" dirty="0">
                <a:solidFill>
                  <a:srgbClr val="0000FF"/>
                </a:solidFill>
              </a:rPr>
              <a:t>$350</a:t>
            </a:r>
            <a:r>
              <a:rPr lang="en-US" dirty="0"/>
              <a:t>) is subtracted from the deposits. The result will be the balance at the end of the month.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3560"/>
          </a:xfrm>
        </p:spPr>
        <p:txBody>
          <a:bodyPr>
            <a:spAutoFit/>
          </a:bodyPr>
          <a:lstStyle/>
          <a:p>
            <a:r>
              <a:rPr lang="en-US" b="1" dirty="0"/>
              <a:t>Step 3:</a:t>
            </a:r>
            <a:r>
              <a:rPr lang="en-US" dirty="0"/>
              <a:t> </a:t>
            </a:r>
          </a:p>
          <a:p>
            <a:pPr>
              <a:spcBef>
                <a:spcPts val="0"/>
              </a:spcBef>
            </a:pPr>
            <a:r>
              <a:rPr lang="en-US" dirty="0"/>
              <a:t>SOLVE: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subtract to find the balance.</a:t>
            </a:r>
          </a:p>
        </p:txBody>
      </p:sp>
      <p:sp>
        <p:nvSpPr>
          <p:cNvPr id="5" name="Rectangle 4"/>
          <p:cNvSpPr/>
          <p:nvPr/>
        </p:nvSpPr>
        <p:spPr>
          <a:xfrm>
            <a:off x="471254" y="2164755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Total Deposits	</a:t>
            </a:r>
          </a:p>
        </p:txBody>
      </p:sp>
      <p:sp>
        <p:nvSpPr>
          <p:cNvPr id="6" name="Rectangle 5"/>
          <p:cNvSpPr/>
          <p:nvPr/>
        </p:nvSpPr>
        <p:spPr>
          <a:xfrm>
            <a:off x="4723686" y="2143125"/>
            <a:ext cx="48013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Total Debit Card Purchases	</a:t>
            </a:r>
          </a:p>
        </p:txBody>
      </p:sp>
      <p:sp>
        <p:nvSpPr>
          <p:cNvPr id="8" name="Rectangle 7"/>
          <p:cNvSpPr/>
          <p:nvPr/>
        </p:nvSpPr>
        <p:spPr>
          <a:xfrm>
            <a:off x="7112675" y="4893901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of checks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9800" y="4073457"/>
            <a:ext cx="20313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deposits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614656" y="2751423"/>
          <a:ext cx="13081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0" name="Equation" r:id="rId3" imgW="1307880" imgH="634680" progId="Equation.DSMT4">
                  <p:embed/>
                </p:oleObj>
              </mc:Choice>
              <mc:Fallback>
                <p:oleObj name="Equation" r:id="rId3" imgW="130788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656" y="2751423"/>
                        <a:ext cx="13081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609600" y="3495667"/>
          <a:ext cx="1333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1" name="Equation" r:id="rId5" imgW="1333440" imgH="495000" progId="Equation.DSMT4">
                  <p:embed/>
                </p:oleObj>
              </mc:Choice>
              <mc:Fallback>
                <p:oleObj name="Equation" r:id="rId5" imgW="133344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95667"/>
                        <a:ext cx="1333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/>
        </p:nvGraphicFramePr>
        <p:xfrm>
          <a:off x="5638800" y="2666345"/>
          <a:ext cx="12319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2" name="Equation" r:id="rId7" imgW="1231560" imgH="634680" progId="Equation.DSMT4">
                  <p:embed/>
                </p:oleObj>
              </mc:Choice>
              <mc:Fallback>
                <p:oleObj name="Equation" r:id="rId7" imgW="123156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2666345"/>
                        <a:ext cx="12319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6157032" y="3454979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3" name="Equation" r:id="rId9" imgW="723600" imgH="380880" progId="Equation.DSMT4">
                  <p:embed/>
                </p:oleObj>
              </mc:Choice>
              <mc:Fallback>
                <p:oleObj name="Equation" r:id="rId9" imgW="7236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7032" y="3454979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1" name="Object 9"/>
          <p:cNvGraphicFramePr>
            <a:graphicFrameLocks noChangeAspect="1"/>
          </p:cNvGraphicFramePr>
          <p:nvPr/>
        </p:nvGraphicFramePr>
        <p:xfrm>
          <a:off x="6154444" y="3979501"/>
          <a:ext cx="71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4" name="Equation" r:id="rId11" imgW="711000" imgH="380880" progId="Equation.DSMT4">
                  <p:embed/>
                </p:oleObj>
              </mc:Choice>
              <mc:Fallback>
                <p:oleObj name="Equation" r:id="rId11" imgW="711000" imgH="3808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4444" y="3979501"/>
                        <a:ext cx="71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2" name="Object 10"/>
          <p:cNvGraphicFramePr>
            <a:graphicFrameLocks noChangeAspect="1"/>
          </p:cNvGraphicFramePr>
          <p:nvPr/>
        </p:nvGraphicFramePr>
        <p:xfrm>
          <a:off x="5647678" y="4418945"/>
          <a:ext cx="1257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5" name="Equation" r:id="rId13" imgW="1257120" imgH="495000" progId="Equation.DSMT4">
                  <p:embed/>
                </p:oleObj>
              </mc:Choice>
              <mc:Fallback>
                <p:oleObj name="Equation" r:id="rId13" imgW="1257120" imgH="495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678" y="4418945"/>
                        <a:ext cx="1257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3" name="Object 11"/>
          <p:cNvGraphicFramePr>
            <a:graphicFrameLocks noChangeAspect="1"/>
          </p:cNvGraphicFramePr>
          <p:nvPr/>
        </p:nvGraphicFramePr>
        <p:xfrm>
          <a:off x="6705600" y="4952345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6" name="Equation" r:id="rId15" imgW="190440" imgH="291960" progId="Equation.DSMT4">
                  <p:embed/>
                </p:oleObj>
              </mc:Choice>
              <mc:Fallback>
                <p:oleObj name="Equation" r:id="rId15" imgW="1904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5600" y="4952345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4" name="Object 12"/>
          <p:cNvGraphicFramePr>
            <a:graphicFrameLocks noChangeAspect="1"/>
          </p:cNvGraphicFramePr>
          <p:nvPr/>
        </p:nvGraphicFramePr>
        <p:xfrm>
          <a:off x="6440134" y="495234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7" name="Equation" r:id="rId17" imgW="215640" imgH="291960" progId="Equation.DSMT4">
                  <p:embed/>
                </p:oleObj>
              </mc:Choice>
              <mc:Fallback>
                <p:oleObj name="Equation" r:id="rId17" imgW="2156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0134" y="495234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2711697"/>
              </p:ext>
            </p:extLst>
          </p:nvPr>
        </p:nvGraphicFramePr>
        <p:xfrm>
          <a:off x="6134100" y="4952345"/>
          <a:ext cx="24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8" name="Equation" r:id="rId19" imgW="241200" imgH="380880" progId="Equation.DSMT4">
                  <p:embed/>
                </p:oleObj>
              </mc:Choice>
              <mc:Fallback>
                <p:oleObj name="Equation" r:id="rId19" imgW="24120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4100" y="4952345"/>
                        <a:ext cx="24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6" name="Object 14"/>
          <p:cNvGraphicFramePr>
            <a:graphicFrameLocks noChangeAspect="1"/>
          </p:cNvGraphicFramePr>
          <p:nvPr/>
        </p:nvGraphicFramePr>
        <p:xfrm>
          <a:off x="5934722" y="495234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79" name="Equation" r:id="rId21" imgW="190440" imgH="279360" progId="Equation.DSMT4">
                  <p:embed/>
                </p:oleObj>
              </mc:Choice>
              <mc:Fallback>
                <p:oleObj name="Equation" r:id="rId21" imgW="1904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4722" y="495234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7" name="Object 15"/>
          <p:cNvGraphicFramePr>
            <a:graphicFrameLocks noChangeAspect="1"/>
          </p:cNvGraphicFramePr>
          <p:nvPr/>
        </p:nvGraphicFramePr>
        <p:xfrm>
          <a:off x="5647678" y="4911657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0" name="Equation" r:id="rId23" imgW="203040" imgH="368280" progId="Equation.DSMT4">
                  <p:embed/>
                </p:oleObj>
              </mc:Choice>
              <mc:Fallback>
                <p:oleObj name="Equation" r:id="rId23" imgW="203040" imgH="3682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7678" y="4911657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8" name="Object 16"/>
          <p:cNvGraphicFramePr>
            <a:graphicFrameLocks noChangeAspect="1"/>
          </p:cNvGraphicFramePr>
          <p:nvPr/>
        </p:nvGraphicFramePr>
        <p:xfrm>
          <a:off x="6458010" y="269815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1" name="Equation" r:id="rId25" imgW="126720" imgH="190440" progId="Equation.DSMT4">
                  <p:embed/>
                </p:oleObj>
              </mc:Choice>
              <mc:Fallback>
                <p:oleObj name="Equation" r:id="rId25" imgW="126720" imgH="1904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58010" y="269815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9" name="Object 17"/>
          <p:cNvGraphicFramePr>
            <a:graphicFrameLocks noChangeAspect="1"/>
          </p:cNvGraphicFramePr>
          <p:nvPr/>
        </p:nvGraphicFramePr>
        <p:xfrm>
          <a:off x="6216590" y="2692979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2" name="Equation" r:id="rId27" imgW="139680" imgH="190440" progId="Equation.DSMT4">
                  <p:embed/>
                </p:oleObj>
              </mc:Choice>
              <mc:Fallback>
                <p:oleObj name="Equation" r:id="rId27" imgW="139680" imgH="1904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6590" y="2692979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0" name="Object 18"/>
          <p:cNvGraphicFramePr>
            <a:graphicFrameLocks noChangeAspect="1"/>
          </p:cNvGraphicFramePr>
          <p:nvPr/>
        </p:nvGraphicFramePr>
        <p:xfrm>
          <a:off x="914400" y="2783233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3" name="Equation" r:id="rId29" imgW="126720" imgH="190440" progId="Equation.DSMT4">
                  <p:embed/>
                </p:oleObj>
              </mc:Choice>
              <mc:Fallback>
                <p:oleObj name="Equation" r:id="rId29" imgW="126720" imgH="190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83233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1" name="Object 19"/>
          <p:cNvGraphicFramePr>
            <a:graphicFrameLocks noChangeAspect="1"/>
          </p:cNvGraphicFramePr>
          <p:nvPr/>
        </p:nvGraphicFramePr>
        <p:xfrm>
          <a:off x="1694156" y="4143367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4" name="Equation" r:id="rId31" imgW="215640" imgH="291960" progId="Equation.DSMT4">
                  <p:embed/>
                </p:oleObj>
              </mc:Choice>
              <mc:Fallback>
                <p:oleObj name="Equation" r:id="rId31" imgW="21564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4156" y="4143367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2" name="Object 20"/>
          <p:cNvGraphicFramePr>
            <a:graphicFrameLocks noChangeAspect="1"/>
          </p:cNvGraphicFramePr>
          <p:nvPr/>
        </p:nvGraphicFramePr>
        <p:xfrm>
          <a:off x="1428690" y="4143367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5" name="Equation" r:id="rId33" imgW="215640" imgH="291960" progId="Equation.DSMT4">
                  <p:embed/>
                </p:oleObj>
              </mc:Choice>
              <mc:Fallback>
                <p:oleObj name="Equation" r:id="rId33" imgW="215640" imgH="2919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690" y="4143367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3" name="Object 21"/>
          <p:cNvGraphicFramePr>
            <a:graphicFrameLocks noChangeAspect="1"/>
          </p:cNvGraphicFramePr>
          <p:nvPr/>
        </p:nvGraphicFramePr>
        <p:xfrm>
          <a:off x="1183688" y="4143367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6" name="Equation" r:id="rId35" imgW="190440" imgH="291960" progId="Equation.DSMT4">
                  <p:embed/>
                </p:oleObj>
              </mc:Choice>
              <mc:Fallback>
                <p:oleObj name="Equation" r:id="rId35" imgW="190440" imgH="2919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3688" y="4143367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4" name="Object 22"/>
          <p:cNvGraphicFramePr>
            <a:graphicFrameLocks noChangeAspect="1"/>
          </p:cNvGraphicFramePr>
          <p:nvPr/>
        </p:nvGraphicFramePr>
        <p:xfrm>
          <a:off x="932156" y="4143367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7" name="Equation" r:id="rId37" imgW="190440" imgH="291960" progId="Equation.DSMT4">
                  <p:embed/>
                </p:oleObj>
              </mc:Choice>
              <mc:Fallback>
                <p:oleObj name="Equation" r:id="rId37" imgW="190440" imgH="2919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156" y="4143367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5" name="Object 23"/>
          <p:cNvGraphicFramePr>
            <a:graphicFrameLocks noChangeAspect="1"/>
          </p:cNvGraphicFramePr>
          <p:nvPr/>
        </p:nvGraphicFramePr>
        <p:xfrm>
          <a:off x="609600" y="4105267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188" name="Equation" r:id="rId39" imgW="203040" imgH="368280" progId="Equation.DSMT4">
                  <p:embed/>
                </p:oleObj>
              </mc:Choice>
              <mc:Fallback>
                <p:oleObj name="Equation" r:id="rId39" imgW="203040" imgH="3682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105267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46075" indent="-346075">
              <a:buFont typeface="Courier New" pitchFamily="49" charset="0"/>
              <a:buChar char="o"/>
            </a:pPr>
            <a:r>
              <a:rPr lang="en-US" dirty="0"/>
              <a:t>Solve problems by using the basic strategy for solving word problems.</a:t>
            </a:r>
          </a:p>
          <a:p>
            <a:pPr marL="346075" indent="-346075">
              <a:buFont typeface="Courier New" pitchFamily="49" charset="0"/>
              <a:buChar char="o"/>
            </a:pPr>
            <a:r>
              <a:rPr lang="en-US" dirty="0"/>
              <a:t>Solve word problems involving consumer applications.</a:t>
            </a:r>
          </a:p>
          <a:p>
            <a:pPr marL="346075" indent="-346075">
              <a:buFont typeface="Courier New" pitchFamily="49" charset="0"/>
              <a:buChar char="o"/>
            </a:pPr>
            <a:r>
              <a:rPr lang="en-US" dirty="0"/>
              <a:t>Solve word problems involving geometric applications.</a:t>
            </a:r>
          </a:p>
          <a:p>
            <a:pPr marL="346075" indent="-346075">
              <a:buFont typeface="Courier New" pitchFamily="49" charset="0"/>
              <a:buChar char="o"/>
            </a:pPr>
            <a:r>
              <a:rPr lang="en-US" dirty="0"/>
              <a:t>Solve word problems by finding the average of a set of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Balancing a Checking Account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Kathleen's balance is </a:t>
            </a:r>
            <a:r>
              <a:rPr lang="en-US" dirty="0">
                <a:solidFill>
                  <a:srgbClr val="FF0000"/>
                </a:solidFill>
              </a:rPr>
              <a:t>$2197</a:t>
            </a:r>
            <a:r>
              <a:rPr lang="en-US" dirty="0"/>
              <a:t>.</a:t>
            </a:r>
          </a:p>
          <a:p>
            <a:r>
              <a:rPr lang="en-US" b="1" dirty="0"/>
              <a:t>Step 4:</a:t>
            </a:r>
            <a:r>
              <a:rPr lang="en-US" dirty="0"/>
              <a:t> CHECK: The deposits are about $3000 and the checks are about $1000. So, a balance of </a:t>
            </a:r>
            <a:r>
              <a:rPr lang="en-US" dirty="0">
                <a:solidFill>
                  <a:srgbClr val="FF0000"/>
                </a:solidFill>
              </a:rPr>
              <a:t>$2197</a:t>
            </a:r>
            <a:r>
              <a:rPr lang="en-US" dirty="0"/>
              <a:t> is reasonable.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590800" y="2724090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Balance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95350" y="1790700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8" name="Equation" r:id="rId3" imgW="1244520" imgH="419040" progId="Equation.DSMT4">
                  <p:embed/>
                </p:oleObj>
              </mc:Choice>
              <mc:Fallback>
                <p:oleObj name="Equation" r:id="rId3" imgW="1244520" imgH="419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1790700"/>
                        <a:ext cx="1244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911225" y="2184400"/>
          <a:ext cx="1219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39" name="Equation" r:id="rId5" imgW="1218960" imgH="495000" progId="Equation.DSMT4">
                  <p:embed/>
                </p:oleObj>
              </mc:Choice>
              <mc:Fallback>
                <p:oleObj name="Equation" r:id="rId5" imgW="121896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1225" y="2184400"/>
                        <a:ext cx="1219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1905000" y="278124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0" name="Equation" r:id="rId7" imgW="203040" imgH="279360" progId="Equation.DSMT4">
                  <p:embed/>
                </p:oleObj>
              </mc:Choice>
              <mc:Fallback>
                <p:oleObj name="Equation" r:id="rId7" imgW="2030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78124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1649766" y="276866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1" name="Equation" r:id="rId9" imgW="203040" imgH="291960" progId="Equation.DSMT4">
                  <p:embed/>
                </p:oleObj>
              </mc:Choice>
              <mc:Fallback>
                <p:oleObj name="Equation" r:id="rId9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766" y="276866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1389356" y="277236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2" name="Equation" r:id="rId11" imgW="190440" imgH="279360" progId="Equation.DSMT4">
                  <p:embed/>
                </p:oleObj>
              </mc:Choice>
              <mc:Fallback>
                <p:oleObj name="Equation" r:id="rId11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9356" y="277236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1143000" y="277236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3" name="Equation" r:id="rId13" imgW="190440" imgH="279360" progId="Equation.DSMT4">
                  <p:embed/>
                </p:oleObj>
              </mc:Choice>
              <mc:Fallback>
                <p:oleObj name="Equation" r:id="rId13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77236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838200" y="2736850"/>
          <a:ext cx="203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4" name="Equation" r:id="rId15" imgW="203040" imgH="368280" progId="Equation.DSMT4">
                  <p:embed/>
                </p:oleObj>
              </mc:Choice>
              <mc:Fallback>
                <p:oleObj name="Equation" r:id="rId15" imgW="20304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36850"/>
                        <a:ext cx="203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1600200" y="1790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1905000" y="17907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1430044" y="1611666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5" name="Equation" r:id="rId17" imgW="139680" imgH="190440" progId="Equation.DSMT4">
                  <p:embed/>
                </p:oleObj>
              </mc:Choice>
              <mc:Fallback>
                <p:oleObj name="Equation" r:id="rId17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0044" y="1611666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9" name="Object 13"/>
          <p:cNvGraphicFramePr>
            <a:graphicFrameLocks noChangeAspect="1"/>
          </p:cNvGraphicFramePr>
          <p:nvPr/>
        </p:nvGraphicFramePr>
        <p:xfrm>
          <a:off x="1685278" y="15621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6" name="Equation" r:id="rId19" imgW="241200" imgH="203040" progId="Equation.DSMT4">
                  <p:embed/>
                </p:oleObj>
              </mc:Choice>
              <mc:Fallback>
                <p:oleObj name="Equation" r:id="rId19" imgW="241200" imgH="203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5278" y="15621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70" name="Object 14"/>
          <p:cNvGraphicFramePr>
            <a:graphicFrameLocks noChangeAspect="1"/>
          </p:cNvGraphicFramePr>
          <p:nvPr/>
        </p:nvGraphicFramePr>
        <p:xfrm>
          <a:off x="1981200" y="1562100"/>
          <a:ext cx="2413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7" name="Equation" r:id="rId21" imgW="241200" imgH="203040" progId="Equation.DSMT4">
                  <p:embed/>
                </p:oleObj>
              </mc:Choice>
              <mc:Fallback>
                <p:oleObj name="Equation" r:id="rId21" imgW="241200" imgH="203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562100"/>
                        <a:ext cx="2413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flipH="1">
            <a:off x="1663578" y="1583976"/>
            <a:ext cx="3048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5071" name="Object 15"/>
          <p:cNvGraphicFramePr>
            <a:graphicFrameLocks noChangeAspect="1"/>
          </p:cNvGraphicFramePr>
          <p:nvPr/>
        </p:nvGraphicFramePr>
        <p:xfrm>
          <a:off x="1762125" y="13716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48" name="Equation" r:id="rId23" imgW="139680" imgH="203040" progId="Equation.DSMT4">
                  <p:embed/>
                </p:oleObj>
              </mc:Choice>
              <mc:Fallback>
                <p:oleObj name="Equation" r:id="rId23" imgW="139680" imgH="203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2125" y="13716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rectangular picture is mounted in a rectangular frame. If the size of picture (inside the frame) is </a:t>
            </a:r>
            <a:r>
              <a:rPr lang="en-US" dirty="0">
                <a:solidFill>
                  <a:srgbClr val="0000FF"/>
                </a:solidFill>
              </a:rPr>
              <a:t>14</a:t>
            </a:r>
            <a:r>
              <a:rPr lang="en-US" dirty="0"/>
              <a:t> inches by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/>
              <a:t> inches and the frame is </a:t>
            </a:r>
            <a:r>
              <a:rPr lang="en-US" dirty="0">
                <a:solidFill>
                  <a:srgbClr val="0000FF"/>
                </a:solidFill>
              </a:rPr>
              <a:t>16</a:t>
            </a:r>
            <a:r>
              <a:rPr lang="en-US" dirty="0"/>
              <a:t> inches by </a:t>
            </a:r>
            <a:r>
              <a:rPr lang="en-US" dirty="0">
                <a:solidFill>
                  <a:srgbClr val="0000FF"/>
                </a:solidFill>
              </a:rPr>
              <a:t>22</a:t>
            </a:r>
            <a:r>
              <a:rPr lang="en-US" dirty="0"/>
              <a:t> inches, what is the area of the frame?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Remember that the area of a rectangle is found by multiplying length times width.</a:t>
            </a:r>
          </a:p>
          <a:p>
            <a:r>
              <a:rPr lang="en-US" b="1" dirty="0"/>
              <a:t>Step 2:</a:t>
            </a:r>
            <a:r>
              <a:rPr lang="en-US" dirty="0"/>
              <a:t> SET UP: In this case, a figure is very helpful. Include the dimensions of the rectangles.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area of the larger rectangle (the picture and frame) by multiplying </a:t>
            </a:r>
            <a:r>
              <a:rPr lang="en-US" dirty="0">
                <a:solidFill>
                  <a:srgbClr val="0000FF"/>
                </a:solidFill>
              </a:rPr>
              <a:t>16</a:t>
            </a:r>
            <a:r>
              <a:rPr lang="en-US" dirty="0"/>
              <a:t> ⋅ </a:t>
            </a:r>
            <a:r>
              <a:rPr lang="en-US" dirty="0">
                <a:solidFill>
                  <a:srgbClr val="0000FF"/>
                </a:solidFill>
              </a:rPr>
              <a:t>22</a:t>
            </a:r>
            <a:r>
              <a:rPr lang="en-US" dirty="0"/>
              <a:t>. Then find the area of the smaller rectangle (just the picture) by multiplying </a:t>
            </a:r>
            <a:r>
              <a:rPr lang="en-US" dirty="0">
                <a:solidFill>
                  <a:srgbClr val="0000FF"/>
                </a:solidFill>
              </a:rPr>
              <a:t>14</a:t>
            </a:r>
            <a:r>
              <a:rPr lang="en-US" dirty="0"/>
              <a:t> ⋅ </a:t>
            </a:r>
            <a:r>
              <a:rPr lang="en-US" dirty="0">
                <a:solidFill>
                  <a:srgbClr val="0000FF"/>
                </a:solidFill>
              </a:rPr>
              <a:t>20</a:t>
            </a:r>
            <a:r>
              <a:rPr lang="en-US" dirty="0"/>
              <a:t>. The area of the frame will be the difference between the two areas.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81600" y="3124200"/>
            <a:ext cx="3428845" cy="252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</p:spPr>
        <p:txBody>
          <a:bodyPr>
            <a:normAutofit/>
          </a:bodyPr>
          <a:lstStyle/>
          <a:p>
            <a:r>
              <a:rPr lang="en-US" b="1" dirty="0"/>
              <a:t>Step 3:</a:t>
            </a:r>
            <a:r>
              <a:rPr lang="en-US" dirty="0"/>
              <a:t> 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The area of the frame is </a:t>
            </a:r>
            <a:r>
              <a:rPr lang="en-US" dirty="0">
                <a:solidFill>
                  <a:srgbClr val="FF0000"/>
                </a:solidFill>
              </a:rPr>
              <a:t>72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sq in.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2024" y="1752600"/>
            <a:ext cx="2031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Larger Area	</a:t>
            </a:r>
          </a:p>
        </p:txBody>
      </p:sp>
      <p:sp>
        <p:nvSpPr>
          <p:cNvPr id="6" name="Rectangle 5"/>
          <p:cNvSpPr/>
          <p:nvPr/>
        </p:nvSpPr>
        <p:spPr>
          <a:xfrm>
            <a:off x="3369945" y="1743722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Smaller Area	</a:t>
            </a:r>
          </a:p>
        </p:txBody>
      </p:sp>
      <p:sp>
        <p:nvSpPr>
          <p:cNvPr id="7" name="Rectangle 6"/>
          <p:cNvSpPr/>
          <p:nvPr/>
        </p:nvSpPr>
        <p:spPr>
          <a:xfrm>
            <a:off x="6248400" y="1743722"/>
            <a:ext cx="29546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Area of Frame	</a:t>
            </a:r>
          </a:p>
        </p:txBody>
      </p:sp>
      <p:graphicFrame>
        <p:nvGraphicFramePr>
          <p:cNvPr id="47109" name="Object 5"/>
          <p:cNvGraphicFramePr>
            <a:graphicFrameLocks noChangeAspect="1"/>
          </p:cNvGraphicFramePr>
          <p:nvPr/>
        </p:nvGraphicFramePr>
        <p:xfrm>
          <a:off x="1000125" y="233362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0" name="Equation" r:id="rId3" imgW="126720" imgH="190440" progId="Equation.DSMT4">
                  <p:embed/>
                </p:oleObj>
              </mc:Choice>
              <mc:Fallback>
                <p:oleObj name="Equation" r:id="rId3" imgW="12672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25" y="233362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/>
          <p:cNvGraphicFramePr>
            <a:graphicFrameLocks noChangeAspect="1"/>
          </p:cNvGraphicFramePr>
          <p:nvPr/>
        </p:nvGraphicFramePr>
        <p:xfrm>
          <a:off x="977900" y="2571750"/>
          <a:ext cx="508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1" name="Equation" r:id="rId5" imgW="507960" imgH="380880" progId="Equation.DSMT4">
                  <p:embed/>
                </p:oleObj>
              </mc:Choice>
              <mc:Fallback>
                <p:oleObj name="Equation" r:id="rId5" imgW="507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2571750"/>
                        <a:ext cx="508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1" name="Object 7"/>
          <p:cNvGraphicFramePr>
            <a:graphicFrameLocks noChangeAspect="1"/>
          </p:cNvGraphicFramePr>
          <p:nvPr/>
        </p:nvGraphicFramePr>
        <p:xfrm>
          <a:off x="457200" y="3048000"/>
          <a:ext cx="1028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2" name="Equation" r:id="rId7" imgW="1028520" imgH="495000" progId="Equation.DSMT4">
                  <p:embed/>
                </p:oleObj>
              </mc:Choice>
              <mc:Fallback>
                <p:oleObj name="Equation" r:id="rId7" imgW="102852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048000"/>
                        <a:ext cx="1028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/>
          <p:cNvGraphicFramePr>
            <a:graphicFrameLocks noChangeAspect="1"/>
          </p:cNvGraphicFramePr>
          <p:nvPr/>
        </p:nvGraphicFramePr>
        <p:xfrm>
          <a:off x="485775" y="3962400"/>
          <a:ext cx="965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3" name="Equation" r:id="rId9" imgW="965160" imgH="495000" progId="Equation.DSMT4">
                  <p:embed/>
                </p:oleObj>
              </mc:Choice>
              <mc:Fallback>
                <p:oleObj name="Equation" r:id="rId9" imgW="96516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775" y="3962400"/>
                        <a:ext cx="965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1765834"/>
              </p:ext>
            </p:extLst>
          </p:nvPr>
        </p:nvGraphicFramePr>
        <p:xfrm>
          <a:off x="771525" y="45720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4" name="Equation" r:id="rId11" imgW="1523880" imgH="380880" progId="Equation.DSMT4">
                  <p:embed/>
                </p:oleObj>
              </mc:Choice>
              <mc:Fallback>
                <p:oleObj name="Equation" r:id="rId11" imgW="15238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" y="45720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5" name="Object 11"/>
          <p:cNvGraphicFramePr>
            <a:graphicFrameLocks noChangeAspect="1"/>
          </p:cNvGraphicFramePr>
          <p:nvPr/>
        </p:nvGraphicFramePr>
        <p:xfrm>
          <a:off x="3930650" y="2552700"/>
          <a:ext cx="520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5" name="Equation" r:id="rId13" imgW="520560" imgH="380880" progId="Equation.DSMT4">
                  <p:embed/>
                </p:oleObj>
              </mc:Choice>
              <mc:Fallback>
                <p:oleObj name="Equation" r:id="rId13" imgW="520560" imgH="3808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0650" y="2552700"/>
                        <a:ext cx="520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/>
          <p:cNvGraphicFramePr>
            <a:graphicFrameLocks noChangeAspect="1"/>
          </p:cNvGraphicFramePr>
          <p:nvPr/>
        </p:nvGraphicFramePr>
        <p:xfrm>
          <a:off x="3409950" y="3048000"/>
          <a:ext cx="1054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6" name="Equation" r:id="rId15" imgW="1054080" imgH="495000" progId="Equation.DSMT4">
                  <p:embed/>
                </p:oleObj>
              </mc:Choice>
              <mc:Fallback>
                <p:oleObj name="Equation" r:id="rId15" imgW="1054080" imgH="495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0" y="3048000"/>
                        <a:ext cx="1054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739414"/>
              </p:ext>
            </p:extLst>
          </p:nvPr>
        </p:nvGraphicFramePr>
        <p:xfrm>
          <a:off x="3724275" y="3695700"/>
          <a:ext cx="154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7" name="Equation" r:id="rId17" imgW="1549080" imgH="380880" progId="Equation.DSMT4">
                  <p:embed/>
                </p:oleObj>
              </mc:Choice>
              <mc:Fallback>
                <p:oleObj name="Equation" r:id="rId17" imgW="15490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275" y="3695700"/>
                        <a:ext cx="154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9" name="Object 15"/>
          <p:cNvGraphicFramePr>
            <a:graphicFrameLocks noChangeAspect="1"/>
          </p:cNvGraphicFramePr>
          <p:nvPr/>
        </p:nvGraphicFramePr>
        <p:xfrm>
          <a:off x="6813550" y="268605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8" name="Equation" r:id="rId19" imgW="990360" imgH="380880" progId="Equation.DSMT4">
                  <p:embed/>
                </p:oleObj>
              </mc:Choice>
              <mc:Fallback>
                <p:oleObj name="Equation" r:id="rId19" imgW="99036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3550" y="2686050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0" name="Object 16"/>
          <p:cNvGraphicFramePr>
            <a:graphicFrameLocks noChangeAspect="1"/>
          </p:cNvGraphicFramePr>
          <p:nvPr/>
        </p:nvGraphicFramePr>
        <p:xfrm>
          <a:off x="6238875" y="3171825"/>
          <a:ext cx="1549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39" name="Equation" r:id="rId21" imgW="1549080" imgH="495000" progId="Equation.DSMT4">
                  <p:embed/>
                </p:oleObj>
              </mc:Choice>
              <mc:Fallback>
                <p:oleObj name="Equation" r:id="rId21" imgW="1549080" imgH="4950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8875" y="3171825"/>
                        <a:ext cx="1549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1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9857483"/>
              </p:ext>
            </p:extLst>
          </p:nvPr>
        </p:nvGraphicFramePr>
        <p:xfrm>
          <a:off x="7924800" y="3810000"/>
          <a:ext cx="73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0" name="Equation" r:id="rId23" imgW="736560" imgH="380880" progId="Equation.DSMT4">
                  <p:embed/>
                </p:oleObj>
              </mc:Choice>
              <mc:Fallback>
                <p:oleObj name="Equation" r:id="rId23" imgW="736560" imgH="38088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24800" y="3810000"/>
                        <a:ext cx="73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2" name="Object 18"/>
          <p:cNvGraphicFramePr>
            <a:graphicFrameLocks noChangeAspect="1"/>
          </p:cNvGraphicFramePr>
          <p:nvPr/>
        </p:nvGraphicFramePr>
        <p:xfrm>
          <a:off x="6791325" y="24574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1" name="Equation" r:id="rId25" imgW="139680" imgH="190440" progId="Equation.DSMT4">
                  <p:embed/>
                </p:oleObj>
              </mc:Choice>
              <mc:Fallback>
                <p:oleObj name="Equation" r:id="rId25" imgW="139680" imgH="1904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1325" y="24574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3" name="Object 19"/>
          <p:cNvGraphicFramePr>
            <a:graphicFrameLocks noChangeAspect="1"/>
          </p:cNvGraphicFramePr>
          <p:nvPr/>
        </p:nvGraphicFramePr>
        <p:xfrm>
          <a:off x="7162800" y="2447925"/>
          <a:ext cx="2286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2" name="Equation" r:id="rId27" imgW="228600" imgH="203040" progId="Equation.DSMT4">
                  <p:embed/>
                </p:oleObj>
              </mc:Choice>
              <mc:Fallback>
                <p:oleObj name="Equation" r:id="rId27" imgW="228600" imgH="20304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447925"/>
                        <a:ext cx="2286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7" name="Straight Connector 26"/>
          <p:cNvCxnSpPr/>
          <p:nvPr/>
        </p:nvCxnSpPr>
        <p:spPr>
          <a:xfrm rot="5400000">
            <a:off x="7170751" y="2667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6773930" y="26670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7124" name="Object 20"/>
          <p:cNvGraphicFramePr>
            <a:graphicFrameLocks noChangeAspect="1"/>
          </p:cNvGraphicFramePr>
          <p:nvPr/>
        </p:nvGraphicFramePr>
        <p:xfrm>
          <a:off x="7600950" y="38195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3" name="Equation" r:id="rId29" imgW="190440" imgH="279360" progId="Equation.DSMT4">
                  <p:embed/>
                </p:oleObj>
              </mc:Choice>
              <mc:Fallback>
                <p:oleObj name="Equation" r:id="rId29" imgW="19044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00950" y="38195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5" name="Object 21"/>
          <p:cNvGraphicFramePr>
            <a:graphicFrameLocks noChangeAspect="1"/>
          </p:cNvGraphicFramePr>
          <p:nvPr/>
        </p:nvGraphicFramePr>
        <p:xfrm>
          <a:off x="7162800" y="38100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4" name="Equation" r:id="rId31" imgW="203040" imgH="279360" progId="Equation.DSMT4">
                  <p:embed/>
                </p:oleObj>
              </mc:Choice>
              <mc:Fallback>
                <p:oleObj name="Equation" r:id="rId31" imgW="203040" imgH="27936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38100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6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0803578"/>
              </p:ext>
            </p:extLst>
          </p:nvPr>
        </p:nvGraphicFramePr>
        <p:xfrm>
          <a:off x="1295400" y="3581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5" name="Equation" r:id="rId33" imgW="190440" imgH="279360" progId="Equation.DSMT4">
                  <p:embed/>
                </p:oleObj>
              </mc:Choice>
              <mc:Fallback>
                <p:oleObj name="Equation" r:id="rId33" imgW="190440" imgH="2793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814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27" name="Object 23"/>
          <p:cNvGraphicFramePr>
            <a:graphicFrameLocks noChangeAspect="1"/>
          </p:cNvGraphicFramePr>
          <p:nvPr/>
        </p:nvGraphicFramePr>
        <p:xfrm>
          <a:off x="990600" y="35814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246" name="Equation" r:id="rId35" imgW="190440" imgH="291960" progId="Equation.DSMT4">
                  <p:embed/>
                </p:oleObj>
              </mc:Choice>
              <mc:Fallback>
                <p:oleObj name="Equation" r:id="rId35" imgW="190440" imgH="2919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814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Finding the Area of Rectangles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An area of </a:t>
            </a:r>
            <a:r>
              <a:rPr lang="en-US" dirty="0">
                <a:solidFill>
                  <a:srgbClr val="FF0000"/>
                </a:solidFill>
              </a:rPr>
              <a:t>72 sq in. </a:t>
            </a:r>
            <a:r>
              <a:rPr lang="en-US" dirty="0"/>
              <a:t>for the frame seems reasonable. The area of the picture itself is not much different from the area of the outer rectangle.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Find the Average of a Set of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54839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57300" marR="0" lvl="0" indent="-12573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Procedure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Find the sum of the given set of numbers.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Divide this sum by the number of numbers in the set.  This quotient is called the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average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the given set of numbers.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Find the average of the following set of numbers: </a:t>
            </a:r>
            <a:r>
              <a:rPr lang="en-US" dirty="0">
                <a:solidFill>
                  <a:srgbClr val="0000FF"/>
                </a:solidFill>
              </a:rPr>
              <a:t>15, 8, 90, 35, 27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b="1" dirty="0">
                <a:solidFill>
                  <a:schemeClr val="tx1"/>
                </a:solidFill>
              </a:rPr>
              <a:t>Step 1:</a:t>
            </a:r>
            <a:r>
              <a:rPr lang="en-US" dirty="0">
                <a:solidFill>
                  <a:schemeClr val="tx1"/>
                </a:solidFill>
              </a:rPr>
              <a:t> First, find the sum of the numbers.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3505200" y="3196638"/>
          <a:ext cx="749300" cy="246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8" name="Equation" r:id="rId3" imgW="749160" imgH="2463480" progId="Equation.DSMT4">
                  <p:embed/>
                </p:oleObj>
              </mc:Choice>
              <mc:Fallback>
                <p:oleObj name="Equation" r:id="rId3" imgW="749160" imgH="246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3196638"/>
                        <a:ext cx="749300" cy="246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648200" y="5629922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2D7D9F"/>
                </a:solidFill>
              </a:rPr>
              <a:t>Sum	</a:t>
            </a:r>
          </a:p>
        </p:txBody>
      </p:sp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3886200" y="3268649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9" name="Equation" r:id="rId5" imgW="139680" imgH="190440" progId="Equation.DSMT4">
                  <p:embed/>
                </p:oleObj>
              </mc:Choice>
              <mc:Fallback>
                <p:oleObj name="Equation" r:id="rId5" imgW="139680" imgH="190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268649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4038600" y="5654702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0" name="Equation" r:id="rId7" imgW="203040" imgH="291960" progId="Equation.DSMT4">
                  <p:embed/>
                </p:oleObj>
              </mc:Choice>
              <mc:Fallback>
                <p:oleObj name="Equation" r:id="rId7" imgW="203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654702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3" name="Object 5"/>
          <p:cNvGraphicFramePr>
            <a:graphicFrameLocks noChangeAspect="1"/>
          </p:cNvGraphicFramePr>
          <p:nvPr/>
        </p:nvGraphicFramePr>
        <p:xfrm>
          <a:off x="3657600" y="5661052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61" name="Equation" r:id="rId9" imgW="368280" imgH="279360" progId="Equation.DSMT4">
                  <p:embed/>
                </p:oleObj>
              </mc:Choice>
              <mc:Fallback>
                <p:oleObj name="Equation" r:id="rId9" imgW="368280" imgH="279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5661052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Now, divide the sum by 5, since we have a list 	of five numbers.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average of the set of numbers is </a:t>
            </a:r>
            <a:r>
              <a:rPr lang="en-US" dirty="0">
                <a:solidFill>
                  <a:srgbClr val="FF0000"/>
                </a:solidFill>
              </a:rPr>
              <a:t>35</a:t>
            </a:r>
            <a:r>
              <a:rPr lang="en-US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3000" y="2292016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751263" y="2306638"/>
          <a:ext cx="1036637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3" name="Equation" r:id="rId3" imgW="1002960" imgH="901440" progId="Equation.DSMT4">
                  <p:embed/>
                </p:oleObj>
              </mc:Choice>
              <mc:Fallback>
                <p:oleObj name="Equation" r:id="rId3" imgW="10029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263" y="2306638"/>
                        <a:ext cx="1036637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4021138" y="3205163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4" name="Equation" r:id="rId5" imgW="583920" imgH="406080" progId="Equation.DSMT4">
                  <p:embed/>
                </p:oleObj>
              </mc:Choice>
              <mc:Fallback>
                <p:oleObj name="Equation" r:id="rId5" imgW="58392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1138" y="3205163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358842" y="233626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5" name="Equation" r:id="rId7" imgW="190440" imgH="291960" progId="Equation.DSMT4">
                  <p:embed/>
                </p:oleObj>
              </mc:Choice>
              <mc:Fallback>
                <p:oleObj name="Equation" r:id="rId7" imgW="1904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8842" y="233626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4429524" y="3688604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6" name="Equation" r:id="rId9" imgW="368280" imgH="291960" progId="Equation.DSMT4">
                  <p:embed/>
                </p:oleObj>
              </mc:Choice>
              <mc:Fallback>
                <p:oleObj name="Equation" r:id="rId9" imgW="368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524" y="3688604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4217988" y="40640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7" name="Equation" r:id="rId11" imgW="583920" imgH="406080" progId="Equation.DSMT4">
                  <p:embed/>
                </p:oleObj>
              </mc:Choice>
              <mc:Fallback>
                <p:oleObj name="Equation" r:id="rId11" imgW="58392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7988" y="40640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4594212" y="455876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8" name="Equation" r:id="rId13" imgW="215640" imgH="291960" progId="Equation.DSMT4">
                  <p:embed/>
                </p:oleObj>
              </mc:Choice>
              <mc:Fallback>
                <p:oleObj name="Equation" r:id="rId13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4212" y="455876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557946" y="233626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09" name="Equation" r:id="rId15" imgW="203040" imgH="291960" progId="Equation.DSMT4">
                  <p:embed/>
                </p:oleObj>
              </mc:Choice>
              <mc:Fallback>
                <p:oleObj name="Equation" r:id="rId15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946" y="233626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Top-Notch Sporting Goods recorded its profits for tennis rackets for six months. The following bar graph indicates the profits for each of the months from January to June. </a:t>
            </a:r>
          </a:p>
          <a:p>
            <a:endParaRPr lang="en-US" dirty="0"/>
          </a:p>
        </p:txBody>
      </p:sp>
      <p:pic>
        <p:nvPicPr>
          <p:cNvPr id="5017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3124200"/>
            <a:ext cx="4886325" cy="2741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month had the highest profits?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month had the lowest profits?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What is the average monthly profit over the six months?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From the bar graph, we can see that the month with the highest profits was </a:t>
            </a:r>
            <a:r>
              <a:rPr lang="en-US" dirty="0">
                <a:solidFill>
                  <a:srgbClr val="FF0000"/>
                </a:solidFill>
              </a:rPr>
              <a:t>February with $7590</a:t>
            </a:r>
            <a:r>
              <a:rPr lang="en-US" dirty="0"/>
              <a:t>. </a:t>
            </a:r>
          </a:p>
          <a:p>
            <a:pPr marL="461963" indent="-461963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April</a:t>
            </a:r>
            <a:r>
              <a:rPr lang="en-US" dirty="0"/>
              <a:t> was the month with the lowest profits with </a:t>
            </a:r>
            <a:r>
              <a:rPr lang="en-US" dirty="0">
                <a:solidFill>
                  <a:srgbClr val="FF0000"/>
                </a:solidFill>
              </a:rPr>
              <a:t>$4530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Strategy for Solving Word Problems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READ: Read the problem carefully.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SET UP: Draw any type of figure or diagram that might be helpful and decide what operations are needed.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SOLVE: Perform the operations to solve the problem.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CHECK: Check your work and check that your answer seems reasonable.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9298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The average monthly profit can be found by finding the sum of the profits for each month and dividing by 6.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21680" y="2167132"/>
            <a:ext cx="1837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Divide by 6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527300" y="2667000"/>
          <a:ext cx="11176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4" name="Equation" r:id="rId3" imgW="1117440" imgH="2933640" progId="Equation.DSMT4">
                  <p:embed/>
                </p:oleObj>
              </mc:Choice>
              <mc:Fallback>
                <p:oleObj name="Equation" r:id="rId3" imgW="1117440" imgH="29336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7300" y="2667000"/>
                        <a:ext cx="1117600" cy="293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2363896" y="5487055"/>
            <a:ext cx="13708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9900FF"/>
                </a:solidFill>
              </a:rPr>
              <a:t>$36,000</a:t>
            </a:r>
          </a:p>
        </p:txBody>
      </p:sp>
      <p:sp>
        <p:nvSpPr>
          <p:cNvPr id="7" name="Rectangle 6"/>
          <p:cNvSpPr/>
          <p:nvPr/>
        </p:nvSpPr>
        <p:spPr>
          <a:xfrm>
            <a:off x="2149332" y="2167132"/>
            <a:ext cx="18474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Add profits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7662352" y="2875300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9" name="Object 4"/>
          <p:cNvGraphicFramePr>
            <a:graphicFrameLocks noChangeAspect="1"/>
          </p:cNvGraphicFramePr>
          <p:nvPr/>
        </p:nvGraphicFramePr>
        <p:xfrm>
          <a:off x="6092292" y="2919413"/>
          <a:ext cx="1444625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5" name="Equation" r:id="rId5" imgW="1397000" imgH="901700" progId="Equation.DSMT4">
                  <p:embed/>
                </p:oleObj>
              </mc:Choice>
              <mc:Fallback>
                <p:oleObj name="Equation" r:id="rId5" imgW="1397000" imgH="901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2292" y="2919413"/>
                        <a:ext cx="1444625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/>
        </p:nvGraphicFramePr>
        <p:xfrm>
          <a:off x="6235781" y="3773488"/>
          <a:ext cx="124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6" name="Equation" r:id="rId7" imgW="1244520" imgH="495000" progId="Equation.DSMT4">
                  <p:embed/>
                </p:oleObj>
              </mc:Choice>
              <mc:Fallback>
                <p:oleObj name="Equation" r:id="rId7" imgW="124452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5781" y="3773488"/>
                        <a:ext cx="1244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/>
        </p:nvGraphicFramePr>
        <p:xfrm>
          <a:off x="7283396" y="4325201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7" name="Equation" r:id="rId9" imgW="215640" imgH="291960" progId="Equation.DSMT4">
                  <p:embed/>
                </p:oleObj>
              </mc:Choice>
              <mc:Fallback>
                <p:oleObj name="Equation" r:id="rId9" imgW="215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3396" y="4325201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6576336" y="2799592"/>
            <a:ext cx="9973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6 000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45512" y="5539021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Sum	</a:t>
            </a:r>
          </a:p>
        </p:txBody>
      </p:sp>
      <p:graphicFrame>
        <p:nvGraphicFramePr>
          <p:cNvPr id="51206" name="Object 6"/>
          <p:cNvGraphicFramePr>
            <a:graphicFrameLocks noChangeAspect="1"/>
          </p:cNvGraphicFramePr>
          <p:nvPr/>
        </p:nvGraphicFramePr>
        <p:xfrm>
          <a:off x="2895600" y="2721748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8" name="Equation" r:id="rId11" imgW="139680" imgH="203040" progId="Equation.DSMT4">
                  <p:embed/>
                </p:oleObj>
              </mc:Choice>
              <mc:Fallback>
                <p:oleObj name="Equation" r:id="rId11" imgW="13968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721748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3079804" y="2721748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9" name="Equation" r:id="rId13" imgW="139680" imgH="203040" progId="Equation.DSMT4">
                  <p:embed/>
                </p:oleObj>
              </mc:Choice>
              <mc:Fallback>
                <p:oleObj name="Equation" r:id="rId13" imgW="139680" imgH="203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804" y="2721748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average monthly profit for the six months was </a:t>
            </a:r>
            <a:r>
              <a:rPr lang="en-US" dirty="0">
                <a:solidFill>
                  <a:srgbClr val="FF0000"/>
                </a:solidFill>
              </a:rPr>
              <a:t>$6000 </a:t>
            </a:r>
            <a:r>
              <a:rPr lang="en-US" dirty="0"/>
              <a:t>per month.</a:t>
            </a:r>
          </a:p>
          <a:p>
            <a:r>
              <a:rPr lang="en-US" dirty="0"/>
              <a:t>(In this case, we see that the average can be very useful. The store manager can use the monthly profits for planning and budgeting.)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people in a survey reported the following incomes for one year: </a:t>
            </a:r>
            <a:r>
              <a:rPr lang="en-US" dirty="0">
                <a:solidFill>
                  <a:srgbClr val="0000FF"/>
                </a:solidFill>
              </a:rPr>
              <a:t>$35,000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$41,000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$58,000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$72,000</a:t>
            </a:r>
            <a:r>
              <a:rPr lang="en-US" dirty="0"/>
              <a:t>; </a:t>
            </a:r>
            <a:r>
              <a:rPr lang="en-US" dirty="0">
                <a:solidFill>
                  <a:srgbClr val="0000FF"/>
                </a:solidFill>
              </a:rPr>
              <a:t>$214,000</a:t>
            </a:r>
            <a:r>
              <a:rPr lang="en-US" dirty="0"/>
              <a:t>. What was the average annual income for these five people?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4953000" y="1923292"/>
            <a:ext cx="18370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Divide by 5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1423988" y="2651125"/>
          <a:ext cx="15875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7" name="Equation" r:id="rId3" imgW="1587240" imgH="2286000" progId="Equation.DSMT4">
                  <p:embed/>
                </p:oleObj>
              </mc:Choice>
              <mc:Fallback>
                <p:oleObj name="Equation" r:id="rId3" imgW="1587240" imgH="2286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3988" y="2651125"/>
                        <a:ext cx="15875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1555330" y="4954905"/>
            <a:ext cx="1553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9900FF"/>
                </a:solidFill>
              </a:rPr>
              <a:t>$420,000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9664" y="2422498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/>
        </p:nvGraphicFramePr>
        <p:xfrm>
          <a:off x="5008563" y="2759102"/>
          <a:ext cx="1617662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8" name="Equation" r:id="rId5" imgW="1562040" imgH="571320" progId="Equation.DSMT4">
                  <p:embed/>
                </p:oleObj>
              </mc:Choice>
              <mc:Fallback>
                <p:oleObj name="Equation" r:id="rId5" imgW="156204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8563" y="2759102"/>
                        <a:ext cx="1617662" cy="59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914400" y="1905000"/>
            <a:ext cx="21065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Add incomes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3200400" y="5011444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Sum</a:t>
            </a:r>
            <a:r>
              <a:rPr lang="en-US" sz="2000" dirty="0">
                <a:solidFill>
                  <a:srgbClr val="2D7D9F"/>
                </a:solidFill>
              </a:rPr>
              <a:t>	</a:t>
            </a:r>
          </a:p>
        </p:txBody>
      </p:sp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5570551" y="376240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9" name="Equation" r:id="rId7" imgW="380880" imgH="291960" progId="Equation.DSMT4">
                  <p:embed/>
                </p:oleObj>
              </mc:Choice>
              <mc:Fallback>
                <p:oleObj name="Equation" r:id="rId7" imgW="3808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0551" y="3762402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5"/>
          <p:cNvGraphicFramePr>
            <a:graphicFrameLocks noChangeAspect="1"/>
          </p:cNvGraphicFramePr>
          <p:nvPr/>
        </p:nvGraphicFramePr>
        <p:xfrm>
          <a:off x="5791200" y="46609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0" name="Equation" r:id="rId9" imgW="215640" imgH="291960" progId="Equation.DSMT4">
                  <p:embed/>
                </p:oleObj>
              </mc:Choice>
              <mc:Fallback>
                <p:oleObj name="Equation" r:id="rId9" imgW="2156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6609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6"/>
          <p:cNvGraphicFramePr>
            <a:graphicFrameLocks noChangeAspect="1"/>
          </p:cNvGraphicFramePr>
          <p:nvPr/>
        </p:nvGraphicFramePr>
        <p:xfrm>
          <a:off x="5145155" y="32766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1" name="Equation" r:id="rId11" imgW="596880" imgH="406080" progId="Equation.DSMT4">
                  <p:embed/>
                </p:oleObj>
              </mc:Choice>
              <mc:Fallback>
                <p:oleObj name="Equation" r:id="rId11" imgW="5968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5155" y="32766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7"/>
          <p:cNvGraphicFramePr>
            <a:graphicFrameLocks noChangeAspect="1"/>
          </p:cNvGraphicFramePr>
          <p:nvPr/>
        </p:nvGraphicFramePr>
        <p:xfrm>
          <a:off x="6011849" y="2446351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2" name="Equation" r:id="rId13" imgW="571320" imgH="291960" progId="Equation.DSMT4">
                  <p:embed/>
                </p:oleObj>
              </mc:Choice>
              <mc:Fallback>
                <p:oleObj name="Equation" r:id="rId13" imgW="5713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1849" y="2446351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8"/>
          <p:cNvGraphicFramePr>
            <a:graphicFrameLocks noChangeAspect="1"/>
          </p:cNvGraphicFramePr>
          <p:nvPr/>
        </p:nvGraphicFramePr>
        <p:xfrm>
          <a:off x="5173649" y="4086306"/>
          <a:ext cx="800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3" name="Equation" r:id="rId15" imgW="799920" imgH="495000" progId="Equation.DSMT4">
                  <p:embed/>
                </p:oleObj>
              </mc:Choice>
              <mc:Fallback>
                <p:oleObj name="Equation" r:id="rId15" imgW="79992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3649" y="4086306"/>
                        <a:ext cx="800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5519751" y="2446351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4" name="Equation" r:id="rId17" imgW="203040" imgH="291960" progId="Equation.DSMT4">
                  <p:embed/>
                </p:oleObj>
              </mc:Choice>
              <mc:Fallback>
                <p:oleObj name="Equation" r:id="rId17" imgW="203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9751" y="2446351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/>
        </p:nvGraphicFramePr>
        <p:xfrm>
          <a:off x="5707049" y="2452701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5" name="Equation" r:id="rId19" imgW="215640" imgH="279360" progId="Equation.DSMT4">
                  <p:embed/>
                </p:oleObj>
              </mc:Choice>
              <mc:Fallback>
                <p:oleObj name="Equation" r:id="rId19" imgW="2156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7049" y="2452701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57200" y="5462547"/>
            <a:ext cx="61787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average annual income was </a:t>
            </a:r>
            <a:r>
              <a:rPr lang="en-US" sz="2800" dirty="0">
                <a:solidFill>
                  <a:srgbClr val="FF0000"/>
                </a:solidFill>
              </a:rPr>
              <a:t>$84,000</a:t>
            </a:r>
            <a:r>
              <a:rPr lang="en-US" sz="2800" dirty="0"/>
              <a:t>.</a:t>
            </a:r>
          </a:p>
        </p:txBody>
      </p:sp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1847850" y="24447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6" name="Equation" r:id="rId21" imgW="139680" imgH="190440" progId="Equation.DSMT4">
                  <p:embed/>
                </p:oleObj>
              </mc:Choice>
              <mc:Fallback>
                <p:oleObj name="Equation" r:id="rId21" imgW="139680" imgH="1904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24447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0" name="Object 12"/>
          <p:cNvGraphicFramePr>
            <a:graphicFrameLocks noChangeAspect="1"/>
          </p:cNvGraphicFramePr>
          <p:nvPr/>
        </p:nvGraphicFramePr>
        <p:xfrm>
          <a:off x="2032000" y="24447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7" name="Equation" r:id="rId23" imgW="139680" imgH="190440" progId="Equation.DSMT4">
                  <p:embed/>
                </p:oleObj>
              </mc:Choice>
              <mc:Fallback>
                <p:oleObj name="Equation" r:id="rId23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24447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12" grpId="0"/>
      <p:bldP spid="13" grpId="0"/>
      <p:bldP spid="18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Note:</a:t>
            </a:r>
            <a:r>
              <a:rPr lang="en-US" dirty="0"/>
              <a:t> Because of one large income, the average income was much higher than the income of the other four people. Judging the importance of an average, particularly in a case like this, is up to the reader of the information.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On an English exam, two students scored </a:t>
            </a:r>
            <a:r>
              <a:rPr lang="en-US" dirty="0">
                <a:solidFill>
                  <a:srgbClr val="0000FF"/>
                </a:solidFill>
              </a:rPr>
              <a:t>95</a:t>
            </a:r>
            <a:r>
              <a:rPr lang="en-US" dirty="0">
                <a:solidFill>
                  <a:schemeClr val="tx1"/>
                </a:solidFill>
              </a:rPr>
              <a:t>, five scored </a:t>
            </a:r>
            <a:r>
              <a:rPr lang="en-US" dirty="0">
                <a:solidFill>
                  <a:srgbClr val="0000FF"/>
                </a:solidFill>
              </a:rPr>
              <a:t>86</a:t>
            </a:r>
            <a:r>
              <a:rPr lang="en-US" dirty="0">
                <a:solidFill>
                  <a:schemeClr val="tx1"/>
                </a:solidFill>
              </a:rPr>
              <a:t>, one scored </a:t>
            </a:r>
            <a:r>
              <a:rPr lang="en-US" dirty="0">
                <a:solidFill>
                  <a:srgbClr val="0000FF"/>
                </a:solidFill>
              </a:rPr>
              <a:t>82</a:t>
            </a:r>
            <a:r>
              <a:rPr lang="en-US" dirty="0">
                <a:solidFill>
                  <a:schemeClr val="tx1"/>
                </a:solidFill>
              </a:rPr>
              <a:t>, one scored </a:t>
            </a:r>
            <a:r>
              <a:rPr lang="en-US" dirty="0">
                <a:solidFill>
                  <a:srgbClr val="0000FF"/>
                </a:solidFill>
              </a:rPr>
              <a:t>78</a:t>
            </a:r>
            <a:r>
              <a:rPr lang="en-US" dirty="0">
                <a:solidFill>
                  <a:schemeClr val="tx1"/>
                </a:solidFill>
              </a:rPr>
              <a:t>, and six scored </a:t>
            </a:r>
            <a:r>
              <a:rPr lang="en-US" dirty="0">
                <a:solidFill>
                  <a:srgbClr val="0000FF"/>
                </a:solidFill>
              </a:rPr>
              <a:t>75</a:t>
            </a:r>
            <a:r>
              <a:rPr lang="en-US" dirty="0">
                <a:solidFill>
                  <a:schemeClr val="tx1"/>
                </a:solidFill>
              </a:rPr>
              <a:t>.  What was the average score for the class?</a:t>
            </a:r>
          </a:p>
          <a:p>
            <a:r>
              <a:rPr lang="en-US" b="1" dirty="0">
                <a:latin typeface="Calibri" pitchFamily="34" charset="0"/>
              </a:rPr>
              <a:t>Solution</a:t>
            </a:r>
          </a:p>
          <a:p>
            <a:r>
              <a:rPr lang="en-US" dirty="0">
                <a:latin typeface="Calibri" pitchFamily="34" charset="0"/>
              </a:rPr>
              <a:t>There were fifteen students in the class.  We can multiply as follows rather than add all fifteen scores.</a:t>
            </a:r>
          </a:p>
          <a:p>
            <a:endParaRPr lang="en-US" dirty="0"/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/>
        </p:nvGraphicFramePr>
        <p:xfrm>
          <a:off x="1371600" y="4343400"/>
          <a:ext cx="685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5" name="Equation" r:id="rId3" imgW="685800" imgH="889000" progId="Equation.DSMT4">
                  <p:embed/>
                </p:oleObj>
              </mc:Choice>
              <mc:Fallback>
                <p:oleObj name="Equation" r:id="rId3" imgW="685800" imgH="889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343400"/>
                        <a:ext cx="685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2603500" y="4330700"/>
          <a:ext cx="685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6" name="Equation" r:id="rId5" imgW="685800" imgH="901700" progId="Equation.DSMT4">
                  <p:embed/>
                </p:oleObj>
              </mc:Choice>
              <mc:Fallback>
                <p:oleObj name="Equation" r:id="rId5" imgW="685800" imgH="901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4330700"/>
                        <a:ext cx="685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3848100" y="4343400"/>
          <a:ext cx="673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7" name="Equation" r:id="rId7" imgW="672808" imgH="888614" progId="Equation.DSMT4">
                  <p:embed/>
                </p:oleObj>
              </mc:Choice>
              <mc:Fallback>
                <p:oleObj name="Equation" r:id="rId7" imgW="672808" imgH="888614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8100" y="4343400"/>
                        <a:ext cx="673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5092700" y="4343400"/>
          <a:ext cx="673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8" name="Equation" r:id="rId9" imgW="672808" imgH="888614" progId="Equation.DSMT4">
                  <p:embed/>
                </p:oleObj>
              </mc:Choice>
              <mc:Fallback>
                <p:oleObj name="Equation" r:id="rId9" imgW="672808" imgH="888614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2700" y="4343400"/>
                        <a:ext cx="6731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8" name="Object 6"/>
          <p:cNvGraphicFramePr>
            <a:graphicFrameLocks noChangeAspect="1"/>
          </p:cNvGraphicFramePr>
          <p:nvPr/>
        </p:nvGraphicFramePr>
        <p:xfrm>
          <a:off x="6311900" y="4343400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9" name="Equation" r:id="rId11" imgW="698500" imgH="889000" progId="Equation.DSMT4">
                  <p:embed/>
                </p:oleObj>
              </mc:Choice>
              <mc:Fallback>
                <p:oleObj name="Equation" r:id="rId11" imgW="698500" imgH="889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11900" y="4343400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1511300" y="5372100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0" name="Equation" r:id="rId13" imgW="545760" imgH="291960" progId="Equation.DSMT4">
                  <p:embed/>
                </p:oleObj>
              </mc:Choice>
              <mc:Fallback>
                <p:oleObj name="Equation" r:id="rId13" imgW="545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5372100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/>
          <p:cNvGraphicFramePr>
            <a:graphicFrameLocks noChangeAspect="1"/>
          </p:cNvGraphicFramePr>
          <p:nvPr/>
        </p:nvGraphicFramePr>
        <p:xfrm>
          <a:off x="2755900" y="53721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1" name="Equation" r:id="rId15" imgW="571320" imgH="291960" progId="Equation.DSMT4">
                  <p:embed/>
                </p:oleObj>
              </mc:Choice>
              <mc:Fallback>
                <p:oleObj name="Equation" r:id="rId15" imgW="57132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53721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/>
          <p:cNvGraphicFramePr>
            <a:graphicFrameLocks noChangeAspect="1"/>
          </p:cNvGraphicFramePr>
          <p:nvPr/>
        </p:nvGraphicFramePr>
        <p:xfrm>
          <a:off x="4191000" y="5372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2" name="Equation" r:id="rId17" imgW="380880" imgH="291960" progId="Equation.DSMT4">
                  <p:embed/>
                </p:oleObj>
              </mc:Choice>
              <mc:Fallback>
                <p:oleObj name="Equation" r:id="rId17" imgW="380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5372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10"/>
          <p:cNvGraphicFramePr>
            <a:graphicFrameLocks noChangeAspect="1"/>
          </p:cNvGraphicFramePr>
          <p:nvPr/>
        </p:nvGraphicFramePr>
        <p:xfrm>
          <a:off x="5410200" y="5372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3" name="Equation" r:id="rId19" imgW="380880" imgH="291960" progId="Equation.DSMT4">
                  <p:embed/>
                </p:oleObj>
              </mc:Choice>
              <mc:Fallback>
                <p:oleObj name="Equation" r:id="rId19" imgW="3808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5372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3" name="Object 11"/>
          <p:cNvGraphicFramePr>
            <a:graphicFrameLocks noChangeAspect="1"/>
          </p:cNvGraphicFramePr>
          <p:nvPr/>
        </p:nvGraphicFramePr>
        <p:xfrm>
          <a:off x="6477000" y="5372100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4" name="Equation" r:id="rId21" imgW="571320" imgH="291960" progId="Equation.DSMT4">
                  <p:embed/>
                </p:oleObj>
              </mc:Choice>
              <mc:Fallback>
                <p:oleObj name="Equation" r:id="rId21" imgW="5713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372100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/>
        </p:nvGraphicFramePr>
        <p:xfrm>
          <a:off x="1704975" y="4114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5" name="Equation" r:id="rId23" imgW="139680" imgH="190440" progId="Equation.DSMT4">
                  <p:embed/>
                </p:oleObj>
              </mc:Choice>
              <mc:Fallback>
                <p:oleObj name="Equation" r:id="rId23" imgW="139680" imgH="190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4975" y="4114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2936875" y="4114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6" name="Equation" r:id="rId25" imgW="139680" imgH="190440" progId="Equation.DSMT4">
                  <p:embed/>
                </p:oleObj>
              </mc:Choice>
              <mc:Fallback>
                <p:oleObj name="Equation" r:id="rId25" imgW="139680" imgH="1904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875" y="4114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/>
        </p:nvGraphicFramePr>
        <p:xfrm>
          <a:off x="6670675" y="41148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77" name="Equation" r:id="rId27" imgW="139680" imgH="190440" progId="Equation.DSMT4">
                  <p:embed/>
                </p:oleObj>
              </mc:Choice>
              <mc:Fallback>
                <p:oleObj name="Equation" r:id="rId27" imgW="139680" imgH="190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0675" y="41148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Next, we add the five products to find the sum of all of the scores.</a:t>
            </a:r>
          </a:p>
          <a:p>
            <a:endParaRPr lang="en-US" dirty="0"/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/>
        </p:nvGraphicFramePr>
        <p:xfrm>
          <a:off x="3810000" y="2273246"/>
          <a:ext cx="952500" cy="275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0" name="Equation" r:id="rId3" imgW="952200" imgH="2755800" progId="Equation.DSMT4">
                  <p:embed/>
                </p:oleObj>
              </mc:Choice>
              <mc:Fallback>
                <p:oleObj name="Equation" r:id="rId3" imgW="952200" imgH="2755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73246"/>
                        <a:ext cx="952500" cy="275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4038600" y="504905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1" name="Equation" r:id="rId5" imgW="368280" imgH="279360" progId="Equation.DSMT4">
                  <p:embed/>
                </p:oleObj>
              </mc:Choice>
              <mc:Fallback>
                <p:oleObj name="Equation" r:id="rId5" imgW="36828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04905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209708" y="4974578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Sum</a:t>
            </a:r>
            <a:r>
              <a:rPr lang="en-US" sz="2000" dirty="0">
                <a:solidFill>
                  <a:srgbClr val="008080"/>
                </a:solidFill>
              </a:rPr>
              <a:t> 	</a:t>
            </a:r>
          </a:p>
        </p:txBody>
      </p:sp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4191000" y="22860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2" name="Equation" r:id="rId7" imgW="139680" imgH="203040" progId="Equation.DSMT4">
                  <p:embed/>
                </p:oleObj>
              </mc:Choice>
              <mc:Fallback>
                <p:oleObj name="Equation" r:id="rId7" imgW="139680" imgH="203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2860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4375204" y="229235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3" name="Equation" r:id="rId9" imgW="139680" imgH="190440" progId="Equation.DSMT4">
                  <p:embed/>
                </p:oleObj>
              </mc:Choice>
              <mc:Fallback>
                <p:oleObj name="Equation" r:id="rId9" imgW="13968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75204" y="229235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4576749" y="5050651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4" name="Equation" r:id="rId11" imgW="215640" imgH="291960" progId="Equation.DSMT4">
                  <p:embed/>
                </p:oleObj>
              </mc:Choice>
              <mc:Fallback>
                <p:oleObj name="Equation" r:id="rId11" imgW="2156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6749" y="5050651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4411649" y="5050651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5" name="Equation" r:id="rId13" imgW="190440" imgH="291960" progId="Equation.DSMT4">
                  <p:embed/>
                </p:oleObj>
              </mc:Choice>
              <mc:Fallback>
                <p:oleObj name="Equation" r:id="rId13" imgW="190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1649" y="5050651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Calculating an Average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Finally, divide by 15 because the total represents 15 scores.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average score for the class was </a:t>
            </a:r>
            <a:r>
              <a:rPr lang="en-US" dirty="0">
                <a:solidFill>
                  <a:srgbClr val="FF0000"/>
                </a:solidFill>
              </a:rPr>
              <a:t>82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39487" y="2241756"/>
            <a:ext cx="10244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Average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43263" y="2256965"/>
          <a:ext cx="1274762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1" name="Equation" r:id="rId4" imgW="1231560" imgH="901440" progId="Equation.DSMT4">
                  <p:embed/>
                </p:oleObj>
              </mc:Choice>
              <mc:Fallback>
                <p:oleObj name="Equation" r:id="rId4" imgW="12315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3263" y="2256965"/>
                        <a:ext cx="1274762" cy="931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3551238" y="3154363"/>
          <a:ext cx="952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2" name="Equation" r:id="rId6" imgW="952200" imgH="406080" progId="Equation.DSMT4">
                  <p:embed/>
                </p:oleObj>
              </mc:Choice>
              <mc:Fallback>
                <p:oleObj name="Equation" r:id="rId6" imgW="952200" imgH="406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1238" y="3154363"/>
                        <a:ext cx="952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4077827" y="228554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3" name="Equation" r:id="rId8" imgW="203040" imgH="291960" progId="Equation.DSMT4">
                  <p:embed/>
                </p:oleObj>
              </mc:Choice>
              <mc:Fallback>
                <p:oleObj name="Equation" r:id="rId8" imgW="203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7827" y="228554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4114800" y="363809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4" name="Equation" r:id="rId10" imgW="380880" imgH="291960" progId="Equation.DSMT4">
                  <p:embed/>
                </p:oleObj>
              </mc:Choice>
              <mc:Fallback>
                <p:oleObj name="Equation" r:id="rId10" imgW="380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63809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3926948" y="401320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5" name="Equation" r:id="rId12" imgW="596880" imgH="406080" progId="Equation.DSMT4">
                  <p:embed/>
                </p:oleObj>
              </mc:Choice>
              <mc:Fallback>
                <p:oleObj name="Equation" r:id="rId12" imgW="5968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948" y="401320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4309396" y="45085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6" name="Equation" r:id="rId14" imgW="215640" imgH="291960" progId="Equation.DSMT4">
                  <p:embed/>
                </p:oleObj>
              </mc:Choice>
              <mc:Fallback>
                <p:oleObj name="Equation" r:id="rId14" imgW="2156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9396" y="45085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4290552" y="229189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77" name="Equation" r:id="rId16" imgW="190440" imgH="279360" progId="Equation.DSMT4">
                  <p:embed/>
                </p:oleObj>
              </mc:Choice>
              <mc:Fallback>
                <p:oleObj name="Equation" r:id="rId16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0552" y="229189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Adding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Mary Ann is finalizing her spring break plans. First, she plans to visit her grandma, who lives </a:t>
            </a:r>
            <a:r>
              <a:rPr lang="en-US" dirty="0">
                <a:solidFill>
                  <a:srgbClr val="0000FF"/>
                </a:solidFill>
              </a:rPr>
              <a:t>288</a:t>
            </a:r>
            <a:r>
              <a:rPr lang="en-US" dirty="0"/>
              <a:t> miles away. Then she plans to drive </a:t>
            </a:r>
            <a:r>
              <a:rPr lang="en-US" dirty="0">
                <a:solidFill>
                  <a:srgbClr val="0000FF"/>
                </a:solidFill>
              </a:rPr>
              <a:t>145</a:t>
            </a:r>
            <a:r>
              <a:rPr lang="en-US" dirty="0"/>
              <a:t> miles to the beach and spend a couple days with her boyfriend before driving </a:t>
            </a:r>
            <a:r>
              <a:rPr lang="en-US" dirty="0">
                <a:solidFill>
                  <a:srgbClr val="0000FF"/>
                </a:solidFill>
              </a:rPr>
              <a:t>203</a:t>
            </a:r>
            <a:r>
              <a:rPr lang="en-US" dirty="0"/>
              <a:t> miles home. How many total miles will Mary Ann drive on her spring break road trip?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The key word </a:t>
            </a:r>
            <a:r>
              <a:rPr lang="en-US" b="1" dirty="0"/>
              <a:t>total </a:t>
            </a:r>
            <a:r>
              <a:rPr lang="en-US" dirty="0"/>
              <a:t>indicates addition.</a:t>
            </a:r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Adding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</a:t>
            </a:r>
            <a:r>
              <a:rPr lang="en-US" dirty="0"/>
              <a:t> SET UP: In this problem, the three amounts to be added are </a:t>
            </a:r>
            <a:r>
              <a:rPr lang="en-US" dirty="0">
                <a:solidFill>
                  <a:srgbClr val="0000FF"/>
                </a:solidFill>
              </a:rPr>
              <a:t>288</a:t>
            </a:r>
            <a:r>
              <a:rPr lang="en-US" dirty="0"/>
              <a:t> miles, </a:t>
            </a:r>
            <a:r>
              <a:rPr lang="en-US" dirty="0">
                <a:solidFill>
                  <a:srgbClr val="0000FF"/>
                </a:solidFill>
              </a:rPr>
              <a:t>145</a:t>
            </a:r>
            <a:r>
              <a:rPr lang="en-US" dirty="0"/>
              <a:t> miles, and </a:t>
            </a:r>
            <a:r>
              <a:rPr lang="en-US" dirty="0">
                <a:solidFill>
                  <a:srgbClr val="0000FF"/>
                </a:solidFill>
              </a:rPr>
              <a:t>203</a:t>
            </a:r>
            <a:r>
              <a:rPr lang="en-US" dirty="0"/>
              <a:t> miles or 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288 + 145 + 203 = total miles.</a:t>
            </a:r>
          </a:p>
          <a:p>
            <a:r>
              <a:rPr lang="en-US" b="1" dirty="0"/>
              <a:t>Step 3:</a:t>
            </a:r>
            <a:r>
              <a:rPr lang="en-US" dirty="0"/>
              <a:t> SOLVE: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Mary Ann will drive a total of </a:t>
            </a:r>
            <a:r>
              <a:rPr lang="en-US" dirty="0">
                <a:solidFill>
                  <a:srgbClr val="FF0000"/>
                </a:solidFill>
              </a:rPr>
              <a:t>636</a:t>
            </a:r>
            <a:r>
              <a:rPr lang="en-US" dirty="0"/>
              <a:t> miles.</a:t>
            </a:r>
          </a:p>
          <a:p>
            <a:endParaRPr lang="en-US" b="1" dirty="0"/>
          </a:p>
          <a:p>
            <a:pPr algn="ctr"/>
            <a:endParaRPr lang="en-US" dirty="0"/>
          </a:p>
        </p:txBody>
      </p:sp>
      <p:graphicFrame>
        <p:nvGraphicFramePr>
          <p:cNvPr id="39938" name="Object 2"/>
          <p:cNvGraphicFramePr>
            <a:graphicFrameLocks noChangeAspect="1"/>
          </p:cNvGraphicFramePr>
          <p:nvPr/>
        </p:nvGraphicFramePr>
        <p:xfrm>
          <a:off x="4048125" y="3095625"/>
          <a:ext cx="8636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1" name="Equation" r:id="rId3" imgW="863280" imgH="1765080" progId="Equation.DSMT4">
                  <p:embed/>
                </p:oleObj>
              </mc:Choice>
              <mc:Fallback>
                <p:oleObj name="Equation" r:id="rId3" imgW="863280" imgH="1765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25" y="3095625"/>
                        <a:ext cx="8636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562600" y="4848812"/>
            <a:ext cx="2667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miles driven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4521200" y="311467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2" name="Equation" r:id="rId5" imgW="126720" imgH="190440" progId="Equation.DSMT4">
                  <p:embed/>
                </p:oleObj>
              </mc:Choice>
              <mc:Fallback>
                <p:oleObj name="Equation" r:id="rId5" imgW="126720" imgH="190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1200" y="311467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4324350" y="3114675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3" name="Equation" r:id="rId7" imgW="126720" imgH="190440" progId="Equation.DSMT4">
                  <p:embed/>
                </p:oleObj>
              </mc:Choice>
              <mc:Fallback>
                <p:oleObj name="Equation" r:id="rId7" imgW="126720" imgH="190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0" y="3114675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4267200" y="48958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4" name="Equation" r:id="rId9" imgW="203040" imgH="291960" progId="Equation.DSMT4">
                  <p:embed/>
                </p:oleObj>
              </mc:Choice>
              <mc:Fallback>
                <p:oleObj name="Equation" r:id="rId9" imgW="203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8958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4495800" y="489585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5" name="Equation" r:id="rId11" imgW="190440" imgH="291960" progId="Equation.DSMT4">
                  <p:embed/>
                </p:oleObj>
              </mc:Choice>
              <mc:Fallback>
                <p:oleObj name="Equation" r:id="rId11" imgW="190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89585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4" name="Object 8"/>
          <p:cNvGraphicFramePr>
            <a:graphicFrameLocks noChangeAspect="1"/>
          </p:cNvGraphicFramePr>
          <p:nvPr/>
        </p:nvGraphicFramePr>
        <p:xfrm>
          <a:off x="4724400" y="48958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86" name="Equation" r:id="rId13" imgW="203040" imgH="291960" progId="Equation.DSMT4">
                  <p:embed/>
                </p:oleObj>
              </mc:Choice>
              <mc:Fallback>
                <p:oleObj name="Equation" r:id="rId13" imgW="203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48958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Application: Adding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CHECK: Mary Ann will drive about 300 miles to her grandma’s house, 100 miles to the beach, and 200 miles home and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300 + 100 + 200 </a:t>
            </a:r>
            <a:r>
              <a:rPr lang="en-US" dirty="0"/>
              <a:t>= </a:t>
            </a:r>
            <a:r>
              <a:rPr lang="en-US" dirty="0">
                <a:solidFill>
                  <a:srgbClr val="FF0000"/>
                </a:solidFill>
              </a:rPr>
              <a:t>600</a:t>
            </a:r>
            <a:r>
              <a:rPr lang="en-US" dirty="0"/>
              <a:t>, </a:t>
            </a:r>
          </a:p>
          <a:p>
            <a:r>
              <a:rPr lang="en-US" dirty="0"/>
              <a:t>so a total of </a:t>
            </a:r>
            <a:r>
              <a:rPr lang="en-US" dirty="0">
                <a:solidFill>
                  <a:srgbClr val="FF0000"/>
                </a:solidFill>
              </a:rPr>
              <a:t>636</a:t>
            </a:r>
            <a:r>
              <a:rPr lang="en-US" dirty="0"/>
              <a:t> miles seems reasonable.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Multiplying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owner of a semi-pro baseball team orders baseballs from the manufacturer at the beginning of the season. The team is scheduled to play </a:t>
            </a:r>
            <a:r>
              <a:rPr lang="en-US" dirty="0">
                <a:solidFill>
                  <a:srgbClr val="0000FF"/>
                </a:solidFill>
              </a:rPr>
              <a:t>32</a:t>
            </a:r>
            <a:r>
              <a:rPr lang="en-US" dirty="0"/>
              <a:t> games and they anticipate using </a:t>
            </a:r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 new baseballs each game. How many baseballs should the owner buy?</a:t>
            </a:r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Step 1:</a:t>
            </a:r>
            <a:r>
              <a:rPr lang="en-US" dirty="0"/>
              <a:t> READ: Read the problem carefully. The order for the entire season is found by multiplication.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Multiplying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SET UP: To find the total number of baseballs to be ordered, multiply the number of games by the number of balls to be used in each game.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32 ⋅ 8 = total number of baseballs</a:t>
            </a:r>
          </a:p>
          <a:p>
            <a:r>
              <a:rPr lang="en-US" b="1" dirty="0"/>
              <a:t>Step 3:</a:t>
            </a:r>
            <a:r>
              <a:rPr lang="en-US" dirty="0"/>
              <a:t> SOLVE: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owner should order </a:t>
            </a:r>
            <a:r>
              <a:rPr lang="en-US" dirty="0">
                <a:solidFill>
                  <a:srgbClr val="FF0000"/>
                </a:solidFill>
              </a:rPr>
              <a:t>256</a:t>
            </a:r>
            <a:r>
              <a:rPr lang="en-US" dirty="0"/>
              <a:t> baseballs for the season.</a:t>
            </a:r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3702050" y="3276600"/>
          <a:ext cx="914400" cy="1244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8" name="Equation" r:id="rId3" imgW="914400" imgH="1244520" progId="Equation.DSMT4">
                  <p:embed/>
                </p:oleObj>
              </mc:Choice>
              <mc:Fallback>
                <p:oleObj name="Equation" r:id="rId3" imgW="914400" imgH="12445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050" y="3276600"/>
                        <a:ext cx="914400" cy="1244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876800" y="3486150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Games</a:t>
            </a:r>
            <a:r>
              <a:rPr lang="en-US" sz="2000" dirty="0">
                <a:solidFill>
                  <a:srgbClr val="008080"/>
                </a:solidFill>
              </a:rPr>
              <a:t>	</a:t>
            </a:r>
          </a:p>
        </p:txBody>
      </p:sp>
      <p:sp>
        <p:nvSpPr>
          <p:cNvPr id="6" name="Rectangle 5"/>
          <p:cNvSpPr/>
          <p:nvPr/>
        </p:nvSpPr>
        <p:spPr>
          <a:xfrm>
            <a:off x="4890854" y="4038600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Balls for each game</a:t>
            </a:r>
            <a:r>
              <a:rPr lang="en-US" sz="2000" dirty="0">
                <a:solidFill>
                  <a:srgbClr val="2D7D9F"/>
                </a:solidFill>
              </a:rPr>
              <a:t>	</a:t>
            </a:r>
          </a:p>
        </p:txBody>
      </p:sp>
      <p:sp>
        <p:nvSpPr>
          <p:cNvPr id="7" name="Rectangle 6"/>
          <p:cNvSpPr/>
          <p:nvPr/>
        </p:nvSpPr>
        <p:spPr>
          <a:xfrm>
            <a:off x="4904908" y="4581525"/>
            <a:ext cx="29546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Total to be ordered</a:t>
            </a:r>
            <a:r>
              <a:rPr lang="en-US" sz="2000" dirty="0">
                <a:solidFill>
                  <a:srgbClr val="2D7D9F"/>
                </a:solidFill>
              </a:rPr>
              <a:t>	</a:t>
            </a:r>
          </a:p>
        </p:txBody>
      </p:sp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4191000" y="32766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9" name="Equation" r:id="rId5" imgW="126720" imgH="190440" progId="Equation.DSMT4">
                  <p:embed/>
                </p:oleObj>
              </mc:Choice>
              <mc:Fallback>
                <p:oleObj name="Equation" r:id="rId5" imgW="126720" imgH="190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276600"/>
                        <a:ext cx="127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912454"/>
              </p:ext>
            </p:extLst>
          </p:nvPr>
        </p:nvGraphicFramePr>
        <p:xfrm>
          <a:off x="4413250" y="46450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0" name="Equation" r:id="rId7" imgW="203040" imgH="291960" progId="Equation.DSMT4">
                  <p:embed/>
                </p:oleObj>
              </mc:Choice>
              <mc:Fallback>
                <p:oleObj name="Equation" r:id="rId7" imgW="20304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46450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9798"/>
              </p:ext>
            </p:extLst>
          </p:nvPr>
        </p:nvGraphicFramePr>
        <p:xfrm>
          <a:off x="4185627" y="464502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1" name="Equation" r:id="rId9" imgW="203040" imgH="291960" progId="Equation.DSMT4">
                  <p:embed/>
                </p:oleObj>
              </mc:Choice>
              <mc:Fallback>
                <p:oleObj name="Equation" r:id="rId9" imgW="203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5627" y="464502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3943350" y="46450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2" name="Equation" r:id="rId11" imgW="190440" imgH="279360" progId="Equation.DSMT4">
                  <p:embed/>
                </p:oleObj>
              </mc:Choice>
              <mc:Fallback>
                <p:oleObj name="Equation" r:id="rId11" imgW="1904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3350" y="46450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Application: Multiplying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 </a:t>
            </a:r>
            <a:r>
              <a:rPr lang="en-US" dirty="0"/>
              <a:t>CHECK: The team plays about 30 games and uses about 10 balls per game and</a:t>
            </a:r>
          </a:p>
          <a:p>
            <a:pPr algn="ctr"/>
            <a:r>
              <a:rPr lang="en-US" dirty="0">
                <a:solidFill>
                  <a:srgbClr val="00007E"/>
                </a:solidFill>
              </a:rPr>
              <a:t>30 ⋅ 10 = 300,</a:t>
            </a:r>
          </a:p>
          <a:p>
            <a:r>
              <a:rPr lang="en-US" dirty="0"/>
              <a:t>so a total order of </a:t>
            </a:r>
            <a:r>
              <a:rPr lang="en-US" dirty="0">
                <a:solidFill>
                  <a:srgbClr val="FF0000"/>
                </a:solidFill>
              </a:rPr>
              <a:t>256 </a:t>
            </a:r>
            <a:r>
              <a:rPr lang="en-US" dirty="0"/>
              <a:t>balls seems reasonable.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1443</TotalTime>
  <Words>2115</Words>
  <Application>Microsoft Office PowerPoint</Application>
  <PresentationFormat>On-screen Show (4:3)</PresentationFormat>
  <Paragraphs>212</Paragraphs>
  <Slides>37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Courier New</vt:lpstr>
      <vt:lpstr>Calibri</vt:lpstr>
      <vt:lpstr>Office Theme</vt:lpstr>
      <vt:lpstr>Equation</vt:lpstr>
      <vt:lpstr>Section 1.R.4</vt:lpstr>
      <vt:lpstr>Objectives</vt:lpstr>
      <vt:lpstr>Basic Strategy for Solving Word Problems </vt:lpstr>
      <vt:lpstr>Example 1: Application: Adding Whole Numbers</vt:lpstr>
      <vt:lpstr>Example 1: Application: Adding Whole Numbers (cont.)</vt:lpstr>
      <vt:lpstr>Example 1: Application: Adding Whole Numbers (cont.)</vt:lpstr>
      <vt:lpstr>Example 2: Application: Multiplying Whole Numbers</vt:lpstr>
      <vt:lpstr>Example 2: Application: Multiplying Whole Numbers (cont.)</vt:lpstr>
      <vt:lpstr>Example 2: Application: Multiplying Whole Numbers (cont.)</vt:lpstr>
      <vt:lpstr>Example 3: Application: Dividing Whole Numbers</vt:lpstr>
      <vt:lpstr>Example 3: Application: Dividing Whole Numbers (cont.)</vt:lpstr>
      <vt:lpstr>Example 3: Application: Dividing Whole Numbers (cont.)</vt:lpstr>
      <vt:lpstr>Example 4: Application: Calculating Loan Amounts</vt:lpstr>
      <vt:lpstr>Example 4: Application: Calculating Loan Amounts (cont.)</vt:lpstr>
      <vt:lpstr>Example 4: Application: Calculating Loan Amounts (cont.)</vt:lpstr>
      <vt:lpstr>Example 4: Application: Calculating Loan Amounts (cont.)</vt:lpstr>
      <vt:lpstr>Example 5: Application: Balancing a Checking Account</vt:lpstr>
      <vt:lpstr>Example 5: Application: Balancing a Checking Account (cont.)</vt:lpstr>
      <vt:lpstr>Example 5: Application: Balancing a Checking Account (cont.)</vt:lpstr>
      <vt:lpstr>Example 5: Application: Balancing a Checking Account (cont.)</vt:lpstr>
      <vt:lpstr>Example 6: Application: Finding the Area of Rectangles</vt:lpstr>
      <vt:lpstr>Example 6: Application: Finding the Area of Rectangles (cont.)</vt:lpstr>
      <vt:lpstr>Example 6: Application: Finding the Area of Rectangles (cont.)</vt:lpstr>
      <vt:lpstr>Example 6: Application: Finding the Area of Rectangles (cont.)</vt:lpstr>
      <vt:lpstr>To Find the Average of a Set of Numbers </vt:lpstr>
      <vt:lpstr>Example 7: Calculating an Average</vt:lpstr>
      <vt:lpstr>Example 7: Calculating an Average (cont.)</vt:lpstr>
      <vt:lpstr>Example 8: Application: Calculating an Average</vt:lpstr>
      <vt:lpstr>Example 8: Application: Calculating an Average (cont.)</vt:lpstr>
      <vt:lpstr>Example 8: Application: Calculating an Average (cont.)</vt:lpstr>
      <vt:lpstr>Example 8: Application: Calculating an Average (cont.)</vt:lpstr>
      <vt:lpstr>Example 9: Application: Calculating an Average</vt:lpstr>
      <vt:lpstr>Example 9: Application: Calculating an Average (cont.)</vt:lpstr>
      <vt:lpstr>Example 9: Application: Calculating an Average (cont.)</vt:lpstr>
      <vt:lpstr>Example 10: Application: Calculating an Average</vt:lpstr>
      <vt:lpstr>Example 10: Application: Calculating an Average (cont.)</vt:lpstr>
      <vt:lpstr>Example 10: Application: Calculating an Average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 Systems</dc:creator>
  <cp:lastModifiedBy>kanthi</cp:lastModifiedBy>
  <cp:revision>176</cp:revision>
  <dcterms:created xsi:type="dcterms:W3CDTF">2013-04-26T14:43:13Z</dcterms:created>
  <dcterms:modified xsi:type="dcterms:W3CDTF">2018-10-12T06:38:01Z</dcterms:modified>
</cp:coreProperties>
</file>