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256" r:id="rId2"/>
    <p:sldId id="259" r:id="rId3"/>
    <p:sldId id="260" r:id="rId4"/>
    <p:sldId id="261" r:id="rId5"/>
    <p:sldId id="262" r:id="rId6"/>
    <p:sldId id="263" r:id="rId7"/>
    <p:sldId id="264" r:id="rId8"/>
    <p:sldId id="265" r:id="rId9"/>
    <p:sldId id="266" r:id="rId10"/>
    <p:sldId id="267" r:id="rId11"/>
    <p:sldId id="273" r:id="rId12"/>
    <p:sldId id="268" r:id="rId13"/>
    <p:sldId id="276" r:id="rId14"/>
    <p:sldId id="269" r:id="rId15"/>
    <p:sldId id="274" r:id="rId16"/>
    <p:sldId id="275"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extLst/>
  </p:cmAuthor>
  <p:cmAuthor id="2" name="Belloit, Nicholas G" initials="BNG [2]" lastIdx="1" clrIdx="1">
    <p:extLst/>
  </p:cmAuthor>
  <p:cmAuthor id="3" name="Belloit, Nicholas G" initials="BNG [3]" lastIdx="1" clrIdx="2">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C00000"/>
    <a:srgbClr val="2D7D9F"/>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594" autoAdjust="0"/>
    <p:restoredTop sz="94660"/>
  </p:normalViewPr>
  <p:slideViewPr>
    <p:cSldViewPr>
      <p:cViewPr varScale="1">
        <p:scale>
          <a:sx n="92" d="100"/>
          <a:sy n="92" d="100"/>
        </p:scale>
        <p:origin x="1314" y="84"/>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emf"/><Relationship Id="rId1" Type="http://schemas.openxmlformats.org/officeDocument/2006/relationships/image" Target="../media/image2.emf"/><Relationship Id="rId4" Type="http://schemas.openxmlformats.org/officeDocument/2006/relationships/image" Target="../media/image5.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30.wmf"/></Relationships>
</file>

<file path=ppt/drawings/_rels/vmlDrawing11.vml.rels><?xml version="1.0" encoding="UTF-8" standalone="yes"?>
<Relationships xmlns="http://schemas.openxmlformats.org/package/2006/relationships"><Relationship Id="rId2" Type="http://schemas.openxmlformats.org/officeDocument/2006/relationships/image" Target="../media/image32.wmf"/><Relationship Id="rId1" Type="http://schemas.openxmlformats.org/officeDocument/2006/relationships/image" Target="../media/image31.wmf"/></Relationships>
</file>

<file path=ppt/drawings/_rels/vmlDrawing12.vml.rels><?xml version="1.0" encoding="UTF-8" standalone="yes"?>
<Relationships xmlns="http://schemas.openxmlformats.org/package/2006/relationships"><Relationship Id="rId2" Type="http://schemas.openxmlformats.org/officeDocument/2006/relationships/image" Target="../media/image31.wmf"/><Relationship Id="rId1" Type="http://schemas.openxmlformats.org/officeDocument/2006/relationships/image" Target="../media/image32.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wmf"/><Relationship Id="rId1" Type="http://schemas.openxmlformats.org/officeDocument/2006/relationships/image" Target="../media/image4.wmf"/><Relationship Id="rId4" Type="http://schemas.openxmlformats.org/officeDocument/2006/relationships/image" Target="../media/image7.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9.wmf"/><Relationship Id="rId1" Type="http://schemas.openxmlformats.org/officeDocument/2006/relationships/image" Target="../media/image8.emf"/><Relationship Id="rId4" Type="http://schemas.openxmlformats.org/officeDocument/2006/relationships/image" Target="../media/image5.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11.wmf"/><Relationship Id="rId1" Type="http://schemas.openxmlformats.org/officeDocument/2006/relationships/image" Target="../media/image10.emf"/><Relationship Id="rId4" Type="http://schemas.openxmlformats.org/officeDocument/2006/relationships/image" Target="../media/image5.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13.wmf"/><Relationship Id="rId1" Type="http://schemas.openxmlformats.org/officeDocument/2006/relationships/image" Target="../media/image12.wmf"/><Relationship Id="rId4" Type="http://schemas.openxmlformats.org/officeDocument/2006/relationships/image" Target="../media/image5.wmf"/></Relationships>
</file>

<file path=ppt/drawings/_rels/vmlDrawing6.vml.rels><?xml version="1.0" encoding="UTF-8" standalone="yes"?>
<Relationships xmlns="http://schemas.openxmlformats.org/package/2006/relationships"><Relationship Id="rId8" Type="http://schemas.openxmlformats.org/officeDocument/2006/relationships/image" Target="../media/image19.wmf"/><Relationship Id="rId3" Type="http://schemas.openxmlformats.org/officeDocument/2006/relationships/image" Target="../media/image16.wmf"/><Relationship Id="rId7" Type="http://schemas.openxmlformats.org/officeDocument/2006/relationships/image" Target="../media/image18.wmf"/><Relationship Id="rId2" Type="http://schemas.openxmlformats.org/officeDocument/2006/relationships/image" Target="../media/image15.wmf"/><Relationship Id="rId1" Type="http://schemas.openxmlformats.org/officeDocument/2006/relationships/image" Target="../media/image14.emf"/><Relationship Id="rId6" Type="http://schemas.openxmlformats.org/officeDocument/2006/relationships/image" Target="../media/image5.wmf"/><Relationship Id="rId5" Type="http://schemas.openxmlformats.org/officeDocument/2006/relationships/image" Target="../media/image4.wmf"/><Relationship Id="rId4" Type="http://schemas.openxmlformats.org/officeDocument/2006/relationships/image" Target="../media/image17.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20.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image" Target="../media/image22.emf"/><Relationship Id="rId1" Type="http://schemas.openxmlformats.org/officeDocument/2006/relationships/image" Target="../media/image21.emf"/><Relationship Id="rId4" Type="http://schemas.openxmlformats.org/officeDocument/2006/relationships/image" Target="../media/image24.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26.wmf"/><Relationship Id="rId2" Type="http://schemas.openxmlformats.org/officeDocument/2006/relationships/image" Target="../media/image25.wmf"/><Relationship Id="rId1" Type="http://schemas.openxmlformats.org/officeDocument/2006/relationships/image" Target="../media/image20.wmf"/><Relationship Id="rId6" Type="http://schemas.openxmlformats.org/officeDocument/2006/relationships/image" Target="../media/image29.wmf"/><Relationship Id="rId5" Type="http://schemas.openxmlformats.org/officeDocument/2006/relationships/image" Target="../media/image28.wmf"/><Relationship Id="rId4" Type="http://schemas.openxmlformats.org/officeDocument/2006/relationships/image" Target="../media/image27.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10/12/2018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9768083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62E3CBA-8CF2-46F0-ACAC-FA5AB1A17931}" type="datetimeFigureOut">
              <a:rPr lang="en-US" smtClean="0"/>
              <a:pPr/>
              <a:t>10/12/2018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2242F91-A590-40C6-BD56-417FE16874FD}" type="slidenum">
              <a:rPr lang="en-US" smtClean="0"/>
              <a:pPr/>
              <a:t>‹#›</a:t>
            </a:fld>
            <a:endParaRPr lang="en-US"/>
          </a:p>
        </p:txBody>
      </p:sp>
    </p:spTree>
    <p:extLst>
      <p:ext uri="{BB962C8B-B14F-4D97-AF65-F5344CB8AC3E}">
        <p14:creationId xmlns:p14="http://schemas.microsoft.com/office/powerpoint/2010/main" val="21159554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a:ln/>
        </p:spPr>
      </p:sp>
      <p:sp>
        <p:nvSpPr>
          <p:cNvPr id="21507" name="Notes Placeholder 2"/>
          <p:cNvSpPr>
            <a:spLocks noGrp="1"/>
          </p:cNvSpPr>
          <p:nvPr>
            <p:ph type="body" idx="1"/>
          </p:nvPr>
        </p:nvSpPr>
        <p:spPr>
          <a:noFill/>
        </p:spPr>
        <p:txBody>
          <a:bodyPr lIns="96661" tIns="48331" rIns="96661" bIns="48331"/>
          <a:lstStyle/>
          <a:p>
            <a:pPr eaLnBrk="1" hangingPunct="1">
              <a:spcBef>
                <a:spcPct val="0"/>
              </a:spcBef>
            </a:pPr>
            <a:endParaRPr lang="en-US"/>
          </a:p>
        </p:txBody>
      </p:sp>
      <p:sp>
        <p:nvSpPr>
          <p:cNvPr id="21508" name="Slide Number Placeholder 3"/>
          <p:cNvSpPr txBox="1">
            <a:spLocks noGrp="1"/>
          </p:cNvSpPr>
          <p:nvPr/>
        </p:nvSpPr>
        <p:spPr bwMode="auto">
          <a:xfrm>
            <a:off x="3884783" y="8685545"/>
            <a:ext cx="2972037" cy="456363"/>
          </a:xfrm>
          <a:prstGeom prst="rect">
            <a:avLst/>
          </a:prstGeom>
          <a:noFill/>
          <a:ln w="9525">
            <a:noFill/>
            <a:miter lim="800000"/>
            <a:headEnd/>
            <a:tailEnd/>
          </a:ln>
        </p:spPr>
        <p:txBody>
          <a:bodyPr lIns="96661" tIns="48331" rIns="96661" bIns="48331" anchor="b"/>
          <a:lstStyle/>
          <a:p>
            <a:pPr algn="r" defTabSz="966788"/>
            <a:fld id="{F917DC3B-32A5-4026-9875-EAF90CA14AE9}" type="slidenum">
              <a:rPr lang="en-US" sz="1300">
                <a:latin typeface="Calibri" pitchFamily="34" charset="0"/>
              </a:rPr>
              <a:pPr algn="r" defTabSz="966788"/>
              <a:t>2</a:t>
            </a:fld>
            <a:endParaRPr lang="en-US" sz="1300">
              <a:latin typeface="Calibri" pitchFamily="34" charset="0"/>
            </a:endParaRPr>
          </a:p>
        </p:txBody>
      </p:sp>
    </p:spTree>
    <p:extLst>
      <p:ext uri="{BB962C8B-B14F-4D97-AF65-F5344CB8AC3E}">
        <p14:creationId xmlns:p14="http://schemas.microsoft.com/office/powerpoint/2010/main" val="372257467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23.wmf"/><Relationship Id="rId3" Type="http://schemas.openxmlformats.org/officeDocument/2006/relationships/oleObject" Target="../embeddings/oleObject30.bin"/><Relationship Id="rId7" Type="http://schemas.openxmlformats.org/officeDocument/2006/relationships/oleObject" Target="../embeddings/oleObject32.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22.emf"/><Relationship Id="rId5" Type="http://schemas.openxmlformats.org/officeDocument/2006/relationships/oleObject" Target="../embeddings/oleObject31.bin"/><Relationship Id="rId10" Type="http://schemas.openxmlformats.org/officeDocument/2006/relationships/image" Target="../media/image24.wmf"/><Relationship Id="rId4" Type="http://schemas.openxmlformats.org/officeDocument/2006/relationships/image" Target="../media/image21.emf"/><Relationship Id="rId9" Type="http://schemas.openxmlformats.org/officeDocument/2006/relationships/oleObject" Target="../embeddings/oleObject33.bin"/></Relationships>
</file>

<file path=ppt/slides/_rels/slide12.xml.rels><?xml version="1.0" encoding="UTF-8" standalone="yes"?>
<Relationships xmlns="http://schemas.openxmlformats.org/package/2006/relationships"><Relationship Id="rId8" Type="http://schemas.openxmlformats.org/officeDocument/2006/relationships/image" Target="../media/image26.wmf"/><Relationship Id="rId13" Type="http://schemas.openxmlformats.org/officeDocument/2006/relationships/oleObject" Target="../embeddings/oleObject39.bin"/><Relationship Id="rId3" Type="http://schemas.openxmlformats.org/officeDocument/2006/relationships/oleObject" Target="../embeddings/oleObject34.bin"/><Relationship Id="rId7" Type="http://schemas.openxmlformats.org/officeDocument/2006/relationships/oleObject" Target="../embeddings/oleObject36.bin"/><Relationship Id="rId12" Type="http://schemas.openxmlformats.org/officeDocument/2006/relationships/image" Target="../media/image28.wmf"/><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25.wmf"/><Relationship Id="rId11" Type="http://schemas.openxmlformats.org/officeDocument/2006/relationships/oleObject" Target="../embeddings/oleObject38.bin"/><Relationship Id="rId5" Type="http://schemas.openxmlformats.org/officeDocument/2006/relationships/oleObject" Target="../embeddings/oleObject35.bin"/><Relationship Id="rId10" Type="http://schemas.openxmlformats.org/officeDocument/2006/relationships/image" Target="../media/image27.wmf"/><Relationship Id="rId4" Type="http://schemas.openxmlformats.org/officeDocument/2006/relationships/image" Target="../media/image20.wmf"/><Relationship Id="rId9" Type="http://schemas.openxmlformats.org/officeDocument/2006/relationships/oleObject" Target="../embeddings/oleObject37.bin"/><Relationship Id="rId14" Type="http://schemas.openxmlformats.org/officeDocument/2006/relationships/image" Target="../media/image29.wmf"/></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40.bin"/><Relationship Id="rId2" Type="http://schemas.openxmlformats.org/officeDocument/2006/relationships/slideLayout" Target="../slideLayouts/slideLayout2.xml"/><Relationship Id="rId1" Type="http://schemas.openxmlformats.org/officeDocument/2006/relationships/vmlDrawing" Target="../drawings/vmlDrawing10.vml"/><Relationship Id="rId4" Type="http://schemas.openxmlformats.org/officeDocument/2006/relationships/image" Target="../media/image30.wmf"/></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41.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32.wmf"/><Relationship Id="rId5" Type="http://schemas.openxmlformats.org/officeDocument/2006/relationships/oleObject" Target="../embeddings/oleObject42.bin"/><Relationship Id="rId4" Type="http://schemas.openxmlformats.org/officeDocument/2006/relationships/image" Target="../media/image31.wmf"/></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43.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31.wmf"/><Relationship Id="rId5" Type="http://schemas.openxmlformats.org/officeDocument/2006/relationships/oleObject" Target="../embeddings/oleObject44.bin"/><Relationship Id="rId4" Type="http://schemas.openxmlformats.org/officeDocument/2006/relationships/image" Target="../media/image32.w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4.w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emf"/><Relationship Id="rId5" Type="http://schemas.openxmlformats.org/officeDocument/2006/relationships/oleObject" Target="../embeddings/oleObject2.bin"/><Relationship Id="rId10" Type="http://schemas.openxmlformats.org/officeDocument/2006/relationships/image" Target="../media/image5.wmf"/><Relationship Id="rId4" Type="http://schemas.openxmlformats.org/officeDocument/2006/relationships/image" Target="../media/image2.emf"/><Relationship Id="rId9" Type="http://schemas.openxmlformats.org/officeDocument/2006/relationships/oleObject" Target="../embeddings/oleObject4.bin"/></Relationships>
</file>

<file path=ppt/slides/_rels/slide4.xml.rels><?xml version="1.0" encoding="UTF-8" standalone="yes"?>
<Relationships xmlns="http://schemas.openxmlformats.org/package/2006/relationships"><Relationship Id="rId8" Type="http://schemas.openxmlformats.org/officeDocument/2006/relationships/image" Target="../media/image6.emf"/><Relationship Id="rId3" Type="http://schemas.openxmlformats.org/officeDocument/2006/relationships/oleObject" Target="../embeddings/oleObject5.bin"/><Relationship Id="rId7"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5.wmf"/><Relationship Id="rId5" Type="http://schemas.openxmlformats.org/officeDocument/2006/relationships/oleObject" Target="../embeddings/oleObject6.bin"/><Relationship Id="rId10" Type="http://schemas.openxmlformats.org/officeDocument/2006/relationships/image" Target="../media/image7.wmf"/><Relationship Id="rId4" Type="http://schemas.openxmlformats.org/officeDocument/2006/relationships/image" Target="../media/image4.wmf"/><Relationship Id="rId9" Type="http://schemas.openxmlformats.org/officeDocument/2006/relationships/oleObject" Target="../embeddings/oleObject8.bin"/></Relationships>
</file>

<file path=ppt/slides/_rels/slide5.xml.rels><?xml version="1.0" encoding="UTF-8" standalone="yes"?>
<Relationships xmlns="http://schemas.openxmlformats.org/package/2006/relationships"><Relationship Id="rId8" Type="http://schemas.openxmlformats.org/officeDocument/2006/relationships/image" Target="../media/image4.wmf"/><Relationship Id="rId3" Type="http://schemas.openxmlformats.org/officeDocument/2006/relationships/oleObject" Target="../embeddings/oleObject9.bin"/><Relationship Id="rId7"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9.wmf"/><Relationship Id="rId5" Type="http://schemas.openxmlformats.org/officeDocument/2006/relationships/oleObject" Target="../embeddings/oleObject10.bin"/><Relationship Id="rId10" Type="http://schemas.openxmlformats.org/officeDocument/2006/relationships/image" Target="../media/image5.wmf"/><Relationship Id="rId4" Type="http://schemas.openxmlformats.org/officeDocument/2006/relationships/image" Target="../media/image8.emf"/><Relationship Id="rId9" Type="http://schemas.openxmlformats.org/officeDocument/2006/relationships/oleObject" Target="../embeddings/oleObject12.bin"/></Relationships>
</file>

<file path=ppt/slides/_rels/slide6.xml.rels><?xml version="1.0" encoding="UTF-8" standalone="yes"?>
<Relationships xmlns="http://schemas.openxmlformats.org/package/2006/relationships"><Relationship Id="rId8" Type="http://schemas.openxmlformats.org/officeDocument/2006/relationships/image" Target="../media/image4.wmf"/><Relationship Id="rId3" Type="http://schemas.openxmlformats.org/officeDocument/2006/relationships/oleObject" Target="../embeddings/oleObject13.bin"/><Relationship Id="rId7" Type="http://schemas.openxmlformats.org/officeDocument/2006/relationships/oleObject" Target="../embeddings/oleObject15.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11.wmf"/><Relationship Id="rId5" Type="http://schemas.openxmlformats.org/officeDocument/2006/relationships/oleObject" Target="../embeddings/oleObject14.bin"/><Relationship Id="rId10" Type="http://schemas.openxmlformats.org/officeDocument/2006/relationships/image" Target="../media/image5.wmf"/><Relationship Id="rId4" Type="http://schemas.openxmlformats.org/officeDocument/2006/relationships/image" Target="../media/image10.emf"/><Relationship Id="rId9" Type="http://schemas.openxmlformats.org/officeDocument/2006/relationships/oleObject" Target="../embeddings/oleObject16.bin"/></Relationships>
</file>

<file path=ppt/slides/_rels/slide7.xml.rels><?xml version="1.0" encoding="UTF-8" standalone="yes"?>
<Relationships xmlns="http://schemas.openxmlformats.org/package/2006/relationships"><Relationship Id="rId8" Type="http://schemas.openxmlformats.org/officeDocument/2006/relationships/image" Target="../media/image4.wmf"/><Relationship Id="rId3" Type="http://schemas.openxmlformats.org/officeDocument/2006/relationships/oleObject" Target="../embeddings/oleObject17.bin"/><Relationship Id="rId7" Type="http://schemas.openxmlformats.org/officeDocument/2006/relationships/oleObject" Target="../embeddings/oleObject19.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3.wmf"/><Relationship Id="rId5" Type="http://schemas.openxmlformats.org/officeDocument/2006/relationships/oleObject" Target="../embeddings/oleObject18.bin"/><Relationship Id="rId10" Type="http://schemas.openxmlformats.org/officeDocument/2006/relationships/image" Target="../media/image5.wmf"/><Relationship Id="rId4" Type="http://schemas.openxmlformats.org/officeDocument/2006/relationships/image" Target="../media/image12.wmf"/><Relationship Id="rId9" Type="http://schemas.openxmlformats.org/officeDocument/2006/relationships/oleObject" Target="../embeddings/oleObject20.bin"/></Relationships>
</file>

<file path=ppt/slides/_rels/slide8.xml.rels><?xml version="1.0" encoding="UTF-8" standalone="yes"?>
<Relationships xmlns="http://schemas.openxmlformats.org/package/2006/relationships"><Relationship Id="rId8" Type="http://schemas.openxmlformats.org/officeDocument/2006/relationships/image" Target="../media/image16.wmf"/><Relationship Id="rId13" Type="http://schemas.openxmlformats.org/officeDocument/2006/relationships/oleObject" Target="../embeddings/oleObject26.bin"/><Relationship Id="rId18" Type="http://schemas.openxmlformats.org/officeDocument/2006/relationships/image" Target="../media/image19.wmf"/><Relationship Id="rId3" Type="http://schemas.openxmlformats.org/officeDocument/2006/relationships/oleObject" Target="../embeddings/oleObject21.bin"/><Relationship Id="rId7" Type="http://schemas.openxmlformats.org/officeDocument/2006/relationships/oleObject" Target="../embeddings/oleObject23.bin"/><Relationship Id="rId12" Type="http://schemas.openxmlformats.org/officeDocument/2006/relationships/image" Target="../media/image4.wmf"/><Relationship Id="rId17" Type="http://schemas.openxmlformats.org/officeDocument/2006/relationships/oleObject" Target="../embeddings/oleObject28.bin"/><Relationship Id="rId2" Type="http://schemas.openxmlformats.org/officeDocument/2006/relationships/slideLayout" Target="../slideLayouts/slideLayout2.xml"/><Relationship Id="rId16" Type="http://schemas.openxmlformats.org/officeDocument/2006/relationships/image" Target="../media/image18.wmf"/><Relationship Id="rId1" Type="http://schemas.openxmlformats.org/officeDocument/2006/relationships/vmlDrawing" Target="../drawings/vmlDrawing6.vml"/><Relationship Id="rId6" Type="http://schemas.openxmlformats.org/officeDocument/2006/relationships/image" Target="../media/image15.wmf"/><Relationship Id="rId11" Type="http://schemas.openxmlformats.org/officeDocument/2006/relationships/oleObject" Target="../embeddings/oleObject25.bin"/><Relationship Id="rId5" Type="http://schemas.openxmlformats.org/officeDocument/2006/relationships/oleObject" Target="../embeddings/oleObject22.bin"/><Relationship Id="rId15" Type="http://schemas.openxmlformats.org/officeDocument/2006/relationships/oleObject" Target="../embeddings/oleObject27.bin"/><Relationship Id="rId10" Type="http://schemas.openxmlformats.org/officeDocument/2006/relationships/image" Target="../media/image17.wmf"/><Relationship Id="rId4" Type="http://schemas.openxmlformats.org/officeDocument/2006/relationships/image" Target="../media/image14.emf"/><Relationship Id="rId9" Type="http://schemas.openxmlformats.org/officeDocument/2006/relationships/oleObject" Target="../embeddings/oleObject24.bin"/><Relationship Id="rId14" Type="http://schemas.openxmlformats.org/officeDocument/2006/relationships/image" Target="../media/image5.w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29.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20.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1.R.5</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marL="0" indent="0" algn="ctr">
              <a:lnSpc>
                <a:spcPct val="90000"/>
              </a:lnSpc>
              <a:buNone/>
            </a:pPr>
            <a:r>
              <a:rPr lang="en-US" b="1" i="1" dirty="0">
                <a:solidFill>
                  <a:srgbClr val="1F497D"/>
                </a:solidFill>
              </a:rPr>
              <a:t>Translating English Phrases</a:t>
            </a:r>
          </a:p>
          <a:p>
            <a:pPr marL="0" indent="0" algn="ctr">
              <a:lnSpc>
                <a:spcPct val="90000"/>
              </a:lnSpc>
              <a:buNone/>
            </a:pPr>
            <a:r>
              <a:rPr lang="en-US" b="1" i="1" dirty="0">
                <a:solidFill>
                  <a:srgbClr val="1F497D"/>
                </a:solidFill>
              </a:rPr>
              <a:t>and Algebraic Expressions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prstGeom prst="rect">
            <a:avLst/>
          </a:prstGeom>
        </p:spPr>
        <p:txBody>
          <a:bodyPr/>
          <a:lstStyle/>
          <a:p>
            <a:r>
              <a:rPr lang="en-US" sz="3200">
                <a:solidFill>
                  <a:schemeClr val="accent1"/>
                </a:solidFill>
              </a:rPr>
              <a:t>Translating English Phrases into Algebraic Expressions</a:t>
            </a:r>
          </a:p>
        </p:txBody>
      </p:sp>
      <p:sp>
        <p:nvSpPr>
          <p:cNvPr id="13315" name="Rectangle 3"/>
          <p:cNvSpPr>
            <a:spLocks noGrp="1"/>
          </p:cNvSpPr>
          <p:nvPr>
            <p:ph idx="1"/>
          </p:nvPr>
        </p:nvSpPr>
        <p:spPr>
          <a:xfrm>
            <a:off x="457200" y="1280160"/>
            <a:ext cx="8229600" cy="3749040"/>
          </a:xfrm>
          <a:prstGeom prst="rect">
            <a:avLst/>
          </a:prstGeom>
          <a:ln w="28575">
            <a:solidFill>
              <a:srgbClr val="FF0000"/>
            </a:solidFill>
          </a:ln>
        </p:spPr>
        <p:txBody>
          <a:bodyPr>
            <a:normAutofit/>
          </a:bodyPr>
          <a:lstStyle/>
          <a:p>
            <a:pPr marL="533400" indent="-533400" algn="ctr" eaLnBrk="0" hangingPunct="0">
              <a:tabLst>
                <a:tab pos="457200" algn="l"/>
              </a:tabLst>
            </a:pPr>
            <a:r>
              <a:rPr lang="en-US" b="1" dirty="0">
                <a:solidFill>
                  <a:srgbClr val="000000"/>
                </a:solidFill>
              </a:rPr>
              <a:t>Attention! </a:t>
            </a:r>
            <a:r>
              <a:rPr lang="en-US" b="1" dirty="0">
                <a:solidFill>
                  <a:srgbClr val="000000"/>
                </a:solidFill>
                <a:latin typeface="Calibri" pitchFamily="34" charset="0"/>
              </a:rPr>
              <a:t>(cont.)</a:t>
            </a:r>
          </a:p>
          <a:p>
            <a:pPr marL="533400" indent="-533400" eaLnBrk="0" hangingPunct="0">
              <a:spcBef>
                <a:spcPts val="0"/>
              </a:spcBef>
              <a:tabLst>
                <a:tab pos="457200" algn="l"/>
              </a:tabLst>
            </a:pPr>
            <a:r>
              <a:rPr lang="en-US" dirty="0">
                <a:solidFill>
                  <a:srgbClr val="000000"/>
                </a:solidFill>
                <a:latin typeface="Calibri" pitchFamily="34" charset="0"/>
              </a:rPr>
              <a:t>Thus,</a:t>
            </a:r>
          </a:p>
          <a:p>
            <a:pPr marL="533400" indent="-533400" eaLnBrk="0" hangingPunct="0">
              <a:spcBef>
                <a:spcPts val="0"/>
              </a:spcBef>
              <a:tabLst>
                <a:tab pos="457200" algn="l"/>
              </a:tabLst>
            </a:pPr>
            <a:endParaRPr lang="en-US" dirty="0">
              <a:solidFill>
                <a:srgbClr val="000000"/>
              </a:solidFill>
              <a:latin typeface="Calibri" pitchFamily="34" charset="0"/>
            </a:endParaRPr>
          </a:p>
          <a:p>
            <a:pPr marL="533400" indent="-533400" algn="ctr" eaLnBrk="0" hangingPunct="0">
              <a:spcBef>
                <a:spcPts val="0"/>
              </a:spcBef>
              <a:tabLst>
                <a:tab pos="457200" algn="l"/>
              </a:tabLst>
            </a:pPr>
            <a:r>
              <a:rPr lang="en-US" dirty="0">
                <a:solidFill>
                  <a:srgbClr val="000000"/>
                </a:solidFill>
                <a:latin typeface="Calibri" pitchFamily="34" charset="0"/>
              </a:rPr>
              <a:t>“</a:t>
            </a:r>
            <a:r>
              <a:rPr lang="en-US" dirty="0">
                <a:solidFill>
                  <a:srgbClr val="000000"/>
                </a:solidFill>
              </a:rPr>
              <a:t>three</a:t>
            </a:r>
            <a:r>
              <a:rPr lang="en-US" dirty="0">
                <a:solidFill>
                  <a:srgbClr val="000000"/>
                </a:solidFill>
                <a:latin typeface="Calibri" pitchFamily="34" charset="0"/>
              </a:rPr>
              <a:t> less than </a:t>
            </a:r>
            <a:r>
              <a:rPr lang="en-US" dirty="0">
                <a:solidFill>
                  <a:srgbClr val="000000"/>
                </a:solidFill>
              </a:rPr>
              <a:t>five</a:t>
            </a:r>
            <a:r>
              <a:rPr lang="en-US" dirty="0">
                <a:solidFill>
                  <a:srgbClr val="000000"/>
                </a:solidFill>
                <a:latin typeface="Calibri" pitchFamily="34" charset="0"/>
              </a:rPr>
              <a:t> times a number” means 5</a:t>
            </a:r>
            <a:r>
              <a:rPr lang="en-US" i="1" dirty="0">
                <a:solidFill>
                  <a:srgbClr val="000000"/>
                </a:solidFill>
                <a:latin typeface="Calibri" pitchFamily="34" charset="0"/>
              </a:rPr>
              <a:t>n </a:t>
            </a:r>
            <a:r>
              <a:rPr lang="en-US" dirty="0">
                <a:solidFill>
                  <a:srgbClr val="000000"/>
                </a:solidFill>
                <a:latin typeface="Calibri" pitchFamily="34" charset="0"/>
              </a:rPr>
              <a:t>− 3 </a:t>
            </a:r>
          </a:p>
          <a:p>
            <a:pPr marL="533400" indent="-533400" algn="ctr" eaLnBrk="0" hangingPunct="0">
              <a:spcBef>
                <a:spcPts val="0"/>
              </a:spcBef>
              <a:tabLst>
                <a:tab pos="457200" algn="l"/>
              </a:tabLst>
            </a:pPr>
            <a:r>
              <a:rPr lang="en-US" dirty="0">
                <a:solidFill>
                  <a:srgbClr val="000000"/>
                </a:solidFill>
                <a:latin typeface="Calibri" pitchFamily="34" charset="0"/>
              </a:rPr>
              <a:t>while “</a:t>
            </a:r>
            <a:r>
              <a:rPr lang="en-US" dirty="0">
                <a:solidFill>
                  <a:srgbClr val="000000"/>
                </a:solidFill>
              </a:rPr>
              <a:t>three less five times a number</a:t>
            </a:r>
            <a:r>
              <a:rPr lang="en-US" dirty="0">
                <a:solidFill>
                  <a:srgbClr val="000000"/>
                </a:solidFill>
                <a:latin typeface="Calibri" pitchFamily="34" charset="0"/>
              </a:rPr>
              <a:t>” means 3 − 5</a:t>
            </a:r>
            <a:r>
              <a:rPr lang="en-US" i="1" dirty="0">
                <a:solidFill>
                  <a:srgbClr val="000000"/>
                </a:solidFill>
                <a:latin typeface="Calibri" pitchFamily="34" charset="0"/>
              </a:rPr>
              <a:t>n.</a:t>
            </a:r>
            <a:r>
              <a:rPr lang="en-US" dirty="0">
                <a:solidFill>
                  <a:srgbClr val="000000"/>
                </a:solidFill>
                <a:latin typeface="Calibri" pitchFamily="34" charset="0"/>
              </a:rPr>
              <a:t> </a:t>
            </a:r>
          </a:p>
          <a:p>
            <a:pPr marL="533400" indent="-533400" algn="just" eaLnBrk="0" hangingPunct="0">
              <a:spcBef>
                <a:spcPts val="0"/>
              </a:spcBef>
              <a:tabLst>
                <a:tab pos="457200" algn="l"/>
              </a:tabLst>
            </a:pPr>
            <a:endParaRPr lang="en-US" sz="1500" dirty="0">
              <a:solidFill>
                <a:srgbClr val="000000"/>
              </a:solidFill>
              <a:latin typeface="Calibri" pitchFamily="34" charset="0"/>
            </a:endParaRPr>
          </a:p>
          <a:p>
            <a:pPr marL="533400" indent="-533400" algn="just" eaLnBrk="0" hangingPunct="0">
              <a:spcBef>
                <a:spcPts val="0"/>
              </a:spcBef>
              <a:tabLst>
                <a:tab pos="457200" algn="l"/>
              </a:tabLst>
            </a:pPr>
            <a:r>
              <a:rPr lang="en-US" dirty="0">
                <a:solidFill>
                  <a:srgbClr val="000000"/>
                </a:solidFill>
                <a:latin typeface="Calibri" pitchFamily="34" charset="0"/>
              </a:rPr>
              <a:t>Therefore, be very careful when writing and/or </a:t>
            </a:r>
          </a:p>
          <a:p>
            <a:pPr eaLnBrk="0" hangingPunct="0">
              <a:spcBef>
                <a:spcPts val="0"/>
              </a:spcBef>
              <a:tabLst>
                <a:tab pos="0" algn="l"/>
              </a:tabLst>
            </a:pPr>
            <a:r>
              <a:rPr lang="en-US" dirty="0">
                <a:solidFill>
                  <a:srgbClr val="000000"/>
                </a:solidFill>
                <a:latin typeface="Calibri" pitchFamily="34" charset="0"/>
              </a:rPr>
              <a:t>interpreting expressions indicating subtraction. The same is true with expressions involving division.</a:t>
            </a:r>
            <a:r>
              <a:rPr lang="en-US" i="1" dirty="0">
                <a:solidFill>
                  <a:srgbClr val="000000"/>
                </a:solidFill>
                <a:latin typeface="Calibri" pitchFamily="34" charset="0"/>
              </a:rPr>
              <a:t> </a:t>
            </a:r>
          </a:p>
          <a:p>
            <a:pPr>
              <a:buFont typeface="Courier New" pitchFamily="49" charset="0"/>
              <a:buNone/>
            </a:pPr>
            <a:endParaRPr lang="en-US" dirty="0"/>
          </a:p>
          <a:p>
            <a:pPr>
              <a:buFont typeface="Courier New" pitchFamily="49" charset="0"/>
              <a:buNone/>
            </a:pP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2:  </a:t>
            </a:r>
            <a:r>
              <a:rPr lang="en-US" dirty="0"/>
              <a:t>Application: Translating English Phrases</a:t>
            </a:r>
          </a:p>
        </p:txBody>
      </p:sp>
      <p:sp>
        <p:nvSpPr>
          <p:cNvPr id="4" name="Content Placeholder 3"/>
          <p:cNvSpPr>
            <a:spLocks noGrp="1"/>
          </p:cNvSpPr>
          <p:nvPr>
            <p:ph idx="1"/>
          </p:nvPr>
        </p:nvSpPr>
        <p:spPr>
          <a:xfrm>
            <a:off x="457200" y="1280160"/>
            <a:ext cx="8229600" cy="3884140"/>
          </a:xfrm>
          <a:prstGeom prst="rect">
            <a:avLst/>
          </a:prstGeom>
        </p:spPr>
        <p:txBody>
          <a:bodyPr>
            <a:spAutoFit/>
          </a:bodyPr>
          <a:lstStyle/>
          <a:p>
            <a:pPr>
              <a:spcBef>
                <a:spcPts val="0"/>
              </a:spcBef>
            </a:pPr>
            <a:r>
              <a:rPr lang="en-US" i="0" dirty="0">
                <a:solidFill>
                  <a:schemeClr val="tx1"/>
                </a:solidFill>
              </a:rPr>
              <a:t>Change each phrase </a:t>
            </a:r>
            <a:r>
              <a:rPr lang="en-US" dirty="0"/>
              <a:t>into its equivalent algebraic expression</a:t>
            </a:r>
            <a:r>
              <a:rPr lang="en-US" i="0" dirty="0">
                <a:solidFill>
                  <a:schemeClr val="tx1"/>
                </a:solidFill>
              </a:rPr>
              <a:t> </a:t>
            </a:r>
          </a:p>
          <a:p>
            <a:pPr marL="533400" indent="-533400">
              <a:buFont typeface="Courier New" pitchFamily="49" charset="0"/>
              <a:buNone/>
            </a:pPr>
            <a:r>
              <a:rPr lang="en-US" b="1" i="0" dirty="0">
                <a:solidFill>
                  <a:schemeClr val="tx1"/>
                </a:solidFill>
              </a:rPr>
              <a:t>English Phrase 			Algebraic Expression </a:t>
            </a:r>
          </a:p>
          <a:p>
            <a:pPr marL="533400" indent="-533400">
              <a:lnSpc>
                <a:spcPct val="200000"/>
              </a:lnSpc>
              <a:buFont typeface="+mj-lt"/>
              <a:buAutoNum type="alphaLcPeriod"/>
            </a:pPr>
            <a:r>
              <a:rPr lang="en-US" dirty="0">
                <a:solidFill>
                  <a:schemeClr val="tx1"/>
                </a:solidFill>
              </a:rPr>
              <a:t> </a:t>
            </a:r>
          </a:p>
          <a:p>
            <a:pPr marL="533400" indent="-533400">
              <a:lnSpc>
                <a:spcPct val="200000"/>
              </a:lnSpc>
              <a:buFont typeface="+mj-lt"/>
              <a:buAutoNum type="alphaLcPeriod"/>
            </a:pPr>
            <a:r>
              <a:rPr lang="en-US" dirty="0">
                <a:solidFill>
                  <a:schemeClr val="tx1"/>
                </a:solidFill>
              </a:rPr>
              <a:t> </a:t>
            </a:r>
          </a:p>
          <a:p>
            <a:pPr marL="533400" indent="-533400">
              <a:buFont typeface="Courier New" pitchFamily="49" charset="0"/>
              <a:buNone/>
            </a:pPr>
            <a:endParaRPr lang="en-US" i="0" dirty="0">
              <a:solidFill>
                <a:schemeClr val="tx1"/>
              </a:solidFill>
            </a:endParaRPr>
          </a:p>
        </p:txBody>
      </p:sp>
      <p:graphicFrame>
        <p:nvGraphicFramePr>
          <p:cNvPr id="5" name="Object 4"/>
          <p:cNvGraphicFramePr>
            <a:graphicFrameLocks noChangeAspect="1"/>
          </p:cNvGraphicFramePr>
          <p:nvPr>
            <p:extLst>
              <p:ext uri="{D42A27DB-BD31-4B8C-83A1-F6EECF244321}">
                <p14:modId xmlns:p14="http://schemas.microsoft.com/office/powerpoint/2010/main" val="2882949018"/>
              </p:ext>
            </p:extLst>
          </p:nvPr>
        </p:nvGraphicFramePr>
        <p:xfrm>
          <a:off x="6375400" y="3136900"/>
          <a:ext cx="533400" cy="304800"/>
        </p:xfrm>
        <a:graphic>
          <a:graphicData uri="http://schemas.openxmlformats.org/presentationml/2006/ole">
            <mc:AlternateContent xmlns:mc="http://schemas.openxmlformats.org/markup-compatibility/2006">
              <mc:Choice xmlns:v="urn:schemas-microsoft-com:vml" Requires="v">
                <p:oleObj spid="_x0000_s12558" name="Equation" r:id="rId3" imgW="520920" imgH="292320" progId="Equation.DSMT4">
                  <p:embed/>
                </p:oleObj>
              </mc:Choice>
              <mc:Fallback>
                <p:oleObj name="Equation" r:id="rId3" imgW="520920" imgH="292320" progId="Equation.DSMT4">
                  <p:embed/>
                  <p:pic>
                    <p:nvPicPr>
                      <p:cNvPr id="0" name="Picture 24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75400" y="3136900"/>
                        <a:ext cx="533400"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3318628161"/>
              </p:ext>
            </p:extLst>
          </p:nvPr>
        </p:nvGraphicFramePr>
        <p:xfrm>
          <a:off x="5905500" y="5096474"/>
          <a:ext cx="1473200" cy="279400"/>
        </p:xfrm>
        <a:graphic>
          <a:graphicData uri="http://schemas.openxmlformats.org/presentationml/2006/ole">
            <mc:AlternateContent xmlns:mc="http://schemas.openxmlformats.org/markup-compatibility/2006">
              <mc:Choice xmlns:v="urn:schemas-microsoft-com:vml" Requires="v">
                <p:oleObj spid="_x0000_s12559" name="Equation" r:id="rId5" imgW="1462680" imgH="264960" progId="Equation.DSMT4">
                  <p:embed/>
                </p:oleObj>
              </mc:Choice>
              <mc:Fallback>
                <p:oleObj name="Equation" r:id="rId5" imgW="1462680" imgH="264960" progId="Equation.DSMT4">
                  <p:embed/>
                  <p:pic>
                    <p:nvPicPr>
                      <p:cNvPr id="0" name="Picture 24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905500" y="5096474"/>
                        <a:ext cx="14732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5"/>
          <p:cNvGraphicFramePr>
            <a:graphicFrameLocks noChangeAspect="1"/>
          </p:cNvGraphicFramePr>
          <p:nvPr>
            <p:extLst>
              <p:ext uri="{D42A27DB-BD31-4B8C-83A1-F6EECF244321}">
                <p14:modId xmlns:p14="http://schemas.microsoft.com/office/powerpoint/2010/main" val="1715723646"/>
              </p:ext>
            </p:extLst>
          </p:nvPr>
        </p:nvGraphicFramePr>
        <p:xfrm>
          <a:off x="1000809" y="3141430"/>
          <a:ext cx="4926013" cy="333375"/>
        </p:xfrm>
        <a:graphic>
          <a:graphicData uri="http://schemas.openxmlformats.org/presentationml/2006/ole">
            <mc:AlternateContent xmlns:mc="http://schemas.openxmlformats.org/markup-compatibility/2006">
              <mc:Choice xmlns:v="urn:schemas-microsoft-com:vml" Requires="v">
                <p:oleObj spid="_x0000_s12560" name="Equation" r:id="rId7" imgW="4914720" imgH="317160" progId="Equation.DSMT4">
                  <p:embed/>
                </p:oleObj>
              </mc:Choice>
              <mc:Fallback>
                <p:oleObj name="Equation" r:id="rId7" imgW="4914720" imgH="317160" progId="Equation.DSMT4">
                  <p:embed/>
                  <p:pic>
                    <p:nvPicPr>
                      <p:cNvPr id="0" name="Picture 24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00809" y="3141430"/>
                        <a:ext cx="4926013" cy="333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 name="Object 6"/>
          <p:cNvGraphicFramePr>
            <a:graphicFrameLocks noChangeAspect="1"/>
          </p:cNvGraphicFramePr>
          <p:nvPr>
            <p:extLst>
              <p:ext uri="{D42A27DB-BD31-4B8C-83A1-F6EECF244321}">
                <p14:modId xmlns:p14="http://schemas.microsoft.com/office/powerpoint/2010/main" val="1632248647"/>
              </p:ext>
            </p:extLst>
          </p:nvPr>
        </p:nvGraphicFramePr>
        <p:xfrm>
          <a:off x="448127" y="4074443"/>
          <a:ext cx="5091112" cy="1751012"/>
        </p:xfrm>
        <a:graphic>
          <a:graphicData uri="http://schemas.openxmlformats.org/presentationml/2006/ole">
            <mc:AlternateContent xmlns:mc="http://schemas.openxmlformats.org/markup-compatibility/2006">
              <mc:Choice xmlns:v="urn:schemas-microsoft-com:vml" Requires="v">
                <p:oleObj spid="_x0000_s12561" name="Equation" r:id="rId9" imgW="5079960" imgH="1739880" progId="Equation.DSMT4">
                  <p:embed/>
                </p:oleObj>
              </mc:Choice>
              <mc:Fallback>
                <p:oleObj name="Equation" r:id="rId9" imgW="5079960" imgH="1739880" progId="Equation.DSMT4">
                  <p:embed/>
                  <p:pic>
                    <p:nvPicPr>
                      <p:cNvPr id="0" name="Picture 24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48127" y="4074443"/>
                        <a:ext cx="5091112" cy="17510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12363542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3"/>
          <p:cNvSpPr>
            <a:spLocks noGrp="1"/>
          </p:cNvSpPr>
          <p:nvPr>
            <p:ph idx="1"/>
          </p:nvPr>
        </p:nvSpPr>
        <p:spPr>
          <a:xfrm>
            <a:off x="457200" y="1280160"/>
            <a:ext cx="8229600" cy="4659737"/>
          </a:xfrm>
          <a:prstGeom prst="rect">
            <a:avLst/>
          </a:prstGeom>
        </p:spPr>
        <p:txBody>
          <a:bodyPr>
            <a:spAutoFit/>
          </a:bodyPr>
          <a:lstStyle/>
          <a:p>
            <a:pPr>
              <a:spcBef>
                <a:spcPts val="0"/>
              </a:spcBef>
            </a:pPr>
            <a:r>
              <a:rPr lang="en-US" dirty="0"/>
              <a:t>Change each algebraic expression into an equivalent English phrase. In each case translate the variable as </a:t>
            </a:r>
            <a:br>
              <a:rPr lang="en-US" dirty="0"/>
            </a:br>
            <a:r>
              <a:rPr lang="en-US" dirty="0"/>
              <a:t>“a number.”</a:t>
            </a:r>
          </a:p>
          <a:p>
            <a:pPr marL="514350" indent="-514350">
              <a:spcBef>
                <a:spcPts val="0"/>
              </a:spcBef>
              <a:buFont typeface="+mj-lt"/>
              <a:buAutoNum type="alphaLcPeriod"/>
            </a:pPr>
            <a:r>
              <a:rPr lang="en-US" i="0" dirty="0">
                <a:solidFill>
                  <a:schemeClr val="tx1"/>
                </a:solidFill>
              </a:rPr>
              <a:t> </a:t>
            </a:r>
          </a:p>
          <a:p>
            <a:pPr marL="514350" indent="-514350">
              <a:spcBef>
                <a:spcPts val="0"/>
              </a:spcBef>
              <a:buFont typeface="+mj-lt"/>
              <a:buAutoNum type="alphaLcPeriod"/>
            </a:pPr>
            <a:r>
              <a:rPr lang="en-US" dirty="0">
                <a:solidFill>
                  <a:schemeClr val="tx1"/>
                </a:solidFill>
              </a:rPr>
              <a:t> </a:t>
            </a:r>
          </a:p>
          <a:p>
            <a:pPr marL="514350" indent="-514350">
              <a:spcBef>
                <a:spcPts val="0"/>
              </a:spcBef>
              <a:buFont typeface="+mj-lt"/>
              <a:buAutoNum type="alphaLcPeriod"/>
            </a:pPr>
            <a:r>
              <a:rPr lang="en-US" dirty="0">
                <a:solidFill>
                  <a:schemeClr val="tx1"/>
                </a:solidFill>
              </a:rPr>
              <a:t> </a:t>
            </a:r>
          </a:p>
          <a:p>
            <a:pPr marL="533400" indent="-533400">
              <a:buFont typeface="Courier New" pitchFamily="49" charset="0"/>
              <a:buNone/>
              <a:tabLst>
                <a:tab pos="3409950" algn="l"/>
              </a:tabLst>
            </a:pPr>
            <a:r>
              <a:rPr lang="en-US" b="1" i="0" dirty="0">
                <a:solidFill>
                  <a:schemeClr val="tx1"/>
                </a:solidFill>
              </a:rPr>
              <a:t>Algebraic Expression	Possible English Phrase </a:t>
            </a:r>
          </a:p>
          <a:p>
            <a:pPr marL="533400" indent="-533400">
              <a:buFont typeface="+mj-lt"/>
              <a:buAutoNum type="alphaLcPeriod"/>
              <a:tabLst>
                <a:tab pos="3409950" algn="l"/>
              </a:tabLst>
            </a:pPr>
            <a:r>
              <a:rPr lang="en-US" dirty="0">
                <a:solidFill>
                  <a:schemeClr val="tx1"/>
                </a:solidFill>
              </a:rPr>
              <a:t> </a:t>
            </a:r>
          </a:p>
          <a:p>
            <a:pPr marL="533400" indent="-533400">
              <a:lnSpc>
                <a:spcPct val="200000"/>
              </a:lnSpc>
              <a:buFont typeface="+mj-lt"/>
              <a:buAutoNum type="alphaLcPeriod"/>
              <a:tabLst>
                <a:tab pos="3409950" algn="l"/>
              </a:tabLst>
            </a:pPr>
            <a:r>
              <a:rPr lang="en-US" dirty="0">
                <a:solidFill>
                  <a:schemeClr val="tx1"/>
                </a:solidFill>
              </a:rPr>
              <a:t> </a:t>
            </a:r>
          </a:p>
        </p:txBody>
      </p:sp>
      <p:sp>
        <p:nvSpPr>
          <p:cNvPr id="14338"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Translating Algebraic Expressions into English Phrases</a:t>
            </a:r>
            <a:endParaRPr lang="en-US" sz="3200" dirty="0">
              <a:solidFill>
                <a:schemeClr val="accent1"/>
              </a:solidFill>
            </a:endParaRPr>
          </a:p>
        </p:txBody>
      </p:sp>
      <p:graphicFrame>
        <p:nvGraphicFramePr>
          <p:cNvPr id="14341" name="Object 5"/>
          <p:cNvGraphicFramePr>
            <a:graphicFrameLocks noChangeAspect="1"/>
          </p:cNvGraphicFramePr>
          <p:nvPr/>
        </p:nvGraphicFramePr>
        <p:xfrm>
          <a:off x="3276600" y="1790700"/>
          <a:ext cx="914400" cy="336550"/>
        </p:xfrm>
        <a:graphic>
          <a:graphicData uri="http://schemas.openxmlformats.org/presentationml/2006/ole">
            <mc:AlternateContent xmlns:mc="http://schemas.openxmlformats.org/markup-compatibility/2006">
              <mc:Choice xmlns:v="urn:schemas-microsoft-com:vml" Requires="v">
                <p:oleObj spid="_x0000_s8796" name="Equation" r:id="rId3" imgW="457677" imgH="793306" progId="Equation.DSMT4">
                  <p:embed/>
                </p:oleObj>
              </mc:Choice>
              <mc:Fallback>
                <p:oleObj name="Equation" r:id="rId3" imgW="457677" imgH="793306" progId="Equation.DSMT4">
                  <p:embed/>
                  <p:pic>
                    <p:nvPicPr>
                      <p:cNvPr id="0" name="Picture 56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1790700"/>
                        <a:ext cx="914400" cy="336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 name="TextBox 2"/>
          <p:cNvSpPr txBox="1"/>
          <p:nvPr/>
        </p:nvSpPr>
        <p:spPr>
          <a:xfrm>
            <a:off x="3886200" y="4419600"/>
            <a:ext cx="4419600" cy="954107"/>
          </a:xfrm>
          <a:prstGeom prst="rect">
            <a:avLst/>
          </a:prstGeom>
          <a:noFill/>
        </p:spPr>
        <p:txBody>
          <a:bodyPr wrap="square">
            <a:spAutoFit/>
          </a:bodyPr>
          <a:lstStyle/>
          <a:p>
            <a:pPr>
              <a:defRPr/>
            </a:pPr>
            <a:r>
              <a:rPr lang="en-US" sz="2800" dirty="0">
                <a:solidFill>
                  <a:srgbClr val="FF0000"/>
                </a:solidFill>
                <a:latin typeface="+mn-lt"/>
              </a:rPr>
              <a:t>the product of </a:t>
            </a:r>
            <a:r>
              <a:rPr lang="en-US" sz="2800" dirty="0">
                <a:solidFill>
                  <a:srgbClr val="FF0000"/>
                </a:solidFill>
              </a:rPr>
              <a:t>five</a:t>
            </a:r>
            <a:r>
              <a:rPr lang="en-US" sz="2800" dirty="0">
                <a:solidFill>
                  <a:srgbClr val="FF0000"/>
                </a:solidFill>
                <a:latin typeface="+mn-lt"/>
              </a:rPr>
              <a:t> and a </a:t>
            </a:r>
          </a:p>
          <a:p>
            <a:pPr>
              <a:defRPr/>
            </a:pPr>
            <a:r>
              <a:rPr lang="en-US" sz="2800" dirty="0">
                <a:solidFill>
                  <a:srgbClr val="FF0000"/>
                </a:solidFill>
                <a:latin typeface="+mn-lt"/>
              </a:rPr>
              <a:t>number</a:t>
            </a:r>
          </a:p>
        </p:txBody>
      </p:sp>
      <p:sp>
        <p:nvSpPr>
          <p:cNvPr id="8" name="TextBox 7"/>
          <p:cNvSpPr txBox="1"/>
          <p:nvPr/>
        </p:nvSpPr>
        <p:spPr>
          <a:xfrm>
            <a:off x="3886200" y="5278106"/>
            <a:ext cx="5295315" cy="523220"/>
          </a:xfrm>
          <a:prstGeom prst="rect">
            <a:avLst/>
          </a:prstGeom>
          <a:noFill/>
        </p:spPr>
        <p:txBody>
          <a:bodyPr wrap="none">
            <a:spAutoFit/>
          </a:bodyPr>
          <a:lstStyle/>
          <a:p>
            <a:pPr>
              <a:defRPr/>
            </a:pPr>
            <a:r>
              <a:rPr lang="en-US" sz="2800" dirty="0">
                <a:solidFill>
                  <a:srgbClr val="FF0000"/>
                </a:solidFill>
                <a:latin typeface="+mn-lt"/>
              </a:rPr>
              <a:t>twice a number, increased by </a:t>
            </a:r>
            <a:r>
              <a:rPr lang="en-US" sz="2800" dirty="0">
                <a:solidFill>
                  <a:srgbClr val="FF0000"/>
                </a:solidFill>
              </a:rPr>
              <a:t>eight</a:t>
            </a:r>
          </a:p>
        </p:txBody>
      </p:sp>
      <p:graphicFrame>
        <p:nvGraphicFramePr>
          <p:cNvPr id="8196" name="Object 4"/>
          <p:cNvGraphicFramePr>
            <a:graphicFrameLocks noChangeAspect="1"/>
          </p:cNvGraphicFramePr>
          <p:nvPr>
            <p:extLst>
              <p:ext uri="{D42A27DB-BD31-4B8C-83A1-F6EECF244321}">
                <p14:modId xmlns:p14="http://schemas.microsoft.com/office/powerpoint/2010/main" val="806561972"/>
              </p:ext>
            </p:extLst>
          </p:nvPr>
        </p:nvGraphicFramePr>
        <p:xfrm>
          <a:off x="914400" y="4580389"/>
          <a:ext cx="381000" cy="292100"/>
        </p:xfrm>
        <a:graphic>
          <a:graphicData uri="http://schemas.openxmlformats.org/presentationml/2006/ole">
            <mc:AlternateContent xmlns:mc="http://schemas.openxmlformats.org/markup-compatibility/2006">
              <mc:Choice xmlns:v="urn:schemas-microsoft-com:vml" Requires="v">
                <p:oleObj spid="_x0000_s8797" name="Equation" r:id="rId5" imgW="380880" imgH="291960" progId="Equation.DSMT4">
                  <p:embed/>
                </p:oleObj>
              </mc:Choice>
              <mc:Fallback>
                <p:oleObj name="Equation" r:id="rId5" imgW="380880" imgH="291960" progId="Equation.DSMT4">
                  <p:embed/>
                  <p:pic>
                    <p:nvPicPr>
                      <p:cNvPr id="0" name="Picture 56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14400" y="4580389"/>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197" name="Object 5"/>
          <p:cNvGraphicFramePr>
            <a:graphicFrameLocks noChangeAspect="1"/>
          </p:cNvGraphicFramePr>
          <p:nvPr>
            <p:extLst>
              <p:ext uri="{D42A27DB-BD31-4B8C-83A1-F6EECF244321}">
                <p14:modId xmlns:p14="http://schemas.microsoft.com/office/powerpoint/2010/main" val="2257257"/>
              </p:ext>
            </p:extLst>
          </p:nvPr>
        </p:nvGraphicFramePr>
        <p:xfrm>
          <a:off x="952500" y="5397733"/>
          <a:ext cx="876300" cy="292100"/>
        </p:xfrm>
        <a:graphic>
          <a:graphicData uri="http://schemas.openxmlformats.org/presentationml/2006/ole">
            <mc:AlternateContent xmlns:mc="http://schemas.openxmlformats.org/markup-compatibility/2006">
              <mc:Choice xmlns:v="urn:schemas-microsoft-com:vml" Requires="v">
                <p:oleObj spid="_x0000_s8798" name="Equation" r:id="rId7" imgW="876240" imgH="291960" progId="Equation.DSMT4">
                  <p:embed/>
                </p:oleObj>
              </mc:Choice>
              <mc:Fallback>
                <p:oleObj name="Equation" r:id="rId7" imgW="876240" imgH="291960" progId="Equation.DSMT4">
                  <p:embed/>
                  <p:pic>
                    <p:nvPicPr>
                      <p:cNvPr id="0" name="Picture 56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52500" y="5397733"/>
                        <a:ext cx="876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 name="Object 4"/>
          <p:cNvGraphicFramePr>
            <a:graphicFrameLocks noChangeAspect="1"/>
          </p:cNvGraphicFramePr>
          <p:nvPr>
            <p:extLst>
              <p:ext uri="{D42A27DB-BD31-4B8C-83A1-F6EECF244321}">
                <p14:modId xmlns:p14="http://schemas.microsoft.com/office/powerpoint/2010/main" val="2914197233"/>
              </p:ext>
            </p:extLst>
          </p:nvPr>
        </p:nvGraphicFramePr>
        <p:xfrm>
          <a:off x="922789" y="2701255"/>
          <a:ext cx="381000" cy="292100"/>
        </p:xfrm>
        <a:graphic>
          <a:graphicData uri="http://schemas.openxmlformats.org/presentationml/2006/ole">
            <mc:AlternateContent xmlns:mc="http://schemas.openxmlformats.org/markup-compatibility/2006">
              <mc:Choice xmlns:v="urn:schemas-microsoft-com:vml" Requires="v">
                <p:oleObj spid="_x0000_s8799" name="Equation" r:id="rId9" imgW="380880" imgH="291960" progId="Equation.DSMT4">
                  <p:embed/>
                </p:oleObj>
              </mc:Choice>
              <mc:Fallback>
                <p:oleObj name="Equation" r:id="rId9" imgW="380880" imgH="291960" progId="Equation.DSMT4">
                  <p:embed/>
                  <p:pic>
                    <p:nvPicPr>
                      <p:cNvPr id="0" name="Picture 57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22789" y="2701255"/>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 name="Object 5"/>
          <p:cNvGraphicFramePr>
            <a:graphicFrameLocks noChangeAspect="1"/>
          </p:cNvGraphicFramePr>
          <p:nvPr>
            <p:extLst>
              <p:ext uri="{D42A27DB-BD31-4B8C-83A1-F6EECF244321}">
                <p14:modId xmlns:p14="http://schemas.microsoft.com/office/powerpoint/2010/main" val="1261854548"/>
              </p:ext>
            </p:extLst>
          </p:nvPr>
        </p:nvGraphicFramePr>
        <p:xfrm>
          <a:off x="957044" y="3103344"/>
          <a:ext cx="876300" cy="292100"/>
        </p:xfrm>
        <a:graphic>
          <a:graphicData uri="http://schemas.openxmlformats.org/presentationml/2006/ole">
            <mc:AlternateContent xmlns:mc="http://schemas.openxmlformats.org/markup-compatibility/2006">
              <mc:Choice xmlns:v="urn:schemas-microsoft-com:vml" Requires="v">
                <p:oleObj spid="_x0000_s8800" name="Equation" r:id="rId11" imgW="876240" imgH="291960" progId="Equation.DSMT4">
                  <p:embed/>
                </p:oleObj>
              </mc:Choice>
              <mc:Fallback>
                <p:oleObj name="Equation" r:id="rId11" imgW="876240" imgH="291960" progId="Equation.DSMT4">
                  <p:embed/>
                  <p:pic>
                    <p:nvPicPr>
                      <p:cNvPr id="0" name="Picture 57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957044" y="3103344"/>
                        <a:ext cx="8763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 name="Object 4"/>
          <p:cNvGraphicFramePr>
            <a:graphicFrameLocks noChangeAspect="1"/>
          </p:cNvGraphicFramePr>
          <p:nvPr>
            <p:extLst>
              <p:ext uri="{D42A27DB-BD31-4B8C-83A1-F6EECF244321}">
                <p14:modId xmlns:p14="http://schemas.microsoft.com/office/powerpoint/2010/main" val="3841403128"/>
              </p:ext>
            </p:extLst>
          </p:nvPr>
        </p:nvGraphicFramePr>
        <p:xfrm>
          <a:off x="939567" y="3462556"/>
          <a:ext cx="1130300" cy="469900"/>
        </p:xfrm>
        <a:graphic>
          <a:graphicData uri="http://schemas.openxmlformats.org/presentationml/2006/ole">
            <mc:AlternateContent xmlns:mc="http://schemas.openxmlformats.org/markup-compatibility/2006">
              <mc:Choice xmlns:v="urn:schemas-microsoft-com:vml" Requires="v">
                <p:oleObj spid="_x0000_s8801" name="Equation" r:id="rId13" imgW="1130040" imgH="469800" progId="Equation.DSMT4">
                  <p:embed/>
                </p:oleObj>
              </mc:Choice>
              <mc:Fallback>
                <p:oleObj name="Equation" r:id="rId13" imgW="1130040" imgH="469800" progId="Equation.DSMT4">
                  <p:embed/>
                  <p:pic>
                    <p:nvPicPr>
                      <p:cNvPr id="0" name="Picture 57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939567" y="3462556"/>
                        <a:ext cx="11303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39">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4339">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339">
                                            <p:txEl>
                                              <p:pRg st="3" end="3"/>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4339">
                                            <p:txEl>
                                              <p:pRg st="4" end="4"/>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4339">
                                            <p:txEl>
                                              <p:pRg st="5" end="5"/>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819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4339">
                                            <p:txEl>
                                              <p:pRg st="6" end="6"/>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8197"/>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8"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3:  </a:t>
            </a:r>
            <a:r>
              <a:rPr lang="en-US" dirty="0"/>
              <a:t>Translating Algebraic Expressions into English Phrases (cont.)</a:t>
            </a:r>
          </a:p>
        </p:txBody>
      </p:sp>
      <p:sp>
        <p:nvSpPr>
          <p:cNvPr id="3" name="Content Placeholder 2"/>
          <p:cNvSpPr>
            <a:spLocks noGrp="1"/>
          </p:cNvSpPr>
          <p:nvPr>
            <p:ph idx="1"/>
          </p:nvPr>
        </p:nvSpPr>
        <p:spPr>
          <a:xfrm>
            <a:off x="457200" y="1295400"/>
            <a:ext cx="8229600" cy="4572000"/>
          </a:xfrm>
        </p:spPr>
        <p:txBody>
          <a:bodyPr/>
          <a:lstStyle/>
          <a:p>
            <a:pPr marL="514350" indent="-514350">
              <a:buFont typeface="+mj-lt"/>
              <a:buAutoNum type="alphaLcPeriod" startAt="3"/>
            </a:pPr>
            <a:r>
              <a:rPr lang="en-US" dirty="0"/>
              <a:t> </a:t>
            </a:r>
          </a:p>
        </p:txBody>
      </p:sp>
      <p:graphicFrame>
        <p:nvGraphicFramePr>
          <p:cNvPr id="4" name="Object 4"/>
          <p:cNvGraphicFramePr>
            <a:graphicFrameLocks noChangeAspect="1"/>
          </p:cNvGraphicFramePr>
          <p:nvPr>
            <p:extLst>
              <p:ext uri="{D42A27DB-BD31-4B8C-83A1-F6EECF244321}">
                <p14:modId xmlns:p14="http://schemas.microsoft.com/office/powerpoint/2010/main" val="1513813029"/>
              </p:ext>
            </p:extLst>
          </p:nvPr>
        </p:nvGraphicFramePr>
        <p:xfrm>
          <a:off x="990600" y="1363211"/>
          <a:ext cx="1130300" cy="469900"/>
        </p:xfrm>
        <a:graphic>
          <a:graphicData uri="http://schemas.openxmlformats.org/presentationml/2006/ole">
            <mc:AlternateContent xmlns:mc="http://schemas.openxmlformats.org/markup-compatibility/2006">
              <mc:Choice xmlns:v="urn:schemas-microsoft-com:vml" Requires="v">
                <p:oleObj spid="_x0000_s20489" name="Equation" r:id="rId3" imgW="1130040" imgH="469800" progId="Equation.DSMT4">
                  <p:embed/>
                </p:oleObj>
              </mc:Choice>
              <mc:Fallback>
                <p:oleObj name="Equation" r:id="rId3" imgW="1130040" imgH="4698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90600" y="1363211"/>
                        <a:ext cx="11303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TextBox 4"/>
          <p:cNvSpPr txBox="1"/>
          <p:nvPr/>
        </p:nvSpPr>
        <p:spPr>
          <a:xfrm>
            <a:off x="3886200" y="1295400"/>
            <a:ext cx="4243870" cy="954107"/>
          </a:xfrm>
          <a:prstGeom prst="rect">
            <a:avLst/>
          </a:prstGeom>
          <a:noFill/>
        </p:spPr>
        <p:txBody>
          <a:bodyPr wrap="none">
            <a:spAutoFit/>
          </a:bodyPr>
          <a:lstStyle/>
          <a:p>
            <a:pPr>
              <a:defRPr/>
            </a:pPr>
            <a:r>
              <a:rPr lang="en-US" sz="2800" dirty="0">
                <a:solidFill>
                  <a:srgbClr val="FF0000"/>
                </a:solidFill>
                <a:latin typeface="+mn-lt"/>
              </a:rPr>
              <a:t>three times the difference</a:t>
            </a:r>
          </a:p>
          <a:p>
            <a:pPr>
              <a:defRPr/>
            </a:pPr>
            <a:r>
              <a:rPr lang="en-US" sz="2800" dirty="0">
                <a:solidFill>
                  <a:srgbClr val="FF0000"/>
                </a:solidFill>
                <a:latin typeface="+mn-lt"/>
              </a:rPr>
              <a:t>between a number and </a:t>
            </a:r>
            <a:r>
              <a:rPr lang="en-US" sz="2800" dirty="0">
                <a:solidFill>
                  <a:srgbClr val="FF0000"/>
                </a:solidFill>
              </a:rPr>
              <a:t>two</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dirty="0">
                <a:solidFill>
                  <a:schemeClr val="accent1"/>
                </a:solidFill>
              </a:rPr>
              <a:t>Example 4:  </a:t>
            </a:r>
            <a:r>
              <a:rPr lang="en-US" dirty="0"/>
              <a:t>Translating Equations into Word Problems</a:t>
            </a:r>
            <a:endParaRPr lang="en-US" sz="3200" dirty="0">
              <a:solidFill>
                <a:schemeClr val="accent1"/>
              </a:solidFill>
            </a:endParaRPr>
          </a:p>
        </p:txBody>
      </p:sp>
      <p:sp>
        <p:nvSpPr>
          <p:cNvPr id="15363" name="Rectangle 3"/>
          <p:cNvSpPr>
            <a:spLocks noGrp="1"/>
          </p:cNvSpPr>
          <p:nvPr>
            <p:ph idx="1"/>
          </p:nvPr>
        </p:nvSpPr>
        <p:spPr>
          <a:xfrm>
            <a:off x="457200" y="1280160"/>
            <a:ext cx="8229600" cy="4154984"/>
          </a:xfrm>
          <a:prstGeom prst="rect">
            <a:avLst/>
          </a:prstGeom>
        </p:spPr>
        <p:txBody>
          <a:bodyPr>
            <a:spAutoFit/>
          </a:bodyPr>
          <a:lstStyle/>
          <a:p>
            <a:pPr>
              <a:spcBef>
                <a:spcPts val="0"/>
              </a:spcBef>
            </a:pPr>
            <a:r>
              <a:rPr lang="en-US" dirty="0"/>
              <a:t>For each equation, make up your own word problem that might use the equation in its solution. Remember that the variable can be translated into something like</a:t>
            </a:r>
            <a:r>
              <a:rPr lang="en-US" i="0" dirty="0">
                <a:solidFill>
                  <a:schemeClr val="tx1"/>
                </a:solidFill>
              </a:rPr>
              <a:t> </a:t>
            </a:r>
          </a:p>
          <a:p>
            <a:pPr marL="533400" indent="-533400">
              <a:spcBef>
                <a:spcPts val="0"/>
              </a:spcBef>
            </a:pPr>
            <a:r>
              <a:rPr lang="en-US" dirty="0"/>
              <a:t>“a number” or “some number.”</a:t>
            </a:r>
            <a:r>
              <a:rPr lang="en-US" i="0" dirty="0">
                <a:solidFill>
                  <a:schemeClr val="tx1"/>
                </a:solidFill>
              </a:rPr>
              <a:t> </a:t>
            </a:r>
          </a:p>
          <a:p>
            <a:pPr marL="533400" indent="-533400">
              <a:spcBef>
                <a:spcPts val="0"/>
              </a:spcBef>
              <a:buFont typeface="+mj-lt"/>
              <a:buAutoNum type="alphaLcPeriod"/>
            </a:pPr>
            <a:r>
              <a:rPr lang="en-US" dirty="0">
                <a:solidFill>
                  <a:schemeClr val="tx1"/>
                </a:solidFill>
              </a:rPr>
              <a:t> </a:t>
            </a:r>
          </a:p>
          <a:p>
            <a:pPr marL="533400" indent="-533400">
              <a:spcBef>
                <a:spcPts val="0"/>
              </a:spcBef>
              <a:buFont typeface="+mj-lt"/>
              <a:buAutoNum type="alphaLcPeriod"/>
            </a:pPr>
            <a:endParaRPr lang="en-US" dirty="0">
              <a:solidFill>
                <a:schemeClr val="tx1"/>
              </a:solidFill>
            </a:endParaRPr>
          </a:p>
          <a:p>
            <a:pPr marL="533400" indent="-533400">
              <a:spcBef>
                <a:spcPts val="0"/>
              </a:spcBef>
              <a:buFont typeface="+mj-lt"/>
              <a:buAutoNum type="alphaLcPeriod"/>
            </a:pPr>
            <a:r>
              <a:rPr lang="en-US" i="0" dirty="0">
                <a:solidFill>
                  <a:schemeClr val="tx1"/>
                </a:solidFill>
              </a:rPr>
              <a:t> </a:t>
            </a:r>
          </a:p>
          <a:p>
            <a:pPr marL="533400" indent="-533400">
              <a:spcBef>
                <a:spcPts val="0"/>
              </a:spcBef>
            </a:pPr>
            <a:endParaRPr lang="en-US" sz="1200" dirty="0">
              <a:solidFill>
                <a:schemeClr val="tx1"/>
              </a:solidFill>
            </a:endParaRPr>
          </a:p>
          <a:p>
            <a:pPr marL="533400" indent="-533400">
              <a:spcBef>
                <a:spcPts val="0"/>
              </a:spcBef>
            </a:pPr>
            <a:endParaRPr lang="en-US" dirty="0">
              <a:solidFill>
                <a:schemeClr val="tx1"/>
              </a:solidFill>
            </a:endParaRPr>
          </a:p>
          <a:p>
            <a:pPr marL="533400" indent="-533400">
              <a:spcBef>
                <a:spcPts val="0"/>
              </a:spcBef>
            </a:pPr>
            <a:endParaRPr lang="en-US" dirty="0"/>
          </a:p>
        </p:txBody>
      </p:sp>
      <p:graphicFrame>
        <p:nvGraphicFramePr>
          <p:cNvPr id="10" name="Object 4"/>
          <p:cNvGraphicFramePr>
            <a:graphicFrameLocks noChangeAspect="1"/>
          </p:cNvGraphicFramePr>
          <p:nvPr>
            <p:extLst>
              <p:ext uri="{D42A27DB-BD31-4B8C-83A1-F6EECF244321}">
                <p14:modId xmlns:p14="http://schemas.microsoft.com/office/powerpoint/2010/main" val="177083060"/>
              </p:ext>
            </p:extLst>
          </p:nvPr>
        </p:nvGraphicFramePr>
        <p:xfrm>
          <a:off x="954087" y="3124200"/>
          <a:ext cx="1941513" cy="301625"/>
        </p:xfrm>
        <a:graphic>
          <a:graphicData uri="http://schemas.openxmlformats.org/presentationml/2006/ole">
            <mc:AlternateContent xmlns:mc="http://schemas.openxmlformats.org/markup-compatibility/2006">
              <mc:Choice xmlns:v="urn:schemas-microsoft-com:vml" Requires="v">
                <p:oleObj spid="_x0000_s9722" name="Equation" r:id="rId3" imgW="1930320" imgH="291960" progId="Equation.DSMT4">
                  <p:embed/>
                </p:oleObj>
              </mc:Choice>
              <mc:Fallback>
                <p:oleObj name="Equation" r:id="rId3" imgW="1930320" imgH="291960" progId="Equation.DSMT4">
                  <p:embed/>
                  <p:pic>
                    <p:nvPicPr>
                      <p:cNvPr id="0" name="Picture 49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54087" y="3124200"/>
                        <a:ext cx="1941513" cy="301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 name="Object 5"/>
          <p:cNvGraphicFramePr>
            <a:graphicFrameLocks noChangeAspect="1"/>
          </p:cNvGraphicFramePr>
          <p:nvPr>
            <p:extLst>
              <p:ext uri="{D42A27DB-BD31-4B8C-83A1-F6EECF244321}">
                <p14:modId xmlns:p14="http://schemas.microsoft.com/office/powerpoint/2010/main" val="2370922166"/>
              </p:ext>
            </p:extLst>
          </p:nvPr>
        </p:nvGraphicFramePr>
        <p:xfrm>
          <a:off x="965433" y="3894589"/>
          <a:ext cx="2489200" cy="477837"/>
        </p:xfrm>
        <a:graphic>
          <a:graphicData uri="http://schemas.openxmlformats.org/presentationml/2006/ole">
            <mc:AlternateContent xmlns:mc="http://schemas.openxmlformats.org/markup-compatibility/2006">
              <mc:Choice xmlns:v="urn:schemas-microsoft-com:vml" Requires="v">
                <p:oleObj spid="_x0000_s9723" name="Equation" r:id="rId5" imgW="2476440" imgH="469800" progId="Equation.DSMT4">
                  <p:embed/>
                </p:oleObj>
              </mc:Choice>
              <mc:Fallback>
                <p:oleObj name="Equation" r:id="rId5" imgW="2476440" imgH="469800" progId="Equation.DSMT4">
                  <p:embed/>
                  <p:pic>
                    <p:nvPicPr>
                      <p:cNvPr id="0" name="Picture 49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65433" y="3894589"/>
                        <a:ext cx="2489200" cy="4778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536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dirty="0">
                <a:solidFill>
                  <a:schemeClr val="accent1"/>
                </a:solidFill>
              </a:rPr>
              <a:t>Example 4:  </a:t>
            </a:r>
            <a:r>
              <a:rPr lang="en-US" dirty="0"/>
              <a:t>Translating Equations into Word Problems </a:t>
            </a:r>
            <a:r>
              <a:rPr lang="en-US" dirty="0">
                <a:solidFill>
                  <a:schemeClr val="accent1"/>
                </a:solidFill>
              </a:rPr>
              <a:t>(cont.)</a:t>
            </a:r>
            <a:endParaRPr lang="en-US" sz="3200" dirty="0">
              <a:solidFill>
                <a:schemeClr val="accent1"/>
              </a:solidFill>
            </a:endParaRPr>
          </a:p>
        </p:txBody>
      </p:sp>
      <p:sp>
        <p:nvSpPr>
          <p:cNvPr id="15363" name="Rectangle 3"/>
          <p:cNvSpPr>
            <a:spLocks noGrp="1"/>
          </p:cNvSpPr>
          <p:nvPr>
            <p:ph idx="1"/>
          </p:nvPr>
        </p:nvSpPr>
        <p:spPr>
          <a:xfrm>
            <a:off x="457200" y="1280160"/>
            <a:ext cx="8229600" cy="3970318"/>
          </a:xfrm>
          <a:prstGeom prst="rect">
            <a:avLst/>
          </a:prstGeom>
        </p:spPr>
        <p:txBody>
          <a:bodyPr>
            <a:spAutoFit/>
          </a:bodyPr>
          <a:lstStyle/>
          <a:p>
            <a:pPr marL="533400" indent="-533400">
              <a:spcBef>
                <a:spcPts val="0"/>
              </a:spcBef>
            </a:pPr>
            <a:r>
              <a:rPr lang="en-US" dirty="0"/>
              <a:t>a.</a:t>
            </a:r>
          </a:p>
          <a:p>
            <a:pPr marL="533400" indent="-533400">
              <a:spcBef>
                <a:spcPts val="0"/>
              </a:spcBef>
            </a:pPr>
            <a:r>
              <a:rPr lang="en-US" dirty="0"/>
              <a:t>b.</a:t>
            </a:r>
            <a:endParaRPr lang="en-US" b="1" dirty="0"/>
          </a:p>
          <a:p>
            <a:pPr marL="533400" indent="-533400">
              <a:spcBef>
                <a:spcPts val="0"/>
              </a:spcBef>
            </a:pPr>
            <a:r>
              <a:rPr lang="en-US" b="1" dirty="0"/>
              <a:t>Solution</a:t>
            </a:r>
          </a:p>
          <a:p>
            <a:pPr marL="538163" indent="-538163">
              <a:spcBef>
                <a:spcPts val="0"/>
              </a:spcBef>
              <a:buFont typeface="+mj-lt"/>
              <a:buAutoNum type="alphaLcPeriod"/>
            </a:pPr>
            <a:r>
              <a:rPr lang="en-US" dirty="0"/>
              <a:t>Some number is multiplied by 5 and the product is increased by 10. If the result is equal to </a:t>
            </a:r>
            <a:r>
              <a:rPr lang="en-US" dirty="0">
                <a:latin typeface="Symbol" charset="2"/>
                <a:cs typeface="Symbol" charset="2"/>
              </a:rPr>
              <a:t>−</a:t>
            </a:r>
            <a:r>
              <a:rPr lang="en-US" dirty="0"/>
              <a:t>10, what is the number?</a:t>
            </a:r>
            <a:endParaRPr lang="en-US" b="1" dirty="0"/>
          </a:p>
          <a:p>
            <a:pPr marL="538163" indent="-538163">
              <a:spcBef>
                <a:spcPts val="0"/>
              </a:spcBef>
              <a:buFont typeface="+mj-lt"/>
              <a:buAutoNum type="alphaLcPeriod"/>
            </a:pPr>
            <a:r>
              <a:rPr lang="en-US" dirty="0"/>
              <a:t>If 25 is added to the product of 3 and a number, the result will be equal to twice the sum of the same number and 6. What is the number?</a:t>
            </a:r>
            <a:endParaRPr lang="en-US" b="1" i="0" dirty="0">
              <a:solidFill>
                <a:schemeClr val="tx1"/>
              </a:solidFill>
            </a:endParaRPr>
          </a:p>
        </p:txBody>
      </p:sp>
      <p:graphicFrame>
        <p:nvGraphicFramePr>
          <p:cNvPr id="4" name="Object 5">
            <a:extLst>
              <a:ext uri="{FF2B5EF4-FFF2-40B4-BE49-F238E27FC236}">
                <a16:creationId xmlns:a16="http://schemas.microsoft.com/office/drawing/2014/main" id="{43972326-8B0E-4846-94AE-FB5CCC437E6D}"/>
              </a:ext>
            </a:extLst>
          </p:cNvPr>
          <p:cNvGraphicFramePr>
            <a:graphicFrameLocks noChangeAspect="1"/>
          </p:cNvGraphicFramePr>
          <p:nvPr>
            <p:extLst>
              <p:ext uri="{D42A27DB-BD31-4B8C-83A1-F6EECF244321}">
                <p14:modId xmlns:p14="http://schemas.microsoft.com/office/powerpoint/2010/main" val="2668942445"/>
              </p:ext>
            </p:extLst>
          </p:nvPr>
        </p:nvGraphicFramePr>
        <p:xfrm>
          <a:off x="954626" y="1744980"/>
          <a:ext cx="2489200" cy="477837"/>
        </p:xfrm>
        <a:graphic>
          <a:graphicData uri="http://schemas.openxmlformats.org/presentationml/2006/ole">
            <mc:AlternateContent xmlns:mc="http://schemas.openxmlformats.org/markup-compatibility/2006">
              <mc:Choice xmlns:v="urn:schemas-microsoft-com:vml" Requires="v">
                <p:oleObj spid="_x0000_s21512" name="Equation" r:id="rId3" imgW="2476440" imgH="469800" progId="Equation.DSMT4">
                  <p:embed/>
                </p:oleObj>
              </mc:Choice>
              <mc:Fallback>
                <p:oleObj name="Equation" r:id="rId3" imgW="2476440" imgH="469800" progId="Equation.DSMT4">
                  <p:embed/>
                  <p:pic>
                    <p:nvPicPr>
                      <p:cNvPr id="11"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54626" y="1744980"/>
                        <a:ext cx="2489200" cy="4778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4">
            <a:extLst>
              <a:ext uri="{FF2B5EF4-FFF2-40B4-BE49-F238E27FC236}">
                <a16:creationId xmlns:a16="http://schemas.microsoft.com/office/drawing/2014/main" id="{F6BD492F-29F9-441B-8D12-249680EB5B03}"/>
              </a:ext>
            </a:extLst>
          </p:cNvPr>
          <p:cNvGraphicFramePr>
            <a:graphicFrameLocks noChangeAspect="1"/>
          </p:cNvGraphicFramePr>
          <p:nvPr>
            <p:extLst>
              <p:ext uri="{D42A27DB-BD31-4B8C-83A1-F6EECF244321}">
                <p14:modId xmlns:p14="http://schemas.microsoft.com/office/powerpoint/2010/main" val="2894333261"/>
              </p:ext>
            </p:extLst>
          </p:nvPr>
        </p:nvGraphicFramePr>
        <p:xfrm>
          <a:off x="954626" y="1456709"/>
          <a:ext cx="1941513" cy="301625"/>
        </p:xfrm>
        <a:graphic>
          <a:graphicData uri="http://schemas.openxmlformats.org/presentationml/2006/ole">
            <mc:AlternateContent xmlns:mc="http://schemas.openxmlformats.org/markup-compatibility/2006">
              <mc:Choice xmlns:v="urn:schemas-microsoft-com:vml" Requires="v">
                <p:oleObj spid="_x0000_s21513" name="Equation" r:id="rId5" imgW="1930320" imgH="291960" progId="Equation.DSMT4">
                  <p:embed/>
                </p:oleObj>
              </mc:Choice>
              <mc:Fallback>
                <p:oleObj name="Equation" r:id="rId5" imgW="1930320" imgH="291960" progId="Equation.DSMT4">
                  <p:embed/>
                  <p:pic>
                    <p:nvPicPr>
                      <p:cNvPr id="10"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54626" y="1456709"/>
                        <a:ext cx="1941513" cy="301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40410286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Translating Equations into Word Problems</a:t>
            </a:r>
          </a:p>
        </p:txBody>
      </p:sp>
      <p:sp>
        <p:nvSpPr>
          <p:cNvPr id="4" name="Content Placeholder 7"/>
          <p:cNvSpPr>
            <a:spLocks noGrp="1"/>
          </p:cNvSpPr>
          <p:nvPr>
            <p:ph idx="1"/>
          </p:nvPr>
        </p:nvSpPr>
        <p:spPr>
          <a:xfrm>
            <a:off x="457200" y="1280160"/>
            <a:ext cx="8229600" cy="3825240"/>
          </a:xfrm>
          <a:noFill/>
          <a:ln w="28575">
            <a:solidFill>
              <a:srgbClr val="FF0000"/>
            </a:solidFill>
          </a:ln>
        </p:spPr>
        <p:txBody>
          <a:bodyPr>
            <a:normAutofit/>
          </a:bodyPr>
          <a:lstStyle/>
          <a:p>
            <a:pPr algn="ctr" eaLnBrk="0" hangingPunct="0"/>
            <a:r>
              <a:rPr lang="en-US" b="1" dirty="0">
                <a:solidFill>
                  <a:srgbClr val="000000"/>
                </a:solidFill>
                <a:latin typeface="Calibri" pitchFamily="34" charset="0"/>
              </a:rPr>
              <a:t>Notes</a:t>
            </a:r>
          </a:p>
          <a:p>
            <a:r>
              <a:rPr lang="en-US" dirty="0">
                <a:solidFill>
                  <a:srgbClr val="000000"/>
                </a:solidFill>
              </a:rPr>
              <a:t>In Example 4, the “translations” are not unique. In fact, there are many ways to make up a problem for each equation. However, all word problems should result in the same equation. You should be able to show your “word problem” to your classmates and have them agree that the related equation will give the solution to the problem.</a:t>
            </a:r>
            <a:endParaRPr lang="en-US" b="1" dirty="0">
              <a:solidFill>
                <a:srgbClr val="000000"/>
              </a:solidFill>
              <a:latin typeface="Calibri" pitchFamily="34" charset="0"/>
            </a:endParaRPr>
          </a:p>
        </p:txBody>
      </p:sp>
    </p:spTree>
    <p:extLst>
      <p:ext uri="{BB962C8B-B14F-4D97-AF65-F5344CB8AC3E}">
        <p14:creationId xmlns:p14="http://schemas.microsoft.com/office/powerpoint/2010/main" val="33319998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prstGeom prst="rect">
            <a:avLst/>
          </a:prstGeom>
        </p:spPr>
        <p:txBody>
          <a:bodyPr rtlCol="0">
            <a:normAutofit/>
          </a:bodyPr>
          <a:lstStyle/>
          <a:p>
            <a:pPr eaLnBrk="1" fontAlgn="auto" hangingPunct="1">
              <a:spcAft>
                <a:spcPts val="0"/>
              </a:spcAft>
              <a:defRPr/>
            </a:pPr>
            <a:r>
              <a:rPr lang="en-US" dirty="0">
                <a:solidFill>
                  <a:schemeClr val="accent1"/>
                </a:solidFill>
              </a:rPr>
              <a:t>Objectives</a:t>
            </a:r>
            <a:endParaRPr lang="en-US" dirty="0">
              <a:solidFill>
                <a:schemeClr val="accent1">
                  <a:lumMod val="50000"/>
                </a:schemeClr>
              </a:solidFill>
            </a:endParaRPr>
          </a:p>
        </p:txBody>
      </p:sp>
      <p:sp>
        <p:nvSpPr>
          <p:cNvPr id="5123" name="Content Placeholder 2"/>
          <p:cNvSpPr>
            <a:spLocks noGrp="1"/>
          </p:cNvSpPr>
          <p:nvPr>
            <p:ph idx="1"/>
          </p:nvPr>
        </p:nvSpPr>
        <p:spPr>
          <a:prstGeom prst="rect">
            <a:avLst/>
          </a:prstGeom>
        </p:spPr>
        <p:txBody>
          <a:bodyPr/>
          <a:lstStyle/>
          <a:p>
            <a:pPr marL="457200" indent="-457200" eaLnBrk="1" hangingPunct="1">
              <a:buFont typeface="Courier New" pitchFamily="49" charset="0"/>
              <a:buChar char="o"/>
            </a:pPr>
            <a:r>
              <a:rPr lang="en-US" i="0" dirty="0">
                <a:solidFill>
                  <a:schemeClr val="tx1"/>
                </a:solidFill>
              </a:rPr>
              <a:t>Translate English phrases into algebraic expressions.</a:t>
            </a:r>
          </a:p>
          <a:p>
            <a:pPr marL="457200" indent="-457200" eaLnBrk="1" hangingPunct="1">
              <a:buFont typeface="Courier New" pitchFamily="49" charset="0"/>
              <a:buChar char="o"/>
            </a:pPr>
            <a:r>
              <a:rPr lang="en-US" i="0" dirty="0">
                <a:solidFill>
                  <a:schemeClr val="tx1"/>
                </a:solidFill>
              </a:rPr>
              <a:t>Translate algebraic expressions into English phrases.</a:t>
            </a:r>
          </a:p>
          <a:p>
            <a:pPr marL="457200" indent="-457200">
              <a:buFont typeface="Courier New" pitchFamily="49" charset="0"/>
              <a:buChar char="o"/>
            </a:pPr>
            <a:r>
              <a:rPr lang="en-US" dirty="0"/>
              <a:t>Create word problems that fit a given equation.</a:t>
            </a:r>
            <a:endParaRPr lang="en-US" dirty="0">
              <a:solidFill>
                <a:schemeClr val="tx1"/>
              </a:solidFill>
            </a:endParaRPr>
          </a:p>
          <a:p>
            <a:pPr eaLnBrk="1" hangingPunct="1"/>
            <a:endParaRPr lang="en-US" i="0" dirty="0">
              <a:solidFill>
                <a:schemeClr val="tx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r>
              <a:rPr lang="en-US" sz="3200">
                <a:solidFill>
                  <a:schemeClr val="accent1"/>
                </a:solidFill>
              </a:rPr>
              <a:t>Example 1:  Translating English Phrases into Algebraic Expressions</a:t>
            </a:r>
          </a:p>
        </p:txBody>
      </p:sp>
      <p:graphicFrame>
        <p:nvGraphicFramePr>
          <p:cNvPr id="6148" name="Object 4"/>
          <p:cNvGraphicFramePr>
            <a:graphicFrameLocks noChangeAspect="1"/>
          </p:cNvGraphicFramePr>
          <p:nvPr>
            <p:extLst>
              <p:ext uri="{D42A27DB-BD31-4B8C-83A1-F6EECF244321}">
                <p14:modId xmlns:p14="http://schemas.microsoft.com/office/powerpoint/2010/main" val="3078690377"/>
              </p:ext>
            </p:extLst>
          </p:nvPr>
        </p:nvGraphicFramePr>
        <p:xfrm>
          <a:off x="1117600" y="2298700"/>
          <a:ext cx="4025900" cy="2349500"/>
        </p:xfrm>
        <a:graphic>
          <a:graphicData uri="http://schemas.openxmlformats.org/presentationml/2006/ole">
            <mc:AlternateContent xmlns:mc="http://schemas.openxmlformats.org/markup-compatibility/2006">
              <mc:Choice xmlns:v="urn:schemas-microsoft-com:vml" Requires="v">
                <p:oleObj spid="_x0000_s1465" name="Equation" r:id="rId3" imgW="4013640" imgH="2340360" progId="Equation.DSMT4">
                  <p:embed/>
                </p:oleObj>
              </mc:Choice>
              <mc:Fallback>
                <p:oleObj name="Equation" r:id="rId3" imgW="4013640" imgH="2340360" progId="Equation.DSMT4">
                  <p:embed/>
                  <p:pic>
                    <p:nvPicPr>
                      <p:cNvPr id="0" name="Picture 41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17600" y="2298700"/>
                        <a:ext cx="4025900" cy="2349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7" name="Object 5"/>
          <p:cNvGraphicFramePr>
            <a:graphicFrameLocks noChangeAspect="1"/>
          </p:cNvGraphicFramePr>
          <p:nvPr>
            <p:extLst>
              <p:ext uri="{D42A27DB-BD31-4B8C-83A1-F6EECF244321}">
                <p14:modId xmlns:p14="http://schemas.microsoft.com/office/powerpoint/2010/main" val="2142032552"/>
              </p:ext>
            </p:extLst>
          </p:nvPr>
        </p:nvGraphicFramePr>
        <p:xfrm>
          <a:off x="6419850" y="3333750"/>
          <a:ext cx="647700" cy="279400"/>
        </p:xfrm>
        <a:graphic>
          <a:graphicData uri="http://schemas.openxmlformats.org/presentationml/2006/ole">
            <mc:AlternateContent xmlns:mc="http://schemas.openxmlformats.org/markup-compatibility/2006">
              <mc:Choice xmlns:v="urn:schemas-microsoft-com:vml" Requires="v">
                <p:oleObj spid="_x0000_s1466" name="Equation" r:id="rId5" imgW="639720" imgH="264960" progId="Equation.DSMT4">
                  <p:embed/>
                </p:oleObj>
              </mc:Choice>
              <mc:Fallback>
                <p:oleObj name="Equation" r:id="rId5" imgW="639720" imgH="264960" progId="Equation.DSMT4">
                  <p:embed/>
                  <p:pic>
                    <p:nvPicPr>
                      <p:cNvPr id="0" name="Picture 41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419850" y="3333750"/>
                        <a:ext cx="6477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Rectangle 6"/>
          <p:cNvSpPr/>
          <p:nvPr/>
        </p:nvSpPr>
        <p:spPr>
          <a:xfrm>
            <a:off x="457200" y="2273300"/>
            <a:ext cx="785793" cy="523220"/>
          </a:xfrm>
          <a:prstGeom prst="rect">
            <a:avLst/>
          </a:prstGeom>
        </p:spPr>
        <p:txBody>
          <a:bodyPr wrap="none">
            <a:spAutoFit/>
          </a:bodyPr>
          <a:lstStyle/>
          <a:p>
            <a:pPr marL="514350" indent="-514350">
              <a:buFont typeface="+mj-lt"/>
              <a:buAutoNum type="alphaLcPeriod"/>
            </a:pPr>
            <a:r>
              <a:rPr lang="en-US" sz="2800" dirty="0"/>
              <a:t> </a:t>
            </a:r>
          </a:p>
        </p:txBody>
      </p:sp>
      <p:graphicFrame>
        <p:nvGraphicFramePr>
          <p:cNvPr id="9" name="Object 8"/>
          <p:cNvGraphicFramePr>
            <a:graphicFrameLocks noChangeAspect="1"/>
          </p:cNvGraphicFramePr>
          <p:nvPr/>
        </p:nvGraphicFramePr>
        <p:xfrm>
          <a:off x="1752600" y="1524000"/>
          <a:ext cx="2146300" cy="368300"/>
        </p:xfrm>
        <a:graphic>
          <a:graphicData uri="http://schemas.openxmlformats.org/presentationml/2006/ole">
            <mc:AlternateContent xmlns:mc="http://schemas.openxmlformats.org/markup-compatibility/2006">
              <mc:Choice xmlns:v="urn:schemas-microsoft-com:vml" Requires="v">
                <p:oleObj spid="_x0000_s1467" name="Equation" r:id="rId7" imgW="2146300" imgH="368300" progId="Equation.DSMT4">
                  <p:embed/>
                </p:oleObj>
              </mc:Choice>
              <mc:Fallback>
                <p:oleObj name="Equation" r:id="rId7" imgW="2146300" imgH="368300" progId="Equation.DSMT4">
                  <p:embed/>
                  <p:pic>
                    <p:nvPicPr>
                      <p:cNvPr id="0" name="Picture 41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52600" y="1524000"/>
                        <a:ext cx="2146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9" name="Object 5"/>
          <p:cNvGraphicFramePr>
            <a:graphicFrameLocks noChangeAspect="1"/>
          </p:cNvGraphicFramePr>
          <p:nvPr/>
        </p:nvGraphicFramePr>
        <p:xfrm>
          <a:off x="5943600" y="1371600"/>
          <a:ext cx="1600200" cy="800100"/>
        </p:xfrm>
        <a:graphic>
          <a:graphicData uri="http://schemas.openxmlformats.org/presentationml/2006/ole">
            <mc:AlternateContent xmlns:mc="http://schemas.openxmlformats.org/markup-compatibility/2006">
              <mc:Choice xmlns:v="urn:schemas-microsoft-com:vml" Requires="v">
                <p:oleObj spid="_x0000_s1468" name="Equation" r:id="rId9" imgW="1600200" imgH="800100" progId="Equation.DSMT4">
                  <p:embed/>
                </p:oleObj>
              </mc:Choice>
              <mc:Fallback>
                <p:oleObj name="Equation" r:id="rId9" imgW="1600200" imgH="800100" progId="Equation.DSMT4">
                  <p:embed/>
                  <p:pic>
                    <p:nvPicPr>
                      <p:cNvPr id="0" name="Picture 41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943600" y="1371600"/>
                        <a:ext cx="1600200" cy="800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14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0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sz="3200">
                <a:solidFill>
                  <a:schemeClr val="accent1"/>
                </a:solidFill>
              </a:rPr>
              <a:t>Example 1:  Translating English Phrases into Algebraic Expressions (cont.)</a:t>
            </a:r>
          </a:p>
        </p:txBody>
      </p:sp>
      <p:graphicFrame>
        <p:nvGraphicFramePr>
          <p:cNvPr id="2052" name="Object 4"/>
          <p:cNvGraphicFramePr>
            <a:graphicFrameLocks noChangeAspect="1"/>
          </p:cNvGraphicFramePr>
          <p:nvPr/>
        </p:nvGraphicFramePr>
        <p:xfrm>
          <a:off x="1752600" y="1524000"/>
          <a:ext cx="2146300" cy="368300"/>
        </p:xfrm>
        <a:graphic>
          <a:graphicData uri="http://schemas.openxmlformats.org/presentationml/2006/ole">
            <mc:AlternateContent xmlns:mc="http://schemas.openxmlformats.org/markup-compatibility/2006">
              <mc:Choice xmlns:v="urn:schemas-microsoft-com:vml" Requires="v">
                <p:oleObj spid="_x0000_s2489" name="Equation" r:id="rId3" imgW="2146300" imgH="368300" progId="Equation.DSMT4">
                  <p:embed/>
                </p:oleObj>
              </mc:Choice>
              <mc:Fallback>
                <p:oleObj name="Equation" r:id="rId3" imgW="2146300" imgH="368300" progId="Equation.DSMT4">
                  <p:embed/>
                  <p:pic>
                    <p:nvPicPr>
                      <p:cNvPr id="0" name="Picture 41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52600" y="1524000"/>
                        <a:ext cx="2146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3" name="Object 5"/>
          <p:cNvGraphicFramePr>
            <a:graphicFrameLocks noChangeAspect="1"/>
          </p:cNvGraphicFramePr>
          <p:nvPr/>
        </p:nvGraphicFramePr>
        <p:xfrm>
          <a:off x="5943600" y="1371600"/>
          <a:ext cx="1600200" cy="800100"/>
        </p:xfrm>
        <a:graphic>
          <a:graphicData uri="http://schemas.openxmlformats.org/presentationml/2006/ole">
            <mc:AlternateContent xmlns:mc="http://schemas.openxmlformats.org/markup-compatibility/2006">
              <mc:Choice xmlns:v="urn:schemas-microsoft-com:vml" Requires="v">
                <p:oleObj spid="_x0000_s2490" name="Equation" r:id="rId5" imgW="1600200" imgH="800100" progId="Equation.DSMT4">
                  <p:embed/>
                </p:oleObj>
              </mc:Choice>
              <mc:Fallback>
                <p:oleObj name="Equation" r:id="rId5" imgW="1600200" imgH="800100" progId="Equation.DSMT4">
                  <p:embed/>
                  <p:pic>
                    <p:nvPicPr>
                      <p:cNvPr id="0" name="Picture 41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943600" y="1371600"/>
                        <a:ext cx="1600200" cy="800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ct 4"/>
          <p:cNvGraphicFramePr>
            <a:graphicFrameLocks noChangeAspect="1"/>
          </p:cNvGraphicFramePr>
          <p:nvPr>
            <p:extLst>
              <p:ext uri="{D42A27DB-BD31-4B8C-83A1-F6EECF244321}">
                <p14:modId xmlns:p14="http://schemas.microsoft.com/office/powerpoint/2010/main" val="1638768641"/>
              </p:ext>
            </p:extLst>
          </p:nvPr>
        </p:nvGraphicFramePr>
        <p:xfrm>
          <a:off x="1109936" y="2308225"/>
          <a:ext cx="3949700" cy="1841500"/>
        </p:xfrm>
        <a:graphic>
          <a:graphicData uri="http://schemas.openxmlformats.org/presentationml/2006/ole">
            <mc:AlternateContent xmlns:mc="http://schemas.openxmlformats.org/markup-compatibility/2006">
              <mc:Choice xmlns:v="urn:schemas-microsoft-com:vml" Requires="v">
                <p:oleObj spid="_x0000_s2491" name="Equation" r:id="rId7" imgW="3940560" imgH="1828440" progId="Equation.DSMT4">
                  <p:embed/>
                </p:oleObj>
              </mc:Choice>
              <mc:Fallback>
                <p:oleObj name="Equation" r:id="rId7" imgW="3940560" imgH="1828440" progId="Equation.DSMT4">
                  <p:embed/>
                  <p:pic>
                    <p:nvPicPr>
                      <p:cNvPr id="0" name="Picture 41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109936" y="2308225"/>
                        <a:ext cx="3949700" cy="1841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ct 5"/>
          <p:cNvGraphicFramePr>
            <a:graphicFrameLocks noChangeAspect="1"/>
          </p:cNvGraphicFramePr>
          <p:nvPr/>
        </p:nvGraphicFramePr>
        <p:xfrm>
          <a:off x="6553200" y="3082572"/>
          <a:ext cx="381000" cy="292100"/>
        </p:xfrm>
        <a:graphic>
          <a:graphicData uri="http://schemas.openxmlformats.org/presentationml/2006/ole">
            <mc:AlternateContent xmlns:mc="http://schemas.openxmlformats.org/markup-compatibility/2006">
              <mc:Choice xmlns:v="urn:schemas-microsoft-com:vml" Requires="v">
                <p:oleObj spid="_x0000_s2492" name="Equation" r:id="rId9" imgW="380835" imgH="291973" progId="Equation.DSMT4">
                  <p:embed/>
                </p:oleObj>
              </mc:Choice>
              <mc:Fallback>
                <p:oleObj name="Equation" r:id="rId9" imgW="380835" imgH="291973" progId="Equation.DSMT4">
                  <p:embed/>
                  <p:pic>
                    <p:nvPicPr>
                      <p:cNvPr id="0" name="Picture 41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553200" y="3082572"/>
                        <a:ext cx="3810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1" name="Rectangle 10"/>
          <p:cNvSpPr/>
          <p:nvPr/>
        </p:nvSpPr>
        <p:spPr>
          <a:xfrm>
            <a:off x="457200" y="2273300"/>
            <a:ext cx="867545" cy="523220"/>
          </a:xfrm>
          <a:prstGeom prst="rect">
            <a:avLst/>
          </a:prstGeom>
        </p:spPr>
        <p:txBody>
          <a:bodyPr wrap="none">
            <a:spAutoFit/>
          </a:bodyPr>
          <a:lstStyle/>
          <a:p>
            <a:pPr marL="514350" indent="-514350">
              <a:buFont typeface="+mj-lt"/>
              <a:buAutoNum type="alphaLcPeriod" startAt="2"/>
            </a:pPr>
            <a:r>
              <a:rPr lang="en-US" sz="2800" dirty="0"/>
              <a:t> </a:t>
            </a:r>
            <a:r>
              <a:rPr lang="en-US" sz="2800" b="1" dirty="0"/>
              <a:t> </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sz="3200">
                <a:solidFill>
                  <a:schemeClr val="accent1"/>
                </a:solidFill>
              </a:rPr>
              <a:t>Example 1:  Translating English Phrases into Algebraic Expressions (cont.)</a:t>
            </a:r>
          </a:p>
        </p:txBody>
      </p:sp>
      <p:sp>
        <p:nvSpPr>
          <p:cNvPr id="8195" name="Rectangle 3"/>
          <p:cNvSpPr>
            <a:spLocks noGrp="1"/>
          </p:cNvSpPr>
          <p:nvPr>
            <p:ph idx="1"/>
          </p:nvPr>
        </p:nvSpPr>
        <p:spPr>
          <a:xfrm>
            <a:off x="457200" y="2219980"/>
            <a:ext cx="8229600" cy="523220"/>
          </a:xfrm>
          <a:prstGeom prst="rect">
            <a:avLst/>
          </a:prstGeom>
        </p:spPr>
        <p:txBody>
          <a:bodyPr>
            <a:spAutoFit/>
          </a:bodyPr>
          <a:lstStyle/>
          <a:p>
            <a:pPr marL="533400" indent="-533400" algn="just">
              <a:buFont typeface="+mj-lt"/>
              <a:buAutoNum type="alphaLcPeriod" startAt="3"/>
            </a:pPr>
            <a:r>
              <a:rPr lang="en-US" dirty="0">
                <a:solidFill>
                  <a:schemeClr val="tx1"/>
                </a:solidFill>
              </a:rPr>
              <a:t> </a:t>
            </a:r>
            <a:r>
              <a:rPr lang="en-US" b="1" i="0" dirty="0">
                <a:solidFill>
                  <a:schemeClr val="tx1"/>
                </a:solidFill>
              </a:rPr>
              <a:t> 	 </a:t>
            </a:r>
          </a:p>
        </p:txBody>
      </p:sp>
      <p:graphicFrame>
        <p:nvGraphicFramePr>
          <p:cNvPr id="8196" name="Object 6"/>
          <p:cNvGraphicFramePr>
            <a:graphicFrameLocks noChangeAspect="1"/>
          </p:cNvGraphicFramePr>
          <p:nvPr>
            <p:extLst>
              <p:ext uri="{D42A27DB-BD31-4B8C-83A1-F6EECF244321}">
                <p14:modId xmlns:p14="http://schemas.microsoft.com/office/powerpoint/2010/main" val="1198713092"/>
              </p:ext>
            </p:extLst>
          </p:nvPr>
        </p:nvGraphicFramePr>
        <p:xfrm>
          <a:off x="1120118" y="2233613"/>
          <a:ext cx="4430713" cy="2347912"/>
        </p:xfrm>
        <a:graphic>
          <a:graphicData uri="http://schemas.openxmlformats.org/presentationml/2006/ole">
            <mc:AlternateContent xmlns:mc="http://schemas.openxmlformats.org/markup-compatibility/2006">
              <mc:Choice xmlns:v="urn:schemas-microsoft-com:vml" Requires="v">
                <p:oleObj spid="_x0000_s3513" name="Equation" r:id="rId3" imgW="4415760" imgH="2340360" progId="Equation.DSMT4">
                  <p:embed/>
                </p:oleObj>
              </mc:Choice>
              <mc:Fallback>
                <p:oleObj name="Equation" r:id="rId3" imgW="4415760" imgH="2340360" progId="Equation.DSMT4">
                  <p:embed/>
                  <p:pic>
                    <p:nvPicPr>
                      <p:cNvPr id="0" name="Picture 41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20118" y="2233613"/>
                        <a:ext cx="4430713" cy="23479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3799" name="Object 7"/>
          <p:cNvGraphicFramePr>
            <a:graphicFrameLocks noChangeAspect="1"/>
          </p:cNvGraphicFramePr>
          <p:nvPr/>
        </p:nvGraphicFramePr>
        <p:xfrm>
          <a:off x="6197600" y="3172795"/>
          <a:ext cx="1092200" cy="469900"/>
        </p:xfrm>
        <a:graphic>
          <a:graphicData uri="http://schemas.openxmlformats.org/presentationml/2006/ole">
            <mc:AlternateContent xmlns:mc="http://schemas.openxmlformats.org/markup-compatibility/2006">
              <mc:Choice xmlns:v="urn:schemas-microsoft-com:vml" Requires="v">
                <p:oleObj spid="_x0000_s3514" name="Equation" r:id="rId5" imgW="1091726" imgH="469696" progId="Equation.DSMT4">
                  <p:embed/>
                </p:oleObj>
              </mc:Choice>
              <mc:Fallback>
                <p:oleObj name="Equation" r:id="rId5" imgW="1091726" imgH="469696" progId="Equation.DSMT4">
                  <p:embed/>
                  <p:pic>
                    <p:nvPicPr>
                      <p:cNvPr id="0" name="Picture 41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197600" y="3172795"/>
                        <a:ext cx="10922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6" name="Object 4"/>
          <p:cNvGraphicFramePr>
            <a:graphicFrameLocks noChangeAspect="1"/>
          </p:cNvGraphicFramePr>
          <p:nvPr/>
        </p:nvGraphicFramePr>
        <p:xfrm>
          <a:off x="1752600" y="1524000"/>
          <a:ext cx="2146300" cy="368300"/>
        </p:xfrm>
        <a:graphic>
          <a:graphicData uri="http://schemas.openxmlformats.org/presentationml/2006/ole">
            <mc:AlternateContent xmlns:mc="http://schemas.openxmlformats.org/markup-compatibility/2006">
              <mc:Choice xmlns:v="urn:schemas-microsoft-com:vml" Requires="v">
                <p:oleObj spid="_x0000_s3515" name="Equation" r:id="rId7" imgW="2146300" imgH="368300" progId="Equation.DSMT4">
                  <p:embed/>
                </p:oleObj>
              </mc:Choice>
              <mc:Fallback>
                <p:oleObj name="Equation" r:id="rId7" imgW="2146300" imgH="368300" progId="Equation.DSMT4">
                  <p:embed/>
                  <p:pic>
                    <p:nvPicPr>
                      <p:cNvPr id="0" name="Picture 41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52600" y="1524000"/>
                        <a:ext cx="2146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7" name="Object 5"/>
          <p:cNvGraphicFramePr>
            <a:graphicFrameLocks noChangeAspect="1"/>
          </p:cNvGraphicFramePr>
          <p:nvPr/>
        </p:nvGraphicFramePr>
        <p:xfrm>
          <a:off x="5943600" y="1371600"/>
          <a:ext cx="1600200" cy="800100"/>
        </p:xfrm>
        <a:graphic>
          <a:graphicData uri="http://schemas.openxmlformats.org/presentationml/2006/ole">
            <mc:AlternateContent xmlns:mc="http://schemas.openxmlformats.org/markup-compatibility/2006">
              <mc:Choice xmlns:v="urn:schemas-microsoft-com:vml" Requires="v">
                <p:oleObj spid="_x0000_s3516" name="Equation" r:id="rId9" imgW="1600200" imgH="800100" progId="Equation.DSMT4">
                  <p:embed/>
                </p:oleObj>
              </mc:Choice>
              <mc:Fallback>
                <p:oleObj name="Equation" r:id="rId9" imgW="1600200" imgH="800100" progId="Equation.DSMT4">
                  <p:embed/>
                  <p:pic>
                    <p:nvPicPr>
                      <p:cNvPr id="0" name="Picture 41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943600" y="1371600"/>
                        <a:ext cx="1600200" cy="800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379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sz="3200">
                <a:solidFill>
                  <a:schemeClr val="accent1"/>
                </a:solidFill>
              </a:rPr>
              <a:t>Example 1:  Translating English Phrases into Algebraic Expressions (cont.)</a:t>
            </a:r>
          </a:p>
        </p:txBody>
      </p:sp>
      <p:sp>
        <p:nvSpPr>
          <p:cNvPr id="9219" name="Rectangle 3"/>
          <p:cNvSpPr>
            <a:spLocks noGrp="1"/>
          </p:cNvSpPr>
          <p:nvPr>
            <p:ph idx="1"/>
          </p:nvPr>
        </p:nvSpPr>
        <p:spPr>
          <a:xfrm>
            <a:off x="457200" y="2263069"/>
            <a:ext cx="8229600" cy="480131"/>
          </a:xfrm>
          <a:prstGeom prst="rect">
            <a:avLst/>
          </a:prstGeom>
        </p:spPr>
        <p:txBody>
          <a:bodyPr>
            <a:spAutoFit/>
          </a:bodyPr>
          <a:lstStyle/>
          <a:p>
            <a:pPr marL="533400" indent="-533400" algn="just" eaLnBrk="0" hangingPunct="0">
              <a:lnSpc>
                <a:spcPct val="90000"/>
              </a:lnSpc>
              <a:buFont typeface="+mj-lt"/>
              <a:buAutoNum type="alphaLcPeriod" startAt="4"/>
            </a:pPr>
            <a:r>
              <a:rPr lang="en-US" dirty="0">
                <a:latin typeface="Calibri" pitchFamily="34" charset="0"/>
              </a:rPr>
              <a:t> </a:t>
            </a:r>
            <a:endParaRPr lang="en-US" dirty="0">
              <a:solidFill>
                <a:schemeClr val="tx1"/>
              </a:solidFill>
            </a:endParaRPr>
          </a:p>
        </p:txBody>
      </p:sp>
      <p:graphicFrame>
        <p:nvGraphicFramePr>
          <p:cNvPr id="4104" name="Object 5"/>
          <p:cNvGraphicFramePr>
            <a:graphicFrameLocks noChangeAspect="1"/>
          </p:cNvGraphicFramePr>
          <p:nvPr>
            <p:extLst>
              <p:ext uri="{D42A27DB-BD31-4B8C-83A1-F6EECF244321}">
                <p14:modId xmlns:p14="http://schemas.microsoft.com/office/powerpoint/2010/main" val="814698347"/>
              </p:ext>
            </p:extLst>
          </p:nvPr>
        </p:nvGraphicFramePr>
        <p:xfrm>
          <a:off x="1105229" y="2257425"/>
          <a:ext cx="4392612" cy="2347913"/>
        </p:xfrm>
        <a:graphic>
          <a:graphicData uri="http://schemas.openxmlformats.org/presentationml/2006/ole">
            <mc:AlternateContent xmlns:mc="http://schemas.openxmlformats.org/markup-compatibility/2006">
              <mc:Choice xmlns:v="urn:schemas-microsoft-com:vml" Requires="v">
                <p:oleObj spid="_x0000_s4543" name="Equation" r:id="rId3" imgW="4379400" imgH="2340360" progId="Equation.DSMT4">
                  <p:embed/>
                </p:oleObj>
              </mc:Choice>
              <mc:Fallback>
                <p:oleObj name="Equation" r:id="rId3" imgW="4379400" imgH="2340360" progId="Equation.DSMT4">
                  <p:embed/>
                  <p:pic>
                    <p:nvPicPr>
                      <p:cNvPr id="0" name="Picture 42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05229" y="2257425"/>
                        <a:ext cx="4392612" cy="23479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 name="Object 6"/>
          <p:cNvGraphicFramePr>
            <a:graphicFrameLocks noChangeAspect="1"/>
          </p:cNvGraphicFramePr>
          <p:nvPr/>
        </p:nvGraphicFramePr>
        <p:xfrm>
          <a:off x="6330950" y="3234178"/>
          <a:ext cx="825500" cy="279400"/>
        </p:xfrm>
        <a:graphic>
          <a:graphicData uri="http://schemas.openxmlformats.org/presentationml/2006/ole">
            <mc:AlternateContent xmlns:mc="http://schemas.openxmlformats.org/markup-compatibility/2006">
              <mc:Choice xmlns:v="urn:schemas-microsoft-com:vml" Requires="v">
                <p:oleObj spid="_x0000_s4544" name="Equation" r:id="rId5" imgW="825500" imgH="279400" progId="Equation.DSMT4">
                  <p:embed/>
                </p:oleObj>
              </mc:Choice>
              <mc:Fallback>
                <p:oleObj name="Equation" r:id="rId5" imgW="825500" imgH="279400" progId="Equation.DSMT4">
                  <p:embed/>
                  <p:pic>
                    <p:nvPicPr>
                      <p:cNvPr id="0" name="Picture 42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330950" y="3234178"/>
                        <a:ext cx="8255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06" name="Object 10"/>
          <p:cNvGraphicFramePr>
            <a:graphicFrameLocks noChangeAspect="1"/>
          </p:cNvGraphicFramePr>
          <p:nvPr/>
        </p:nvGraphicFramePr>
        <p:xfrm>
          <a:off x="1752600" y="1524000"/>
          <a:ext cx="2146300" cy="368300"/>
        </p:xfrm>
        <a:graphic>
          <a:graphicData uri="http://schemas.openxmlformats.org/presentationml/2006/ole">
            <mc:AlternateContent xmlns:mc="http://schemas.openxmlformats.org/markup-compatibility/2006">
              <mc:Choice xmlns:v="urn:schemas-microsoft-com:vml" Requires="v">
                <p:oleObj spid="_x0000_s4545" name="Equation" r:id="rId7" imgW="2146300" imgH="368300" progId="Equation.DSMT4">
                  <p:embed/>
                </p:oleObj>
              </mc:Choice>
              <mc:Fallback>
                <p:oleObj name="Equation" r:id="rId7" imgW="2146300" imgH="368300" progId="Equation.DSMT4">
                  <p:embed/>
                  <p:pic>
                    <p:nvPicPr>
                      <p:cNvPr id="0" name="Picture 42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52600" y="1524000"/>
                        <a:ext cx="2146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07" name="Object 11"/>
          <p:cNvGraphicFramePr>
            <a:graphicFrameLocks noChangeAspect="1"/>
          </p:cNvGraphicFramePr>
          <p:nvPr/>
        </p:nvGraphicFramePr>
        <p:xfrm>
          <a:off x="5943600" y="1371600"/>
          <a:ext cx="1600200" cy="800100"/>
        </p:xfrm>
        <a:graphic>
          <a:graphicData uri="http://schemas.openxmlformats.org/presentationml/2006/ole">
            <mc:AlternateContent xmlns:mc="http://schemas.openxmlformats.org/markup-compatibility/2006">
              <mc:Choice xmlns:v="urn:schemas-microsoft-com:vml" Requires="v">
                <p:oleObj spid="_x0000_s4546" name="Equation" r:id="rId9" imgW="1600200" imgH="800100" progId="Equation.DSMT4">
                  <p:embed/>
                </p:oleObj>
              </mc:Choice>
              <mc:Fallback>
                <p:oleObj name="Equation" r:id="rId9" imgW="1600200" imgH="800100" progId="Equation.DSMT4">
                  <p:embed/>
                  <p:pic>
                    <p:nvPicPr>
                      <p:cNvPr id="0" name="Picture 42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943600" y="1371600"/>
                        <a:ext cx="1600200" cy="800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sz="3200">
                <a:solidFill>
                  <a:schemeClr val="accent1"/>
                </a:solidFill>
              </a:rPr>
              <a:t>Example 1:  Translating English Phrases into Algebraic Expressions (cont.)</a:t>
            </a:r>
          </a:p>
        </p:txBody>
      </p:sp>
      <p:sp>
        <p:nvSpPr>
          <p:cNvPr id="10243" name="Rectangle 3"/>
          <p:cNvSpPr>
            <a:spLocks noGrp="1"/>
          </p:cNvSpPr>
          <p:nvPr>
            <p:ph idx="1"/>
          </p:nvPr>
        </p:nvSpPr>
        <p:spPr>
          <a:xfrm>
            <a:off x="457200" y="2219980"/>
            <a:ext cx="8229600" cy="523220"/>
          </a:xfrm>
          <a:prstGeom prst="rect">
            <a:avLst/>
          </a:prstGeom>
        </p:spPr>
        <p:txBody>
          <a:bodyPr>
            <a:spAutoFit/>
          </a:bodyPr>
          <a:lstStyle/>
          <a:p>
            <a:pPr marL="514350" indent="-514350" algn="just">
              <a:buFont typeface="+mj-lt"/>
              <a:buAutoNum type="alphaLcPeriod" startAt="5"/>
            </a:pPr>
            <a:r>
              <a:rPr lang="en-US" dirty="0">
                <a:solidFill>
                  <a:schemeClr val="tx1"/>
                </a:solidFill>
              </a:rPr>
              <a:t> </a:t>
            </a:r>
          </a:p>
        </p:txBody>
      </p:sp>
      <p:graphicFrame>
        <p:nvGraphicFramePr>
          <p:cNvPr id="10244" name="Object 4"/>
          <p:cNvGraphicFramePr>
            <a:graphicFrameLocks noChangeAspect="1"/>
          </p:cNvGraphicFramePr>
          <p:nvPr>
            <p:extLst>
              <p:ext uri="{D42A27DB-BD31-4B8C-83A1-F6EECF244321}">
                <p14:modId xmlns:p14="http://schemas.microsoft.com/office/powerpoint/2010/main" val="776821840"/>
              </p:ext>
            </p:extLst>
          </p:nvPr>
        </p:nvGraphicFramePr>
        <p:xfrm>
          <a:off x="1046163" y="2270125"/>
          <a:ext cx="5256212" cy="3575050"/>
        </p:xfrm>
        <a:graphic>
          <a:graphicData uri="http://schemas.openxmlformats.org/presentationml/2006/ole">
            <mc:AlternateContent xmlns:mc="http://schemas.openxmlformats.org/markup-compatibility/2006">
              <mc:Choice xmlns:v="urn:schemas-microsoft-com:vml" Requires="v">
                <p:oleObj spid="_x0000_s5561" name="Equation" r:id="rId3" imgW="5244840" imgH="3568680" progId="Equation.DSMT4">
                  <p:embed/>
                </p:oleObj>
              </mc:Choice>
              <mc:Fallback>
                <p:oleObj name="Equation" r:id="rId3" imgW="5244840" imgH="3568680" progId="Equation.DSMT4">
                  <p:embed/>
                  <p:pic>
                    <p:nvPicPr>
                      <p:cNvPr id="0" name="Picture 416"/>
                      <p:cNvPicPr>
                        <a:picLocks noChangeAspect="1" noChangeArrowheads="1"/>
                      </p:cNvPicPr>
                      <p:nvPr/>
                    </p:nvPicPr>
                    <p:blipFill>
                      <a:blip r:embed="rId4"/>
                      <a:srcRect/>
                      <a:stretch>
                        <a:fillRect/>
                      </a:stretch>
                    </p:blipFill>
                    <p:spPr bwMode="auto">
                      <a:xfrm>
                        <a:off x="1046163" y="2270125"/>
                        <a:ext cx="5256212" cy="35750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00" name="Object 6"/>
          <p:cNvGraphicFramePr>
            <a:graphicFrameLocks noChangeAspect="1"/>
          </p:cNvGraphicFramePr>
          <p:nvPr/>
        </p:nvGraphicFramePr>
        <p:xfrm>
          <a:off x="6311900" y="3720306"/>
          <a:ext cx="863600" cy="292100"/>
        </p:xfrm>
        <a:graphic>
          <a:graphicData uri="http://schemas.openxmlformats.org/presentationml/2006/ole">
            <mc:AlternateContent xmlns:mc="http://schemas.openxmlformats.org/markup-compatibility/2006">
              <mc:Choice xmlns:v="urn:schemas-microsoft-com:vml" Requires="v">
                <p:oleObj spid="_x0000_s5562" name="Equation" r:id="rId5" imgW="863225" imgH="291973" progId="Equation.DSMT4">
                  <p:embed/>
                </p:oleObj>
              </mc:Choice>
              <mc:Fallback>
                <p:oleObj name="Equation" r:id="rId5" imgW="863225" imgH="291973" progId="Equation.DSMT4">
                  <p:embed/>
                  <p:pic>
                    <p:nvPicPr>
                      <p:cNvPr id="0" name="Picture 41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311900" y="3720306"/>
                        <a:ext cx="8636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4" name="Object 4"/>
          <p:cNvGraphicFramePr>
            <a:graphicFrameLocks noChangeAspect="1"/>
          </p:cNvGraphicFramePr>
          <p:nvPr/>
        </p:nvGraphicFramePr>
        <p:xfrm>
          <a:off x="1752600" y="1524000"/>
          <a:ext cx="2146300" cy="368300"/>
        </p:xfrm>
        <a:graphic>
          <a:graphicData uri="http://schemas.openxmlformats.org/presentationml/2006/ole">
            <mc:AlternateContent xmlns:mc="http://schemas.openxmlformats.org/markup-compatibility/2006">
              <mc:Choice xmlns:v="urn:schemas-microsoft-com:vml" Requires="v">
                <p:oleObj spid="_x0000_s5563" name="Equation" r:id="rId7" imgW="2146300" imgH="368300" progId="Equation.DSMT4">
                  <p:embed/>
                </p:oleObj>
              </mc:Choice>
              <mc:Fallback>
                <p:oleObj name="Equation" r:id="rId7" imgW="2146300" imgH="368300" progId="Equation.DSMT4">
                  <p:embed/>
                  <p:pic>
                    <p:nvPicPr>
                      <p:cNvPr id="0" name="Picture 41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52600" y="1524000"/>
                        <a:ext cx="2146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5" name="Object 5"/>
          <p:cNvGraphicFramePr>
            <a:graphicFrameLocks noChangeAspect="1"/>
          </p:cNvGraphicFramePr>
          <p:nvPr/>
        </p:nvGraphicFramePr>
        <p:xfrm>
          <a:off x="5943600" y="1371600"/>
          <a:ext cx="1600200" cy="800100"/>
        </p:xfrm>
        <a:graphic>
          <a:graphicData uri="http://schemas.openxmlformats.org/presentationml/2006/ole">
            <mc:AlternateContent xmlns:mc="http://schemas.openxmlformats.org/markup-compatibility/2006">
              <mc:Choice xmlns:v="urn:schemas-microsoft-com:vml" Requires="v">
                <p:oleObj spid="_x0000_s5564" name="Equation" r:id="rId9" imgW="1600200" imgH="800100" progId="Equation.DSMT4">
                  <p:embed/>
                </p:oleObj>
              </mc:Choice>
              <mc:Fallback>
                <p:oleObj name="Equation" r:id="rId9" imgW="1600200" imgH="800100" progId="Equation.DSMT4">
                  <p:embed/>
                  <p:pic>
                    <p:nvPicPr>
                      <p:cNvPr id="0" name="Picture 41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943600" y="1371600"/>
                        <a:ext cx="1600200" cy="800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0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sz="3200" dirty="0">
                <a:solidFill>
                  <a:schemeClr val="accent1"/>
                </a:solidFill>
              </a:rPr>
              <a:t>Example 1:  Translating English Phrases into Algebraic Expressions (cont.)</a:t>
            </a:r>
          </a:p>
        </p:txBody>
      </p:sp>
      <p:sp>
        <p:nvSpPr>
          <p:cNvPr id="11267" name="Rectangle 3"/>
          <p:cNvSpPr>
            <a:spLocks noGrp="1"/>
          </p:cNvSpPr>
          <p:nvPr>
            <p:ph idx="1"/>
          </p:nvPr>
        </p:nvSpPr>
        <p:spPr>
          <a:xfrm>
            <a:off x="457200" y="2225457"/>
            <a:ext cx="8229600" cy="3625608"/>
          </a:xfrm>
          <a:prstGeom prst="rect">
            <a:avLst/>
          </a:prstGeom>
        </p:spPr>
        <p:txBody>
          <a:bodyPr>
            <a:spAutoFit/>
          </a:bodyPr>
          <a:lstStyle/>
          <a:p>
            <a:pPr marL="514350" indent="-514350" algn="just">
              <a:buFont typeface="+mj-lt"/>
              <a:buAutoNum type="alphaLcPeriod" startAt="6"/>
            </a:pPr>
            <a:r>
              <a:rPr lang="en-US" dirty="0">
                <a:solidFill>
                  <a:schemeClr val="tx1"/>
                </a:solidFill>
              </a:rPr>
              <a:t> </a:t>
            </a:r>
            <a:endParaRPr lang="en-US" i="0" dirty="0">
              <a:solidFill>
                <a:schemeClr val="tx1"/>
              </a:solidFill>
            </a:endParaRPr>
          </a:p>
          <a:p>
            <a:pPr algn="just">
              <a:buFont typeface="Courier New" pitchFamily="49" charset="0"/>
              <a:buNone/>
            </a:pPr>
            <a:endParaRPr lang="en-US" b="1" i="0" dirty="0">
              <a:solidFill>
                <a:schemeClr val="tx1"/>
              </a:solidFill>
            </a:endParaRPr>
          </a:p>
          <a:p>
            <a:pPr algn="just">
              <a:buFont typeface="Courier New" pitchFamily="49" charset="0"/>
              <a:buNone/>
            </a:pPr>
            <a:endParaRPr lang="en-US" b="1" i="0" dirty="0">
              <a:solidFill>
                <a:schemeClr val="tx1"/>
              </a:solidFill>
            </a:endParaRPr>
          </a:p>
          <a:p>
            <a:pPr marL="514350" indent="-514350" algn="just">
              <a:buFont typeface="+mj-lt"/>
              <a:buAutoNum type="alphaLcPeriod" startAt="7"/>
            </a:pPr>
            <a:r>
              <a:rPr lang="en-US" dirty="0">
                <a:solidFill>
                  <a:schemeClr val="tx1"/>
                </a:solidFill>
              </a:rPr>
              <a:t> </a:t>
            </a:r>
            <a:endParaRPr lang="en-US" i="0" dirty="0">
              <a:solidFill>
                <a:schemeClr val="tx1"/>
              </a:solidFill>
            </a:endParaRPr>
          </a:p>
          <a:p>
            <a:pPr algn="just">
              <a:buFont typeface="Courier New" pitchFamily="49" charset="0"/>
              <a:buNone/>
            </a:pPr>
            <a:endParaRPr lang="en-US" b="1" i="0" dirty="0">
              <a:solidFill>
                <a:schemeClr val="tx1"/>
              </a:solidFill>
            </a:endParaRPr>
          </a:p>
          <a:p>
            <a:pPr marL="514350" indent="-514350" algn="just">
              <a:buFont typeface="+mj-lt"/>
              <a:buAutoNum type="alphaLcPeriod" startAt="8"/>
            </a:pPr>
            <a:r>
              <a:rPr lang="en-US" dirty="0">
                <a:solidFill>
                  <a:schemeClr val="tx1"/>
                </a:solidFill>
              </a:rPr>
              <a:t> </a:t>
            </a:r>
          </a:p>
          <a:p>
            <a:pPr algn="just">
              <a:buFont typeface="Courier New" pitchFamily="49" charset="0"/>
              <a:buNone/>
            </a:pPr>
            <a:r>
              <a:rPr lang="en-US" dirty="0">
                <a:solidFill>
                  <a:schemeClr val="tx1"/>
                </a:solidFill>
              </a:rPr>
              <a:t>	 </a:t>
            </a:r>
          </a:p>
        </p:txBody>
      </p:sp>
      <p:graphicFrame>
        <p:nvGraphicFramePr>
          <p:cNvPr id="34821" name="Object 5"/>
          <p:cNvGraphicFramePr>
            <a:graphicFrameLocks noChangeAspect="1"/>
          </p:cNvGraphicFramePr>
          <p:nvPr>
            <p:extLst>
              <p:ext uri="{D42A27DB-BD31-4B8C-83A1-F6EECF244321}">
                <p14:modId xmlns:p14="http://schemas.microsoft.com/office/powerpoint/2010/main" val="488255081"/>
              </p:ext>
            </p:extLst>
          </p:nvPr>
        </p:nvGraphicFramePr>
        <p:xfrm>
          <a:off x="6610350" y="2552700"/>
          <a:ext cx="266700" cy="901700"/>
        </p:xfrm>
        <a:graphic>
          <a:graphicData uri="http://schemas.openxmlformats.org/presentationml/2006/ole">
            <mc:AlternateContent xmlns:mc="http://schemas.openxmlformats.org/markup-compatibility/2006">
              <mc:Choice xmlns:v="urn:schemas-microsoft-com:vml" Requires="v">
                <p:oleObj spid="_x0000_s6983" name="Equation" r:id="rId3" imgW="255960" imgH="886680" progId="Equation.DSMT4">
                  <p:embed/>
                </p:oleObj>
              </mc:Choice>
              <mc:Fallback>
                <p:oleObj name="Equation" r:id="rId3" imgW="255960" imgH="886680" progId="Equation.DSMT4">
                  <p:embed/>
                  <p:pic>
                    <p:nvPicPr>
                      <p:cNvPr id="0" name="Picture 79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10350" y="2552700"/>
                        <a:ext cx="266700" cy="901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69" name="Object 7"/>
          <p:cNvGraphicFramePr>
            <a:graphicFrameLocks noChangeAspect="1"/>
          </p:cNvGraphicFramePr>
          <p:nvPr>
            <p:extLst>
              <p:ext uri="{D42A27DB-BD31-4B8C-83A1-F6EECF244321}">
                <p14:modId xmlns:p14="http://schemas.microsoft.com/office/powerpoint/2010/main" val="134515314"/>
              </p:ext>
            </p:extLst>
          </p:nvPr>
        </p:nvGraphicFramePr>
        <p:xfrm>
          <a:off x="1059657" y="2230898"/>
          <a:ext cx="4948237" cy="1519237"/>
        </p:xfrm>
        <a:graphic>
          <a:graphicData uri="http://schemas.openxmlformats.org/presentationml/2006/ole">
            <mc:AlternateContent xmlns:mc="http://schemas.openxmlformats.org/markup-compatibility/2006">
              <mc:Choice xmlns:v="urn:schemas-microsoft-com:vml" Requires="v">
                <p:oleObj spid="_x0000_s6984" name="Equation" r:id="rId5" imgW="4940280" imgH="1346040" progId="Equation.DSMT4">
                  <p:embed/>
                </p:oleObj>
              </mc:Choice>
              <mc:Fallback>
                <p:oleObj name="Equation" r:id="rId5" imgW="4940280" imgH="1346040" progId="Equation.DSMT4">
                  <p:embed/>
                  <p:pic>
                    <p:nvPicPr>
                      <p:cNvPr id="0" name="Picture 791"/>
                      <p:cNvPicPr>
                        <a:picLocks noChangeAspect="1" noChangeArrowheads="1"/>
                      </p:cNvPicPr>
                      <p:nvPr/>
                    </p:nvPicPr>
                    <p:blipFill>
                      <a:blip r:embed="rId6"/>
                      <a:srcRect/>
                      <a:stretch>
                        <a:fillRect/>
                      </a:stretch>
                    </p:blipFill>
                    <p:spPr bwMode="auto">
                      <a:xfrm>
                        <a:off x="1059657" y="2230898"/>
                        <a:ext cx="4948237" cy="1519237"/>
                      </a:xfrm>
                      <a:prstGeom prst="rect">
                        <a:avLst/>
                      </a:prstGeom>
                      <a:noFill/>
                      <a:extLst/>
                    </p:spPr>
                  </p:pic>
                </p:oleObj>
              </mc:Fallback>
            </mc:AlternateContent>
          </a:graphicData>
        </a:graphic>
      </p:graphicFrame>
      <p:graphicFrame>
        <p:nvGraphicFramePr>
          <p:cNvPr id="11270" name="Object 4"/>
          <p:cNvGraphicFramePr>
            <a:graphicFrameLocks noChangeAspect="1"/>
          </p:cNvGraphicFramePr>
          <p:nvPr>
            <p:extLst>
              <p:ext uri="{D42A27DB-BD31-4B8C-83A1-F6EECF244321}">
                <p14:modId xmlns:p14="http://schemas.microsoft.com/office/powerpoint/2010/main" val="810065746"/>
              </p:ext>
            </p:extLst>
          </p:nvPr>
        </p:nvGraphicFramePr>
        <p:xfrm>
          <a:off x="1096963" y="4870450"/>
          <a:ext cx="3340100" cy="889000"/>
        </p:xfrm>
        <a:graphic>
          <a:graphicData uri="http://schemas.openxmlformats.org/presentationml/2006/ole">
            <mc:AlternateContent xmlns:mc="http://schemas.openxmlformats.org/markup-compatibility/2006">
              <mc:Choice xmlns:v="urn:schemas-microsoft-com:vml" Requires="v">
                <p:oleObj spid="_x0000_s6985" name="Equation" r:id="rId7" imgW="3340080" imgH="888840" progId="Equation.DSMT4">
                  <p:embed/>
                </p:oleObj>
              </mc:Choice>
              <mc:Fallback>
                <p:oleObj name="Equation" r:id="rId7" imgW="3340080" imgH="888840" progId="Equation.DSMT4">
                  <p:embed/>
                  <p:pic>
                    <p:nvPicPr>
                      <p:cNvPr id="0" name="Picture 792"/>
                      <p:cNvPicPr>
                        <a:picLocks noChangeAspect="1" noChangeArrowheads="1"/>
                      </p:cNvPicPr>
                      <p:nvPr/>
                    </p:nvPicPr>
                    <p:blipFill>
                      <a:blip r:embed="rId8"/>
                      <a:srcRect/>
                      <a:stretch>
                        <a:fillRect/>
                      </a:stretch>
                    </p:blipFill>
                    <p:spPr bwMode="auto">
                      <a:xfrm>
                        <a:off x="1096963" y="4870450"/>
                        <a:ext cx="33401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4825" name="Object 5"/>
          <p:cNvGraphicFramePr>
            <a:graphicFrameLocks noChangeAspect="1"/>
          </p:cNvGraphicFramePr>
          <p:nvPr>
            <p:extLst>
              <p:ext uri="{D42A27DB-BD31-4B8C-83A1-F6EECF244321}">
                <p14:modId xmlns:p14="http://schemas.microsoft.com/office/powerpoint/2010/main" val="2226271545"/>
              </p:ext>
            </p:extLst>
          </p:nvPr>
        </p:nvGraphicFramePr>
        <p:xfrm>
          <a:off x="6584950" y="5124450"/>
          <a:ext cx="317500" cy="381000"/>
        </p:xfrm>
        <a:graphic>
          <a:graphicData uri="http://schemas.openxmlformats.org/presentationml/2006/ole">
            <mc:AlternateContent xmlns:mc="http://schemas.openxmlformats.org/markup-compatibility/2006">
              <mc:Choice xmlns:v="urn:schemas-microsoft-com:vml" Requires="v">
                <p:oleObj spid="_x0000_s6986" name="Equation" r:id="rId9" imgW="317225" imgH="380670" progId="Equation.DSMT4">
                  <p:embed/>
                </p:oleObj>
              </mc:Choice>
              <mc:Fallback>
                <p:oleObj name="Equation" r:id="rId9" imgW="317225" imgH="380670" progId="Equation.DSMT4">
                  <p:embed/>
                  <p:pic>
                    <p:nvPicPr>
                      <p:cNvPr id="0" name="Picture 79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584950" y="5124450"/>
                        <a:ext cx="3175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50" name="Object 6"/>
          <p:cNvGraphicFramePr>
            <a:graphicFrameLocks noChangeAspect="1"/>
          </p:cNvGraphicFramePr>
          <p:nvPr/>
        </p:nvGraphicFramePr>
        <p:xfrm>
          <a:off x="1752600" y="1524000"/>
          <a:ext cx="2146300" cy="368300"/>
        </p:xfrm>
        <a:graphic>
          <a:graphicData uri="http://schemas.openxmlformats.org/presentationml/2006/ole">
            <mc:AlternateContent xmlns:mc="http://schemas.openxmlformats.org/markup-compatibility/2006">
              <mc:Choice xmlns:v="urn:schemas-microsoft-com:vml" Requires="v">
                <p:oleObj spid="_x0000_s6987" name="Equation" r:id="rId11" imgW="2146300" imgH="368300" progId="Equation.DSMT4">
                  <p:embed/>
                </p:oleObj>
              </mc:Choice>
              <mc:Fallback>
                <p:oleObj name="Equation" r:id="rId11" imgW="2146300" imgH="368300" progId="Equation.DSMT4">
                  <p:embed/>
                  <p:pic>
                    <p:nvPicPr>
                      <p:cNvPr id="0" name="Picture 79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752600" y="1524000"/>
                        <a:ext cx="2146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51" name="Object 7"/>
          <p:cNvGraphicFramePr>
            <a:graphicFrameLocks noChangeAspect="1"/>
          </p:cNvGraphicFramePr>
          <p:nvPr>
            <p:extLst>
              <p:ext uri="{D42A27DB-BD31-4B8C-83A1-F6EECF244321}">
                <p14:modId xmlns:p14="http://schemas.microsoft.com/office/powerpoint/2010/main" val="376308641"/>
              </p:ext>
            </p:extLst>
          </p:nvPr>
        </p:nvGraphicFramePr>
        <p:xfrm>
          <a:off x="5943600" y="1371600"/>
          <a:ext cx="1600200" cy="800100"/>
        </p:xfrm>
        <a:graphic>
          <a:graphicData uri="http://schemas.openxmlformats.org/presentationml/2006/ole">
            <mc:AlternateContent xmlns:mc="http://schemas.openxmlformats.org/markup-compatibility/2006">
              <mc:Choice xmlns:v="urn:schemas-microsoft-com:vml" Requires="v">
                <p:oleObj spid="_x0000_s6988" name="Equation" r:id="rId13" imgW="1600200" imgH="800100" progId="Equation.DSMT4">
                  <p:embed/>
                </p:oleObj>
              </mc:Choice>
              <mc:Fallback>
                <p:oleObj name="Equation" r:id="rId13" imgW="1600200" imgH="800100" progId="Equation.DSMT4">
                  <p:embed/>
                  <p:pic>
                    <p:nvPicPr>
                      <p:cNvPr id="0" name="Picture 795"/>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943600" y="1371600"/>
                        <a:ext cx="1600200" cy="800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 name="Object 5"/>
          <p:cNvGraphicFramePr>
            <a:graphicFrameLocks noChangeAspect="1"/>
          </p:cNvGraphicFramePr>
          <p:nvPr>
            <p:extLst>
              <p:ext uri="{D42A27DB-BD31-4B8C-83A1-F6EECF244321}">
                <p14:modId xmlns:p14="http://schemas.microsoft.com/office/powerpoint/2010/main" val="1141998240"/>
              </p:ext>
            </p:extLst>
          </p:nvPr>
        </p:nvGraphicFramePr>
        <p:xfrm>
          <a:off x="6578600" y="4095750"/>
          <a:ext cx="330200" cy="381000"/>
        </p:xfrm>
        <a:graphic>
          <a:graphicData uri="http://schemas.openxmlformats.org/presentationml/2006/ole">
            <mc:AlternateContent xmlns:mc="http://schemas.openxmlformats.org/markup-compatibility/2006">
              <mc:Choice xmlns:v="urn:schemas-microsoft-com:vml" Requires="v">
                <p:oleObj spid="_x0000_s6989" name="Equation" r:id="rId15" imgW="330057" imgH="380835" progId="Equation.DSMT4">
                  <p:embed/>
                </p:oleObj>
              </mc:Choice>
              <mc:Fallback>
                <p:oleObj name="Equation" r:id="rId15" imgW="330057" imgH="380835" progId="Equation.DSMT4">
                  <p:embed/>
                  <p:pic>
                    <p:nvPicPr>
                      <p:cNvPr id="0" name="Picture 796"/>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578600" y="4095750"/>
                        <a:ext cx="3302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 name="Object 7"/>
          <p:cNvGraphicFramePr>
            <a:graphicFrameLocks noChangeAspect="1"/>
          </p:cNvGraphicFramePr>
          <p:nvPr>
            <p:extLst>
              <p:ext uri="{D42A27DB-BD31-4B8C-83A1-F6EECF244321}">
                <p14:modId xmlns:p14="http://schemas.microsoft.com/office/powerpoint/2010/main" val="2042393320"/>
              </p:ext>
            </p:extLst>
          </p:nvPr>
        </p:nvGraphicFramePr>
        <p:xfrm>
          <a:off x="1096963" y="3841750"/>
          <a:ext cx="3644900" cy="889000"/>
        </p:xfrm>
        <a:graphic>
          <a:graphicData uri="http://schemas.openxmlformats.org/presentationml/2006/ole">
            <mc:AlternateContent xmlns:mc="http://schemas.openxmlformats.org/markup-compatibility/2006">
              <mc:Choice xmlns:v="urn:schemas-microsoft-com:vml" Requires="v">
                <p:oleObj spid="_x0000_s6990" name="Equation" r:id="rId17" imgW="3644640" imgH="888840" progId="Equation.DSMT4">
                  <p:embed/>
                </p:oleObj>
              </mc:Choice>
              <mc:Fallback>
                <p:oleObj name="Equation" r:id="rId17" imgW="3644640" imgH="888840" progId="Equation.DSMT4">
                  <p:embed/>
                  <p:pic>
                    <p:nvPicPr>
                      <p:cNvPr id="0" name="Picture 797"/>
                      <p:cNvPicPr>
                        <a:picLocks noChangeAspect="1" noChangeArrowheads="1"/>
                      </p:cNvPicPr>
                      <p:nvPr/>
                    </p:nvPicPr>
                    <p:blipFill>
                      <a:blip r:embed="rId18"/>
                      <a:srcRect/>
                      <a:stretch>
                        <a:fillRect/>
                      </a:stretch>
                    </p:blipFill>
                    <p:spPr bwMode="auto">
                      <a:xfrm>
                        <a:off x="1096963" y="3841750"/>
                        <a:ext cx="36449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48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7">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1267">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127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48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a:solidFill>
                  <a:schemeClr val="accent1"/>
                </a:solidFill>
              </a:rPr>
              <a:t>Translating English Phrases into Algebraic Expressions</a:t>
            </a:r>
          </a:p>
        </p:txBody>
      </p:sp>
      <p:sp>
        <p:nvSpPr>
          <p:cNvPr id="12291" name="Rectangle 3"/>
          <p:cNvSpPr>
            <a:spLocks noGrp="1"/>
          </p:cNvSpPr>
          <p:nvPr>
            <p:ph idx="1"/>
          </p:nvPr>
        </p:nvSpPr>
        <p:spPr>
          <a:xfrm>
            <a:off x="457200" y="1280160"/>
            <a:ext cx="8229600" cy="3977640"/>
          </a:xfrm>
          <a:prstGeom prst="rect">
            <a:avLst/>
          </a:prstGeom>
          <a:ln w="28575">
            <a:solidFill>
              <a:srgbClr val="FF0000"/>
            </a:solidFill>
          </a:ln>
        </p:spPr>
        <p:txBody>
          <a:bodyPr>
            <a:noAutofit/>
          </a:bodyPr>
          <a:lstStyle/>
          <a:p>
            <a:pPr marL="533400" indent="-533400" algn="ctr" eaLnBrk="0" hangingPunct="0">
              <a:tabLst>
                <a:tab pos="457200" algn="l"/>
              </a:tabLst>
            </a:pPr>
            <a:r>
              <a:rPr lang="en-US" b="1" dirty="0">
                <a:solidFill>
                  <a:srgbClr val="000000"/>
                </a:solidFill>
              </a:rPr>
              <a:t>Attention!</a:t>
            </a:r>
            <a:endParaRPr lang="en-US" b="1" dirty="0">
              <a:solidFill>
                <a:srgbClr val="000000"/>
              </a:solidFill>
              <a:latin typeface="Calibri" pitchFamily="34" charset="0"/>
            </a:endParaRPr>
          </a:p>
          <a:p>
            <a:pPr marL="533400" indent="-533400" algn="just" eaLnBrk="0" hangingPunct="0">
              <a:spcBef>
                <a:spcPts val="0"/>
              </a:spcBef>
              <a:tabLst>
                <a:tab pos="457200" algn="l"/>
              </a:tabLst>
            </a:pPr>
            <a:r>
              <a:rPr lang="en-US" dirty="0">
                <a:solidFill>
                  <a:srgbClr val="000000"/>
                </a:solidFill>
                <a:latin typeface="Calibri" pitchFamily="34" charset="0"/>
              </a:rPr>
              <a:t>In Example </a:t>
            </a:r>
            <a:r>
              <a:rPr lang="en-US" b="1" dirty="0">
                <a:solidFill>
                  <a:srgbClr val="C00000"/>
                </a:solidFill>
                <a:latin typeface="Calibri" pitchFamily="34" charset="0"/>
              </a:rPr>
              <a:t>1a</a:t>
            </a:r>
            <a:r>
              <a:rPr lang="en-US" dirty="0">
                <a:solidFill>
                  <a:srgbClr val="000000"/>
                </a:solidFill>
                <a:latin typeface="Calibri" pitchFamily="34" charset="0"/>
              </a:rPr>
              <a:t>, the phrase “the sum of </a:t>
            </a:r>
            <a:r>
              <a:rPr lang="en-US" i="1" dirty="0">
                <a:solidFill>
                  <a:srgbClr val="000000"/>
                </a:solidFill>
                <a:latin typeface="Calibri" pitchFamily="34" charset="0"/>
              </a:rPr>
              <a:t>z </a:t>
            </a:r>
            <a:r>
              <a:rPr lang="en-US" dirty="0">
                <a:solidFill>
                  <a:srgbClr val="000000"/>
                </a:solidFill>
                <a:latin typeface="Calibri" pitchFamily="34" charset="0"/>
              </a:rPr>
              <a:t>and </a:t>
            </a:r>
            <a:r>
              <a:rPr lang="en-US" dirty="0">
                <a:solidFill>
                  <a:srgbClr val="000000"/>
                </a:solidFill>
              </a:rPr>
              <a:t>three</a:t>
            </a:r>
            <a:r>
              <a:rPr lang="en-US" dirty="0">
                <a:solidFill>
                  <a:srgbClr val="000000"/>
                </a:solidFill>
                <a:latin typeface="Calibri" pitchFamily="34" charset="0"/>
              </a:rPr>
              <a:t>” was </a:t>
            </a:r>
          </a:p>
          <a:p>
            <a:pPr marL="533400" indent="-533400" algn="just" eaLnBrk="0" hangingPunct="0">
              <a:spcBef>
                <a:spcPts val="0"/>
              </a:spcBef>
              <a:tabLst>
                <a:tab pos="457200" algn="l"/>
              </a:tabLst>
            </a:pPr>
            <a:r>
              <a:rPr lang="en-US" dirty="0">
                <a:solidFill>
                  <a:srgbClr val="000000"/>
                </a:solidFill>
                <a:latin typeface="Calibri" pitchFamily="34" charset="0"/>
              </a:rPr>
              <a:t>translated as </a:t>
            </a:r>
            <a:r>
              <a:rPr lang="en-US" i="1" dirty="0">
                <a:solidFill>
                  <a:srgbClr val="000000"/>
                </a:solidFill>
                <a:latin typeface="Calibri" pitchFamily="34" charset="0"/>
              </a:rPr>
              <a:t>z </a:t>
            </a:r>
            <a:r>
              <a:rPr lang="en-US" dirty="0">
                <a:solidFill>
                  <a:srgbClr val="000000"/>
                </a:solidFill>
                <a:latin typeface="Calibri" pitchFamily="34" charset="0"/>
              </a:rPr>
              <a:t>+ 3. If the expression had been </a:t>
            </a:r>
          </a:p>
          <a:p>
            <a:pPr marL="533400" indent="-533400" algn="just" eaLnBrk="0" hangingPunct="0">
              <a:spcBef>
                <a:spcPts val="0"/>
              </a:spcBef>
              <a:tabLst>
                <a:tab pos="457200" algn="l"/>
              </a:tabLst>
            </a:pPr>
            <a:r>
              <a:rPr lang="en-US" dirty="0">
                <a:solidFill>
                  <a:srgbClr val="000000"/>
                </a:solidFill>
                <a:latin typeface="Calibri" pitchFamily="34" charset="0"/>
              </a:rPr>
              <a:t>translated as 3 + </a:t>
            </a:r>
            <a:r>
              <a:rPr lang="en-US" i="1" dirty="0">
                <a:solidFill>
                  <a:srgbClr val="000000"/>
                </a:solidFill>
                <a:latin typeface="Calibri" pitchFamily="34" charset="0"/>
              </a:rPr>
              <a:t>z</a:t>
            </a:r>
            <a:r>
              <a:rPr lang="en-US" dirty="0">
                <a:solidFill>
                  <a:srgbClr val="000000"/>
                </a:solidFill>
                <a:latin typeface="Calibri" pitchFamily="34" charset="0"/>
              </a:rPr>
              <a:t>, there would have been no </a:t>
            </a:r>
          </a:p>
          <a:p>
            <a:pPr marL="533400" indent="-533400" algn="just" eaLnBrk="0" hangingPunct="0">
              <a:spcBef>
                <a:spcPts val="0"/>
              </a:spcBef>
              <a:tabLst>
                <a:tab pos="457200" algn="l"/>
              </a:tabLst>
            </a:pPr>
            <a:r>
              <a:rPr lang="en-US" dirty="0">
                <a:solidFill>
                  <a:srgbClr val="000000"/>
                </a:solidFill>
                <a:latin typeface="Calibri" pitchFamily="34" charset="0"/>
              </a:rPr>
              <a:t>mathematical error because addition is commutative. </a:t>
            </a:r>
          </a:p>
          <a:p>
            <a:pPr eaLnBrk="0" hangingPunct="0">
              <a:spcBef>
                <a:spcPts val="0"/>
              </a:spcBef>
            </a:pPr>
            <a:r>
              <a:rPr lang="en-US" dirty="0">
                <a:solidFill>
                  <a:srgbClr val="000000"/>
                </a:solidFill>
                <a:latin typeface="Calibri" pitchFamily="34" charset="0"/>
              </a:rPr>
              <a:t>That is, </a:t>
            </a:r>
            <a:r>
              <a:rPr lang="en-US" i="1" dirty="0">
                <a:solidFill>
                  <a:srgbClr val="000000"/>
                </a:solidFill>
                <a:latin typeface="Calibri" pitchFamily="34" charset="0"/>
              </a:rPr>
              <a:t>z </a:t>
            </a:r>
            <a:r>
              <a:rPr lang="en-US" dirty="0">
                <a:solidFill>
                  <a:srgbClr val="000000"/>
                </a:solidFill>
                <a:latin typeface="Calibri" pitchFamily="34" charset="0"/>
              </a:rPr>
              <a:t>+ 3 = 3 + </a:t>
            </a:r>
            <a:r>
              <a:rPr lang="en-US" i="1" dirty="0">
                <a:solidFill>
                  <a:srgbClr val="000000"/>
                </a:solidFill>
                <a:latin typeface="Calibri" pitchFamily="34" charset="0"/>
              </a:rPr>
              <a:t>z</a:t>
            </a:r>
            <a:r>
              <a:rPr lang="en-US" dirty="0">
                <a:solidFill>
                  <a:srgbClr val="000000"/>
                </a:solidFill>
                <a:latin typeface="Calibri" pitchFamily="34" charset="0"/>
              </a:rPr>
              <a:t>. However, in part </a:t>
            </a:r>
            <a:r>
              <a:rPr lang="en-US" b="1" dirty="0">
                <a:solidFill>
                  <a:srgbClr val="C00000"/>
                </a:solidFill>
                <a:latin typeface="Calibri" pitchFamily="34" charset="0"/>
              </a:rPr>
              <a:t>e</a:t>
            </a:r>
            <a:r>
              <a:rPr lang="en-US" dirty="0">
                <a:solidFill>
                  <a:srgbClr val="000000"/>
                </a:solidFill>
                <a:latin typeface="Calibri" pitchFamily="34" charset="0"/>
              </a:rPr>
              <a:t>, the phrase “</a:t>
            </a:r>
            <a:r>
              <a:rPr lang="en-US" dirty="0">
                <a:solidFill>
                  <a:srgbClr val="000000"/>
                </a:solidFill>
              </a:rPr>
              <a:t>three</a:t>
            </a:r>
            <a:r>
              <a:rPr lang="en-US" dirty="0">
                <a:solidFill>
                  <a:srgbClr val="000000"/>
                </a:solidFill>
                <a:latin typeface="Calibri" pitchFamily="34" charset="0"/>
              </a:rPr>
              <a:t> less than the product of a number and </a:t>
            </a:r>
            <a:r>
              <a:rPr lang="en-US" dirty="0">
                <a:solidFill>
                  <a:srgbClr val="000000"/>
                </a:solidFill>
              </a:rPr>
              <a:t>five</a:t>
            </a:r>
            <a:r>
              <a:rPr lang="en-US" dirty="0">
                <a:solidFill>
                  <a:srgbClr val="000000"/>
                </a:solidFill>
                <a:latin typeface="Calibri" pitchFamily="34" charset="0"/>
              </a:rPr>
              <a:t>” must be translated as it was because subtraction is </a:t>
            </a:r>
            <a:r>
              <a:rPr lang="en-US" b="1" dirty="0">
                <a:solidFill>
                  <a:srgbClr val="C00000"/>
                </a:solidFill>
                <a:latin typeface="Calibri" pitchFamily="34" charset="0"/>
              </a:rPr>
              <a:t>not</a:t>
            </a:r>
            <a:r>
              <a:rPr lang="en-US" b="1" dirty="0">
                <a:solidFill>
                  <a:srgbClr val="000000"/>
                </a:solidFill>
                <a:latin typeface="Calibri" pitchFamily="34" charset="0"/>
              </a:rPr>
              <a:t> </a:t>
            </a:r>
          </a:p>
          <a:p>
            <a:pPr marL="533400" indent="-533400" algn="just" eaLnBrk="0" hangingPunct="0">
              <a:spcBef>
                <a:spcPts val="0"/>
              </a:spcBef>
              <a:tabLst>
                <a:tab pos="457200" algn="l"/>
              </a:tabLst>
            </a:pPr>
            <a:r>
              <a:rPr lang="en-US" dirty="0">
                <a:solidFill>
                  <a:srgbClr val="000000"/>
                </a:solidFill>
                <a:latin typeface="Calibri" pitchFamily="34" charset="0"/>
              </a:rPr>
              <a:t>commutative. </a:t>
            </a:r>
            <a:endParaRPr lang="en-US" dirty="0"/>
          </a:p>
        </p:txBody>
      </p:sp>
      <p:graphicFrame>
        <p:nvGraphicFramePr>
          <p:cNvPr id="12292" name="Object 4"/>
          <p:cNvGraphicFramePr>
            <a:graphicFrameLocks noChangeAspect="1"/>
          </p:cNvGraphicFramePr>
          <p:nvPr/>
        </p:nvGraphicFramePr>
        <p:xfrm>
          <a:off x="3276600" y="1790700"/>
          <a:ext cx="914400" cy="336550"/>
        </p:xfrm>
        <a:graphic>
          <a:graphicData uri="http://schemas.openxmlformats.org/presentationml/2006/ole">
            <mc:AlternateContent xmlns:mc="http://schemas.openxmlformats.org/markup-compatibility/2006">
              <mc:Choice xmlns:v="urn:schemas-microsoft-com:vml" Requires="v">
                <p:oleObj spid="_x0000_s7282" name="Equation" r:id="rId3" imgW="457677" imgH="793306" progId="Equation.DSMT4">
                  <p:embed/>
                </p:oleObj>
              </mc:Choice>
              <mc:Fallback>
                <p:oleObj name="Equation" r:id="rId3" imgW="457677" imgH="793306" progId="Equation.DSMT4">
                  <p:embed/>
                  <p:pic>
                    <p:nvPicPr>
                      <p:cNvPr id="0" name="Picture 10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1790700"/>
                        <a:ext cx="914400" cy="336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413</TotalTime>
  <Words>554</Words>
  <Application>Microsoft Office PowerPoint</Application>
  <PresentationFormat>On-screen Show (4:3)</PresentationFormat>
  <Paragraphs>79</Paragraphs>
  <Slides>16</Slides>
  <Notes>1</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16</vt:i4>
      </vt:variant>
    </vt:vector>
  </HeadingPairs>
  <TitlesOfParts>
    <vt:vector size="22" baseType="lpstr">
      <vt:lpstr>Arial</vt:lpstr>
      <vt:lpstr>Calibri</vt:lpstr>
      <vt:lpstr>Courier New</vt:lpstr>
      <vt:lpstr>Symbol</vt:lpstr>
      <vt:lpstr>Office Theme</vt:lpstr>
      <vt:lpstr>Equation</vt:lpstr>
      <vt:lpstr>Section 1.R.5</vt:lpstr>
      <vt:lpstr>Objectives</vt:lpstr>
      <vt:lpstr>Example 1:  Translating English Phrases into Algebraic Expressions</vt:lpstr>
      <vt:lpstr>Example 1:  Translating English Phrases into Algebraic Expressions (cont.)</vt:lpstr>
      <vt:lpstr>Example 1:  Translating English Phrases into Algebraic Expressions (cont.)</vt:lpstr>
      <vt:lpstr>Example 1:  Translating English Phrases into Algebraic Expressions (cont.)</vt:lpstr>
      <vt:lpstr>Example 1:  Translating English Phrases into Algebraic Expressions (cont.)</vt:lpstr>
      <vt:lpstr>Example 1:  Translating English Phrases into Algebraic Expressions (cont.)</vt:lpstr>
      <vt:lpstr>Translating English Phrases into Algebraic Expressions</vt:lpstr>
      <vt:lpstr>Translating English Phrases into Algebraic Expressions</vt:lpstr>
      <vt:lpstr>Example 2:  Application: Translating English Phrases</vt:lpstr>
      <vt:lpstr>Example 3:  Translating Algebraic Expressions into English Phrases</vt:lpstr>
      <vt:lpstr>Example 3:  Translating Algebraic Expressions into English Phrases (cont.)</vt:lpstr>
      <vt:lpstr>Example 4:  Translating Equations into Word Problems</vt:lpstr>
      <vt:lpstr>Example 4:  Translating Equations into Word Problems (cont.)</vt:lpstr>
      <vt:lpstr>Translating Equations into Word Problems</vt:lpstr>
    </vt:vector>
  </TitlesOfParts>
  <Company>Hawkes Learning Systems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Viewing Life Mathematically Plus Integrated Review</dc:title>
  <dc:creator>Hawkes Learning</dc:creator>
  <cp:lastModifiedBy>kanthi</cp:lastModifiedBy>
  <cp:revision>133</cp:revision>
  <dcterms:created xsi:type="dcterms:W3CDTF">2013-04-26T14:43:13Z</dcterms:created>
  <dcterms:modified xsi:type="dcterms:W3CDTF">2018-10-12T06:50:35Z</dcterms:modified>
</cp:coreProperties>
</file>