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2" d="100"/>
          <a:sy n="112" d="100"/>
        </p:scale>
        <p:origin x="184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t>
            </a:r>
            <a:r>
              <a:rPr lang="en-US" b="1" i="1">
                <a:solidFill>
                  <a:srgbClr val="1F497D"/>
                </a:solidFill>
              </a:rPr>
              <a:t>and </a:t>
            </a:r>
            <a:br>
              <a:rPr lang="en-US" b="1" i="1">
                <a:solidFill>
                  <a:srgbClr val="1F497D"/>
                </a:solidFill>
              </a:rPr>
            </a:br>
            <a:r>
              <a:rPr lang="en-US" b="1" i="1">
                <a:solidFill>
                  <a:srgbClr val="1F497D"/>
                </a:solidFill>
              </a:rPr>
              <a:t>Absolute Value</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spid="_x0000_s8461" name="Equation" r:id="rId4" imgW="2514600" imgH="927100" progId="Equation.DSMT4">
                  <p:embed/>
                </p:oleObj>
              </mc:Choice>
              <mc:Fallback>
                <p:oleObj name="Equation" r:id="rId4" imgW="2514600" imgH="927100" progId="Equation.DSMT4">
                  <p:embed/>
                  <p:pic>
                    <p:nvPicPr>
                      <p:cNvPr id="0"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4573560"/>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520700" algn="l"/>
                <a:tab pos="977900" algn="l"/>
              </a:tabLst>
            </a:pPr>
            <a:r>
              <a:rPr lang="en-US" b="1" dirty="0">
                <a:solidFill>
                  <a:srgbClr val="000000"/>
                </a:solidFill>
                <a:latin typeface="Calibri" pitchFamily="34" charset="0"/>
              </a:rPr>
              <a:t>Notes</a:t>
            </a:r>
          </a:p>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26822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341313" algn="l"/>
                <a:tab pos="3998913" algn="l"/>
                <a:tab pos="4230688" algn="l"/>
              </a:tabLst>
            </a:pPr>
            <a:r>
              <a:rPr lang="en-US" b="1" dirty="0">
                <a:solidFill>
                  <a:srgbClr val="000000"/>
                </a:solidFill>
                <a:latin typeface="Calibri" pitchFamily="34" charset="0"/>
              </a:rPr>
              <a:t>Symbols of Equality and Inequality</a:t>
            </a:r>
          </a:p>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a:p>
            <a:pPr eaLnBrk="0" hangingPunct="0"/>
            <a:endParaRPr lang="en-US" b="1"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spid="_x0000_s25288" name="Equation" r:id="rId3" imgW="812447" imgH="291973" progId="Equation.DSMT4">
                  <p:embed/>
                </p:oleObj>
              </mc:Choice>
              <mc:Fallback>
                <p:oleObj name="Equation" r:id="rId3" imgW="812447" imgH="291973" progId="Equation.DSMT4">
                  <p:embed/>
                  <p:pic>
                    <p:nvPicPr>
                      <p:cNvPr id="0" name="Picture 6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spid="_x0000_s25289" name="Equation" r:id="rId5" imgW="822600" imgH="264960" progId="Equation.DSMT4">
                  <p:embed/>
                </p:oleObj>
              </mc:Choice>
              <mc:Fallback>
                <p:oleObj name="Equation" r:id="rId5" imgW="822600" imgH="264960" progId="Equation.DSMT4">
                  <p:embed/>
                  <p:pic>
                    <p:nvPicPr>
                      <p:cNvPr id="0" name="Picture 6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spid="_x0000_s25290" name="Equation" r:id="rId7" imgW="1261440" imgH="886680" progId="Equation.DSMT4">
                  <p:embed/>
                </p:oleObj>
              </mc:Choice>
              <mc:Fallback>
                <p:oleObj name="Equation" r:id="rId7" imgW="1261440" imgH="886680" progId="Equation.DSMT4">
                  <p:embed/>
                  <p:pic>
                    <p:nvPicPr>
                      <p:cNvPr id="0" name="Picture 6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spid="_x0000_s25291" name="Equation" r:id="rId9" imgW="1180588" imgH="279279" progId="Equation.DSMT4">
                  <p:embed/>
                </p:oleObj>
              </mc:Choice>
              <mc:Fallback>
                <p:oleObj name="Equation" r:id="rId9" imgW="1180588" imgH="279279" progId="Equation.DSMT4">
                  <p:embed/>
                  <p:pic>
                    <p:nvPicPr>
                      <p:cNvPr id="0" name="Picture 6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3539102084"/>
              </p:ext>
            </p:extLst>
          </p:nvPr>
        </p:nvGraphicFramePr>
        <p:xfrm>
          <a:off x="990600" y="3975100"/>
          <a:ext cx="1077913" cy="292100"/>
        </p:xfrm>
        <a:graphic>
          <a:graphicData uri="http://schemas.openxmlformats.org/presentationml/2006/ole">
            <mc:AlternateContent xmlns:mc="http://schemas.openxmlformats.org/markup-compatibility/2006">
              <mc:Choice xmlns:v="urn:schemas-microsoft-com:vml" Requires="v">
                <p:oleObj spid="_x0000_s25292" name="Equation" r:id="rId11" imgW="1079032" imgH="291973" progId="Equation.DSMT4">
                  <p:embed/>
                </p:oleObj>
              </mc:Choice>
              <mc:Fallback>
                <p:oleObj name="Equation" r:id="rId11" imgW="1079032" imgH="291973" progId="Equation.DSMT4">
                  <p:embed/>
                  <p:pic>
                    <p:nvPicPr>
                      <p:cNvPr id="0" name="Picture 6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975100"/>
                        <a:ext cx="10779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spid="_x0000_s24218" name="Equation" r:id="rId3" imgW="1257120" imgH="838080" progId="Equation.DSMT4">
                  <p:embed/>
                </p:oleObj>
              </mc:Choice>
              <mc:Fallback>
                <p:oleObj name="Equation" r:id="rId3" imgW="1257120" imgH="838080" progId="Equation.DSMT4">
                  <p:embed/>
                  <p:pic>
                    <p:nvPicPr>
                      <p:cNvPr id="0" name="Picture 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spid="_x0000_s24219" name="Equation" r:id="rId5" imgW="507960" imgH="838080" progId="Equation.DSMT4">
                  <p:embed/>
                </p:oleObj>
              </mc:Choice>
              <mc:Fallback>
                <p:oleObj name="Equation" r:id="rId5" imgW="507960" imgH="838080" progId="Equation.DSMT4">
                  <p:embed/>
                  <p:pic>
                    <p:nvPicPr>
                      <p:cNvPr id="0" name="Picture 6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spid="_x0000_s24220" name="Equation" r:id="rId7" imgW="1130040" imgH="838080" progId="Equation.DSMT4">
                  <p:embed/>
                </p:oleObj>
              </mc:Choice>
              <mc:Fallback>
                <p:oleObj name="Equation" r:id="rId7" imgW="1130040" imgH="838080" progId="Equation.DSMT4">
                  <p:embed/>
                  <p:pic>
                    <p:nvPicPr>
                      <p:cNvPr id="0" name="Picture 6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spid="_x0000_s24221" name="Equation" r:id="rId9" imgW="482400" imgH="838080" progId="Equation.DSMT4">
                  <p:embed/>
                </p:oleObj>
              </mc:Choice>
              <mc:Fallback>
                <p:oleObj name="Equation" r:id="rId9" imgW="482400" imgH="838080" progId="Equation.DSMT4">
                  <p:embed/>
                  <p:pic>
                    <p:nvPicPr>
                      <p:cNvPr id="0" name="Picture 6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Inequality Symbols</a:t>
            </a:r>
            <a:endParaRPr lang="en-US" sz="3200" dirty="0">
              <a:solidFill>
                <a:schemeClr val="accent1"/>
              </a:solidFill>
            </a:endParaRPr>
          </a:p>
        </p:txBody>
      </p:sp>
      <p:sp>
        <p:nvSpPr>
          <p:cNvPr id="8" name="Content Placeholder 4"/>
          <p:cNvSpPr txBox="1">
            <a:spLocks/>
          </p:cNvSpPr>
          <p:nvPr/>
        </p:nvSpPr>
        <p:spPr>
          <a:xfrm>
            <a:off x="457200" y="1280160"/>
            <a:ext cx="8229600" cy="25298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Absolute Value</a:t>
            </a:r>
          </a:p>
        </p:txBody>
      </p:sp>
      <p:sp>
        <p:nvSpPr>
          <p:cNvPr id="8" name="Content Placeholder 6"/>
          <p:cNvSpPr txBox="1">
            <a:spLocks/>
          </p:cNvSpPr>
          <p:nvPr/>
        </p:nvSpPr>
        <p:spPr>
          <a:xfrm>
            <a:off x="457200" y="1280160"/>
            <a:ext cx="8229600" cy="19964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tabLst>
                <a:tab pos="520700" algn="l"/>
                <a:tab pos="977900" algn="l"/>
              </a:tabLst>
            </a:pPr>
            <a:r>
              <a:rPr lang="en-US" b="1" dirty="0">
                <a:solidFill>
                  <a:srgbClr val="000000"/>
                </a:solidFill>
                <a:latin typeface="Calibri" pitchFamily="34" charset="0"/>
              </a:rPr>
              <a:t>Properties</a:t>
            </a:r>
          </a:p>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4111489001"/>
              </p:ext>
            </p:extLst>
          </p:nvPr>
        </p:nvGraphicFramePr>
        <p:xfrm>
          <a:off x="1575033" y="4733488"/>
          <a:ext cx="736600" cy="292100"/>
        </p:xfrm>
        <a:graphic>
          <a:graphicData uri="http://schemas.openxmlformats.org/presentationml/2006/ole">
            <mc:AlternateContent xmlns:mc="http://schemas.openxmlformats.org/markup-compatibility/2006">
              <mc:Choice xmlns:v="urn:schemas-microsoft-com:vml" Requires="v">
                <p:oleObj spid="_x0000_s36869" name="Equation" r:id="rId3" imgW="736600" imgH="292100" progId="Equation.DSMT4">
                  <p:embed/>
                </p:oleObj>
              </mc:Choice>
              <mc:Fallback>
                <p:oleObj name="Equation" r:id="rId3" imgW="736600" imgH="292100" progId="Equation.DSMT4">
                  <p:embed/>
                  <p:pic>
                    <p:nvPicPr>
                      <p:cNvPr id="0" name="Picture 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33" y="473348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endParaRPr lang="en-US" sz="2800" dirty="0"/>
          </a:p>
        </p:txBody>
      </p:sp>
      <p:graphicFrame>
        <p:nvGraphicFramePr>
          <p:cNvPr id="13" name="Object 5"/>
          <p:cNvGraphicFramePr>
            <a:graphicFrameLocks noChangeAspect="1"/>
          </p:cNvGraphicFramePr>
          <p:nvPr>
            <p:extLst>
              <p:ext uri="{D42A27DB-BD31-4B8C-83A1-F6EECF244321}">
                <p14:modId xmlns:p14="http://schemas.microsoft.com/office/powerpoint/2010/main" val="876609124"/>
              </p:ext>
            </p:extLst>
          </p:nvPr>
        </p:nvGraphicFramePr>
        <p:xfrm>
          <a:off x="922789" y="5300444"/>
          <a:ext cx="796925" cy="479425"/>
        </p:xfrm>
        <a:graphic>
          <a:graphicData uri="http://schemas.openxmlformats.org/presentationml/2006/ole">
            <mc:AlternateContent xmlns:mc="http://schemas.openxmlformats.org/markup-compatibility/2006">
              <mc:Choice xmlns:v="urn:schemas-microsoft-com:vml" Requires="v">
                <p:oleObj spid="_x0000_s36870" name="Equation" r:id="rId5" imgW="787320" imgH="469800" progId="Equation.DSMT4">
                  <p:embed/>
                </p:oleObj>
              </mc:Choice>
              <mc:Fallback>
                <p:oleObj name="Equation" r:id="rId5" imgW="787320" imgH="469800" progId="Equation.DSMT4">
                  <p:embed/>
                  <p:pic>
                    <p:nvPicPr>
                      <p:cNvPr id="0" name="Picture 9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789" y="530044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2418582652"/>
              </p:ext>
            </p:extLst>
          </p:nvPr>
        </p:nvGraphicFramePr>
        <p:xfrm>
          <a:off x="1752600" y="5393422"/>
          <a:ext cx="723900" cy="279400"/>
        </p:xfrm>
        <a:graphic>
          <a:graphicData uri="http://schemas.openxmlformats.org/presentationml/2006/ole">
            <mc:AlternateContent xmlns:mc="http://schemas.openxmlformats.org/markup-compatibility/2006">
              <mc:Choice xmlns:v="urn:schemas-microsoft-com:vml" Requires="v">
                <p:oleObj spid="_x0000_s36871" name="Equation" r:id="rId7" imgW="712800" imgH="264960" progId="Equation.DSMT4">
                  <p:embed/>
                </p:oleObj>
              </mc:Choice>
              <mc:Fallback>
                <p:oleObj name="Equation" r:id="rId7" imgW="712800" imgH="264960" progId="Equation.DSMT4">
                  <p:embed/>
                  <p:pic>
                    <p:nvPicPr>
                      <p:cNvPr id="0" name="Picture 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93422"/>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018471272"/>
              </p:ext>
            </p:extLst>
          </p:nvPr>
        </p:nvGraphicFramePr>
        <p:xfrm>
          <a:off x="957044" y="2006367"/>
          <a:ext cx="577850" cy="479425"/>
        </p:xfrm>
        <a:graphic>
          <a:graphicData uri="http://schemas.openxmlformats.org/presentationml/2006/ole">
            <mc:AlternateContent xmlns:mc="http://schemas.openxmlformats.org/markup-compatibility/2006">
              <mc:Choice xmlns:v="urn:schemas-microsoft-com:vml" Requires="v">
                <p:oleObj spid="_x0000_s36872" name="Equation" r:id="rId9" imgW="571320" imgH="469800" progId="Equation.DSMT4">
                  <p:embed/>
                </p:oleObj>
              </mc:Choice>
              <mc:Fallback>
                <p:oleObj name="Equation" r:id="rId9" imgW="571320" imgH="469800" progId="Equation.DSMT4">
                  <p:embed/>
                  <p:pic>
                    <p:nvPicPr>
                      <p:cNvPr id="0" name="Picture 9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044" y="20063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45663372"/>
              </p:ext>
            </p:extLst>
          </p:nvPr>
        </p:nvGraphicFramePr>
        <p:xfrm>
          <a:off x="965433" y="2650222"/>
          <a:ext cx="796925" cy="479425"/>
        </p:xfrm>
        <a:graphic>
          <a:graphicData uri="http://schemas.openxmlformats.org/presentationml/2006/ole">
            <mc:AlternateContent xmlns:mc="http://schemas.openxmlformats.org/markup-compatibility/2006">
              <mc:Choice xmlns:v="urn:schemas-microsoft-com:vml" Requires="v">
                <p:oleObj spid="_x0000_s36873" name="Equation" r:id="rId11" imgW="787320" imgH="469800" progId="Equation.DSMT4">
                  <p:embed/>
                </p:oleObj>
              </mc:Choice>
              <mc:Fallback>
                <p:oleObj name="Equation" r:id="rId11" imgW="787320" imgH="469800" progId="Equation.DSMT4">
                  <p:embed/>
                  <p:pic>
                    <p:nvPicPr>
                      <p:cNvPr id="0" name="Picture 9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3" y="2650222"/>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3994498542"/>
              </p:ext>
            </p:extLst>
          </p:nvPr>
        </p:nvGraphicFramePr>
        <p:xfrm>
          <a:off x="965433" y="3322186"/>
          <a:ext cx="1052513" cy="479425"/>
        </p:xfrm>
        <a:graphic>
          <a:graphicData uri="http://schemas.openxmlformats.org/presentationml/2006/ole">
            <mc:AlternateContent xmlns:mc="http://schemas.openxmlformats.org/markup-compatibility/2006">
              <mc:Choice xmlns:v="urn:schemas-microsoft-com:vml" Requires="v">
                <p:oleObj spid="_x0000_s36874" name="Equation" r:id="rId13" imgW="1041120" imgH="469800" progId="Equation.DSMT4">
                  <p:embed/>
                </p:oleObj>
              </mc:Choice>
              <mc:Fallback>
                <p:oleObj name="Equation" r:id="rId13" imgW="1041120" imgH="469800" progId="Equation.DSMT4">
                  <p:embed/>
                  <p:pic>
                    <p:nvPicPr>
                      <p:cNvPr id="0" name="Picture 9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433" y="3322186"/>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nvGraphicFramePr>
        <p:xfrm>
          <a:off x="923488" y="4648200"/>
          <a:ext cx="577850" cy="479425"/>
        </p:xfrm>
        <a:graphic>
          <a:graphicData uri="http://schemas.openxmlformats.org/presentationml/2006/ole">
            <mc:AlternateContent xmlns:mc="http://schemas.openxmlformats.org/markup-compatibility/2006">
              <mc:Choice xmlns:v="urn:schemas-microsoft-com:vml" Requires="v">
                <p:oleObj spid="_x0000_s36875" name="Equation" r:id="rId15" imgW="571320" imgH="469800" progId="Equation.DSMT4">
                  <p:embed/>
                </p:oleObj>
              </mc:Choice>
              <mc:Fallback>
                <p:oleObj name="Equation" r:id="rId15" imgW="571320" imgH="469800" progId="Equation.DSMT4">
                  <p:embed/>
                  <p:pic>
                    <p:nvPicPr>
                      <p:cNvPr id="0" name="Picture 9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3488" y="4648200"/>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 (cont.)</a:t>
            </a:r>
          </a:p>
        </p:txBody>
      </p:sp>
      <p:sp>
        <p:nvSpPr>
          <p:cNvPr id="3" name="Content Placeholder 2"/>
          <p:cNvSpPr>
            <a:spLocks noGrp="1"/>
          </p:cNvSpPr>
          <p:nvPr>
            <p:ph idx="1"/>
          </p:nvPr>
        </p:nvSpPr>
        <p:spPr/>
        <p:txBody>
          <a:bodyPr/>
          <a:lstStyle/>
          <a:p>
            <a:pPr marL="514350" indent="-514350">
              <a:buFont typeface="+mj-lt"/>
              <a:buAutoNum type="alphaLcPeriod" startAt="3"/>
            </a:pPr>
            <a:r>
              <a:rPr lang="en-US" dirty="0"/>
              <a:t> 				    The opposite of the absolute value of </a:t>
            </a:r>
            <a:r>
              <a:rPr lang="en-US" dirty="0">
                <a:latin typeface="Symbol" charset="2"/>
                <a:cs typeface="Symbol" charset="2"/>
              </a:rPr>
              <a:t>-</a:t>
            </a:r>
            <a:r>
              <a:rPr lang="en-US" dirty="0"/>
              <a:t>2.9.</a:t>
            </a:r>
          </a:p>
          <a:p>
            <a:pPr marL="514350" indent="-514350"/>
            <a:r>
              <a:rPr lang="en-US" dirty="0"/>
              <a:t>	</a:t>
            </a:r>
          </a:p>
        </p:txBody>
      </p:sp>
      <p:graphicFrame>
        <p:nvGraphicFramePr>
          <p:cNvPr id="35842" name="Object 2"/>
          <p:cNvGraphicFramePr>
            <a:graphicFrameLocks noChangeAspect="1"/>
          </p:cNvGraphicFramePr>
          <p:nvPr/>
        </p:nvGraphicFramePr>
        <p:xfrm>
          <a:off x="990600" y="1346433"/>
          <a:ext cx="1052513" cy="477837"/>
        </p:xfrm>
        <a:graphic>
          <a:graphicData uri="http://schemas.openxmlformats.org/presentationml/2006/ole">
            <mc:AlternateContent xmlns:mc="http://schemas.openxmlformats.org/markup-compatibility/2006">
              <mc:Choice xmlns:v="urn:schemas-microsoft-com:vml" Requires="v">
                <p:oleObj spid="_x0000_s35869" name="Equation" r:id="rId3" imgW="1041120" imgH="469800" progId="Equation.DSMT4">
                  <p:embed/>
                </p:oleObj>
              </mc:Choice>
              <mc:Fallback>
                <p:oleObj name="Equation" r:id="rId3" imgW="1041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4643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2109132" y="1346433"/>
          <a:ext cx="1219200" cy="469900"/>
        </p:xfrm>
        <a:graphic>
          <a:graphicData uri="http://schemas.openxmlformats.org/presentationml/2006/ole">
            <mc:AlternateContent xmlns:mc="http://schemas.openxmlformats.org/markup-compatibility/2006">
              <mc:Choice xmlns:v="urn:schemas-microsoft-com:vml" Requires="v">
                <p:oleObj spid="_x0000_s35870" name="Equation" r:id="rId5" imgW="1219200" imgH="469900" progId="Equation.DSMT4">
                  <p:embed/>
                </p:oleObj>
              </mc:Choice>
              <mc:Fallback>
                <p:oleObj name="Equation" r:id="rId5" imgW="1219200" imgH="469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32" y="134643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3429932" y="1424221"/>
          <a:ext cx="965200" cy="292100"/>
        </p:xfrm>
        <a:graphic>
          <a:graphicData uri="http://schemas.openxmlformats.org/presentationml/2006/ole">
            <mc:AlternateContent xmlns:mc="http://schemas.openxmlformats.org/markup-compatibility/2006">
              <mc:Choice xmlns:v="urn:schemas-microsoft-com:vml" Requires="v">
                <p:oleObj spid="_x0000_s35871"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32" y="142422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xfrm>
            <a:off x="457200" y="1280160"/>
            <a:ext cx="8229600" cy="3022366"/>
          </a:xfrm>
          <a:prstGeom prst="rect">
            <a:avLst/>
          </a:prstGeom>
          <a:noFill/>
        </p:spPr>
        <p:txBody>
          <a:bodyPr>
            <a:spAutoFit/>
          </a:bodyPr>
          <a:lstStyle/>
          <a:p>
            <a:pPr>
              <a:buFont typeface="Courier New" pitchFamily="49" charset="0"/>
              <a:buChar char="o"/>
              <a:tabLst>
                <a:tab pos="463550" algn="l"/>
              </a:tabLst>
            </a:pPr>
            <a:r>
              <a:rPr lang="en-US" i="0" dirty="0">
                <a:solidFill>
                  <a:schemeClr val="tx1"/>
                </a:solidFill>
              </a:rPr>
              <a:t>	Graph </a:t>
            </a:r>
            <a:r>
              <a:rPr lang="en-US" dirty="0"/>
              <a:t>real numbers on a number line.</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Identify </a:t>
            </a:r>
            <a:r>
              <a:rPr lang="en-US" dirty="0"/>
              <a:t>types of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Recognize the inequality symbols and use them to</a:t>
            </a:r>
            <a:br>
              <a:rPr lang="en-US" dirty="0"/>
            </a:br>
            <a:r>
              <a:rPr lang="en-US" dirty="0"/>
              <a:t>	compare real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Find the absolute value of a real number.</a:t>
            </a:r>
          </a:p>
          <a:p>
            <a:pPr>
              <a:tabLst>
                <a:tab pos="463550"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spid="_x0000_s14887" name="Equation" r:id="rId3" imgW="1040948" imgH="469696" progId="Equation.DSMT4">
                  <p:embed/>
                </p:oleObj>
              </mc:Choice>
              <mc:Fallback>
                <p:oleObj name="Equation" r:id="rId3" imgW="1040948" imgH="469696"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spid="_x0000_s14888" name="Equation" r:id="rId5" imgW="1054100" imgH="469900" progId="Equation.DSMT4">
                  <p:embed/>
                </p:oleObj>
              </mc:Choice>
              <mc:Fallback>
                <p:oleObj name="Equation" r:id="rId5" imgW="1054100" imgH="469900"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spid="_x0000_s32991" name="Equation" r:id="rId3" imgW="927100" imgH="469900" progId="Equation.DSMT4">
                  <p:embed/>
                </p:oleObj>
              </mc:Choice>
              <mc:Fallback>
                <p:oleObj name="Equation" r:id="rId3" imgW="927100" imgH="469900" progId="Equation.DSMT4">
                  <p:embed/>
                  <p:pic>
                    <p:nvPicPr>
                      <p:cNvPr id="0" name="Picture 18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spid="_x0000_s32992" name="Equation" r:id="rId5" imgW="786240" imgH="585000" progId="Equation.DSMT4">
                  <p:embed/>
                </p:oleObj>
              </mc:Choice>
              <mc:Fallback>
                <p:oleObj name="Equation" r:id="rId5" imgW="786240" imgH="585000" progId="Equation.DSMT4">
                  <p:embed/>
                  <p:pic>
                    <p:nvPicPr>
                      <p:cNvPr id="0" name="Picture 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spid="_x0000_s32993" name="Equation" r:id="rId7" imgW="2075400" imgH="356400" progId="Equation.DSMT4">
                  <p:embed/>
                </p:oleObj>
              </mc:Choice>
              <mc:Fallback>
                <p:oleObj name="Equation" r:id="rId7" imgW="2075400" imgH="356400" progId="Equation.DSMT4">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spid="_x0000_s32994" name="Equation" r:id="rId9" imgW="1104900" imgH="469900" progId="Equation.DSMT4">
                  <p:embed/>
                </p:oleObj>
              </mc:Choice>
              <mc:Fallback>
                <p:oleObj name="Equation" r:id="rId9" imgW="1104900" imgH="469900" progId="Equation.DSMT4">
                  <p:embed/>
                  <p:pic>
                    <p:nvPicPr>
                      <p:cNvPr id="0" name="Picture 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spid="_x0000_s16974" name="Equation" r:id="rId3" imgW="1129810" imgH="469696" progId="Equation.DSMT4">
                  <p:embed/>
                </p:oleObj>
              </mc:Choice>
              <mc:Fallback>
                <p:oleObj name="Equation" r:id="rId3" imgW="1129810" imgH="469696" progId="Equation.DSMT4">
                  <p:embed/>
                  <p:pic>
                    <p:nvPicPr>
                      <p:cNvPr id="0" name="Picture 5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spid="_x0000_s16975" name="Equation" r:id="rId5" imgW="1078560" imgH="585000" progId="Equation.DSMT4">
                  <p:embed/>
                </p:oleObj>
              </mc:Choice>
              <mc:Fallback>
                <p:oleObj name="Equation" r:id="rId5" imgW="1078560" imgH="585000" progId="Equation.DSMT4">
                  <p:embed/>
                  <p:pic>
                    <p:nvPicPr>
                      <p:cNvPr id="0" name="Picture 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spid="_x0000_s25701" name="Equation" r:id="rId3" imgW="877680" imgH="585000" progId="Equation.DSMT4">
                  <p:embed/>
                </p:oleObj>
              </mc:Choice>
              <mc:Fallback>
                <p:oleObj name="Equation" r:id="rId3" imgW="877680" imgH="5850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spid="_x0000_s27743" name="Equation" r:id="rId3" imgW="804240" imgH="585000" progId="Equation.DSMT4">
                  <p:embed/>
                </p:oleObj>
              </mc:Choice>
              <mc:Fallback>
                <p:oleObj name="Equation" r:id="rId3" imgW="804240" imgH="585000" progId="Equation.DSMT4">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algn="ctr" eaLnBrk="0" hangingPunct="0">
              <a:buNone/>
              <a:tabLst>
                <a:tab pos="520700" algn="l"/>
                <a:tab pos="977900" algn="l"/>
              </a:tabLst>
            </a:pPr>
            <a:r>
              <a:rPr lang="en-US" sz="2800" b="1" dirty="0">
                <a:solidFill>
                  <a:srgbClr val="000000"/>
                </a:solidFill>
                <a:latin typeface="Calibri" pitchFamily="34" charset="0"/>
              </a:rPr>
              <a:t>Notes</a:t>
            </a:r>
          </a:p>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nvPr>
        </p:nvGraphicFramePr>
        <p:xfrm>
          <a:off x="3104445" y="1828800"/>
          <a:ext cx="508000" cy="482600"/>
        </p:xfrm>
        <a:graphic>
          <a:graphicData uri="http://schemas.openxmlformats.org/presentationml/2006/ole">
            <mc:AlternateContent xmlns:mc="http://schemas.openxmlformats.org/markup-compatibility/2006">
              <mc:Choice xmlns:v="urn:schemas-microsoft-com:vml" Requires="v">
                <p:oleObj spid="_x0000_s1575" name="Equation" r:id="rId3" imgW="507780" imgH="482391" progId="Equation.DSMT4">
                  <p:embed/>
                </p:oleObj>
              </mc:Choice>
              <mc:Fallback>
                <p:oleObj name="Equation" r:id="rId3" imgW="507780" imgH="482391"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45" y="1828800"/>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a:solidFill>
                  <a:schemeClr val="accent1"/>
                </a:solidFill>
              </a:rPr>
              <a:t>Number Lines</a:t>
            </a:r>
          </a:p>
        </p:txBody>
      </p:sp>
      <p:graphicFrame>
        <p:nvGraphicFramePr>
          <p:cNvPr id="6149" name="Object 16"/>
          <p:cNvGraphicFramePr>
            <a:graphicFrameLocks noGrp="1" noChangeAspect="1"/>
          </p:cNvGraphicFramePr>
          <p:nvPr>
            <p:ph sz="quarter" idx="4294967295"/>
          </p:nvPr>
        </p:nvGraphicFramePr>
        <p:xfrm>
          <a:off x="5029200" y="3547533"/>
          <a:ext cx="508000" cy="482600"/>
        </p:xfrm>
        <a:graphic>
          <a:graphicData uri="http://schemas.openxmlformats.org/presentationml/2006/ole">
            <mc:AlternateContent xmlns:mc="http://schemas.openxmlformats.org/markup-compatibility/2006">
              <mc:Choice xmlns:v="urn:schemas-microsoft-com:vml" Requires="v">
                <p:oleObj spid="_x0000_s1576" name="Equation" r:id="rId5" imgW="507780" imgH="482391" progId="Equation.DSMT4">
                  <p:embed/>
                </p:oleObj>
              </mc:Choice>
              <mc:Fallback>
                <p:oleObj name="Equation" r:id="rId5" imgW="507780" imgH="482391"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47533"/>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algn="ctr" eaLnBrk="0" hangingPunct="0">
              <a:spcBef>
                <a:spcPct val="20000"/>
              </a:spcBef>
              <a:tabLst>
                <a:tab pos="520700" algn="l"/>
                <a:tab pos="977900" algn="l"/>
              </a:tabLst>
            </a:pPr>
            <a:r>
              <a:rPr lang="en-US" sz="2800" b="1" dirty="0">
                <a:solidFill>
                  <a:srgbClr val="000000"/>
                </a:solidFill>
                <a:latin typeface="Calibri" pitchFamily="34" charset="0"/>
              </a:rPr>
              <a:t>Definition</a:t>
            </a:r>
          </a:p>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ℕ</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551098220"/>
              </p:ext>
            </p:extLst>
          </p:nvPr>
        </p:nvGraphicFramePr>
        <p:xfrm>
          <a:off x="852487" y="2794476"/>
          <a:ext cx="3338513" cy="381000"/>
        </p:xfrm>
        <a:graphic>
          <a:graphicData uri="http://schemas.openxmlformats.org/presentationml/2006/ole">
            <mc:AlternateContent xmlns:mc="http://schemas.openxmlformats.org/markup-compatibility/2006">
              <mc:Choice xmlns:v="urn:schemas-microsoft-com:vml" Requires="v">
                <p:oleObj spid="_x0000_s2326" name="Equation" r:id="rId3" imgW="4114800" imgH="469800" progId="Equation.DSMT4">
                  <p:embed/>
                </p:oleObj>
              </mc:Choice>
              <mc:Fallback>
                <p:oleObj name="Equation" r:id="rId3" imgW="4114800" imgH="469800" progId="Equation.DSMT4">
                  <p:embed/>
                  <p:pic>
                    <p:nvPicPr>
                      <p:cNvPr id="0" name="Picture 269"/>
                      <p:cNvPicPr>
                        <a:picLocks noGrp="1" noChangeAspect="1" noChangeArrowheads="1"/>
                      </p:cNvPicPr>
                      <p:nvPr/>
                    </p:nvPicPr>
                    <p:blipFill>
                      <a:blip r:embed="rId4"/>
                      <a:srcRect/>
                      <a:stretch>
                        <a:fillRect/>
                      </a:stretch>
                    </p:blipFill>
                    <p:spPr bwMode="auto">
                      <a:xfrm>
                        <a:off x="852487" y="2794476"/>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spid="_x0000_s3350" name="Equation" r:id="rId3" imgW="1790700" imgH="469900" progId="Equation.DSMT4">
                  <p:embed/>
                </p:oleObj>
              </mc:Choice>
              <mc:Fallback>
                <p:oleObj name="Equation" r:id="rId3" imgW="1790700" imgH="469900" progId="Equation.DSMT4">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3"/>
          <a:srcRect/>
          <a:stretch>
            <a:fillRect/>
          </a:stretch>
        </p:blipFill>
        <p:spPr bwMode="auto">
          <a:xfrm>
            <a:off x="1066800" y="40386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spid="_x0000_s4649" name="Equation" r:id="rId4" imgW="1791720" imgH="585000" progId="Equation.DSMT4">
                  <p:embed/>
                </p:oleObj>
              </mc:Choice>
              <mc:Fallback>
                <p:oleObj name="Equation" r:id="rId4" imgW="1791720" imgH="585000" progId="Equation.DSMT4">
                  <p:embed/>
                  <p:pic>
                    <p:nvPicPr>
                      <p:cNvPr id="0" name="Picture 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6" cstate="email"/>
          <a:srcRect/>
          <a:stretch>
            <a:fillRect/>
          </a:stretch>
        </p:blipFill>
        <p:spPr bwMode="auto">
          <a:xfrm>
            <a:off x="1050022" y="4981575"/>
            <a:ext cx="4733925" cy="962025"/>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spid="_x0000_s4650" name="Equation" r:id="rId7" imgW="2404440" imgH="585000" progId="Equation.DSMT4">
                  <p:embed/>
                </p:oleObj>
              </mc:Choice>
              <mc:Fallback>
                <p:oleObj name="Equation" r:id="rId7" imgW="2404440" imgH="585000" progId="Equation.DSMT4">
                  <p:embed/>
                  <p:pic>
                    <p:nvPicPr>
                      <p:cNvPr id="0"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Variables</a:t>
            </a:r>
          </a:p>
        </p:txBody>
      </p:sp>
      <p:sp>
        <p:nvSpPr>
          <p:cNvPr id="4" name="TextBox 3"/>
          <p:cNvSpPr>
            <a:spLocks noChangeArrowheads="1"/>
          </p:cNvSpPr>
          <p:nvPr/>
        </p:nvSpPr>
        <p:spPr bwMode="auto">
          <a:xfrm>
            <a:off x="457200" y="1280160"/>
            <a:ext cx="8229600" cy="19964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rPr>
              <a:t>Definition</a:t>
            </a:r>
            <a:endParaRPr lang="en-US" sz="2800" b="1" dirty="0">
              <a:solidFill>
                <a:srgbClr val="000000"/>
              </a:solidFill>
              <a:latin typeface="Calibri" pitchFamily="34" charset="0"/>
            </a:endParaRP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latin typeface="Calibri" pitchFamily="34" charset="0"/>
              </a:rPr>
              <a:t>Definition</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Rational Numbers</a:t>
            </a:r>
          </a:p>
        </p:txBody>
      </p:sp>
      <p:graphicFrame>
        <p:nvGraphicFramePr>
          <p:cNvPr id="11268" name="Object 5"/>
          <p:cNvGraphicFramePr>
            <a:graphicFrameLocks noGrp="1" noChangeAspect="1"/>
          </p:cNvGraphicFramePr>
          <p:nvPr>
            <p:ph idx="1"/>
          </p:nvPr>
        </p:nvGraphicFramePr>
        <p:xfrm>
          <a:off x="2286000" y="2099733"/>
          <a:ext cx="266700" cy="838200"/>
        </p:xfrm>
        <a:graphic>
          <a:graphicData uri="http://schemas.openxmlformats.org/presentationml/2006/ole">
            <mc:AlternateContent xmlns:mc="http://schemas.openxmlformats.org/markup-compatibility/2006">
              <mc:Choice xmlns:v="urn:schemas-microsoft-com:vml" Requires="v">
                <p:oleObj spid="_x0000_s6422" name="Equation" r:id="rId3" imgW="266584" imgH="837836" progId="Equation.DSMT4">
                  <p:embed/>
                </p:oleObj>
              </mc:Choice>
              <mc:Fallback>
                <p:oleObj name="Equation" r:id="rId3" imgW="266584" imgH="837836" progId="Equation.DSMT4">
                  <p:embed/>
                  <p:pic>
                    <p:nvPicPr>
                      <p:cNvPr id="0" name="Picture 2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9733"/>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spid="_x0000_s7677" name="Equation" r:id="rId3" imgW="3352800" imgH="927100" progId="Equation.DSMT4">
                  <p:embed/>
                </p:oleObj>
              </mc:Choice>
              <mc:Fallback>
                <p:oleObj name="Equation" r:id="rId3" imgW="3352800" imgH="927100" progId="Equation.DSMT4">
                  <p:embed/>
                  <p:pic>
                    <p:nvPicPr>
                      <p:cNvPr id="0" name="Picture 4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spid="_x0000_s7678" name="Equation" r:id="rId5" imgW="5522040" imgH="886680" progId="Equation.DSMT4">
                  <p:embed/>
                </p:oleObj>
              </mc:Choice>
              <mc:Fallback>
                <p:oleObj name="Equation" r:id="rId5" imgW="5522040" imgH="886680" progId="Equation.DSMT4">
                  <p:embed/>
                  <p:pic>
                    <p:nvPicPr>
                      <p:cNvPr id="0" name="Picture 4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831</Words>
  <Application>Microsoft Office PowerPoint</Application>
  <PresentationFormat>On-screen Show (4:3)</PresentationFormat>
  <Paragraphs>125</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Times New Roman</vt:lpstr>
      <vt:lpstr>Courier New</vt:lpstr>
      <vt:lpstr>Calibri</vt:lpstr>
      <vt:lpstr>Symbol</vt:lpstr>
      <vt:lpstr>Cambria Math</vt:lpstr>
      <vt:lpstr>Office Theme</vt:lpstr>
      <vt:lpstr>Equation</vt:lpstr>
      <vt:lpstr>Section 2.R.1</vt:lpstr>
      <vt:lpstr>Objectives</vt:lpstr>
      <vt:lpstr>Number Lines</vt:lpstr>
      <vt:lpstr>Integers</vt:lpstr>
      <vt:lpstr>Example 1: Finding the Opposite of an Integer</vt:lpstr>
      <vt:lpstr>Example 2: Graphing Integers on a Number Line</vt:lpstr>
      <vt:lpstr>Variables</vt:lpstr>
      <vt:lpstr>Rational Numbers</vt:lpstr>
      <vt:lpstr>Example 3: Identifying Types of Numbers</vt:lpstr>
      <vt:lpstr>Example 4: Graphing Sets of Numbers</vt:lpstr>
      <vt:lpstr>Example 5: Graphing Sets of Numbers</vt:lpstr>
      <vt:lpstr>Inequality Symbols</vt:lpstr>
      <vt:lpstr>Inequality Symbols</vt:lpstr>
      <vt:lpstr>Example 6: Verifying Inequalities</vt:lpstr>
      <vt:lpstr>Example 6: Verifying Inequalities (cont.)</vt:lpstr>
      <vt:lpstr>Inequality Symbols</vt:lpstr>
      <vt:lpstr>Absolute Value</vt:lpstr>
      <vt:lpstr>Example 7: Finding Absolute Values</vt:lpstr>
      <vt:lpstr>Example 7: Finding Absolute Values (cont.)</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 Systems</dc:creator>
  <cp:lastModifiedBy>kanthi</cp:lastModifiedBy>
  <cp:revision>323</cp:revision>
  <dcterms:created xsi:type="dcterms:W3CDTF">2013-04-26T14:43:13Z</dcterms:created>
  <dcterms:modified xsi:type="dcterms:W3CDTF">2018-10-17T05:49:23Z</dcterms:modified>
</cp:coreProperties>
</file>