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0" r:id="rId5"/>
    <p:sldId id="274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2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FFFFCC"/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08" autoAdjust="0"/>
    <p:restoredTop sz="94660"/>
  </p:normalViewPr>
  <p:slideViewPr>
    <p:cSldViewPr>
      <p:cViewPr varScale="1">
        <p:scale>
          <a:sx n="92" d="100"/>
          <a:sy n="92" d="100"/>
        </p:scale>
        <p:origin x="119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e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9.wmf"/><Relationship Id="rId7" Type="http://schemas.openxmlformats.org/officeDocument/2006/relationships/image" Target="../media/image42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27.wmf"/><Relationship Id="rId9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54.wmf"/><Relationship Id="rId7" Type="http://schemas.openxmlformats.org/officeDocument/2006/relationships/image" Target="../media/image49.wmf"/><Relationship Id="rId2" Type="http://schemas.openxmlformats.org/officeDocument/2006/relationships/image" Target="../media/image53.wmf"/><Relationship Id="rId1" Type="http://schemas.openxmlformats.org/officeDocument/2006/relationships/image" Target="../media/image52.e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10" Type="http://schemas.openxmlformats.org/officeDocument/2006/relationships/image" Target="../media/image60.wmf"/><Relationship Id="rId4" Type="http://schemas.openxmlformats.org/officeDocument/2006/relationships/image" Target="../media/image55.wmf"/><Relationship Id="rId9" Type="http://schemas.openxmlformats.org/officeDocument/2006/relationships/image" Target="../media/image5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Relationship Id="rId9" Type="http://schemas.openxmlformats.org/officeDocument/2006/relationships/image" Target="../media/image4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19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F3941B-4E4B-4371-93E2-BC474DD16822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F7A8EA-C452-4A33-9BCF-E8B6F67FE7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793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58.wmf"/><Relationship Id="rId3" Type="http://schemas.openxmlformats.org/officeDocument/2006/relationships/oleObject" Target="../embeddings/oleObject51.bin"/><Relationship Id="rId21" Type="http://schemas.openxmlformats.org/officeDocument/2006/relationships/oleObject" Target="../embeddings/oleObject60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wmf"/><Relationship Id="rId20" Type="http://schemas.openxmlformats.org/officeDocument/2006/relationships/image" Target="../media/image59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59.bin"/><Relationship Id="rId4" Type="http://schemas.openxmlformats.org/officeDocument/2006/relationships/image" Target="../media/image52.e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7.wmf"/><Relationship Id="rId22" Type="http://schemas.openxmlformats.org/officeDocument/2006/relationships/image" Target="../media/image6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image" Target="../media/image65.wmf"/><Relationship Id="rId18" Type="http://schemas.openxmlformats.org/officeDocument/2006/relationships/image" Target="../media/image67.wmf"/><Relationship Id="rId3" Type="http://schemas.openxmlformats.org/officeDocument/2006/relationships/oleObject" Target="../embeddings/oleObject61.bin"/><Relationship Id="rId21" Type="http://schemas.openxmlformats.org/officeDocument/2006/relationships/oleObject" Target="../embeddings/oleObject71.bin"/><Relationship Id="rId7" Type="http://schemas.openxmlformats.org/officeDocument/2006/relationships/oleObject" Target="../embeddings/oleObject63.bin"/><Relationship Id="rId12" Type="http://schemas.openxmlformats.org/officeDocument/2006/relationships/oleObject" Target="../embeddings/oleObject66.bin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6.wmf"/><Relationship Id="rId20" Type="http://schemas.openxmlformats.org/officeDocument/2006/relationships/image" Target="../media/image68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64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4.bin"/><Relationship Id="rId14" Type="http://schemas.openxmlformats.org/officeDocument/2006/relationships/oleObject" Target="../embeddings/oleObject67.bin"/><Relationship Id="rId22" Type="http://schemas.openxmlformats.org/officeDocument/2006/relationships/image" Target="../media/image4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6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80.bin"/><Relationship Id="rId18" Type="http://schemas.openxmlformats.org/officeDocument/2006/relationships/oleObject" Target="../embeddings/oleObject84.bin"/><Relationship Id="rId3" Type="http://schemas.openxmlformats.org/officeDocument/2006/relationships/oleObject" Target="../embeddings/oleObject75.bin"/><Relationship Id="rId21" Type="http://schemas.openxmlformats.org/officeDocument/2006/relationships/oleObject" Target="../embeddings/oleObject86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75.wmf"/><Relationship Id="rId17" Type="http://schemas.openxmlformats.org/officeDocument/2006/relationships/image" Target="../media/image76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3.bin"/><Relationship Id="rId20" Type="http://schemas.openxmlformats.org/officeDocument/2006/relationships/image" Target="../media/image7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5" Type="http://schemas.openxmlformats.org/officeDocument/2006/relationships/oleObject" Target="../embeddings/oleObject82.bin"/><Relationship Id="rId10" Type="http://schemas.openxmlformats.org/officeDocument/2006/relationships/image" Target="../media/image74.wmf"/><Relationship Id="rId19" Type="http://schemas.openxmlformats.org/officeDocument/2006/relationships/oleObject" Target="../embeddings/oleObject85.bin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8.bin"/><Relationship Id="rId14" Type="http://schemas.openxmlformats.org/officeDocument/2006/relationships/oleObject" Target="../embeddings/oleObject81.bin"/><Relationship Id="rId22" Type="http://schemas.openxmlformats.org/officeDocument/2006/relationships/image" Target="../media/image7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4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2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2.wmf"/><Relationship Id="rId3" Type="http://schemas.openxmlformats.org/officeDocument/2006/relationships/oleObject" Target="../embeddings/oleObject24.bin"/><Relationship Id="rId21" Type="http://schemas.openxmlformats.org/officeDocument/2006/relationships/oleObject" Target="../embeddings/oleObject33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1.bin"/><Relationship Id="rId25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24" Type="http://schemas.openxmlformats.org/officeDocument/2006/relationships/image" Target="../media/image35.wmf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23" Type="http://schemas.openxmlformats.org/officeDocument/2006/relationships/oleObject" Target="../embeddings/oleObject34.bin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Relationship Id="rId22" Type="http://schemas.openxmlformats.org/officeDocument/2006/relationships/image" Target="../media/image3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5.bin"/><Relationship Id="rId21" Type="http://schemas.openxmlformats.org/officeDocument/2006/relationships/oleObject" Target="../embeddings/oleObject44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43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2.R.5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Order of Operations with    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the Order of Operations with Real Numbers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9600" y="3389293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Calibri" pitchFamily="34" charset="0"/>
              </a:rPr>
              <a:t>Note</a:t>
            </a:r>
            <a:r>
              <a:rPr lang="en-US" sz="2800" dirty="0">
                <a:latin typeface="Calibri" pitchFamily="34" charset="0"/>
              </a:rPr>
              <a:t>: </a:t>
            </a:r>
            <a:r>
              <a:rPr lang="en-US" sz="2800" dirty="0"/>
              <a:t>Because of the rules for order of operations at no time did we subtract</a:t>
            </a:r>
            <a:r>
              <a:rPr lang="en-US" sz="2800" dirty="0">
                <a:latin typeface="Calibri" pitchFamily="34" charset="0"/>
              </a:rPr>
              <a:t> 9 − 2.</a:t>
            </a:r>
          </a:p>
        </p:txBody>
      </p:sp>
      <p:graphicFrame>
        <p:nvGraphicFramePr>
          <p:cNvPr id="1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005845"/>
              </p:ext>
            </p:extLst>
          </p:nvPr>
        </p:nvGraphicFramePr>
        <p:xfrm>
          <a:off x="1320800" y="1970210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1" name="Equation" r:id="rId3" imgW="1129810" imgH="291973" progId="Equation.DSMT4">
                  <p:embed/>
                </p:oleObj>
              </mc:Choice>
              <mc:Fallback>
                <p:oleObj name="Equation" r:id="rId3" imgW="1129810" imgH="291973" progId="Equation.DSMT4">
                  <p:embed/>
                  <p:pic>
                    <p:nvPicPr>
                      <p:cNvPr id="0" name="Picture 4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970210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9356125"/>
              </p:ext>
            </p:extLst>
          </p:nvPr>
        </p:nvGraphicFramePr>
        <p:xfrm>
          <a:off x="1320800" y="2492375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2" name="Equation" r:id="rId5" imgW="647700" imgH="292100" progId="Equation.DSMT4">
                  <p:embed/>
                </p:oleObj>
              </mc:Choice>
              <mc:Fallback>
                <p:oleObj name="Equation" r:id="rId5" imgW="647700" imgH="292100" progId="Equation.DSMT4">
                  <p:embed/>
                  <p:pic>
                    <p:nvPicPr>
                      <p:cNvPr id="0" name="Picture 4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2492375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5524131"/>
              </p:ext>
            </p:extLst>
          </p:nvPr>
        </p:nvGraphicFramePr>
        <p:xfrm>
          <a:off x="1320800" y="1371600"/>
          <a:ext cx="1727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3" name="Equation" r:id="rId7" imgW="1726920" imgH="482400" progId="Equation.DSMT4">
                  <p:embed/>
                </p:oleObj>
              </mc:Choice>
              <mc:Fallback>
                <p:oleObj name="Equation" r:id="rId7" imgW="1726920" imgH="482400" progId="Equation.DSMT4">
                  <p:embed/>
                  <p:pic>
                    <p:nvPicPr>
                      <p:cNvPr id="0" name="Picture 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371600"/>
                        <a:ext cx="1727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069260"/>
              </p:ext>
            </p:extLst>
          </p:nvPr>
        </p:nvGraphicFramePr>
        <p:xfrm>
          <a:off x="3581400" y="20828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4" name="Equation" r:id="rId9" imgW="952087" imgH="279279" progId="Equation.DSMT4">
                  <p:embed/>
                </p:oleObj>
              </mc:Choice>
              <mc:Fallback>
                <p:oleObj name="Equation" r:id="rId9" imgW="952087" imgH="279279" progId="Equation.DSMT4">
                  <p:embed/>
                  <p:pic>
                    <p:nvPicPr>
                      <p:cNvPr id="0" name="Picture 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0828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476447"/>
              </p:ext>
            </p:extLst>
          </p:nvPr>
        </p:nvGraphicFramePr>
        <p:xfrm>
          <a:off x="3581400" y="2578100"/>
          <a:ext cx="520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5" name="Equation" r:id="rId11" imgW="520474" imgH="241195" progId="Equation.DSMT4">
                  <p:embed/>
                </p:oleObj>
              </mc:Choice>
              <mc:Fallback>
                <p:oleObj name="Equation" r:id="rId11" imgW="520474" imgH="241195" progId="Equation.DSMT4">
                  <p:embed/>
                  <p:pic>
                    <p:nvPicPr>
                      <p:cNvPr id="0" name="Picture 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578100"/>
                        <a:ext cx="520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026292"/>
              </p:ext>
            </p:extLst>
          </p:nvPr>
        </p:nvGraphicFramePr>
        <p:xfrm>
          <a:off x="3581400" y="1511300"/>
          <a:ext cx="2527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6" name="Equation" r:id="rId13" imgW="2527200" imgH="241200" progId="Equation.DSMT4">
                  <p:embed/>
                </p:oleObj>
              </mc:Choice>
              <mc:Fallback>
                <p:oleObj name="Equation" r:id="rId13" imgW="2527200" imgH="241200" progId="Equation.DSMT4">
                  <p:embed/>
                  <p:pic>
                    <p:nvPicPr>
                      <p:cNvPr id="0" name="Picture 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511300"/>
                        <a:ext cx="2527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</a:t>
            </a:r>
            <a:r>
              <a:rPr lang="en-US" sz="3200" dirty="0">
                <a:solidFill>
                  <a:schemeClr val="accent1"/>
                </a:solidFill>
              </a:rPr>
              <a:t>5: </a:t>
            </a:r>
            <a:r>
              <a:rPr lang="en-US" dirty="0"/>
              <a:t>Using the Order of Operations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</a:p>
          <a:p>
            <a:r>
              <a:rPr lang="en-US" b="1" dirty="0"/>
              <a:t>Solution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</p:txBody>
      </p:sp>
      <p:graphicFrame>
        <p:nvGraphicFramePr>
          <p:cNvPr id="92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16774"/>
              </p:ext>
            </p:extLst>
          </p:nvPr>
        </p:nvGraphicFramePr>
        <p:xfrm>
          <a:off x="2038350" y="1270000"/>
          <a:ext cx="2374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09" name="Equation" r:id="rId3" imgW="2358720" imgH="621360" progId="Equation.DSMT4">
                  <p:embed/>
                </p:oleObj>
              </mc:Choice>
              <mc:Fallback>
                <p:oleObj name="Equation" r:id="rId3" imgW="2358720" imgH="621360" progId="Equation.DSMT4">
                  <p:embed/>
                  <p:pic>
                    <p:nvPicPr>
                      <p:cNvPr id="0" name="Picture 6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1270000"/>
                        <a:ext cx="2374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4944765"/>
              </p:ext>
            </p:extLst>
          </p:nvPr>
        </p:nvGraphicFramePr>
        <p:xfrm>
          <a:off x="996950" y="2362200"/>
          <a:ext cx="2324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0" name="Equation" r:id="rId5" imgW="2323800" imgH="583920" progId="Equation.DSMT4">
                  <p:embed/>
                </p:oleObj>
              </mc:Choice>
              <mc:Fallback>
                <p:oleObj name="Equation" r:id="rId5" imgW="2323800" imgH="583920" progId="Equation.DSMT4">
                  <p:embed/>
                  <p:pic>
                    <p:nvPicPr>
                      <p:cNvPr id="0" name="Picture 6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362200"/>
                        <a:ext cx="23241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890111"/>
              </p:ext>
            </p:extLst>
          </p:nvPr>
        </p:nvGraphicFramePr>
        <p:xfrm>
          <a:off x="1714500" y="3225800"/>
          <a:ext cx="3314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1" name="Equation" r:id="rId7" imgW="3314520" imgH="482400" progId="Equation.DSMT4">
                  <p:embed/>
                </p:oleObj>
              </mc:Choice>
              <mc:Fallback>
                <p:oleObj name="Equation" r:id="rId7" imgW="3314520" imgH="482400" progId="Equation.DSMT4">
                  <p:embed/>
                  <p:pic>
                    <p:nvPicPr>
                      <p:cNvPr id="0" name="Picture 6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3225800"/>
                        <a:ext cx="3314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88426"/>
              </p:ext>
            </p:extLst>
          </p:nvPr>
        </p:nvGraphicFramePr>
        <p:xfrm>
          <a:off x="1714500" y="5295900"/>
          <a:ext cx="850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2" name="Equation" r:id="rId9" imgW="850680" imgH="266400" progId="Equation.DSMT4">
                  <p:embed/>
                </p:oleObj>
              </mc:Choice>
              <mc:Fallback>
                <p:oleObj name="Equation" r:id="rId9" imgW="850680" imgH="266400" progId="Equation.DSMT4">
                  <p:embed/>
                  <p:pic>
                    <p:nvPicPr>
                      <p:cNvPr id="0" name="Picture 6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5295900"/>
                        <a:ext cx="850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2692080"/>
              </p:ext>
            </p:extLst>
          </p:nvPr>
        </p:nvGraphicFramePr>
        <p:xfrm>
          <a:off x="1752600" y="3987800"/>
          <a:ext cx="246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3" name="Equation" r:id="rId11" imgW="2463480" imgH="482400" progId="Equation.DSMT4">
                  <p:embed/>
                </p:oleObj>
              </mc:Choice>
              <mc:Fallback>
                <p:oleObj name="Equation" r:id="rId11" imgW="2463480" imgH="482400" progId="Equation.DSMT4">
                  <p:embed/>
                  <p:pic>
                    <p:nvPicPr>
                      <p:cNvPr id="0" name="Picture 6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987800"/>
                        <a:ext cx="2463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482865"/>
              </p:ext>
            </p:extLst>
          </p:nvPr>
        </p:nvGraphicFramePr>
        <p:xfrm>
          <a:off x="1714500" y="4749800"/>
          <a:ext cx="1663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4" name="Equation" r:id="rId13" imgW="1663560" imgH="266400" progId="Equation.DSMT4">
                  <p:embed/>
                </p:oleObj>
              </mc:Choice>
              <mc:Fallback>
                <p:oleObj name="Equation" r:id="rId13" imgW="1663560" imgH="266400" progId="Equation.DSMT4">
                  <p:embed/>
                  <p:pic>
                    <p:nvPicPr>
                      <p:cNvPr id="0" name="Picture 6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4749800"/>
                        <a:ext cx="1663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222955"/>
              </p:ext>
            </p:extLst>
          </p:nvPr>
        </p:nvGraphicFramePr>
        <p:xfrm>
          <a:off x="5422900" y="474345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5" name="Equation" r:id="rId15" imgW="952087" imgH="279279" progId="Equation.DSMT4">
                  <p:embed/>
                </p:oleObj>
              </mc:Choice>
              <mc:Fallback>
                <p:oleObj name="Equation" r:id="rId15" imgW="952087" imgH="279279" progId="Equation.DSMT4">
                  <p:embed/>
                  <p:pic>
                    <p:nvPicPr>
                      <p:cNvPr id="0" name="Picture 6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900" y="474345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870490"/>
              </p:ext>
            </p:extLst>
          </p:nvPr>
        </p:nvGraphicFramePr>
        <p:xfrm>
          <a:off x="5410200" y="5321300"/>
          <a:ext cx="965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6" name="Equation" r:id="rId17" imgW="965160" imgH="241200" progId="Equation.DSMT4">
                  <p:embed/>
                </p:oleObj>
              </mc:Choice>
              <mc:Fallback>
                <p:oleObj name="Equation" r:id="rId17" imgW="965160" imgH="241200" progId="Equation.DSMT4">
                  <p:embed/>
                  <p:pic>
                    <p:nvPicPr>
                      <p:cNvPr id="0" name="Picture 6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321300"/>
                        <a:ext cx="965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080097"/>
              </p:ext>
            </p:extLst>
          </p:nvPr>
        </p:nvGraphicFramePr>
        <p:xfrm>
          <a:off x="5410200" y="4089400"/>
          <a:ext cx="297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7" name="Equation" r:id="rId19" imgW="2971800" imgH="279360" progId="Equation.DSMT4">
                  <p:embed/>
                </p:oleObj>
              </mc:Choice>
              <mc:Fallback>
                <p:oleObj name="Equation" r:id="rId19" imgW="2971800" imgH="279360" progId="Equation.DSMT4">
                  <p:embed/>
                  <p:pic>
                    <p:nvPicPr>
                      <p:cNvPr id="0" name="Picture 6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089400"/>
                        <a:ext cx="297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316745"/>
              </p:ext>
            </p:extLst>
          </p:nvPr>
        </p:nvGraphicFramePr>
        <p:xfrm>
          <a:off x="5410200" y="34417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8" name="Equation" r:id="rId21" imgW="1117440" imgH="266400" progId="Equation.DSMT4">
                  <p:embed/>
                </p:oleObj>
              </mc:Choice>
              <mc:Fallback>
                <p:oleObj name="Equation" r:id="rId21" imgW="1117440" imgH="26640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417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329832" y="3168032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48476" y="315656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43876" y="315656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90800" y="3921940"/>
            <a:ext cx="424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81200" y="4539632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811308" y="453828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01232" y="5069660"/>
            <a:ext cx="413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040285"/>
          </a:xfrm>
        </p:spPr>
        <p:txBody>
          <a:bodyPr>
            <a:spAutoFit/>
          </a:bodyPr>
          <a:lstStyle/>
          <a:p>
            <a:r>
              <a:rPr lang="en-US" dirty="0"/>
              <a:t>Simplify:</a:t>
            </a:r>
          </a:p>
          <a:p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57803"/>
              </p:ext>
            </p:extLst>
          </p:nvPr>
        </p:nvGraphicFramePr>
        <p:xfrm>
          <a:off x="2019300" y="1354123"/>
          <a:ext cx="3695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5" name="Equation" r:id="rId3" imgW="3695400" imgH="685800" progId="Equation.DSMT4">
                  <p:embed/>
                </p:oleObj>
              </mc:Choice>
              <mc:Fallback>
                <p:oleObj name="Equation" r:id="rId3" imgW="3695400" imgH="685800" progId="Equation.DSMT4">
                  <p:embed/>
                  <p:pic>
                    <p:nvPicPr>
                      <p:cNvPr id="0" name="Picture 7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1354123"/>
                        <a:ext cx="3695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969579"/>
              </p:ext>
            </p:extLst>
          </p:nvPr>
        </p:nvGraphicFramePr>
        <p:xfrm>
          <a:off x="1447800" y="3190240"/>
          <a:ext cx="3263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6" name="Equation" r:id="rId5" imgW="3263760" imgH="482400" progId="Equation.DSMT4">
                  <p:embed/>
                </p:oleObj>
              </mc:Choice>
              <mc:Fallback>
                <p:oleObj name="Equation" r:id="rId5" imgW="3263760" imgH="482400" progId="Equation.DSMT4">
                  <p:embed/>
                  <p:pic>
                    <p:nvPicPr>
                      <p:cNvPr id="0" name="Picture 7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190240"/>
                        <a:ext cx="3263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865743"/>
              </p:ext>
            </p:extLst>
          </p:nvPr>
        </p:nvGraphicFramePr>
        <p:xfrm>
          <a:off x="5129213" y="32766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7" name="Equation" r:id="rId7" imgW="1117440" imgH="266400" progId="Equation.DSMT4">
                  <p:embed/>
                </p:oleObj>
              </mc:Choice>
              <mc:Fallback>
                <p:oleObj name="Equation" r:id="rId7" imgW="1117440" imgH="266400" progId="Equation.DSMT4">
                  <p:embed/>
                  <p:pic>
                    <p:nvPicPr>
                      <p:cNvPr id="0" name="Picture 7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32766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353019"/>
              </p:ext>
            </p:extLst>
          </p:nvPr>
        </p:nvGraphicFramePr>
        <p:xfrm>
          <a:off x="5129213" y="5092700"/>
          <a:ext cx="1816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8" name="Equation" r:id="rId9" imgW="1815840" imgH="241200" progId="Equation.DSMT4">
                  <p:embed/>
                </p:oleObj>
              </mc:Choice>
              <mc:Fallback>
                <p:oleObj name="Equation" r:id="rId9" imgW="1815840" imgH="241200" progId="Equation.DSMT4">
                  <p:embed/>
                  <p:pic>
                    <p:nvPicPr>
                      <p:cNvPr id="0" name="Picture 7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5092700"/>
                        <a:ext cx="1816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1115082"/>
              </p:ext>
            </p:extLst>
          </p:nvPr>
        </p:nvGraphicFramePr>
        <p:xfrm>
          <a:off x="914400" y="2362200"/>
          <a:ext cx="3695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9" name="Equation" r:id="rId11" imgW="3695400" imgH="685800" progId="Equation.DSMT4">
                  <p:embed/>
                </p:oleObj>
              </mc:Choice>
              <mc:Fallback>
                <p:oleObj name="Equation" r:id="rId11" imgW="3695400" imgH="685800" progId="Equation.DSMT4">
                  <p:embed/>
                  <p:pic>
                    <p:nvPicPr>
                      <p:cNvPr id="0" name="Picture 7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62200"/>
                        <a:ext cx="3695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852853"/>
              </p:ext>
            </p:extLst>
          </p:nvPr>
        </p:nvGraphicFramePr>
        <p:xfrm>
          <a:off x="1447800" y="3815080"/>
          <a:ext cx="279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0" name="Equation" r:id="rId12" imgW="2793960" imgH="482400" progId="Equation.DSMT4">
                  <p:embed/>
                </p:oleObj>
              </mc:Choice>
              <mc:Fallback>
                <p:oleObj name="Equation" r:id="rId12" imgW="2793960" imgH="482400" progId="Equation.DSMT4">
                  <p:embed/>
                  <p:pic>
                    <p:nvPicPr>
                      <p:cNvPr id="0" name="Picture 7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5080"/>
                        <a:ext cx="279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580100"/>
              </p:ext>
            </p:extLst>
          </p:nvPr>
        </p:nvGraphicFramePr>
        <p:xfrm>
          <a:off x="1447800" y="4439920"/>
          <a:ext cx="279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1" name="Equation" r:id="rId14" imgW="2793960" imgH="482400" progId="Equation.DSMT4">
                  <p:embed/>
                </p:oleObj>
              </mc:Choice>
              <mc:Fallback>
                <p:oleObj name="Equation" r:id="rId14" imgW="2793960" imgH="482400" progId="Equation.DSMT4">
                  <p:embed/>
                  <p:pic>
                    <p:nvPicPr>
                      <p:cNvPr id="0" name="Picture 7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439920"/>
                        <a:ext cx="279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777851"/>
              </p:ext>
            </p:extLst>
          </p:nvPr>
        </p:nvGraphicFramePr>
        <p:xfrm>
          <a:off x="1447800" y="5064760"/>
          <a:ext cx="254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2" name="Equation" r:id="rId15" imgW="2539800" imgH="291960" progId="Equation.DSMT4">
                  <p:embed/>
                </p:oleObj>
              </mc:Choice>
              <mc:Fallback>
                <p:oleObj name="Equation" r:id="rId15" imgW="2539800" imgH="291960" progId="Equation.DSMT4">
                  <p:embed/>
                  <p:pic>
                    <p:nvPicPr>
                      <p:cNvPr id="0" name="Picture 7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064760"/>
                        <a:ext cx="254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869780"/>
              </p:ext>
            </p:extLst>
          </p:nvPr>
        </p:nvGraphicFramePr>
        <p:xfrm>
          <a:off x="1435100" y="5499100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3" name="Equation" r:id="rId17" imgW="952200" imgH="291960" progId="Equation.DSMT4">
                  <p:embed/>
                </p:oleObj>
              </mc:Choice>
              <mc:Fallback>
                <p:oleObj name="Equation" r:id="rId17" imgW="952200" imgH="291960" progId="Equation.DSMT4">
                  <p:embed/>
                  <p:pic>
                    <p:nvPicPr>
                      <p:cNvPr id="0" name="Picture 7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5499100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027661"/>
              </p:ext>
            </p:extLst>
          </p:nvPr>
        </p:nvGraphicFramePr>
        <p:xfrm>
          <a:off x="5129213" y="3911600"/>
          <a:ext cx="2959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4" name="Equation" r:id="rId19" imgW="2958840" imgH="279360" progId="Equation.DSMT4">
                  <p:embed/>
                </p:oleObj>
              </mc:Choice>
              <mc:Fallback>
                <p:oleObj name="Equation" r:id="rId19" imgW="2958840" imgH="279360" progId="Equation.DSMT4">
                  <p:embed/>
                  <p:pic>
                    <p:nvPicPr>
                      <p:cNvPr id="0" name="Picture 7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3911600"/>
                        <a:ext cx="2959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121137"/>
              </p:ext>
            </p:extLst>
          </p:nvPr>
        </p:nvGraphicFramePr>
        <p:xfrm>
          <a:off x="5129213" y="45720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5" name="Equation" r:id="rId21" imgW="952087" imgH="279279" progId="Equation.DSMT4">
                  <p:embed/>
                </p:oleObj>
              </mc:Choice>
              <mc:Fallback>
                <p:oleObj name="Equation" r:id="rId21" imgW="952087" imgH="279279" progId="Equation.DSMT4">
                  <p:embed/>
                  <p:pic>
                    <p:nvPicPr>
                      <p:cNvPr id="0" name="Picture 7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45720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Simplify:</a:t>
            </a:r>
          </a:p>
          <a:p>
            <a:endParaRPr lang="af-ZA" dirty="0"/>
          </a:p>
          <a:p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2253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0373522"/>
              </p:ext>
            </p:extLst>
          </p:nvPr>
        </p:nvGraphicFramePr>
        <p:xfrm>
          <a:off x="2076450" y="1060450"/>
          <a:ext cx="2501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1" name="Equation" r:id="rId3" imgW="2501640" imgH="1002960" progId="Equation.DSMT4">
                  <p:embed/>
                </p:oleObj>
              </mc:Choice>
              <mc:Fallback>
                <p:oleObj name="Equation" r:id="rId3" imgW="2501640" imgH="100296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1060450"/>
                        <a:ext cx="2501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291733"/>
              </p:ext>
            </p:extLst>
          </p:nvPr>
        </p:nvGraphicFramePr>
        <p:xfrm>
          <a:off x="1219200" y="4165600"/>
          <a:ext cx="2819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2" name="Equation" r:id="rId5" imgW="2819160" imgH="939600" progId="Equation.DSMT4">
                  <p:embed/>
                </p:oleObj>
              </mc:Choice>
              <mc:Fallback>
                <p:oleObj name="Equation" r:id="rId5" imgW="2819160" imgH="93960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165600"/>
                        <a:ext cx="2819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648200" y="4419600"/>
            <a:ext cx="12723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Exponents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9977995"/>
              </p:ext>
            </p:extLst>
          </p:nvPr>
        </p:nvGraphicFramePr>
        <p:xfrm>
          <a:off x="1066800" y="2882900"/>
          <a:ext cx="2501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3" name="Equation" r:id="rId7" imgW="2501640" imgH="1002960" progId="Equation.DSMT4">
                  <p:embed/>
                </p:oleObj>
              </mc:Choice>
              <mc:Fallback>
                <p:oleObj name="Equation" r:id="rId7" imgW="2501640" imgH="100296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82900"/>
                        <a:ext cx="2501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Using the Order of Operations with 				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225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38488"/>
              </p:ext>
            </p:extLst>
          </p:nvPr>
        </p:nvGraphicFramePr>
        <p:xfrm>
          <a:off x="1295400" y="1066800"/>
          <a:ext cx="23368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0" name="Equation" r:id="rId3" imgW="2336760" imgH="1269720" progId="Equation.DSMT4">
                  <p:embed/>
                </p:oleObj>
              </mc:Choice>
              <mc:Fallback>
                <p:oleObj name="Equation" r:id="rId3" imgW="2336760" imgH="1269720" progId="Equation.DSMT4">
                  <p:embed/>
                  <p:pic>
                    <p:nvPicPr>
                      <p:cNvPr id="0" name="Picture 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066800"/>
                        <a:ext cx="23368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3810000" y="1416050"/>
            <a:ext cx="36501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Divide, then multiply and reduce.</a:t>
            </a:r>
          </a:p>
        </p:txBody>
      </p:sp>
      <p:graphicFrame>
        <p:nvGraphicFramePr>
          <p:cNvPr id="235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313476"/>
              </p:ext>
            </p:extLst>
          </p:nvPr>
        </p:nvGraphicFramePr>
        <p:xfrm>
          <a:off x="1295400" y="2393950"/>
          <a:ext cx="1536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1" name="Equation" r:id="rId5" imgW="1536480" imgH="939600" progId="Equation.DSMT4">
                  <p:embed/>
                </p:oleObj>
              </mc:Choice>
              <mc:Fallback>
                <p:oleObj name="Equation" r:id="rId5" imgW="1536480" imgH="939600" progId="Equation.DSMT4">
                  <p:embed/>
                  <p:pic>
                    <p:nvPicPr>
                      <p:cNvPr id="0" name="Picture 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93950"/>
                        <a:ext cx="1536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459631"/>
              </p:ext>
            </p:extLst>
          </p:nvPr>
        </p:nvGraphicFramePr>
        <p:xfrm>
          <a:off x="1295400" y="428625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2" name="Equation" r:id="rId7" imgW="1422360" imgH="838080" progId="Equation.DSMT4">
                  <p:embed/>
                </p:oleObj>
              </mc:Choice>
              <mc:Fallback>
                <p:oleObj name="Equation" r:id="rId7" imgW="1422360" imgH="838080" progId="Equation.DSMT4">
                  <p:embed/>
                  <p:pic>
                    <p:nvPicPr>
                      <p:cNvPr id="0" name="Picture 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28625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158873"/>
              </p:ext>
            </p:extLst>
          </p:nvPr>
        </p:nvGraphicFramePr>
        <p:xfrm>
          <a:off x="1295400" y="5181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3" name="Equation" r:id="rId9" imgW="711000" imgH="838080" progId="Equation.DSMT4">
                  <p:embed/>
                </p:oleObj>
              </mc:Choice>
              <mc:Fallback>
                <p:oleObj name="Equation" r:id="rId9" imgW="711000" imgH="838080" progId="Equation.DSMT4">
                  <p:embed/>
                  <p:pic>
                    <p:nvPicPr>
                      <p:cNvPr id="0" name="Picture 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181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810000" y="4552890"/>
            <a:ext cx="15528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LCD.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10000" y="5410200"/>
            <a:ext cx="11256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Subtract.</a:t>
            </a:r>
          </a:p>
        </p:txBody>
      </p:sp>
      <p:graphicFrame>
        <p:nvGraphicFramePr>
          <p:cNvPr id="2356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401110"/>
              </p:ext>
            </p:extLst>
          </p:nvPr>
        </p:nvGraphicFramePr>
        <p:xfrm>
          <a:off x="1816100" y="11874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4" name="Equation" r:id="rId11" imgW="317362" imgH="457002" progId="Equation.DSMT4">
                  <p:embed/>
                </p:oleObj>
              </mc:Choice>
              <mc:Fallback>
                <p:oleObj name="Equation" r:id="rId11" imgW="317362" imgH="457002" progId="Equation.DSMT4">
                  <p:embed/>
                  <p:pic>
                    <p:nvPicPr>
                      <p:cNvPr id="0" name="Picture 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11874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587600"/>
              </p:ext>
            </p:extLst>
          </p:nvPr>
        </p:nvGraphicFramePr>
        <p:xfrm>
          <a:off x="2197100" y="116487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5" name="Equation" r:id="rId13" imgW="317362" imgH="457002" progId="Equation.DSMT4">
                  <p:embed/>
                </p:oleObj>
              </mc:Choice>
              <mc:Fallback>
                <p:oleObj name="Equation" r:id="rId13" imgW="317362" imgH="457002" progId="Equation.DSMT4">
                  <p:embed/>
                  <p:pic>
                    <p:nvPicPr>
                      <p:cNvPr id="0" name="Picture 8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1164872"/>
                        <a:ext cx="3175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813834"/>
              </p:ext>
            </p:extLst>
          </p:nvPr>
        </p:nvGraphicFramePr>
        <p:xfrm>
          <a:off x="1816100" y="17208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6" name="Equation" r:id="rId14" imgW="317362" imgH="457002" progId="Equation.DSMT4">
                  <p:embed/>
                </p:oleObj>
              </mc:Choice>
              <mc:Fallback>
                <p:oleObj name="Equation" r:id="rId14" imgW="317362" imgH="457002" progId="Equation.DSMT4">
                  <p:embed/>
                  <p:pic>
                    <p:nvPicPr>
                      <p:cNvPr id="0" name="Picture 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17208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57559"/>
              </p:ext>
            </p:extLst>
          </p:nvPr>
        </p:nvGraphicFramePr>
        <p:xfrm>
          <a:off x="2197100" y="17208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7" name="Equation" r:id="rId15" imgW="317362" imgH="457002" progId="Equation.DSMT4">
                  <p:embed/>
                </p:oleObj>
              </mc:Choice>
              <mc:Fallback>
                <p:oleObj name="Equation" r:id="rId15" imgW="317362" imgH="457002" progId="Equation.DSMT4">
                  <p:embed/>
                  <p:pic>
                    <p:nvPicPr>
                      <p:cNvPr id="0" name="Picture 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17208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213919"/>
              </p:ext>
            </p:extLst>
          </p:nvPr>
        </p:nvGraphicFramePr>
        <p:xfrm>
          <a:off x="2806700" y="1695450"/>
          <a:ext cx="342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8" name="Equation" r:id="rId16" imgW="329040" imgH="493560" progId="Equation.DSMT4">
                  <p:embed/>
                </p:oleObj>
              </mc:Choice>
              <mc:Fallback>
                <p:oleObj name="Equation" r:id="rId16" imgW="329040" imgH="493560" progId="Equation.DSMT4">
                  <p:embed/>
                  <p:pic>
                    <p:nvPicPr>
                      <p:cNvPr id="0" name="Picture 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695450"/>
                        <a:ext cx="342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998035"/>
              </p:ext>
            </p:extLst>
          </p:nvPr>
        </p:nvGraphicFramePr>
        <p:xfrm>
          <a:off x="3276600" y="11874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9" name="Equation" r:id="rId18" imgW="317362" imgH="457002" progId="Equation.DSMT4">
                  <p:embed/>
                </p:oleObj>
              </mc:Choice>
              <mc:Fallback>
                <p:oleObj name="Equation" r:id="rId18" imgW="317362" imgH="457002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1874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892647"/>
              </p:ext>
            </p:extLst>
          </p:nvPr>
        </p:nvGraphicFramePr>
        <p:xfrm>
          <a:off x="2298700" y="21399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0" name="Equation" r:id="rId19" imgW="139639" imgH="190417" progId="Equation.DSMT4">
                  <p:embed/>
                </p:oleObj>
              </mc:Choice>
              <mc:Fallback>
                <p:oleObj name="Equation" r:id="rId19" imgW="139639" imgH="190417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21399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538072"/>
              </p:ext>
            </p:extLst>
          </p:nvPr>
        </p:nvGraphicFramePr>
        <p:xfrm>
          <a:off x="1295400" y="3390900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1" name="Equation" r:id="rId21" imgW="1231560" imgH="838080" progId="Equation.DSMT4">
                  <p:embed/>
                </p:oleObj>
              </mc:Choice>
              <mc:Fallback>
                <p:oleObj name="Equation" r:id="rId21" imgW="1231560" imgH="83808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390900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3810000" y="3638490"/>
            <a:ext cx="31082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Evaluate the absolute value.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2" grpId="0"/>
      <p:bldP spid="13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rules for order of operations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Rules for Order of Operations</a:t>
            </a:r>
          </a:p>
        </p:txBody>
      </p:sp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ts val="0"/>
              </a:spcBef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Simplify within grouping symbols, such as parentheses (  ), brackets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[  ]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and braces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{  },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working from the innermost grouping outward.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Find any powers indicated by exponents.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Moving from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perform any multiplications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divisions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 the order they appear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Moving from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perform any additions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subtractions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 the order they appear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4536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5875" indent="-15875" algn="ctr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b="1" i="0" dirty="0">
                <a:solidFill>
                  <a:srgbClr val="000000"/>
                </a:solidFill>
              </a:rPr>
              <a:t>Notes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Other grouping symbols are the absolute value bars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1000" i="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(such as           ),  the fraction bar (as in            ), and the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1000" i="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square root symbol (such as               ).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Using the Rules for Order of Operations </a:t>
            </a: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775178" y="2568222"/>
          <a:ext cx="787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" name="Equation" r:id="rId3" imgW="787058" imgH="482391" progId="Equation.DSMT4">
                  <p:embed/>
                </p:oleObj>
              </mc:Choice>
              <mc:Fallback>
                <p:oleObj name="Equation" r:id="rId3" imgW="787058" imgH="482391" progId="Equation.DSMT4">
                  <p:embed/>
                  <p:pic>
                    <p:nvPicPr>
                      <p:cNvPr id="0" name="Picture 20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178" y="2568222"/>
                        <a:ext cx="787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6115755" y="2339622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" name="Equation" r:id="rId5" imgW="889000" imgH="838200" progId="Equation.DSMT4">
                  <p:embed/>
                </p:oleObj>
              </mc:Choice>
              <mc:Fallback>
                <p:oleObj name="Equation" r:id="rId5" imgW="889000" imgH="838200" progId="Equation.DSMT4">
                  <p:embed/>
                  <p:pic>
                    <p:nvPicPr>
                      <p:cNvPr id="0" name="Picture 20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755" y="2339622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662311" y="3189111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8" name="Equation" r:id="rId7" imgW="1117115" imgH="444307" progId="Equation.DSMT4">
                  <p:embed/>
                </p:oleObj>
              </mc:Choice>
              <mc:Fallback>
                <p:oleObj name="Equation" r:id="rId7" imgW="1117115" imgH="444307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2311" y="3189111"/>
                        <a:ext cx="1117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Using the Rules for Order of Operations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45110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5875" indent="-15875" algn="ctr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Caution</a:t>
            </a:r>
          </a:p>
          <a:p>
            <a:pPr marL="15875" indent="-15875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Even though the mnemonic </a:t>
            </a:r>
            <a:r>
              <a:rPr lang="en-US" sz="2800" b="1" dirty="0">
                <a:solidFill>
                  <a:srgbClr val="000000"/>
                </a:solidFill>
              </a:rPr>
              <a:t>PEMDAS</a:t>
            </a:r>
            <a:r>
              <a:rPr lang="en-US" sz="2800" dirty="0">
                <a:solidFill>
                  <a:srgbClr val="000000"/>
                </a:solidFill>
              </a:rPr>
              <a:t> is helpful, remember that multiplication and division are performed as they appear, left to right.  Also, addition and subtraction are performed as they appear, left to right.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For example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but</a:t>
            </a:r>
          </a:p>
          <a:p>
            <a:pPr marL="15875" indent="-15875" algn="just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</p:nvPr>
        </p:nvGraphicFramePr>
        <p:xfrm>
          <a:off x="3168650" y="4419600"/>
          <a:ext cx="2806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3" name="Equation" r:id="rId3" imgW="2806700" imgH="330200" progId="Equation.DSMT4">
                  <p:embed/>
                </p:oleObj>
              </mc:Choice>
              <mc:Fallback>
                <p:oleObj name="Equation" r:id="rId3" imgW="2806700" imgH="330200" progId="Equation.DSMT4">
                  <p:embed/>
                  <p:pic>
                    <p:nvPicPr>
                      <p:cNvPr id="0" name="Picture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650" y="4419600"/>
                        <a:ext cx="2806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Grp="1" noChangeAspect="1"/>
          </p:cNvGraphicFramePr>
          <p:nvPr/>
        </p:nvGraphicFramePr>
        <p:xfrm>
          <a:off x="3111500" y="5422900"/>
          <a:ext cx="292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4" name="Equation" r:id="rId5" imgW="2921000" imgH="292100" progId="Equation.DSMT4">
                  <p:embed/>
                </p:oleObj>
              </mc:Choice>
              <mc:Fallback>
                <p:oleObj name="Equation" r:id="rId5" imgW="2921000" imgH="292100" progId="Equation.DSMT4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5422900"/>
                        <a:ext cx="292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172200" y="4400490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Division first</a:t>
            </a:r>
          </a:p>
        </p:txBody>
      </p:sp>
      <p:sp>
        <p:nvSpPr>
          <p:cNvPr id="8" name="Rectangle 7"/>
          <p:cNvSpPr/>
          <p:nvPr/>
        </p:nvSpPr>
        <p:spPr>
          <a:xfrm>
            <a:off x="6172200" y="5391090"/>
            <a:ext cx="24596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Multiplication first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/>
              <a:t>Simplify: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sz="1000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825078"/>
              </p:ext>
            </p:extLst>
          </p:nvPr>
        </p:nvGraphicFramePr>
        <p:xfrm>
          <a:off x="2057400" y="1349826"/>
          <a:ext cx="176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5" name="Equation" r:id="rId3" imgW="1765080" imgH="380880" progId="Equation.DSMT4">
                  <p:embed/>
                </p:oleObj>
              </mc:Choice>
              <mc:Fallback>
                <p:oleObj name="Equation" r:id="rId3" imgW="1765080" imgH="380880" progId="Equation.DSMT4">
                  <p:embed/>
                  <p:pic>
                    <p:nvPicPr>
                      <p:cNvPr id="0" name="Picture 5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49826"/>
                        <a:ext cx="176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633018"/>
              </p:ext>
            </p:extLst>
          </p:nvPr>
        </p:nvGraphicFramePr>
        <p:xfrm>
          <a:off x="3848100" y="3132138"/>
          <a:ext cx="1181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6" name="Equation" r:id="rId5" imgW="1180588" imgH="253890" progId="Equation.DSMT4">
                  <p:embed/>
                </p:oleObj>
              </mc:Choice>
              <mc:Fallback>
                <p:oleObj name="Equation" r:id="rId5" imgW="1180588" imgH="253890" progId="Equation.DSMT4">
                  <p:embed/>
                  <p:pic>
                    <p:nvPicPr>
                      <p:cNvPr id="0" name="Picture 5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3132138"/>
                        <a:ext cx="11811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418317"/>
              </p:ext>
            </p:extLst>
          </p:nvPr>
        </p:nvGraphicFramePr>
        <p:xfrm>
          <a:off x="3822700" y="3623734"/>
          <a:ext cx="3327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7" name="Equation" r:id="rId7" imgW="3327400" imgH="304800" progId="Equation.DSMT4">
                  <p:embed/>
                </p:oleObj>
              </mc:Choice>
              <mc:Fallback>
                <p:oleObj name="Equation" r:id="rId7" imgW="3327400" imgH="304800" progId="Equation.DSMT4">
                  <p:embed/>
                  <p:pic>
                    <p:nvPicPr>
                      <p:cNvPr id="0" name="Picture 5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3623734"/>
                        <a:ext cx="3327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884426"/>
              </p:ext>
            </p:extLst>
          </p:nvPr>
        </p:nvGraphicFramePr>
        <p:xfrm>
          <a:off x="3822700" y="4127500"/>
          <a:ext cx="965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8" name="Equation" r:id="rId9" imgW="965200" imgH="241300" progId="Equation.DSMT4">
                  <p:embed/>
                </p:oleObj>
              </mc:Choice>
              <mc:Fallback>
                <p:oleObj name="Equation" r:id="rId9" imgW="965200" imgH="241300" progId="Equation.DSMT4">
                  <p:embed/>
                  <p:pic>
                    <p:nvPicPr>
                      <p:cNvPr id="0" name="Picture 5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4127500"/>
                        <a:ext cx="965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172628"/>
              </p:ext>
            </p:extLst>
          </p:nvPr>
        </p:nvGraphicFramePr>
        <p:xfrm>
          <a:off x="990600" y="2527300"/>
          <a:ext cx="177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9" name="Equation" r:id="rId11" imgW="1778000" imgH="381000" progId="Equation.DSMT4">
                  <p:embed/>
                </p:oleObj>
              </mc:Choice>
              <mc:Fallback>
                <p:oleObj name="Equation" r:id="rId11" imgW="1778000" imgH="381000" progId="Equation.DSMT4">
                  <p:embed/>
                  <p:pic>
                    <p:nvPicPr>
                      <p:cNvPr id="0" name="Picture 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27300"/>
                        <a:ext cx="1778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235118"/>
              </p:ext>
            </p:extLst>
          </p:nvPr>
        </p:nvGraphicFramePr>
        <p:xfrm>
          <a:off x="1371600" y="3119967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" name="Equation" r:id="rId13" imgW="1968500" imgH="292100" progId="Equation.DSMT4">
                  <p:embed/>
                </p:oleObj>
              </mc:Choice>
              <mc:Fallback>
                <p:oleObj name="Equation" r:id="rId13" imgW="1968500" imgH="29210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119967"/>
                        <a:ext cx="196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874638"/>
              </p:ext>
            </p:extLst>
          </p:nvPr>
        </p:nvGraphicFramePr>
        <p:xfrm>
          <a:off x="1371600" y="3623734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" name="Equation" r:id="rId15" imgW="1143000" imgH="292100" progId="Equation.DSMT4">
                  <p:embed/>
                </p:oleObj>
              </mc:Choice>
              <mc:Fallback>
                <p:oleObj name="Equation" r:id="rId15" imgW="1143000" imgH="29210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623734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540867"/>
              </p:ext>
            </p:extLst>
          </p:nvPr>
        </p:nvGraphicFramePr>
        <p:xfrm>
          <a:off x="1371600" y="412750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" name="Equation" r:id="rId17" imgW="863225" imgH="291973" progId="Equation.DSMT4">
                  <p:embed/>
                </p:oleObj>
              </mc:Choice>
              <mc:Fallback>
                <p:oleObj name="Equation" r:id="rId17" imgW="863225" imgH="291973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127500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12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Solution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368898"/>
              </p:ext>
            </p:extLst>
          </p:nvPr>
        </p:nvGraphicFramePr>
        <p:xfrm>
          <a:off x="1981200" y="1295400"/>
          <a:ext cx="2133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0" name="Equation" r:id="rId3" imgW="2133360" imgH="583920" progId="Equation.DSMT4">
                  <p:embed/>
                </p:oleObj>
              </mc:Choice>
              <mc:Fallback>
                <p:oleObj name="Equation" r:id="rId3" imgW="2133360" imgH="583920" progId="Equation.DSMT4">
                  <p:embed/>
                  <p:pic>
                    <p:nvPicPr>
                      <p:cNvPr id="0" name="Picture 7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295400"/>
                        <a:ext cx="2133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647300"/>
              </p:ext>
            </p:extLst>
          </p:nvPr>
        </p:nvGraphicFramePr>
        <p:xfrm>
          <a:off x="4067884" y="3236913"/>
          <a:ext cx="1130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1" name="Equation" r:id="rId5" imgW="1129810" imgH="253890" progId="Equation.DSMT4">
                  <p:embed/>
                </p:oleObj>
              </mc:Choice>
              <mc:Fallback>
                <p:oleObj name="Equation" r:id="rId5" imgW="1129810" imgH="253890" progId="Equation.DSMT4">
                  <p:embed/>
                  <p:pic>
                    <p:nvPicPr>
                      <p:cNvPr id="0" name="Picture 7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884" y="3236913"/>
                        <a:ext cx="11303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997128"/>
              </p:ext>
            </p:extLst>
          </p:nvPr>
        </p:nvGraphicFramePr>
        <p:xfrm>
          <a:off x="4071938" y="43561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2" name="Equation" r:id="rId7" imgW="952087" imgH="279279" progId="Equation.DSMT4">
                  <p:embed/>
                </p:oleObj>
              </mc:Choice>
              <mc:Fallback>
                <p:oleObj name="Equation" r:id="rId7" imgW="952087" imgH="279279" progId="Equation.DSMT4">
                  <p:embed/>
                  <p:pic>
                    <p:nvPicPr>
                      <p:cNvPr id="0" name="Picture 7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8" y="43561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1845148"/>
              </p:ext>
            </p:extLst>
          </p:nvPr>
        </p:nvGraphicFramePr>
        <p:xfrm>
          <a:off x="4051300" y="4841875"/>
          <a:ext cx="323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3" name="Equation" r:id="rId9" imgW="3238500" imgH="304800" progId="Equation.DSMT4">
                  <p:embed/>
                </p:oleObj>
              </mc:Choice>
              <mc:Fallback>
                <p:oleObj name="Equation" r:id="rId9" imgW="3238500" imgH="304800" progId="Equation.DSMT4">
                  <p:embed/>
                  <p:pic>
                    <p:nvPicPr>
                      <p:cNvPr id="0" name="Picture 7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4841875"/>
                        <a:ext cx="323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942259"/>
              </p:ext>
            </p:extLst>
          </p:nvPr>
        </p:nvGraphicFramePr>
        <p:xfrm>
          <a:off x="4071938" y="3803650"/>
          <a:ext cx="3365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4" name="Equation" r:id="rId11" imgW="3365500" imgH="304800" progId="Equation.DSMT4">
                  <p:embed/>
                </p:oleObj>
              </mc:Choice>
              <mc:Fallback>
                <p:oleObj name="Equation" r:id="rId11" imgW="3365500" imgH="3048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8" y="3803650"/>
                        <a:ext cx="3365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9389922"/>
              </p:ext>
            </p:extLst>
          </p:nvPr>
        </p:nvGraphicFramePr>
        <p:xfrm>
          <a:off x="977900" y="2438400"/>
          <a:ext cx="2120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5" name="Equation" r:id="rId13" imgW="2120900" imgH="571500" progId="Equation.DSMT4">
                  <p:embed/>
                </p:oleObj>
              </mc:Choice>
              <mc:Fallback>
                <p:oleObj name="Equation" r:id="rId13" imgW="2120900" imgH="571500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438400"/>
                        <a:ext cx="2120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381642"/>
              </p:ext>
            </p:extLst>
          </p:nvPr>
        </p:nvGraphicFramePr>
        <p:xfrm>
          <a:off x="1615831" y="3071446"/>
          <a:ext cx="2222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6" name="Equation" r:id="rId15" imgW="2222500" imgH="495300" progId="Equation.DSMT4">
                  <p:embed/>
                </p:oleObj>
              </mc:Choice>
              <mc:Fallback>
                <p:oleObj name="Equation" r:id="rId15" imgW="2222500" imgH="49530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3071446"/>
                        <a:ext cx="2222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4502673"/>
              </p:ext>
            </p:extLst>
          </p:nvPr>
        </p:nvGraphicFramePr>
        <p:xfrm>
          <a:off x="1615831" y="3668346"/>
          <a:ext cx="170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7" name="Equation" r:id="rId17" imgW="1701800" imgH="469900" progId="Equation.DSMT4">
                  <p:embed/>
                </p:oleObj>
              </mc:Choice>
              <mc:Fallback>
                <p:oleObj name="Equation" r:id="rId17" imgW="1701800" imgH="469900" progId="Equation.DSMT4">
                  <p:embed/>
                  <p:pic>
                    <p:nvPicPr>
                      <p:cNvPr id="0" name="Picture 7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3668346"/>
                        <a:ext cx="170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177915"/>
              </p:ext>
            </p:extLst>
          </p:nvPr>
        </p:nvGraphicFramePr>
        <p:xfrm>
          <a:off x="1615831" y="4278923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8" name="Equation" r:id="rId19" imgW="1307532" imgH="291973" progId="Equation.DSMT4">
                  <p:embed/>
                </p:oleObj>
              </mc:Choice>
              <mc:Fallback>
                <p:oleObj name="Equation" r:id="rId19" imgW="1307532" imgH="291973" progId="Equation.DSMT4">
                  <p:embed/>
                  <p:pic>
                    <p:nvPicPr>
                      <p:cNvPr id="0" name="Picture 7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4278923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145775"/>
              </p:ext>
            </p:extLst>
          </p:nvPr>
        </p:nvGraphicFramePr>
        <p:xfrm>
          <a:off x="1615831" y="48006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9" name="Equation" r:id="rId21" imgW="698197" imgH="291973" progId="Equation.DSMT4">
                  <p:embed/>
                </p:oleObj>
              </mc:Choice>
              <mc:Fallback>
                <p:oleObj name="Equation" r:id="rId21" imgW="698197" imgH="291973" progId="Equation.DSMT4">
                  <p:embed/>
                  <p:pic>
                    <p:nvPicPr>
                      <p:cNvPr id="0" name="Picture 7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480060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  <a:endParaRPr lang="en-US" sz="2800" b="1" i="0" dirty="0">
              <a:solidFill>
                <a:schemeClr val="tx1"/>
              </a:solidFill>
            </a:endParaRPr>
          </a:p>
          <a:p>
            <a:pPr>
              <a:spcBef>
                <a:spcPct val="7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5687"/>
              </p:ext>
            </p:extLst>
          </p:nvPr>
        </p:nvGraphicFramePr>
        <p:xfrm>
          <a:off x="1932432" y="1270000"/>
          <a:ext cx="2717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" name="Equation" r:id="rId3" imgW="2717640" imgH="583920" progId="Equation.DSMT4">
                  <p:embed/>
                </p:oleObj>
              </mc:Choice>
              <mc:Fallback>
                <p:oleObj name="Equation" r:id="rId3" imgW="2717640" imgH="58392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432" y="1270000"/>
                        <a:ext cx="2717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649173"/>
              </p:ext>
            </p:extLst>
          </p:nvPr>
        </p:nvGraphicFramePr>
        <p:xfrm>
          <a:off x="4600575" y="3225800"/>
          <a:ext cx="292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2" name="Equation" r:id="rId5" imgW="2920680" imgH="279360" progId="Equation.DSMT4">
                  <p:embed/>
                </p:oleObj>
              </mc:Choice>
              <mc:Fallback>
                <p:oleObj name="Equation" r:id="rId5" imgW="2920680" imgH="27936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3225800"/>
                        <a:ext cx="2921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181944"/>
              </p:ext>
            </p:extLst>
          </p:nvPr>
        </p:nvGraphicFramePr>
        <p:xfrm>
          <a:off x="4600575" y="37846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3" name="Equation" r:id="rId7" imgW="1117440" imgH="266400" progId="Equation.DSMT4">
                  <p:embed/>
                </p:oleObj>
              </mc:Choice>
              <mc:Fallback>
                <p:oleObj name="Equation" r:id="rId7" imgW="1117440" imgH="26640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37846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544568"/>
              </p:ext>
            </p:extLst>
          </p:nvPr>
        </p:nvGraphicFramePr>
        <p:xfrm>
          <a:off x="4600575" y="4330700"/>
          <a:ext cx="3657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4" name="Equation" r:id="rId9" imgW="3657600" imgH="241200" progId="Equation.DSMT4">
                  <p:embed/>
                </p:oleObj>
              </mc:Choice>
              <mc:Fallback>
                <p:oleObj name="Equation" r:id="rId9" imgW="3657600" imgH="24120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4330700"/>
                        <a:ext cx="3657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710405"/>
              </p:ext>
            </p:extLst>
          </p:nvPr>
        </p:nvGraphicFramePr>
        <p:xfrm>
          <a:off x="1295400" y="2514600"/>
          <a:ext cx="2717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5" name="Equation" r:id="rId11" imgW="2717640" imgH="583920" progId="Equation.DSMT4">
                  <p:embed/>
                </p:oleObj>
              </mc:Choice>
              <mc:Fallback>
                <p:oleObj name="Equation" r:id="rId11" imgW="2717640" imgH="58392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514600"/>
                        <a:ext cx="2717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634400"/>
              </p:ext>
            </p:extLst>
          </p:nvPr>
        </p:nvGraphicFramePr>
        <p:xfrm>
          <a:off x="1372731" y="3595092"/>
          <a:ext cx="2336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6" name="Equation" r:id="rId13" imgW="2336760" imgH="482400" progId="Equation.DSMT4">
                  <p:embed/>
                </p:oleObj>
              </mc:Choice>
              <mc:Fallback>
                <p:oleObj name="Equation" r:id="rId13" imgW="2336760" imgH="482400" progId="Equation.DSMT4">
                  <p:embed/>
                  <p:pic>
                    <p:nvPicPr>
                      <p:cNvPr id="0" name="Picture 8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3595092"/>
                        <a:ext cx="2336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888538"/>
              </p:ext>
            </p:extLst>
          </p:nvPr>
        </p:nvGraphicFramePr>
        <p:xfrm>
          <a:off x="1372731" y="4103135"/>
          <a:ext cx="210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7" name="Equation" r:id="rId15" imgW="2108160" imgH="482400" progId="Equation.DSMT4">
                  <p:embed/>
                </p:oleObj>
              </mc:Choice>
              <mc:Fallback>
                <p:oleObj name="Equation" r:id="rId15" imgW="2108160" imgH="482400" progId="Equation.DSMT4">
                  <p:embed/>
                  <p:pic>
                    <p:nvPicPr>
                      <p:cNvPr id="0" name="Picture 8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4103135"/>
                        <a:ext cx="2108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284787"/>
              </p:ext>
            </p:extLst>
          </p:nvPr>
        </p:nvGraphicFramePr>
        <p:xfrm>
          <a:off x="1372731" y="5254625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8" name="Equation" r:id="rId17" imgW="698400" imgH="279360" progId="Equation.DSMT4">
                  <p:embed/>
                </p:oleObj>
              </mc:Choice>
              <mc:Fallback>
                <p:oleObj name="Equation" r:id="rId17" imgW="698400" imgH="279360" progId="Equation.DSMT4">
                  <p:embed/>
                  <p:pic>
                    <p:nvPicPr>
                      <p:cNvPr id="0" name="Picture 8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5254625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766315"/>
              </p:ext>
            </p:extLst>
          </p:nvPr>
        </p:nvGraphicFramePr>
        <p:xfrm>
          <a:off x="4600575" y="4864100"/>
          <a:ext cx="294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9" name="Equation" r:id="rId19" imgW="2946240" imgH="241200" progId="Equation.DSMT4">
                  <p:embed/>
                </p:oleObj>
              </mc:Choice>
              <mc:Fallback>
                <p:oleObj name="Equation" r:id="rId19" imgW="2946240" imgH="241200" progId="Equation.DSMT4">
                  <p:embed/>
                  <p:pic>
                    <p:nvPicPr>
                      <p:cNvPr id="0" name="Picture 8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4864100"/>
                        <a:ext cx="294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412759"/>
              </p:ext>
            </p:extLst>
          </p:nvPr>
        </p:nvGraphicFramePr>
        <p:xfrm>
          <a:off x="4581525" y="5292725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0" name="Equation" r:id="rId21" imgW="1879560" imgH="241200" progId="Equation.DSMT4">
                  <p:embed/>
                </p:oleObj>
              </mc:Choice>
              <mc:Fallback>
                <p:oleObj name="Equation" r:id="rId21" imgW="1879560" imgH="241200" progId="Equation.DSMT4">
                  <p:embed/>
                  <p:pic>
                    <p:nvPicPr>
                      <p:cNvPr id="0" name="Picture 8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1525" y="5292725"/>
                        <a:ext cx="1879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17750"/>
              </p:ext>
            </p:extLst>
          </p:nvPr>
        </p:nvGraphicFramePr>
        <p:xfrm>
          <a:off x="1372731" y="3048000"/>
          <a:ext cx="29210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1" name="Equation" r:id="rId23" imgW="2920680" imgH="583920" progId="Equation.DSMT4">
                  <p:embed/>
                </p:oleObj>
              </mc:Choice>
              <mc:Fallback>
                <p:oleObj name="Equation" r:id="rId23" imgW="2920680" imgH="583920" progId="Equation.DSMT4">
                  <p:embed/>
                  <p:pic>
                    <p:nvPicPr>
                      <p:cNvPr id="0" name="Picture 8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3048000"/>
                        <a:ext cx="29210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7D1C5235-C478-4D1D-9687-66D3DDE5772B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731" y="4705350"/>
            <a:ext cx="1727200" cy="31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985247"/>
              </p:ext>
            </p:extLst>
          </p:nvPr>
        </p:nvGraphicFramePr>
        <p:xfrm>
          <a:off x="5321300" y="5626100"/>
          <a:ext cx="2743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2" name="Equation" r:id="rId3" imgW="2743200" imgH="241300" progId="Equation.DSMT4">
                  <p:embed/>
                </p:oleObj>
              </mc:Choice>
              <mc:Fallback>
                <p:oleObj name="Equation" r:id="rId3" imgW="2743200" imgH="2413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5626100"/>
                        <a:ext cx="2743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674712"/>
              </p:ext>
            </p:extLst>
          </p:nvPr>
        </p:nvGraphicFramePr>
        <p:xfrm>
          <a:off x="1358900" y="3308350"/>
          <a:ext cx="3644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3" name="Equation" r:id="rId5" imgW="3644640" imgH="520560" progId="Equation.DSMT4">
                  <p:embed/>
                </p:oleObj>
              </mc:Choice>
              <mc:Fallback>
                <p:oleObj name="Equation" r:id="rId5" imgW="3644640" imgH="520560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3308350"/>
                        <a:ext cx="3644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946478"/>
              </p:ext>
            </p:extLst>
          </p:nvPr>
        </p:nvGraphicFramePr>
        <p:xfrm>
          <a:off x="1333500" y="4622800"/>
          <a:ext cx="3048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4" name="Equation" r:id="rId7" imgW="3047760" imgH="558720" progId="Equation.DSMT4">
                  <p:embed/>
                </p:oleObj>
              </mc:Choice>
              <mc:Fallback>
                <p:oleObj name="Equation" r:id="rId7" imgW="3047760" imgH="55872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4622800"/>
                        <a:ext cx="3048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55230"/>
              </p:ext>
            </p:extLst>
          </p:nvPr>
        </p:nvGraphicFramePr>
        <p:xfrm>
          <a:off x="5321300" y="34671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5" name="Equation" r:id="rId9" imgW="1117440" imgH="266400" progId="Equation.DSMT4">
                  <p:embed/>
                </p:oleObj>
              </mc:Choice>
              <mc:Fallback>
                <p:oleObj name="Equation" r:id="rId9" imgW="1117440" imgH="266400" progId="Equation.DSMT4">
                  <p:embed/>
                  <p:pic>
                    <p:nvPicPr>
                      <p:cNvPr id="0" name="Picture 7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34671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0391142"/>
              </p:ext>
            </p:extLst>
          </p:nvPr>
        </p:nvGraphicFramePr>
        <p:xfrm>
          <a:off x="5321300" y="4114800"/>
          <a:ext cx="335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6" name="Equation" r:id="rId11" imgW="3352680" imgH="304560" progId="Equation.DSMT4">
                  <p:embed/>
                </p:oleObj>
              </mc:Choice>
              <mc:Fallback>
                <p:oleObj name="Equation" r:id="rId11" imgW="3352680" imgH="304560" progId="Equation.DSMT4">
                  <p:embed/>
                  <p:pic>
                    <p:nvPicPr>
                      <p:cNvPr id="0" name="Picture 7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4114800"/>
                        <a:ext cx="3352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463321"/>
              </p:ext>
            </p:extLst>
          </p:nvPr>
        </p:nvGraphicFramePr>
        <p:xfrm>
          <a:off x="5321300" y="4876800"/>
          <a:ext cx="3365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7" name="Equation" r:id="rId13" imgW="3365280" imgH="304560" progId="Equation.DSMT4">
                  <p:embed/>
                </p:oleObj>
              </mc:Choice>
              <mc:Fallback>
                <p:oleObj name="Equation" r:id="rId13" imgW="3365280" imgH="304560" progId="Equation.DSMT4">
                  <p:embed/>
                  <p:pic>
                    <p:nvPicPr>
                      <p:cNvPr id="0" name="Picture 7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4876800"/>
                        <a:ext cx="3365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533400" y="1143000"/>
            <a:ext cx="14399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Simplify:</a:t>
            </a:r>
            <a:endParaRPr lang="en-US" sz="2800" b="1" dirty="0"/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557502"/>
              </p:ext>
            </p:extLst>
          </p:nvPr>
        </p:nvGraphicFramePr>
        <p:xfrm>
          <a:off x="1964944" y="1120712"/>
          <a:ext cx="342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8" name="Equation" r:id="rId15" imgW="3429000" imgH="622080" progId="Equation.DSMT4">
                  <p:embed/>
                </p:oleObj>
              </mc:Choice>
              <mc:Fallback>
                <p:oleObj name="Equation" r:id="rId15" imgW="3429000" imgH="622080" progId="Equation.DSMT4">
                  <p:embed/>
                  <p:pic>
                    <p:nvPicPr>
                      <p:cNvPr id="0" name="Picture 7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4944" y="1120712"/>
                        <a:ext cx="3429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533400" y="19050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67953"/>
              </p:ext>
            </p:extLst>
          </p:nvPr>
        </p:nvGraphicFramePr>
        <p:xfrm>
          <a:off x="1144588" y="2552700"/>
          <a:ext cx="342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9" name="Equation" r:id="rId17" imgW="3429000" imgH="622080" progId="Equation.DSMT4">
                  <p:embed/>
                </p:oleObj>
              </mc:Choice>
              <mc:Fallback>
                <p:oleObj name="Equation" r:id="rId17" imgW="3429000" imgH="622080" progId="Equation.DSMT4">
                  <p:embed/>
                  <p:pic>
                    <p:nvPicPr>
                      <p:cNvPr id="0" name="Picture 7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2552700"/>
                        <a:ext cx="3429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667074"/>
              </p:ext>
            </p:extLst>
          </p:nvPr>
        </p:nvGraphicFramePr>
        <p:xfrm>
          <a:off x="1333500" y="4013200"/>
          <a:ext cx="3479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0" name="Equation" r:id="rId19" imgW="3479760" imgH="558720" progId="Equation.DSMT4">
                  <p:embed/>
                </p:oleObj>
              </mc:Choice>
              <mc:Fallback>
                <p:oleObj name="Equation" r:id="rId19" imgW="3479760" imgH="558720" progId="Equation.DSMT4">
                  <p:embed/>
                  <p:pic>
                    <p:nvPicPr>
                      <p:cNvPr id="0" name="Picture 7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4013200"/>
                        <a:ext cx="3479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531293"/>
              </p:ext>
            </p:extLst>
          </p:nvPr>
        </p:nvGraphicFramePr>
        <p:xfrm>
          <a:off x="1333500" y="5384800"/>
          <a:ext cx="2222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1" name="Equation" r:id="rId21" imgW="2222280" imgH="482400" progId="Equation.DSMT4">
                  <p:embed/>
                </p:oleObj>
              </mc:Choice>
              <mc:Fallback>
                <p:oleObj name="Equation" r:id="rId21" imgW="2222280" imgH="482400" progId="Equation.DSMT4">
                  <p:embed/>
                  <p:pic>
                    <p:nvPicPr>
                      <p:cNvPr id="0" name="Picture 7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5384800"/>
                        <a:ext cx="2222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344</Words>
  <Application>Microsoft Office PowerPoint</Application>
  <PresentationFormat>On-screen Show (4:3)</PresentationFormat>
  <Paragraphs>71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Office Theme</vt:lpstr>
      <vt:lpstr>Equation</vt:lpstr>
      <vt:lpstr>Section 2.R.5</vt:lpstr>
      <vt:lpstr>Objectives</vt:lpstr>
      <vt:lpstr>Rules for Order of Operations</vt:lpstr>
      <vt:lpstr>Using the Rules for Order of Operations </vt:lpstr>
      <vt:lpstr>Using the Rules for Order of Operations</vt:lpstr>
      <vt:lpstr>Example 1: Using the Order of Operations with Real Numbers</vt:lpstr>
      <vt:lpstr>Example 2: Using the Order of Operations with Real Numbers</vt:lpstr>
      <vt:lpstr>Example 3: Using the Order of Operations with Real Numbers</vt:lpstr>
      <vt:lpstr>Example 4: Using the Order of Operations with Real Numbers</vt:lpstr>
      <vt:lpstr>Example 4: Using the Order of Operations with Real Numbers (cont.)</vt:lpstr>
      <vt:lpstr>Completion Example 5: Using the Order of Operations</vt:lpstr>
      <vt:lpstr>Example 6: Using the Order of Operations with Real Numbers</vt:lpstr>
      <vt:lpstr>Example 7: Using the Order of Operations with Real Numbers</vt:lpstr>
      <vt:lpstr>Example 7: Using the Order of Operations with     Real Numbers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128</cp:revision>
  <dcterms:created xsi:type="dcterms:W3CDTF">2013-04-26T14:43:13Z</dcterms:created>
  <dcterms:modified xsi:type="dcterms:W3CDTF">2018-10-12T07:09:59Z</dcterms:modified>
</cp:coreProperties>
</file>