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81" r:id="rId4"/>
    <p:sldId id="260" r:id="rId5"/>
    <p:sldId id="261" r:id="rId6"/>
    <p:sldId id="262" r:id="rId7"/>
    <p:sldId id="279" r:id="rId8"/>
    <p:sldId id="282" r:id="rId9"/>
    <p:sldId id="283" r:id="rId10"/>
    <p:sldId id="284" r:id="rId11"/>
    <p:sldId id="285" r:id="rId12"/>
    <p:sldId id="286" r:id="rId13"/>
    <p:sldId id="263" r:id="rId14"/>
    <p:sldId id="287" r:id="rId15"/>
    <p:sldId id="289" r:id="rId16"/>
    <p:sldId id="290" r:id="rId17"/>
    <p:sldId id="291" r:id="rId18"/>
    <p:sldId id="292" r:id="rId19"/>
    <p:sldId id="275" r:id="rId20"/>
    <p:sldId id="27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D7D9F"/>
    <a:srgbClr val="007F7C"/>
    <a:srgbClr val="000099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92" d="100"/>
          <a:sy n="92" d="100"/>
        </p:scale>
        <p:origin x="126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4" Type="http://schemas.openxmlformats.org/officeDocument/2006/relationships/image" Target="../media/image9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4" Type="http://schemas.openxmlformats.org/officeDocument/2006/relationships/image" Target="../media/image9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6.wmf"/><Relationship Id="rId1" Type="http://schemas.openxmlformats.org/officeDocument/2006/relationships/image" Target="../media/image8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image" Target="../media/image99.wmf"/><Relationship Id="rId7" Type="http://schemas.openxmlformats.org/officeDocument/2006/relationships/image" Target="../media/image103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28.wmf"/><Relationship Id="rId3" Type="http://schemas.openxmlformats.org/officeDocument/2006/relationships/image" Target="../media/image21.wmf"/><Relationship Id="rId7" Type="http://schemas.openxmlformats.org/officeDocument/2006/relationships/image" Target="../media/image24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" Type="http://schemas.openxmlformats.org/officeDocument/2006/relationships/image" Target="../media/image20.wmf"/><Relationship Id="rId16" Type="http://schemas.openxmlformats.org/officeDocument/2006/relationships/image" Target="../media/image31.wmf"/><Relationship Id="rId1" Type="http://schemas.openxmlformats.org/officeDocument/2006/relationships/image" Target="../media/image19.wmf"/><Relationship Id="rId6" Type="http://schemas.openxmlformats.org/officeDocument/2006/relationships/image" Target="../media/image23.wmf"/><Relationship Id="rId11" Type="http://schemas.openxmlformats.org/officeDocument/2006/relationships/image" Target="../media/image26.wmf"/><Relationship Id="rId5" Type="http://schemas.openxmlformats.org/officeDocument/2006/relationships/image" Target="../media/image22.wmf"/><Relationship Id="rId15" Type="http://schemas.openxmlformats.org/officeDocument/2006/relationships/image" Target="../media/image30.wmf"/><Relationship Id="rId10" Type="http://schemas.openxmlformats.org/officeDocument/2006/relationships/image" Target="../media/image25.wmf"/><Relationship Id="rId4" Type="http://schemas.openxmlformats.org/officeDocument/2006/relationships/image" Target="../media/image6.wmf"/><Relationship Id="rId9" Type="http://schemas.openxmlformats.org/officeDocument/2006/relationships/image" Target="../media/image15.wmf"/><Relationship Id="rId14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image" Target="../media/image52.wmf"/><Relationship Id="rId3" Type="http://schemas.openxmlformats.org/officeDocument/2006/relationships/image" Target="../media/image44.wmf"/><Relationship Id="rId7" Type="http://schemas.openxmlformats.org/officeDocument/2006/relationships/image" Target="../media/image15.wmf"/><Relationship Id="rId12" Type="http://schemas.openxmlformats.org/officeDocument/2006/relationships/image" Target="../media/image51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12.wmf"/><Relationship Id="rId11" Type="http://schemas.openxmlformats.org/officeDocument/2006/relationships/image" Target="../media/image50.wmf"/><Relationship Id="rId5" Type="http://schemas.openxmlformats.org/officeDocument/2006/relationships/image" Target="../media/image46.wmf"/><Relationship Id="rId15" Type="http://schemas.openxmlformats.org/officeDocument/2006/relationships/image" Target="../media/image54.wmf"/><Relationship Id="rId10" Type="http://schemas.openxmlformats.org/officeDocument/2006/relationships/image" Target="../media/image49.wmf"/><Relationship Id="rId4" Type="http://schemas.openxmlformats.org/officeDocument/2006/relationships/image" Target="../media/image45.wmf"/><Relationship Id="rId9" Type="http://schemas.openxmlformats.org/officeDocument/2006/relationships/image" Target="../media/image48.wmf"/><Relationship Id="rId14" Type="http://schemas.openxmlformats.org/officeDocument/2006/relationships/image" Target="../media/image5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6.wmf"/><Relationship Id="rId18" Type="http://schemas.openxmlformats.org/officeDocument/2006/relationships/image" Target="../media/image70.wmf"/><Relationship Id="rId3" Type="http://schemas.openxmlformats.org/officeDocument/2006/relationships/image" Target="../media/image58.wmf"/><Relationship Id="rId21" Type="http://schemas.openxmlformats.org/officeDocument/2006/relationships/image" Target="../media/image73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17" Type="http://schemas.openxmlformats.org/officeDocument/2006/relationships/image" Target="../media/image69.wmf"/><Relationship Id="rId2" Type="http://schemas.openxmlformats.org/officeDocument/2006/relationships/image" Target="../media/image57.wmf"/><Relationship Id="rId16" Type="http://schemas.openxmlformats.org/officeDocument/2006/relationships/image" Target="../media/image68.wmf"/><Relationship Id="rId20" Type="http://schemas.openxmlformats.org/officeDocument/2006/relationships/image" Target="../media/image72.wmf"/><Relationship Id="rId1" Type="http://schemas.openxmlformats.org/officeDocument/2006/relationships/image" Target="../media/image56.wmf"/><Relationship Id="rId6" Type="http://schemas.openxmlformats.org/officeDocument/2006/relationships/image" Target="../media/image15.wmf"/><Relationship Id="rId11" Type="http://schemas.openxmlformats.org/officeDocument/2006/relationships/image" Target="../media/image64.wmf"/><Relationship Id="rId5" Type="http://schemas.openxmlformats.org/officeDocument/2006/relationships/image" Target="../media/image12.wmf"/><Relationship Id="rId15" Type="http://schemas.openxmlformats.org/officeDocument/2006/relationships/image" Target="../media/image67.wmf"/><Relationship Id="rId10" Type="http://schemas.openxmlformats.org/officeDocument/2006/relationships/image" Target="../media/image63.wmf"/><Relationship Id="rId19" Type="http://schemas.openxmlformats.org/officeDocument/2006/relationships/image" Target="../media/image71.wmf"/><Relationship Id="rId4" Type="http://schemas.openxmlformats.org/officeDocument/2006/relationships/image" Target="../media/image59.wmf"/><Relationship Id="rId9" Type="http://schemas.openxmlformats.org/officeDocument/2006/relationships/image" Target="../media/image62.wmf"/><Relationship Id="rId14" Type="http://schemas.openxmlformats.org/officeDocument/2006/relationships/image" Target="../media/image52.wmf"/><Relationship Id="rId22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35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3CE09-50F6-4F5D-9D6B-D0A44D4271B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FC5BB-E14C-4D7C-B924-AC23D27070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49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  <a:defRPr/>
            </a:pPr>
            <a:fld id="{830474F1-98C0-4A34-BE4F-B60169ECCDEF}" type="slidenum">
              <a:rPr lang="en-US" sz="1200" b="0">
                <a:latin typeface="+mn-lt"/>
              </a:rPr>
              <a:pPr algn="r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1813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55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7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9" Type="http://schemas.openxmlformats.org/officeDocument/2006/relationships/oleObject" Target="../embeddings/oleObject91.bin"/><Relationship Id="rId21" Type="http://schemas.openxmlformats.org/officeDocument/2006/relationships/oleObject" Target="../embeddings/oleObject81.bin"/><Relationship Id="rId34" Type="http://schemas.openxmlformats.org/officeDocument/2006/relationships/oleObject" Target="../embeddings/oleObject88.bin"/><Relationship Id="rId42" Type="http://schemas.openxmlformats.org/officeDocument/2006/relationships/image" Target="../media/image71.wmf"/><Relationship Id="rId47" Type="http://schemas.openxmlformats.org/officeDocument/2006/relationships/oleObject" Target="../embeddings/oleObject95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29" Type="http://schemas.openxmlformats.org/officeDocument/2006/relationships/oleObject" Target="../embeddings/oleObject85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76.bin"/><Relationship Id="rId24" Type="http://schemas.openxmlformats.org/officeDocument/2006/relationships/image" Target="../media/image64.wmf"/><Relationship Id="rId32" Type="http://schemas.openxmlformats.org/officeDocument/2006/relationships/image" Target="../media/image67.wmf"/><Relationship Id="rId37" Type="http://schemas.openxmlformats.org/officeDocument/2006/relationships/oleObject" Target="../embeddings/oleObject90.bin"/><Relationship Id="rId40" Type="http://schemas.openxmlformats.org/officeDocument/2006/relationships/image" Target="../media/image70.wmf"/><Relationship Id="rId45" Type="http://schemas.openxmlformats.org/officeDocument/2006/relationships/oleObject" Target="../embeddings/oleObject94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23" Type="http://schemas.openxmlformats.org/officeDocument/2006/relationships/oleObject" Target="../embeddings/oleObject82.bin"/><Relationship Id="rId28" Type="http://schemas.openxmlformats.org/officeDocument/2006/relationships/image" Target="../media/image66.wmf"/><Relationship Id="rId36" Type="http://schemas.openxmlformats.org/officeDocument/2006/relationships/image" Target="../media/image68.wmf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80.bin"/><Relationship Id="rId31" Type="http://schemas.openxmlformats.org/officeDocument/2006/relationships/oleObject" Target="../embeddings/oleObject86.bin"/><Relationship Id="rId44" Type="http://schemas.openxmlformats.org/officeDocument/2006/relationships/image" Target="../media/image72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15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84.bin"/><Relationship Id="rId30" Type="http://schemas.openxmlformats.org/officeDocument/2006/relationships/image" Target="../media/image52.wmf"/><Relationship Id="rId35" Type="http://schemas.openxmlformats.org/officeDocument/2006/relationships/oleObject" Target="../embeddings/oleObject89.bin"/><Relationship Id="rId43" Type="http://schemas.openxmlformats.org/officeDocument/2006/relationships/oleObject" Target="../embeddings/oleObject93.bin"/><Relationship Id="rId48" Type="http://schemas.openxmlformats.org/officeDocument/2006/relationships/image" Target="../media/image74.wmf"/><Relationship Id="rId8" Type="http://schemas.openxmlformats.org/officeDocument/2006/relationships/image" Target="../media/image58.wmf"/><Relationship Id="rId3" Type="http://schemas.openxmlformats.org/officeDocument/2006/relationships/oleObject" Target="../embeddings/oleObject72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79.bin"/><Relationship Id="rId25" Type="http://schemas.openxmlformats.org/officeDocument/2006/relationships/oleObject" Target="../embeddings/oleObject83.bin"/><Relationship Id="rId33" Type="http://schemas.openxmlformats.org/officeDocument/2006/relationships/oleObject" Target="../embeddings/oleObject87.bin"/><Relationship Id="rId38" Type="http://schemas.openxmlformats.org/officeDocument/2006/relationships/image" Target="../media/image69.wmf"/><Relationship Id="rId46" Type="http://schemas.openxmlformats.org/officeDocument/2006/relationships/image" Target="../media/image73.wmf"/><Relationship Id="rId20" Type="http://schemas.openxmlformats.org/officeDocument/2006/relationships/image" Target="../media/image62.wmf"/><Relationship Id="rId41" Type="http://schemas.openxmlformats.org/officeDocument/2006/relationships/oleObject" Target="../embeddings/oleObject9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7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10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108.bin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107.bin"/><Relationship Id="rId5" Type="http://schemas.openxmlformats.org/officeDocument/2006/relationships/oleObject" Target="../embeddings/oleObject104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8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11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3.wmf"/><Relationship Id="rId5" Type="http://schemas.openxmlformats.org/officeDocument/2006/relationships/oleObject" Target="../embeddings/oleObject114.bin"/><Relationship Id="rId10" Type="http://schemas.openxmlformats.org/officeDocument/2006/relationships/image" Target="../media/image95.wmf"/><Relationship Id="rId4" Type="http://schemas.openxmlformats.org/officeDocument/2006/relationships/image" Target="../media/image92.wmf"/><Relationship Id="rId9" Type="http://schemas.openxmlformats.org/officeDocument/2006/relationships/oleObject" Target="../embeddings/oleObject11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3" Type="http://schemas.openxmlformats.org/officeDocument/2006/relationships/oleObject" Target="../embeddings/oleObject117.bin"/><Relationship Id="rId7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19.bin"/><Relationship Id="rId5" Type="http://schemas.openxmlformats.org/officeDocument/2006/relationships/oleObject" Target="../embeddings/oleObject118.bin"/><Relationship Id="rId4" Type="http://schemas.openxmlformats.org/officeDocument/2006/relationships/image" Target="../media/image8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126.bin"/><Relationship Id="rId18" Type="http://schemas.openxmlformats.org/officeDocument/2006/relationships/image" Target="../media/image104.wmf"/><Relationship Id="rId3" Type="http://schemas.openxmlformats.org/officeDocument/2006/relationships/oleObject" Target="../embeddings/oleObject121.bin"/><Relationship Id="rId7" Type="http://schemas.openxmlformats.org/officeDocument/2006/relationships/oleObject" Target="../embeddings/oleObject123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3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25.bin"/><Relationship Id="rId5" Type="http://schemas.openxmlformats.org/officeDocument/2006/relationships/oleObject" Target="../embeddings/oleObject122.bin"/><Relationship Id="rId15" Type="http://schemas.openxmlformats.org/officeDocument/2006/relationships/oleObject" Target="../embeddings/oleObject127.bin"/><Relationship Id="rId10" Type="http://schemas.openxmlformats.org/officeDocument/2006/relationships/image" Target="../media/image100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10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oleObject" Target="../embeddings/oleObject129.bin"/><Relationship Id="rId7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130.bin"/><Relationship Id="rId4" Type="http://schemas.openxmlformats.org/officeDocument/2006/relationships/image" Target="../media/image10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4.wmf"/><Relationship Id="rId32" Type="http://schemas.openxmlformats.org/officeDocument/2006/relationships/image" Target="../media/image18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31" Type="http://schemas.openxmlformats.org/officeDocument/2006/relationships/oleObject" Target="../embeddings/oleObject17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3.bin"/><Relationship Id="rId18" Type="http://schemas.openxmlformats.org/officeDocument/2006/relationships/image" Target="../media/image12.wmf"/><Relationship Id="rId26" Type="http://schemas.openxmlformats.org/officeDocument/2006/relationships/image" Target="../media/image27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34" Type="http://schemas.openxmlformats.org/officeDocument/2006/relationships/image" Target="../media/image31.wmf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3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15.wmf"/><Relationship Id="rId29" Type="http://schemas.openxmlformats.org/officeDocument/2006/relationships/oleObject" Target="../embeddings/oleObject3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6.wmf"/><Relationship Id="rId32" Type="http://schemas.openxmlformats.org/officeDocument/2006/relationships/image" Target="../media/image30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28.wmf"/><Relationship Id="rId36" Type="http://schemas.openxmlformats.org/officeDocument/2006/relationships/image" Target="../media/image32.wmf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26.bin"/><Relationship Id="rId31" Type="http://schemas.openxmlformats.org/officeDocument/2006/relationships/oleObject" Target="../embeddings/oleObject32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30.bin"/><Relationship Id="rId30" Type="http://schemas.openxmlformats.org/officeDocument/2006/relationships/image" Target="../media/image29.wmf"/><Relationship Id="rId35" Type="http://schemas.openxmlformats.org/officeDocument/2006/relationships/oleObject" Target="../embeddings/oleObject34.bin"/><Relationship Id="rId8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1.bin"/><Relationship Id="rId18" Type="http://schemas.openxmlformats.org/officeDocument/2006/relationships/image" Target="../media/image47.wmf"/><Relationship Id="rId26" Type="http://schemas.openxmlformats.org/officeDocument/2006/relationships/image" Target="../media/image51.wmf"/><Relationship Id="rId39" Type="http://schemas.openxmlformats.org/officeDocument/2006/relationships/oleObject" Target="../embeddings/oleObject67.bin"/><Relationship Id="rId21" Type="http://schemas.openxmlformats.org/officeDocument/2006/relationships/oleObject" Target="../embeddings/oleObject55.bin"/><Relationship Id="rId34" Type="http://schemas.openxmlformats.org/officeDocument/2006/relationships/oleObject" Target="../embeddings/oleObject64.bin"/><Relationship Id="rId42" Type="http://schemas.openxmlformats.org/officeDocument/2006/relationships/oleObject" Target="../embeddings/oleObject70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48.wmf"/><Relationship Id="rId29" Type="http://schemas.openxmlformats.org/officeDocument/2006/relationships/oleObject" Target="../embeddings/oleObject60.bin"/><Relationship Id="rId41" Type="http://schemas.openxmlformats.org/officeDocument/2006/relationships/oleObject" Target="../embeddings/oleObject69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0.wmf"/><Relationship Id="rId32" Type="http://schemas.openxmlformats.org/officeDocument/2006/relationships/oleObject" Target="../embeddings/oleObject62.bin"/><Relationship Id="rId37" Type="http://schemas.openxmlformats.org/officeDocument/2006/relationships/oleObject" Target="../embeddings/oleObject66.bin"/><Relationship Id="rId40" Type="http://schemas.openxmlformats.org/officeDocument/2006/relationships/oleObject" Target="../embeddings/oleObject68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28" Type="http://schemas.openxmlformats.org/officeDocument/2006/relationships/oleObject" Target="../embeddings/oleObject59.bin"/><Relationship Id="rId36" Type="http://schemas.openxmlformats.org/officeDocument/2006/relationships/image" Target="../media/image53.wmf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54.bin"/><Relationship Id="rId31" Type="http://schemas.openxmlformats.org/officeDocument/2006/relationships/oleObject" Target="../embeddings/oleObject61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12.wmf"/><Relationship Id="rId22" Type="http://schemas.openxmlformats.org/officeDocument/2006/relationships/image" Target="../media/image49.wmf"/><Relationship Id="rId27" Type="http://schemas.openxmlformats.org/officeDocument/2006/relationships/oleObject" Target="../embeddings/oleObject58.bin"/><Relationship Id="rId30" Type="http://schemas.openxmlformats.org/officeDocument/2006/relationships/image" Target="../media/image52.wmf"/><Relationship Id="rId35" Type="http://schemas.openxmlformats.org/officeDocument/2006/relationships/oleObject" Target="../embeddings/oleObject65.bin"/><Relationship Id="rId8" Type="http://schemas.openxmlformats.org/officeDocument/2006/relationships/image" Target="../media/image44.wmf"/><Relationship Id="rId3" Type="http://schemas.openxmlformats.org/officeDocument/2006/relationships/oleObject" Target="../embeddings/oleObject46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7.bin"/><Relationship Id="rId33" Type="http://schemas.openxmlformats.org/officeDocument/2006/relationships/oleObject" Target="../embeddings/oleObject63.bin"/><Relationship Id="rId38" Type="http://schemas.openxmlformats.org/officeDocument/2006/relationships/image" Target="../media/image5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Fractions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Changing Fractions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to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087582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During the years 1921 to 2012, the Los Angeles Dodgers baseball team played in 18 World Series Championships and won 6 of them. What percent of these championships did the Dodgers win (rounded to the nearest tenth of a percent)?</a:t>
            </a: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7200" y="3949005"/>
            <a:ext cx="8077199" cy="1950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The percent won can be found by changing the fraction      to decimal form and then changing the decimal number to a percent.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3470353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51227" name="Object 27"/>
          <p:cNvGraphicFramePr>
            <a:graphicFrameLocks noChangeAspect="1"/>
          </p:cNvGraphicFramePr>
          <p:nvPr/>
        </p:nvGraphicFramePr>
        <p:xfrm>
          <a:off x="1708727" y="4564063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4" name="Equation" r:id="rId3" imgW="393480" imgH="825480" progId="Equation.DSMT4">
                  <p:embed/>
                </p:oleObj>
              </mc:Choice>
              <mc:Fallback>
                <p:oleObj name="Equation" r:id="rId3" imgW="393480" imgH="8254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727" y="4564063"/>
                        <a:ext cx="393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Changing Fractions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to Percents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1946564" y="1574800"/>
          <a:ext cx="1689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8" name="Equation" r:id="rId3" imgW="1688760" imgH="583920" progId="Equation.DSMT4">
                  <p:embed/>
                </p:oleObj>
              </mc:Choice>
              <mc:Fallback>
                <p:oleObj name="Equation" r:id="rId3" imgW="1688760" imgH="5839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564" y="1574800"/>
                        <a:ext cx="1689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3378200" y="484606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9" name="Equation" r:id="rId5" imgW="203040" imgH="291960" progId="Equation.DSMT4">
                  <p:embed/>
                </p:oleObj>
              </mc:Choice>
              <mc:Fallback>
                <p:oleObj name="Equation" r:id="rId5" imgW="20304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84606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2690524" y="2611582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0" name="Equation" r:id="rId7" imgW="444240" imgH="291960" progId="Equation.DSMT4">
                  <p:embed/>
                </p:oleObj>
              </mc:Choice>
              <mc:Fallback>
                <p:oleObj name="Equation" r:id="rId7" imgW="44424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0524" y="2611582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2254250" y="2127250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1" name="Equation" r:id="rId9" imgW="634680" imgH="406080" progId="Equation.DSMT4">
                  <p:embed/>
                </p:oleObj>
              </mc:Choice>
              <mc:Fallback>
                <p:oleObj name="Equation" r:id="rId9" imgW="634680" imgH="406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2127250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2423968" y="130175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2" name="Equation" r:id="rId11" imgW="215713" imgH="291847" progId="Equation.DSMT4">
                  <p:embed/>
                </p:oleObj>
              </mc:Choice>
              <mc:Fallback>
                <p:oleObj name="Equation" r:id="rId11" imgW="215713" imgH="29184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968" y="130175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2614468" y="146685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3" name="Equation" r:id="rId13" imgW="101512" imgH="101512" progId="Equation.DSMT4">
                  <p:embed/>
                </p:oleObj>
              </mc:Choice>
              <mc:Fallback>
                <p:oleObj name="Equation" r:id="rId13" imgW="101512" imgH="1015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468" y="146685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2709863" y="13017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4" name="Equation" r:id="rId15" imgW="190440" imgH="291960" progId="Equation.DSMT4">
                  <p:embed/>
                </p:oleObj>
              </mc:Choice>
              <mc:Fallback>
                <p:oleObj name="Equation" r:id="rId15" imgW="19044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3017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2938463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5" name="Equation" r:id="rId17" imgW="190440" imgH="291960" progId="Equation.DSMT4">
                  <p:embed/>
                </p:oleObj>
              </mc:Choice>
              <mc:Fallback>
                <p:oleObj name="Equation" r:id="rId17" imgW="19044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463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4341813" y="41910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6" name="Equation" r:id="rId19" imgW="1257120" imgH="838080" progId="Equation.DSMT4">
                  <p:embed/>
                </p:oleObj>
              </mc:Choice>
              <mc:Fallback>
                <p:oleObj name="Equation" r:id="rId19" imgW="125712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813" y="41910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5658427" y="44704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7" name="Equation" r:id="rId21" imgW="1091880" imgH="291960" progId="Equation.DSMT4">
                  <p:embed/>
                </p:oleObj>
              </mc:Choice>
              <mc:Fallback>
                <p:oleObj name="Equation" r:id="rId21" imgW="10918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8427" y="44704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6801427" y="446405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8" name="Equation" r:id="rId23" imgW="1244520" imgH="304560" progId="Equation.DSMT4">
                  <p:embed/>
                </p:oleObj>
              </mc:Choice>
              <mc:Fallback>
                <p:oleObj name="Equation" r:id="rId23" imgW="1244520" imgH="304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427" y="446405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4"/>
          <p:cNvGraphicFramePr>
            <a:graphicFrameLocks noChangeAspect="1"/>
          </p:cNvGraphicFramePr>
          <p:nvPr/>
        </p:nvGraphicFramePr>
        <p:xfrm>
          <a:off x="3186113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9" name="Equation" r:id="rId25" imgW="190440" imgH="291960" progId="Equation.DSMT4">
                  <p:embed/>
                </p:oleObj>
              </mc:Choice>
              <mc:Fallback>
                <p:oleObj name="Equation" r:id="rId25" imgW="1904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4"/>
          <p:cNvGraphicFramePr>
            <a:graphicFrameLocks noChangeAspect="1"/>
          </p:cNvGraphicFramePr>
          <p:nvPr/>
        </p:nvGraphicFramePr>
        <p:xfrm>
          <a:off x="3422650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0" name="Equation" r:id="rId27" imgW="190440" imgH="291960" progId="Equation.DSMT4">
                  <p:embed/>
                </p:oleObj>
              </mc:Choice>
              <mc:Fallback>
                <p:oleObj name="Equation" r:id="rId27" imgW="19044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4"/>
          <p:cNvGraphicFramePr>
            <a:graphicFrameLocks noChangeAspect="1"/>
          </p:cNvGraphicFramePr>
          <p:nvPr/>
        </p:nvGraphicFramePr>
        <p:xfrm>
          <a:off x="3650096" y="1350818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1" name="Equation" r:id="rId29" imgW="228600" imgH="203040" progId="Equation.DSMT4">
                  <p:embed/>
                </p:oleObj>
              </mc:Choice>
              <mc:Fallback>
                <p:oleObj name="Equation" r:id="rId29" imgW="228600" imgH="203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0096" y="1350818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4"/>
          <p:cNvGraphicFramePr>
            <a:graphicFrameLocks noChangeAspect="1"/>
          </p:cNvGraphicFramePr>
          <p:nvPr/>
        </p:nvGraphicFramePr>
        <p:xfrm>
          <a:off x="4179888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2" name="Equation" r:id="rId31" imgW="190440" imgH="291960" progId="Equation.DSMT4">
                  <p:embed/>
                </p:oleObj>
              </mc:Choice>
              <mc:Fallback>
                <p:oleObj name="Equation" r:id="rId31" imgW="19044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888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1"/>
          <p:cNvGraphicFramePr>
            <a:graphicFrameLocks noChangeAspect="1"/>
          </p:cNvGraphicFramePr>
          <p:nvPr/>
        </p:nvGraphicFramePr>
        <p:xfrm>
          <a:off x="3891396" y="13081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3" name="Equation" r:id="rId33" imgW="215713" imgH="291847" progId="Equation.DSMT4">
                  <p:embed/>
                </p:oleObj>
              </mc:Choice>
              <mc:Fallback>
                <p:oleObj name="Equation" r:id="rId33" imgW="215713" imgH="291847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1396" y="13081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2"/>
          <p:cNvGraphicFramePr>
            <a:graphicFrameLocks noChangeAspect="1"/>
          </p:cNvGraphicFramePr>
          <p:nvPr/>
        </p:nvGraphicFramePr>
        <p:xfrm>
          <a:off x="4086514" y="1458191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4" name="Equation" r:id="rId34" imgW="101512" imgH="101512" progId="Equation.DSMT4">
                  <p:embed/>
                </p:oleObj>
              </mc:Choice>
              <mc:Fallback>
                <p:oleObj name="Equation" r:id="rId34" imgW="101512" imgH="1015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6514" y="1458191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4378325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5" name="Equation" r:id="rId35" imgW="190440" imgH="291960" progId="Equation.DSMT4">
                  <p:embed/>
                </p:oleObj>
              </mc:Choice>
              <mc:Fallback>
                <p:oleObj name="Equation" r:id="rId35" imgW="19044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325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4575175" y="13017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6" name="Equation" r:id="rId37" imgW="190440" imgH="291960" progId="Equation.DSMT4">
                  <p:embed/>
                </p:oleObj>
              </mc:Choice>
              <mc:Fallback>
                <p:oleObj name="Equation" r:id="rId37" imgW="19044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13017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0"/>
          <p:cNvGraphicFramePr>
            <a:graphicFrameLocks noChangeAspect="1"/>
          </p:cNvGraphicFramePr>
          <p:nvPr/>
        </p:nvGraphicFramePr>
        <p:xfrm>
          <a:off x="2499013" y="290137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7" name="Equation" r:id="rId39" imgW="634680" imgH="406080" progId="Equation.DSMT4">
                  <p:embed/>
                </p:oleObj>
              </mc:Choice>
              <mc:Fallback>
                <p:oleObj name="Equation" r:id="rId39" imgW="634680" imgH="406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013" y="290137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9"/>
          <p:cNvGraphicFramePr>
            <a:graphicFrameLocks noChangeAspect="1"/>
          </p:cNvGraphicFramePr>
          <p:nvPr/>
        </p:nvGraphicFramePr>
        <p:xfrm>
          <a:off x="2908300" y="3338946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8" name="Equation" r:id="rId41" imgW="444240" imgH="291960" progId="Equation.DSMT4">
                  <p:embed/>
                </p:oleObj>
              </mc:Choice>
              <mc:Fallback>
                <p:oleObj name="Equation" r:id="rId41" imgW="444240" imgH="2919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338946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0"/>
          <p:cNvGraphicFramePr>
            <a:graphicFrameLocks noChangeAspect="1"/>
          </p:cNvGraphicFramePr>
          <p:nvPr/>
        </p:nvGraphicFramePr>
        <p:xfrm>
          <a:off x="2717800" y="3613728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9" name="Equation" r:id="rId43" imgW="634680" imgH="406080" progId="Equation.DSMT4">
                  <p:embed/>
                </p:oleObj>
              </mc:Choice>
              <mc:Fallback>
                <p:oleObj name="Equation" r:id="rId43" imgW="634680" imgH="4060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613728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9"/>
          <p:cNvGraphicFramePr>
            <a:graphicFrameLocks noChangeAspect="1"/>
          </p:cNvGraphicFramePr>
          <p:nvPr/>
        </p:nvGraphicFramePr>
        <p:xfrm>
          <a:off x="3136900" y="4069773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0" name="Equation" r:id="rId45" imgW="444240" imgH="291960" progId="Equation.DSMT4">
                  <p:embed/>
                </p:oleObj>
              </mc:Choice>
              <mc:Fallback>
                <p:oleObj name="Equation" r:id="rId45" imgW="444240" imgH="2919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069773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0"/>
          <p:cNvGraphicFramePr>
            <a:graphicFrameLocks noChangeAspect="1"/>
          </p:cNvGraphicFramePr>
          <p:nvPr/>
        </p:nvGraphicFramePr>
        <p:xfrm>
          <a:off x="2946400" y="437457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1" name="Equation" r:id="rId47" imgW="634680" imgH="406080" progId="Equation.DSMT4">
                  <p:embed/>
                </p:oleObj>
              </mc:Choice>
              <mc:Fallback>
                <p:oleObj name="Equation" r:id="rId47" imgW="634680" imgH="4060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37457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4876800" y="1219200"/>
            <a:ext cx="335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To the nearest thousandth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30382" y="5344180"/>
            <a:ext cx="7391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Dodgers won </a:t>
            </a:r>
            <a:r>
              <a:rPr lang="en-US" sz="2800" dirty="0">
                <a:solidFill>
                  <a:srgbClr val="FF0000"/>
                </a:solidFill>
              </a:rPr>
              <a:t>33.3%</a:t>
            </a:r>
            <a:r>
              <a:rPr lang="en-US" sz="2800" dirty="0"/>
              <a:t> of these championships.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325880"/>
            <a:ext cx="8229600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percent as a fraction with 100 as the 	   denominator and delete the % sign.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Reduce the fraction, if possible.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Percent to a Fraction or a Mixed Number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Changing Percents to Fractions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731818" y="3086100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3" imgW="634680" imgH="304560" progId="Equation.DSMT4">
                  <p:embed/>
                </p:oleObj>
              </mc:Choice>
              <mc:Fallback>
                <p:oleObj name="Equation" r:id="rId3" imgW="634680" imgH="3045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818" y="3086100"/>
                        <a:ext cx="635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2413000" y="2825750"/>
          <a:ext cx="193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5" imgW="1930320" imgH="825480" progId="Equation.DSMT4">
                  <p:embed/>
                </p:oleObj>
              </mc:Choice>
              <mc:Fallback>
                <p:oleObj name="Equation" r:id="rId5" imgW="1930320" imgH="825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825750"/>
                        <a:ext cx="1930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4387850" y="2825750"/>
          <a:ext cx="508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7" imgW="507960" imgH="825480" progId="Equation.DSMT4">
                  <p:embed/>
                </p:oleObj>
              </mc:Choice>
              <mc:Fallback>
                <p:oleObj name="Equation" r:id="rId7" imgW="507960" imgH="8254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2825750"/>
                        <a:ext cx="508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3896591" y="284018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3896591" y="333201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200" y="1229380"/>
            <a:ext cx="7263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Change </a:t>
            </a:r>
            <a:r>
              <a:rPr lang="en-US" sz="2800" dirty="0">
                <a:solidFill>
                  <a:srgbClr val="0000FF"/>
                </a:solidFill>
              </a:rPr>
              <a:t>60%</a:t>
            </a:r>
            <a:r>
              <a:rPr lang="en-US" sz="2800" dirty="0"/>
              <a:t> to a fraction and reduce, if possible.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8: Changing Percents to Mixed Numbers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478973" y="3086100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2" name="Equation" r:id="rId3" imgW="799920" imgH="304560" progId="Equation.DSMT4">
                  <p:embed/>
                </p:oleObj>
              </mc:Choice>
              <mc:Fallback>
                <p:oleObj name="Equation" r:id="rId3" imgW="799920" imgH="30456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8973" y="3086100"/>
                        <a:ext cx="80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2330450" y="2825750"/>
          <a:ext cx="209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" name="Equation" r:id="rId5" imgW="2095200" imgH="825480" progId="Equation.DSMT4">
                  <p:embed/>
                </p:oleObj>
              </mc:Choice>
              <mc:Fallback>
                <p:oleObj name="Equation" r:id="rId5" imgW="2095200" imgH="825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2825750"/>
                        <a:ext cx="2095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5257800" y="2825750"/>
          <a:ext cx="863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" name="Equation" r:id="rId7" imgW="863280" imgH="825480" progId="Equation.DSMT4">
                  <p:embed/>
                </p:oleObj>
              </mc:Choice>
              <mc:Fallback>
                <p:oleObj name="Equation" r:id="rId7" imgW="863280" imgH="8254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825750"/>
                        <a:ext cx="863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4017818" y="284018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4007427" y="332855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200" y="122938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Change </a:t>
            </a:r>
            <a:r>
              <a:rPr lang="en-US" sz="2800" dirty="0">
                <a:solidFill>
                  <a:srgbClr val="0000FF"/>
                </a:solidFill>
              </a:rPr>
              <a:t>130%</a:t>
            </a:r>
            <a:r>
              <a:rPr lang="en-US" sz="2800" dirty="0"/>
              <a:t> to a mixed number and reduce, if possible.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508500" y="2821709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5" name="Equation" r:id="rId9" imgW="672840" imgH="825480" progId="Equation.DSMT4">
                  <p:embed/>
                </p:oleObj>
              </mc:Choice>
              <mc:Fallback>
                <p:oleObj name="Equation" r:id="rId9" imgW="672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2821709"/>
                        <a:ext cx="673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57200" y="1280160"/>
            <a:ext cx="8229600" cy="426578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</a:t>
            </a: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The fractions    and     are often confused with the </a:t>
            </a:r>
          </a:p>
          <a:p>
            <a:pPr marL="533400" indent="-533400" algn="just">
              <a:lnSpc>
                <a:spcPct val="4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>
              <a:lnSpc>
                <a:spcPct val="4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percents        and          The differences can be clarified </a:t>
            </a:r>
          </a:p>
          <a:p>
            <a:pPr marL="533400" indent="-533400" algn="just"/>
            <a:endParaRPr lang="en-US" sz="15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by using decimal numbers.</a:t>
            </a:r>
          </a:p>
          <a:p>
            <a:pPr marL="533400" indent="-533400" algn="just"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</a:rPr>
              <a:t>PERCENT 		DECIMAL NUMBER	FRACTION</a:t>
            </a:r>
            <a:r>
              <a:rPr lang="en-US" sz="2800" dirty="0"/>
              <a:t> </a:t>
            </a:r>
          </a:p>
          <a:p>
            <a:pPr marL="533400" indent="-533400" algn="just">
              <a:lnSpc>
                <a:spcPct val="175000"/>
              </a:lnSpc>
            </a:pPr>
            <a:r>
              <a:rPr lang="en-US" sz="2800" dirty="0"/>
              <a:t>				        </a:t>
            </a:r>
            <a:r>
              <a:rPr lang="en-US" sz="2800" dirty="0">
                <a:solidFill>
                  <a:srgbClr val="000000"/>
                </a:solidFill>
              </a:rPr>
              <a:t>0.0025</a:t>
            </a:r>
            <a:r>
              <a:rPr lang="en-US" sz="2800" dirty="0"/>
              <a:t>               </a:t>
            </a: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2463800" y="1571625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2" name="Equation" r:id="rId3" imgW="241300" imgH="825500" progId="Equation.DSMT4">
                  <p:embed/>
                </p:oleObj>
              </mc:Choice>
              <mc:Fallback>
                <p:oleObj name="Equation" r:id="rId3" imgW="241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1571625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3365500" y="156845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3" name="Equation" r:id="rId5" imgW="215806" imgH="825142" progId="Equation.DSMT4">
                  <p:embed/>
                </p:oleObj>
              </mc:Choice>
              <mc:Fallback>
                <p:oleObj name="Equation" r:id="rId5" imgW="215806" imgH="825142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156845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866900" y="2387600"/>
          <a:ext cx="52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4" name="Equation" r:id="rId7" imgW="520700" imgH="825500" progId="Equation.DSMT4">
                  <p:embed/>
                </p:oleObj>
              </mc:Choice>
              <mc:Fallback>
                <p:oleObj name="Equation" r:id="rId7" imgW="5207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387600"/>
                        <a:ext cx="520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3048000" y="2387600"/>
          <a:ext cx="584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5" name="Equation" r:id="rId9" imgW="583947" imgH="812447" progId="Equation.DSMT4">
                  <p:embed/>
                </p:oleObj>
              </mc:Choice>
              <mc:Fallback>
                <p:oleObj name="Equation" r:id="rId9" imgW="583947" imgH="81244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387600"/>
                        <a:ext cx="584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685800" y="4322762"/>
          <a:ext cx="2070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6" name="Equation" r:id="rId11" imgW="2070100" imgH="825500" progId="Equation.DSMT4">
                  <p:embed/>
                </p:oleObj>
              </mc:Choice>
              <mc:Fallback>
                <p:oleObj name="Equation" r:id="rId11" imgW="2070100" imgH="8255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322762"/>
                        <a:ext cx="2070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7327900" y="424815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7" name="Equation" r:id="rId13" imgW="596900" imgH="838200" progId="Equation.DSMT4">
                  <p:embed/>
                </p:oleObj>
              </mc:Choice>
              <mc:Fallback>
                <p:oleObj name="Equation" r:id="rId13" imgW="5969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900" y="4248150"/>
                        <a:ext cx="59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431502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 marL="533400" indent="-533400"/>
            <a:r>
              <a:rPr lang="en-US" sz="2800" b="1" dirty="0">
                <a:solidFill>
                  <a:srgbClr val="000000"/>
                </a:solidFill>
              </a:rPr>
              <a:t>PERCENT 		DECIMAL NUMBER	FRACTION</a:t>
            </a:r>
            <a:r>
              <a:rPr lang="en-US" sz="2800" dirty="0"/>
              <a:t> </a:t>
            </a:r>
          </a:p>
          <a:p>
            <a:pPr marL="533400" indent="-533400">
              <a:lnSpc>
                <a:spcPct val="150000"/>
              </a:lnSpc>
            </a:pPr>
            <a:r>
              <a:rPr lang="en-US" sz="2800" dirty="0"/>
              <a:t>				           </a:t>
            </a:r>
            <a:r>
              <a:rPr lang="en-US" sz="2800" dirty="0">
                <a:solidFill>
                  <a:srgbClr val="000000"/>
                </a:solidFill>
              </a:rPr>
              <a:t>0.005</a:t>
            </a:r>
            <a:r>
              <a:rPr lang="en-US" sz="2800" dirty="0"/>
              <a:t> </a:t>
            </a:r>
          </a:p>
          <a:p>
            <a:pPr marL="533400" indent="-533400">
              <a:lnSpc>
                <a:spcPct val="270000"/>
              </a:lnSpc>
            </a:pPr>
            <a:r>
              <a:rPr lang="en-US" sz="2800" dirty="0">
                <a:solidFill>
                  <a:srgbClr val="000000"/>
                </a:solidFill>
              </a:rPr>
              <a:t>          25%               	            0.25	</a:t>
            </a:r>
          </a:p>
          <a:p>
            <a:pPr marL="533400" indent="-533400">
              <a:lnSpc>
                <a:spcPct val="260000"/>
              </a:lnSpc>
            </a:pPr>
            <a:r>
              <a:rPr lang="en-US" sz="2800" dirty="0">
                <a:solidFill>
                  <a:srgbClr val="000000"/>
                </a:solidFill>
              </a:rPr>
              <a:t>          50%		            0.50</a:t>
            </a:r>
            <a:r>
              <a:rPr lang="en-US" sz="2800" dirty="0"/>
              <a:t>			</a:t>
            </a: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688975" y="2136775"/>
          <a:ext cx="1955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6" name="Equation" r:id="rId3" imgW="1955800" imgH="825500" progId="Equation.DSMT4">
                  <p:embed/>
                </p:oleObj>
              </mc:Choice>
              <mc:Fallback>
                <p:oleObj name="Equation" r:id="rId3" imgW="19558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2136775"/>
                        <a:ext cx="1955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7264400" y="210502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7" name="Equation" r:id="rId5" imgW="583947" imgH="837836" progId="Equation.DSMT4">
                  <p:embed/>
                </p:oleObj>
              </mc:Choice>
              <mc:Fallback>
                <p:oleObj name="Equation" r:id="rId5" imgW="583947" imgH="83783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2105025"/>
                        <a:ext cx="58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7443788" y="3124200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8" name="Equation" r:id="rId7" imgW="241300" imgH="825500" progId="Equation.DSMT4">
                  <p:embed/>
                </p:oleObj>
              </mc:Choice>
              <mc:Fallback>
                <p:oleObj name="Equation" r:id="rId7" imgW="2413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3788" y="3124200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7469188" y="443230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9" name="Equation" r:id="rId9" imgW="215806" imgH="825142" progId="Equation.DSMT4">
                  <p:embed/>
                </p:oleObj>
              </mc:Choice>
              <mc:Fallback>
                <p:oleObj name="Equation" r:id="rId9" imgW="215806" imgH="825142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9188" y="443230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437966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Thus </a:t>
            </a: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>
              <a:lnSpc>
                <a:spcPct val="3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Similarly, 	</a:t>
            </a:r>
          </a:p>
          <a:p>
            <a:pPr marL="533400" indent="-533400">
              <a:lnSpc>
                <a:spcPct val="260000"/>
              </a:lnSpc>
            </a:pPr>
            <a:r>
              <a:rPr lang="en-US" sz="2800" dirty="0"/>
              <a:t>	</a:t>
            </a: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2476500" y="2286000"/>
          <a:ext cx="4178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0" name="Equation" r:id="rId3" imgW="4178300" imgH="825500" progId="Equation.DSMT4">
                  <p:embed/>
                </p:oleObj>
              </mc:Choice>
              <mc:Fallback>
                <p:oleObj name="Equation" r:id="rId3" imgW="4178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286000"/>
                        <a:ext cx="4178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3581400" y="3340100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1" name="Equation" r:id="rId5" imgW="1968480" imgH="291960" progId="Equation.DSMT4">
                  <p:embed/>
                </p:oleObj>
              </mc:Choice>
              <mc:Fallback>
                <p:oleObj name="Equation" r:id="rId5" imgW="19684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340100"/>
                        <a:ext cx="196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578100" y="4203700"/>
          <a:ext cx="3975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2" name="Equation" r:id="rId7" imgW="3975100" imgH="825500" progId="Equation.DSMT4">
                  <p:embed/>
                </p:oleObj>
              </mc:Choice>
              <mc:Fallback>
                <p:oleObj name="Equation" r:id="rId7" imgW="39751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203700"/>
                        <a:ext cx="3975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3676650" y="516890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3" name="Equation" r:id="rId9" imgW="1790640" imgH="291960" progId="Equation.DSMT4">
                  <p:embed/>
                </p:oleObj>
              </mc:Choice>
              <mc:Fallback>
                <p:oleObj name="Equation" r:id="rId9" imgW="1790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516890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85746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>
              <a:lnSpc>
                <a:spcPts val="6500"/>
              </a:lnSpc>
            </a:pPr>
            <a:r>
              <a:rPr lang="en-US" sz="2800" dirty="0">
                <a:solidFill>
                  <a:srgbClr val="000000"/>
                </a:solidFill>
              </a:rPr>
              <a:t>You can think of     as being one-fourth of a dollar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(a quarter) and    % as being one-fourth of a penny. Similarly,     can be thought of as one-half of a dollar and    % as one-half of a penny.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2916238" y="1828800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4" name="Equation" r:id="rId3" imgW="241300" imgH="825500" progId="Equation.DSMT4">
                  <p:embed/>
                </p:oleObj>
              </mc:Choice>
              <mc:Fallback>
                <p:oleObj name="Equation" r:id="rId3" imgW="241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1828800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6"/>
          <p:cNvGraphicFramePr>
            <a:graphicFrameLocks noChangeAspect="1"/>
          </p:cNvGraphicFramePr>
          <p:nvPr/>
        </p:nvGraphicFramePr>
        <p:xfrm>
          <a:off x="2767013" y="2655887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5" name="Equation" r:id="rId5" imgW="241300" imgH="825500" progId="Equation.DSMT4">
                  <p:embed/>
                </p:oleObj>
              </mc:Choice>
              <mc:Fallback>
                <p:oleObj name="Equation" r:id="rId5" imgW="2413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2655887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1919288" y="3508375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6" name="Equation" r:id="rId6" imgW="215640" imgH="825480" progId="Equation.DSMT4">
                  <p:embed/>
                </p:oleObj>
              </mc:Choice>
              <mc:Fallback>
                <p:oleObj name="Equation" r:id="rId6" imgW="21564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3508375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1144588" y="4313237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7" name="Equation" r:id="rId8" imgW="215640" imgH="825480" progId="Equation.DSMT4">
                  <p:embed/>
                </p:oleObj>
              </mc:Choice>
              <mc:Fallback>
                <p:oleObj name="Equation" r:id="rId8" imgW="2156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4313237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Common Equivalent Percent, Decimal</a:t>
            </a:r>
            <a:br>
              <a:rPr lang="en-US" dirty="0"/>
            </a:br>
            <a:r>
              <a:rPr lang="en-US" dirty="0"/>
              <a:t>Number, and Fraction Values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58"/>
            <a:ext cx="8229600" cy="41426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3400" y="1981200"/>
          <a:ext cx="226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8" name="Equation" r:id="rId3" imgW="2260600" imgH="838200" progId="Equation.DSMT4">
                  <p:embed/>
                </p:oleObj>
              </mc:Choice>
              <mc:Fallback>
                <p:oleObj name="Equation" r:id="rId3" imgW="2260600" imgH="838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226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124200" y="1981200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9" name="Equation" r:id="rId5" imgW="2501900" imgH="838200" progId="Equation.DSMT4">
                  <p:embed/>
                </p:oleObj>
              </mc:Choice>
              <mc:Fallback>
                <p:oleObj name="Equation" r:id="rId5" imgW="25019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81200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057900" y="1981200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0" name="Equation" r:id="rId7" imgW="2514600" imgH="838200" progId="Equation.DSMT4">
                  <p:embed/>
                </p:oleObj>
              </mc:Choice>
              <mc:Fallback>
                <p:oleObj name="Equation" r:id="rId7" imgW="25146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1981200"/>
                        <a:ext cx="251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533400" y="3175000"/>
          <a:ext cx="210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1" name="Equation" r:id="rId9" imgW="2108200" imgH="825500" progId="Equation.DSMT4">
                  <p:embed/>
                </p:oleObj>
              </mc:Choice>
              <mc:Fallback>
                <p:oleObj name="Equation" r:id="rId9" imgW="2108200" imgH="825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75000"/>
                        <a:ext cx="2108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3124200" y="3168650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2" name="Equation" r:id="rId11" imgW="2540000" imgH="838200" progId="Equation.DSMT4">
                  <p:embed/>
                </p:oleObj>
              </mc:Choice>
              <mc:Fallback>
                <p:oleObj name="Equation" r:id="rId11" imgW="25400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68650"/>
                        <a:ext cx="254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6057900" y="316865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3" name="Equation" r:id="rId13" imgW="2527300" imgH="838200" progId="Equation.DSMT4">
                  <p:embed/>
                </p:oleObj>
              </mc:Choice>
              <mc:Fallback>
                <p:oleObj name="Equation" r:id="rId13" imgW="2527300" imgH="838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316865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533400" y="4394200"/>
          <a:ext cx="210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4" name="Equation" r:id="rId15" imgW="2108200" imgH="825500" progId="Equation.DSMT4">
                  <p:embed/>
                </p:oleObj>
              </mc:Choice>
              <mc:Fallback>
                <p:oleObj name="Equation" r:id="rId15" imgW="2108200" imgH="8255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94200"/>
                        <a:ext cx="2108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6057900" y="438785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5" name="Equation" r:id="rId17" imgW="2527300" imgH="838200" progId="Equation.DSMT4">
                  <p:embed/>
                </p:oleObj>
              </mc:Choice>
              <mc:Fallback>
                <p:oleObj name="Equation" r:id="rId17" imgW="2527300" imgH="838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438785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fractions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percents to fractions.</a:t>
            </a:r>
          </a:p>
          <a:p>
            <a:pPr marL="457200" indent="-457200" eaLnBrk="1" hangingPunct="1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Changing Percents to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</a:p>
          <a:p>
            <a:pPr marL="533400" indent="-533400"/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609600" y="2063750"/>
          <a:ext cx="2120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3" imgW="2120900" imgH="825500" progId="Equation.DSMT4">
                  <p:embed/>
                </p:oleObj>
              </mc:Choice>
              <mc:Fallback>
                <p:oleObj name="Equation" r:id="rId3" imgW="2120900" imgH="825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63750"/>
                        <a:ext cx="2120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943600" y="205740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5" imgW="2527300" imgH="838200" progId="Equation.DSMT4">
                  <p:embed/>
                </p:oleObj>
              </mc:Choice>
              <mc:Fallback>
                <p:oleObj name="Equation" r:id="rId5" imgW="25273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05740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609600" y="3276600"/>
          <a:ext cx="222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7" imgW="2222500" imgH="304800" progId="Equation.DSMT4">
                  <p:embed/>
                </p:oleObj>
              </mc:Choice>
              <mc:Fallback>
                <p:oleObj name="Equation" r:id="rId7" imgW="2222500" imgH="304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76600"/>
                        <a:ext cx="2222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325880"/>
            <a:ext cx="8229600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Change the fraction to a decimal number.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(Divide the numerator by the denominator.)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Change the decimal number to a percent.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To Change a Fraction to a Percent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Changing Fractions to Percents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432560"/>
            <a:ext cx="8229600" cy="70104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to a percent.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730992" y="125445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992" y="1254456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438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048000"/>
            <a:ext cx="79400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Note that </a:t>
            </a:r>
            <a:r>
              <a:rPr lang="en-US" sz="2800" dirty="0">
                <a:solidFill>
                  <a:srgbClr val="000099"/>
                </a:solidFill>
              </a:rPr>
              <a:t>8</a:t>
            </a:r>
            <a:r>
              <a:rPr lang="en-US" sz="2800" dirty="0"/>
              <a:t> is not a factor of </a:t>
            </a:r>
            <a:r>
              <a:rPr lang="en-US" sz="2800" dirty="0">
                <a:solidFill>
                  <a:srgbClr val="1F497D"/>
                </a:solidFill>
              </a:rPr>
              <a:t>100,</a:t>
            </a:r>
            <a:r>
              <a:rPr lang="en-US" sz="2800" dirty="0"/>
              <a:t> so we divide using long division (or using a calculator).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Changing Fractions to Percents (cont.)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08200" y="1516743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" name="Equation" r:id="rId3" imgW="1180588" imgH="571252" progId="Equation.DSMT4">
                  <p:embed/>
                </p:oleObj>
              </mc:Choice>
              <mc:Fallback>
                <p:oleObj name="Equation" r:id="rId3" imgW="1180588" imgH="571252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1516743"/>
                        <a:ext cx="1181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121564" y="4863882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1564" y="4863882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114800" y="1574800"/>
            <a:ext cx="37581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This can be done with a calculator.</a:t>
            </a:r>
          </a:p>
        </p:txBody>
      </p:sp>
      <p:sp>
        <p:nvSpPr>
          <p:cNvPr id="8" name="Rectangle 7"/>
          <p:cNvSpPr/>
          <p:nvPr/>
        </p:nvSpPr>
        <p:spPr>
          <a:xfrm>
            <a:off x="4191000" y="3048000"/>
            <a:ext cx="43711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Now change </a:t>
            </a:r>
            <a:r>
              <a:rPr lang="en-US" sz="2800" dirty="0">
                <a:solidFill>
                  <a:srgbClr val="0000FF"/>
                </a:solidFill>
              </a:rPr>
              <a:t>0.625</a:t>
            </a:r>
            <a:r>
              <a:rPr lang="en-US" sz="2800" dirty="0"/>
              <a:t> to a percent. Move the decimal point two places to the right</a:t>
            </a:r>
          </a:p>
          <a:p>
            <a:r>
              <a:rPr lang="en-US" sz="2800" dirty="0"/>
              <a:t>and write the % sign.</a:t>
            </a:r>
            <a:endParaRPr lang="en-US" sz="2800" dirty="0">
              <a:solidFill>
                <a:srgbClr val="007F7C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035300" y="4419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4419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656609" y="38989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" name="Equation" r:id="rId9" imgW="583920" imgH="406080" progId="Equation.DSMT4">
                  <p:embed/>
                </p:oleObj>
              </mc:Choice>
              <mc:Fallback>
                <p:oleObj name="Equation" r:id="rId9" imgW="583920" imgH="40608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6609" y="38989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857500" y="349758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" name="Equation" r:id="rId11" imgW="393529" imgH="291973" progId="Equation.DSMT4">
                  <p:embed/>
                </p:oleObj>
              </mc:Choice>
              <mc:Fallback>
                <p:oleObj name="Equation" r:id="rId11" imgW="393529" imgH="291973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349758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514600" y="29718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" name="Equation" r:id="rId13" imgW="583920" imgH="406080" progId="Equation.DSMT4">
                  <p:embed/>
                </p:oleObj>
              </mc:Choice>
              <mc:Fallback>
                <p:oleObj name="Equation" r:id="rId13" imgW="583920" imgH="40608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718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705100" y="257556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" name="Equation" r:id="rId15" imgW="380835" imgH="291973" progId="Equation.DSMT4">
                  <p:embed/>
                </p:oleObj>
              </mc:Choice>
              <mc:Fallback>
                <p:oleObj name="Equation" r:id="rId15" imgW="380835" imgH="291973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57556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209800" y="2057400"/>
          <a:ext cx="685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" name="Equation" r:id="rId17" imgW="685800" imgH="406080" progId="Equation.DSMT4">
                  <p:embed/>
                </p:oleObj>
              </mc:Choice>
              <mc:Fallback>
                <p:oleObj name="Equation" r:id="rId17" imgW="685800" imgH="4060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57400"/>
                        <a:ext cx="685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425700" y="12319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" name="Equation" r:id="rId19" imgW="215713" imgH="291847" progId="Equation.DSMT4">
                  <p:embed/>
                </p:oleObj>
              </mc:Choice>
              <mc:Fallback>
                <p:oleObj name="Equation" r:id="rId19" imgW="215713" imgH="291847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12319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5429250" y="5143282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" name="Equation" r:id="rId21" imgW="1054100" imgH="292100" progId="Equation.DSMT4">
                  <p:embed/>
                </p:oleObj>
              </mc:Choice>
              <mc:Fallback>
                <p:oleObj name="Equation" r:id="rId21" imgW="1054100" imgH="29210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5143282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6565900" y="5136932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6" name="Equation" r:id="rId23" imgW="1129810" imgH="304668" progId="Equation.DSMT4">
                  <p:embed/>
                </p:oleObj>
              </mc:Choice>
              <mc:Fallback>
                <p:oleObj name="Equation" r:id="rId23" imgW="1129810" imgH="304668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5136932"/>
                        <a:ext cx="113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2616200" y="13970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" name="Equation" r:id="rId25" imgW="101512" imgH="101512" progId="Equation.DSMT4">
                  <p:embed/>
                </p:oleObj>
              </mc:Choice>
              <mc:Fallback>
                <p:oleObj name="Equation" r:id="rId25" imgW="101512" imgH="10151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3970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2705100" y="1231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8" name="Equation" r:id="rId27" imgW="203112" imgH="291973" progId="Equation.DSMT4">
                  <p:embed/>
                </p:oleObj>
              </mc:Choice>
              <mc:Fallback>
                <p:oleObj name="Equation" r:id="rId27" imgW="203112" imgH="291973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1231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2908300" y="12319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9" name="Equation" r:id="rId29" imgW="190500" imgH="279400" progId="Equation.DSMT4">
                  <p:embed/>
                </p:oleObj>
              </mc:Choice>
              <mc:Fallback>
                <p:oleObj name="Equation" r:id="rId29" imgW="190500" imgH="2794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12319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3060700" y="1231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0" name="Equation" r:id="rId31" imgW="203112" imgH="291973" progId="Equation.DSMT4">
                  <p:embed/>
                </p:oleObj>
              </mc:Choice>
              <mc:Fallback>
                <p:oleObj name="Equation" r:id="rId31" imgW="203112" imgH="291973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1231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Fractions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to a percent.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720850" y="11430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1143000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2025650" y="2711450"/>
          <a:ext cx="134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" name="Equation" r:id="rId5" imgW="1346040" imgH="583920" progId="Equation.DSMT4">
                  <p:embed/>
                </p:oleObj>
              </mc:Choice>
              <mc:Fallback>
                <p:oleObj name="Equation" r:id="rId5" imgW="1346040" imgH="58392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2711450"/>
                        <a:ext cx="134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549275" y="28321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" name="Equation" r:id="rId7" imgW="1002960" imgH="304560" progId="Equation.DSMT4">
                  <p:embed/>
                </p:oleObj>
              </mc:Choice>
              <mc:Fallback>
                <p:oleObj name="Equation" r:id="rId7" imgW="1002960" imgH="304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8321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3187700" y="4603173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" name="Equation" r:id="rId9" imgW="215713" imgH="291847" progId="Equation.DSMT4">
                  <p:embed/>
                </p:oleObj>
              </mc:Choice>
              <mc:Fallback>
                <p:oleObj name="Equation" r:id="rId9" imgW="215713" imgH="291847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4603173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0" name="Object 28"/>
          <p:cNvGraphicFramePr>
            <a:graphicFrameLocks noChangeAspect="1"/>
          </p:cNvGraphicFramePr>
          <p:nvPr/>
        </p:nvGraphicFramePr>
        <p:xfrm>
          <a:off x="2527300" y="41783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Equation" r:id="rId11" imgW="863280" imgH="406080" progId="Equation.DSMT4">
                  <p:embed/>
                </p:oleObj>
              </mc:Choice>
              <mc:Fallback>
                <p:oleObj name="Equation" r:id="rId11" imgW="863280" imgH="406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783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2743200" y="37719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Equation" r:id="rId13" imgW="647640" imgH="291960" progId="Equation.DSMT4">
                  <p:embed/>
                </p:oleObj>
              </mc:Choice>
              <mc:Fallback>
                <p:oleObj name="Equation" r:id="rId13" imgW="647640" imgH="2919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7719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2306782" y="32639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" name="Equation" r:id="rId15" imgW="863280" imgH="406080" progId="Equation.DSMT4">
                  <p:embed/>
                </p:oleObj>
              </mc:Choice>
              <mc:Fallback>
                <p:oleObj name="Equation" r:id="rId15" imgW="863280" imgH="406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782" y="32639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2673350" y="24384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" name="Equation" r:id="rId17" imgW="215713" imgH="291847" progId="Equation.DSMT4">
                  <p:embed/>
                </p:oleObj>
              </mc:Choice>
              <mc:Fallback>
                <p:oleObj name="Equation" r:id="rId17" imgW="215713" imgH="2918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24384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2863850" y="26035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" name="Equation" r:id="rId19" imgW="101512" imgH="101512" progId="Equation.DSMT4">
                  <p:embed/>
                </p:oleObj>
              </mc:Choice>
              <mc:Fallback>
                <p:oleObj name="Equation" r:id="rId19" imgW="101512" imgH="101512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26035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2952750" y="2438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3" name="Equation" r:id="rId21" imgW="203040" imgH="291960" progId="Equation.DSMT4">
                  <p:embed/>
                </p:oleObj>
              </mc:Choice>
              <mc:Fallback>
                <p:oleObj name="Equation" r:id="rId21" imgW="20304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2438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3149600" y="24320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4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4320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4572000" y="2362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" name="Equation" r:id="rId25" imgW="1257120" imgH="838080" progId="Equation.DSMT4">
                  <p:embed/>
                </p:oleObj>
              </mc:Choice>
              <mc:Fallback>
                <p:oleObj name="Equation" r:id="rId25" imgW="125712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3622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5857009" y="26416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6" name="Equation" r:id="rId27" imgW="876240" imgH="291960" progId="Equation.DSMT4">
                  <p:embed/>
                </p:oleObj>
              </mc:Choice>
              <mc:Fallback>
                <p:oleObj name="Equation" r:id="rId27" imgW="87624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009" y="26416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6809509" y="2635250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7" name="Equation" r:id="rId29" imgW="952200" imgH="304560" progId="Equation.DSMT4">
                  <p:embed/>
                </p:oleObj>
              </mc:Choice>
              <mc:Fallback>
                <p:oleObj name="Equation" r:id="rId29" imgW="952200" imgH="3045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9509" y="2635250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4475018" y="3352800"/>
            <a:ext cx="40593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Or, we can note that </a:t>
            </a:r>
            <a:r>
              <a:rPr lang="en-US" sz="2800" dirty="0">
                <a:solidFill>
                  <a:srgbClr val="0000FF"/>
                </a:solidFill>
              </a:rPr>
              <a:t>20</a:t>
            </a:r>
            <a:r>
              <a:rPr lang="en-US" sz="2800" dirty="0"/>
              <a:t> is a factor of 100 and write</a:t>
            </a:r>
          </a:p>
        </p:txBody>
      </p:sp>
      <p:graphicFrame>
        <p:nvGraphicFramePr>
          <p:cNvPr id="26" name="Object 36"/>
          <p:cNvGraphicFramePr>
            <a:graphicFrameLocks noChangeAspect="1"/>
          </p:cNvGraphicFramePr>
          <p:nvPr/>
        </p:nvGraphicFramePr>
        <p:xfrm>
          <a:off x="4540250" y="4489450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" name="Equation" r:id="rId31" imgW="1625400" imgH="838080" progId="Equation.DSMT4">
                  <p:embed/>
                </p:oleObj>
              </mc:Choice>
              <mc:Fallback>
                <p:oleObj name="Equation" r:id="rId31" imgW="1625400" imgH="8380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0" y="4489450"/>
                        <a:ext cx="1625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7"/>
          <p:cNvGraphicFramePr>
            <a:graphicFrameLocks noChangeAspect="1"/>
          </p:cNvGraphicFramePr>
          <p:nvPr/>
        </p:nvGraphicFramePr>
        <p:xfrm>
          <a:off x="6210300" y="44958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9" name="Equation" r:id="rId33" imgW="876240" imgH="838080" progId="Equation.DSMT4">
                  <p:embed/>
                </p:oleObj>
              </mc:Choice>
              <mc:Fallback>
                <p:oleObj name="Equation" r:id="rId33" imgW="876240" imgH="83808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4958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8"/>
          <p:cNvGraphicFramePr>
            <a:graphicFrameLocks noChangeAspect="1"/>
          </p:cNvGraphicFramePr>
          <p:nvPr/>
        </p:nvGraphicFramePr>
        <p:xfrm>
          <a:off x="7142018" y="4762500"/>
          <a:ext cx="99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0" name="Equation" r:id="rId35" imgW="990360" imgH="304560" progId="Equation.DSMT4">
                  <p:embed/>
                </p:oleObj>
              </mc:Choice>
              <mc:Fallback>
                <p:oleObj name="Equation" r:id="rId35" imgW="990360" imgH="30456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2018" y="4762500"/>
                        <a:ext cx="99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7200" y="19354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153160"/>
            <a:ext cx="8229600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"/>
              </a:lnSpc>
              <a:buFont typeface="Courier New" pitchFamily="49" charset="0"/>
              <a:buNone/>
              <a:tabLst>
                <a:tab pos="17145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  <a:tabLst>
                <a:tab pos="17145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      to a</a:t>
            </a:r>
            <a:r>
              <a:rPr lang="en-US" dirty="0">
                <a:solidFill>
                  <a:schemeClr val="tx1"/>
                </a:solidFill>
              </a:rPr>
              <a:t> percent.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676400" y="11430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6" name="Equation" r:id="rId3" imgW="444307" imgH="825142" progId="Equation.DSMT4">
                  <p:embed/>
                </p:oleObj>
              </mc:Choice>
              <mc:Fallback>
                <p:oleObj name="Equation" r:id="rId3" imgW="444307" imgH="825142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6"/>
          <p:cNvGraphicFramePr>
            <a:graphicFrameLocks noChangeAspect="1"/>
          </p:cNvGraphicFramePr>
          <p:nvPr/>
        </p:nvGraphicFramePr>
        <p:xfrm>
          <a:off x="3157682" y="41148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7" name="Equation" r:id="rId5" imgW="444307" imgH="825142" progId="Equation.DSMT4">
                  <p:embed/>
                </p:oleObj>
              </mc:Choice>
              <mc:Fallback>
                <p:oleObj name="Equation" r:id="rId5" imgW="444307" imgH="82514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682" y="41148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3656013" y="43815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8" name="Equation" r:id="rId7" imgW="914400" imgH="291960" progId="Equation.DSMT4">
                  <p:embed/>
                </p:oleObj>
              </mc:Choice>
              <mc:Fallback>
                <p:oleObj name="Equation" r:id="rId7" imgW="91440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43815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4635500" y="4375150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9" name="Equation" r:id="rId9" imgW="1079280" imgH="304560" progId="Equation.DSMT4">
                  <p:embed/>
                </p:oleObj>
              </mc:Choice>
              <mc:Fallback>
                <p:oleObj name="Equation" r:id="rId9" imgW="1079280" imgH="3045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4375150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2057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57200" y="2522682"/>
            <a:ext cx="8153400" cy="1309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Change       to decimal form, then change the decimal number to a percent as follows.</a:t>
            </a: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676400" y="25146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0" name="Equation" r:id="rId11" imgW="444307" imgH="825142" progId="Equation.DSMT4">
                  <p:embed/>
                </p:oleObj>
              </mc:Choice>
              <mc:Fallback>
                <p:oleObj name="Equation" r:id="rId11" imgW="444307" imgH="82514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146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4: Changing Mixed Numbers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153160"/>
            <a:ext cx="8229600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"/>
              </a:lnSpc>
              <a:buFont typeface="Courier New" pitchFamily="49" charset="0"/>
              <a:buNone/>
              <a:tabLst>
                <a:tab pos="17145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  <a:tabLst>
                <a:tab pos="17145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      to a</a:t>
            </a:r>
            <a:r>
              <a:rPr lang="en-US" dirty="0">
                <a:solidFill>
                  <a:schemeClr val="tx1"/>
                </a:solidFill>
              </a:rPr>
              <a:t> percent.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689100" y="11430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6" name="Equation" r:id="rId3" imgW="419040" imgH="825480" progId="Equation.DSMT4">
                  <p:embed/>
                </p:oleObj>
              </mc:Choice>
              <mc:Fallback>
                <p:oleObj name="Equation" r:id="rId3" imgW="419040" imgH="82548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1430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6"/>
          <p:cNvGraphicFramePr>
            <a:graphicFrameLocks noChangeAspect="1"/>
          </p:cNvGraphicFramePr>
          <p:nvPr/>
        </p:nvGraphicFramePr>
        <p:xfrm>
          <a:off x="3170238" y="51181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7" name="Equation" r:id="rId5" imgW="419040" imgH="825480" progId="Equation.DSMT4">
                  <p:embed/>
                </p:oleObj>
              </mc:Choice>
              <mc:Fallback>
                <p:oleObj name="Equation" r:id="rId5" imgW="419040" imgH="8254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238" y="51181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3626427" y="5382491"/>
          <a:ext cx="77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8" name="Equation" r:id="rId7" imgW="774360" imgH="317160" progId="Equation.DSMT4">
                  <p:embed/>
                </p:oleObj>
              </mc:Choice>
              <mc:Fallback>
                <p:oleObj name="Equation" r:id="rId7" imgW="774360" imgH="31716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6427" y="5382491"/>
                        <a:ext cx="77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4445722" y="5346700"/>
          <a:ext cx="1092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9" name="Equation" r:id="rId9" imgW="1091880" imgH="368280" progId="Equation.DSMT4">
                  <p:embed/>
                </p:oleObj>
              </mc:Choice>
              <mc:Fallback>
                <p:oleObj name="Equation" r:id="rId9" imgW="1091880" imgH="3682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722" y="5346700"/>
                        <a:ext cx="1092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2057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57200" y="2522682"/>
            <a:ext cx="81534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Since       is larger than 1, the percent will be more than 100%.</a:t>
            </a: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384300" y="25146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0" name="Equation" r:id="rId11" imgW="419040" imgH="825480" progId="Equation.DSMT4">
                  <p:embed/>
                </p:oleObj>
              </mc:Choice>
              <mc:Fallback>
                <p:oleObj name="Equation" r:id="rId11" imgW="41904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5146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3872805"/>
            <a:ext cx="81534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Change       to decimal form, then change the decimal number to a percent.</a:t>
            </a:r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1683327" y="3878118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1" name="Equation" r:id="rId13" imgW="419040" imgH="825480" progId="Equation.DSMT4">
                  <p:embed/>
                </p:oleObj>
              </mc:Choice>
              <mc:Fallback>
                <p:oleObj name="Equation" r:id="rId13" imgW="419040" imgH="825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3327" y="3878118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Changing Fractions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087582"/>
            <a:ext cx="82296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000"/>
              </a:lnSpc>
            </a:pPr>
            <a:r>
              <a:rPr lang="en-US" i="0" dirty="0">
                <a:solidFill>
                  <a:schemeClr val="tx1"/>
                </a:solidFill>
              </a:rPr>
              <a:t>Change    to a percent </a:t>
            </a:r>
            <a:r>
              <a:rPr lang="en-US" dirty="0"/>
              <a:t>(rounded to the nearest tenth of a percent)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676400" y="109474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0" name="Equation" r:id="rId3" imgW="215640" imgH="825480" progId="Equation.DSMT4">
                  <p:embed/>
                </p:oleObj>
              </mc:Choice>
              <mc:Fallback>
                <p:oleObj name="Equation" r:id="rId3" imgW="21564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09474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4800600" y="2417618"/>
          <a:ext cx="1511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1" name="Equation" r:id="rId5" imgW="1511280" imgH="583920" progId="Equation.DSMT4">
                  <p:embed/>
                </p:oleObj>
              </mc:Choice>
              <mc:Fallback>
                <p:oleObj name="Equation" r:id="rId5" imgW="151128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417618"/>
                        <a:ext cx="15113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6134100" y="569468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2" name="Equation" r:id="rId7" imgW="190440" imgH="279360" progId="Equation.DSMT4">
                  <p:embed/>
                </p:oleObj>
              </mc:Choice>
              <mc:Fallback>
                <p:oleObj name="Equation" r:id="rId7" imgW="1904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69468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5406159" y="34336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3" name="Equation" r:id="rId9" imgW="431640" imgH="291960" progId="Equation.DSMT4">
                  <p:embed/>
                </p:oleObj>
              </mc:Choice>
              <mc:Fallback>
                <p:oleObj name="Equation" r:id="rId9" imgW="431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6159" y="34336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4883150" y="2970068"/>
          <a:ext cx="71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4" name="Equation" r:id="rId11" imgW="711000" imgH="406080" progId="Equation.DSMT4">
                  <p:embed/>
                </p:oleObj>
              </mc:Choice>
              <mc:Fallback>
                <p:oleObj name="Equation" r:id="rId11" imgW="71100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150" y="2970068"/>
                        <a:ext cx="71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5090968" y="214456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5" name="Equation" r:id="rId13" imgW="215713" imgH="291847" progId="Equation.DSMT4">
                  <p:embed/>
                </p:oleObj>
              </mc:Choice>
              <mc:Fallback>
                <p:oleObj name="Equation" r:id="rId13" imgW="215713" imgH="29184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968" y="214456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5281468" y="2309668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6" name="Equation" r:id="rId15" imgW="101512" imgH="101512" progId="Equation.DSMT4">
                  <p:embed/>
                </p:oleObj>
              </mc:Choice>
              <mc:Fallback>
                <p:oleObj name="Equation" r:id="rId15" imgW="101512" imgH="101512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468" y="2309668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5370368" y="214456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7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368" y="214456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5598391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8"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8391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862013" y="51054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9" name="Equation" r:id="rId21" imgW="1079280" imgH="838080" progId="Equation.DSMT4">
                  <p:embed/>
                </p:oleObj>
              </mc:Choice>
              <mc:Fallback>
                <p:oleObj name="Equation" r:id="rId21" imgW="10792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5105400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1990725" y="53848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0" name="Equation" r:id="rId23" imgW="1091880" imgH="291960" progId="Equation.DSMT4">
                  <p:embed/>
                </p:oleObj>
              </mc:Choice>
              <mc:Fallback>
                <p:oleObj name="Equation" r:id="rId23" imgW="1091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5" y="53848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3111500" y="537845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1" name="Equation" r:id="rId25" imgW="1244520" imgH="304560" progId="Equation.DSMT4">
                  <p:embed/>
                </p:oleObj>
              </mc:Choice>
              <mc:Fallback>
                <p:oleObj name="Equation" r:id="rId25" imgW="1244520" imgH="304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37845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7201" y="2895600"/>
            <a:ext cx="40732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Divide. To find the solution to the nearest tenth of a percent, we must round the decimal quotient to the nearest thousandth.</a:t>
            </a:r>
          </a:p>
        </p:txBody>
      </p:sp>
      <p:graphicFrame>
        <p:nvGraphicFramePr>
          <p:cNvPr id="23" name="Object 34"/>
          <p:cNvGraphicFramePr>
            <a:graphicFrameLocks noChangeAspect="1"/>
          </p:cNvGraphicFramePr>
          <p:nvPr/>
        </p:nvGraphicFramePr>
        <p:xfrm>
          <a:off x="5847196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2" name="Equation" r:id="rId27" imgW="203040" imgH="291960" progId="Equation.DSMT4">
                  <p:embed/>
                </p:oleObj>
              </mc:Choice>
              <mc:Fallback>
                <p:oleObj name="Equation" r:id="rId27" imgW="20304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7196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4"/>
          <p:cNvGraphicFramePr>
            <a:graphicFrameLocks noChangeAspect="1"/>
          </p:cNvGraphicFramePr>
          <p:nvPr/>
        </p:nvGraphicFramePr>
        <p:xfrm>
          <a:off x="6082723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3" name="Equation" r:id="rId28" imgW="203040" imgH="291960" progId="Equation.DSMT4">
                  <p:embed/>
                </p:oleObj>
              </mc:Choice>
              <mc:Fallback>
                <p:oleObj name="Equation" r:id="rId28" imgW="2030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2723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4"/>
          <p:cNvGraphicFramePr>
            <a:graphicFrameLocks noChangeAspect="1"/>
          </p:cNvGraphicFramePr>
          <p:nvPr/>
        </p:nvGraphicFramePr>
        <p:xfrm>
          <a:off x="6317096" y="2193636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4" name="Equation" r:id="rId29" imgW="228600" imgH="203040" progId="Equation.DSMT4">
                  <p:embed/>
                </p:oleObj>
              </mc:Choice>
              <mc:Fallback>
                <p:oleObj name="Equation" r:id="rId29" imgW="22860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7096" y="2193636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4"/>
          <p:cNvGraphicFramePr>
            <a:graphicFrameLocks noChangeAspect="1"/>
          </p:cNvGraphicFramePr>
          <p:nvPr/>
        </p:nvGraphicFramePr>
        <p:xfrm>
          <a:off x="6840105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5" name="Equation" r:id="rId31" imgW="203040" imgH="291960" progId="Equation.DSMT4">
                  <p:embed/>
                </p:oleObj>
              </mc:Choice>
              <mc:Fallback>
                <p:oleObj name="Equation" r:id="rId31" imgW="2030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105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1"/>
          <p:cNvGraphicFramePr>
            <a:graphicFrameLocks noChangeAspect="1"/>
          </p:cNvGraphicFramePr>
          <p:nvPr/>
        </p:nvGraphicFramePr>
        <p:xfrm>
          <a:off x="6558396" y="213821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6" name="Equation" r:id="rId32" imgW="215713" imgH="291847" progId="Equation.DSMT4">
                  <p:embed/>
                </p:oleObj>
              </mc:Choice>
              <mc:Fallback>
                <p:oleObj name="Equation" r:id="rId32" imgW="215713" imgH="29184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8396" y="213821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2"/>
          <p:cNvGraphicFramePr>
            <a:graphicFrameLocks noChangeAspect="1"/>
          </p:cNvGraphicFramePr>
          <p:nvPr/>
        </p:nvGraphicFramePr>
        <p:xfrm>
          <a:off x="6753514" y="2301009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7" name="Equation" r:id="rId33" imgW="101512" imgH="101512" progId="Equation.DSMT4">
                  <p:embed/>
                </p:oleObj>
              </mc:Choice>
              <mc:Fallback>
                <p:oleObj name="Equation" r:id="rId33" imgW="101512" imgH="1015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3514" y="2301009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7038687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8" name="Equation" r:id="rId34" imgW="203040" imgH="291960" progId="Equation.DSMT4">
                  <p:embed/>
                </p:oleObj>
              </mc:Choice>
              <mc:Fallback>
                <p:oleObj name="Equation" r:id="rId34" imgW="203040" imgH="291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8687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7236114" y="213821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9" name="Equation" r:id="rId35" imgW="203040" imgH="279360" progId="Equation.DSMT4">
                  <p:embed/>
                </p:oleObj>
              </mc:Choice>
              <mc:Fallback>
                <p:oleObj name="Equation" r:id="rId35" imgW="203040" imgH="2793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114" y="213821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0"/>
          <p:cNvGraphicFramePr>
            <a:graphicFrameLocks noChangeAspect="1"/>
          </p:cNvGraphicFramePr>
          <p:nvPr/>
        </p:nvGraphicFramePr>
        <p:xfrm>
          <a:off x="5217968" y="3729874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0" name="Equation" r:id="rId37" imgW="634680" imgH="406080" progId="Equation.DSMT4">
                  <p:embed/>
                </p:oleObj>
              </mc:Choice>
              <mc:Fallback>
                <p:oleObj name="Equation" r:id="rId37" imgW="634680" imgH="406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968" y="3729874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9"/>
          <p:cNvGraphicFramePr>
            <a:graphicFrameLocks noChangeAspect="1"/>
          </p:cNvGraphicFramePr>
          <p:nvPr/>
        </p:nvGraphicFramePr>
        <p:xfrm>
          <a:off x="5664200" y="42083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1" name="Equation" r:id="rId39" imgW="431640" imgH="291960" progId="Equation.DSMT4">
                  <p:embed/>
                </p:oleObj>
              </mc:Choice>
              <mc:Fallback>
                <p:oleObj name="Equation" r:id="rId39" imgW="43164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42083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0"/>
          <p:cNvGraphicFramePr>
            <a:graphicFrameLocks noChangeAspect="1"/>
          </p:cNvGraphicFramePr>
          <p:nvPr/>
        </p:nvGraphicFramePr>
        <p:xfrm>
          <a:off x="5461000" y="451681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2" name="Equation" r:id="rId40" imgW="634680" imgH="406080" progId="Equation.DSMT4">
                  <p:embed/>
                </p:oleObj>
              </mc:Choice>
              <mc:Fallback>
                <p:oleObj name="Equation" r:id="rId40" imgW="634680" imgH="406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451681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9"/>
          <p:cNvGraphicFramePr>
            <a:graphicFrameLocks noChangeAspect="1"/>
          </p:cNvGraphicFramePr>
          <p:nvPr/>
        </p:nvGraphicFramePr>
        <p:xfrm>
          <a:off x="5892800" y="49703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3" name="Equation" r:id="rId41" imgW="431640" imgH="291960" progId="Equation.DSMT4">
                  <p:embed/>
                </p:oleObj>
              </mc:Choice>
              <mc:Fallback>
                <p:oleObj name="Equation" r:id="rId41" imgW="431640" imgH="2919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800" y="49703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0"/>
          <p:cNvGraphicFramePr>
            <a:graphicFrameLocks noChangeAspect="1"/>
          </p:cNvGraphicFramePr>
          <p:nvPr/>
        </p:nvGraphicFramePr>
        <p:xfrm>
          <a:off x="5689600" y="5275118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4" name="Equation" r:id="rId42" imgW="634680" imgH="406080" progId="Equation.DSMT4">
                  <p:embed/>
                </p:oleObj>
              </mc:Choice>
              <mc:Fallback>
                <p:oleObj name="Equation" r:id="rId42" imgW="634680" imgH="406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5275118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7467600" y="2057400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To the nearest thousandth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7" grpId="0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455</Words>
  <Application>Microsoft Office PowerPoint</Application>
  <PresentationFormat>On-screen Show (4:3)</PresentationFormat>
  <Paragraphs>95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Courier New</vt:lpstr>
      <vt:lpstr>Calibri</vt:lpstr>
      <vt:lpstr>Office Theme</vt:lpstr>
      <vt:lpstr>Equation</vt:lpstr>
      <vt:lpstr>Section 4.R.4</vt:lpstr>
      <vt:lpstr>Objectives</vt:lpstr>
      <vt:lpstr>To Change a Fraction to a Percent</vt:lpstr>
      <vt:lpstr>Example 1: Changing Fractions to Percents</vt:lpstr>
      <vt:lpstr>Example 1: Changing Fractions to Percents (cont.)</vt:lpstr>
      <vt:lpstr>Example 2: Changing Fractions to Percents</vt:lpstr>
      <vt:lpstr>Example 3: Changing Mixed Numbers  to Percents</vt:lpstr>
      <vt:lpstr>Completion Example 4: Changing Mixed Numbers to Percents</vt:lpstr>
      <vt:lpstr>Example 5: Changing Fractions to Percents</vt:lpstr>
      <vt:lpstr>Example 6: Application: Changing Fractions  to Percents</vt:lpstr>
      <vt:lpstr>Example 6: Application: Changing Fractions  to Percents (cont.)</vt:lpstr>
      <vt:lpstr>To Change a Percent to a Fraction or a Mixed Number</vt:lpstr>
      <vt:lpstr>Example 7: Changing Percents to Fractions</vt:lpstr>
      <vt:lpstr>Example 8: Changing Percents to Mixed Numbers</vt:lpstr>
      <vt:lpstr>Common Misunderstanding Concerning Percents</vt:lpstr>
      <vt:lpstr>Common Misunderstanding Concerning Percents</vt:lpstr>
      <vt:lpstr>Common Misunderstanding Concerning Percents</vt:lpstr>
      <vt:lpstr>Common Misunderstanding Concerning Percents</vt:lpstr>
      <vt:lpstr>Common Equivalent Percent, Decimal Number, and Fraction Values</vt:lpstr>
      <vt:lpstr>Changing Percents to Fractions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150</cp:revision>
  <dcterms:created xsi:type="dcterms:W3CDTF">2013-04-26T14:43:13Z</dcterms:created>
  <dcterms:modified xsi:type="dcterms:W3CDTF">2018-10-12T07:20:44Z</dcterms:modified>
</cp:coreProperties>
</file>