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9" r:id="rId3"/>
    <p:sldId id="260" r:id="rId4"/>
    <p:sldId id="287" r:id="rId5"/>
    <p:sldId id="288" r:id="rId6"/>
    <p:sldId id="261" r:id="rId7"/>
    <p:sldId id="286" r:id="rId8"/>
    <p:sldId id="264" r:id="rId9"/>
    <p:sldId id="284" r:id="rId10"/>
    <p:sldId id="26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>
    <p:extLst/>
  </p:cmAuthor>
  <p:cmAuthor id="2" name="Belloit, Nicholas G" initials="BNG [2]" lastIdx="1" clrIdx="1">
    <p:extLst/>
  </p:cmAuthor>
  <p:cmAuthor id="3" name="Belloit, Nicholas G" initials="BNG [3]" lastIdx="1" clrIdx="2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FF"/>
    <a:srgbClr val="000000"/>
    <a:srgbClr val="C00000"/>
    <a:srgbClr val="2D7D9F"/>
    <a:srgbClr val="000099"/>
    <a:srgbClr val="0000FF"/>
    <a:srgbClr val="FF00FF"/>
    <a:srgbClr val="FFFFCC"/>
    <a:srgbClr val="008080"/>
    <a:srgbClr val="1F4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83" autoAdjust="0"/>
    <p:restoredTop sz="99613" autoAdjust="0"/>
  </p:normalViewPr>
  <p:slideViewPr>
    <p:cSldViewPr>
      <p:cViewPr varScale="1">
        <p:scale>
          <a:sx n="112" d="100"/>
          <a:sy n="112" d="100"/>
        </p:scale>
        <p:origin x="1560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image" Target="../media/image2.emf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image" Target="../media/image7.wmf"/><Relationship Id="rId4" Type="http://schemas.openxmlformats.org/officeDocument/2006/relationships/image" Target="../media/image10.e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image" Target="../media/image11.e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23.emf"/><Relationship Id="rId3" Type="http://schemas.openxmlformats.org/officeDocument/2006/relationships/image" Target="../media/image18.emf"/><Relationship Id="rId7" Type="http://schemas.openxmlformats.org/officeDocument/2006/relationships/image" Target="../media/image22.wmf"/><Relationship Id="rId2" Type="http://schemas.openxmlformats.org/officeDocument/2006/relationships/image" Target="../media/image17.emf"/><Relationship Id="rId1" Type="http://schemas.openxmlformats.org/officeDocument/2006/relationships/image" Target="../media/image16.emf"/><Relationship Id="rId6" Type="http://schemas.openxmlformats.org/officeDocument/2006/relationships/image" Target="../media/image21.emf"/><Relationship Id="rId5" Type="http://schemas.openxmlformats.org/officeDocument/2006/relationships/image" Target="../media/image20.emf"/><Relationship Id="rId4" Type="http://schemas.openxmlformats.org/officeDocument/2006/relationships/image" Target="../media/image19.e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31.emf"/><Relationship Id="rId3" Type="http://schemas.openxmlformats.org/officeDocument/2006/relationships/image" Target="../media/image26.wmf"/><Relationship Id="rId7" Type="http://schemas.openxmlformats.org/officeDocument/2006/relationships/image" Target="../media/image30.e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6" Type="http://schemas.openxmlformats.org/officeDocument/2006/relationships/image" Target="../media/image29.emf"/><Relationship Id="rId5" Type="http://schemas.openxmlformats.org/officeDocument/2006/relationships/image" Target="../media/image28.emf"/><Relationship Id="rId4" Type="http://schemas.openxmlformats.org/officeDocument/2006/relationships/image" Target="../media/image27.e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emf"/><Relationship Id="rId2" Type="http://schemas.openxmlformats.org/officeDocument/2006/relationships/image" Target="../media/image33.emf"/><Relationship Id="rId1" Type="http://schemas.openxmlformats.org/officeDocument/2006/relationships/image" Target="../media/image32.wmf"/><Relationship Id="rId4" Type="http://schemas.openxmlformats.org/officeDocument/2006/relationships/image" Target="../media/image3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8602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276938-6083-45E3-B389-D9BA357E66D8}" type="datetimeFigureOut">
              <a:rPr lang="en-US" smtClean="0"/>
              <a:pPr/>
              <a:t>10/17/2018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842362-7FB3-4AFB-84F1-3FAB35E132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981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842362-7FB3-4AFB-84F1-3FAB35E132D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0793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</a:t>
            </a:r>
            <a:r>
              <a:rPr lang="en-US" baseline="-25000" dirty="0">
                <a:solidFill>
                  <a:srgbClr val="004786"/>
                </a:solidFill>
              </a:rPr>
              <a:t>.</a:t>
            </a:r>
            <a:endParaRPr lang="en-US" baseline="-25000" dirty="0"/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emf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3.emf"/><Relationship Id="rId5" Type="http://schemas.openxmlformats.org/officeDocument/2006/relationships/oleObject" Target="../embeddings/oleObject32.bin"/><Relationship Id="rId10" Type="http://schemas.openxmlformats.org/officeDocument/2006/relationships/image" Target="../media/image35.emf"/><Relationship Id="rId4" Type="http://schemas.openxmlformats.org/officeDocument/2006/relationships/image" Target="../media/image32.wmf"/><Relationship Id="rId9" Type="http://schemas.openxmlformats.org/officeDocument/2006/relationships/oleObject" Target="../embeddings/oleObject34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e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emf"/><Relationship Id="rId4" Type="http://schemas.openxmlformats.org/officeDocument/2006/relationships/image" Target="../media/image2.emf"/><Relationship Id="rId9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e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emf"/><Relationship Id="rId5" Type="http://schemas.openxmlformats.org/officeDocument/2006/relationships/oleObject" Target="../embeddings/oleObject7.bin"/><Relationship Id="rId10" Type="http://schemas.openxmlformats.org/officeDocument/2006/relationships/image" Target="../media/image10.e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9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e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2.e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1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5.e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4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emf"/><Relationship Id="rId13" Type="http://schemas.openxmlformats.org/officeDocument/2006/relationships/oleObject" Target="../embeddings/oleObject20.bin"/><Relationship Id="rId18" Type="http://schemas.openxmlformats.org/officeDocument/2006/relationships/image" Target="../media/image23.emf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12" Type="http://schemas.openxmlformats.org/officeDocument/2006/relationships/image" Target="../media/image20.emf"/><Relationship Id="rId17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2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17.emf"/><Relationship Id="rId11" Type="http://schemas.openxmlformats.org/officeDocument/2006/relationships/oleObject" Target="../embeddings/oleObject19.bin"/><Relationship Id="rId5" Type="http://schemas.openxmlformats.org/officeDocument/2006/relationships/oleObject" Target="../embeddings/oleObject16.bin"/><Relationship Id="rId15" Type="http://schemas.openxmlformats.org/officeDocument/2006/relationships/oleObject" Target="../embeddings/oleObject21.bin"/><Relationship Id="rId10" Type="http://schemas.openxmlformats.org/officeDocument/2006/relationships/image" Target="../media/image19.emf"/><Relationship Id="rId4" Type="http://schemas.openxmlformats.org/officeDocument/2006/relationships/image" Target="../media/image16.emf"/><Relationship Id="rId9" Type="http://schemas.openxmlformats.org/officeDocument/2006/relationships/oleObject" Target="../embeddings/oleObject18.bin"/><Relationship Id="rId14" Type="http://schemas.openxmlformats.org/officeDocument/2006/relationships/image" Target="../media/image21.e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13" Type="http://schemas.openxmlformats.org/officeDocument/2006/relationships/oleObject" Target="../embeddings/oleObject28.bin"/><Relationship Id="rId18" Type="http://schemas.openxmlformats.org/officeDocument/2006/relationships/image" Target="../media/image31.e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28.emf"/><Relationship Id="rId17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0.e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25.wmf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4.bin"/><Relationship Id="rId15" Type="http://schemas.openxmlformats.org/officeDocument/2006/relationships/oleObject" Target="../embeddings/oleObject29.bin"/><Relationship Id="rId10" Type="http://schemas.openxmlformats.org/officeDocument/2006/relationships/image" Target="../media/image27.emf"/><Relationship Id="rId4" Type="http://schemas.openxmlformats.org/officeDocument/2006/relationships/image" Target="../media/image24.wmf"/><Relationship Id="rId9" Type="http://schemas.openxmlformats.org/officeDocument/2006/relationships/oleObject" Target="../embeddings/oleObject26.bin"/><Relationship Id="rId14" Type="http://schemas.openxmlformats.org/officeDocument/2006/relationships/image" Target="../media/image29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5.R.7</a:t>
            </a:r>
          </a:p>
        </p:txBody>
      </p:sp>
      <p:sp>
        <p:nvSpPr>
          <p:cNvPr id="5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Special Factoring Techniques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Factoring Perfect Square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Trinomials (cont.)</a:t>
            </a:r>
          </a:p>
        </p:txBody>
      </p:sp>
      <p:sp>
        <p:nvSpPr>
          <p:cNvPr id="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5410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14350" indent="-514350">
              <a:spcBef>
                <a:spcPct val="50000"/>
              </a:spcBef>
              <a:buFont typeface="+mj-lt"/>
              <a:buAutoNum type="alphaLcPeriod" startAt="4"/>
            </a:pPr>
            <a:r>
              <a:rPr lang="en-US" i="0" dirty="0">
                <a:solidFill>
                  <a:schemeClr val="tx1"/>
                </a:solidFill>
              </a:rPr>
              <a:t>Treat                     as a perfect square trinomial, then factor the </a:t>
            </a:r>
            <a:r>
              <a:rPr lang="en-US" b="1" i="0" dirty="0">
                <a:solidFill>
                  <a:schemeClr val="tx1"/>
                </a:solidFill>
              </a:rPr>
              <a:t>difference of two squares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0790677"/>
              </p:ext>
            </p:extLst>
          </p:nvPr>
        </p:nvGraphicFramePr>
        <p:xfrm>
          <a:off x="1905000" y="1295400"/>
          <a:ext cx="15240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31" name="Equation" r:id="rId3" imgW="1524000" imgH="393700" progId="Equation.DSMT4">
                  <p:embed/>
                </p:oleObj>
              </mc:Choice>
              <mc:Fallback>
                <p:oleObj name="Equation" r:id="rId3" imgW="1524000" imgH="393700" progId="Equation.DSMT4">
                  <p:embed/>
                  <p:pic>
                    <p:nvPicPr>
                      <p:cNvPr id="0" name="Picture 2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1295400"/>
                        <a:ext cx="15240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0524175"/>
              </p:ext>
            </p:extLst>
          </p:nvPr>
        </p:nvGraphicFramePr>
        <p:xfrm>
          <a:off x="1117600" y="2317750"/>
          <a:ext cx="24257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32" name="Equation" r:id="rId5" imgW="2413440" imgH="649080" progId="Equation.DSMT4">
                  <p:embed/>
                </p:oleObj>
              </mc:Choice>
              <mc:Fallback>
                <p:oleObj name="Equation" r:id="rId5" imgW="2413440" imgH="649080" progId="Equation.DSMT4">
                  <p:embed/>
                  <p:pic>
                    <p:nvPicPr>
                      <p:cNvPr id="0" name="Picture 2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7600" y="2317750"/>
                        <a:ext cx="2425700" cy="66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5457477"/>
              </p:ext>
            </p:extLst>
          </p:nvPr>
        </p:nvGraphicFramePr>
        <p:xfrm>
          <a:off x="3467100" y="2290763"/>
          <a:ext cx="20320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33" name="Equation" r:id="rId7" imgW="2020320" imgH="712800" progId="Equation.DSMT4">
                  <p:embed/>
                </p:oleObj>
              </mc:Choice>
              <mc:Fallback>
                <p:oleObj name="Equation" r:id="rId7" imgW="2020320" imgH="712800" progId="Equation.DSMT4">
                  <p:embed/>
                  <p:pic>
                    <p:nvPicPr>
                      <p:cNvPr id="0" name="Picture 2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7100" y="2290763"/>
                        <a:ext cx="203200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6442139"/>
              </p:ext>
            </p:extLst>
          </p:nvPr>
        </p:nvGraphicFramePr>
        <p:xfrm>
          <a:off x="3448050" y="3048000"/>
          <a:ext cx="3251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34" name="Equation" r:id="rId9" imgW="3236400" imgH="594000" progId="Equation.DSMT4">
                  <p:embed/>
                </p:oleObj>
              </mc:Choice>
              <mc:Fallback>
                <p:oleObj name="Equation" r:id="rId9" imgW="3236400" imgH="594000" progId="Equation.DSMT4">
                  <p:embed/>
                  <p:pic>
                    <p:nvPicPr>
                      <p:cNvPr id="0" name="Picture 2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8050" y="3048000"/>
                        <a:ext cx="32512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4028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indent="-457200" defTabSz="4064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Factor the difference of two squares.</a:t>
            </a:r>
          </a:p>
          <a:p>
            <a:pPr marL="457200" indent="-457200" defTabSz="4064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Factor perfect square trinomials.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Factoring the Difference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of Two Squares</a:t>
            </a:r>
          </a:p>
        </p:txBody>
      </p:sp>
      <p:sp>
        <p:nvSpPr>
          <p:cNvPr id="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81588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Factor completely.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	</a:t>
            </a: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0154989"/>
              </p:ext>
            </p:extLst>
          </p:nvPr>
        </p:nvGraphicFramePr>
        <p:xfrm>
          <a:off x="1060450" y="1924735"/>
          <a:ext cx="1346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70" name="Equation" r:id="rId3" imgW="1334520" imgH="411120" progId="Equation.DSMT4">
                  <p:embed/>
                </p:oleObj>
              </mc:Choice>
              <mc:Fallback>
                <p:oleObj name="Equation" r:id="rId3" imgW="1334520" imgH="411120" progId="Equation.DSMT4">
                  <p:embed/>
                  <p:pic>
                    <p:nvPicPr>
                      <p:cNvPr id="0" name="Picture 2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0450" y="1924735"/>
                        <a:ext cx="13462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0197198"/>
              </p:ext>
            </p:extLst>
          </p:nvPr>
        </p:nvGraphicFramePr>
        <p:xfrm>
          <a:off x="1042988" y="3314933"/>
          <a:ext cx="1346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71" name="Equation" r:id="rId5" imgW="1334520" imgH="411120" progId="Equation.DSMT4">
                  <p:embed/>
                </p:oleObj>
              </mc:Choice>
              <mc:Fallback>
                <p:oleObj name="Equation" r:id="rId5" imgW="1334520" imgH="411120" progId="Equation.DSMT4">
                  <p:embed/>
                  <p:pic>
                    <p:nvPicPr>
                      <p:cNvPr id="0" name="Picture 2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2988" y="3314933"/>
                        <a:ext cx="13462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7717060"/>
              </p:ext>
            </p:extLst>
          </p:nvPr>
        </p:nvGraphicFramePr>
        <p:xfrm>
          <a:off x="2533650" y="3265721"/>
          <a:ext cx="51562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72" name="Equation" r:id="rId7" imgW="5147280" imgH="649080" progId="Equation.DSMT4">
                  <p:embed/>
                </p:oleObj>
              </mc:Choice>
              <mc:Fallback>
                <p:oleObj name="Equation" r:id="rId7" imgW="5147280" imgH="649080" progId="Equation.DSMT4">
                  <p:embed/>
                  <p:pic>
                    <p:nvPicPr>
                      <p:cNvPr id="0" name="Picture 2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3650" y="3265721"/>
                        <a:ext cx="515620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6519103"/>
              </p:ext>
            </p:extLst>
          </p:nvPr>
        </p:nvGraphicFramePr>
        <p:xfrm>
          <a:off x="2565400" y="4095983"/>
          <a:ext cx="59436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73" name="Equation" r:id="rId9" imgW="5933520" imgH="923400" progId="Equation.DSMT4">
                  <p:embed/>
                </p:oleObj>
              </mc:Choice>
              <mc:Fallback>
                <p:oleObj name="Equation" r:id="rId9" imgW="5933520" imgH="923400" progId="Equation.DSMT4">
                  <p:embed/>
                  <p:pic>
                    <p:nvPicPr>
                      <p:cNvPr id="0" name="Picture 2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5400" y="4095983"/>
                        <a:ext cx="59436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468641" y="3310926"/>
            <a:ext cx="4473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>
              <a:buFont typeface="+mj-lt"/>
              <a:buAutoNum type="alphaLcPeriod"/>
            </a:pPr>
            <a:r>
              <a:rPr lang="en-US" sz="2800" dirty="0"/>
              <a:t> </a:t>
            </a:r>
          </a:p>
        </p:txBody>
      </p:sp>
      <p:graphicFrame>
        <p:nvGraphicFramePr>
          <p:cNvPr id="13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4994704"/>
              </p:ext>
            </p:extLst>
          </p:nvPr>
        </p:nvGraphicFramePr>
        <p:xfrm>
          <a:off x="4267200" y="1938556"/>
          <a:ext cx="12319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74" name="Equation" r:id="rId11" imgW="1215720" imgH="411120" progId="Equation.DSMT4">
                  <p:embed/>
                </p:oleObj>
              </mc:Choice>
              <mc:Fallback>
                <p:oleObj name="Equation" r:id="rId11" imgW="1215720" imgH="411120" progId="Equation.DSMT4">
                  <p:embed/>
                  <p:pic>
                    <p:nvPicPr>
                      <p:cNvPr id="0" name="Picture 2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1938556"/>
                        <a:ext cx="12319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3657600" y="1945612"/>
            <a:ext cx="4639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>
              <a:buFont typeface="+mj-lt"/>
              <a:buAutoNum type="alphaLcPeriod" startAt="2"/>
            </a:pPr>
            <a:r>
              <a:rPr lang="en-US" sz="28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Factoring the Difference of Two Squares (cont.)</a:t>
            </a:r>
          </a:p>
        </p:txBody>
      </p:sp>
      <p:sp>
        <p:nvSpPr>
          <p:cNvPr id="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5410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14350" indent="-514350">
              <a:spcBef>
                <a:spcPct val="50000"/>
              </a:spcBef>
              <a:buFont typeface="+mj-lt"/>
              <a:buAutoNum type="alphaLcPeriod" startAt="2"/>
            </a:pPr>
            <a:r>
              <a:rPr lang="en-US" i="0" dirty="0">
                <a:solidFill>
                  <a:schemeClr val="tx1"/>
                </a:solidFill>
              </a:rPr>
              <a:t>Even powers, such as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baseline="30000" dirty="0">
                <a:solidFill>
                  <a:schemeClr val="tx1"/>
                </a:solidFill>
              </a:rPr>
              <a:t>6</a:t>
            </a:r>
            <a:r>
              <a:rPr lang="en-US" i="0" dirty="0">
                <a:solidFill>
                  <a:schemeClr val="tx1"/>
                </a:solidFill>
              </a:rPr>
              <a:t>, can always be treated as</a:t>
            </a:r>
            <a:br>
              <a:rPr lang="en-US" i="0" dirty="0">
                <a:solidFill>
                  <a:schemeClr val="tx1"/>
                </a:solidFill>
              </a:rPr>
            </a:br>
            <a:r>
              <a:rPr lang="en-US" i="0" dirty="0">
                <a:solidFill>
                  <a:schemeClr val="tx1"/>
                </a:solidFill>
              </a:rPr>
              <a:t>squares: 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4778245"/>
              </p:ext>
            </p:extLst>
          </p:nvPr>
        </p:nvGraphicFramePr>
        <p:xfrm>
          <a:off x="2362200" y="1641353"/>
          <a:ext cx="14478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59" name="Equation" r:id="rId3" imgW="1447800" imgH="647700" progId="Equation.DSMT4">
                  <p:embed/>
                </p:oleObj>
              </mc:Choice>
              <mc:Fallback>
                <p:oleObj name="Equation" r:id="rId3" imgW="1447800" imgH="647700" progId="Equation.DSMT4">
                  <p:embed/>
                  <p:pic>
                    <p:nvPicPr>
                      <p:cNvPr id="0" name="Picture 2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641353"/>
                        <a:ext cx="14478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1315033"/>
              </p:ext>
            </p:extLst>
          </p:nvPr>
        </p:nvGraphicFramePr>
        <p:xfrm>
          <a:off x="1078241" y="2489200"/>
          <a:ext cx="12319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60" name="Equation" r:id="rId5" imgW="1215720" imgH="411120" progId="Equation.DSMT4">
                  <p:embed/>
                </p:oleObj>
              </mc:Choice>
              <mc:Fallback>
                <p:oleObj name="Equation" r:id="rId5" imgW="1215720" imgH="411120" progId="Equation.DSMT4">
                  <p:embed/>
                  <p:pic>
                    <p:nvPicPr>
                      <p:cNvPr id="0" name="Picture 2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8241" y="2489200"/>
                        <a:ext cx="12319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3444230"/>
              </p:ext>
            </p:extLst>
          </p:nvPr>
        </p:nvGraphicFramePr>
        <p:xfrm>
          <a:off x="2329191" y="2362200"/>
          <a:ext cx="1828800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61" name="Equation" r:id="rId7" imgW="1819080" imgH="758520" progId="Equation.DSMT4">
                  <p:embed/>
                </p:oleObj>
              </mc:Choice>
              <mc:Fallback>
                <p:oleObj name="Equation" r:id="rId7" imgW="1819080" imgH="758520" progId="Equation.DSMT4">
                  <p:embed/>
                  <p:pic>
                    <p:nvPicPr>
                      <p:cNvPr id="0" name="Picture 2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9191" y="2362200"/>
                        <a:ext cx="1828800" cy="77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1957552"/>
              </p:ext>
            </p:extLst>
          </p:nvPr>
        </p:nvGraphicFramePr>
        <p:xfrm>
          <a:off x="2366963" y="3219450"/>
          <a:ext cx="58039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62" name="Equation" r:id="rId9" imgW="5796360" imgH="649080" progId="Equation.DSMT4">
                  <p:embed/>
                </p:oleObj>
              </mc:Choice>
              <mc:Fallback>
                <p:oleObj name="Equation" r:id="rId9" imgW="5796360" imgH="649080" progId="Equation.DSMT4">
                  <p:embed/>
                  <p:pic>
                    <p:nvPicPr>
                      <p:cNvPr id="0" name="Picture 2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6963" y="3219450"/>
                        <a:ext cx="580390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56177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sz="3200">
                <a:solidFill>
                  <a:schemeClr val="accent1"/>
                </a:solidFill>
              </a:rPr>
              <a:t>Sum of Two Squares</a:t>
            </a:r>
          </a:p>
        </p:txBody>
      </p:sp>
      <p:sp>
        <p:nvSpPr>
          <p:cNvPr id="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 algn="ctr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Definition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The </a:t>
            </a:r>
            <a:r>
              <a:rPr lang="en-US" b="1" i="0" dirty="0">
                <a:solidFill>
                  <a:srgbClr val="C00000"/>
                </a:solidFill>
              </a:rPr>
              <a:t>sum of two squares</a:t>
            </a:r>
            <a:r>
              <a:rPr lang="en-US" i="0" dirty="0">
                <a:solidFill>
                  <a:srgbClr val="000000"/>
                </a:solidFill>
              </a:rPr>
              <a:t> is an expression of the form  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0" baseline="30000" dirty="0">
                <a:solidFill>
                  <a:srgbClr val="000000"/>
                </a:solidFill>
              </a:rPr>
              <a:t>2</a:t>
            </a:r>
            <a:r>
              <a:rPr lang="en-US" i="0" dirty="0">
                <a:solidFill>
                  <a:srgbClr val="000000"/>
                </a:solidFill>
              </a:rPr>
              <a:t> +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i="0" baseline="30000" dirty="0">
                <a:solidFill>
                  <a:srgbClr val="000000"/>
                </a:solidFill>
              </a:rPr>
              <a:t>2</a:t>
            </a:r>
            <a:r>
              <a:rPr lang="en-US" i="0" dirty="0">
                <a:solidFill>
                  <a:srgbClr val="000000"/>
                </a:solidFill>
              </a:rPr>
              <a:t> and is </a:t>
            </a:r>
            <a:r>
              <a:rPr lang="en-US" b="1" i="0" dirty="0">
                <a:solidFill>
                  <a:srgbClr val="C00000"/>
                </a:solidFill>
              </a:rPr>
              <a:t>not factorable</a:t>
            </a:r>
            <a:r>
              <a:rPr lang="en-US" i="0" dirty="0">
                <a:solidFill>
                  <a:srgbClr val="000000"/>
                </a:solidFill>
              </a:rPr>
              <a:t>.  For example,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0" baseline="30000" dirty="0">
                <a:solidFill>
                  <a:srgbClr val="000000"/>
                </a:solidFill>
              </a:rPr>
              <a:t>2</a:t>
            </a:r>
            <a:r>
              <a:rPr lang="en-US" i="0" dirty="0">
                <a:solidFill>
                  <a:srgbClr val="000000"/>
                </a:solidFill>
              </a:rPr>
              <a:t> + 36 is the sum of two squares and is not factorable. There are no factors with integer coefficients whose product is </a:t>
            </a:r>
            <a:br>
              <a:rPr lang="en-US" i="0" dirty="0">
                <a:solidFill>
                  <a:srgbClr val="000000"/>
                </a:solidFill>
              </a:rPr>
            </a:b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0" baseline="30000" dirty="0">
                <a:solidFill>
                  <a:srgbClr val="000000"/>
                </a:solidFill>
              </a:rPr>
              <a:t>2</a:t>
            </a:r>
            <a:r>
              <a:rPr lang="en-US" i="0" dirty="0">
                <a:solidFill>
                  <a:srgbClr val="000000"/>
                </a:solidFill>
              </a:rPr>
              <a:t> + 36.  To understand this situation, write</a:t>
            </a:r>
          </a:p>
          <a:p>
            <a:pPr marL="0" indent="0" algn="ctr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1" dirty="0">
                <a:solidFill>
                  <a:srgbClr val="0000FF"/>
                </a:solidFill>
              </a:rPr>
              <a:t>x</a:t>
            </a:r>
            <a:r>
              <a:rPr lang="en-US" b="1" i="0" baseline="30000" dirty="0">
                <a:solidFill>
                  <a:srgbClr val="0000FF"/>
                </a:solidFill>
              </a:rPr>
              <a:t>2</a:t>
            </a:r>
            <a:r>
              <a:rPr lang="en-US" b="1" i="0" dirty="0">
                <a:solidFill>
                  <a:srgbClr val="0000FF"/>
                </a:solidFill>
              </a:rPr>
              <a:t> + 36 = </a:t>
            </a:r>
            <a:r>
              <a:rPr lang="en-US" b="1" i="1" dirty="0">
                <a:solidFill>
                  <a:srgbClr val="0000FF"/>
                </a:solidFill>
              </a:rPr>
              <a:t>x</a:t>
            </a:r>
            <a:r>
              <a:rPr lang="en-US" b="1" i="0" baseline="30000" dirty="0">
                <a:solidFill>
                  <a:srgbClr val="0000FF"/>
                </a:solidFill>
              </a:rPr>
              <a:t>2</a:t>
            </a:r>
            <a:r>
              <a:rPr lang="en-US" b="1" i="0" dirty="0">
                <a:solidFill>
                  <a:srgbClr val="0000FF"/>
                </a:solidFill>
              </a:rPr>
              <a:t> + 0</a:t>
            </a:r>
            <a:r>
              <a:rPr lang="en-US" b="1" i="1" dirty="0">
                <a:solidFill>
                  <a:srgbClr val="0000FF"/>
                </a:solidFill>
              </a:rPr>
              <a:t>x</a:t>
            </a:r>
            <a:r>
              <a:rPr lang="en-US" b="1" i="0" dirty="0">
                <a:solidFill>
                  <a:srgbClr val="0000FF"/>
                </a:solidFill>
              </a:rPr>
              <a:t> +36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and note that there are no factors of +36 that will add to 0.</a:t>
            </a:r>
          </a:p>
        </p:txBody>
      </p:sp>
    </p:spTree>
    <p:extLst>
      <p:ext uri="{BB962C8B-B14F-4D97-AF65-F5344CB8AC3E}">
        <p14:creationId xmlns:p14="http://schemas.microsoft.com/office/powerpoint/2010/main" val="37869548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Factoring the Sum of Two Squares (Not Factorable)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8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>
              <a:spcBef>
                <a:spcPct val="50000"/>
              </a:spcBef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Factor completely. </a:t>
            </a:r>
            <a:r>
              <a:rPr lang="en-US" dirty="0">
                <a:solidFill>
                  <a:schemeClr val="tx1"/>
                </a:solidFill>
              </a:rPr>
              <a:t>Be sure to begin by looking for the greatest common factor.</a:t>
            </a:r>
            <a:endParaRPr lang="en-US" i="0" dirty="0">
              <a:solidFill>
                <a:schemeClr val="tx1"/>
              </a:solidFill>
            </a:endParaRPr>
          </a:p>
          <a:p>
            <a:pPr>
              <a:spcBef>
                <a:spcPct val="50000"/>
              </a:spcBef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		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              is the </a:t>
            </a:r>
            <a:r>
              <a:rPr lang="en-US" b="1" i="0" dirty="0">
                <a:solidFill>
                  <a:schemeClr val="tx1"/>
                </a:solidFill>
              </a:rPr>
              <a:t>sum of two squares </a:t>
            </a:r>
            <a:r>
              <a:rPr lang="en-US" i="0" dirty="0">
                <a:solidFill>
                  <a:schemeClr val="tx1"/>
                </a:solidFill>
              </a:rPr>
              <a:t>and is </a:t>
            </a:r>
            <a:r>
              <a:rPr lang="en-US" b="1" i="0" dirty="0">
                <a:solidFill>
                  <a:schemeClr val="tx1"/>
                </a:solidFill>
              </a:rPr>
              <a:t>not factorable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6570025"/>
              </p:ext>
            </p:extLst>
          </p:nvPr>
        </p:nvGraphicFramePr>
        <p:xfrm>
          <a:off x="1079914" y="2330450"/>
          <a:ext cx="1041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0" name="Equation" r:id="rId3" imgW="1032840" imgH="466200" progId="Equation.DSMT4">
                  <p:embed/>
                </p:oleObj>
              </mc:Choice>
              <mc:Fallback>
                <p:oleObj name="Equation" r:id="rId3" imgW="1032840" imgH="466200" progId="Equation.DSMT4">
                  <p:embed/>
                  <p:pic>
                    <p:nvPicPr>
                      <p:cNvPr id="0" name="Picture 4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9914" y="2330450"/>
                        <a:ext cx="10414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1096504"/>
              </p:ext>
            </p:extLst>
          </p:nvPr>
        </p:nvGraphicFramePr>
        <p:xfrm>
          <a:off x="4305300" y="2358265"/>
          <a:ext cx="14097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1" name="Equation" r:id="rId5" imgW="1398600" imgH="447840" progId="Equation.DSMT4">
                  <p:embed/>
                </p:oleObj>
              </mc:Choice>
              <mc:Fallback>
                <p:oleObj name="Equation" r:id="rId5" imgW="1398600" imgH="447840" progId="Equation.DSMT4">
                  <p:embed/>
                  <p:pic>
                    <p:nvPicPr>
                      <p:cNvPr id="0" name="Picture 4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5300" y="2358265"/>
                        <a:ext cx="14097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3657600" y="2372380"/>
            <a:ext cx="4639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>
              <a:buFont typeface="+mj-lt"/>
              <a:buAutoNum type="alphaLcPeriod" startAt="2"/>
            </a:pPr>
            <a:r>
              <a:rPr lang="en-US" sz="2800" dirty="0"/>
              <a:t>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2326612"/>
            <a:ext cx="4639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>
              <a:buFont typeface="+mj-lt"/>
              <a:buAutoNum type="alphaLcPeriod"/>
            </a:pPr>
            <a:r>
              <a:rPr lang="en-US" sz="2800" dirty="0"/>
              <a:t> </a:t>
            </a:r>
          </a:p>
        </p:txBody>
      </p:sp>
      <p:graphicFrame>
        <p:nvGraphicFramePr>
          <p:cNvPr id="1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197528"/>
              </p:ext>
            </p:extLst>
          </p:nvPr>
        </p:nvGraphicFramePr>
        <p:xfrm>
          <a:off x="1066800" y="3627168"/>
          <a:ext cx="1041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2" name="Equation" r:id="rId7" imgW="1032840" imgH="466200" progId="Equation.DSMT4">
                  <p:embed/>
                </p:oleObj>
              </mc:Choice>
              <mc:Fallback>
                <p:oleObj name="Equation" r:id="rId7" imgW="1032840" imgH="466200" progId="Equation.DSMT4">
                  <p:embed/>
                  <p:pic>
                    <p:nvPicPr>
                      <p:cNvPr id="0" name="Picture 4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627168"/>
                        <a:ext cx="10414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Factoring the Sum of Two Squares (Not Factorable) (c</a:t>
            </a:r>
            <a:r>
              <a:rPr lang="en-US" sz="3200" dirty="0">
                <a:solidFill>
                  <a:schemeClr val="accent1"/>
                </a:solidFill>
              </a:rPr>
              <a:t>ont.)</a:t>
            </a:r>
          </a:p>
        </p:txBody>
      </p:sp>
      <p:sp>
        <p:nvSpPr>
          <p:cNvPr id="8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spcBef>
                <a:spcPct val="10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We see that 4 is the greatest common monomial factor and 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i="0" baseline="30000" dirty="0">
                <a:solidFill>
                  <a:srgbClr val="000099"/>
                </a:solidFill>
              </a:rPr>
              <a:t>2</a:t>
            </a:r>
            <a:r>
              <a:rPr lang="en-US" i="0" dirty="0">
                <a:solidFill>
                  <a:srgbClr val="000099"/>
                </a:solidFill>
              </a:rPr>
              <a:t> + 25</a:t>
            </a:r>
            <a:r>
              <a:rPr lang="en-US" i="0" dirty="0">
                <a:solidFill>
                  <a:schemeClr val="tx1"/>
                </a:solidFill>
              </a:rPr>
              <a:t> is the </a:t>
            </a:r>
            <a:r>
              <a:rPr lang="en-US" b="1" i="0" dirty="0">
                <a:solidFill>
                  <a:schemeClr val="tx1"/>
                </a:solidFill>
              </a:rPr>
              <a:t>sum of two squares</a:t>
            </a:r>
            <a:r>
              <a:rPr lang="en-US" i="0" dirty="0">
                <a:solidFill>
                  <a:schemeClr val="tx1"/>
                </a:solidFill>
              </a:rPr>
              <a:t> and is </a:t>
            </a:r>
            <a:r>
              <a:rPr lang="en-US" b="1" i="0" dirty="0">
                <a:solidFill>
                  <a:schemeClr val="tx1"/>
                </a:solidFill>
              </a:rPr>
              <a:t>not factorable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5209533"/>
              </p:ext>
            </p:extLst>
          </p:nvPr>
        </p:nvGraphicFramePr>
        <p:xfrm>
          <a:off x="1052052" y="1264568"/>
          <a:ext cx="13843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7" name="Equation" r:id="rId3" imgW="1384300" imgH="393700" progId="Equation.DSMT4">
                  <p:embed/>
                </p:oleObj>
              </mc:Choice>
              <mc:Fallback>
                <p:oleObj name="Equation" r:id="rId3" imgW="1384300" imgH="393700" progId="Equation.DSMT4">
                  <p:embed/>
                  <p:pic>
                    <p:nvPicPr>
                      <p:cNvPr id="0" name="Picture 1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2052" y="1264568"/>
                        <a:ext cx="13843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9923761"/>
              </p:ext>
            </p:extLst>
          </p:nvPr>
        </p:nvGraphicFramePr>
        <p:xfrm>
          <a:off x="2463800" y="1196305"/>
          <a:ext cx="44323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8" name="Equation" r:id="rId5" imgW="4415760" imgH="649080" progId="Equation.DSMT4">
                  <p:embed/>
                </p:oleObj>
              </mc:Choice>
              <mc:Fallback>
                <p:oleObj name="Equation" r:id="rId5" imgW="4415760" imgH="649080" progId="Equation.DSMT4">
                  <p:embed/>
                  <p:pic>
                    <p:nvPicPr>
                      <p:cNvPr id="0" name="Picture 1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3800" y="1196305"/>
                        <a:ext cx="443230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457200" y="1236928"/>
            <a:ext cx="4639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>
              <a:buFont typeface="+mj-lt"/>
              <a:buAutoNum type="alphaLcPeriod" startAt="2"/>
            </a:pPr>
            <a:r>
              <a:rPr lang="en-US" sz="28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3: Factoring Perfect Square Trinomials</a:t>
            </a:r>
          </a:p>
        </p:txBody>
      </p:sp>
      <p:sp>
        <p:nvSpPr>
          <p:cNvPr id="8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0854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Factor completely.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	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In the form                         we have </a:t>
            </a:r>
            <a:r>
              <a:rPr lang="en-US" i="1" dirty="0">
                <a:solidFill>
                  <a:srgbClr val="9900FF"/>
                </a:solidFill>
              </a:rPr>
              <a:t>x</a:t>
            </a:r>
            <a:r>
              <a:rPr lang="en-US" i="0" dirty="0">
                <a:solidFill>
                  <a:srgbClr val="9900FF"/>
                </a:solidFill>
              </a:rPr>
              <a:t> = </a:t>
            </a:r>
            <a:r>
              <a:rPr lang="en-US" i="1" dirty="0">
                <a:solidFill>
                  <a:srgbClr val="9900FF"/>
                </a:solidFill>
              </a:rPr>
              <a:t>z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and </a:t>
            </a:r>
            <a:r>
              <a:rPr lang="en-US" i="1" dirty="0">
                <a:solidFill>
                  <a:srgbClr val="9900FF"/>
                </a:solidFill>
              </a:rPr>
              <a:t>a</a:t>
            </a:r>
            <a:r>
              <a:rPr lang="en-US" i="0" dirty="0">
                <a:solidFill>
                  <a:srgbClr val="9900FF"/>
                </a:solidFill>
              </a:rPr>
              <a:t> = 6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0216909"/>
              </p:ext>
            </p:extLst>
          </p:nvPr>
        </p:nvGraphicFramePr>
        <p:xfrm>
          <a:off x="1041400" y="1888222"/>
          <a:ext cx="18542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49" name="Equation" r:id="rId3" imgW="1846800" imgH="447840" progId="Equation.DSMT4">
                  <p:embed/>
                </p:oleObj>
              </mc:Choice>
              <mc:Fallback>
                <p:oleObj name="Equation" r:id="rId3" imgW="1846800" imgH="447840" progId="Equation.DSMT4">
                  <p:embed/>
                  <p:pic>
                    <p:nvPicPr>
                      <p:cNvPr id="0" name="Picture 7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1400" y="1888222"/>
                        <a:ext cx="18542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5123263"/>
              </p:ext>
            </p:extLst>
          </p:nvPr>
        </p:nvGraphicFramePr>
        <p:xfrm>
          <a:off x="2767013" y="3841750"/>
          <a:ext cx="18288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50" name="Equation" r:id="rId5" imgW="1819080" imgH="447840" progId="Equation.DSMT4">
                  <p:embed/>
                </p:oleObj>
              </mc:Choice>
              <mc:Fallback>
                <p:oleObj name="Equation" r:id="rId5" imgW="1819080" imgH="447840" progId="Equation.DSMT4">
                  <p:embed/>
                  <p:pic>
                    <p:nvPicPr>
                      <p:cNvPr id="0" name="Picture 7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7013" y="3841750"/>
                        <a:ext cx="18288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7266887"/>
              </p:ext>
            </p:extLst>
          </p:nvPr>
        </p:nvGraphicFramePr>
        <p:xfrm>
          <a:off x="1130300" y="4589463"/>
          <a:ext cx="18542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51" name="Equation" r:id="rId7" imgW="1846800" imgH="447840" progId="Equation.DSMT4">
                  <p:embed/>
                </p:oleObj>
              </mc:Choice>
              <mc:Fallback>
                <p:oleObj name="Equation" r:id="rId7" imgW="1846800" imgH="447840" progId="Equation.DSMT4">
                  <p:embed/>
                  <p:pic>
                    <p:nvPicPr>
                      <p:cNvPr id="0" name="Picture 7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0300" y="4589463"/>
                        <a:ext cx="18542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1407004"/>
              </p:ext>
            </p:extLst>
          </p:nvPr>
        </p:nvGraphicFramePr>
        <p:xfrm>
          <a:off x="3052763" y="4594631"/>
          <a:ext cx="2222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52" name="Equation" r:id="rId9" imgW="2212560" imgH="447840" progId="Equation.DSMT4">
                  <p:embed/>
                </p:oleObj>
              </mc:Choice>
              <mc:Fallback>
                <p:oleObj name="Equation" r:id="rId9" imgW="2212560" imgH="447840" progId="Equation.DSMT4">
                  <p:embed/>
                  <p:pic>
                    <p:nvPicPr>
                      <p:cNvPr id="0" name="Picture 7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2763" y="4594631"/>
                        <a:ext cx="2222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9534652"/>
              </p:ext>
            </p:extLst>
          </p:nvPr>
        </p:nvGraphicFramePr>
        <p:xfrm>
          <a:off x="3046413" y="5080000"/>
          <a:ext cx="13462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53" name="Equation" r:id="rId11" imgW="1334520" imgH="712800" progId="Equation.DSMT4">
                  <p:embed/>
                </p:oleObj>
              </mc:Choice>
              <mc:Fallback>
                <p:oleObj name="Equation" r:id="rId11" imgW="1334520" imgH="712800" progId="Equation.DSMT4">
                  <p:embed/>
                  <p:pic>
                    <p:nvPicPr>
                      <p:cNvPr id="0" name="Picture 7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6413" y="5080000"/>
                        <a:ext cx="134620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3657600" y="1939326"/>
            <a:ext cx="4271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>
              <a:buFont typeface="+mj-lt"/>
              <a:buAutoNum type="alphaLcPeriod" startAt="3"/>
            </a:pPr>
            <a:r>
              <a:rPr lang="en-US" sz="2800" dirty="0"/>
              <a:t>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7200" y="1893558"/>
            <a:ext cx="4639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>
              <a:buFont typeface="+mj-lt"/>
              <a:buAutoNum type="alphaLcPeriod"/>
            </a:pPr>
            <a:r>
              <a:rPr lang="en-US" sz="2800" dirty="0"/>
              <a:t> </a:t>
            </a:r>
          </a:p>
        </p:txBody>
      </p:sp>
      <p:graphicFrame>
        <p:nvGraphicFramePr>
          <p:cNvPr id="16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2856672"/>
              </p:ext>
            </p:extLst>
          </p:nvPr>
        </p:nvGraphicFramePr>
        <p:xfrm>
          <a:off x="4248150" y="1924283"/>
          <a:ext cx="2476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54" name="Equation" r:id="rId13" imgW="2468520" imgH="466200" progId="Equation.DSMT4">
                  <p:embed/>
                </p:oleObj>
              </mc:Choice>
              <mc:Fallback>
                <p:oleObj name="Equation" r:id="rId13" imgW="2468520" imgH="466200" progId="Equation.DSMT4">
                  <p:embed/>
                  <p:pic>
                    <p:nvPicPr>
                      <p:cNvPr id="0" name="Picture 7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8150" y="1924283"/>
                        <a:ext cx="24765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457200" y="2438400"/>
            <a:ext cx="4639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>
              <a:buFont typeface="+mj-lt"/>
              <a:buAutoNum type="alphaLcPeriod" startAt="2"/>
            </a:pPr>
            <a:r>
              <a:rPr lang="en-US" sz="2800" dirty="0"/>
              <a:t> </a:t>
            </a:r>
          </a:p>
        </p:txBody>
      </p:sp>
      <p:graphicFrame>
        <p:nvGraphicFramePr>
          <p:cNvPr id="1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1041482"/>
              </p:ext>
            </p:extLst>
          </p:nvPr>
        </p:nvGraphicFramePr>
        <p:xfrm>
          <a:off x="1013482" y="2478832"/>
          <a:ext cx="18542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55" name="Equation" r:id="rId15" imgW="1854200" imgH="457200" progId="Equation.DSMT4">
                  <p:embed/>
                </p:oleObj>
              </mc:Choice>
              <mc:Fallback>
                <p:oleObj name="Equation" r:id="rId15" imgW="1854200" imgH="457200" progId="Equation.DSMT4">
                  <p:embed/>
                  <p:pic>
                    <p:nvPicPr>
                      <p:cNvPr id="0" name="Picture 7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3482" y="2478832"/>
                        <a:ext cx="18542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3657600" y="2407968"/>
            <a:ext cx="4639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>
              <a:buFont typeface="+mj-lt"/>
              <a:buAutoNum type="alphaLcPeriod" startAt="4"/>
            </a:pPr>
            <a:r>
              <a:rPr lang="en-US" sz="2800" dirty="0"/>
              <a:t> </a:t>
            </a:r>
          </a:p>
        </p:txBody>
      </p:sp>
      <p:graphicFrame>
        <p:nvGraphicFramePr>
          <p:cNvPr id="2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6277474"/>
              </p:ext>
            </p:extLst>
          </p:nvPr>
        </p:nvGraphicFramePr>
        <p:xfrm>
          <a:off x="4222750" y="2392596"/>
          <a:ext cx="24257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56" name="Equation" r:id="rId17" imgW="2413440" imgH="649080" progId="Equation.DSMT4">
                  <p:embed/>
                </p:oleObj>
              </mc:Choice>
              <mc:Fallback>
                <p:oleObj name="Equation" r:id="rId17" imgW="2413440" imgH="649080" progId="Equation.DSMT4">
                  <p:embed/>
                  <p:pic>
                    <p:nvPicPr>
                      <p:cNvPr id="0" name="Picture 7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2750" y="2392596"/>
                        <a:ext cx="2425700" cy="66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7" grpId="0"/>
      <p:bldP spid="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Factoring Perfect Square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Trinomials (cont.)</a:t>
            </a:r>
          </a:p>
        </p:txBody>
      </p:sp>
      <p:sp>
        <p:nvSpPr>
          <p:cNvPr id="7" name="Rectangle 3"/>
          <p:cNvSpPr>
            <a:spLocks noGrp="1"/>
          </p:cNvSpPr>
          <p:nvPr>
            <p:ph idx="1"/>
          </p:nvPr>
        </p:nvSpPr>
        <p:spPr>
          <a:xfrm>
            <a:off x="457200" y="1305580"/>
            <a:ext cx="8229600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14350" indent="-514350" algn="just">
              <a:spcBef>
                <a:spcPct val="50000"/>
              </a:spcBef>
              <a:buFont typeface="+mj-lt"/>
              <a:buAutoNum type="alphaLcPeriod" startAt="2"/>
            </a:pPr>
            <a:r>
              <a:rPr lang="en-US" i="0" dirty="0">
                <a:solidFill>
                  <a:schemeClr val="tx1"/>
                </a:solidFill>
              </a:rPr>
              <a:t>In the form                        we have </a:t>
            </a:r>
            <a:r>
              <a:rPr lang="en-US" i="1" dirty="0">
                <a:solidFill>
                  <a:srgbClr val="9900FF"/>
                </a:solidFill>
              </a:rPr>
              <a:t>x</a:t>
            </a:r>
            <a:r>
              <a:rPr lang="en-US" i="0" dirty="0">
                <a:solidFill>
                  <a:srgbClr val="9900FF"/>
                </a:solidFill>
              </a:rPr>
              <a:t> = 2</a:t>
            </a:r>
            <a:r>
              <a:rPr lang="en-US" i="1" dirty="0">
                <a:solidFill>
                  <a:srgbClr val="9900FF"/>
                </a:solidFill>
              </a:rPr>
              <a:t>y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and </a:t>
            </a:r>
            <a:r>
              <a:rPr lang="en-US" i="1" dirty="0">
                <a:solidFill>
                  <a:srgbClr val="9900FF"/>
                </a:solidFill>
              </a:rPr>
              <a:t>a</a:t>
            </a:r>
            <a:r>
              <a:rPr lang="en-US" i="0" dirty="0">
                <a:solidFill>
                  <a:srgbClr val="9900FF"/>
                </a:solidFill>
              </a:rPr>
              <a:t> = 3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3455607"/>
              </p:ext>
            </p:extLst>
          </p:nvPr>
        </p:nvGraphicFramePr>
        <p:xfrm>
          <a:off x="2745718" y="1320820"/>
          <a:ext cx="18034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19" name="Equation" r:id="rId3" imgW="1803400" imgH="393700" progId="Equation.DSMT4">
                  <p:embed/>
                </p:oleObj>
              </mc:Choice>
              <mc:Fallback>
                <p:oleObj name="Equation" r:id="rId3" imgW="1803400" imgH="393700" progId="Equation.DSMT4">
                  <p:embed/>
                  <p:pic>
                    <p:nvPicPr>
                      <p:cNvPr id="0" name="Picture 4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5718" y="1320820"/>
                        <a:ext cx="18034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6696851"/>
              </p:ext>
            </p:extLst>
          </p:nvPr>
        </p:nvGraphicFramePr>
        <p:xfrm>
          <a:off x="1143000" y="1856248"/>
          <a:ext cx="18669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20" name="Equation" r:id="rId5" imgW="1866900" imgH="457200" progId="Equation.DSMT4">
                  <p:embed/>
                </p:oleObj>
              </mc:Choice>
              <mc:Fallback>
                <p:oleObj name="Equation" r:id="rId5" imgW="1866900" imgH="457200" progId="Equation.DSMT4">
                  <p:embed/>
                  <p:pic>
                    <p:nvPicPr>
                      <p:cNvPr id="0" name="Picture 4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856248"/>
                        <a:ext cx="18669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0558131"/>
              </p:ext>
            </p:extLst>
          </p:nvPr>
        </p:nvGraphicFramePr>
        <p:xfrm>
          <a:off x="3046413" y="1817688"/>
          <a:ext cx="3513137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21" name="Equation" r:id="rId7" imgW="3504960" imgH="558720" progId="Equation.DSMT4">
                  <p:embed/>
                </p:oleObj>
              </mc:Choice>
              <mc:Fallback>
                <p:oleObj name="Equation" r:id="rId7" imgW="3504960" imgH="558720" progId="Equation.DSMT4">
                  <p:embed/>
                  <p:pic>
                    <p:nvPicPr>
                      <p:cNvPr id="0" name="Picture 4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6413" y="1817688"/>
                        <a:ext cx="3513137" cy="568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5909869"/>
              </p:ext>
            </p:extLst>
          </p:nvPr>
        </p:nvGraphicFramePr>
        <p:xfrm>
          <a:off x="3074988" y="2349500"/>
          <a:ext cx="15494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22" name="Equation" r:id="rId9" imgW="1535760" imgH="712800" progId="Equation.DSMT4">
                  <p:embed/>
                </p:oleObj>
              </mc:Choice>
              <mc:Fallback>
                <p:oleObj name="Equation" r:id="rId9" imgW="1535760" imgH="712800" progId="Equation.DSMT4">
                  <p:embed/>
                  <p:pic>
                    <p:nvPicPr>
                      <p:cNvPr id="0" name="Picture 4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4988" y="2349500"/>
                        <a:ext cx="154940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3"/>
          <p:cNvSpPr txBox="1">
            <a:spLocks/>
          </p:cNvSpPr>
          <p:nvPr/>
        </p:nvSpPr>
        <p:spPr>
          <a:xfrm>
            <a:off x="457200" y="2971800"/>
            <a:ext cx="8229600" cy="954107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spcBef>
                <a:spcPct val="50000"/>
              </a:spcBef>
              <a:buFont typeface="+mj-lt"/>
              <a:buAutoNum type="alphaLcPeriod" startAt="3"/>
            </a:pPr>
            <a:r>
              <a:rPr lang="en-US" dirty="0">
                <a:solidFill>
                  <a:schemeClr val="tx1"/>
                </a:solidFill>
              </a:rPr>
              <a:t>Factor out the GCF first.  Then factor the </a:t>
            </a:r>
            <a:r>
              <a:rPr lang="en-US" b="1" dirty="0">
                <a:solidFill>
                  <a:schemeClr val="tx1"/>
                </a:solidFill>
              </a:rPr>
              <a:t>perfect square trinomial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</p:txBody>
      </p:sp>
      <p:graphicFrame>
        <p:nvGraphicFramePr>
          <p:cNvPr id="1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610657"/>
              </p:ext>
            </p:extLst>
          </p:nvPr>
        </p:nvGraphicFramePr>
        <p:xfrm>
          <a:off x="977900" y="3903662"/>
          <a:ext cx="2476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23" name="Equation" r:id="rId11" imgW="2468520" imgH="466200" progId="Equation.DSMT4">
                  <p:embed/>
                </p:oleObj>
              </mc:Choice>
              <mc:Fallback>
                <p:oleObj name="Equation" r:id="rId11" imgW="2468520" imgH="466200" progId="Equation.DSMT4">
                  <p:embed/>
                  <p:pic>
                    <p:nvPicPr>
                      <p:cNvPr id="0" name="Picture 4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7900" y="3903662"/>
                        <a:ext cx="24765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1543488"/>
              </p:ext>
            </p:extLst>
          </p:nvPr>
        </p:nvGraphicFramePr>
        <p:xfrm>
          <a:off x="3503613" y="3886200"/>
          <a:ext cx="29972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24" name="Equation" r:id="rId13" imgW="2989440" imgH="649080" progId="Equation.DSMT4">
                  <p:embed/>
                </p:oleObj>
              </mc:Choice>
              <mc:Fallback>
                <p:oleObj name="Equation" r:id="rId13" imgW="2989440" imgH="649080" progId="Equation.DSMT4">
                  <p:embed/>
                  <p:pic>
                    <p:nvPicPr>
                      <p:cNvPr id="0" name="Picture 4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3613" y="3886200"/>
                        <a:ext cx="299720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4175141"/>
              </p:ext>
            </p:extLst>
          </p:nvPr>
        </p:nvGraphicFramePr>
        <p:xfrm>
          <a:off x="3503613" y="4572000"/>
          <a:ext cx="40513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25" name="Equation" r:id="rId15" imgW="4041000" imgH="877680" progId="Equation.DSMT4">
                  <p:embed/>
                </p:oleObj>
              </mc:Choice>
              <mc:Fallback>
                <p:oleObj name="Equation" r:id="rId15" imgW="4041000" imgH="877680" progId="Equation.DSMT4">
                  <p:embed/>
                  <p:pic>
                    <p:nvPicPr>
                      <p:cNvPr id="0" name="Picture 4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3613" y="4572000"/>
                        <a:ext cx="40513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9391018"/>
              </p:ext>
            </p:extLst>
          </p:nvPr>
        </p:nvGraphicFramePr>
        <p:xfrm>
          <a:off x="3503613" y="5321300"/>
          <a:ext cx="19304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26" name="Equation" r:id="rId17" imgW="1919880" imgH="712800" progId="Equation.DSMT4">
                  <p:embed/>
                </p:oleObj>
              </mc:Choice>
              <mc:Fallback>
                <p:oleObj name="Equation" r:id="rId17" imgW="1919880" imgH="712800" progId="Equation.DSMT4">
                  <p:embed/>
                  <p:pic>
                    <p:nvPicPr>
                      <p:cNvPr id="0" name="Picture 4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3613" y="5321300"/>
                        <a:ext cx="193040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816</TotalTime>
  <Words>248</Words>
  <Application>Microsoft Office PowerPoint</Application>
  <PresentationFormat>On-screen Show (4:3)</PresentationFormat>
  <Paragraphs>45</Paragraphs>
  <Slides>10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Courier New</vt:lpstr>
      <vt:lpstr>Office Theme</vt:lpstr>
      <vt:lpstr>Equation</vt:lpstr>
      <vt:lpstr>Section 5.R.7</vt:lpstr>
      <vt:lpstr>Objectives</vt:lpstr>
      <vt:lpstr>Example 1: Factoring the Difference  of Two Squares</vt:lpstr>
      <vt:lpstr>Example 1: Factoring the Difference of Two Squares (cont.)</vt:lpstr>
      <vt:lpstr>Sum of Two Squares</vt:lpstr>
      <vt:lpstr>Example 2: Factoring the Sum of Two Squares (Not Factorable)</vt:lpstr>
      <vt:lpstr>Example 2: Factoring the Sum of Two Squares (Not Factorable) (cont.)</vt:lpstr>
      <vt:lpstr>Example 3: Factoring Perfect Square Trinomials</vt:lpstr>
      <vt:lpstr>Example 3: Factoring Perfect Square  Trinomials (cont.)</vt:lpstr>
      <vt:lpstr>Example 3: Factoring Perfect Square  Trinomials (cont.)</vt:lpstr>
    </vt:vector>
  </TitlesOfParts>
  <Company>Hawkes Learning Systems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Viewing Life Mathematically Plus Integrated Review</dc:title>
  <dc:creator>Hawkes Learning</dc:creator>
  <cp:lastModifiedBy>kanthi</cp:lastModifiedBy>
  <cp:revision>274</cp:revision>
  <dcterms:created xsi:type="dcterms:W3CDTF">2013-04-26T14:43:13Z</dcterms:created>
  <dcterms:modified xsi:type="dcterms:W3CDTF">2018-10-17T06:05:25Z</dcterms:modified>
</cp:coreProperties>
</file>