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1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62" r:id="rId17"/>
    <p:sldId id="287" r:id="rId18"/>
    <p:sldId id="288" r:id="rId19"/>
    <p:sldId id="289" r:id="rId20"/>
    <p:sldId id="290" r:id="rId21"/>
    <p:sldId id="29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003F"/>
    <a:srgbClr val="7F00FF"/>
    <a:srgbClr val="21FE59"/>
    <a:srgbClr val="00007D"/>
    <a:srgbClr val="0000FF"/>
    <a:srgbClr val="007E7E"/>
    <a:srgbClr val="000000"/>
    <a:srgbClr val="008000"/>
    <a:srgbClr val="9900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98" autoAdjust="0"/>
    <p:restoredTop sz="94721" autoAdjust="0"/>
  </p:normalViewPr>
  <p:slideViewPr>
    <p:cSldViewPr>
      <p:cViewPr varScale="1">
        <p:scale>
          <a:sx n="87" d="100"/>
          <a:sy n="87" d="100"/>
        </p:scale>
        <p:origin x="1650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Relationship Id="rId9" Type="http://schemas.openxmlformats.org/officeDocument/2006/relationships/image" Target="../media/image79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4.bin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55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7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76.bin"/><Relationship Id="rId18" Type="http://schemas.openxmlformats.org/officeDocument/2006/relationships/image" Target="../media/image78.wmf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75.wmf"/><Relationship Id="rId17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7.wmf"/><Relationship Id="rId20" Type="http://schemas.openxmlformats.org/officeDocument/2006/relationships/image" Target="../media/image79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72.bin"/><Relationship Id="rId15" Type="http://schemas.openxmlformats.org/officeDocument/2006/relationships/oleObject" Target="../embeddings/oleObject77.bin"/><Relationship Id="rId10" Type="http://schemas.openxmlformats.org/officeDocument/2006/relationships/image" Target="../media/image74.wmf"/><Relationship Id="rId19" Type="http://schemas.openxmlformats.org/officeDocument/2006/relationships/oleObject" Target="../embeddings/oleObject79.bin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76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8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83.wmf"/><Relationship Id="rId4" Type="http://schemas.openxmlformats.org/officeDocument/2006/relationships/image" Target="../media/image80.wmf"/><Relationship Id="rId9" Type="http://schemas.openxmlformats.org/officeDocument/2006/relationships/oleObject" Target="../embeddings/oleObject8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5.R.8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Quadratic Equations: The Quadratic Formula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 </a:t>
            </a: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457200" y="1828800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4" name="Equation" r:id="rId3" imgW="2717640" imgH="469800" progId="Equation.DSMT4">
                  <p:embed/>
                </p:oleObj>
              </mc:Choice>
              <mc:Fallback>
                <p:oleObj name="Equation" r:id="rId3" imgW="271764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828800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505200" y="3660576"/>
            <a:ext cx="34044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on the left-hand side. </a:t>
            </a:r>
          </a:p>
        </p:txBody>
      </p:sp>
      <p:sp>
        <p:nvSpPr>
          <p:cNvPr id="7" name="Rectangle 6"/>
          <p:cNvSpPr/>
          <p:nvPr/>
        </p:nvSpPr>
        <p:spPr>
          <a:xfrm>
            <a:off x="3505200" y="4324290"/>
            <a:ext cx="541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4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from both sides so that one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r>
              <a:rPr lang="en-US" sz="2000" dirty="0">
                <a:solidFill>
                  <a:srgbClr val="007E7E"/>
                </a:solidFill>
              </a:rPr>
              <a:t>side is 0. </a:t>
            </a:r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609600" y="2989556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5" name="Equation" r:id="rId5" imgW="2717640" imgH="469800" progId="Equation.DSMT4">
                  <p:embed/>
                </p:oleObj>
              </mc:Choice>
              <mc:Fallback>
                <p:oleObj name="Equation" r:id="rId5" imgW="2717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989556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952500" y="3648722"/>
          <a:ext cx="237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6" name="Equation" r:id="rId7" imgW="2374560" imgH="380880" progId="Equation.DSMT4">
                  <p:embed/>
                </p:oleObj>
              </mc:Choice>
              <mc:Fallback>
                <p:oleObj name="Equation" r:id="rId7" imgW="23745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3648722"/>
                        <a:ext cx="237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1169634" y="4284956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7" name="Equation" r:id="rId9" imgW="2006280" imgH="380880" progId="Equation.DSMT4">
                  <p:embed/>
                </p:oleObj>
              </mc:Choice>
              <mc:Fallback>
                <p:oleObj name="Equation" r:id="rId9" imgW="2006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9634" y="4284956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see that </a:t>
            </a:r>
            <a:r>
              <a:rPr lang="en-US" i="1" dirty="0"/>
              <a:t>a </a:t>
            </a:r>
            <a:r>
              <a:rPr lang="en-US" dirty="0"/>
              <a:t>= 3, </a:t>
            </a:r>
            <a:r>
              <a:rPr lang="en-US" i="1" dirty="0"/>
              <a:t>b</a:t>
            </a:r>
            <a:r>
              <a:rPr lang="en-US" dirty="0"/>
              <a:t> = 1, and </a:t>
            </a:r>
            <a:r>
              <a:rPr lang="en-US" i="1" dirty="0"/>
              <a:t>c</a:t>
            </a:r>
            <a:r>
              <a:rPr lang="en-US" dirty="0"/>
              <a:t> = −2.</a:t>
            </a:r>
          </a:p>
          <a:p>
            <a:r>
              <a:rPr lang="en-US" dirty="0"/>
              <a:t>Substituting in the quadratic formula gives the following.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 (cont.)</a:t>
            </a:r>
          </a:p>
        </p:txBody>
      </p:sp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1155700" y="4343400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0" name="Equation" r:id="rId3" imgW="2743200" imgH="838080" progId="Equation.DSMT4">
                  <p:embed/>
                </p:oleObj>
              </mc:Choice>
              <mc:Fallback>
                <p:oleObj name="Equation" r:id="rId3" imgW="2743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343400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4132556" y="46482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1" name="Equation" r:id="rId5" imgW="342720" imgH="241200" progId="Equation.DSMT4">
                  <p:embed/>
                </p:oleObj>
              </mc:Choice>
              <mc:Fallback>
                <p:oleObj name="Equation" r:id="rId5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2556" y="46482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4800600" y="4343400"/>
          <a:ext cx="295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2" name="Equation" r:id="rId7" imgW="2958840" imgH="838080" progId="Equation.DSMT4">
                  <p:embed/>
                </p:oleObj>
              </mc:Choice>
              <mc:Fallback>
                <p:oleObj name="Equation" r:id="rId7" imgW="29588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343400"/>
                        <a:ext cx="295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1143000" y="2846034"/>
          <a:ext cx="39116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3" name="Equation" r:id="rId9" imgW="3911400" imgH="1168200" progId="Equation.DSMT4">
                  <p:embed/>
                </p:oleObj>
              </mc:Choice>
              <mc:Fallback>
                <p:oleObj name="Equation" r:id="rId9" imgW="3911400" imgH="116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846034"/>
                        <a:ext cx="39116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5105400" y="2971800"/>
          <a:ext cx="1651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4" name="Equation" r:id="rId11" imgW="1650960" imgH="914400" progId="Equation.DSMT4">
                  <p:embed/>
                </p:oleObj>
              </mc:Choice>
              <mc:Fallback>
                <p:oleObj name="Equation" r:id="rId11" imgW="165096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971800"/>
                        <a:ext cx="1651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6781800" y="3048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5" name="Equation" r:id="rId13" imgW="1218960" imgH="838080" progId="Equation.DSMT4">
                  <p:embed/>
                </p:oleObj>
              </mc:Choice>
              <mc:Fallback>
                <p:oleObj name="Equation" r:id="rId13" imgW="12189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0480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Whenever the solutions are rational numbers, the equation can be solved by factoring. In this example, we could have solved as follows.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 (cont.)</a:t>
            </a: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3354034" y="29718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7" name="Equation" r:id="rId3" imgW="2006280" imgH="380880" progId="Equation.DSMT4">
                  <p:embed/>
                </p:oleObj>
              </mc:Choice>
              <mc:Fallback>
                <p:oleObj name="Equation" r:id="rId3" imgW="20062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034" y="29718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2846034" y="3563644"/>
          <a:ext cx="251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8" name="Equation" r:id="rId5" imgW="2514600" imgH="469800" progId="Equation.DSMT4">
                  <p:embed/>
                </p:oleObj>
              </mc:Choice>
              <mc:Fallback>
                <p:oleObj name="Equation" r:id="rId5" imgW="25146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034" y="3563644"/>
                        <a:ext cx="2514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2837156" y="4271022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9" name="Equation" r:id="rId7" imgW="1371600" imgH="291960" progId="Equation.DSMT4">
                  <p:embed/>
                </p:oleObj>
              </mc:Choice>
              <mc:Fallback>
                <p:oleObj name="Equation" r:id="rId7" imgW="1371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7156" y="4271022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4495800" y="42799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0" name="Equation" r:id="rId9" imgW="342720" imgH="241200" progId="Equation.DSMT4">
                  <p:embed/>
                </p:oleObj>
              </mc:Choice>
              <mc:Fallback>
                <p:oleObj name="Equation" r:id="rId9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2799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401782"/>
              </p:ext>
            </p:extLst>
          </p:nvPr>
        </p:nvGraphicFramePr>
        <p:xfrm>
          <a:off x="5105400" y="4241800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1" name="Equation" r:id="rId11" imgW="1193760" imgH="291960" progId="Equation.DSMT4">
                  <p:embed/>
                </p:oleObj>
              </mc:Choice>
              <mc:Fallback>
                <p:oleObj name="Equation" r:id="rId11" imgW="11937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41800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3514078" y="48006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2" name="Equation" r:id="rId13" imgW="774360" imgH="838080" progId="Equation.DSMT4">
                  <p:embed/>
                </p:oleObj>
              </mc:Choice>
              <mc:Fallback>
                <p:oleObj name="Equation" r:id="rId13" imgW="774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078" y="48006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5604522" y="5029200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3" name="Equation" r:id="rId15" imgW="939600" imgH="279360" progId="Equation.DSMT4">
                  <p:embed/>
                </p:oleObj>
              </mc:Choice>
              <mc:Fallback>
                <p:oleObj name="Equation" r:id="rId15" imgW="9396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4522" y="5029200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rgbClr val="000000"/>
                </a:solidFill>
              </a:rPr>
              <a:t>Caution</a:t>
            </a:r>
          </a:p>
          <a:p>
            <a:r>
              <a:rPr lang="en-US" sz="2400" dirty="0">
                <a:solidFill>
                  <a:srgbClr val="000000"/>
                </a:solidFill>
              </a:rPr>
              <a:t>Many students make a mistake when simplifying fractions by dividing the denominator into only one of the terms in the numerator. 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Error 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895600"/>
            <a:ext cx="21698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00000"/>
                </a:solidFill>
                <a:latin typeface="Calibri" pitchFamily="34" charset="0"/>
              </a:rPr>
              <a:t>Wrong 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114800"/>
            <a:ext cx="2252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6600"/>
                </a:solidFill>
                <a:latin typeface="Calibri" pitchFamily="34" charset="0"/>
              </a:rPr>
              <a:t>Correct Solution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989556" y="3211794"/>
            <a:ext cx="2286000" cy="9144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913356" y="3211794"/>
            <a:ext cx="2286000" cy="9144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685800" y="4648200"/>
            <a:ext cx="36576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2895600" y="3240968"/>
          <a:ext cx="22225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0" name="Equation" r:id="rId3" imgW="2222280" imgH="850680" progId="Equation.DSMT4">
                  <p:embed/>
                </p:oleObj>
              </mc:Choice>
              <mc:Fallback>
                <p:oleObj name="Equation" r:id="rId3" imgW="2222280" imgH="850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240968"/>
                        <a:ext cx="22225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838200" y="4724400"/>
          <a:ext cx="3429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1" name="Equation" r:id="rId5" imgW="3429000" imgH="799920" progId="Equation.DSMT4">
                  <p:embed/>
                </p:oleObj>
              </mc:Choice>
              <mc:Fallback>
                <p:oleObj name="Equation" r:id="rId5" imgW="3429000" imgH="799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724400"/>
                        <a:ext cx="3429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4809478" y="4648200"/>
          <a:ext cx="3695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2" name="Equation" r:id="rId7" imgW="3695400" imgH="952200" progId="Equation.DSMT4">
                  <p:embed/>
                </p:oleObj>
              </mc:Choice>
              <mc:Fallback>
                <p:oleObj name="Equation" r:id="rId7" imgW="369540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9478" y="4648200"/>
                        <a:ext cx="3695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4733278" y="4648200"/>
            <a:ext cx="38100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cubic equation by factoring and using the quadratic formula.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Cubic Equations</a:t>
            </a:r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990600" y="3429000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7" name="Equation" r:id="rId3" imgW="2679480" imgH="380880" progId="Equation.DSMT4">
                  <p:embed/>
                </p:oleObj>
              </mc:Choice>
              <mc:Fallback>
                <p:oleObj name="Equation" r:id="rId3" imgW="26794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29000"/>
                        <a:ext cx="267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1066800" y="4076700"/>
          <a:ext cx="2616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8" name="Equation" r:id="rId5" imgW="2616120" imgH="571320" progId="Equation.DSMT4">
                  <p:embed/>
                </p:oleObj>
              </mc:Choice>
              <mc:Fallback>
                <p:oleObj name="Equation" r:id="rId5" imgW="26161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076700"/>
                        <a:ext cx="2616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800600" y="4114800"/>
            <a:ext cx="16709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2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  <p:graphicFrame>
        <p:nvGraphicFramePr>
          <p:cNvPr id="39943" name="Object 7"/>
          <p:cNvGraphicFramePr>
            <a:graphicFrameLocks noChangeAspect="1"/>
          </p:cNvGraphicFramePr>
          <p:nvPr/>
        </p:nvGraphicFramePr>
        <p:xfrm>
          <a:off x="542278" y="2236434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9" name="Equation" r:id="rId7" imgW="2679480" imgH="380880" progId="Equation.DSMT4">
                  <p:embed/>
                </p:oleObj>
              </mc:Choice>
              <mc:Fallback>
                <p:oleObj name="Equation" r:id="rId7" imgW="26794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78" y="2236434"/>
                        <a:ext cx="267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Cubic Equations (cont.)</a:t>
            </a: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600722" y="1474434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4" name="Equation" r:id="rId3" imgW="901440" imgH="291960" progId="Equation.DSMT4">
                  <p:embed/>
                </p:oleObj>
              </mc:Choice>
              <mc:Fallback>
                <p:oleObj name="Equation" r:id="rId3" imgW="9014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22" y="1474434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2209800" y="1389356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5" name="Equation" r:id="rId5" imgW="2006280" imgH="380880" progId="Equation.DSMT4">
                  <p:embed/>
                </p:oleObj>
              </mc:Choice>
              <mc:Fallback>
                <p:oleObj name="Equation" r:id="rId5" imgW="2006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89356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770878" y="2456156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6" name="Equation" r:id="rId7" imgW="736560" imgH="291960" progId="Equation.DSMT4">
                  <p:embed/>
                </p:oleObj>
              </mc:Choice>
              <mc:Fallback>
                <p:oleObj name="Equation" r:id="rId7" imgW="7365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878" y="2456156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3505200" y="2133600"/>
          <a:ext cx="168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7" name="Equation" r:id="rId9" imgW="1688760" imgH="914400" progId="Equation.DSMT4">
                  <p:embed/>
                </p:oleObj>
              </mc:Choice>
              <mc:Fallback>
                <p:oleObj name="Equation" r:id="rId9" imgW="168876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133600"/>
                        <a:ext cx="168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1690454" y="15240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8" name="Equation" r:id="rId11" imgW="342720" imgH="241200" progId="Equation.DSMT4">
                  <p:embed/>
                </p:oleObj>
              </mc:Choice>
              <mc:Fallback>
                <p:oleObj name="Equation" r:id="rId11" imgW="34272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454" y="15240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410200" y="1371600"/>
            <a:ext cx="2965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Set each factor equal to 0.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10200" y="2057400"/>
            <a:ext cx="3200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each equation. (The quadratic equation was solved in Example 1 using the quadratic formula.)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439180"/>
            <a:ext cx="35046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3 solutions:  </a:t>
            </a:r>
          </a:p>
        </p:txBody>
      </p:sp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990600" y="4267200"/>
          <a:ext cx="3556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9" name="Equation" r:id="rId13" imgW="3555720" imgH="914400" progId="Equation.DSMT4">
                  <p:embed/>
                </p:oleObj>
              </mc:Choice>
              <mc:Fallback>
                <p:oleObj name="Equation" r:id="rId13" imgW="355572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67200"/>
                        <a:ext cx="3556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291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Table 1</a:t>
            </a: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 Discriminant </a:t>
            </a:r>
          </a:p>
        </p:txBody>
      </p:sp>
      <p:graphicFrame>
        <p:nvGraphicFramePr>
          <p:cNvPr id="8196" name="Object 5"/>
          <p:cNvGraphicFramePr>
            <a:graphicFrameLocks noChangeAspect="1"/>
          </p:cNvGraphicFramePr>
          <p:nvPr/>
        </p:nvGraphicFramePr>
        <p:xfrm>
          <a:off x="960438" y="1905000"/>
          <a:ext cx="7223125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7226280" imgH="2438280" progId="Equation.DSMT4">
                  <p:embed/>
                </p:oleObj>
              </mc:Choice>
              <mc:Fallback>
                <p:oleObj name="Equation" r:id="rId3" imgW="7226280" imgH="243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1905000"/>
                        <a:ext cx="7223125" cy="243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discriminant and determine the nature of the solutions to each of the following quadratic equations.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/>
              <a:t>a</a:t>
            </a:r>
            <a:r>
              <a:rPr lang="en-US" dirty="0"/>
              <a:t> = 3, </a:t>
            </a:r>
            <a:r>
              <a:rPr lang="en-US" i="1" dirty="0"/>
              <a:t>b</a:t>
            </a:r>
            <a:r>
              <a:rPr lang="en-US" dirty="0"/>
              <a:t> = 11, and </a:t>
            </a:r>
            <a:r>
              <a:rPr lang="en-US" i="1" dirty="0"/>
              <a:t>c</a:t>
            </a:r>
            <a:r>
              <a:rPr lang="en-US" dirty="0"/>
              <a:t> = −7 into the discriminant.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530352" y="2286000"/>
          <a:ext cx="283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4" name="Equation" r:id="rId3" imgW="2831760" imgH="380880" progId="Equation.DSMT4">
                  <p:embed/>
                </p:oleObj>
              </mc:Choice>
              <mc:Fallback>
                <p:oleObj name="Equation" r:id="rId3" imgW="28317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86000"/>
                        <a:ext cx="2832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1658644" y="4302712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5" name="Equation" r:id="rId5" imgW="1180800" imgH="380880" progId="Equation.DSMT4">
                  <p:embed/>
                </p:oleObj>
              </mc:Choice>
              <mc:Fallback>
                <p:oleObj name="Equation" r:id="rId5" imgW="1180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644" y="4302712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2895600" y="4267200"/>
          <a:ext cx="2578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6" name="Equation" r:id="rId7" imgW="2577960" imgH="533160" progId="Equation.DSMT4">
                  <p:embed/>
                </p:oleObj>
              </mc:Choice>
              <mc:Fallback>
                <p:oleObj name="Equation" r:id="rId7" imgW="257796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267200"/>
                        <a:ext cx="2578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2895600" y="49530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7" name="Equation" r:id="rId9" imgW="1485720" imgH="291960" progId="Equation.DSMT4">
                  <p:embed/>
                </p:oleObj>
              </mc:Choice>
              <mc:Fallback>
                <p:oleObj name="Equation" r:id="rId9" imgW="14857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9530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2895600" y="5486400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8" name="Equation" r:id="rId11" imgW="1333440" imgH="291960" progId="Equation.DSMT4">
                  <p:embed/>
                </p:oleObj>
              </mc:Choice>
              <mc:Fallback>
                <p:oleObj name="Equation" r:id="rId11" imgW="13334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486400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0" y="5410200"/>
            <a:ext cx="32226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real solutions.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="1" dirty="0"/>
              <a:t>Solution </a:t>
            </a:r>
            <a:endParaRPr lang="en-US" dirty="0"/>
          </a:p>
          <a:p>
            <a:r>
              <a:rPr lang="en-US" dirty="0"/>
              <a:t>Substitute </a:t>
            </a:r>
            <a:r>
              <a:rPr lang="en-US" i="1" dirty="0"/>
              <a:t>a </a:t>
            </a:r>
            <a:r>
              <a:rPr lang="en-US" dirty="0"/>
              <a:t>= 1, </a:t>
            </a:r>
            <a:r>
              <a:rPr lang="en-US" i="1" dirty="0"/>
              <a:t>b</a:t>
            </a:r>
            <a:r>
              <a:rPr lang="en-US" dirty="0"/>
              <a:t> = 6, and </a:t>
            </a:r>
            <a:r>
              <a:rPr lang="en-US" i="1" dirty="0"/>
              <a:t>c</a:t>
            </a:r>
            <a:r>
              <a:rPr lang="en-US" dirty="0"/>
              <a:t> = 9 into the discriminant.</a:t>
            </a:r>
            <a:r>
              <a:rPr lang="en-US" i="1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(cont.)</a:t>
            </a: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524522" y="129540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7" name="Equation" r:id="rId3" imgW="2514600" imgH="380880" progId="Equation.DSMT4">
                  <p:embed/>
                </p:oleObj>
              </mc:Choice>
              <mc:Fallback>
                <p:oleObj name="Equation" r:id="rId3" imgW="25146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22" y="129540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3962400" y="4191000"/>
            <a:ext cx="44682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is one real solution, a double root. </a:t>
            </a:r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1524000" y="3048000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8" name="Equation" r:id="rId5" imgW="1180800" imgH="380880" progId="Equation.DSMT4">
                  <p:embed/>
                </p:oleObj>
              </mc:Choice>
              <mc:Fallback>
                <p:oleObj name="Equation" r:id="rId5" imgW="1180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048000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2743200" y="2971800"/>
          <a:ext cx="2209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9" name="Equation" r:id="rId7" imgW="2209680" imgH="533160" progId="Equation.DSMT4">
                  <p:embed/>
                </p:oleObj>
              </mc:Choice>
              <mc:Fallback>
                <p:oleObj name="Equation" r:id="rId7" imgW="22096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971800"/>
                        <a:ext cx="2209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647559"/>
              </p:ext>
            </p:extLst>
          </p:nvPr>
        </p:nvGraphicFramePr>
        <p:xfrm>
          <a:off x="2743200" y="365760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0" name="Equation" r:id="rId9" imgW="1320480" imgH="291960" progId="Equation.DSMT4">
                  <p:embed/>
                </p:oleObj>
              </mc:Choice>
              <mc:Fallback>
                <p:oleObj name="Equation" r:id="rId9" imgW="1320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65760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460317"/>
              </p:ext>
            </p:extLst>
          </p:nvPr>
        </p:nvGraphicFramePr>
        <p:xfrm>
          <a:off x="2749550" y="41910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1" name="Equation" r:id="rId11" imgW="482400" imgH="291960" progId="Equation.DSMT4">
                  <p:embed/>
                </p:oleObj>
              </mc:Choice>
              <mc:Fallback>
                <p:oleObj name="Equation" r:id="rId11" imgW="4824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0" y="41910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/>
            <a:endParaRPr lang="en-US" b="1" dirty="0"/>
          </a:p>
          <a:p>
            <a:pPr marL="461963" indent="-461963"/>
            <a:r>
              <a:rPr lang="en-US" b="1" dirty="0"/>
              <a:t>Solution</a:t>
            </a:r>
          </a:p>
          <a:p>
            <a:pPr marL="461963" indent="-461963"/>
            <a:r>
              <a:rPr lang="en-US" dirty="0"/>
              <a:t>Here </a:t>
            </a:r>
            <a:r>
              <a:rPr lang="en-US" i="1" dirty="0"/>
              <a:t>b </a:t>
            </a:r>
            <a:r>
              <a:rPr lang="en-US" dirty="0"/>
              <a:t>= 0. We could write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+ 0</a:t>
            </a:r>
            <a:r>
              <a:rPr lang="en-US" i="1" dirty="0"/>
              <a:t>x</a:t>
            </a:r>
            <a:r>
              <a:rPr lang="en-US" dirty="0"/>
              <a:t> + 1 = 0.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(cont.)</a:t>
            </a:r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1304278" y="3028890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2" name="Equation" r:id="rId3" imgW="1180800" imgH="380880" progId="Equation.DSMT4">
                  <p:embed/>
                </p:oleObj>
              </mc:Choice>
              <mc:Fallback>
                <p:oleObj name="Equation" r:id="rId3" imgW="1180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278" y="3028890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2564166" y="2979324"/>
          <a:ext cx="2184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3" name="Equation" r:id="rId5" imgW="2184120" imgH="533160" progId="Equation.DSMT4">
                  <p:embed/>
                </p:oleObj>
              </mc:Choice>
              <mc:Fallback>
                <p:oleObj name="Equation" r:id="rId5" imgW="21841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4166" y="2979324"/>
                        <a:ext cx="2184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8" name="Object 6"/>
          <p:cNvGraphicFramePr>
            <a:graphicFrameLocks noChangeAspect="1"/>
          </p:cNvGraphicFramePr>
          <p:nvPr/>
        </p:nvGraphicFramePr>
        <p:xfrm>
          <a:off x="2564166" y="3665124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4" name="Equation" r:id="rId7" imgW="977760" imgH="291960" progId="Equation.DSMT4">
                  <p:embed/>
                </p:oleObj>
              </mc:Choice>
              <mc:Fallback>
                <p:oleObj name="Equation" r:id="rId7" imgW="9777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4166" y="3665124"/>
                        <a:ext cx="97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390178"/>
              </p:ext>
            </p:extLst>
          </p:nvPr>
        </p:nvGraphicFramePr>
        <p:xfrm>
          <a:off x="2582254" y="4205288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5" name="Equation" r:id="rId9" imgW="698400" imgH="279360" progId="Equation.DSMT4">
                  <p:embed/>
                </p:oleObj>
              </mc:Choice>
              <mc:Fallback>
                <p:oleObj name="Equation" r:id="rId9" imgW="6984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254" y="4205288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267200" y="4171890"/>
            <a:ext cx="362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nonreal solutions. </a:t>
            </a:r>
          </a:p>
        </p:txBody>
      </p:sp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533400" y="1295400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6" name="Equation" r:id="rId11" imgW="1307880" imgH="380880" progId="Equation.DSMT4">
                  <p:embed/>
                </p:oleObj>
              </mc:Choice>
              <mc:Fallback>
                <p:oleObj name="Equation" r:id="rId11" imgW="13078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308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quadratic formula to solve quadratic equations.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discriminant to determine the nature of a quadratic equation’s solutions.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c </a:t>
            </a:r>
            <a:r>
              <a:rPr lang="en-US" dirty="0"/>
              <a:t>such that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+ 8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= 0 will have one real solution. (</a:t>
            </a:r>
            <a:r>
              <a:rPr lang="en-US" b="1" dirty="0"/>
              <a:t>Hint:</a:t>
            </a:r>
            <a:r>
              <a:rPr lang="en-US" dirty="0"/>
              <a:t> Set the discriminant equal to 0 and solve the equation for </a:t>
            </a:r>
            <a:r>
              <a:rPr lang="en-US" i="1" dirty="0"/>
              <a:t>c</a:t>
            </a:r>
            <a:r>
              <a:rPr lang="en-US" dirty="0"/>
              <a:t>.) 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Understanding the Discriminant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496580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There is only one real solution. Thus, </a:t>
            </a:r>
            <a:r>
              <a:rPr lang="en-US" sz="2800" dirty="0">
                <a:solidFill>
                  <a:srgbClr val="FF0000"/>
                </a:solidFill>
              </a:rPr>
              <a:t>−4</a:t>
            </a:r>
            <a:r>
              <a:rPr lang="en-US" sz="2800" dirty="0"/>
              <a:t> is a double root.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876800" y="2895600"/>
            <a:ext cx="11544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Check </a:t>
            </a:r>
            <a:endParaRPr lang="en-US" sz="2800" dirty="0"/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1574800" y="30480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6" name="Equation" r:id="rId3" imgW="1701720" imgH="380880" progId="Equation.DSMT4">
                  <p:embed/>
                </p:oleObj>
              </mc:Choice>
              <mc:Fallback>
                <p:oleObj name="Equation" r:id="rId3" imgW="17017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3048000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838200" y="3581400"/>
          <a:ext cx="2438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7" name="Equation" r:id="rId5" imgW="2438280" imgH="533160" progId="Equation.DSMT4">
                  <p:embed/>
                </p:oleObj>
              </mc:Choice>
              <mc:Fallback>
                <p:oleObj name="Equation" r:id="rId5" imgW="24382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81400"/>
                        <a:ext cx="2438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1600200" y="4191000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8" name="Equation" r:id="rId7" imgW="1663560" imgH="291960" progId="Equation.DSMT4">
                  <p:embed/>
                </p:oleObj>
              </mc:Choice>
              <mc:Fallback>
                <p:oleObj name="Equation" r:id="rId7" imgW="1663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191000"/>
                        <a:ext cx="166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2159000" y="464820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9" name="Equation" r:id="rId9" imgW="1498320" imgH="380880" progId="Equation.DSMT4">
                  <p:embed/>
                </p:oleObj>
              </mc:Choice>
              <mc:Fallback>
                <p:oleObj name="Equation" r:id="rId9" imgW="14983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4648200"/>
                        <a:ext cx="1498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2556616" y="51054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0" name="Equation" r:id="rId11" imgW="876240" imgH="291960" progId="Equation.DSMT4">
                  <p:embed/>
                </p:oleObj>
              </mc:Choice>
              <mc:Fallback>
                <p:oleObj name="Equation" r:id="rId11" imgW="8762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6616" y="510540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5346700" y="3462044"/>
          <a:ext cx="2425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1" name="Equation" r:id="rId13" imgW="2425680" imgH="482400" progId="Equation.DSMT4">
                  <p:embed/>
                </p:oleObj>
              </mc:Choice>
              <mc:Fallback>
                <p:oleObj name="Equation" r:id="rId13" imgW="242568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3462044"/>
                        <a:ext cx="2425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5575300" y="39624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2" name="Equation" r:id="rId15" imgW="2197080" imgH="380880" progId="Equation.DSMT4">
                  <p:embed/>
                </p:oleObj>
              </mc:Choice>
              <mc:Fallback>
                <p:oleObj name="Equation" r:id="rId15" imgW="21970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9624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7" name="Object 11"/>
          <p:cNvGraphicFramePr>
            <a:graphicFrameLocks noChangeAspect="1"/>
          </p:cNvGraphicFramePr>
          <p:nvPr/>
        </p:nvGraphicFramePr>
        <p:xfrm>
          <a:off x="6159500" y="4495800"/>
          <a:ext cx="1612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3" name="Equation" r:id="rId17" imgW="1612800" imgH="533160" progId="Equation.DSMT4">
                  <p:embed/>
                </p:oleObj>
              </mc:Choice>
              <mc:Fallback>
                <p:oleObj name="Equation" r:id="rId17" imgW="1612800" imgH="533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0" y="4495800"/>
                        <a:ext cx="1612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7080310" y="5105400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4" name="Equation" r:id="rId19" imgW="952200" imgH="380880" progId="Equation.DSMT4">
                  <p:embed/>
                </p:oleObj>
              </mc:Choice>
              <mc:Fallback>
                <p:oleObj name="Equation" r:id="rId19" imgW="95220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310" y="5105400"/>
                        <a:ext cx="95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a</a:t>
            </a:r>
            <a:r>
              <a:rPr lang="en-US" dirty="0"/>
              <a:t> such that </a:t>
            </a:r>
            <a:r>
              <a:rPr lang="en-US" i="1" dirty="0">
                <a:solidFill>
                  <a:srgbClr val="0000FF"/>
                </a:solidFill>
              </a:rPr>
              <a:t>ax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− 8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+ 4 = 0</a:t>
            </a:r>
            <a:r>
              <a:rPr lang="en-US" dirty="0"/>
              <a:t> will have two nonreal solutions. (</a:t>
            </a:r>
            <a:r>
              <a:rPr lang="en-US" b="1" dirty="0"/>
              <a:t>Hint:</a:t>
            </a:r>
            <a:r>
              <a:rPr lang="en-US" dirty="0"/>
              <a:t> Set the discriminant less than 0 and solve for </a:t>
            </a:r>
            <a:r>
              <a:rPr lang="en-US" i="1" dirty="0"/>
              <a:t>a</a:t>
            </a:r>
            <a:r>
              <a:rPr lang="en-US" dirty="0"/>
              <a:t>.)</a:t>
            </a:r>
            <a:r>
              <a:rPr lang="en-US" b="1" dirty="0"/>
              <a:t>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Understanding the Discriminant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267200" y="342900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Thus, if </a:t>
            </a:r>
            <a:r>
              <a:rPr lang="en-US" sz="2800" i="1" dirty="0"/>
              <a:t>a </a:t>
            </a:r>
            <a:r>
              <a:rPr lang="en-US" sz="2800" dirty="0"/>
              <a:t>is any real number greater than 4, the discriminant will be negative and the equation will have two nonreal solutions. </a:t>
            </a:r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1828800" y="3200400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9" name="Equation" r:id="rId3" imgW="1688760" imgH="380880" progId="Equation.DSMT4">
                  <p:embed/>
                </p:oleObj>
              </mc:Choice>
              <mc:Fallback>
                <p:oleObj name="Equation" r:id="rId3" imgW="16887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00400"/>
                        <a:ext cx="168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685800" y="3801122"/>
          <a:ext cx="2819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0" name="Equation" r:id="rId5" imgW="2819160" imgH="533160" progId="Equation.DSMT4">
                  <p:embed/>
                </p:oleObj>
              </mc:Choice>
              <mc:Fallback>
                <p:oleObj name="Equation" r:id="rId5" imgW="281916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801122"/>
                        <a:ext cx="2819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1752600" y="4495800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1" name="Equation" r:id="rId7" imgW="1726920" imgH="291960" progId="Equation.DSMT4">
                  <p:embed/>
                </p:oleObj>
              </mc:Choice>
              <mc:Fallback>
                <p:oleObj name="Equation" r:id="rId7" imgW="17269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495800"/>
                        <a:ext cx="172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2209800" y="5029200"/>
          <a:ext cx="167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2" name="Equation" r:id="rId9" imgW="1676160" imgH="291960" progId="Equation.DSMT4">
                  <p:embed/>
                </p:oleObj>
              </mc:Choice>
              <mc:Fallback>
                <p:oleObj name="Equation" r:id="rId9" imgW="16761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029200"/>
                        <a:ext cx="1676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2752078" y="5553722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3" name="Equation" r:id="rId11" imgW="723600" imgH="291960" progId="Equation.DSMT4">
                  <p:embed/>
                </p:oleObj>
              </mc:Choice>
              <mc:Fallback>
                <p:oleObj name="Equation" r:id="rId11" imgW="723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078" y="5553722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139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Formula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</a:rPr>
              <a:t>For the general quadratic equation </a:t>
            </a:r>
            <a:r>
              <a:rPr lang="en-US" sz="2800" b="1" i="1" dirty="0">
                <a:solidFill>
                  <a:srgbClr val="000000"/>
                </a:solidFill>
              </a:rPr>
              <a:t>ax</a:t>
            </a:r>
            <a:r>
              <a:rPr lang="en-US" sz="2800" b="1" baseline="30000" dirty="0">
                <a:solidFill>
                  <a:srgbClr val="000000"/>
                </a:solidFill>
              </a:rPr>
              <a:t>2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bx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c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=</a:t>
            </a:r>
            <a:r>
              <a:rPr lang="en-US" sz="2800" b="1" dirty="0">
                <a:solidFill>
                  <a:srgbClr val="000000"/>
                </a:solidFill>
              </a:rPr>
              <a:t> 0</a:t>
            </a:r>
            <a:r>
              <a:rPr lang="en-US" sz="2800" dirty="0">
                <a:solidFill>
                  <a:srgbClr val="000000"/>
                </a:solidFill>
              </a:rPr>
              <a:t>, 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≠ 0 the solutions are</a:t>
            </a: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 Quadratic Formula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757488" y="2971800"/>
          <a:ext cx="2881312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2882900" imgH="977900" progId="Equation.DSMT4">
                  <p:embed/>
                </p:oleObj>
              </mc:Choice>
              <mc:Fallback>
                <p:oleObj name="Equation" r:id="rId3" imgW="2882900" imgH="9779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7488" y="2971800"/>
                        <a:ext cx="2881312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For convenience and without loss of generality, in the development of the quadratic formula (and in the examples and exercises) the leading coefficient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is positive. 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 negative number, we can multiply both sides of the equation by −1. This will make the leading coefficient positive without changing any solutions of the original equation.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coefficient </a:t>
            </a:r>
            <a:r>
              <a:rPr lang="en-US" i="1" dirty="0"/>
              <a:t>a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21FE59"/>
                </a:solidFill>
              </a:rPr>
              <a:t>1</a:t>
            </a:r>
            <a:r>
              <a:rPr lang="en-US" dirty="0"/>
              <a:t>, </a:t>
            </a:r>
            <a:r>
              <a:rPr lang="en-US" i="1" dirty="0">
                <a:solidFill>
                  <a:srgbClr val="00007D"/>
                </a:solidFill>
              </a:rPr>
              <a:t>b</a:t>
            </a:r>
            <a:r>
              <a:rPr lang="en-US" dirty="0"/>
              <a:t> = </a:t>
            </a:r>
            <a:r>
              <a:rPr lang="en-US" dirty="0">
                <a:solidFill>
                  <a:srgbClr val="7F00FF"/>
                </a:solidFill>
              </a:rPr>
              <a:t>−5</a:t>
            </a:r>
            <a:r>
              <a:rPr lang="en-US" dirty="0"/>
              <a:t>, and </a:t>
            </a:r>
            <a:r>
              <a:rPr lang="en-US" i="1" dirty="0">
                <a:solidFill>
                  <a:srgbClr val="00007D"/>
                </a:solidFill>
              </a:rPr>
              <a:t>c</a:t>
            </a:r>
            <a:r>
              <a:rPr lang="en-US" dirty="0"/>
              <a:t> = </a:t>
            </a:r>
            <a:r>
              <a:rPr lang="en-US" dirty="0">
                <a:solidFill>
                  <a:srgbClr val="3F003F"/>
                </a:solidFill>
              </a:rPr>
              <a:t>3</a:t>
            </a:r>
            <a:r>
              <a:rPr lang="en-US" dirty="0"/>
              <a:t> into the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The Quadratic Formula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82966" y="18288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9" name="Equation" r:id="rId3" imgW="2006280" imgH="380880" progId="Equation.DSMT4">
                  <p:embed/>
                </p:oleObj>
              </mc:Choice>
              <mc:Fallback>
                <p:oleObj name="Equation" r:id="rId3" imgW="20062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18288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990600" y="3505200"/>
          <a:ext cx="2743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0" name="Equation" r:id="rId5" imgW="2743200" imgH="965160" progId="Equation.DSMT4">
                  <p:embed/>
                </p:oleObj>
              </mc:Choice>
              <mc:Fallback>
                <p:oleObj name="Equation" r:id="rId5" imgW="274320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505200"/>
                        <a:ext cx="2743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3751556" y="3429000"/>
          <a:ext cx="38735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1" name="Equation" r:id="rId7" imgW="3873240" imgH="1168200" progId="Equation.DSMT4">
                  <p:embed/>
                </p:oleObj>
              </mc:Choice>
              <mc:Fallback>
                <p:oleObj name="Equation" r:id="rId7" imgW="387324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1556" y="3429000"/>
                        <a:ext cx="38735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2075156" y="4697766"/>
          <a:ext cx="2082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2" name="Equation" r:id="rId9" imgW="2082600" imgH="914400" progId="Equation.DSMT4">
                  <p:embed/>
                </p:oleObj>
              </mc:Choice>
              <mc:Fallback>
                <p:oleObj name="Equation" r:id="rId9" imgW="2082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5156" y="4697766"/>
                        <a:ext cx="2082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4199878" y="4674834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3" name="Equation" r:id="rId11" imgW="1434960" imgH="914400" progId="Equation.DSMT4">
                  <p:embed/>
                </p:oleObj>
              </mc:Choice>
              <mc:Fallback>
                <p:oleObj name="Equation" r:id="rId11" imgW="143496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9878" y="4674834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21FE59"/>
                </a:solidFill>
              </a:rPr>
              <a:t>7</a:t>
            </a:r>
            <a:r>
              <a:rPr lang="en-US" dirty="0"/>
              <a:t>, </a:t>
            </a:r>
            <a:r>
              <a:rPr lang="en-US" i="1" dirty="0">
                <a:solidFill>
                  <a:srgbClr val="00007D"/>
                </a:solidFill>
              </a:rPr>
              <a:t>b</a:t>
            </a:r>
            <a:r>
              <a:rPr lang="en-US" dirty="0"/>
              <a:t> = </a:t>
            </a:r>
            <a:r>
              <a:rPr lang="en-US" dirty="0">
                <a:solidFill>
                  <a:srgbClr val="7F00FF"/>
                </a:solidFill>
              </a:rPr>
              <a:t>−2</a:t>
            </a:r>
            <a:r>
              <a:rPr lang="en-US" dirty="0"/>
              <a:t>, and </a:t>
            </a:r>
            <a:r>
              <a:rPr lang="en-US" i="1" dirty="0">
                <a:solidFill>
                  <a:srgbClr val="00007D"/>
                </a:solidFill>
              </a:rPr>
              <a:t>c</a:t>
            </a:r>
            <a:r>
              <a:rPr lang="en-US" dirty="0"/>
              <a:t> = </a:t>
            </a:r>
            <a:r>
              <a:rPr lang="en-US" dirty="0">
                <a:solidFill>
                  <a:srgbClr val="3F003F"/>
                </a:solidFill>
              </a:rPr>
              <a:t>1</a:t>
            </a:r>
            <a:r>
              <a:rPr lang="en-US" dirty="0"/>
              <a:t> into the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The Quadratic Formula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00063" y="1828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3" name="Equation" r:id="rId3" imgW="2171520" imgH="380880" progId="Equation.DSMT4">
                  <p:embed/>
                </p:oleObj>
              </mc:Choice>
              <mc:Fallback>
                <p:oleObj name="Equation" r:id="rId3" imgW="217152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1828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1219200" y="3639844"/>
          <a:ext cx="2743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4" name="Equation" r:id="rId5" imgW="2743200" imgH="965160" progId="Equation.DSMT4">
                  <p:embed/>
                </p:oleObj>
              </mc:Choice>
              <mc:Fallback>
                <p:oleObj name="Equation" r:id="rId5" imgW="2743200" imgH="965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639844"/>
                        <a:ext cx="2743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4006790" y="3545888"/>
          <a:ext cx="38989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5" name="Equation" r:id="rId7" imgW="3898800" imgH="1168200" progId="Equation.DSMT4">
                  <p:embed/>
                </p:oleObj>
              </mc:Choice>
              <mc:Fallback>
                <p:oleObj name="Equation" r:id="rId7" imgW="3898800" imgH="116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790" y="3545888"/>
                        <a:ext cx="38989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4006790" y="4724400"/>
          <a:ext cx="1943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6" name="Equation" r:id="rId9" imgW="1942920" imgH="914400" progId="Equation.DSMT4">
                  <p:embed/>
                </p:oleObj>
              </mc:Choice>
              <mc:Fallback>
                <p:oleObj name="Equation" r:id="rId9" imgW="1942920" imgH="914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790" y="4724400"/>
                        <a:ext cx="1943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The Quadratic Formula (cont.)</a:t>
            </a:r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914400" y="1371600"/>
          <a:ext cx="1676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7" name="Equation" r:id="rId3" imgW="1676160" imgH="914400" progId="Equation.DSMT4">
                  <p:embed/>
                </p:oleObj>
              </mc:Choice>
              <mc:Fallback>
                <p:oleObj name="Equation" r:id="rId3" imgW="16761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1676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914400" y="2371078"/>
          <a:ext cx="154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8" name="Equation" r:id="rId5" imgW="1549080" imgH="914400" progId="Equation.DSMT4">
                  <p:embed/>
                </p:oleObj>
              </mc:Choice>
              <mc:Fallback>
                <p:oleObj name="Equation" r:id="rId5" imgW="154908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71078"/>
                        <a:ext cx="154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914400" y="3498850"/>
          <a:ext cx="1790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9" name="Equation" r:id="rId7" imgW="1790640" imgH="1041120" progId="Equation.DSMT4">
                  <p:embed/>
                </p:oleObj>
              </mc:Choice>
              <mc:Fallback>
                <p:oleObj name="Equation" r:id="rId7" imgW="1790640" imgH="1041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98850"/>
                        <a:ext cx="1790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923278" y="4953000"/>
          <a:ext cx="1371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0" name="Equation" r:id="rId9" imgW="1371600" imgH="914400" progId="Equation.DSMT4">
                  <p:embed/>
                </p:oleObj>
              </mc:Choice>
              <mc:Fallback>
                <p:oleObj name="Equation" r:id="rId9" imgW="1371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278" y="4953000"/>
                        <a:ext cx="1371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2353322" y="4953000"/>
          <a:ext cx="422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1" name="Equation" r:id="rId11" imgW="4228920" imgH="914400" progId="Equation.DSMT4">
                  <p:embed/>
                </p:oleObj>
              </mc:Choice>
              <mc:Fallback>
                <p:oleObj name="Equation" r:id="rId11" imgW="422892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3322" y="4953000"/>
                        <a:ext cx="422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1201444" y="3599156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667522" y="4199878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772922" y="4876800"/>
            <a:ext cx="2057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solutions are nonreal complex conjugates.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</a:t>
            </a:r>
          </a:p>
          <a:p>
            <a:endParaRPr lang="en-US" dirty="0"/>
          </a:p>
          <a:p>
            <a:pPr>
              <a:spcBef>
                <a:spcPts val="3600"/>
              </a:spcBef>
            </a:pPr>
            <a:r>
              <a:rPr lang="en-US" b="1" dirty="0"/>
              <a:t>Solution </a:t>
            </a:r>
          </a:p>
          <a:p>
            <a:r>
              <a:rPr lang="en-US" dirty="0"/>
              <a:t>The quadratic formula is easier to use with integer coefficients. Multiply each term by the LCD, 12, so that the coefficients will be integers.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The Quadratic Formula</a:t>
            </a: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609600" y="1802166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1" name="Equation" r:id="rId3" imgW="1930320" imgH="838080" progId="Equation.DSMT4">
                  <p:embed/>
                </p:oleObj>
              </mc:Choice>
              <mc:Fallback>
                <p:oleObj name="Equation" r:id="rId3" imgW="19303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02166"/>
                        <a:ext cx="193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2879078" y="4572000"/>
          <a:ext cx="337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2" name="Equation" r:id="rId5" imgW="3377880" imgH="838080" progId="Equation.DSMT4">
                  <p:embed/>
                </p:oleObj>
              </mc:Choice>
              <mc:Fallback>
                <p:oleObj name="Equation" r:id="rId5" imgW="3377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078" y="4572000"/>
                        <a:ext cx="337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4055122" y="5527088"/>
          <a:ext cx="172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3" name="Equation" r:id="rId7" imgW="1726920" imgH="380880" progId="Equation.DSMT4">
                  <p:embed/>
                </p:oleObj>
              </mc:Choice>
              <mc:Fallback>
                <p:oleObj name="Equation" r:id="rId7" imgW="1726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5122" y="5527088"/>
                        <a:ext cx="172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The Quadratic Formula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0" y="1353844"/>
            <a:ext cx="45442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 apply the formula, one side must be 0.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410200" y="2209800"/>
            <a:ext cx="297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a</a:t>
            </a:r>
            <a:r>
              <a:rPr lang="en-US" sz="2000" dirty="0">
                <a:solidFill>
                  <a:srgbClr val="007E7E"/>
                </a:solidFill>
              </a:rPr>
              <a:t> = 9, </a:t>
            </a:r>
            <a:r>
              <a:rPr lang="en-US" sz="2000" i="1" dirty="0">
                <a:solidFill>
                  <a:srgbClr val="007E7E"/>
                </a:solidFill>
              </a:rPr>
              <a:t>b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6, and </a:t>
            </a:r>
            <a:r>
              <a:rPr lang="en-US" sz="2000" i="1" dirty="0">
                <a:solidFill>
                  <a:srgbClr val="007E7E"/>
                </a:solidFill>
              </a:rPr>
              <a:t>c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 </a:t>
            </a:r>
            <a:r>
              <a:rPr lang="en-US" sz="2000" dirty="0">
                <a:solidFill>
                  <a:srgbClr val="007E7E"/>
                </a:solidFill>
              </a:rPr>
              <a:t>4 into the quadratic formula. </a:t>
            </a:r>
          </a:p>
        </p:txBody>
      </p:sp>
      <p:sp>
        <p:nvSpPr>
          <p:cNvPr id="8" name="Rectangle 7"/>
          <p:cNvSpPr/>
          <p:nvPr/>
        </p:nvSpPr>
        <p:spPr>
          <a:xfrm>
            <a:off x="5943600" y="4648200"/>
            <a:ext cx="21884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and reduce. </a:t>
            </a: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914400" y="1371600"/>
          <a:ext cx="222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6" name="Equation" r:id="rId3" imgW="2222280" imgH="380880" progId="Equation.DSMT4">
                  <p:embed/>
                </p:oleObj>
              </mc:Choice>
              <mc:Fallback>
                <p:oleObj name="Equation" r:id="rId3" imgW="2222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222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636234" y="1864312"/>
          <a:ext cx="4394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7" name="Equation" r:id="rId5" imgW="4394160" imgH="1168200" progId="Equation.DSMT4">
                  <p:embed/>
                </p:oleObj>
              </mc:Choice>
              <mc:Fallback>
                <p:oleObj name="Equation" r:id="rId5" imgW="439416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234" y="1864312"/>
                        <a:ext cx="43942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1031288" y="3159712"/>
          <a:ext cx="2298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8" name="Equation" r:id="rId7" imgW="2298600" imgH="914400" progId="Equation.DSMT4">
                  <p:embed/>
                </p:oleObj>
              </mc:Choice>
              <mc:Fallback>
                <p:oleObj name="Equation" r:id="rId7" imgW="2298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88" y="3159712"/>
                        <a:ext cx="2298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3350212" y="3159712"/>
          <a:ext cx="1638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9" name="Equation" r:id="rId9" imgW="1638000" imgH="914400" progId="Equation.DSMT4">
                  <p:embed/>
                </p:oleObj>
              </mc:Choice>
              <mc:Fallback>
                <p:oleObj name="Equation" r:id="rId9" imgW="163800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0212" y="3159712"/>
                        <a:ext cx="1638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1031288" y="4325644"/>
          <a:ext cx="1460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0" name="Equation" r:id="rId11" imgW="1460160" imgH="914400" progId="Equation.DSMT4">
                  <p:embed/>
                </p:oleObj>
              </mc:Choice>
              <mc:Fallback>
                <p:oleObj name="Equation" r:id="rId11" imgW="146016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88" y="4325644"/>
                        <a:ext cx="1460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5" name="Object 9"/>
          <p:cNvGraphicFramePr>
            <a:graphicFrameLocks noChangeAspect="1"/>
          </p:cNvGraphicFramePr>
          <p:nvPr/>
        </p:nvGraphicFramePr>
        <p:xfrm>
          <a:off x="2571750" y="4229100"/>
          <a:ext cx="1701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1" name="Equation" r:id="rId13" imgW="1701720" imgH="1041120" progId="Equation.DSMT4">
                  <p:embed/>
                </p:oleObj>
              </mc:Choice>
              <mc:Fallback>
                <p:oleObj name="Equation" r:id="rId13" imgW="1701720" imgH="1041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4229100"/>
                        <a:ext cx="17018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6" name="Object 10"/>
          <p:cNvGraphicFramePr>
            <a:graphicFrameLocks noChangeAspect="1"/>
          </p:cNvGraphicFramePr>
          <p:nvPr/>
        </p:nvGraphicFramePr>
        <p:xfrm>
          <a:off x="4392966" y="4316766"/>
          <a:ext cx="1257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2" name="Equation" r:id="rId15" imgW="1257120" imgH="914400" progId="Equation.DSMT4">
                  <p:embed/>
                </p:oleObj>
              </mc:Choice>
              <mc:Fallback>
                <p:oleObj name="Equation" r:id="rId15" imgW="125712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966" y="4316766"/>
                        <a:ext cx="1257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H="1">
            <a:off x="2886722" y="4352278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267722" y="4953000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744</Words>
  <Application>Microsoft Office PowerPoint</Application>
  <PresentationFormat>On-screen Show (4:3)</PresentationFormat>
  <Paragraphs>86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Symbol</vt:lpstr>
      <vt:lpstr>Office Theme</vt:lpstr>
      <vt:lpstr>Equation</vt:lpstr>
      <vt:lpstr>Section 5.R.8</vt:lpstr>
      <vt:lpstr>Objectives</vt:lpstr>
      <vt:lpstr>The Quadratic Formula</vt:lpstr>
      <vt:lpstr>The coefficient a </vt:lpstr>
      <vt:lpstr>Example 1: The Quadratic Formula </vt:lpstr>
      <vt:lpstr>Example 2: The Quadratic Formula </vt:lpstr>
      <vt:lpstr>Example 2: The Quadratic Formula (cont.)</vt:lpstr>
      <vt:lpstr>Example 3: The Quadratic Formula</vt:lpstr>
      <vt:lpstr>Example 3: The Quadratic Formula (cont.)</vt:lpstr>
      <vt:lpstr>Example 4: The Quadratic Formula </vt:lpstr>
      <vt:lpstr>Example 4: The Quadratic Formula (cont.)</vt:lpstr>
      <vt:lpstr>Example 4: The Quadratic Formula (cont.)</vt:lpstr>
      <vt:lpstr>Common Error </vt:lpstr>
      <vt:lpstr>Example 5: Cubic Equations</vt:lpstr>
      <vt:lpstr>Example 5: Cubic Equations (cont.)</vt:lpstr>
      <vt:lpstr>The Discriminant </vt:lpstr>
      <vt:lpstr>Example 6: Finding the Discriminant </vt:lpstr>
      <vt:lpstr>Example 6: Finding the Discriminant (cont.)</vt:lpstr>
      <vt:lpstr>Example 6: Finding the Discriminant (cont.)</vt:lpstr>
      <vt:lpstr>Example 7: Understanding the Discriminant </vt:lpstr>
      <vt:lpstr>Example 8: Understanding the Discriminant 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106</cp:revision>
  <dcterms:created xsi:type="dcterms:W3CDTF">2013-04-26T14:43:13Z</dcterms:created>
  <dcterms:modified xsi:type="dcterms:W3CDTF">2018-10-12T07:57:10Z</dcterms:modified>
</cp:coreProperties>
</file>