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4"/>
  </p:notesMasterIdLst>
  <p:handoutMasterIdLst>
    <p:handoutMasterId r:id="rId35"/>
  </p:handoutMasterIdLst>
  <p:sldIdLst>
    <p:sldId id="256" r:id="rId2"/>
    <p:sldId id="259" r:id="rId3"/>
    <p:sldId id="260" r:id="rId4"/>
    <p:sldId id="279" r:id="rId5"/>
    <p:sldId id="280" r:id="rId6"/>
    <p:sldId id="281" r:id="rId7"/>
    <p:sldId id="261" r:id="rId8"/>
    <p:sldId id="282" r:id="rId9"/>
    <p:sldId id="262" r:id="rId10"/>
    <p:sldId id="263" r:id="rId11"/>
    <p:sldId id="283" r:id="rId12"/>
    <p:sldId id="284" r:id="rId13"/>
    <p:sldId id="285" r:id="rId14"/>
    <p:sldId id="286" r:id="rId15"/>
    <p:sldId id="287" r:id="rId16"/>
    <p:sldId id="288" r:id="rId17"/>
    <p:sldId id="289" r:id="rId18"/>
    <p:sldId id="264" r:id="rId19"/>
    <p:sldId id="290" r:id="rId20"/>
    <p:sldId id="268" r:id="rId21"/>
    <p:sldId id="269" r:id="rId22"/>
    <p:sldId id="270" r:id="rId23"/>
    <p:sldId id="271" r:id="rId24"/>
    <p:sldId id="272" r:id="rId25"/>
    <p:sldId id="273" r:id="rId26"/>
    <p:sldId id="274" r:id="rId27"/>
    <p:sldId id="291" r:id="rId28"/>
    <p:sldId id="292" r:id="rId29"/>
    <p:sldId id="293" r:id="rId30"/>
    <p:sldId id="294" r:id="rId31"/>
    <p:sldId id="295" r:id="rId32"/>
    <p:sldId id="296" r:id="rId33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36"/>
      <p:bold r:id="rId37"/>
      <p:italic r:id="rId38"/>
      <p:boldItalic r:id="rId3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0000FF"/>
    <a:srgbClr val="2D7D9F"/>
    <a:srgbClr val="9900CC"/>
    <a:srgbClr val="000099"/>
    <a:srgbClr val="1F497D"/>
    <a:srgbClr val="00808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89" autoAdjust="0"/>
    <p:restoredTop sz="79536" autoAdjust="0"/>
  </p:normalViewPr>
  <p:slideViewPr>
    <p:cSldViewPr>
      <p:cViewPr varScale="1">
        <p:scale>
          <a:sx n="112" d="100"/>
          <a:sy n="112" d="100"/>
        </p:scale>
        <p:origin x="149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font" Target="fonts/font4.fntdata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font" Target="fonts/font2.fntdata"/><Relationship Id="rId40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font" Target="fonts/font1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font" Target="fonts/font3.fntdata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5" Type="http://schemas.openxmlformats.org/officeDocument/2006/relationships/image" Target="../media/image46.wmf"/><Relationship Id="rId4" Type="http://schemas.openxmlformats.org/officeDocument/2006/relationships/image" Target="../media/image45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2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Relationship Id="rId4" Type="http://schemas.openxmlformats.org/officeDocument/2006/relationships/image" Target="../media/image53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6.wmf"/><Relationship Id="rId2" Type="http://schemas.openxmlformats.org/officeDocument/2006/relationships/image" Target="../media/image55.wmf"/><Relationship Id="rId1" Type="http://schemas.openxmlformats.org/officeDocument/2006/relationships/image" Target="../media/image54.wmf"/><Relationship Id="rId4" Type="http://schemas.openxmlformats.org/officeDocument/2006/relationships/image" Target="../media/image57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60.wmf"/><Relationship Id="rId7" Type="http://schemas.openxmlformats.org/officeDocument/2006/relationships/image" Target="../media/image64.wmf"/><Relationship Id="rId2" Type="http://schemas.openxmlformats.org/officeDocument/2006/relationships/image" Target="../media/image59.wmf"/><Relationship Id="rId1" Type="http://schemas.openxmlformats.org/officeDocument/2006/relationships/image" Target="../media/image58.wmf"/><Relationship Id="rId6" Type="http://schemas.openxmlformats.org/officeDocument/2006/relationships/image" Target="../media/image63.wmf"/><Relationship Id="rId5" Type="http://schemas.openxmlformats.org/officeDocument/2006/relationships/image" Target="../media/image62.wmf"/><Relationship Id="rId4" Type="http://schemas.openxmlformats.org/officeDocument/2006/relationships/image" Target="../media/image61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67.wmf"/><Relationship Id="rId2" Type="http://schemas.openxmlformats.org/officeDocument/2006/relationships/image" Target="../media/image66.wmf"/><Relationship Id="rId1" Type="http://schemas.openxmlformats.org/officeDocument/2006/relationships/image" Target="../media/image65.wmf"/><Relationship Id="rId5" Type="http://schemas.openxmlformats.org/officeDocument/2006/relationships/image" Target="../media/image60.wmf"/><Relationship Id="rId4" Type="http://schemas.openxmlformats.org/officeDocument/2006/relationships/image" Target="../media/image68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9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72.wmf"/><Relationship Id="rId2" Type="http://schemas.openxmlformats.org/officeDocument/2006/relationships/image" Target="../media/image71.wmf"/><Relationship Id="rId1" Type="http://schemas.openxmlformats.org/officeDocument/2006/relationships/image" Target="../media/image70.wmf"/></Relationships>
</file>

<file path=ppt/drawings/_rels/vmlDrawing18.vml.rels><?xml version="1.0" encoding="UTF-8" standalone="yes"?>
<Relationships xmlns="http://schemas.openxmlformats.org/package/2006/relationships"><Relationship Id="rId2" Type="http://schemas.openxmlformats.org/officeDocument/2006/relationships/image" Target="../media/image74.wmf"/><Relationship Id="rId1" Type="http://schemas.openxmlformats.org/officeDocument/2006/relationships/image" Target="../media/image73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77.wmf"/><Relationship Id="rId2" Type="http://schemas.openxmlformats.org/officeDocument/2006/relationships/image" Target="../media/image76.wmf"/><Relationship Id="rId1" Type="http://schemas.openxmlformats.org/officeDocument/2006/relationships/image" Target="../media/image75.wmf"/><Relationship Id="rId4" Type="http://schemas.openxmlformats.org/officeDocument/2006/relationships/image" Target="../media/image78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79.w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0.w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1.wmf"/></Relationships>
</file>

<file path=ppt/drawings/_rels/vmlDrawing2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4.wmf"/><Relationship Id="rId2" Type="http://schemas.openxmlformats.org/officeDocument/2006/relationships/image" Target="../media/image83.wmf"/><Relationship Id="rId1" Type="http://schemas.openxmlformats.org/officeDocument/2006/relationships/image" Target="../media/image82.wmf"/><Relationship Id="rId5" Type="http://schemas.openxmlformats.org/officeDocument/2006/relationships/image" Target="../media/image86.wmf"/><Relationship Id="rId4" Type="http://schemas.openxmlformats.org/officeDocument/2006/relationships/image" Target="../media/image85.wmf"/></Relationships>
</file>

<file path=ppt/drawings/_rels/vmlDrawing2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7.wmf"/></Relationships>
</file>

<file path=ppt/drawings/_rels/vmlDrawing25.vml.rels><?xml version="1.0" encoding="UTF-8" standalone="yes"?>
<Relationships xmlns="http://schemas.openxmlformats.org/package/2006/relationships"><Relationship Id="rId3" Type="http://schemas.openxmlformats.org/officeDocument/2006/relationships/image" Target="../media/image90.wmf"/><Relationship Id="rId2" Type="http://schemas.openxmlformats.org/officeDocument/2006/relationships/image" Target="../media/image89.wmf"/><Relationship Id="rId1" Type="http://schemas.openxmlformats.org/officeDocument/2006/relationships/image" Target="../media/image88.wmf"/><Relationship Id="rId5" Type="http://schemas.openxmlformats.org/officeDocument/2006/relationships/image" Target="../media/image92.wmf"/><Relationship Id="rId4" Type="http://schemas.openxmlformats.org/officeDocument/2006/relationships/image" Target="../media/image91.wmf"/></Relationships>
</file>

<file path=ppt/drawings/_rels/vmlDrawing2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3.wmf"/></Relationships>
</file>

<file path=ppt/drawings/_rels/vmlDrawing27.vml.rels><?xml version="1.0" encoding="UTF-8" standalone="yes"?>
<Relationships xmlns="http://schemas.openxmlformats.org/package/2006/relationships"><Relationship Id="rId3" Type="http://schemas.openxmlformats.org/officeDocument/2006/relationships/image" Target="../media/image96.wmf"/><Relationship Id="rId7" Type="http://schemas.openxmlformats.org/officeDocument/2006/relationships/image" Target="../media/image100.wmf"/><Relationship Id="rId2" Type="http://schemas.openxmlformats.org/officeDocument/2006/relationships/image" Target="../media/image95.wmf"/><Relationship Id="rId1" Type="http://schemas.openxmlformats.org/officeDocument/2006/relationships/image" Target="../media/image94.wmf"/><Relationship Id="rId6" Type="http://schemas.openxmlformats.org/officeDocument/2006/relationships/image" Target="../media/image99.wmf"/><Relationship Id="rId5" Type="http://schemas.openxmlformats.org/officeDocument/2006/relationships/image" Target="../media/image98.wmf"/><Relationship Id="rId4" Type="http://schemas.openxmlformats.org/officeDocument/2006/relationships/image" Target="../media/image97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4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7" Type="http://schemas.openxmlformats.org/officeDocument/2006/relationships/image" Target="../media/image23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5" Type="http://schemas.openxmlformats.org/officeDocument/2006/relationships/image" Target="../media/image33.wmf"/><Relationship Id="rId4" Type="http://schemas.openxmlformats.org/officeDocument/2006/relationships/image" Target="../media/image32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3" Type="http://schemas.openxmlformats.org/officeDocument/2006/relationships/image" Target="../media/image31.wmf"/><Relationship Id="rId7" Type="http://schemas.openxmlformats.org/officeDocument/2006/relationships/image" Target="../media/image39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Relationship Id="rId6" Type="http://schemas.openxmlformats.org/officeDocument/2006/relationships/image" Target="../media/image38.wmf"/><Relationship Id="rId5" Type="http://schemas.openxmlformats.org/officeDocument/2006/relationships/image" Target="../media/image37.wmf"/><Relationship Id="rId4" Type="http://schemas.openxmlformats.org/officeDocument/2006/relationships/image" Target="../media/image36.wmf"/><Relationship Id="rId9" Type="http://schemas.openxmlformats.org/officeDocument/2006/relationships/image" Target="../media/image4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5961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749A32-00D9-4776-A5C9-22E252FA4369}" type="datetimeFigureOut">
              <a:rPr lang="en-US" smtClean="0"/>
              <a:pPr/>
              <a:t>10/17/2018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DE6824-2202-4263-AE56-D375AB00216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173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2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5.wmf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4.bin"/><Relationship Id="rId10" Type="http://schemas.openxmlformats.org/officeDocument/2006/relationships/image" Target="../media/image27.wmf"/><Relationship Id="rId4" Type="http://schemas.openxmlformats.org/officeDocument/2006/relationships/image" Target="../media/image24.wmf"/><Relationship Id="rId9" Type="http://schemas.openxmlformats.org/officeDocument/2006/relationships/oleObject" Target="../embeddings/oleObject26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12" Type="http://schemas.openxmlformats.org/officeDocument/2006/relationships/image" Target="../media/image3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0.wmf"/><Relationship Id="rId11" Type="http://schemas.openxmlformats.org/officeDocument/2006/relationships/oleObject" Target="../embeddings/oleObject32.bin"/><Relationship Id="rId5" Type="http://schemas.openxmlformats.org/officeDocument/2006/relationships/oleObject" Target="../embeddings/oleObject29.bin"/><Relationship Id="rId10" Type="http://schemas.openxmlformats.org/officeDocument/2006/relationships/image" Target="../media/image32.wmf"/><Relationship Id="rId4" Type="http://schemas.openxmlformats.org/officeDocument/2006/relationships/image" Target="../media/image29.wmf"/><Relationship Id="rId9" Type="http://schemas.openxmlformats.org/officeDocument/2006/relationships/oleObject" Target="../embeddings/oleObject31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13" Type="http://schemas.openxmlformats.org/officeDocument/2006/relationships/oleObject" Target="../embeddings/oleObject38.bin"/><Relationship Id="rId18" Type="http://schemas.openxmlformats.org/officeDocument/2006/relationships/image" Target="../media/image40.wmf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5.bin"/><Relationship Id="rId12" Type="http://schemas.openxmlformats.org/officeDocument/2006/relationships/image" Target="../media/image37.wmf"/><Relationship Id="rId17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9.wmf"/><Relationship Id="rId20" Type="http://schemas.openxmlformats.org/officeDocument/2006/relationships/image" Target="../media/image41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35.wmf"/><Relationship Id="rId11" Type="http://schemas.openxmlformats.org/officeDocument/2006/relationships/oleObject" Target="../embeddings/oleObject37.bin"/><Relationship Id="rId5" Type="http://schemas.openxmlformats.org/officeDocument/2006/relationships/oleObject" Target="../embeddings/oleObject34.bin"/><Relationship Id="rId15" Type="http://schemas.openxmlformats.org/officeDocument/2006/relationships/oleObject" Target="../embeddings/oleObject39.bin"/><Relationship Id="rId10" Type="http://schemas.openxmlformats.org/officeDocument/2006/relationships/image" Target="../media/image36.wmf"/><Relationship Id="rId19" Type="http://schemas.openxmlformats.org/officeDocument/2006/relationships/oleObject" Target="../embeddings/oleObject41.bin"/><Relationship Id="rId4" Type="http://schemas.openxmlformats.org/officeDocument/2006/relationships/image" Target="../media/image34.wmf"/><Relationship Id="rId9" Type="http://schemas.openxmlformats.org/officeDocument/2006/relationships/oleObject" Target="../embeddings/oleObject36.bin"/><Relationship Id="rId14" Type="http://schemas.openxmlformats.org/officeDocument/2006/relationships/image" Target="../media/image38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oleObject" Target="../embeddings/oleObject42.bin"/><Relationship Id="rId7" Type="http://schemas.openxmlformats.org/officeDocument/2006/relationships/oleObject" Target="../embeddings/oleObject44.bin"/><Relationship Id="rId12" Type="http://schemas.openxmlformats.org/officeDocument/2006/relationships/image" Target="../media/image4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3.wmf"/><Relationship Id="rId11" Type="http://schemas.openxmlformats.org/officeDocument/2006/relationships/oleObject" Target="../embeddings/oleObject46.bin"/><Relationship Id="rId5" Type="http://schemas.openxmlformats.org/officeDocument/2006/relationships/oleObject" Target="../embeddings/oleObject43.bin"/><Relationship Id="rId10" Type="http://schemas.openxmlformats.org/officeDocument/2006/relationships/image" Target="../media/image45.wmf"/><Relationship Id="rId4" Type="http://schemas.openxmlformats.org/officeDocument/2006/relationships/image" Target="../media/image42.wmf"/><Relationship Id="rId9" Type="http://schemas.openxmlformats.org/officeDocument/2006/relationships/oleObject" Target="../embeddings/oleObject45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3" Type="http://schemas.openxmlformats.org/officeDocument/2006/relationships/oleObject" Target="../embeddings/oleObject47.bin"/><Relationship Id="rId7" Type="http://schemas.openxmlformats.org/officeDocument/2006/relationships/oleObject" Target="../embeddings/oleObject4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8.wmf"/><Relationship Id="rId5" Type="http://schemas.openxmlformats.org/officeDocument/2006/relationships/oleObject" Target="../embeddings/oleObject48.bin"/><Relationship Id="rId4" Type="http://schemas.openxmlformats.org/officeDocument/2006/relationships/image" Target="../media/image47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3" Type="http://schemas.openxmlformats.org/officeDocument/2006/relationships/oleObject" Target="../embeddings/oleObject50.bin"/><Relationship Id="rId7" Type="http://schemas.openxmlformats.org/officeDocument/2006/relationships/oleObject" Target="../embeddings/oleObject5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51.wmf"/><Relationship Id="rId5" Type="http://schemas.openxmlformats.org/officeDocument/2006/relationships/oleObject" Target="../embeddings/oleObject51.bin"/><Relationship Id="rId10" Type="http://schemas.openxmlformats.org/officeDocument/2006/relationships/image" Target="../media/image53.wmf"/><Relationship Id="rId4" Type="http://schemas.openxmlformats.org/officeDocument/2006/relationships/image" Target="../media/image50.wmf"/><Relationship Id="rId9" Type="http://schemas.openxmlformats.org/officeDocument/2006/relationships/oleObject" Target="../embeddings/oleObject53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wmf"/><Relationship Id="rId3" Type="http://schemas.openxmlformats.org/officeDocument/2006/relationships/oleObject" Target="../embeddings/oleObject54.bin"/><Relationship Id="rId7" Type="http://schemas.openxmlformats.org/officeDocument/2006/relationships/oleObject" Target="../embeddings/oleObject5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55.wmf"/><Relationship Id="rId5" Type="http://schemas.openxmlformats.org/officeDocument/2006/relationships/oleObject" Target="../embeddings/oleObject55.bin"/><Relationship Id="rId10" Type="http://schemas.openxmlformats.org/officeDocument/2006/relationships/image" Target="../media/image57.wmf"/><Relationship Id="rId4" Type="http://schemas.openxmlformats.org/officeDocument/2006/relationships/image" Target="../media/image54.wmf"/><Relationship Id="rId9" Type="http://schemas.openxmlformats.org/officeDocument/2006/relationships/oleObject" Target="../embeddings/oleObject57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13" Type="http://schemas.openxmlformats.org/officeDocument/2006/relationships/oleObject" Target="../embeddings/oleObject63.bin"/><Relationship Id="rId3" Type="http://schemas.openxmlformats.org/officeDocument/2006/relationships/oleObject" Target="../embeddings/oleObject58.bin"/><Relationship Id="rId7" Type="http://schemas.openxmlformats.org/officeDocument/2006/relationships/oleObject" Target="../embeddings/oleObject60.bin"/><Relationship Id="rId12" Type="http://schemas.openxmlformats.org/officeDocument/2006/relationships/image" Target="../media/image62.wmf"/><Relationship Id="rId17" Type="http://schemas.openxmlformats.org/officeDocument/2006/relationships/oleObject" Target="../embeddings/oleObject6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4.wmf"/><Relationship Id="rId1" Type="http://schemas.openxmlformats.org/officeDocument/2006/relationships/vmlDrawing" Target="../drawings/vmlDrawing14.vml"/><Relationship Id="rId6" Type="http://schemas.openxmlformats.org/officeDocument/2006/relationships/image" Target="../media/image59.wmf"/><Relationship Id="rId11" Type="http://schemas.openxmlformats.org/officeDocument/2006/relationships/oleObject" Target="../embeddings/oleObject62.bin"/><Relationship Id="rId5" Type="http://schemas.openxmlformats.org/officeDocument/2006/relationships/oleObject" Target="../embeddings/oleObject59.bin"/><Relationship Id="rId15" Type="http://schemas.openxmlformats.org/officeDocument/2006/relationships/oleObject" Target="../embeddings/oleObject64.bin"/><Relationship Id="rId10" Type="http://schemas.openxmlformats.org/officeDocument/2006/relationships/image" Target="../media/image61.wmf"/><Relationship Id="rId4" Type="http://schemas.openxmlformats.org/officeDocument/2006/relationships/image" Target="../media/image58.wmf"/><Relationship Id="rId9" Type="http://schemas.openxmlformats.org/officeDocument/2006/relationships/oleObject" Target="../embeddings/oleObject61.bin"/><Relationship Id="rId14" Type="http://schemas.openxmlformats.org/officeDocument/2006/relationships/image" Target="../media/image63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wmf"/><Relationship Id="rId3" Type="http://schemas.openxmlformats.org/officeDocument/2006/relationships/oleObject" Target="../embeddings/oleObject66.bin"/><Relationship Id="rId7" Type="http://schemas.openxmlformats.org/officeDocument/2006/relationships/oleObject" Target="../embeddings/oleObject68.bin"/><Relationship Id="rId12" Type="http://schemas.openxmlformats.org/officeDocument/2006/relationships/image" Target="../media/image6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66.wmf"/><Relationship Id="rId11" Type="http://schemas.openxmlformats.org/officeDocument/2006/relationships/oleObject" Target="../embeddings/oleObject70.bin"/><Relationship Id="rId5" Type="http://schemas.openxmlformats.org/officeDocument/2006/relationships/oleObject" Target="../embeddings/oleObject67.bin"/><Relationship Id="rId10" Type="http://schemas.openxmlformats.org/officeDocument/2006/relationships/image" Target="../media/image68.wmf"/><Relationship Id="rId4" Type="http://schemas.openxmlformats.org/officeDocument/2006/relationships/image" Target="../media/image65.wmf"/><Relationship Id="rId9" Type="http://schemas.openxmlformats.org/officeDocument/2006/relationships/oleObject" Target="../embeddings/oleObject69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4" Type="http://schemas.openxmlformats.org/officeDocument/2006/relationships/image" Target="../media/image69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2.wmf"/><Relationship Id="rId3" Type="http://schemas.openxmlformats.org/officeDocument/2006/relationships/oleObject" Target="../embeddings/oleObject72.bin"/><Relationship Id="rId7" Type="http://schemas.openxmlformats.org/officeDocument/2006/relationships/oleObject" Target="../embeddings/oleObject7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71.wmf"/><Relationship Id="rId5" Type="http://schemas.openxmlformats.org/officeDocument/2006/relationships/oleObject" Target="../embeddings/oleObject73.bin"/><Relationship Id="rId4" Type="http://schemas.openxmlformats.org/officeDocument/2006/relationships/image" Target="../media/image70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74.wmf"/><Relationship Id="rId5" Type="http://schemas.openxmlformats.org/officeDocument/2006/relationships/oleObject" Target="../embeddings/oleObject76.bin"/><Relationship Id="rId4" Type="http://schemas.openxmlformats.org/officeDocument/2006/relationships/image" Target="../media/image73.w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7.wmf"/><Relationship Id="rId3" Type="http://schemas.openxmlformats.org/officeDocument/2006/relationships/oleObject" Target="../embeddings/oleObject77.bin"/><Relationship Id="rId7" Type="http://schemas.openxmlformats.org/officeDocument/2006/relationships/oleObject" Target="../embeddings/oleObject7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76.wmf"/><Relationship Id="rId5" Type="http://schemas.openxmlformats.org/officeDocument/2006/relationships/oleObject" Target="../embeddings/oleObject78.bin"/><Relationship Id="rId10" Type="http://schemas.openxmlformats.org/officeDocument/2006/relationships/image" Target="../media/image78.wmf"/><Relationship Id="rId4" Type="http://schemas.openxmlformats.org/officeDocument/2006/relationships/image" Target="../media/image75.wmf"/><Relationship Id="rId9" Type="http://schemas.openxmlformats.org/officeDocument/2006/relationships/oleObject" Target="../embeddings/oleObject80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4" Type="http://schemas.openxmlformats.org/officeDocument/2006/relationships/image" Target="../media/image79.w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4" Type="http://schemas.openxmlformats.org/officeDocument/2006/relationships/image" Target="../media/image80.w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4" Type="http://schemas.openxmlformats.org/officeDocument/2006/relationships/image" Target="../media/image81.wmf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4.wmf"/><Relationship Id="rId3" Type="http://schemas.openxmlformats.org/officeDocument/2006/relationships/oleObject" Target="../embeddings/oleObject84.bin"/><Relationship Id="rId7" Type="http://schemas.openxmlformats.org/officeDocument/2006/relationships/oleObject" Target="../embeddings/oleObject86.bin"/><Relationship Id="rId12" Type="http://schemas.openxmlformats.org/officeDocument/2006/relationships/image" Target="../media/image8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6" Type="http://schemas.openxmlformats.org/officeDocument/2006/relationships/image" Target="../media/image83.wmf"/><Relationship Id="rId11" Type="http://schemas.openxmlformats.org/officeDocument/2006/relationships/oleObject" Target="../embeddings/oleObject88.bin"/><Relationship Id="rId5" Type="http://schemas.openxmlformats.org/officeDocument/2006/relationships/oleObject" Target="../embeddings/oleObject85.bin"/><Relationship Id="rId10" Type="http://schemas.openxmlformats.org/officeDocument/2006/relationships/image" Target="../media/image85.wmf"/><Relationship Id="rId4" Type="http://schemas.openxmlformats.org/officeDocument/2006/relationships/image" Target="../media/image82.wmf"/><Relationship Id="rId9" Type="http://schemas.openxmlformats.org/officeDocument/2006/relationships/oleObject" Target="../embeddings/oleObject87.bin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4.vml"/><Relationship Id="rId4" Type="http://schemas.openxmlformats.org/officeDocument/2006/relationships/image" Target="../media/image87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0.wmf"/><Relationship Id="rId3" Type="http://schemas.openxmlformats.org/officeDocument/2006/relationships/oleObject" Target="../embeddings/oleObject90.bin"/><Relationship Id="rId7" Type="http://schemas.openxmlformats.org/officeDocument/2006/relationships/oleObject" Target="../embeddings/oleObject92.bin"/><Relationship Id="rId12" Type="http://schemas.openxmlformats.org/officeDocument/2006/relationships/image" Target="../media/image9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5.vml"/><Relationship Id="rId6" Type="http://schemas.openxmlformats.org/officeDocument/2006/relationships/image" Target="../media/image89.wmf"/><Relationship Id="rId11" Type="http://schemas.openxmlformats.org/officeDocument/2006/relationships/oleObject" Target="../embeddings/oleObject94.bin"/><Relationship Id="rId5" Type="http://schemas.openxmlformats.org/officeDocument/2006/relationships/oleObject" Target="../embeddings/oleObject91.bin"/><Relationship Id="rId10" Type="http://schemas.openxmlformats.org/officeDocument/2006/relationships/image" Target="../media/image91.wmf"/><Relationship Id="rId4" Type="http://schemas.openxmlformats.org/officeDocument/2006/relationships/image" Target="../media/image88.wmf"/><Relationship Id="rId9" Type="http://schemas.openxmlformats.org/officeDocument/2006/relationships/oleObject" Target="../embeddings/oleObject93.bin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6.vml"/><Relationship Id="rId4" Type="http://schemas.openxmlformats.org/officeDocument/2006/relationships/image" Target="../media/image93.wmf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6.wmf"/><Relationship Id="rId13" Type="http://schemas.openxmlformats.org/officeDocument/2006/relationships/oleObject" Target="../embeddings/oleObject101.bin"/><Relationship Id="rId3" Type="http://schemas.openxmlformats.org/officeDocument/2006/relationships/oleObject" Target="../embeddings/oleObject96.bin"/><Relationship Id="rId7" Type="http://schemas.openxmlformats.org/officeDocument/2006/relationships/oleObject" Target="../embeddings/oleObject98.bin"/><Relationship Id="rId12" Type="http://schemas.openxmlformats.org/officeDocument/2006/relationships/image" Target="../media/image98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0.wmf"/><Relationship Id="rId1" Type="http://schemas.openxmlformats.org/officeDocument/2006/relationships/vmlDrawing" Target="../drawings/vmlDrawing27.vml"/><Relationship Id="rId6" Type="http://schemas.openxmlformats.org/officeDocument/2006/relationships/image" Target="../media/image95.wmf"/><Relationship Id="rId11" Type="http://schemas.openxmlformats.org/officeDocument/2006/relationships/oleObject" Target="../embeddings/oleObject100.bin"/><Relationship Id="rId5" Type="http://schemas.openxmlformats.org/officeDocument/2006/relationships/oleObject" Target="../embeddings/oleObject97.bin"/><Relationship Id="rId15" Type="http://schemas.openxmlformats.org/officeDocument/2006/relationships/oleObject" Target="../embeddings/oleObject102.bin"/><Relationship Id="rId10" Type="http://schemas.openxmlformats.org/officeDocument/2006/relationships/image" Target="../media/image97.wmf"/><Relationship Id="rId4" Type="http://schemas.openxmlformats.org/officeDocument/2006/relationships/image" Target="../media/image94.wmf"/><Relationship Id="rId9" Type="http://schemas.openxmlformats.org/officeDocument/2006/relationships/oleObject" Target="../embeddings/oleObject99.bin"/><Relationship Id="rId14" Type="http://schemas.openxmlformats.org/officeDocument/2006/relationships/image" Target="../media/image99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12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5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7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0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2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4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6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13" Type="http://schemas.openxmlformats.org/officeDocument/2006/relationships/oleObject" Target="../embeddings/oleObject21.bin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21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3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18.wmf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7.bin"/><Relationship Id="rId15" Type="http://schemas.openxmlformats.org/officeDocument/2006/relationships/oleObject" Target="../embeddings/oleObject22.bin"/><Relationship Id="rId10" Type="http://schemas.openxmlformats.org/officeDocument/2006/relationships/image" Target="../media/image20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19.bin"/><Relationship Id="rId14" Type="http://schemas.openxmlformats.org/officeDocument/2006/relationships/image" Target="../media/image22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6.R.1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Proportions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3: Solving Proportions</a:t>
            </a:r>
          </a:p>
        </p:txBody>
      </p:sp>
      <p:graphicFrame>
        <p:nvGraphicFramePr>
          <p:cNvPr id="9220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6349469"/>
              </p:ext>
            </p:extLst>
          </p:nvPr>
        </p:nvGraphicFramePr>
        <p:xfrm>
          <a:off x="3556000" y="1143000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5" name="Equation" r:id="rId3" imgW="927000" imgH="838080" progId="Equation.DSMT4">
                  <p:embed/>
                </p:oleObj>
              </mc:Choice>
              <mc:Fallback>
                <p:oleObj name="Equation" r:id="rId3" imgW="927000" imgH="838080" progId="Equation.DSMT4">
                  <p:embed/>
                  <p:pic>
                    <p:nvPicPr>
                      <p:cNvPr id="0" name="Picture 6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6000" y="1143000"/>
                        <a:ext cx="927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19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300490"/>
            <a:ext cx="8229600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eaLnBrk="1" hangingPunct="1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Find the value of </a:t>
            </a:r>
            <a:r>
              <a:rPr lang="en-US" sz="2800" i="1" dirty="0">
                <a:solidFill>
                  <a:schemeClr val="tx1"/>
                </a:solidFill>
              </a:rPr>
              <a:t>x</a:t>
            </a:r>
            <a:r>
              <a:rPr lang="en-US" sz="2800" i="0" dirty="0">
                <a:solidFill>
                  <a:schemeClr val="tx1"/>
                </a:solidFill>
              </a:rPr>
              <a:t> if </a:t>
            </a:r>
            <a:endParaRPr lang="en-US" sz="2800" b="1" i="0" dirty="0">
              <a:solidFill>
                <a:schemeClr val="tx1"/>
              </a:solidFill>
            </a:endParaRPr>
          </a:p>
        </p:txBody>
      </p:sp>
      <p:graphicFrame>
        <p:nvGraphicFramePr>
          <p:cNvPr id="9221" name="Object 5"/>
          <p:cNvGraphicFramePr>
            <a:graphicFrameLocks noGrp="1" noChangeAspect="1"/>
          </p:cNvGraphicFramePr>
          <p:nvPr>
            <p:ph sz="quarter" idx="4294967295"/>
          </p:nvPr>
        </p:nvGraphicFramePr>
        <p:xfrm>
          <a:off x="1079500" y="2755900"/>
          <a:ext cx="825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6" name="Equation" r:id="rId5" imgW="838292" imgH="838292" progId="Equation.DSMT4">
                  <p:embed/>
                </p:oleObj>
              </mc:Choice>
              <mc:Fallback>
                <p:oleObj name="Equation" r:id="rId5" imgW="838292" imgH="838292" progId="Equation.DSMT4">
                  <p:embed/>
                  <p:pic>
                    <p:nvPicPr>
                      <p:cNvPr id="0" name="Picture 6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9500" y="2755900"/>
                        <a:ext cx="8255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749300" y="3727450"/>
          <a:ext cx="1384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7" name="Equation" r:id="rId7" imgW="1384001" imgH="292123" progId="Equation.DSMT4">
                  <p:embed/>
                </p:oleObj>
              </mc:Choice>
              <mc:Fallback>
                <p:oleObj name="Equation" r:id="rId7" imgW="1384001" imgH="292123" progId="Equation.DSMT4">
                  <p:embed/>
                  <p:pic>
                    <p:nvPicPr>
                      <p:cNvPr id="0" name="Picture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9300" y="3727450"/>
                        <a:ext cx="1384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711200" y="4273550"/>
          <a:ext cx="13589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8" name="Equation" r:id="rId9" imgW="1358647" imgH="825110" progId="Equation.DSMT4">
                  <p:embed/>
                </p:oleObj>
              </mc:Choice>
              <mc:Fallback>
                <p:oleObj name="Equation" r:id="rId9" imgW="1358647" imgH="825110" progId="Equation.DSMT4">
                  <p:embed/>
                  <p:pic>
                    <p:nvPicPr>
                      <p:cNvPr id="0" name="Picture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1200" y="4273550"/>
                        <a:ext cx="13589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1092200" y="5334000"/>
          <a:ext cx="889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9" name="Equation" r:id="rId11" imgW="888510" imgH="291947" progId="Equation.DSMT4">
                  <p:embed/>
                </p:oleObj>
              </mc:Choice>
              <mc:Fallback>
                <p:oleObj name="Equation" r:id="rId11" imgW="888510" imgH="291947" progId="Equation.DSMT4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2200" y="5334000"/>
                        <a:ext cx="889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457200" y="1991380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cxnSp>
        <p:nvCxnSpPr>
          <p:cNvPr id="17" name="Straight Connector 16"/>
          <p:cNvCxnSpPr/>
          <p:nvPr/>
        </p:nvCxnSpPr>
        <p:spPr>
          <a:xfrm rot="10800000" flipV="1">
            <a:off x="685801" y="4319788"/>
            <a:ext cx="27432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10800000" flipV="1">
            <a:off x="863601" y="4827788"/>
            <a:ext cx="27432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2514600" y="2943165"/>
            <a:ext cx="26797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Write the proportion.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514600" y="3667065"/>
            <a:ext cx="6197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Find the cross products and set them equal to each other.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514600" y="4473714"/>
            <a:ext cx="5994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Divide both sides by </a:t>
            </a:r>
            <a:r>
              <a:rPr lang="en-US" sz="2000" dirty="0">
                <a:solidFill>
                  <a:srgbClr val="FFC000"/>
                </a:solidFill>
              </a:rPr>
              <a:t>4</a:t>
            </a:r>
            <a:r>
              <a:rPr lang="en-US" sz="2000" dirty="0">
                <a:solidFill>
                  <a:srgbClr val="008080"/>
                </a:solidFill>
              </a:rPr>
              <a:t>, the number that multiplies the variable.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514600" y="5257740"/>
            <a:ext cx="10634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Simplify.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9" grpId="0"/>
      <p:bldP spid="20" grpId="0"/>
      <p:bldP spid="21" grpId="0"/>
      <p:bldP spid="2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4: Solving Proportions</a:t>
            </a:r>
          </a:p>
        </p:txBody>
      </p:sp>
      <p:sp>
        <p:nvSpPr>
          <p:cNvPr id="9219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300490"/>
            <a:ext cx="8229600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eaLnBrk="1" hangingPunct="1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Find the value of </a:t>
            </a:r>
            <a:r>
              <a:rPr lang="en-US" sz="2800" i="1" dirty="0">
                <a:solidFill>
                  <a:schemeClr val="tx1"/>
                </a:solidFill>
              </a:rPr>
              <a:t>y</a:t>
            </a:r>
            <a:r>
              <a:rPr lang="en-US" sz="2800" i="0" dirty="0">
                <a:solidFill>
                  <a:schemeClr val="tx1"/>
                </a:solidFill>
              </a:rPr>
              <a:t> if </a:t>
            </a:r>
            <a:endParaRPr lang="en-US" sz="2800" b="1" i="0" dirty="0">
              <a:solidFill>
                <a:schemeClr val="tx1"/>
              </a:solidFill>
            </a:endParaRPr>
          </a:p>
        </p:txBody>
      </p:sp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584200" y="3695700"/>
          <a:ext cx="17145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75" name="Equation" r:id="rId3" imgW="1714156" imgH="355508" progId="Equation.DSMT4">
                  <p:embed/>
                </p:oleObj>
              </mc:Choice>
              <mc:Fallback>
                <p:oleObj name="Equation" r:id="rId3" imgW="1714156" imgH="355508" progId="Equation.DSMT4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200" y="3695700"/>
                        <a:ext cx="17145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711200" y="4267200"/>
          <a:ext cx="1676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76" name="Equation" r:id="rId5" imgW="1676124" imgH="837787" progId="Equation.DSMT4">
                  <p:embed/>
                </p:oleObj>
              </mc:Choice>
              <mc:Fallback>
                <p:oleObj name="Equation" r:id="rId5" imgW="1676124" imgH="837787" progId="Equation.DSMT4">
                  <p:embed/>
                  <p:pic>
                    <p:nvPicPr>
                      <p:cNvPr id="0" name="Picture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1200" y="4267200"/>
                        <a:ext cx="1676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1104900" y="5302250"/>
          <a:ext cx="7112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77" name="Equation" r:id="rId7" imgW="711016" imgH="355508" progId="Equation.DSMT4">
                  <p:embed/>
                </p:oleObj>
              </mc:Choice>
              <mc:Fallback>
                <p:oleObj name="Equation" r:id="rId7" imgW="711016" imgH="355508" progId="Equation.DSMT4">
                  <p:embed/>
                  <p:pic>
                    <p:nvPicPr>
                      <p:cNvPr id="0" name="Picture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4900" y="5302250"/>
                        <a:ext cx="7112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457200" y="1991380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cxnSp>
        <p:nvCxnSpPr>
          <p:cNvPr id="17" name="Straight Connector 16"/>
          <p:cNvCxnSpPr/>
          <p:nvPr/>
        </p:nvCxnSpPr>
        <p:spPr>
          <a:xfrm rot="10800000" flipV="1">
            <a:off x="1612900" y="4216400"/>
            <a:ext cx="419100" cy="406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2641600" y="2914590"/>
            <a:ext cx="26797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Write the proportion.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641600" y="3657540"/>
            <a:ext cx="6197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Find the cross products and set them equal to each other.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641600" y="4349889"/>
            <a:ext cx="5994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Divide both sides by </a:t>
            </a:r>
            <a:r>
              <a:rPr lang="en-US" sz="2000" dirty="0">
                <a:solidFill>
                  <a:srgbClr val="FFC000"/>
                </a:solidFill>
              </a:rPr>
              <a:t>16</a:t>
            </a:r>
            <a:r>
              <a:rPr lang="en-US" sz="2000" dirty="0">
                <a:solidFill>
                  <a:srgbClr val="008080"/>
                </a:solidFill>
              </a:rPr>
              <a:t>, the number that multiplies the variable.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641600" y="5267265"/>
            <a:ext cx="10634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Simplify.</a:t>
            </a: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876300" y="2667000"/>
          <a:ext cx="1168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78" name="Equation" r:id="rId9" imgW="1167941" imgH="837787" progId="Equation.DSMT4">
                  <p:embed/>
                </p:oleObj>
              </mc:Choice>
              <mc:Fallback>
                <p:oleObj name="Equation" r:id="rId9" imgW="1167941" imgH="837787" progId="Equation.DSMT4">
                  <p:embed/>
                  <p:pic>
                    <p:nvPicPr>
                      <p:cNvPr id="0" name="Picture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6300" y="2667000"/>
                        <a:ext cx="1168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4" name="Straight Connector 23"/>
          <p:cNvCxnSpPr/>
          <p:nvPr/>
        </p:nvCxnSpPr>
        <p:spPr>
          <a:xfrm rot="10800000" flipV="1">
            <a:off x="1790700" y="4775200"/>
            <a:ext cx="368300" cy="3175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1774603"/>
              </p:ext>
            </p:extLst>
          </p:nvPr>
        </p:nvGraphicFramePr>
        <p:xfrm>
          <a:off x="3543300" y="1143000"/>
          <a:ext cx="1257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79" name="Equation" r:id="rId11" imgW="1257120" imgH="838080" progId="Equation.DSMT4">
                  <p:embed/>
                </p:oleObj>
              </mc:Choice>
              <mc:Fallback>
                <p:oleObj name="Equation" r:id="rId11" imgW="1257120" imgH="838080" progId="Equation.DSMT4">
                  <p:embed/>
                  <p:pic>
                    <p:nvPicPr>
                      <p:cNvPr id="0" name="Picture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3300" y="1143000"/>
                        <a:ext cx="1257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9" grpId="0"/>
      <p:bldP spid="20" grpId="0"/>
      <p:bldP spid="21" grpId="0"/>
      <p:bldP spid="2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4: Solving Proportions (cont.)</a:t>
            </a:r>
          </a:p>
        </p:txBody>
      </p:sp>
      <p:sp>
        <p:nvSpPr>
          <p:cNvPr id="9219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19200"/>
            <a:ext cx="8229600" cy="181588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800" dirty="0"/>
              <a:t>Note that the variable may appear on the right side of the equation as well as on the left side of the equation. In either case, </a:t>
            </a:r>
            <a:r>
              <a:rPr lang="en-US" sz="2800" b="1" dirty="0"/>
              <a:t>we divide both sides of the equation by the number that multiplies the variable</a:t>
            </a:r>
            <a:r>
              <a:rPr lang="en-US" sz="2800" dirty="0"/>
              <a:t>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4: Solving Proportions (cont.)</a:t>
            </a:r>
          </a:p>
        </p:txBody>
      </p:sp>
      <p:sp>
        <p:nvSpPr>
          <p:cNvPr id="9219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447800"/>
            <a:ext cx="8229600" cy="104028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800" dirty="0"/>
              <a:t>Reduce the fraction       before solving the proportion to </a:t>
            </a:r>
          </a:p>
          <a:p>
            <a:pPr marL="0" indent="0">
              <a:buNone/>
            </a:pPr>
            <a:r>
              <a:rPr lang="en-US" sz="2800" dirty="0"/>
              <a:t>keep the numbers smaller and easier to work with.</a:t>
            </a:r>
            <a:endParaRPr lang="en-US" sz="2800" b="1" i="0" dirty="0">
              <a:solidFill>
                <a:schemeClr val="tx1"/>
              </a:solidFill>
            </a:endParaRPr>
          </a:p>
        </p:txBody>
      </p:sp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508000" y="4343400"/>
          <a:ext cx="15367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67" name="Equation" r:id="rId3" imgW="1536126" imgH="355508" progId="Equation.DSMT4">
                  <p:embed/>
                </p:oleObj>
              </mc:Choice>
              <mc:Fallback>
                <p:oleObj name="Equation" r:id="rId3" imgW="1536126" imgH="355508" progId="Equation.DSMT4">
                  <p:embed/>
                  <p:pic>
                    <p:nvPicPr>
                      <p:cNvPr id="0" name="Picture 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000" y="4343400"/>
                        <a:ext cx="15367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762000" y="4762500"/>
          <a:ext cx="1333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68" name="Equation" r:id="rId5" imgW="1333293" imgH="837787" progId="Equation.DSMT4">
                  <p:embed/>
                </p:oleObj>
              </mc:Choice>
              <mc:Fallback>
                <p:oleObj name="Equation" r:id="rId5" imgW="1333293" imgH="837787" progId="Equation.DSMT4">
                  <p:embed/>
                  <p:pic>
                    <p:nvPicPr>
                      <p:cNvPr id="0" name="Picture 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4762500"/>
                        <a:ext cx="1333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990600" y="5664200"/>
          <a:ext cx="7112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69" name="Equation" r:id="rId7" imgW="711016" imgH="355508" progId="Equation.DSMT4">
                  <p:embed/>
                </p:oleObj>
              </mc:Choice>
              <mc:Fallback>
                <p:oleObj name="Equation" r:id="rId7" imgW="711016" imgH="355508" progId="Equation.DSMT4">
                  <p:embed/>
                  <p:pic>
                    <p:nvPicPr>
                      <p:cNvPr id="0" name="Picture 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5664200"/>
                        <a:ext cx="7112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457200" y="990600"/>
            <a:ext cx="317125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Alternative Solution</a:t>
            </a:r>
            <a:endParaRPr lang="en-US" sz="2800" dirty="0"/>
          </a:p>
        </p:txBody>
      </p:sp>
      <p:cxnSp>
        <p:nvCxnSpPr>
          <p:cNvPr id="17" name="Straight Connector 16"/>
          <p:cNvCxnSpPr/>
          <p:nvPr/>
        </p:nvCxnSpPr>
        <p:spPr>
          <a:xfrm rot="5400000">
            <a:off x="1400175" y="4803775"/>
            <a:ext cx="393700" cy="26035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2641600" y="2647890"/>
            <a:ext cx="26797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Write the proportion.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641600" y="3559941"/>
            <a:ext cx="6197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Reduce the fraction: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641600" y="4267200"/>
            <a:ext cx="3073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Proceed to solve as before.</a:t>
            </a: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762000" y="2438400"/>
          <a:ext cx="1168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70" name="Equation" r:id="rId9" imgW="1167941" imgH="837787" progId="Equation.DSMT4">
                  <p:embed/>
                </p:oleObj>
              </mc:Choice>
              <mc:Fallback>
                <p:oleObj name="Equation" r:id="rId9" imgW="1167941" imgH="837787" progId="Equation.DSMT4">
                  <p:embed/>
                  <p:pic>
                    <p:nvPicPr>
                      <p:cNvPr id="0" name="Picture 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438400"/>
                        <a:ext cx="1168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/>
        </p:nvGraphicFramePr>
        <p:xfrm>
          <a:off x="939800" y="3352800"/>
          <a:ext cx="990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71" name="Equation" r:id="rId11" imgW="990462" imgH="837787" progId="Equation.DSMT4">
                  <p:embed/>
                </p:oleObj>
              </mc:Choice>
              <mc:Fallback>
                <p:oleObj name="Equation" r:id="rId11" imgW="990462" imgH="837787" progId="Equation.DSMT4">
                  <p:embed/>
                  <p:pic>
                    <p:nvPicPr>
                      <p:cNvPr id="0" name="Picture 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9800" y="3352800"/>
                        <a:ext cx="990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7" name="Straight Connector 26"/>
          <p:cNvCxnSpPr/>
          <p:nvPr/>
        </p:nvCxnSpPr>
        <p:spPr>
          <a:xfrm rot="5400000">
            <a:off x="1590675" y="5299075"/>
            <a:ext cx="393700" cy="26035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8" name="Object 24"/>
          <p:cNvGraphicFramePr>
            <a:graphicFrameLocks noChangeAspect="1"/>
          </p:cNvGraphicFramePr>
          <p:nvPr/>
        </p:nvGraphicFramePr>
        <p:xfrm>
          <a:off x="4876800" y="3610741"/>
          <a:ext cx="2286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72" name="Equation" r:id="rId13" imgW="228600" imgH="355294" progId="Equation.DSMT4">
                  <p:embed/>
                </p:oleObj>
              </mc:Choice>
              <mc:Fallback>
                <p:oleObj name="Equation" r:id="rId13" imgW="228600" imgH="355294" progId="Equation.DSMT4">
                  <p:embed/>
                  <p:pic>
                    <p:nvPicPr>
                      <p:cNvPr id="0" name="Picture 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3610741"/>
                        <a:ext cx="2286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/>
        </p:nvGraphicFramePr>
        <p:xfrm>
          <a:off x="5105400" y="3610741"/>
          <a:ext cx="5842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73" name="Equation" r:id="rId15" imgW="583894" imgH="355294" progId="Equation.DSMT4">
                  <p:embed/>
                </p:oleObj>
              </mc:Choice>
              <mc:Fallback>
                <p:oleObj name="Equation" r:id="rId15" imgW="583894" imgH="355294" progId="Equation.DSMT4">
                  <p:embed/>
                  <p:pic>
                    <p:nvPicPr>
                      <p:cNvPr id="0" name="Picture 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3610741"/>
                        <a:ext cx="5842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/>
        </p:nvGraphicFramePr>
        <p:xfrm>
          <a:off x="5715000" y="3610741"/>
          <a:ext cx="4318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74" name="Equation" r:id="rId17" imgW="431570" imgH="355508" progId="Equation.DSMT4">
                  <p:embed/>
                </p:oleObj>
              </mc:Choice>
              <mc:Fallback>
                <p:oleObj name="Equation" r:id="rId17" imgW="431570" imgH="355508" progId="Equation.DSMT4">
                  <p:embed/>
                  <p:pic>
                    <p:nvPicPr>
                      <p:cNvPr id="0" name="Picture 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3610741"/>
                        <a:ext cx="4318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1" name="Straight Connector 30"/>
          <p:cNvCxnSpPr/>
          <p:nvPr/>
        </p:nvCxnSpPr>
        <p:spPr>
          <a:xfrm flipH="1">
            <a:off x="5334000" y="3636141"/>
            <a:ext cx="152400" cy="1143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H="1">
            <a:off x="5298832" y="3819525"/>
            <a:ext cx="1524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5633304"/>
              </p:ext>
            </p:extLst>
          </p:nvPr>
        </p:nvGraphicFramePr>
        <p:xfrm>
          <a:off x="3412553" y="1280562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75" name="Equation" r:id="rId19" imgW="431570" imgH="837787" progId="Equation.DSMT4">
                  <p:embed/>
                </p:oleObj>
              </mc:Choice>
              <mc:Fallback>
                <p:oleObj name="Equation" r:id="rId19" imgW="431570" imgH="837787" progId="Equation.DSMT4">
                  <p:embed/>
                  <p:pic>
                    <p:nvPicPr>
                      <p:cNvPr id="0" name="Picture 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2553" y="1280562"/>
                        <a:ext cx="431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5: Solving Proportions</a:t>
            </a:r>
          </a:p>
        </p:txBody>
      </p:sp>
      <p:sp>
        <p:nvSpPr>
          <p:cNvPr id="9219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300490"/>
            <a:ext cx="8229600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eaLnBrk="1" hangingPunct="1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Find the value of </a:t>
            </a:r>
            <a:r>
              <a:rPr lang="en-US" sz="2800" i="1" dirty="0">
                <a:solidFill>
                  <a:schemeClr val="tx1"/>
                </a:solidFill>
              </a:rPr>
              <a:t>y</a:t>
            </a:r>
            <a:r>
              <a:rPr lang="en-US" sz="2800" i="0" dirty="0">
                <a:solidFill>
                  <a:schemeClr val="tx1"/>
                </a:solidFill>
              </a:rPr>
              <a:t> if </a:t>
            </a:r>
            <a:endParaRPr lang="en-US" sz="2800" b="1" i="0" dirty="0">
              <a:solidFill>
                <a:schemeClr val="tx1"/>
              </a:solidFill>
            </a:endParaRPr>
          </a:p>
        </p:txBody>
      </p:sp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628650" y="3695700"/>
          <a:ext cx="16256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51" name="Equation" r:id="rId3" imgW="1625416" imgH="355508" progId="Equation.DSMT4">
                  <p:embed/>
                </p:oleObj>
              </mc:Choice>
              <mc:Fallback>
                <p:oleObj name="Equation" r:id="rId3" imgW="1625416" imgH="355508" progId="Equation.DSMT4">
                  <p:embed/>
                  <p:pic>
                    <p:nvPicPr>
                      <p:cNvPr id="0" name="Picture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650" y="3695700"/>
                        <a:ext cx="16256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730250" y="4267200"/>
          <a:ext cx="1587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52" name="Equation" r:id="rId5" imgW="1587385" imgH="837787" progId="Equation.DSMT4">
                  <p:embed/>
                </p:oleObj>
              </mc:Choice>
              <mc:Fallback>
                <p:oleObj name="Equation" r:id="rId5" imgW="1587385" imgH="837787" progId="Equation.DSMT4">
                  <p:embed/>
                  <p:pic>
                    <p:nvPicPr>
                      <p:cNvPr id="0" name="Picture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250" y="4267200"/>
                        <a:ext cx="1587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952500" y="5302250"/>
          <a:ext cx="9652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53" name="Equation" r:id="rId7" imgW="965108" imgH="355508" progId="Equation.DSMT4">
                  <p:embed/>
                </p:oleObj>
              </mc:Choice>
              <mc:Fallback>
                <p:oleObj name="Equation" r:id="rId7" imgW="965108" imgH="355508" progId="Equation.DSMT4">
                  <p:embed/>
                  <p:pic>
                    <p:nvPicPr>
                      <p:cNvPr id="0" name="Picture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2500" y="5302250"/>
                        <a:ext cx="9652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457200" y="1991380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cxnSp>
        <p:nvCxnSpPr>
          <p:cNvPr id="17" name="Straight Connector 16"/>
          <p:cNvCxnSpPr/>
          <p:nvPr/>
        </p:nvCxnSpPr>
        <p:spPr>
          <a:xfrm rot="5400000">
            <a:off x="1657350" y="4324350"/>
            <a:ext cx="330200" cy="1905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2641600" y="2876490"/>
            <a:ext cx="26797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Write the proportion.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641600" y="3663204"/>
            <a:ext cx="6197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Find the cross products and set them equal to each other.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641600" y="4294542"/>
            <a:ext cx="5994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Divide both sides by </a:t>
            </a:r>
            <a:r>
              <a:rPr lang="en-US" sz="2000" dirty="0">
                <a:solidFill>
                  <a:srgbClr val="FFC000"/>
                </a:solidFill>
              </a:rPr>
              <a:t>9</a:t>
            </a:r>
            <a:r>
              <a:rPr lang="en-US" sz="2000" dirty="0">
                <a:solidFill>
                  <a:srgbClr val="008080"/>
                </a:solidFill>
              </a:rPr>
              <a:t>, the number that multiplies the variable.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641600" y="5290176"/>
            <a:ext cx="10634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Simplify.</a:t>
            </a: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1193800" y="2667000"/>
          <a:ext cx="1079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54" name="Equation" r:id="rId9" imgW="1079201" imgH="837787" progId="Equation.DSMT4">
                  <p:embed/>
                </p:oleObj>
              </mc:Choice>
              <mc:Fallback>
                <p:oleObj name="Equation" r:id="rId9" imgW="1079201" imgH="837787" progId="Equation.DSMT4">
                  <p:embed/>
                  <p:pic>
                    <p:nvPicPr>
                      <p:cNvPr id="0" name="Picture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3800" y="2667000"/>
                        <a:ext cx="1079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5411079"/>
              </p:ext>
            </p:extLst>
          </p:nvPr>
        </p:nvGraphicFramePr>
        <p:xfrm>
          <a:off x="3556000" y="1143000"/>
          <a:ext cx="1168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55" name="Equation" r:id="rId11" imgW="1168200" imgH="838080" progId="Equation.DSMT4">
                  <p:embed/>
                </p:oleObj>
              </mc:Choice>
              <mc:Fallback>
                <p:oleObj name="Equation" r:id="rId11" imgW="1168200" imgH="838080" progId="Equation.DSMT4">
                  <p:embed/>
                  <p:pic>
                    <p:nvPicPr>
                      <p:cNvPr id="0" name="Picture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6000" y="1143000"/>
                        <a:ext cx="1168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6" name="Straight Connector 25"/>
          <p:cNvCxnSpPr/>
          <p:nvPr/>
        </p:nvCxnSpPr>
        <p:spPr>
          <a:xfrm rot="5400000">
            <a:off x="1822450" y="4845050"/>
            <a:ext cx="330200" cy="1905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9" grpId="0"/>
      <p:bldP spid="20" grpId="0"/>
      <p:bldP spid="21" grpId="0"/>
      <p:bldP spid="2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6: Solving Proportions</a:t>
            </a:r>
          </a:p>
        </p:txBody>
      </p:sp>
      <p:sp>
        <p:nvSpPr>
          <p:cNvPr id="9219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300490"/>
            <a:ext cx="8229600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eaLnBrk="1" hangingPunct="1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Find the value of </a:t>
            </a:r>
            <a:r>
              <a:rPr lang="en-US" sz="2800" i="1" dirty="0">
                <a:solidFill>
                  <a:schemeClr val="tx1"/>
                </a:solidFill>
              </a:rPr>
              <a:t>n</a:t>
            </a:r>
            <a:r>
              <a:rPr lang="en-US" sz="2800" i="0" dirty="0">
                <a:solidFill>
                  <a:schemeClr val="tx1"/>
                </a:solidFill>
              </a:rPr>
              <a:t> if </a:t>
            </a:r>
            <a:endParaRPr lang="en-US" sz="2800" b="1" i="0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57200" y="2448580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sp>
        <p:nvSpPr>
          <p:cNvPr id="19" name="Rectangle 18"/>
          <p:cNvSpPr/>
          <p:nvPr/>
        </p:nvSpPr>
        <p:spPr>
          <a:xfrm>
            <a:off x="2641600" y="3333690"/>
            <a:ext cx="26797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Write the proportion.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641600" y="4705290"/>
            <a:ext cx="6197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Find the cross products and set them equal to each other.</a:t>
            </a: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1238250" y="3124200"/>
          <a:ext cx="990600" cy="127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0" name="Equation" r:id="rId3" imgW="990462" imgH="1269908" progId="Equation.DSMT4">
                  <p:embed/>
                </p:oleObj>
              </mc:Choice>
              <mc:Fallback>
                <p:oleObj name="Equation" r:id="rId3" imgW="990462" imgH="1269908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8250" y="3124200"/>
                        <a:ext cx="990600" cy="1270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6035814"/>
              </p:ext>
            </p:extLst>
          </p:nvPr>
        </p:nvGraphicFramePr>
        <p:xfrm>
          <a:off x="3568700" y="1143000"/>
          <a:ext cx="1092200" cy="127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1" name="Equation" r:id="rId5" imgW="1091880" imgH="1269720" progId="Equation.DSMT4">
                  <p:embed/>
                </p:oleObj>
              </mc:Choice>
              <mc:Fallback>
                <p:oleObj name="Equation" r:id="rId5" imgW="1091880" imgH="126972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8700" y="1143000"/>
                        <a:ext cx="1092200" cy="1270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/>
        </p:nvGraphicFramePr>
        <p:xfrm>
          <a:off x="914400" y="4495800"/>
          <a:ext cx="1587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2" name="Equation" r:id="rId7" imgW="1587385" imgH="837787" progId="Equation.DSMT4">
                  <p:embed/>
                </p:oleObj>
              </mc:Choice>
              <mc:Fallback>
                <p:oleObj name="Equation" r:id="rId7" imgW="1587385" imgH="837787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495800"/>
                        <a:ext cx="1587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9" grpId="0"/>
      <p:bldP spid="2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6: Solving Proportions (cont.)</a:t>
            </a:r>
          </a:p>
        </p:txBody>
      </p:sp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5289550" y="1784350"/>
          <a:ext cx="1905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78" name="Equation" r:id="rId3" imgW="190592" imgH="621902" progId="Equation.DSMT4">
                  <p:embed/>
                </p:oleObj>
              </mc:Choice>
              <mc:Fallback>
                <p:oleObj name="Equation" r:id="rId3" imgW="190592" imgH="621902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9550" y="1784350"/>
                        <a:ext cx="1905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1371600" y="4330700"/>
          <a:ext cx="1066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79" name="Equation" r:id="rId5" imgW="1066524" imgH="292123" progId="Equation.DSMT4">
                  <p:embed/>
                </p:oleObj>
              </mc:Choice>
              <mc:Fallback>
                <p:oleObj name="Equation" r:id="rId5" imgW="1066524" imgH="292123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330700"/>
                        <a:ext cx="1066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Straight Connector 16"/>
          <p:cNvCxnSpPr/>
          <p:nvPr/>
        </p:nvCxnSpPr>
        <p:spPr>
          <a:xfrm rot="5400000">
            <a:off x="762000" y="1714500"/>
            <a:ext cx="7620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3048000" y="1892300"/>
            <a:ext cx="5994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Divide both sides by     , the number that multiplies the variable.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048000" y="4305240"/>
            <a:ext cx="10634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Simplify.</a:t>
            </a: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958850" y="1524000"/>
          <a:ext cx="1549400" cy="167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80" name="Equation" r:id="rId7" imgW="1549354" imgH="1676124" progId="Equation.DSMT4">
                  <p:embed/>
                </p:oleObj>
              </mc:Choice>
              <mc:Fallback>
                <p:oleObj name="Equation" r:id="rId7" imgW="1549354" imgH="1676124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8850" y="1524000"/>
                        <a:ext cx="1549400" cy="167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5" name="Straight Connector 24"/>
          <p:cNvCxnSpPr/>
          <p:nvPr/>
        </p:nvCxnSpPr>
        <p:spPr>
          <a:xfrm rot="5400000">
            <a:off x="889000" y="2628900"/>
            <a:ext cx="7620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7" name="Object 26"/>
          <p:cNvGraphicFramePr>
            <a:graphicFrameLocks noChangeAspect="1"/>
          </p:cNvGraphicFramePr>
          <p:nvPr/>
        </p:nvGraphicFramePr>
        <p:xfrm>
          <a:off x="1384300" y="3276600"/>
          <a:ext cx="14351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81" name="Equation" r:id="rId9" imgW="1434710" imgH="825110" progId="Equation.DSMT4">
                  <p:embed/>
                </p:oleObj>
              </mc:Choice>
              <mc:Fallback>
                <p:oleObj name="Equation" r:id="rId9" imgW="1434710" imgH="825110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4300" y="3276600"/>
                        <a:ext cx="14351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Rectangle 27"/>
          <p:cNvSpPr/>
          <p:nvPr/>
        </p:nvSpPr>
        <p:spPr>
          <a:xfrm>
            <a:off x="3048000" y="3486090"/>
            <a:ext cx="291650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Multiply by the reciprocal.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Completion Example 7: Solving Proportions</a:t>
            </a:r>
          </a:p>
        </p:txBody>
      </p:sp>
      <p:sp>
        <p:nvSpPr>
          <p:cNvPr id="9219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750080"/>
            <a:ext cx="8229600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eaLnBrk="1" hangingPunct="1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Find the value of </a:t>
            </a:r>
            <a:r>
              <a:rPr lang="en-US" sz="2800" i="1" dirty="0">
                <a:solidFill>
                  <a:schemeClr val="tx1"/>
                </a:solidFill>
              </a:rPr>
              <a:t>y</a:t>
            </a:r>
            <a:r>
              <a:rPr lang="en-US" sz="2800" i="0" dirty="0">
                <a:solidFill>
                  <a:schemeClr val="tx1"/>
                </a:solidFill>
              </a:rPr>
              <a:t> if </a:t>
            </a:r>
            <a:endParaRPr lang="en-US" sz="2800" b="1" i="0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57200" y="2448580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4576821"/>
              </p:ext>
            </p:extLst>
          </p:nvPr>
        </p:nvGraphicFramePr>
        <p:xfrm>
          <a:off x="3536950" y="1136650"/>
          <a:ext cx="11557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57" name="Equation" r:id="rId3" imgW="1155600" imgH="1282680" progId="Equation.DSMT4">
                  <p:embed/>
                </p:oleObj>
              </mc:Choice>
              <mc:Fallback>
                <p:oleObj name="Equation" r:id="rId3" imgW="1155600" imgH="1282680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6950" y="1136650"/>
                        <a:ext cx="1155700" cy="1282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/>
        </p:nvGraphicFramePr>
        <p:xfrm>
          <a:off x="2514600" y="4572000"/>
          <a:ext cx="10668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58" name="Equation" r:id="rId5" imgW="1066524" imgH="1282585" progId="Equation.DSMT4">
                  <p:embed/>
                </p:oleObj>
              </mc:Choice>
              <mc:Fallback>
                <p:oleObj name="Equation" r:id="rId5" imgW="1066524" imgH="1282585" progId="Equation.DSMT4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4572000"/>
                        <a:ext cx="1066800" cy="1282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3"/>
          <p:cNvSpPr txBox="1">
            <a:spLocks/>
          </p:cNvSpPr>
          <p:nvPr/>
        </p:nvSpPr>
        <p:spPr>
          <a:xfrm>
            <a:off x="457200" y="3058180"/>
            <a:ext cx="8229600" cy="130920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lnSpc>
                <a:spcPts val="5000"/>
              </a:lnSpc>
              <a:spcBef>
                <a:spcPct val="20000"/>
              </a:spcBef>
              <a:spcAft>
                <a:spcPts val="1200"/>
              </a:spcAft>
            </a:pPr>
            <a:r>
              <a:rPr lang="en-US" sz="2800" dirty="0"/>
              <a:t>First change the mixed number        to the improper fraction    .</a:t>
            </a: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5118100" y="3060700"/>
          <a:ext cx="444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59" name="Equation" r:id="rId7" imgW="444247" imgH="825110" progId="Equation.DSMT4">
                  <p:embed/>
                </p:oleObj>
              </mc:Choice>
              <mc:Fallback>
                <p:oleObj name="Equation" r:id="rId7" imgW="444247" imgH="825110" progId="Equation.DSMT4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8100" y="3060700"/>
                        <a:ext cx="4445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1752600" y="3708400"/>
          <a:ext cx="2540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60" name="Equation" r:id="rId9" imgW="254092" imgH="825110" progId="Equation.DSMT4">
                  <p:embed/>
                </p:oleObj>
              </mc:Choice>
              <mc:Fallback>
                <p:oleObj name="Equation" r:id="rId9" imgW="254092" imgH="825110" progId="Equation.DSMT4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708400"/>
                        <a:ext cx="2540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/>
          <p:cNvSpPr/>
          <p:nvPr/>
        </p:nvSpPr>
        <p:spPr>
          <a:xfrm>
            <a:off x="3810000" y="5149790"/>
            <a:ext cx="26797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Write the proportion.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0" grpId="0"/>
      <p:bldP spid="1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Completion Example </a:t>
            </a:r>
            <a:r>
              <a:rPr lang="en-US" sz="3200" dirty="0">
                <a:solidFill>
                  <a:schemeClr val="accent1"/>
                </a:solidFill>
              </a:rPr>
              <a:t>7: Solving Proportions (cont.)</a:t>
            </a: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1016000" y="1409700"/>
          <a:ext cx="8763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1" name="Equation" r:id="rId3" imgW="876369" imgH="1282585" progId="Equation.DSMT4">
                  <p:embed/>
                </p:oleObj>
              </mc:Choice>
              <mc:Fallback>
                <p:oleObj name="Equation" r:id="rId3" imgW="876369" imgH="1282585" progId="Equation.DSMT4">
                  <p:embed/>
                  <p:pic>
                    <p:nvPicPr>
                      <p:cNvPr id="0" name="Picture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000" y="1409700"/>
                        <a:ext cx="876300" cy="1282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2730500" y="2038290"/>
            <a:ext cx="5562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Change the mixed number to an improper fraction.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730500" y="3178155"/>
            <a:ext cx="6146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Find the cross products and set them equal to each other.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730500" y="4394200"/>
            <a:ext cx="6146800" cy="13747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5000"/>
              </a:lnSpc>
            </a:pPr>
            <a:r>
              <a:rPr lang="en-US" sz="2000" dirty="0">
                <a:solidFill>
                  <a:srgbClr val="008080"/>
                </a:solidFill>
              </a:rPr>
              <a:t>Divide both sides by     , the number that multiplies the variable.</a:t>
            </a:r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4953000" y="4527550"/>
          <a:ext cx="2032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2" name="Equation" r:id="rId5" imgW="203261" imgH="621902" progId="Equation.DSMT4">
                  <p:embed/>
                </p:oleObj>
              </mc:Choice>
              <mc:Fallback>
                <p:oleObj name="Equation" r:id="rId5" imgW="203261" imgH="621902" progId="Equation.DSMT4">
                  <p:embed/>
                  <p:pic>
                    <p:nvPicPr>
                      <p:cNvPr id="0" name="Picture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4527550"/>
                        <a:ext cx="2032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BB1D0E59-83A7-49C9-84EF-DCE2E96231D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7861206"/>
              </p:ext>
            </p:extLst>
          </p:nvPr>
        </p:nvGraphicFramePr>
        <p:xfrm>
          <a:off x="1739744" y="3232160"/>
          <a:ext cx="36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3" name="Equation" r:id="rId7" imgW="368280" imgH="291960" progId="Equation.DSMT4">
                  <p:embed/>
                </p:oleObj>
              </mc:Choice>
              <mc:Fallback>
                <p:oleObj name="Equation" r:id="rId7" imgW="368280" imgH="29196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A8AB9399-76DD-4A50-9ADD-175FBED7436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739744" y="3232160"/>
                        <a:ext cx="368300" cy="292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8C0B5E43-1BA1-43A3-992A-D023CAF8D3D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1939709"/>
              </p:ext>
            </p:extLst>
          </p:nvPr>
        </p:nvGraphicFramePr>
        <p:xfrm>
          <a:off x="826429" y="2977842"/>
          <a:ext cx="1308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4" name="Equation" r:id="rId9" imgW="1307880" imgH="838080" progId="Equation.DSMT4">
                  <p:embed/>
                </p:oleObj>
              </mc:Choice>
              <mc:Fallback>
                <p:oleObj name="Equation" r:id="rId9" imgW="1307880" imgH="838080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6429" y="2977842"/>
                        <a:ext cx="1308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BCB3F58F-32C0-4B67-95C5-A75AF67AFE9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226189"/>
              </p:ext>
            </p:extLst>
          </p:nvPr>
        </p:nvGraphicFramePr>
        <p:xfrm>
          <a:off x="774700" y="3938280"/>
          <a:ext cx="914400" cy="123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" name="Equation" r:id="rId11" imgW="914400" imgH="1231560" progId="Equation.DSMT4">
                  <p:embed/>
                </p:oleObj>
              </mc:Choice>
              <mc:Fallback>
                <p:oleObj name="Equation" r:id="rId11" imgW="914400" imgH="123156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4700" y="3938280"/>
                        <a:ext cx="914400" cy="1231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D28852B1-C3F7-4372-A20B-837E7AFB2B4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3977461"/>
              </p:ext>
            </p:extLst>
          </p:nvPr>
        </p:nvGraphicFramePr>
        <p:xfrm>
          <a:off x="827668" y="4912488"/>
          <a:ext cx="251363" cy="8294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6" name="Equation" r:id="rId13" imgW="253800" imgH="838080" progId="Equation.DSMT4">
                  <p:embed/>
                </p:oleObj>
              </mc:Choice>
              <mc:Fallback>
                <p:oleObj name="Equation" r:id="rId13" imgW="253800" imgH="8380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6B580859-A296-4D19-AC2D-4B559B09044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827668" y="4912488"/>
                        <a:ext cx="251363" cy="82949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06F1E6C9-FEEC-4C07-940E-1819554BA0F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1201491"/>
              </p:ext>
            </p:extLst>
          </p:nvPr>
        </p:nvGraphicFramePr>
        <p:xfrm>
          <a:off x="673100" y="5741986"/>
          <a:ext cx="558800" cy="122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" name="Equation" r:id="rId15" imgW="406080" imgH="88560" progId="Equation.DSMT4">
                  <p:embed/>
                </p:oleObj>
              </mc:Choice>
              <mc:Fallback>
                <p:oleObj name="Equation" r:id="rId15" imgW="406080" imgH="8856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AEB6396E-DFCB-4D90-BF96-FDD73F2903B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673100" y="5741986"/>
                        <a:ext cx="558800" cy="1222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AB943878-809A-478B-BF96-050561D93F7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8628489"/>
              </p:ext>
            </p:extLst>
          </p:nvPr>
        </p:nvGraphicFramePr>
        <p:xfrm>
          <a:off x="1714500" y="5762255"/>
          <a:ext cx="558800" cy="122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8" name="Equation" r:id="rId15" imgW="406080" imgH="88560" progId="Equation.DSMT4">
                  <p:embed/>
                </p:oleObj>
              </mc:Choice>
              <mc:Fallback>
                <p:oleObj name="Equation" r:id="rId15" imgW="406080" imgH="8856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AEB6396E-DFCB-4D90-BF96-FDD73F2903B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714500" y="5762255"/>
                        <a:ext cx="558800" cy="1222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7F32F29A-35C7-4131-AABB-CA111605807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8957709"/>
              </p:ext>
            </p:extLst>
          </p:nvPr>
        </p:nvGraphicFramePr>
        <p:xfrm>
          <a:off x="1702110" y="4802071"/>
          <a:ext cx="558800" cy="122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9" name="Equation" r:id="rId15" imgW="406080" imgH="88560" progId="Equation.DSMT4">
                  <p:embed/>
                </p:oleObj>
              </mc:Choice>
              <mc:Fallback>
                <p:oleObj name="Equation" r:id="rId15" imgW="406080" imgH="8856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AEB6396E-DFCB-4D90-BF96-FDD73F2903B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702110" y="4802071"/>
                        <a:ext cx="558800" cy="1222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14BC893B-4DCA-4BA4-9520-37278668853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9120878"/>
              </p:ext>
            </p:extLst>
          </p:nvPr>
        </p:nvGraphicFramePr>
        <p:xfrm>
          <a:off x="1861244" y="4939437"/>
          <a:ext cx="251363" cy="8294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0" name="Equation" r:id="rId13" imgW="253800" imgH="838080" progId="Equation.DSMT4">
                  <p:embed/>
                </p:oleObj>
              </mc:Choice>
              <mc:Fallback>
                <p:oleObj name="Equation" r:id="rId13" imgW="253800" imgH="83808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D28852B1-C3F7-4372-A20B-837E7AFB2B4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861244" y="4939437"/>
                        <a:ext cx="251363" cy="82949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8920226E-DD0B-4F09-A601-E7BD4954A86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4365853"/>
              </p:ext>
            </p:extLst>
          </p:nvPr>
        </p:nvGraphicFramePr>
        <p:xfrm>
          <a:off x="1766229" y="4531779"/>
          <a:ext cx="36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1" name="Equation" r:id="rId17" imgW="368280" imgH="291960" progId="Equation.DSMT4">
                  <p:embed/>
                </p:oleObj>
              </mc:Choice>
              <mc:Fallback>
                <p:oleObj name="Equation" r:id="rId17" imgW="368280" imgH="29196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A8AB9399-76DD-4A50-9ADD-175FBED7436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766229" y="4531779"/>
                        <a:ext cx="368300" cy="292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Completion Example </a:t>
            </a:r>
            <a:r>
              <a:rPr lang="en-US" sz="3200" dirty="0">
                <a:solidFill>
                  <a:schemeClr val="accent1"/>
                </a:solidFill>
              </a:rPr>
              <a:t>7: Solving Proportions (cont.)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730500" y="1828800"/>
            <a:ext cx="31369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Multiply by the reciprocal.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730500" y="2819400"/>
            <a:ext cx="13843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Simplify.</a:t>
            </a: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6902603"/>
              </p:ext>
            </p:extLst>
          </p:nvPr>
        </p:nvGraphicFramePr>
        <p:xfrm>
          <a:off x="1066800" y="1600200"/>
          <a:ext cx="1257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65" name="Equation" r:id="rId3" imgW="1257120" imgH="838080" progId="Equation.DSMT4">
                  <p:embed/>
                </p:oleObj>
              </mc:Choice>
              <mc:Fallback>
                <p:oleObj name="Equation" r:id="rId3" imgW="1257120" imgH="83808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600200"/>
                        <a:ext cx="1257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0488934"/>
              </p:ext>
            </p:extLst>
          </p:nvPr>
        </p:nvGraphicFramePr>
        <p:xfrm>
          <a:off x="1250950" y="2844800"/>
          <a:ext cx="10033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66" name="Equation" r:id="rId5" imgW="1002960" imgH="330120" progId="Equation.DSMT4">
                  <p:embed/>
                </p:oleObj>
              </mc:Choice>
              <mc:Fallback>
                <p:oleObj name="Equation" r:id="rId5" imgW="1002960" imgH="33012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0950" y="2844800"/>
                        <a:ext cx="10033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6B80381F-1CD4-4AB3-8249-3A2E3C32A60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6418712"/>
              </p:ext>
            </p:extLst>
          </p:nvPr>
        </p:nvGraphicFramePr>
        <p:xfrm>
          <a:off x="1900022" y="2583688"/>
          <a:ext cx="44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67" name="Equation" r:id="rId7" imgW="444240" imgH="838080" progId="Equation.DSMT4">
                  <p:embed/>
                </p:oleObj>
              </mc:Choice>
              <mc:Fallback>
                <p:oleObj name="Equation" r:id="rId7" imgW="444240" imgH="83808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F17D52F8-51A9-4B47-B575-67F28CE5BC7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900022" y="2583688"/>
                        <a:ext cx="4445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5EAD3D29-7970-41DC-BDD3-093F8B197E5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7850284"/>
              </p:ext>
            </p:extLst>
          </p:nvPr>
        </p:nvGraphicFramePr>
        <p:xfrm>
          <a:off x="1825589" y="3438396"/>
          <a:ext cx="498511" cy="122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68" name="Equation" r:id="rId9" imgW="406080" imgH="88560" progId="Equation.DSMT4">
                  <p:embed/>
                </p:oleObj>
              </mc:Choice>
              <mc:Fallback>
                <p:oleObj name="Equation" r:id="rId9" imgW="406080" imgH="8856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C41C0A7E-4803-4F8C-9082-FEFC94791DE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825589" y="3438396"/>
                        <a:ext cx="498511" cy="1222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C6067F25-0894-4AE6-84E4-D30799F2831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4752060"/>
              </p:ext>
            </p:extLst>
          </p:nvPr>
        </p:nvGraphicFramePr>
        <p:xfrm>
          <a:off x="1641439" y="1882805"/>
          <a:ext cx="36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69" name="Equation" r:id="rId11" imgW="368280" imgH="291960" progId="Equation.DSMT4">
                  <p:embed/>
                </p:oleObj>
              </mc:Choice>
              <mc:Fallback>
                <p:oleObj name="Equation" r:id="rId11" imgW="368280" imgH="291960" progId="Equation.DSMT4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8920226E-DD0B-4F09-A601-E7BD4954A86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641439" y="1882805"/>
                        <a:ext cx="368300" cy="292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57349"/>
          </a:xfrm>
          <a:prstGeom prst="rect">
            <a:avLst/>
          </a:prstGeom>
        </p:spPr>
        <p:txBody>
          <a:bodyPr>
            <a:spAutoFit/>
          </a:bodyPr>
          <a:lstStyle/>
          <a:p>
            <a:pPr marL="338328" indent="-338328">
              <a:buFont typeface="Courier New" pitchFamily="49" charset="0"/>
              <a:buChar char="o"/>
            </a:pPr>
            <a:r>
              <a:rPr lang="en-US" dirty="0"/>
              <a:t>Verify proportions.</a:t>
            </a:r>
          </a:p>
          <a:p>
            <a:pPr marL="338328" indent="-338328">
              <a:buFont typeface="Courier New" pitchFamily="49" charset="0"/>
              <a:buChar char="o"/>
            </a:pPr>
            <a:r>
              <a:rPr lang="en-US" dirty="0"/>
              <a:t>Solve proportions.</a:t>
            </a:r>
          </a:p>
          <a:p>
            <a:pPr marL="338328" indent="-338328">
              <a:buFont typeface="Courier New" pitchFamily="49" charset="0"/>
              <a:buChar char="o"/>
            </a:pPr>
            <a:r>
              <a:rPr lang="en-US" dirty="0"/>
              <a:t>Solve application problems using proportions.</a:t>
            </a:r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To Solve an Application Using a Proportion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88675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5563" indent="-1588" algn="ctr">
              <a:lnSpc>
                <a:spcPct val="90000"/>
              </a:lnSpc>
              <a:tabLst>
                <a:tab pos="520700" algn="l"/>
              </a:tabLst>
              <a:defRPr/>
            </a:pPr>
            <a:r>
              <a:rPr lang="en-US" b="1" dirty="0">
                <a:solidFill>
                  <a:schemeClr val="accent6">
                    <a:lumMod val="10000"/>
                  </a:schemeClr>
                </a:solidFill>
              </a:rPr>
              <a:t>Procedure</a:t>
            </a:r>
          </a:p>
          <a:p>
            <a:pPr marL="568325" indent="-514350">
              <a:lnSpc>
                <a:spcPct val="90000"/>
              </a:lnSpc>
              <a:buFont typeface="+mj-lt"/>
              <a:buAutoNum type="arabicPeriod"/>
              <a:tabLst>
                <a:tab pos="520700" algn="l"/>
              </a:tabLst>
              <a:defRPr/>
            </a:pPr>
            <a:r>
              <a:rPr lang="en-US" dirty="0">
                <a:solidFill>
                  <a:schemeClr val="accent6">
                    <a:lumMod val="10000"/>
                  </a:schemeClr>
                </a:solidFill>
              </a:rPr>
              <a:t>Identify the unknown quantity and use a variable to represent this quantity.</a:t>
            </a:r>
          </a:p>
          <a:p>
            <a:pPr marL="568325" indent="-514350">
              <a:lnSpc>
                <a:spcPct val="90000"/>
              </a:lnSpc>
              <a:spcBef>
                <a:spcPts val="1200"/>
              </a:spcBef>
              <a:buFont typeface="+mj-lt"/>
              <a:buAutoNum type="arabicPeriod"/>
              <a:tabLst>
                <a:tab pos="520700" algn="l"/>
              </a:tabLst>
              <a:defRPr/>
            </a:pPr>
            <a:r>
              <a:rPr lang="en-US" dirty="0">
                <a:solidFill>
                  <a:schemeClr val="accent6">
                    <a:lumMod val="10000"/>
                  </a:schemeClr>
                </a:solidFill>
              </a:rPr>
              <a:t>Set up a proportion in which the units are compared in the same order.  (Make sure that the units are labeled so they can be seen to be in the right order.)</a:t>
            </a:r>
          </a:p>
          <a:p>
            <a:pPr marL="568325" indent="-514350">
              <a:lnSpc>
                <a:spcPct val="90000"/>
              </a:lnSpc>
              <a:spcBef>
                <a:spcPts val="1200"/>
              </a:spcBef>
              <a:buFont typeface="+mj-lt"/>
              <a:buAutoNum type="arabicPeriod"/>
              <a:tabLst>
                <a:tab pos="520700" algn="l"/>
              </a:tabLst>
              <a:defRPr/>
            </a:pPr>
            <a:r>
              <a:rPr lang="en-US" dirty="0">
                <a:solidFill>
                  <a:schemeClr val="accent6">
                    <a:lumMod val="10000"/>
                  </a:schemeClr>
                </a:solidFill>
              </a:rPr>
              <a:t>Solve the proportion.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251145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eaLnBrk="1" hangingPunct="1">
              <a:lnSpc>
                <a:spcPct val="90000"/>
              </a:lnSpc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A motorcycle will travel </a:t>
            </a:r>
            <a:r>
              <a:rPr lang="en-US" sz="2800" i="0" dirty="0">
                <a:solidFill>
                  <a:srgbClr val="0000FF"/>
                </a:solidFill>
              </a:rPr>
              <a:t>352 miles </a:t>
            </a:r>
            <a:r>
              <a:rPr lang="en-US" sz="2800" i="0" dirty="0">
                <a:solidFill>
                  <a:schemeClr val="tx1"/>
                </a:solidFill>
              </a:rPr>
              <a:t>on </a:t>
            </a:r>
            <a:r>
              <a:rPr lang="en-US" sz="2800" i="0" dirty="0">
                <a:solidFill>
                  <a:srgbClr val="0000FF"/>
                </a:solidFill>
              </a:rPr>
              <a:t>11 gallons </a:t>
            </a:r>
            <a:r>
              <a:rPr lang="en-US" sz="2800" i="0" dirty="0">
                <a:solidFill>
                  <a:schemeClr val="tx1"/>
                </a:solidFill>
              </a:rPr>
              <a:t>of gas.  How many miles will this motorcycle travel on </a:t>
            </a:r>
            <a:r>
              <a:rPr lang="en-US" sz="2800" i="0" dirty="0">
                <a:solidFill>
                  <a:srgbClr val="0000FF"/>
                </a:solidFill>
              </a:rPr>
              <a:t>15 gallons </a:t>
            </a:r>
            <a:r>
              <a:rPr lang="en-US" sz="2800" i="0" dirty="0">
                <a:solidFill>
                  <a:schemeClr val="tx1"/>
                </a:solidFill>
              </a:rPr>
              <a:t>of gas?</a:t>
            </a:r>
          </a:p>
          <a:p>
            <a:pPr marL="0" indent="0" eaLnBrk="1" hangingPunct="1">
              <a:lnSpc>
                <a:spcPct val="90000"/>
              </a:lnSpc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 eaLnBrk="1" hangingPunct="1">
              <a:lnSpc>
                <a:spcPct val="90000"/>
              </a:lnSpc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Assign the variable:</a:t>
            </a:r>
            <a:r>
              <a:rPr lang="en-US" sz="2800" i="0" dirty="0">
                <a:solidFill>
                  <a:schemeClr val="tx1"/>
                </a:solidFill>
              </a:rPr>
              <a:t>  Let </a:t>
            </a:r>
            <a:r>
              <a:rPr lang="en-US" sz="2800" i="1" dirty="0">
                <a:solidFill>
                  <a:srgbClr val="002060"/>
                </a:solidFill>
              </a:rPr>
              <a:t>x</a:t>
            </a:r>
            <a:r>
              <a:rPr lang="en-US" sz="2800" i="0" dirty="0">
                <a:solidFill>
                  <a:srgbClr val="9900CC"/>
                </a:solidFill>
              </a:rPr>
              <a:t> </a:t>
            </a:r>
            <a:r>
              <a:rPr lang="en-US" sz="2800" i="0" dirty="0">
                <a:solidFill>
                  <a:schemeClr val="tx1"/>
                </a:solidFill>
              </a:rPr>
              <a:t>= unknown number of miles.</a:t>
            </a:r>
          </a:p>
        </p:txBody>
      </p:sp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8: </a:t>
            </a:r>
            <a:r>
              <a:rPr lang="en-US" dirty="0">
                <a:solidFill>
                  <a:schemeClr val="accent1"/>
                </a:solidFill>
              </a:rPr>
              <a:t>Application: Solving Proportions</a:t>
            </a:r>
          </a:p>
        </p:txBody>
      </p:sp>
      <p:graphicFrame>
        <p:nvGraphicFramePr>
          <p:cNvPr id="15364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3962400" y="3908778"/>
          <a:ext cx="33655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6" name="Equation" r:id="rId3" imgW="3364926" imgH="901723" progId="Equation.DSMT4">
                  <p:embed/>
                </p:oleObj>
              </mc:Choice>
              <mc:Fallback>
                <p:oleObj name="Equation" r:id="rId3" imgW="3364926" imgH="901723" progId="Equation.DSMT4">
                  <p:embed/>
                  <p:pic>
                    <p:nvPicPr>
                      <p:cNvPr id="0" name="Picture 1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3908778"/>
                        <a:ext cx="33655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5288280" y="5105400"/>
            <a:ext cx="347472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65000"/>
              </a:spcBef>
              <a:spcAft>
                <a:spcPts val="300"/>
              </a:spcAft>
            </a:pPr>
            <a:r>
              <a:rPr lang="en-US" sz="2000" dirty="0">
                <a:solidFill>
                  <a:srgbClr val="008080"/>
                </a:solidFill>
              </a:rPr>
              <a:t>The units are in the same order (miles to gallons) in each ratio.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4119563"/>
            <a:ext cx="3505703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65000"/>
              </a:spcBef>
              <a:spcAft>
                <a:spcPts val="300"/>
              </a:spcAft>
            </a:pPr>
            <a:r>
              <a:rPr lang="en-US" sz="2800" b="1" dirty="0"/>
              <a:t>Set up the proportion:</a:t>
            </a:r>
            <a:endParaRPr lang="en-US" sz="2800" dirty="0">
              <a:solidFill>
                <a:srgbClr val="008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uiExpand="1" build="p"/>
      <p:bldP spid="5" grpId="0"/>
      <p:bldP spid="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457200" y="1280161"/>
            <a:ext cx="84582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  <a:buFontTx/>
              <a:buNone/>
            </a:pPr>
            <a:r>
              <a:rPr lang="en-US" sz="2800" dirty="0"/>
              <a:t>Solve the proportion:</a:t>
            </a:r>
            <a:r>
              <a:rPr lang="en-US" sz="2800" b="0" dirty="0"/>
              <a:t>  	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sz="2800" b="0" dirty="0"/>
          </a:p>
          <a:p>
            <a:pPr>
              <a:spcBef>
                <a:spcPct val="0"/>
              </a:spcBef>
              <a:buFontTx/>
              <a:buNone/>
            </a:pPr>
            <a:endParaRPr lang="en-US" sz="2800" b="0" dirty="0"/>
          </a:p>
          <a:p>
            <a:pPr>
              <a:spcBef>
                <a:spcPct val="0"/>
              </a:spcBef>
              <a:buFontTx/>
              <a:buNone/>
            </a:pPr>
            <a:endParaRPr lang="en-US" sz="2800" b="0" dirty="0"/>
          </a:p>
          <a:p>
            <a:pPr>
              <a:spcBef>
                <a:spcPct val="0"/>
              </a:spcBef>
              <a:buFontTx/>
              <a:buNone/>
            </a:pPr>
            <a:endParaRPr lang="en-US" sz="2800" b="0" dirty="0"/>
          </a:p>
        </p:txBody>
      </p:sp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8: Application: Solving Proportions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4044950" y="1409700"/>
          <a:ext cx="2044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9" name="Equation" r:id="rId3" imgW="2044310" imgH="292123" progId="Equation.DSMT4">
                  <p:embed/>
                </p:oleObj>
              </mc:Choice>
              <mc:Fallback>
                <p:oleObj name="Equation" r:id="rId3" imgW="2044310" imgH="292123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4950" y="1409700"/>
                        <a:ext cx="2044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4292600" y="1968500"/>
          <a:ext cx="186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0" name="Equation" r:id="rId5" imgW="1867406" imgH="838292" progId="Equation.DSMT4">
                  <p:embed/>
                </p:oleObj>
              </mc:Choice>
              <mc:Fallback>
                <p:oleObj name="Equation" r:id="rId5" imgW="1867406" imgH="838292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2600" y="1968500"/>
                        <a:ext cx="1866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4527550" y="3124200"/>
          <a:ext cx="1092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1" name="Equation" r:id="rId7" imgW="1091878" imgH="292123" progId="Equation.DSMT4">
                  <p:embed/>
                </p:oleObj>
              </mc:Choice>
              <mc:Fallback>
                <p:oleObj name="Equation" r:id="rId7" imgW="1091878" imgH="292123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7550" y="3124200"/>
                        <a:ext cx="1092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/>
          <p:cNvCxnSpPr/>
          <p:nvPr/>
        </p:nvCxnSpPr>
        <p:spPr>
          <a:xfrm rot="10800000" flipV="1">
            <a:off x="5486400" y="1993900"/>
            <a:ext cx="27432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 flipV="1">
            <a:off x="5664200" y="2501900"/>
            <a:ext cx="27432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457200" y="3810000"/>
            <a:ext cx="8458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The motorcycle will travel </a:t>
            </a:r>
            <a:r>
              <a:rPr lang="en-US" sz="2800" dirty="0">
                <a:solidFill>
                  <a:srgbClr val="FF0008"/>
                </a:solidFill>
              </a:rPr>
              <a:t>480 miles </a:t>
            </a:r>
            <a:r>
              <a:rPr lang="en-US" sz="2800" dirty="0"/>
              <a:t>on </a:t>
            </a:r>
            <a:r>
              <a:rPr lang="en-US" sz="2800" dirty="0">
                <a:solidFill>
                  <a:srgbClr val="FF0000"/>
                </a:solidFill>
              </a:rPr>
              <a:t>15 gallons</a:t>
            </a:r>
            <a:r>
              <a:rPr lang="en-US" sz="2800" dirty="0"/>
              <a:t> of gas.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914400"/>
            <a:ext cx="8226425" cy="1920240"/>
          </a:xfrm>
          <a:prstGeom prst="rect">
            <a:avLst/>
          </a:prstGeom>
          <a:noFill/>
        </p:spPr>
        <p:txBody>
          <a:bodyPr/>
          <a:lstStyle/>
          <a:p>
            <a:pPr marL="0" indent="0" eaLnBrk="1" hangingPunct="1">
              <a:lnSpc>
                <a:spcPts val="4500"/>
              </a:lnSpc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An architect draws the plans for a building by using a scale of     </a:t>
            </a:r>
            <a:r>
              <a:rPr lang="en-US" sz="2800" i="0" dirty="0">
                <a:solidFill>
                  <a:srgbClr val="0000FF"/>
                </a:solidFill>
              </a:rPr>
              <a:t>inch</a:t>
            </a:r>
            <a:r>
              <a:rPr lang="en-US" sz="2800" i="0" dirty="0">
                <a:solidFill>
                  <a:schemeClr val="tx1"/>
                </a:solidFill>
              </a:rPr>
              <a:t> to represent </a:t>
            </a:r>
            <a:r>
              <a:rPr lang="en-US" sz="2800" i="0" dirty="0">
                <a:solidFill>
                  <a:srgbClr val="0000FF"/>
                </a:solidFill>
              </a:rPr>
              <a:t>10 feet</a:t>
            </a:r>
            <a:r>
              <a:rPr lang="en-US" sz="2800" i="0" dirty="0">
                <a:solidFill>
                  <a:schemeClr val="tx1"/>
                </a:solidFill>
              </a:rPr>
              <a:t>.  How many feet are represented by </a:t>
            </a:r>
            <a:r>
              <a:rPr lang="en-US" sz="2800" i="0" dirty="0">
                <a:solidFill>
                  <a:srgbClr val="0000FF"/>
                </a:solidFill>
              </a:rPr>
              <a:t>6 inches</a:t>
            </a:r>
            <a:r>
              <a:rPr lang="en-US" sz="2800" i="0" dirty="0">
                <a:solidFill>
                  <a:schemeClr val="tx1"/>
                </a:solidFill>
              </a:rPr>
              <a:t>?</a:t>
            </a:r>
          </a:p>
          <a:p>
            <a:pPr marL="0" indent="0" eaLnBrk="1" hangingPunct="1">
              <a:buFont typeface="Courier New" pitchFamily="49" charset="0"/>
              <a:buNone/>
            </a:pPr>
            <a:endParaRPr lang="en-US" sz="2800" b="1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spcBef>
                <a:spcPct val="45000"/>
              </a:spcBef>
              <a:buFont typeface="Courier New" pitchFamily="49" charset="0"/>
              <a:buNone/>
            </a:pPr>
            <a:endParaRPr lang="en-US" sz="2800" b="1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  </a:t>
            </a:r>
          </a:p>
          <a:p>
            <a:pPr marL="0" indent="0" eaLnBrk="1" hangingPunct="1">
              <a:buFont typeface="Courier New" pitchFamily="49" charset="0"/>
              <a:buNone/>
            </a:pP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9: </a:t>
            </a:r>
            <a:r>
              <a:rPr lang="en-US" dirty="0">
                <a:solidFill>
                  <a:schemeClr val="accent1"/>
                </a:solidFill>
              </a:rPr>
              <a:t>Application: Solving Proportions</a:t>
            </a:r>
          </a:p>
        </p:txBody>
      </p:sp>
      <p:graphicFrame>
        <p:nvGraphicFramePr>
          <p:cNvPr id="17412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1701800" y="1435443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8" name="Equation" r:id="rId3" imgW="254092" imgH="837787" progId="Equation.DSMT4">
                  <p:embed/>
                </p:oleObj>
              </mc:Choice>
              <mc:Fallback>
                <p:oleObj name="Equation" r:id="rId3" imgW="254092" imgH="837787" progId="Equation.DSMT4">
                  <p:embed/>
                  <p:pic>
                    <p:nvPicPr>
                      <p:cNvPr id="0" name="Picture 2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1800" y="1435443"/>
                        <a:ext cx="254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3" name="Object 5"/>
          <p:cNvGraphicFramePr>
            <a:graphicFrameLocks noGrp="1" noChangeAspect="1"/>
          </p:cNvGraphicFramePr>
          <p:nvPr>
            <p:ph sz="quarter" idx="4294967295"/>
          </p:nvPr>
        </p:nvGraphicFramePr>
        <p:xfrm>
          <a:off x="4038600" y="3745593"/>
          <a:ext cx="26924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9" name="Equation" r:id="rId5" imgW="2691941" imgH="1282585" progId="Equation.DSMT4">
                  <p:embed/>
                </p:oleObj>
              </mc:Choice>
              <mc:Fallback>
                <p:oleObj name="Equation" r:id="rId5" imgW="2691941" imgH="1282585" progId="Equation.DSMT4">
                  <p:embed/>
                  <p:pic>
                    <p:nvPicPr>
                      <p:cNvPr id="0" name="Picture 2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3745593"/>
                        <a:ext cx="2692400" cy="1282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2728785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457200" y="3200400"/>
            <a:ext cx="82478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Assign the variable:</a:t>
            </a:r>
            <a:r>
              <a:rPr lang="en-US" sz="2800" dirty="0"/>
              <a:t>  Let </a:t>
            </a:r>
            <a:r>
              <a:rPr lang="en-US" sz="2800" i="1" dirty="0">
                <a:solidFill>
                  <a:srgbClr val="9900CC"/>
                </a:solidFill>
              </a:rPr>
              <a:t>y</a:t>
            </a:r>
            <a:r>
              <a:rPr lang="en-US" sz="2800" dirty="0"/>
              <a:t>  = unknown number of feet.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4258185"/>
            <a:ext cx="350570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Set up the proportion:</a:t>
            </a:r>
            <a:endParaRPr lang="en-US" sz="2800" dirty="0"/>
          </a:p>
        </p:txBody>
      </p:sp>
      <p:sp>
        <p:nvSpPr>
          <p:cNvPr id="9" name="Rectangle 8"/>
          <p:cNvSpPr/>
          <p:nvPr/>
        </p:nvSpPr>
        <p:spPr>
          <a:xfrm>
            <a:off x="457200" y="5030909"/>
            <a:ext cx="83058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For each ratio in the proportion, the units in the numerator and denominator are the same. Additionally, the numerators correspond and the denominators correspond.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451677"/>
            <a:ext cx="8226425" cy="310854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Solve the proportion:</a:t>
            </a:r>
            <a:r>
              <a:rPr lang="en-US" sz="2800" i="0" dirty="0">
                <a:solidFill>
                  <a:schemeClr val="tx1"/>
                </a:solidFill>
              </a:rPr>
              <a:t>  </a:t>
            </a:r>
          </a:p>
          <a:p>
            <a:pPr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</p:txBody>
      </p:sp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9: Application: Solving Proportions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10243" name="Object 3"/>
          <p:cNvGraphicFramePr>
            <a:graphicFrameLocks noChangeAspect="1"/>
          </p:cNvGraphicFramePr>
          <p:nvPr/>
        </p:nvGraphicFramePr>
        <p:xfrm>
          <a:off x="4425950" y="1295400"/>
          <a:ext cx="1587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9" name="Equation" r:id="rId3" imgW="1587385" imgH="825110" progId="Equation.DSMT4">
                  <p:embed/>
                </p:oleObj>
              </mc:Choice>
              <mc:Fallback>
                <p:oleObj name="Equation" r:id="rId3" imgW="1587385" imgH="825110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5950" y="1295400"/>
                        <a:ext cx="15875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4349750" y="2228850"/>
          <a:ext cx="1384300" cy="165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0" name="Equation" r:id="rId5" imgW="1384001" imgH="1650770" progId="Equation.DSMT4">
                  <p:embed/>
                </p:oleObj>
              </mc:Choice>
              <mc:Fallback>
                <p:oleObj name="Equation" r:id="rId5" imgW="1384001" imgH="1650770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9750" y="2228850"/>
                        <a:ext cx="1384300" cy="165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4800600" y="4799571"/>
          <a:ext cx="10668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1" name="Equation" r:id="rId7" imgW="1066524" imgH="355508" progId="Equation.DSMT4">
                  <p:embed/>
                </p:oleObj>
              </mc:Choice>
              <mc:Fallback>
                <p:oleObj name="Equation" r:id="rId7" imgW="1066524" imgH="355508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4799571"/>
                        <a:ext cx="10668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/>
          <p:cNvCxnSpPr/>
          <p:nvPr/>
        </p:nvCxnSpPr>
        <p:spPr>
          <a:xfrm rot="7860000" flipV="1">
            <a:off x="4348343" y="3335129"/>
            <a:ext cx="64008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>
            <a:off x="4180400" y="2532990"/>
            <a:ext cx="721138" cy="214463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4800600" y="3879850"/>
          <a:ext cx="12700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2" name="Equation" r:id="rId9" imgW="1269908" imgH="825110" progId="Equation.DSMT4">
                  <p:embed/>
                </p:oleObj>
              </mc:Choice>
              <mc:Fallback>
                <p:oleObj name="Equation" r:id="rId9" imgW="1269908" imgH="825110" progId="Equation.DSMT4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3879850"/>
                        <a:ext cx="12700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/>
          <p:cNvSpPr/>
          <p:nvPr/>
        </p:nvSpPr>
        <p:spPr>
          <a:xfrm>
            <a:off x="469900" y="5267980"/>
            <a:ext cx="68453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On these plans, </a:t>
            </a:r>
            <a:r>
              <a:rPr lang="en-US" sz="2800" dirty="0">
                <a:solidFill>
                  <a:srgbClr val="0000FF"/>
                </a:solidFill>
              </a:rPr>
              <a:t>6 inches</a:t>
            </a:r>
            <a:r>
              <a:rPr lang="en-US" sz="2800" dirty="0"/>
              <a:t> represents </a:t>
            </a:r>
            <a:r>
              <a:rPr lang="en-US" sz="2800" dirty="0">
                <a:solidFill>
                  <a:srgbClr val="FF0008"/>
                </a:solidFill>
              </a:rPr>
              <a:t>120 feet</a:t>
            </a:r>
            <a:r>
              <a:rPr lang="en-US" sz="28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1082040"/>
          </a:xfrm>
          <a:prstGeom prst="rect">
            <a:avLst/>
          </a:prstGeom>
          <a:noFill/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A tire on a car makes </a:t>
            </a:r>
            <a:r>
              <a:rPr lang="en-US" sz="2800" dirty="0">
                <a:solidFill>
                  <a:srgbClr val="0000FF"/>
                </a:solidFill>
              </a:rPr>
              <a:t>250 revolutions</a:t>
            </a:r>
            <a:r>
              <a:rPr lang="en-US" sz="2800" dirty="0"/>
              <a:t> per minute. How many revolutions will the tire make in one hour?</a:t>
            </a: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spcAft>
                <a:spcPts val="1200"/>
              </a:spcAft>
              <a:buFont typeface="Courier New" pitchFamily="49" charset="0"/>
              <a:buNone/>
            </a:pPr>
            <a:endParaRPr lang="en-US" sz="2800" b="1" i="0" dirty="0">
              <a:solidFill>
                <a:schemeClr val="tx1"/>
              </a:solidFill>
            </a:endParaRPr>
          </a:p>
          <a:p>
            <a:pPr marL="0" indent="0" eaLnBrk="1" hangingPunct="1">
              <a:spcAft>
                <a:spcPts val="1200"/>
              </a:spcAft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Example 10: </a:t>
            </a:r>
            <a:r>
              <a:rPr lang="en-US" dirty="0">
                <a:solidFill>
                  <a:schemeClr val="accent1"/>
                </a:solidFill>
              </a:rPr>
              <a:t>Application: Solving Proportions</a:t>
            </a:r>
          </a:p>
        </p:txBody>
      </p:sp>
      <p:graphicFrame>
        <p:nvGraphicFramePr>
          <p:cNvPr id="19460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603666"/>
              </p:ext>
            </p:extLst>
          </p:nvPr>
        </p:nvGraphicFramePr>
        <p:xfrm>
          <a:off x="4735513" y="4662488"/>
          <a:ext cx="2732087" cy="896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2" name="Equation" r:id="rId3" imgW="2552400" imgH="838080" progId="Equation.DSMT4">
                  <p:embed/>
                </p:oleObj>
              </mc:Choice>
              <mc:Fallback>
                <p:oleObj name="Equation" r:id="rId3" imgW="2552400" imgH="838080" progId="Equation.DSMT4">
                  <p:embed/>
                  <p:pic>
                    <p:nvPicPr>
                      <p:cNvPr id="0" name="Picture 1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5513" y="4662488"/>
                        <a:ext cx="2732087" cy="896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3894567" y="3962400"/>
            <a:ext cx="433503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Since </a:t>
            </a:r>
            <a:r>
              <a:rPr lang="en-US" sz="2800" dirty="0">
                <a:solidFill>
                  <a:srgbClr val="0000FF"/>
                </a:solidFill>
              </a:rPr>
              <a:t>1 hr</a:t>
            </a:r>
            <a:r>
              <a:rPr lang="en-US" sz="2800" dirty="0"/>
              <a:t> = </a:t>
            </a:r>
            <a:r>
              <a:rPr lang="en-US" sz="2800" dirty="0">
                <a:solidFill>
                  <a:srgbClr val="FF0000"/>
                </a:solidFill>
              </a:rPr>
              <a:t>60 min</a:t>
            </a:r>
            <a:r>
              <a:rPr lang="en-US" sz="2800" dirty="0"/>
              <a:t>, we have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2420029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457200" y="2932093"/>
            <a:ext cx="824788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Assign the variable:</a:t>
            </a:r>
            <a:r>
              <a:rPr lang="en-US" sz="2800" dirty="0"/>
              <a:t>  Let </a:t>
            </a:r>
            <a:r>
              <a:rPr lang="en-US" sz="2800" i="1" dirty="0">
                <a:solidFill>
                  <a:srgbClr val="9900CC"/>
                </a:solidFill>
              </a:rPr>
              <a:t>x</a:t>
            </a:r>
            <a:r>
              <a:rPr lang="en-US" sz="2800" dirty="0"/>
              <a:t> = the number of revolutions made in one hour.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3936004"/>
            <a:ext cx="350570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Set up the proportion: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1615440"/>
          </a:xfrm>
          <a:prstGeom prst="rect">
            <a:avLst/>
          </a:prstGeom>
          <a:noFill/>
        </p:spPr>
        <p:txBody>
          <a:bodyPr/>
          <a:lstStyle/>
          <a:p>
            <a:pPr eaLnBrk="1" hangingPunct="1"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Solve the proportion:</a:t>
            </a:r>
            <a:endParaRPr lang="en-US" sz="2800" i="0" dirty="0">
              <a:solidFill>
                <a:schemeClr val="tx1"/>
              </a:solidFill>
            </a:endParaRPr>
          </a:p>
        </p:txBody>
      </p:sp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10: Application: Solving Proportions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20484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4227513" y="1436687"/>
          <a:ext cx="2249487" cy="1027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3" name="Equation" r:id="rId3" imgW="1892185" imgH="863692" progId="Equation.DSMT4">
                  <p:embed/>
                </p:oleObj>
              </mc:Choice>
              <mc:Fallback>
                <p:oleObj name="Equation" r:id="rId3" imgW="1892185" imgH="863692" progId="Equation.DSMT4">
                  <p:embed/>
                  <p:pic>
                    <p:nvPicPr>
                      <p:cNvPr id="0" name="Picture 3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7513" y="1436687"/>
                        <a:ext cx="2249487" cy="1027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457200" y="2743200"/>
            <a:ext cx="7924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800" dirty="0"/>
              <a:t>The tire will make </a:t>
            </a:r>
            <a:r>
              <a:rPr lang="en-US" sz="2800" dirty="0">
                <a:solidFill>
                  <a:srgbClr val="FF0000"/>
                </a:solidFill>
              </a:rPr>
              <a:t>15,000 revolutions</a:t>
            </a:r>
            <a:r>
              <a:rPr lang="en-US" sz="2800" dirty="0"/>
              <a:t> in one hour.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1691640"/>
          </a:xfrm>
          <a:prstGeom prst="rect">
            <a:avLst/>
          </a:prstGeom>
          <a:noFill/>
        </p:spPr>
        <p:txBody>
          <a:bodyPr/>
          <a:lstStyle/>
          <a:p>
            <a:pPr marL="0" indent="0" eaLnBrk="1" hangingPunct="1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A recommended method of diluting weed killer is </a:t>
            </a:r>
            <a:r>
              <a:rPr lang="en-US" sz="2800" i="0" dirty="0">
                <a:solidFill>
                  <a:srgbClr val="0000FF"/>
                </a:solidFill>
              </a:rPr>
              <a:t>3 capfuls </a:t>
            </a:r>
            <a:r>
              <a:rPr lang="en-US" sz="2800" i="0" dirty="0">
                <a:solidFill>
                  <a:schemeClr val="tx1"/>
                </a:solidFill>
              </a:rPr>
              <a:t>of weed killer to </a:t>
            </a:r>
            <a:r>
              <a:rPr lang="en-US" sz="2800" i="0" dirty="0">
                <a:solidFill>
                  <a:srgbClr val="0000FF"/>
                </a:solidFill>
              </a:rPr>
              <a:t>2 gallons </a:t>
            </a:r>
            <a:r>
              <a:rPr lang="en-US" sz="2800" i="0" dirty="0">
                <a:solidFill>
                  <a:schemeClr val="tx1"/>
                </a:solidFill>
              </a:rPr>
              <a:t>of water.  How many capfuls of weed killer should be mixed with </a:t>
            </a:r>
            <a:r>
              <a:rPr lang="en-US" sz="2800" i="0" dirty="0">
                <a:solidFill>
                  <a:srgbClr val="0000FF"/>
                </a:solidFill>
              </a:rPr>
              <a:t>5 gallons </a:t>
            </a:r>
            <a:r>
              <a:rPr lang="en-US" sz="2800" i="0" dirty="0">
                <a:solidFill>
                  <a:schemeClr val="tx1"/>
                </a:solidFill>
              </a:rPr>
              <a:t>of water?</a:t>
            </a:r>
          </a:p>
          <a:p>
            <a:pPr marL="0" indent="0" eaLnBrk="1" hangingPunct="1">
              <a:spcAft>
                <a:spcPts val="1200"/>
              </a:spcAft>
              <a:buFont typeface="Courier New" pitchFamily="49" charset="0"/>
              <a:buNone/>
            </a:pPr>
            <a:endParaRPr lang="en-US" sz="2800" b="1" i="0" dirty="0">
              <a:solidFill>
                <a:schemeClr val="tx1"/>
              </a:solidFill>
            </a:endParaRPr>
          </a:p>
          <a:p>
            <a:pPr marL="0" indent="0" eaLnBrk="1" hangingPunct="1">
              <a:spcAft>
                <a:spcPts val="1200"/>
              </a:spcAft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</p:txBody>
      </p:sp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Comp</a:t>
            </a:r>
            <a:r>
              <a:rPr lang="en-US" dirty="0">
                <a:solidFill>
                  <a:schemeClr val="accent1"/>
                </a:solidFill>
              </a:rPr>
              <a:t>letion Example 11: Application: Solving Proportions</a:t>
            </a:r>
          </a:p>
        </p:txBody>
      </p:sp>
      <p:graphicFrame>
        <p:nvGraphicFramePr>
          <p:cNvPr id="19460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0610503"/>
              </p:ext>
            </p:extLst>
          </p:nvPr>
        </p:nvGraphicFramePr>
        <p:xfrm>
          <a:off x="4054475" y="4818063"/>
          <a:ext cx="3052763" cy="89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84" name="Equation" r:id="rId3" imgW="3085920" imgH="901440" progId="Equation.DSMT4">
                  <p:embed/>
                </p:oleObj>
              </mc:Choice>
              <mc:Fallback>
                <p:oleObj name="Equation" r:id="rId3" imgW="3085920" imgH="901440" progId="Equation.DSMT4">
                  <p:embed/>
                  <p:pic>
                    <p:nvPicPr>
                      <p:cNvPr id="0" name="Picture 1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4475" y="4818063"/>
                        <a:ext cx="3052763" cy="892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457200" y="3236893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457200" y="3770293"/>
            <a:ext cx="846734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Assign the variable:</a:t>
            </a:r>
            <a:r>
              <a:rPr lang="en-US" sz="2800" dirty="0"/>
              <a:t>  Let </a:t>
            </a:r>
            <a:r>
              <a:rPr lang="en-US" sz="2800" i="1" dirty="0">
                <a:solidFill>
                  <a:srgbClr val="9900CC"/>
                </a:solidFill>
              </a:rPr>
              <a:t>x</a:t>
            </a:r>
            <a:r>
              <a:rPr lang="en-US" sz="2800" dirty="0"/>
              <a:t> = unknown number of capfuls of weed killer.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4963180"/>
            <a:ext cx="35874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b="1" dirty="0"/>
              <a:t>Set up the proportion:</a:t>
            </a:r>
            <a:r>
              <a:rPr lang="en-US" sz="28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3215640"/>
          </a:xfrm>
          <a:prstGeom prst="rect">
            <a:avLst/>
          </a:prstGeom>
          <a:noFill/>
        </p:spPr>
        <p:txBody>
          <a:bodyPr/>
          <a:lstStyle/>
          <a:p>
            <a:pPr eaLnBrk="1" hangingPunct="1"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Solve the proportion:</a:t>
            </a:r>
            <a:r>
              <a:rPr lang="en-US" sz="2800" i="0" dirty="0">
                <a:solidFill>
                  <a:schemeClr val="tx1"/>
                </a:solidFill>
              </a:rPr>
              <a:t>  	</a:t>
            </a:r>
          </a:p>
          <a:p>
            <a:pPr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</p:txBody>
      </p:sp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Completion Example 11: Application: Solving Proportions (cont.)</a:t>
            </a:r>
          </a:p>
        </p:txBody>
      </p:sp>
      <p:graphicFrame>
        <p:nvGraphicFramePr>
          <p:cNvPr id="12296" name="Object 8"/>
          <p:cNvGraphicFramePr>
            <a:graphicFrameLocks noChangeAspect="1"/>
          </p:cNvGraphicFramePr>
          <p:nvPr/>
        </p:nvGraphicFramePr>
        <p:xfrm>
          <a:off x="4534153" y="1435100"/>
          <a:ext cx="876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68" name="Equation" r:id="rId3" imgW="876369" imgH="380862" progId="Equation.DSMT4">
                  <p:embed/>
                </p:oleObj>
              </mc:Choice>
              <mc:Fallback>
                <p:oleObj name="Equation" r:id="rId3" imgW="876369" imgH="380862" progId="Equation.DSMT4">
                  <p:embed/>
                  <p:pic>
                    <p:nvPicPr>
                      <p:cNvPr id="0" name="Picture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34153" y="1435100"/>
                        <a:ext cx="8763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0" name="Object 12"/>
          <p:cNvGraphicFramePr>
            <a:graphicFrameLocks noChangeAspect="1"/>
          </p:cNvGraphicFramePr>
          <p:nvPr/>
        </p:nvGraphicFramePr>
        <p:xfrm>
          <a:off x="635000" y="4178300"/>
          <a:ext cx="13462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69" name="Equation" r:id="rId5" imgW="1345970" imgH="825110" progId="Equation.DSMT4">
                  <p:embed/>
                </p:oleObj>
              </mc:Choice>
              <mc:Fallback>
                <p:oleObj name="Equation" r:id="rId5" imgW="1345970" imgH="825110" progId="Equation.DSMT4">
                  <p:embed/>
                  <p:pic>
                    <p:nvPicPr>
                      <p:cNvPr id="0" name="Picture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000" y="4178300"/>
                        <a:ext cx="13462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5588000" y="1422400"/>
          <a:ext cx="1155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70" name="Equation" r:id="rId7" imgW="1155264" imgH="380862" progId="Equation.DSMT4">
                  <p:embed/>
                </p:oleObj>
              </mc:Choice>
              <mc:Fallback>
                <p:oleObj name="Equation" r:id="rId7" imgW="1155264" imgH="380862" progId="Equation.DSMT4">
                  <p:embed/>
                  <p:pic>
                    <p:nvPicPr>
                      <p:cNvPr id="0" name="Picture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0" y="1422400"/>
                        <a:ext cx="11557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4959350" y="1993900"/>
          <a:ext cx="17526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71" name="Equation" r:id="rId9" imgW="1752187" imgH="825110" progId="Equation.DSMT4">
                  <p:embed/>
                </p:oleObj>
              </mc:Choice>
              <mc:Fallback>
                <p:oleObj name="Equation" r:id="rId9" imgW="1752187" imgH="825110" progId="Equation.DSMT4">
                  <p:embed/>
                  <p:pic>
                    <p:nvPicPr>
                      <p:cNvPr id="0" name="Picture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9350" y="1993900"/>
                        <a:ext cx="17526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/>
        </p:nvGraphicFramePr>
        <p:xfrm>
          <a:off x="4959350" y="2978150"/>
          <a:ext cx="1117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72" name="Equation" r:id="rId11" imgW="1117233" imgH="837787" progId="Equation.DSMT4">
                  <p:embed/>
                </p:oleObj>
              </mc:Choice>
              <mc:Fallback>
                <p:oleObj name="Equation" r:id="rId11" imgW="1117233" imgH="837787" progId="Equation.DSMT4">
                  <p:embed/>
                  <p:pic>
                    <p:nvPicPr>
                      <p:cNvPr id="0" name="Picture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9350" y="2978150"/>
                        <a:ext cx="1117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1"/>
          <p:cNvSpPr/>
          <p:nvPr/>
        </p:nvSpPr>
        <p:spPr>
          <a:xfrm>
            <a:off x="4800853" y="1435100"/>
            <a:ext cx="7617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_____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096253" y="1435100"/>
            <a:ext cx="7617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_____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864100" y="2564368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____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882585" y="2564368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____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812957" y="3542268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____</a:t>
            </a:r>
          </a:p>
        </p:txBody>
      </p:sp>
      <p:cxnSp>
        <p:nvCxnSpPr>
          <p:cNvPr id="15" name="Straight Connector 14"/>
          <p:cNvCxnSpPr/>
          <p:nvPr/>
        </p:nvCxnSpPr>
        <p:spPr>
          <a:xfrm rot="5400000">
            <a:off x="6088576" y="2586964"/>
            <a:ext cx="333787" cy="138262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>
            <a:off x="6228276" y="2100775"/>
            <a:ext cx="333787" cy="138262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381000" y="4608493"/>
            <a:ext cx="820521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2000"/>
              </a:spcBef>
              <a:buNone/>
            </a:pPr>
            <a:r>
              <a:rPr lang="en-US" sz="2800" dirty="0"/>
              <a:t>_________ capfuls of weed killer should be mixed with </a:t>
            </a:r>
          </a:p>
          <a:p>
            <a:r>
              <a:rPr lang="en-US" sz="2800" dirty="0">
                <a:solidFill>
                  <a:srgbClr val="0000FF"/>
                </a:solidFill>
              </a:rPr>
              <a:t>5 gallons </a:t>
            </a:r>
            <a:r>
              <a:rPr lang="en-US" sz="2800" dirty="0"/>
              <a:t>of water.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11" grpId="0"/>
      <p:bldP spid="13" grpId="0"/>
      <p:bldP spid="14" grpId="0"/>
      <p:bldP spid="18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1463040"/>
          </a:xfrm>
          <a:prstGeom prst="rect">
            <a:avLst/>
          </a:prstGeom>
          <a:noFill/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A jelly manufacturer puts </a:t>
            </a:r>
            <a:r>
              <a:rPr lang="en-US" sz="2800" dirty="0">
                <a:solidFill>
                  <a:srgbClr val="0000FF"/>
                </a:solidFill>
              </a:rPr>
              <a:t>2.5 ounces</a:t>
            </a:r>
            <a:r>
              <a:rPr lang="en-US" sz="2800" dirty="0"/>
              <a:t> of sugar into every </a:t>
            </a:r>
            <a:r>
              <a:rPr lang="en-US" sz="2800" dirty="0">
                <a:solidFill>
                  <a:srgbClr val="0000FF"/>
                </a:solidFill>
              </a:rPr>
              <a:t>6-ounce</a:t>
            </a:r>
            <a:r>
              <a:rPr lang="en-US" sz="2800" dirty="0"/>
              <a:t> jar of jelly. How many ounces of jelly can be made with </a:t>
            </a:r>
            <a:r>
              <a:rPr lang="en-US" sz="2800" dirty="0">
                <a:solidFill>
                  <a:srgbClr val="0000FF"/>
                </a:solidFill>
              </a:rPr>
              <a:t>300 ounces</a:t>
            </a:r>
            <a:r>
              <a:rPr lang="en-US" sz="2800" dirty="0"/>
              <a:t> of sugar?</a:t>
            </a: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spcAft>
                <a:spcPts val="1200"/>
              </a:spcAft>
              <a:buFont typeface="Courier New" pitchFamily="49" charset="0"/>
              <a:buNone/>
            </a:pPr>
            <a:endParaRPr lang="en-US" sz="2800" b="1" i="0" dirty="0">
              <a:solidFill>
                <a:schemeClr val="tx1"/>
              </a:solidFill>
            </a:endParaRPr>
          </a:p>
        </p:txBody>
      </p:sp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Comp</a:t>
            </a:r>
            <a:r>
              <a:rPr lang="en-US" dirty="0">
                <a:solidFill>
                  <a:schemeClr val="accent1"/>
                </a:solidFill>
              </a:rPr>
              <a:t>letion Example 12: Application: Solving Proportions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472757"/>
              </p:ext>
            </p:extLst>
          </p:nvPr>
        </p:nvGraphicFramePr>
        <p:xfrm>
          <a:off x="4057650" y="4343400"/>
          <a:ext cx="40259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33" name="Equation" r:id="rId3" imgW="4025880" imgH="901440" progId="Equation.DSMT4">
                  <p:embed/>
                </p:oleObj>
              </mc:Choice>
              <mc:Fallback>
                <p:oleObj name="Equation" r:id="rId3" imgW="4025880" imgH="9014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7650" y="4343400"/>
                        <a:ext cx="40259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457200" y="2814417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457200" y="3451372"/>
            <a:ext cx="815644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b="1" dirty="0"/>
              <a:t>Assign the variable:</a:t>
            </a:r>
            <a:r>
              <a:rPr lang="en-US" sz="2800" dirty="0"/>
              <a:t>  Let </a:t>
            </a:r>
            <a:r>
              <a:rPr lang="en-US" sz="2800" i="1" dirty="0">
                <a:solidFill>
                  <a:srgbClr val="9900CC"/>
                </a:solidFill>
              </a:rPr>
              <a:t>x</a:t>
            </a:r>
            <a:r>
              <a:rPr lang="en-US" sz="2800" dirty="0"/>
              <a:t> = unknown amount of jelly.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4507468"/>
            <a:ext cx="35874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2000"/>
              </a:spcBef>
              <a:spcAft>
                <a:spcPts val="1200"/>
              </a:spcAft>
            </a:pPr>
            <a:r>
              <a:rPr lang="en-US" sz="2800" b="1" dirty="0"/>
              <a:t>Set up the proportion:</a:t>
            </a:r>
            <a:r>
              <a:rPr lang="en-US" sz="28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Proportions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91698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5563" indent="-1588" algn="ctr">
              <a:lnSpc>
                <a:spcPct val="90000"/>
              </a:lnSpc>
              <a:buFont typeface="Courier New" pitchFamily="49" charset="0"/>
              <a:buNone/>
              <a:tabLst>
                <a:tab pos="520700" algn="l"/>
              </a:tabLst>
              <a:defRPr/>
            </a:pPr>
            <a:r>
              <a:rPr lang="en-US" b="1" dirty="0">
                <a:solidFill>
                  <a:schemeClr val="accent6">
                    <a:lumMod val="10000"/>
                  </a:schemeClr>
                </a:solidFill>
              </a:rPr>
              <a:t>Definition</a:t>
            </a:r>
          </a:p>
          <a:p>
            <a:pPr marL="55563" indent="-1588">
              <a:lnSpc>
                <a:spcPct val="90000"/>
              </a:lnSpc>
              <a:tabLst>
                <a:tab pos="520700" algn="l"/>
              </a:tabLst>
              <a:defRPr/>
            </a:pPr>
            <a:r>
              <a:rPr lang="en-US" dirty="0">
                <a:solidFill>
                  <a:schemeClr val="accent6">
                    <a:lumMod val="10000"/>
                  </a:schemeClr>
                </a:solidFill>
              </a:rPr>
              <a:t>	A </a:t>
            </a:r>
            <a:r>
              <a:rPr lang="en-US" b="1" dirty="0">
                <a:solidFill>
                  <a:srgbClr val="C00000"/>
                </a:solidFill>
              </a:rPr>
              <a:t>proportion</a:t>
            </a:r>
            <a:r>
              <a:rPr lang="en-US" dirty="0">
                <a:solidFill>
                  <a:schemeClr val="accent6">
                    <a:lumMod val="10000"/>
                  </a:schemeClr>
                </a:solidFill>
              </a:rPr>
              <a:t> is a statement that two ratios are equal.</a:t>
            </a:r>
          </a:p>
          <a:p>
            <a:pPr marL="55563" indent="-1588">
              <a:lnSpc>
                <a:spcPct val="90000"/>
              </a:lnSpc>
              <a:tabLst>
                <a:tab pos="520700" algn="l"/>
              </a:tabLst>
              <a:defRPr/>
            </a:pPr>
            <a:endParaRPr lang="en-US" dirty="0">
              <a:solidFill>
                <a:schemeClr val="accent6">
                  <a:lumMod val="10000"/>
                </a:schemeClr>
              </a:solidFill>
            </a:endParaRPr>
          </a:p>
          <a:p>
            <a:r>
              <a:rPr lang="en-US" dirty="0">
                <a:solidFill>
                  <a:schemeClr val="accent6">
                    <a:lumMod val="10000"/>
                  </a:schemeClr>
                </a:solidFill>
              </a:rPr>
              <a:t>In symbols,                                  is a proportion.</a:t>
            </a:r>
          </a:p>
          <a:p>
            <a:endParaRPr lang="en-US" dirty="0">
              <a:solidFill>
                <a:schemeClr val="accent6">
                  <a:lumMod val="10000"/>
                </a:schemeClr>
              </a:solidFill>
            </a:endParaRPr>
          </a:p>
          <a:p>
            <a:pPr marL="55563" indent="-1588">
              <a:lnSpc>
                <a:spcPct val="90000"/>
              </a:lnSpc>
              <a:spcBef>
                <a:spcPts val="1200"/>
              </a:spcBef>
              <a:tabLst>
                <a:tab pos="520700" algn="l"/>
              </a:tabLst>
              <a:defRPr/>
            </a:pPr>
            <a:r>
              <a:rPr lang="en-US" dirty="0">
                <a:solidFill>
                  <a:schemeClr val="accent6">
                    <a:lumMod val="10000"/>
                  </a:schemeClr>
                </a:solidFill>
              </a:rPr>
              <a:t>A proportion is true if the </a:t>
            </a:r>
            <a:r>
              <a:rPr lang="en-US" b="1" dirty="0">
                <a:solidFill>
                  <a:srgbClr val="C00000"/>
                </a:solidFill>
              </a:rPr>
              <a:t>cross products</a:t>
            </a:r>
            <a:r>
              <a:rPr lang="en-US" dirty="0">
                <a:solidFill>
                  <a:srgbClr val="000000"/>
                </a:solidFill>
              </a:rPr>
              <a:t>,</a:t>
            </a:r>
            <a:r>
              <a:rPr lang="en-US" dirty="0">
                <a:solidFill>
                  <a:schemeClr val="accent6">
                    <a:lumMod val="10000"/>
                  </a:schemeClr>
                </a:solidFill>
              </a:rPr>
              <a:t>        and       , are equal.</a:t>
            </a:r>
          </a:p>
        </p:txBody>
      </p:sp>
      <p:graphicFrame>
        <p:nvGraphicFramePr>
          <p:cNvPr id="32770" name="Object 2"/>
          <p:cNvGraphicFramePr>
            <a:graphicFrameLocks noGrp="1" noChangeAspect="1"/>
          </p:cNvGraphicFramePr>
          <p:nvPr/>
        </p:nvGraphicFramePr>
        <p:xfrm>
          <a:off x="2208213" y="2543175"/>
          <a:ext cx="2667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08" name="Equation" r:id="rId3" imgW="2666587" imgH="837787" progId="Equation.DSMT4">
                  <p:embed/>
                </p:oleObj>
              </mc:Choice>
              <mc:Fallback>
                <p:oleObj name="Equation" r:id="rId3" imgW="2666587" imgH="837787" progId="Equation.DSMT4">
                  <p:embed/>
                  <p:pic>
                    <p:nvPicPr>
                      <p:cNvPr id="0" name="Picture 25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8213" y="2543175"/>
                        <a:ext cx="2667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2"/>
          <p:cNvGraphicFramePr>
            <a:graphicFrameLocks noGrp="1" noChangeAspect="1"/>
          </p:cNvGraphicFramePr>
          <p:nvPr/>
        </p:nvGraphicFramePr>
        <p:xfrm>
          <a:off x="6638472" y="3839028"/>
          <a:ext cx="571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09" name="Equation" r:id="rId5" imgW="571225" imgH="304616" progId="Equation.DSMT4">
                  <p:embed/>
                </p:oleObj>
              </mc:Choice>
              <mc:Fallback>
                <p:oleObj name="Equation" r:id="rId5" imgW="571225" imgH="304616" progId="Equation.DSMT4">
                  <p:embed/>
                  <p:pic>
                    <p:nvPicPr>
                      <p:cNvPr id="0" name="Picture 2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38472" y="3839028"/>
                        <a:ext cx="5715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2"/>
          <p:cNvGraphicFramePr>
            <a:graphicFrameLocks noGrp="1" noChangeAspect="1"/>
          </p:cNvGraphicFramePr>
          <p:nvPr/>
        </p:nvGraphicFramePr>
        <p:xfrm>
          <a:off x="7819572" y="3843338"/>
          <a:ext cx="533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10" name="Equation" r:id="rId7" imgW="533216" imgH="304616" progId="Equation.DSMT4">
                  <p:embed/>
                </p:oleObj>
              </mc:Choice>
              <mc:Fallback>
                <p:oleObj name="Equation" r:id="rId7" imgW="533216" imgH="304616" progId="Equation.DSMT4">
                  <p:embed/>
                  <p:pic>
                    <p:nvPicPr>
                      <p:cNvPr id="0" name="Picture 27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19572" y="3843338"/>
                        <a:ext cx="5334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2453640"/>
          </a:xfrm>
          <a:prstGeom prst="rect">
            <a:avLst/>
          </a:prstGeom>
          <a:noFill/>
        </p:spPr>
        <p:txBody>
          <a:bodyPr/>
          <a:lstStyle/>
          <a:p>
            <a:pPr eaLnBrk="1" hangingPunct="1"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Solve the proportion:</a:t>
            </a:r>
            <a:r>
              <a:rPr lang="en-US" sz="2800" i="0" dirty="0">
                <a:solidFill>
                  <a:schemeClr val="tx1"/>
                </a:solidFill>
              </a:rPr>
              <a:t>  	</a:t>
            </a:r>
          </a:p>
          <a:p>
            <a:pPr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</p:txBody>
      </p:sp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Completion Example 12: Application: Solving Proportions (cont.)</a:t>
            </a:r>
          </a:p>
        </p:txBody>
      </p:sp>
      <p:graphicFrame>
        <p:nvGraphicFramePr>
          <p:cNvPr id="12296" name="Object 8"/>
          <p:cNvGraphicFramePr>
            <a:graphicFrameLocks noChangeAspect="1"/>
          </p:cNvGraphicFramePr>
          <p:nvPr/>
        </p:nvGraphicFramePr>
        <p:xfrm>
          <a:off x="4572000" y="1479550"/>
          <a:ext cx="800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0" name="Equation" r:id="rId3" imgW="799756" imgH="292123" progId="Equation.DSMT4">
                  <p:embed/>
                </p:oleObj>
              </mc:Choice>
              <mc:Fallback>
                <p:oleObj name="Equation" r:id="rId3" imgW="799756" imgH="292123" progId="Equation.DSMT4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479550"/>
                        <a:ext cx="800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5410200" y="1466850"/>
          <a:ext cx="1155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1" name="Equation" r:id="rId5" imgW="1155264" imgH="292123" progId="Equation.DSMT4">
                  <p:embed/>
                </p:oleObj>
              </mc:Choice>
              <mc:Fallback>
                <p:oleObj name="Equation" r:id="rId5" imgW="1155264" imgH="292123" progId="Equation.DSMT4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1466850"/>
                        <a:ext cx="1155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4521200" y="1987550"/>
          <a:ext cx="1930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2" name="Equation" r:id="rId7" imgW="1930216" imgH="837787" progId="Equation.DSMT4">
                  <p:embed/>
                </p:oleObj>
              </mc:Choice>
              <mc:Fallback>
                <p:oleObj name="Equation" r:id="rId7" imgW="1930216" imgH="837787" progId="Equation.DSMT4">
                  <p:embed/>
                  <p:pic>
                    <p:nvPicPr>
                      <p:cNvPr id="0" name="Picture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1200" y="1987550"/>
                        <a:ext cx="1930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/>
        </p:nvGraphicFramePr>
        <p:xfrm>
          <a:off x="5181600" y="3060700"/>
          <a:ext cx="1066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3" name="Equation" r:id="rId9" imgW="1066524" imgH="292123" progId="Equation.DSMT4">
                  <p:embed/>
                </p:oleObj>
              </mc:Choice>
              <mc:Fallback>
                <p:oleObj name="Equation" r:id="rId9" imgW="1066524" imgH="292123" progId="Equation.DSMT4">
                  <p:embed/>
                  <p:pic>
                    <p:nvPicPr>
                      <p:cNvPr id="0" name="Picture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3060700"/>
                        <a:ext cx="1066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1"/>
          <p:cNvSpPr/>
          <p:nvPr/>
        </p:nvSpPr>
        <p:spPr>
          <a:xfrm>
            <a:off x="4483100" y="1485900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____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562943" y="1472168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__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534929" y="2564368"/>
            <a:ext cx="7617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_____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663514" y="2564368"/>
            <a:ext cx="7617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_____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576329" y="3086100"/>
            <a:ext cx="7617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_____</a:t>
            </a:r>
          </a:p>
        </p:txBody>
      </p:sp>
      <p:cxnSp>
        <p:nvCxnSpPr>
          <p:cNvPr id="21" name="Straight Connector 20"/>
          <p:cNvCxnSpPr/>
          <p:nvPr/>
        </p:nvCxnSpPr>
        <p:spPr>
          <a:xfrm rot="10800000" flipV="1">
            <a:off x="4686304" y="2501900"/>
            <a:ext cx="419097" cy="313908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10800000" flipV="1">
            <a:off x="4521200" y="2010191"/>
            <a:ext cx="419097" cy="313908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6" name="Object 25"/>
          <p:cNvGraphicFramePr>
            <a:graphicFrameLocks noChangeAspect="1"/>
          </p:cNvGraphicFramePr>
          <p:nvPr/>
        </p:nvGraphicFramePr>
        <p:xfrm>
          <a:off x="5105400" y="3670300"/>
          <a:ext cx="558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4" name="Equation" r:id="rId11" imgW="558555" imgH="291947" progId="Equation.DSMT4">
                  <p:embed/>
                </p:oleObj>
              </mc:Choice>
              <mc:Fallback>
                <p:oleObj name="Equation" r:id="rId11" imgW="558555" imgH="291947" progId="Equation.DSMT4">
                  <p:embed/>
                  <p:pic>
                    <p:nvPicPr>
                      <p:cNvPr id="0" name="Picture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3670300"/>
                        <a:ext cx="558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7"/>
          <p:cNvSpPr/>
          <p:nvPr/>
        </p:nvSpPr>
        <p:spPr>
          <a:xfrm>
            <a:off x="457200" y="3581400"/>
            <a:ext cx="806500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300 ounces</a:t>
            </a:r>
            <a:r>
              <a:rPr lang="en-US" sz="2800" dirty="0"/>
              <a:t> of sugar will make _____ ounces of jelly.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11" grpId="0"/>
      <p:bldP spid="13" grpId="0"/>
      <p:bldP spid="14" grpId="0"/>
      <p:bldP spid="18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143000"/>
            <a:ext cx="8226425" cy="4572000"/>
          </a:xfrm>
          <a:prstGeom prst="rect">
            <a:avLst/>
          </a:prstGeom>
          <a:noFill/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A certain pain medicine is administered using a solution in the ratio of </a:t>
            </a:r>
            <a:r>
              <a:rPr lang="en-US" dirty="0">
                <a:solidFill>
                  <a:srgbClr val="0000FF"/>
                </a:solidFill>
                <a:latin typeface="+mj-lt"/>
                <a:ea typeface="+mj-ea"/>
                <a:cs typeface="+mj-cs"/>
              </a:rPr>
              <a:t>2 grams</a:t>
            </a:r>
            <a:r>
              <a:rPr lang="en-US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of pain medicine to </a:t>
            </a:r>
            <a:r>
              <a:rPr lang="en-US" dirty="0">
                <a:solidFill>
                  <a:srgbClr val="0000FF"/>
                </a:solidFill>
                <a:latin typeface="+mj-lt"/>
                <a:ea typeface="+mj-ea"/>
                <a:cs typeface="+mj-cs"/>
              </a:rPr>
              <a:t>32 ounces</a:t>
            </a:r>
            <a:r>
              <a:rPr lang="en-US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of solution. A nurse is told to give a patient </a:t>
            </a:r>
            <a:r>
              <a:rPr lang="en-US" dirty="0">
                <a:solidFill>
                  <a:srgbClr val="0000FF"/>
                </a:solidFill>
                <a:latin typeface="+mj-lt"/>
                <a:ea typeface="+mj-ea"/>
                <a:cs typeface="+mj-cs"/>
              </a:rPr>
              <a:t>10 grams</a:t>
            </a:r>
            <a:r>
              <a:rPr lang="en-US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of the pain medicine. Given the following proportion, how many ounces of solution should the nurse give the patient?</a:t>
            </a:r>
          </a:p>
        </p:txBody>
      </p:sp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Example 13: Application: Solving Proportions Written in Medical Notation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498600" y="4495800"/>
          <a:ext cx="60960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81" name="Equation" r:id="rId3" imgW="6094898" imgH="355508" progId="Equation.DSMT4">
                  <p:embed/>
                </p:oleObj>
              </mc:Choice>
              <mc:Fallback>
                <p:oleObj name="Equation" r:id="rId3" imgW="6094898" imgH="355508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8600" y="4495800"/>
                        <a:ext cx="60960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4572000"/>
          </a:xfrm>
          <a:prstGeom prst="rect">
            <a:avLst/>
          </a:prstGeom>
          <a:noFill/>
        </p:spPr>
        <p:txBody>
          <a:bodyPr/>
          <a:lstStyle/>
          <a:p>
            <a:pPr marL="0" indent="0" eaLnBrk="1" hangingPunct="1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Example 13: Application: Solving Proportions Written in Medical Notation (cont.)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3565216" y="1524000"/>
          <a:ext cx="1727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63" name="Equation" r:id="rId3" imgW="1726920" imgH="291960" progId="Equation.DSMT4">
                  <p:embed/>
                </p:oleObj>
              </mc:Choice>
              <mc:Fallback>
                <p:oleObj name="Equation" r:id="rId3" imgW="1726920" imgH="291960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5216" y="1524000"/>
                        <a:ext cx="1727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3670300" y="3975100"/>
          <a:ext cx="5969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64" name="Equation" r:id="rId5" imgW="596923" imgH="825110" progId="Equation.DSMT4">
                  <p:embed/>
                </p:oleObj>
              </mc:Choice>
              <mc:Fallback>
                <p:oleObj name="Equation" r:id="rId5" imgW="596923" imgH="825110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0300" y="3975100"/>
                        <a:ext cx="5969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1302437"/>
              </p:ext>
            </p:extLst>
          </p:nvPr>
        </p:nvGraphicFramePr>
        <p:xfrm>
          <a:off x="4267200" y="3975100"/>
          <a:ext cx="876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65" name="Equation" r:id="rId7" imgW="876369" imgH="825110" progId="Equation.DSMT4">
                  <p:embed/>
                </p:oleObj>
              </mc:Choice>
              <mc:Fallback>
                <p:oleObj name="Equation" r:id="rId7" imgW="876369" imgH="825110" progId="Equation.DSMT4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3975100"/>
                        <a:ext cx="8763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4013200" y="4965700"/>
          <a:ext cx="1066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66" name="Equation" r:id="rId9" imgW="1066524" imgH="292123" progId="Equation.DSMT4">
                  <p:embed/>
                </p:oleObj>
              </mc:Choice>
              <mc:Fallback>
                <p:oleObj name="Equation" r:id="rId9" imgW="1066524" imgH="292123" progId="Equation.DSMT4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3200" y="4965700"/>
                        <a:ext cx="1066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/>
          <p:cNvCxnSpPr/>
          <p:nvPr/>
        </p:nvCxnSpPr>
        <p:spPr>
          <a:xfrm rot="5400000">
            <a:off x="3777175" y="4580863"/>
            <a:ext cx="333787" cy="138262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>
            <a:off x="3610637" y="4085563"/>
            <a:ext cx="333787" cy="138262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533400" y="5344180"/>
            <a:ext cx="8534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The nurse should give the patient </a:t>
            </a:r>
            <a:r>
              <a:rPr lang="en-US" sz="2800" dirty="0">
                <a:solidFill>
                  <a:srgbClr val="FF0000"/>
                </a:solidFill>
              </a:rPr>
              <a:t>160 ounces</a:t>
            </a:r>
            <a:r>
              <a:rPr lang="en-US" sz="2800" dirty="0"/>
              <a:t> of solution.</a:t>
            </a:r>
          </a:p>
        </p:txBody>
      </p:sp>
      <p:graphicFrame>
        <p:nvGraphicFramePr>
          <p:cNvPr id="63532" name="Object 44"/>
          <p:cNvGraphicFramePr>
            <a:graphicFrameLocks noChangeAspect="1"/>
          </p:cNvGraphicFramePr>
          <p:nvPr/>
        </p:nvGraphicFramePr>
        <p:xfrm>
          <a:off x="3818092" y="1937368"/>
          <a:ext cx="1168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67" name="Equation" r:id="rId11" imgW="1168200" imgH="838080" progId="Equation.DSMT4">
                  <p:embed/>
                </p:oleObj>
              </mc:Choice>
              <mc:Fallback>
                <p:oleObj name="Equation" r:id="rId11" imgW="1168200" imgH="838080" progId="Equation.DSMT4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8092" y="1937368"/>
                        <a:ext cx="1168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533" name="Object 45"/>
          <p:cNvGraphicFramePr>
            <a:graphicFrameLocks noChangeAspect="1"/>
          </p:cNvGraphicFramePr>
          <p:nvPr/>
        </p:nvGraphicFramePr>
        <p:xfrm>
          <a:off x="3676032" y="2939432"/>
          <a:ext cx="1727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68" name="Equation" r:id="rId13" imgW="1726920" imgH="291960" progId="Equation.DSMT4">
                  <p:embed/>
                </p:oleObj>
              </mc:Choice>
              <mc:Fallback>
                <p:oleObj name="Equation" r:id="rId13" imgW="1726920" imgH="291960" progId="Equation.DSMT4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6032" y="2939432"/>
                        <a:ext cx="1727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534" name="Object 46"/>
          <p:cNvGraphicFramePr>
            <a:graphicFrameLocks noChangeAspect="1"/>
          </p:cNvGraphicFramePr>
          <p:nvPr/>
        </p:nvGraphicFramePr>
        <p:xfrm>
          <a:off x="3695700" y="3397868"/>
          <a:ext cx="1409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69" name="Equation" r:id="rId15" imgW="1409400" imgH="291960" progId="Equation.DSMT4">
                  <p:embed/>
                </p:oleObj>
              </mc:Choice>
              <mc:Fallback>
                <p:oleObj name="Equation" r:id="rId15" imgW="1409400" imgH="291960" progId="Equation.DSMT4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5700" y="3397868"/>
                        <a:ext cx="1409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 Example 1: Verifying Proportions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1713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Compare the cross products to determine whether each proportion is true or false.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 eaLnBrk="1" hangingPunct="1">
              <a:lnSpc>
                <a:spcPct val="150000"/>
              </a:lnSpc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b="1" dirty="0">
                <a:solidFill>
                  <a:schemeClr val="tx1"/>
                </a:solidFill>
              </a:rPr>
              <a:t>			 </a:t>
            </a:r>
            <a:r>
              <a:rPr lang="en-US" dirty="0">
                <a:solidFill>
                  <a:schemeClr val="tx1"/>
                </a:solidFill>
              </a:rPr>
              <a:t>b. 			c.  </a:t>
            </a:r>
          </a:p>
          <a:p>
            <a:pPr eaLnBrk="1" hangingPunct="1">
              <a:lnSpc>
                <a:spcPct val="150000"/>
              </a:lnSpc>
              <a:spcBef>
                <a:spcPts val="15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 eaLnBrk="1" hangingPunct="1">
              <a:spcBef>
                <a:spcPts val="150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lnSpc>
                <a:spcPts val="5000"/>
              </a:lnSpc>
            </a:pPr>
            <a:r>
              <a:rPr lang="en-US" dirty="0"/>
              <a:t>Therefore the cross products are equal and the proportion                is true.</a:t>
            </a: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996950" y="2266950"/>
          <a:ext cx="1003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04" name="Equation" r:id="rId3" imgW="1003139" imgH="837787" progId="Equation.DSMT4">
                  <p:embed/>
                </p:oleObj>
              </mc:Choice>
              <mc:Fallback>
                <p:oleObj name="Equation" r:id="rId3" imgW="1003139" imgH="837787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6950" y="2266950"/>
                        <a:ext cx="1003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1028700" y="4000500"/>
          <a:ext cx="3797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05" name="Equation" r:id="rId5" imgW="3796496" imgH="304800" progId="Equation.DSMT4">
                  <p:embed/>
                </p:oleObj>
              </mc:Choice>
              <mc:Fallback>
                <p:oleObj name="Equation" r:id="rId5" imgW="3796496" imgH="304800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8700" y="4000500"/>
                        <a:ext cx="37973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2247900" y="5056188"/>
          <a:ext cx="990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06" name="Equation" r:id="rId7" imgW="990462" imgH="837787" progId="Equation.DSMT4">
                  <p:embed/>
                </p:oleObj>
              </mc:Choice>
              <mc:Fallback>
                <p:oleObj name="Equation" r:id="rId7" imgW="990462" imgH="837787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7900" y="5056188"/>
                        <a:ext cx="990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5" name="Object 5"/>
          <p:cNvGraphicFramePr>
            <a:graphicFrameLocks noChangeAspect="1"/>
          </p:cNvGraphicFramePr>
          <p:nvPr/>
        </p:nvGraphicFramePr>
        <p:xfrm>
          <a:off x="3838575" y="2257425"/>
          <a:ext cx="990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07" name="Equation" r:id="rId9" imgW="990462" imgH="837787" progId="Equation.DSMT4">
                  <p:embed/>
                </p:oleObj>
              </mc:Choice>
              <mc:Fallback>
                <p:oleObj name="Equation" r:id="rId9" imgW="990462" imgH="837787" progId="Equation.DSMT4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8575" y="2257425"/>
                        <a:ext cx="990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6" name="Object 6"/>
          <p:cNvGraphicFramePr>
            <a:graphicFrameLocks noChangeAspect="1"/>
          </p:cNvGraphicFramePr>
          <p:nvPr/>
        </p:nvGraphicFramePr>
        <p:xfrm>
          <a:off x="6527800" y="2257425"/>
          <a:ext cx="1244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08" name="Equation" r:id="rId11" imgW="1244554" imgH="837787" progId="Equation.DSMT4">
                  <p:embed/>
                </p:oleObj>
              </mc:Choice>
              <mc:Fallback>
                <p:oleObj name="Equation" r:id="rId11" imgW="1244554" imgH="837787" progId="Equation.DSMT4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27800" y="2257425"/>
                        <a:ext cx="1244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 Example 1: Verifying Proportions (cont.)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08865"/>
          </a:xfrm>
          <a:prstGeom prst="rect">
            <a:avLst/>
          </a:prstGeom>
        </p:spPr>
        <p:txBody>
          <a:bodyPr>
            <a:spAutoFit/>
          </a:bodyPr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lnSpc>
                <a:spcPts val="5000"/>
              </a:lnSpc>
            </a:pPr>
            <a:r>
              <a:rPr lang="en-US" dirty="0"/>
              <a:t>Because the cross products are not equal (50 </a:t>
            </a:r>
            <a:r>
              <a:rPr lang="en-US" dirty="0">
                <a:latin typeface="Calibri"/>
              </a:rPr>
              <a:t>≠</a:t>
            </a:r>
            <a:r>
              <a:rPr lang="en-US" dirty="0"/>
              <a:t> 56), the proportion              is false.</a:t>
            </a:r>
          </a:p>
          <a:p>
            <a:pPr marL="514350" indent="-514350"/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1003300" y="1381125"/>
          <a:ext cx="33020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93" name="Equation" r:id="rId3" imgW="3301541" imgH="304800" progId="Equation.DSMT4">
                  <p:embed/>
                </p:oleObj>
              </mc:Choice>
              <mc:Fallback>
                <p:oleObj name="Equation" r:id="rId3" imgW="3301541" imgH="3048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3300" y="1381125"/>
                        <a:ext cx="33020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2181225" y="2438400"/>
          <a:ext cx="990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94" name="Equation" r:id="rId5" imgW="990462" imgH="837787" progId="Equation.DSMT4">
                  <p:embed/>
                </p:oleObj>
              </mc:Choice>
              <mc:Fallback>
                <p:oleObj name="Equation" r:id="rId5" imgW="990462" imgH="837787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1225" y="2438400"/>
                        <a:ext cx="990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 Example 1: Verifying Proportions (cont.)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3741537"/>
          </a:xfrm>
          <a:prstGeom prst="rect">
            <a:avLst/>
          </a:prstGeom>
        </p:spPr>
        <p:txBody>
          <a:bodyPr>
            <a:spAutoFit/>
          </a:bodyPr>
          <a:lstStyle/>
          <a:p>
            <a:pPr marL="514350" indent="-514350">
              <a:buFont typeface="+mj-lt"/>
              <a:buAutoNum type="alphaLcPeriod" startAt="3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eaLnBrk="1" hangingPunct="1">
              <a:buFont typeface="Courier New" pitchFamily="49" charset="0"/>
              <a:buNone/>
            </a:pPr>
            <a:endParaRPr lang="en-US" b="1" dirty="0">
              <a:solidFill>
                <a:schemeClr val="tx1"/>
              </a:solidFill>
            </a:endParaRPr>
          </a:p>
          <a:p>
            <a:pPr eaLnBrk="1" hangingPunct="1">
              <a:spcBef>
                <a:spcPts val="1500"/>
              </a:spcBef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eaLnBrk="1" hangingPunct="1">
              <a:spcBef>
                <a:spcPts val="1500"/>
              </a:spcBef>
              <a:buFont typeface="Courier New" pitchFamily="49" charset="0"/>
              <a:buNone/>
            </a:pPr>
            <a:r>
              <a:rPr lang="en-US" b="1" dirty="0">
                <a:solidFill>
                  <a:schemeClr val="tx1"/>
                </a:solidFill>
              </a:rPr>
              <a:t>                                </a:t>
            </a:r>
            <a:endParaRPr lang="en-US" dirty="0">
              <a:solidFill>
                <a:schemeClr val="tx1"/>
              </a:solidFill>
            </a:endParaRPr>
          </a:p>
          <a:p>
            <a:pPr>
              <a:lnSpc>
                <a:spcPts val="5000"/>
              </a:lnSpc>
            </a:pPr>
            <a:r>
              <a:rPr lang="en-US" dirty="0"/>
              <a:t>Because the cross products are equal, the proportion</a:t>
            </a:r>
          </a:p>
          <a:p>
            <a:pPr>
              <a:lnSpc>
                <a:spcPts val="5000"/>
              </a:lnSpc>
            </a:pPr>
            <a:r>
              <a:rPr lang="en-US" dirty="0"/>
              <a:t>                 is true.</a:t>
            </a: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576034" y="4067175"/>
          <a:ext cx="1231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42" name="Equation" r:id="rId3" imgW="1231877" imgH="837787" progId="Equation.DSMT4">
                  <p:embed/>
                </p:oleObj>
              </mc:Choice>
              <mc:Fallback>
                <p:oleObj name="Equation" r:id="rId3" imgW="1231877" imgH="837787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6034" y="4067175"/>
                        <a:ext cx="1231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2"/>
          <p:cNvGraphicFramePr>
            <a:graphicFrameLocks noChangeAspect="1"/>
          </p:cNvGraphicFramePr>
          <p:nvPr/>
        </p:nvGraphicFramePr>
        <p:xfrm>
          <a:off x="2243363" y="1247775"/>
          <a:ext cx="7239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43" name="Equation" r:id="rId5" imgW="723693" imgH="812433" progId="Equation.DSMT4">
                  <p:embed/>
                </p:oleObj>
              </mc:Choice>
              <mc:Fallback>
                <p:oleObj name="Equation" r:id="rId5" imgW="723693" imgH="812433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3363" y="1247775"/>
                        <a:ext cx="723900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2144483" y="2037670"/>
            <a:ext cx="95068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58. 5</a:t>
            </a:r>
          </a:p>
        </p:txBody>
      </p:sp>
      <p:graphicFrame>
        <p:nvGraphicFramePr>
          <p:cNvPr id="14" name="Object 2"/>
          <p:cNvGraphicFramePr>
            <a:graphicFrameLocks noChangeAspect="1"/>
          </p:cNvGraphicFramePr>
          <p:nvPr/>
        </p:nvGraphicFramePr>
        <p:xfrm>
          <a:off x="4165600" y="1251203"/>
          <a:ext cx="8763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44" name="Equation" r:id="rId7" imgW="876369" imgH="812433" progId="Equation.DSMT4">
                  <p:embed/>
                </p:oleObj>
              </mc:Choice>
              <mc:Fallback>
                <p:oleObj name="Equation" r:id="rId7" imgW="876369" imgH="812433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5600" y="1251203"/>
                        <a:ext cx="876300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/>
          <p:cNvSpPr/>
          <p:nvPr/>
        </p:nvSpPr>
        <p:spPr>
          <a:xfrm>
            <a:off x="4220029" y="3032604"/>
            <a:ext cx="107042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5 8.5</a:t>
            </a:r>
          </a:p>
        </p:txBody>
      </p:sp>
      <p:graphicFrame>
        <p:nvGraphicFramePr>
          <p:cNvPr id="17" name="Object 2"/>
          <p:cNvGraphicFramePr>
            <a:graphicFrameLocks noChangeAspect="1"/>
          </p:cNvGraphicFramePr>
          <p:nvPr/>
        </p:nvGraphicFramePr>
        <p:xfrm>
          <a:off x="4266291" y="2246339"/>
          <a:ext cx="7874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45" name="Equation" r:id="rId9" imgW="787078" imgH="812433" progId="Equation.DSMT4">
                  <p:embed/>
                </p:oleObj>
              </mc:Choice>
              <mc:Fallback>
                <p:oleObj name="Equation" r:id="rId9" imgW="787078" imgH="812433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6291" y="2246339"/>
                        <a:ext cx="787400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7"/>
          <p:cNvSpPr/>
          <p:nvPr/>
        </p:nvSpPr>
        <p:spPr>
          <a:xfrm>
            <a:off x="3138714" y="1095375"/>
            <a:ext cx="74748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366092"/>
                </a:solidFill>
              </a:rPr>
              <a:t>and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5" grpId="0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 </a:t>
            </a:r>
            <a:r>
              <a:rPr lang="en-US" dirty="0">
                <a:solidFill>
                  <a:schemeClr val="accent1"/>
                </a:solidFill>
              </a:rPr>
              <a:t>Completion </a:t>
            </a:r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Verifying Proportions</a:t>
            </a:r>
          </a:p>
        </p:txBody>
      </p:sp>
      <p:graphicFrame>
        <p:nvGraphicFramePr>
          <p:cNvPr id="7172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3048000" y="2784120"/>
          <a:ext cx="1600200" cy="20164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8" name="Equation" r:id="rId3" imgW="1320616" imgH="1663447" progId="Equation.DSMT4">
                  <p:embed/>
                </p:oleObj>
              </mc:Choice>
              <mc:Fallback>
                <p:oleObj name="Equation" r:id="rId3" imgW="1320616" imgH="1663447" progId="Equation.DSMT4">
                  <p:embed/>
                  <p:pic>
                    <p:nvPicPr>
                      <p:cNvPr id="0" name="Picture 29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2784120"/>
                        <a:ext cx="1600200" cy="20164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1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05805"/>
            <a:ext cx="8229600" cy="138499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800" dirty="0"/>
              <a:t>Determine whether the given proportion is true or false. (</a:t>
            </a:r>
            <a:r>
              <a:rPr lang="en-US" sz="2800" b="1" dirty="0"/>
              <a:t>Hint:</a:t>
            </a:r>
            <a:r>
              <a:rPr lang="en-US" sz="2800" dirty="0"/>
              <a:t> Change each mixed number to an improper fraction.)</a:t>
            </a:r>
            <a:endParaRPr lang="en-US" sz="2800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 </a:t>
            </a:r>
            <a:r>
              <a:rPr lang="en-US" dirty="0">
                <a:solidFill>
                  <a:schemeClr val="accent1"/>
                </a:solidFill>
              </a:rPr>
              <a:t>Completion </a:t>
            </a:r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Verifying Proportions (cont.)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57200" y="1143000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cxnSp>
        <p:nvCxnSpPr>
          <p:cNvPr id="18" name="Straight Connector 17"/>
          <p:cNvCxnSpPr/>
          <p:nvPr/>
        </p:nvCxnSpPr>
        <p:spPr>
          <a:xfrm rot="5400000">
            <a:off x="1917701" y="2806701"/>
            <a:ext cx="304800" cy="177799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10800000" flipV="1">
            <a:off x="2362202" y="2222500"/>
            <a:ext cx="368299" cy="3175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2" name="Object 21"/>
          <p:cNvGraphicFramePr>
            <a:graphicFrameLocks noChangeAspect="1"/>
          </p:cNvGraphicFramePr>
          <p:nvPr/>
        </p:nvGraphicFramePr>
        <p:xfrm>
          <a:off x="609600" y="2197100"/>
          <a:ext cx="1041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013" name="Equation" r:id="rId3" imgW="1041170" imgH="837787" progId="Equation.DSMT4">
                  <p:embed/>
                </p:oleObj>
              </mc:Choice>
              <mc:Fallback>
                <p:oleObj name="Equation" r:id="rId3" imgW="1041170" imgH="837787" progId="Equation.DSMT4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197100"/>
                        <a:ext cx="1041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/>
        </p:nvGraphicFramePr>
        <p:xfrm>
          <a:off x="1701800" y="2200275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014" name="Equation" r:id="rId5" imgW="1091878" imgH="837787" progId="Equation.DSMT4">
                  <p:embed/>
                </p:oleObj>
              </mc:Choice>
              <mc:Fallback>
                <p:oleObj name="Equation" r:id="rId5" imgW="1091878" imgH="837787" progId="Equation.DSMT4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1800" y="2200275"/>
                        <a:ext cx="1092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/>
        </p:nvGraphicFramePr>
        <p:xfrm>
          <a:off x="2895600" y="2203450"/>
          <a:ext cx="698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015" name="Equation" r:id="rId7" imgW="698339" imgH="825110" progId="Equation.DSMT4">
                  <p:embed/>
                </p:oleObj>
              </mc:Choice>
              <mc:Fallback>
                <p:oleObj name="Equation" r:id="rId7" imgW="698339" imgH="825110" progId="Equation.DSMT4">
                  <p:embed/>
                  <p:pic>
                    <p:nvPicPr>
                      <p:cNvPr id="0" name="Picture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2203450"/>
                        <a:ext cx="6985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/>
        </p:nvGraphicFramePr>
        <p:xfrm>
          <a:off x="5607050" y="2177018"/>
          <a:ext cx="787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016" name="Equation" r:id="rId9" imgW="787553" imgH="825607" progId="Equation.DSMT4">
                  <p:embed/>
                </p:oleObj>
              </mc:Choice>
              <mc:Fallback>
                <p:oleObj name="Equation" r:id="rId9" imgW="787553" imgH="825607" progId="Equation.DSMT4">
                  <p:embed/>
                  <p:pic>
                    <p:nvPicPr>
                      <p:cNvPr id="0" name="Picture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7050" y="2177018"/>
                        <a:ext cx="7874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/>
        </p:nvGraphicFramePr>
        <p:xfrm>
          <a:off x="6419850" y="2196068"/>
          <a:ext cx="10668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017" name="Equation" r:id="rId11" imgW="1066524" imgH="825110" progId="Equation.DSMT4">
                  <p:embed/>
                </p:oleObj>
              </mc:Choice>
              <mc:Fallback>
                <p:oleObj name="Equation" r:id="rId11" imgW="1066524" imgH="825110" progId="Equation.DSMT4">
                  <p:embed/>
                  <p:pic>
                    <p:nvPicPr>
                      <p:cNvPr id="0" name="Picture 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9850" y="2196068"/>
                        <a:ext cx="10668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/>
        </p:nvGraphicFramePr>
        <p:xfrm>
          <a:off x="7499350" y="2202418"/>
          <a:ext cx="698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018" name="Equation" r:id="rId13" imgW="698339" imgH="825110" progId="Equation.DSMT4">
                  <p:embed/>
                </p:oleObj>
              </mc:Choice>
              <mc:Fallback>
                <p:oleObj name="Equation" r:id="rId13" imgW="698339" imgH="825110" progId="Equation.DSMT4">
                  <p:embed/>
                  <p:pic>
                    <p:nvPicPr>
                      <p:cNvPr id="0" name="Picture 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99350" y="2202418"/>
                        <a:ext cx="6985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Rectangle 31"/>
          <p:cNvSpPr/>
          <p:nvPr/>
        </p:nvSpPr>
        <p:spPr>
          <a:xfrm>
            <a:off x="4231204" y="2336800"/>
            <a:ext cx="7344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and</a:t>
            </a:r>
          </a:p>
        </p:txBody>
      </p:sp>
      <p:sp>
        <p:nvSpPr>
          <p:cNvPr id="33" name="Rectangle 32"/>
          <p:cNvSpPr/>
          <p:nvPr/>
        </p:nvSpPr>
        <p:spPr>
          <a:xfrm>
            <a:off x="469900" y="3415605"/>
            <a:ext cx="79883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Because the cross products are    </a:t>
            </a:r>
            <a:r>
              <a:rPr lang="en-US" sz="2800" dirty="0">
                <a:solidFill>
                  <a:srgbClr val="FF0000"/>
                </a:solidFill>
              </a:rPr>
              <a:t>equal</a:t>
            </a:r>
            <a:r>
              <a:rPr lang="en-US" sz="2800" dirty="0"/>
              <a:t>   , the proportion is    </a:t>
            </a:r>
            <a:r>
              <a:rPr lang="en-US" sz="2800" dirty="0">
                <a:solidFill>
                  <a:srgbClr val="FF0000"/>
                </a:solidFill>
              </a:rPr>
              <a:t>true</a:t>
            </a:r>
            <a:r>
              <a:rPr lang="en-US" sz="2800" dirty="0"/>
              <a:t>   .</a:t>
            </a:r>
          </a:p>
        </p:txBody>
      </p:sp>
      <p:sp>
        <p:nvSpPr>
          <p:cNvPr id="34" name="Rectangle 33"/>
          <p:cNvSpPr/>
          <p:nvPr/>
        </p:nvSpPr>
        <p:spPr>
          <a:xfrm>
            <a:off x="5055275" y="3561318"/>
            <a:ext cx="14542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___________</a:t>
            </a:r>
          </a:p>
        </p:txBody>
      </p:sp>
      <p:sp>
        <p:nvSpPr>
          <p:cNvPr id="35" name="Rectangle 34"/>
          <p:cNvSpPr/>
          <p:nvPr/>
        </p:nvSpPr>
        <p:spPr>
          <a:xfrm>
            <a:off x="2451100" y="3974068"/>
            <a:ext cx="12234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_________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972053" y="2794000"/>
            <a:ext cx="7617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_____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639303" y="2754868"/>
            <a:ext cx="7617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_____</a:t>
            </a: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2438400" y="1863725"/>
          <a:ext cx="2413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019" name="Equation" r:id="rId15" imgW="241124" imgH="203139" progId="Equation.DSMT4">
                  <p:embed/>
                </p:oleObj>
              </mc:Choice>
              <mc:Fallback>
                <p:oleObj name="Equation" r:id="rId15" imgW="241124" imgH="203139" progId="Equation.DSMT4">
                  <p:embed/>
                  <p:pic>
                    <p:nvPicPr>
                      <p:cNvPr id="0" name="Picture 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863725"/>
                        <a:ext cx="241300" cy="203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34" grpId="0"/>
      <p:bldP spid="35" grpId="0"/>
      <p:bldP spid="17" grpId="0"/>
      <p:bldP spid="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To Solve a Proportion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14644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5563" indent="-1588" algn="ctr">
              <a:lnSpc>
                <a:spcPct val="90000"/>
              </a:lnSpc>
              <a:spcAft>
                <a:spcPct val="5000"/>
              </a:spcAft>
              <a:tabLst>
                <a:tab pos="520700" algn="l"/>
              </a:tabLst>
              <a:defRPr/>
            </a:pPr>
            <a:r>
              <a:rPr lang="en-US" b="1" dirty="0">
                <a:solidFill>
                  <a:srgbClr val="000000"/>
                </a:solidFill>
              </a:rPr>
              <a:t>Procedure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Find the </a:t>
            </a:r>
            <a:r>
              <a:rPr lang="en-US" b="1" dirty="0">
                <a:solidFill>
                  <a:srgbClr val="C00000"/>
                </a:solidFill>
              </a:rPr>
              <a:t>cross products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(or </a:t>
            </a:r>
            <a:r>
              <a:rPr lang="en-US" b="1" dirty="0">
                <a:solidFill>
                  <a:srgbClr val="C00000"/>
                </a:solidFill>
              </a:rPr>
              <a:t>cross multiply</a:t>
            </a:r>
            <a:r>
              <a:rPr lang="en-US" dirty="0">
                <a:solidFill>
                  <a:srgbClr val="000000"/>
                </a:solidFill>
              </a:rPr>
              <a:t>) and then set the cross products equal to each other.</a:t>
            </a:r>
          </a:p>
          <a:p>
            <a:pPr marL="514350" indent="-514350">
              <a:buFont typeface="+mj-lt"/>
              <a:buAutoNum type="arabicPeriod" startAt="2"/>
            </a:pPr>
            <a:r>
              <a:rPr lang="en-US" dirty="0">
                <a:solidFill>
                  <a:srgbClr val="000000"/>
                </a:solidFill>
              </a:rPr>
              <a:t>Divide both sides of the equation by the number that multiplies the variable.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US" dirty="0">
                <a:solidFill>
                  <a:srgbClr val="000000"/>
                </a:solidFill>
              </a:rPr>
              <a:t>Simplify.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1056</TotalTime>
  <Words>1162</Words>
  <Application>Microsoft Office PowerPoint</Application>
  <PresentationFormat>On-screen Show (4:3)</PresentationFormat>
  <Paragraphs>177</Paragraphs>
  <Slides>32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7" baseType="lpstr">
      <vt:lpstr>Arial</vt:lpstr>
      <vt:lpstr>Courier New</vt:lpstr>
      <vt:lpstr>Calibri</vt:lpstr>
      <vt:lpstr>Office Theme</vt:lpstr>
      <vt:lpstr>Equation</vt:lpstr>
      <vt:lpstr>Section 6.R.1</vt:lpstr>
      <vt:lpstr>Objectives</vt:lpstr>
      <vt:lpstr>Proportions</vt:lpstr>
      <vt:lpstr> Example 1: Verifying Proportions</vt:lpstr>
      <vt:lpstr> Example 1: Verifying Proportions (cont.)</vt:lpstr>
      <vt:lpstr> Example 1: Verifying Proportions (cont.)</vt:lpstr>
      <vt:lpstr> Completion Example 2: Verifying Proportions</vt:lpstr>
      <vt:lpstr> Completion Example 2: Verifying Proportions (cont.)</vt:lpstr>
      <vt:lpstr>To Solve a Proportion</vt:lpstr>
      <vt:lpstr>Example 3: Solving Proportions</vt:lpstr>
      <vt:lpstr>Example 4: Solving Proportions</vt:lpstr>
      <vt:lpstr>Example 4: Solving Proportions (cont.)</vt:lpstr>
      <vt:lpstr>Example 4: Solving Proportions (cont.)</vt:lpstr>
      <vt:lpstr>Example 5: Solving Proportions</vt:lpstr>
      <vt:lpstr>Example 6: Solving Proportions</vt:lpstr>
      <vt:lpstr>Example 6: Solving Proportions (cont.)</vt:lpstr>
      <vt:lpstr>Completion Example 7: Solving Proportions</vt:lpstr>
      <vt:lpstr>Completion Example 7: Solving Proportions (cont.)</vt:lpstr>
      <vt:lpstr>Completion Example 7: Solving Proportions (cont.)</vt:lpstr>
      <vt:lpstr>To Solve an Application Using a Proportion</vt:lpstr>
      <vt:lpstr>Example 8: Application: Solving Proportions</vt:lpstr>
      <vt:lpstr>Example 8: Application: Solving Proportions (cont.)</vt:lpstr>
      <vt:lpstr>Example 9: Application: Solving Proportions</vt:lpstr>
      <vt:lpstr>Example 9: Application: Solving Proportions (cont.)</vt:lpstr>
      <vt:lpstr>Example 10: Application: Solving Proportions</vt:lpstr>
      <vt:lpstr>Example 10: Application: Solving Proportions (cont.)</vt:lpstr>
      <vt:lpstr>Completion Example 11: Application: Solving Proportions</vt:lpstr>
      <vt:lpstr>Completion Example 11: Application: Solving Proportions (cont.)</vt:lpstr>
      <vt:lpstr>Completion Example 12: Application: Solving Proportions</vt:lpstr>
      <vt:lpstr>Completion Example 12: Application: Solving Proportions (cont.)</vt:lpstr>
      <vt:lpstr>Example 13: Application: Solving Proportions Written in Medical Notation</vt:lpstr>
      <vt:lpstr>Example 13: Application: Solving Proportions Written in Medical Notation (cont.)</vt:lpstr>
    </vt:vector>
  </TitlesOfParts>
  <Company>Hawkes Learning Systems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Viewing Life Mathematically Plus Integrated Review</dc:title>
  <dc:creator>Hawkes Learning Systems</dc:creator>
  <cp:lastModifiedBy>kanthi</cp:lastModifiedBy>
  <cp:revision>191</cp:revision>
  <dcterms:created xsi:type="dcterms:W3CDTF">2013-04-26T14:43:13Z</dcterms:created>
  <dcterms:modified xsi:type="dcterms:W3CDTF">2018-10-17T06:06:24Z</dcterms:modified>
</cp:coreProperties>
</file>