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76" r:id="rId4"/>
    <p:sldId id="260" r:id="rId5"/>
    <p:sldId id="277" r:id="rId6"/>
    <p:sldId id="261" r:id="rId7"/>
    <p:sldId id="273" r:id="rId8"/>
    <p:sldId id="262" r:id="rId9"/>
    <p:sldId id="264" r:id="rId10"/>
    <p:sldId id="275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2" clrIdx="0"/>
  <p:cmAuthor id="1" name="Anna Tavormina" initials="AT" lastIdx="1" clrIdx="1">
    <p:extLst>
      <p:ext uri="{19B8F6BF-5375-455C-9EA6-DF929625EA0E}">
        <p15:presenceInfo xmlns:p15="http://schemas.microsoft.com/office/powerpoint/2012/main" userId="Anna Tavormina" providerId="None"/>
      </p:ext>
    </p:extLst>
  </p:cmAuthor>
  <p:cmAuthor id="2" name="Nagesh" initials="N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C7C9E"/>
    <a:srgbClr val="1F497D"/>
    <a:srgbClr val="0000FF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27" autoAdjust="0"/>
    <p:restoredTop sz="94660"/>
  </p:normalViewPr>
  <p:slideViewPr>
    <p:cSldViewPr>
      <p:cViewPr varScale="1">
        <p:scale>
          <a:sx n="92" d="100"/>
          <a:sy n="92" d="100"/>
        </p:scale>
        <p:origin x="153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08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0EED1-6F6B-408F-BF03-5B7A103D5F82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8FAC8-0C7E-4A3C-9564-C8B2C6FA85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9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F5D1EB1-F43B-437B-A7D1-68C1CA7982C4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9090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1.png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8.png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57.wmf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1.bin"/><Relationship Id="rId14" Type="http://schemas.openxmlformats.org/officeDocument/2006/relationships/oleObject" Target="../embeddings/oleObject5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9.png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2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20.wmf"/><Relationship Id="rId42" Type="http://schemas.openxmlformats.org/officeDocument/2006/relationships/image" Target="../media/image24.wmf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7.bin"/><Relationship Id="rId41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3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7.wmf"/><Relationship Id="rId36" Type="http://schemas.openxmlformats.org/officeDocument/2006/relationships/image" Target="../media/image21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8.wmf"/><Relationship Id="rId35" Type="http://schemas.openxmlformats.org/officeDocument/2006/relationships/oleObject" Target="../embeddings/oleObject20.bin"/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Square Roots and the Pythagorean Theorem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Pythagorean Theorem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57200" y="1280160"/>
            <a:ext cx="8229600" cy="428425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marR="0" lvl="0" indent="-533400" algn="ctr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Theorem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10253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 a right triangle, the square of the length of the hypotenuse is equal to the sum of the squares of the lengths of the two legs.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3810000" y="3352800"/>
            <a:ext cx="357187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90676"/>
              </p:ext>
            </p:extLst>
          </p:nvPr>
        </p:nvGraphicFramePr>
        <p:xfrm>
          <a:off x="1123950" y="358140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Equation" r:id="rId4" imgW="1638000" imgH="393480" progId="Equation.DSMT4">
                  <p:embed/>
                </p:oleObj>
              </mc:Choice>
              <mc:Fallback>
                <p:oleObj name="Equation" r:id="rId4" imgW="16380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358140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2819400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If the triangle is a right triangle, then its three sides must satisfy the property stated in the Pythagorean Theorem: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 = 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+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/>
              <a:t>. Or, in this case,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+ 4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/>
              <a:t>. Since </a:t>
            </a:r>
            <a:r>
              <a:rPr lang="en-US" sz="2800" dirty="0">
                <a:solidFill>
                  <a:srgbClr val="000099"/>
                </a:solidFill>
              </a:rPr>
              <a:t>25 = 9 + 16 </a:t>
            </a:r>
            <a:r>
              <a:rPr lang="en-US" sz="2800" dirty="0"/>
              <a:t>is a true statement, the triangle is a </a:t>
            </a:r>
            <a:r>
              <a:rPr lang="en-US" sz="2800" dirty="0">
                <a:solidFill>
                  <a:srgbClr val="FF0008"/>
                </a:solidFill>
              </a:rPr>
              <a:t>right triangle</a:t>
            </a:r>
            <a:r>
              <a:rPr lang="en-US" sz="2800" dirty="0"/>
              <a:t>. 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Verifying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a triangle with sides of lengths </a:t>
            </a:r>
            <a:r>
              <a:rPr lang="en-US" i="0" dirty="0">
                <a:solidFill>
                  <a:srgbClr val="0000FF"/>
                </a:solidFill>
              </a:rPr>
              <a:t>3 inches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4 inches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5 inches </a:t>
            </a:r>
            <a:r>
              <a:rPr lang="en-US" i="0" dirty="0">
                <a:solidFill>
                  <a:schemeClr val="tx1"/>
                </a:solidFill>
              </a:rPr>
              <a:t>must be a right triangle.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66783"/>
            <a:ext cx="8229600" cy="469359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length of the hypotenuse of a right triangle with legs of length </a:t>
            </a:r>
            <a:r>
              <a:rPr lang="en-US" i="0" dirty="0">
                <a:solidFill>
                  <a:srgbClr val="0000FF"/>
                </a:solidFill>
              </a:rPr>
              <a:t>12 cm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5 cm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hypotenuse.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length of the hypotenuse is </a:t>
            </a:r>
            <a:r>
              <a:rPr lang="en-US" i="0" dirty="0">
                <a:solidFill>
                  <a:srgbClr val="FF0008"/>
                </a:solidFill>
              </a:rPr>
              <a:t>13 cm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412939"/>
              </p:ext>
            </p:extLst>
          </p:nvPr>
        </p:nvGraphicFramePr>
        <p:xfrm>
          <a:off x="609600" y="3124194"/>
          <a:ext cx="166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3" imgW="1663447" imgH="393539" progId="Equation.DSMT4">
                  <p:embed/>
                </p:oleObj>
              </mc:Choice>
              <mc:Fallback>
                <p:oleObj name="Equation" r:id="rId3" imgW="1663447" imgH="393539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194"/>
                        <a:ext cx="1663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120950"/>
              </p:ext>
            </p:extLst>
          </p:nvPr>
        </p:nvGraphicFramePr>
        <p:xfrm>
          <a:off x="609600" y="3695694"/>
          <a:ext cx="176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5" imgW="1764864" imgH="393539" progId="Equation.DSMT4">
                  <p:embed/>
                </p:oleObj>
              </mc:Choice>
              <mc:Fallback>
                <p:oleObj name="Equation" r:id="rId5" imgW="1764864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95694"/>
                        <a:ext cx="1765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777150"/>
              </p:ext>
            </p:extLst>
          </p:nvPr>
        </p:nvGraphicFramePr>
        <p:xfrm>
          <a:off x="611124" y="4286244"/>
          <a:ext cx="1143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tion" r:id="rId7" imgW="1143000" imgH="393480" progId="Equation.DSMT4">
                  <p:embed/>
                </p:oleObj>
              </mc:Choice>
              <mc:Fallback>
                <p:oleObj name="Equation" r:id="rId7" imgW="1143000" imgH="3934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24" y="4286244"/>
                        <a:ext cx="1143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222393"/>
              </p:ext>
            </p:extLst>
          </p:nvPr>
        </p:nvGraphicFramePr>
        <p:xfrm>
          <a:off x="762000" y="4813300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9" imgW="1269908" imgH="444247" progId="Equation.DSMT4">
                  <p:embed/>
                </p:oleObj>
              </mc:Choice>
              <mc:Fallback>
                <p:oleObj name="Equation" r:id="rId9" imgW="1269908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13300"/>
                        <a:ext cx="1270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625133"/>
              </p:ext>
            </p:extLst>
          </p:nvPr>
        </p:nvGraphicFramePr>
        <p:xfrm>
          <a:off x="2057400" y="49530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Equation" r:id="rId11" imgW="596923" imgH="292123" progId="Equation.DSMT4">
                  <p:embed/>
                </p:oleObj>
              </mc:Choice>
              <mc:Fallback>
                <p:oleObj name="Equation" r:id="rId11" imgW="596923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53000"/>
                        <a:ext cx="596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803058" y="1752600"/>
            <a:ext cx="2908909" cy="1608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Finding the Length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the Hypotenuse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16467"/>
            <a:ext cx="8229600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Find the length of the hypotenuse (to the nearest hundredth) of a right triangle in which both legs have a length of </a:t>
            </a:r>
            <a:r>
              <a:rPr lang="en-US" i="0" dirty="0">
                <a:solidFill>
                  <a:srgbClr val="0000FF"/>
                </a:solidFill>
              </a:rPr>
              <a:t>1 meter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Let </a:t>
            </a:r>
            <a:r>
              <a:rPr lang="en-US" i="1" dirty="0"/>
              <a:t>c</a:t>
            </a:r>
            <a:r>
              <a:rPr lang="en-US" dirty="0"/>
              <a:t> = the length of the hypotenuse</a:t>
            </a:r>
          </a:p>
          <a:p>
            <a:r>
              <a:rPr lang="en-US" dirty="0"/>
              <a:t>Now, by the Pythagorean Theorem: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9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429000" y="5519956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Equation" r:id="rId5" imgW="469601" imgH="444247" progId="Equation.DSMT4">
                  <p:embed/>
                </p:oleObj>
              </mc:Choice>
              <mc:Fallback>
                <p:oleObj name="Equation" r:id="rId5" imgW="469601" imgH="44424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519956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162050" y="3979178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1" name="Equation" r:id="rId7" imgW="1537052" imgH="381092" progId="Equation.DSMT4">
                  <p:embed/>
                </p:oleObj>
              </mc:Choice>
              <mc:Fallback>
                <p:oleObj name="Equation" r:id="rId7" imgW="1537052" imgH="381092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979178"/>
                        <a:ext cx="1536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43000" y="4446806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Equation" r:id="rId9" imgW="1777541" imgH="380862" progId="Equation.DSMT4">
                  <p:embed/>
                </p:oleObj>
              </mc:Choice>
              <mc:Fallback>
                <p:oleObj name="Equation" r:id="rId9" imgW="1777541" imgH="380862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46806"/>
                        <a:ext cx="177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301750" y="4872489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3" name="Equation" r:id="rId11" imgW="965108" imgH="444247" progId="Equation.DSMT4">
                  <p:embed/>
                </p:oleObj>
              </mc:Choice>
              <mc:Fallback>
                <p:oleObj name="Equation" r:id="rId11" imgW="965108" imgH="444247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4872489"/>
                        <a:ext cx="965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10" name="Picture 1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823527" y="2286000"/>
            <a:ext cx="286327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211" name="Object 19"/>
          <p:cNvGraphicFramePr>
            <a:graphicFrameLocks noChangeAspect="1"/>
          </p:cNvGraphicFramePr>
          <p:nvPr/>
        </p:nvGraphicFramePr>
        <p:xfrm>
          <a:off x="1309906" y="5431289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Equation" r:id="rId14" imgW="1117233" imgH="292123" progId="Equation.DSMT4">
                  <p:embed/>
                </p:oleObj>
              </mc:Choice>
              <mc:Fallback>
                <p:oleObj name="Equation" r:id="rId14" imgW="1117233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906" y="5431289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352800" y="5080233"/>
            <a:ext cx="541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 length of the hypotenuse is                    </a:t>
            </a:r>
          </a:p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8"/>
                </a:solidFill>
              </a:rPr>
              <a:t>      meters</a:t>
            </a:r>
            <a:r>
              <a:rPr lang="en-US" sz="2800" dirty="0"/>
              <a:t> (or about </a:t>
            </a:r>
            <a:r>
              <a:rPr lang="en-US" sz="2800" dirty="0">
                <a:solidFill>
                  <a:srgbClr val="FF0008"/>
                </a:solidFill>
              </a:rPr>
              <a:t>1.41 meters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77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A guy wire is attached to the top of a telephone pole and anchored to the ground </a:t>
            </a:r>
            <a:r>
              <a:rPr lang="en-US" i="0" dirty="0">
                <a:solidFill>
                  <a:srgbClr val="0000FF"/>
                </a:solidFill>
              </a:rPr>
              <a:t>10 feet </a:t>
            </a:r>
            <a:r>
              <a:rPr lang="en-US" i="0" dirty="0">
                <a:solidFill>
                  <a:schemeClr val="tx1"/>
                </a:solidFill>
              </a:rPr>
              <a:t>from the base of the pole. If the pole is </a:t>
            </a:r>
            <a:r>
              <a:rPr lang="en-US" i="0" dirty="0">
                <a:solidFill>
                  <a:srgbClr val="0000FF"/>
                </a:solidFill>
              </a:rPr>
              <a:t>20 feet </a:t>
            </a:r>
            <a:r>
              <a:rPr lang="en-US" i="0" dirty="0">
                <a:solidFill>
                  <a:schemeClr val="tx1"/>
                </a:solidFill>
              </a:rPr>
              <a:t>high, what is the length of the guy wire </a:t>
            </a:r>
            <a:r>
              <a:rPr lang="en-US" dirty="0"/>
              <a:t>to the nearest hundredth?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guy wire.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457862" imgH="792656" progId="Equation.DSMT4">
                  <p:embed/>
                </p:oleObj>
              </mc:Choice>
              <mc:Fallback>
                <p:oleObj name="Equation" r:id="rId5" imgW="457862" imgH="79265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1200" y="3114675"/>
            <a:ext cx="25717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guy wire is about </a:t>
            </a:r>
            <a:r>
              <a:rPr lang="en-US" i="0" dirty="0">
                <a:solidFill>
                  <a:srgbClr val="FF0008"/>
                </a:solidFill>
              </a:rPr>
              <a:t>22.36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feet </a:t>
            </a:r>
            <a:r>
              <a:rPr lang="en-US" i="0" dirty="0">
                <a:solidFill>
                  <a:schemeClr val="tx1"/>
                </a:solidFill>
              </a:rPr>
              <a:t>long.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295400"/>
            <a:ext cx="5623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Then, by the Pythagorean Theorem,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752600" y="20701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3" imgW="1942893" imgH="380862" progId="Equation.DSMT4">
                  <p:embed/>
                </p:oleObj>
              </mc:Choice>
              <mc:Fallback>
                <p:oleObj name="Equation" r:id="rId3" imgW="1942893" imgH="38086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70100"/>
                        <a:ext cx="1943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752600" y="2603500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5" imgW="2056987" imgH="380862" progId="Equation.DSMT4">
                  <p:embed/>
                </p:oleObj>
              </mc:Choice>
              <mc:Fallback>
                <p:oleObj name="Equation" r:id="rId5" imgW="2056987" imgH="38086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03500"/>
                        <a:ext cx="2057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752600" y="313690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7" imgW="1231135" imgH="380633" progId="Equation.DSMT4">
                  <p:embed/>
                </p:oleObj>
              </mc:Choice>
              <mc:Fallback>
                <p:oleObj name="Equation" r:id="rId7" imgW="1231135" imgH="38063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36900"/>
                        <a:ext cx="1231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92300" y="3746500"/>
          <a:ext cx="135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9" imgW="1358647" imgH="444247" progId="Equation.DSMT4">
                  <p:embed/>
                </p:oleObj>
              </mc:Choice>
              <mc:Fallback>
                <p:oleObj name="Equation" r:id="rId9" imgW="1358647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746500"/>
                        <a:ext cx="1358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27400" y="38481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11" imgW="1091878" imgH="292123" progId="Equation.DSMT4">
                  <p:embed/>
                </p:oleObj>
              </mc:Choice>
              <mc:Fallback>
                <p:oleObj name="Equation" r:id="rId11" imgW="1091878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8481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square root of a perfect square.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Approximate square roots using a calculator.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Pythagorean Theorem to solve application</a:t>
            </a:r>
          </a:p>
          <a:p>
            <a:pPr marL="461963" indent="-461963"/>
            <a:r>
              <a:rPr lang="en-US" dirty="0"/>
              <a:t>	problems.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Square Roots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1: Squares of Whole Numbers from 1 to 20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Terminology of Radicals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algn="just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3" imgW="451744" imgH="652519" progId="Equation.DSMT4">
                  <p:embed/>
                </p:oleObj>
              </mc:Choice>
              <mc:Fallback>
                <p:oleObj name="Equation" r:id="rId3" imgW="451744" imgH="65251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/>
        </p:nvGraphicFramePr>
        <p:xfrm>
          <a:off x="2273300" y="183726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5" imgW="444247" imgH="418893" progId="Equation.DSMT4">
                  <p:embed/>
                </p:oleObj>
              </mc:Choice>
              <mc:Fallback>
                <p:oleObj name="Equation" r:id="rId5" imgW="444247" imgH="41889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183726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/>
        </p:nvGraphicFramePr>
        <p:xfrm>
          <a:off x="5404556" y="3256845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7" imgW="736814" imgH="457200" progId="Equation.DSMT4">
                  <p:embed/>
                </p:oleObj>
              </mc:Choice>
              <mc:Fallback>
                <p:oleObj name="Equation" r:id="rId7" imgW="736814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4556" y="3256845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Square Roots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682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2: Square Roots of Perfect Squares from 1 to 400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835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143000" y="1773456"/>
          <a:ext cx="698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7" name="Equation" r:id="rId3" imgW="698339" imgH="317477" progId="Equation.DSMT4">
                  <p:embed/>
                </p:oleObj>
              </mc:Choice>
              <mc:Fallback>
                <p:oleObj name="Equation" r:id="rId3" imgW="698339" imgH="317477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73456"/>
                        <a:ext cx="698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130300" y="2179638"/>
          <a:ext cx="723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8" name="Equation" r:id="rId5" imgW="723257" imgH="317286" progId="Equation.DSMT4">
                  <p:embed/>
                </p:oleObj>
              </mc:Choice>
              <mc:Fallback>
                <p:oleObj name="Equation" r:id="rId5" imgW="723257" imgH="317286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79638"/>
                        <a:ext cx="723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131888" y="2647950"/>
          <a:ext cx="711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9" name="Equation" r:id="rId7" imgW="711016" imgH="330154" progId="Equation.DSMT4">
                  <p:embed/>
                </p:oleObj>
              </mc:Choice>
              <mc:Fallback>
                <p:oleObj name="Equation" r:id="rId7" imgW="711016" imgH="330154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2647950"/>
                        <a:ext cx="711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015767" y="3106738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0" name="Equation" r:id="rId9" imgW="850464" imgH="330154" progId="Equation.DSMT4">
                  <p:embed/>
                </p:oleObj>
              </mc:Choice>
              <mc:Fallback>
                <p:oleObj name="Equation" r:id="rId9" imgW="850464" imgH="330154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767" y="3106738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361074"/>
              </p:ext>
            </p:extLst>
          </p:nvPr>
        </p:nvGraphicFramePr>
        <p:xfrm>
          <a:off x="1035050" y="3581400"/>
          <a:ext cx="812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1" name="Equation" r:id="rId11" imgW="812520" imgH="330120" progId="Equation.DSMT4">
                  <p:embed/>
                </p:oleObj>
              </mc:Choice>
              <mc:Fallback>
                <p:oleObj name="Equation" r:id="rId11" imgW="812520" imgH="33012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581400"/>
                        <a:ext cx="812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3059113" y="1770063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2" name="Equation" r:id="rId13" imgW="850464" imgH="330154" progId="Equation.DSMT4">
                  <p:embed/>
                </p:oleObj>
              </mc:Choice>
              <mc:Fallback>
                <p:oleObj name="Equation" r:id="rId13" imgW="850464" imgH="330154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770063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048000" y="2184400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3" name="Equation" r:id="rId15" imgW="850464" imgH="330154" progId="Equation.DSMT4">
                  <p:embed/>
                </p:oleObj>
              </mc:Choice>
              <mc:Fallback>
                <p:oleObj name="Equation" r:id="rId15" imgW="850464" imgH="330154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84400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3043689" y="2666767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4" name="Equation" r:id="rId17" imgW="850464" imgH="330154" progId="Equation.DSMT4">
                  <p:embed/>
                </p:oleObj>
              </mc:Choice>
              <mc:Fallback>
                <p:oleObj name="Equation" r:id="rId17" imgW="850464" imgH="330154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89" y="2666767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3054350" y="3132138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5" name="Equation" r:id="rId19" imgW="837787" imgH="330154" progId="Equation.DSMT4">
                  <p:embed/>
                </p:oleObj>
              </mc:Choice>
              <mc:Fallback>
                <p:oleObj name="Equation" r:id="rId19" imgW="837787" imgH="330154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3132138"/>
                        <a:ext cx="838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2912611" y="35814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6" name="Equation" r:id="rId21" imgW="1091878" imgH="330154" progId="Equation.DSMT4">
                  <p:embed/>
                </p:oleObj>
              </mc:Choice>
              <mc:Fallback>
                <p:oleObj name="Equation" r:id="rId21" imgW="1091878" imgH="330154" progId="Equation.DSMT4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611" y="35814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5010150" y="1776413"/>
          <a:ext cx="1079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7" name="Equation" r:id="rId23" imgW="1079201" imgH="317477" progId="Equation.DSMT4">
                  <p:embed/>
                </p:oleObj>
              </mc:Choice>
              <mc:Fallback>
                <p:oleObj name="Equation" r:id="rId23" imgW="1079201" imgH="317477" progId="Equation.DSMT4">
                  <p:embed/>
                  <p:pic>
                    <p:nvPicPr>
                      <p:cNvPr id="0" name="Picture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1776413"/>
                        <a:ext cx="1079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5014913" y="2183934"/>
          <a:ext cx="1092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8" name="Equation" r:id="rId25" imgW="1091878" imgH="317477" progId="Equation.DSMT4">
                  <p:embed/>
                </p:oleObj>
              </mc:Choice>
              <mc:Fallback>
                <p:oleObj name="Equation" r:id="rId25" imgW="1091878" imgH="317477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2183934"/>
                        <a:ext cx="10922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14"/>
          <p:cNvGraphicFramePr>
            <a:graphicFrameLocks noChangeAspect="1"/>
          </p:cNvGraphicFramePr>
          <p:nvPr/>
        </p:nvGraphicFramePr>
        <p:xfrm>
          <a:off x="5010150" y="2627313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9" name="Equation" r:id="rId27" imgW="1079201" imgH="330154" progId="Equation.DSMT4">
                  <p:embed/>
                </p:oleObj>
              </mc:Choice>
              <mc:Fallback>
                <p:oleObj name="Equation" r:id="rId27" imgW="1079201" imgH="330154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2627313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5005388" y="3116263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0" name="Equation" r:id="rId29" imgW="1091878" imgH="330154" progId="Equation.DSMT4">
                  <p:embed/>
                </p:oleObj>
              </mc:Choice>
              <mc:Fallback>
                <p:oleObj name="Equation" r:id="rId29" imgW="1091878" imgH="33015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3116263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7052112" y="1777534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1" name="Equation" r:id="rId31" imgW="1091878" imgH="330154" progId="Equation.DSMT4">
                  <p:embed/>
                </p:oleObj>
              </mc:Choice>
              <mc:Fallback>
                <p:oleObj name="Equation" r:id="rId31" imgW="1091878" imgH="330154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112" y="1777534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5018088" y="3581400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2" name="Equation" r:id="rId33" imgW="1079201" imgH="330154" progId="Equation.DSMT4">
                  <p:embed/>
                </p:oleObj>
              </mc:Choice>
              <mc:Fallback>
                <p:oleObj name="Equation" r:id="rId33" imgW="1079201" imgH="330154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581400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7052811" y="2201178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3" name="Equation" r:id="rId35" imgW="1091878" imgH="330154" progId="Equation.DSMT4">
                  <p:embed/>
                </p:oleObj>
              </mc:Choice>
              <mc:Fallback>
                <p:oleObj name="Equation" r:id="rId35" imgW="1091878" imgH="330154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811" y="2201178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7045325" y="2674938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4" name="Equation" r:id="rId37" imgW="1104556" imgH="330154" progId="Equation.DSMT4">
                  <p:embed/>
                </p:oleObj>
              </mc:Choice>
              <mc:Fallback>
                <p:oleObj name="Equation" r:id="rId37" imgW="1104556" imgH="330154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2674938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7058025" y="31242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5" name="Equation" r:id="rId39" imgW="1091878" imgH="330154" progId="Equation.DSMT4">
                  <p:embed/>
                </p:oleObj>
              </mc:Choice>
              <mc:Fallback>
                <p:oleObj name="Equation" r:id="rId39" imgW="1091878" imgH="330154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025" y="31242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7045325" y="3581400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6" name="Equation" r:id="rId41" imgW="1104556" imgH="330154" progId="Equation.DSMT4">
                  <p:embed/>
                </p:oleObj>
              </mc:Choice>
              <mc:Fallback>
                <p:oleObj name="Equation" r:id="rId41" imgW="1104556" imgH="330154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3581400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Example 1: </a:t>
            </a:r>
            <a:r>
              <a:rPr lang="en-US" dirty="0"/>
              <a:t>Evaluating Perfect Squares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Use your memory of the values in Table 1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90600" y="2269222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3" imgW="469601" imgH="380862" progId="Equation.DSMT4">
                  <p:embed/>
                </p:oleObj>
              </mc:Choice>
              <mc:Fallback>
                <p:oleObj name="Equation" r:id="rId3" imgW="469601" imgH="380862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69222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16466" y="27690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5" imgW="469885" imgH="368407" progId="Equation.DSMT4">
                  <p:embed/>
                </p:oleObj>
              </mc:Choice>
              <mc:Fallback>
                <p:oleObj name="Equation" r:id="rId5" imgW="469885" imgH="368407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466" y="2769066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515611" y="3919756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7" imgW="799756" imgH="292123" progId="Equation.DSMT4">
                  <p:embed/>
                </p:oleObj>
              </mc:Choice>
              <mc:Fallback>
                <p:oleObj name="Equation" r:id="rId7" imgW="799756" imgH="292123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611" y="3919756"/>
                        <a:ext cx="80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464578" y="440282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Equation" r:id="rId9" imgW="774401" imgH="279446" progId="Equation.DSMT4">
                  <p:embed/>
                </p:oleObj>
              </mc:Choice>
              <mc:Fallback>
                <p:oleObj name="Equation" r:id="rId9" imgW="774401" imgH="279446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4402822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4"/>
          <p:cNvGraphicFramePr>
            <a:graphicFrameLocks noChangeAspect="1"/>
          </p:cNvGraphicFramePr>
          <p:nvPr/>
        </p:nvGraphicFramePr>
        <p:xfrm>
          <a:off x="990600" y="38100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11" imgW="469601" imgH="380862" progId="Equation.DSMT4">
                  <p:embed/>
                </p:oleObj>
              </mc:Choice>
              <mc:Fallback>
                <p:oleObj name="Equation" r:id="rId11" imgW="469601" imgH="380862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5"/>
          <p:cNvGraphicFramePr>
            <a:graphicFrameLocks noChangeAspect="1"/>
          </p:cNvGraphicFramePr>
          <p:nvPr/>
        </p:nvGraphicFramePr>
        <p:xfrm>
          <a:off x="965433" y="4301688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13" imgW="469885" imgH="368407" progId="Equation.DSMT4">
                  <p:embed/>
                </p:oleObj>
              </mc:Choice>
              <mc:Fallback>
                <p:oleObj name="Equation" r:id="rId13" imgW="469885" imgH="368407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4301688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Example 2: </a:t>
            </a:r>
            <a:r>
              <a:rPr lang="en-US" dirty="0"/>
              <a:t>Evaluating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Use your memory of the values in Table 2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defRPr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943878" y="22433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Equation" r:id="rId3" imgW="825110" imgH="444247" progId="Equation.DSMT4">
                  <p:embed/>
                </p:oleObj>
              </mc:Choice>
              <mc:Fallback>
                <p:oleObj name="Equation" r:id="rId3" imgW="825110" imgH="44424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878" y="22433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73822" y="288313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Equation" r:id="rId5" imgW="647631" imgH="444247" progId="Equation.DSMT4">
                  <p:embed/>
                </p:oleObj>
              </mc:Choice>
              <mc:Fallback>
                <p:oleObj name="Equation" r:id="rId5" imgW="647631" imgH="444247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22" y="288313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786855" y="4123189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Equation" r:id="rId7" imgW="609233" imgH="291947" progId="Equation.DSMT4">
                  <p:embed/>
                </p:oleObj>
              </mc:Choice>
              <mc:Fallback>
                <p:oleObj name="Equation" r:id="rId7" imgW="609233" imgH="2919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855" y="4123189"/>
                        <a:ext cx="60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633756" y="4758422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6" name="Equation" r:id="rId9" imgW="431570" imgH="292123" progId="Equation.DSMT4">
                  <p:embed/>
                </p:oleObj>
              </mc:Choice>
              <mc:Fallback>
                <p:oleObj name="Equation" r:id="rId9" imgW="431570" imgH="29212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756" y="4758422"/>
                        <a:ext cx="43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901234" y="39959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7" name="Equation" r:id="rId11" imgW="825110" imgH="444247" progId="Equation.DSMT4">
                  <p:embed/>
                </p:oleObj>
              </mc:Choice>
              <mc:Fallback>
                <p:oleObj name="Equation" r:id="rId11" imgW="825110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234" y="39959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914400" y="4644122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8" name="Equation" r:id="rId13" imgW="647631" imgH="444247" progId="Equation.DSMT4">
                  <p:embed/>
                </p:oleObj>
              </mc:Choice>
              <mc:Fallback>
                <p:oleObj name="Equation" r:id="rId13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4122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Square Roots Using a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Use a calculator to approximate each square root to the nearest ten-thousandth.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algn="just"/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8201" name="Object 13"/>
          <p:cNvGraphicFramePr>
            <a:graphicFrameLocks noChangeAspect="1"/>
          </p:cNvGraphicFramePr>
          <p:nvPr/>
        </p:nvGraphicFramePr>
        <p:xfrm>
          <a:off x="998989" y="22098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3" imgW="469601" imgH="444247" progId="Equation.DSMT4">
                  <p:embed/>
                </p:oleObj>
              </mc:Choice>
              <mc:Fallback>
                <p:oleObj name="Equation" r:id="rId3" imgW="469601" imgH="4442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989" y="22098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57044" y="2734811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5" imgW="647631" imgH="444247" progId="Equation.DSMT4">
                  <p:embed/>
                </p:oleObj>
              </mc:Choice>
              <mc:Fallback>
                <p:oleObj name="Equation" r:id="rId5" imgW="647631" imgH="444247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044" y="2734811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14400" y="37592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7" imgW="469601" imgH="444247" progId="Equation.DSMT4">
                  <p:embed/>
                </p:oleObj>
              </mc:Choice>
              <mc:Fallback>
                <p:oleObj name="Equation" r:id="rId7" imgW="469601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592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14400" y="4587875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9" imgW="647631" imgH="444247" progId="Equation.DSMT4">
                  <p:embed/>
                </p:oleObj>
              </mc:Choice>
              <mc:Fallback>
                <p:oleObj name="Equation" r:id="rId9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87875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447800" y="3886200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11" imgW="1257231" imgH="279446" progId="Equation.DSMT4">
                  <p:embed/>
                </p:oleObj>
              </mc:Choice>
              <mc:Fallback>
                <p:oleObj name="Equation" r:id="rId11" imgW="1257231" imgH="279446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1257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676400" y="47244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13" imgW="1282585" imgH="292123" progId="Equation.DSMT4">
                  <p:embed/>
                </p:oleObj>
              </mc:Choice>
              <mc:Fallback>
                <p:oleObj name="Equation" r:id="rId13" imgW="1282585" imgH="292123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24400"/>
                        <a:ext cx="1282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Terms Related to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87382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r>
              <a:rPr lang="en-US" b="1" dirty="0">
                <a:solidFill>
                  <a:srgbClr val="000000"/>
                </a:solidFill>
              </a:rPr>
              <a:t>Right triangle: </a:t>
            </a:r>
            <a:r>
              <a:rPr lang="en-US" dirty="0">
                <a:solidFill>
                  <a:srgbClr val="000000"/>
                </a:solidFill>
              </a:rPr>
              <a:t>A triangle containing a right (90°)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Hypotenuse: </a:t>
            </a:r>
            <a:r>
              <a:rPr lang="en-US" dirty="0">
                <a:solidFill>
                  <a:srgbClr val="000000"/>
                </a:solidFill>
              </a:rPr>
              <a:t>The longest side of a right triangle; the side opposite the right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Leg: </a:t>
            </a:r>
            <a:r>
              <a:rPr lang="en-US" dirty="0">
                <a:solidFill>
                  <a:srgbClr val="000000"/>
                </a:solidFill>
              </a:rPr>
              <a:t>Each of the other two sides of a right triangle (the sides that are not the hypotenuse)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14700" y="4126913"/>
            <a:ext cx="2514600" cy="139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518</Words>
  <Application>Microsoft Office PowerPoint</Application>
  <PresentationFormat>On-screen Show (4:3)</PresentationFormat>
  <Paragraphs>104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Courier New</vt:lpstr>
      <vt:lpstr>Calibri</vt:lpstr>
      <vt:lpstr>Office Theme</vt:lpstr>
      <vt:lpstr>Equation</vt:lpstr>
      <vt:lpstr>Section 6.R.2</vt:lpstr>
      <vt:lpstr>Objectives</vt:lpstr>
      <vt:lpstr>Square Roots</vt:lpstr>
      <vt:lpstr>Terminology of Radicals</vt:lpstr>
      <vt:lpstr>Square Roots</vt:lpstr>
      <vt:lpstr>Example 1: Evaluating Perfect Squares</vt:lpstr>
      <vt:lpstr>Example 2: Evaluating Square Roots</vt:lpstr>
      <vt:lpstr>Example 3: Calculating Square Roots Using a Calculator</vt:lpstr>
      <vt:lpstr>Terms Related to Right Triangles</vt:lpstr>
      <vt:lpstr>The Pythagorean Theorem</vt:lpstr>
      <vt:lpstr>Example 4: Verifying Right Triangles</vt:lpstr>
      <vt:lpstr>Example 5: Finding the Length of the Hypotenuse</vt:lpstr>
      <vt:lpstr>Example 6: Finding the Length of  the Hypotenuse</vt:lpstr>
      <vt:lpstr>Example 7: Application: Finding the Length of the Hypotenuse</vt:lpstr>
      <vt:lpstr>Example 7: Application: Finding the Length of the Hypotenuse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94</cp:revision>
  <dcterms:created xsi:type="dcterms:W3CDTF">2013-04-26T14:43:13Z</dcterms:created>
  <dcterms:modified xsi:type="dcterms:W3CDTF">2018-10-12T08:17:41Z</dcterms:modified>
</cp:coreProperties>
</file>