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9" r:id="rId3"/>
    <p:sldId id="269" r:id="rId4"/>
    <p:sldId id="270" r:id="rId5"/>
    <p:sldId id="272" r:id="rId6"/>
    <p:sldId id="280" r:id="rId7"/>
    <p:sldId id="274" r:id="rId8"/>
    <p:sldId id="279" r:id="rId9"/>
    <p:sldId id="281" r:id="rId10"/>
    <p:sldId id="282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>
    <p:extLst/>
  </p:cmAuthor>
  <p:cmAuthor id="1" name="Belloit, Nicholas G" initials="BNG" lastIdx="1" clrIdx="0">
    <p:extLst/>
  </p:cmAuthor>
  <p:cmAuthor id="8" name="Belloit, Nicholas G" initials="BNG [8]" lastIdx="1" clrIdx="7">
    <p:extLst/>
  </p:cmAuthor>
  <p:cmAuthor id="2" name="Belloit, Nicholas G" initials="BNG [2]" lastIdx="1" clrIdx="1">
    <p:extLst/>
  </p:cmAuthor>
  <p:cmAuthor id="3" name="Belloit, Nicholas G" initials="BNG [3]" lastIdx="1" clrIdx="2">
    <p:extLst/>
  </p:cmAuthor>
  <p:cmAuthor id="4" name="Belloit, Nicholas G" initials="BNG [4]" lastIdx="1" clrIdx="3">
    <p:extLst/>
  </p:cmAuthor>
  <p:cmAuthor id="5" name="Belloit, Nicholas G" initials="BNG [5]" lastIdx="1" clrIdx="4">
    <p:extLst/>
  </p:cmAuthor>
  <p:cmAuthor id="6" name="Belloit, Nicholas G" initials="BNG [6]" lastIdx="1" clrIdx="5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F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023" autoAdjust="0"/>
    <p:restoredTop sz="94660"/>
  </p:normalViewPr>
  <p:slideViewPr>
    <p:cSldViewPr>
      <p:cViewPr varScale="1">
        <p:scale>
          <a:sx n="112" d="100"/>
          <a:sy n="112" d="100"/>
        </p:scale>
        <p:origin x="1770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wmf"/><Relationship Id="rId1" Type="http://schemas.openxmlformats.org/officeDocument/2006/relationships/image" Target="../media/image2.e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image" Target="../media/image8.wmf"/><Relationship Id="rId4" Type="http://schemas.openxmlformats.org/officeDocument/2006/relationships/image" Target="../media/image11.e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emf"/><Relationship Id="rId1" Type="http://schemas.openxmlformats.org/officeDocument/2006/relationships/image" Target="../media/image12.e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2.emf"/><Relationship Id="rId3" Type="http://schemas.openxmlformats.org/officeDocument/2006/relationships/image" Target="../media/image17.emf"/><Relationship Id="rId7" Type="http://schemas.openxmlformats.org/officeDocument/2006/relationships/image" Target="../media/image21.emf"/><Relationship Id="rId2" Type="http://schemas.openxmlformats.org/officeDocument/2006/relationships/image" Target="../media/image16.wmf"/><Relationship Id="rId1" Type="http://schemas.openxmlformats.org/officeDocument/2006/relationships/image" Target="../media/image15.emf"/><Relationship Id="rId6" Type="http://schemas.openxmlformats.org/officeDocument/2006/relationships/image" Target="../media/image20.emf"/><Relationship Id="rId5" Type="http://schemas.openxmlformats.org/officeDocument/2006/relationships/image" Target="../media/image19.emf"/><Relationship Id="rId4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emf"/><Relationship Id="rId7" Type="http://schemas.openxmlformats.org/officeDocument/2006/relationships/image" Target="../media/image29.wmf"/><Relationship Id="rId2" Type="http://schemas.openxmlformats.org/officeDocument/2006/relationships/image" Target="../media/image24.wmf"/><Relationship Id="rId1" Type="http://schemas.openxmlformats.org/officeDocument/2006/relationships/image" Target="../media/image23.emf"/><Relationship Id="rId6" Type="http://schemas.openxmlformats.org/officeDocument/2006/relationships/image" Target="../media/image28.wmf"/><Relationship Id="rId5" Type="http://schemas.openxmlformats.org/officeDocument/2006/relationships/image" Target="../media/image27.emf"/><Relationship Id="rId4" Type="http://schemas.openxmlformats.org/officeDocument/2006/relationships/image" Target="../media/image26.e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emf"/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emf"/><Relationship Id="rId1" Type="http://schemas.openxmlformats.org/officeDocument/2006/relationships/image" Target="../media/image34.wmf"/><Relationship Id="rId4" Type="http://schemas.openxmlformats.org/officeDocument/2006/relationships/image" Target="../media/image3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11/5/2018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6369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F93FAF-7A27-4029-83CA-6E76F851AABC}" type="datetimeFigureOut">
              <a:rPr lang="en-US" smtClean="0"/>
              <a:pPr/>
              <a:t>11/5/2018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EA9CE8-E7D7-4F70-8124-350BFC2921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5521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5.emf"/><Relationship Id="rId5" Type="http://schemas.openxmlformats.org/officeDocument/2006/relationships/oleObject" Target="../embeddings/oleObject32.bin"/><Relationship Id="rId10" Type="http://schemas.openxmlformats.org/officeDocument/2006/relationships/image" Target="../media/image37.emf"/><Relationship Id="rId4" Type="http://schemas.openxmlformats.org/officeDocument/2006/relationships/image" Target="../media/image34.wmf"/><Relationship Id="rId9" Type="http://schemas.openxmlformats.org/officeDocument/2006/relationships/oleObject" Target="../embeddings/oleObject34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image" Target="../media/image6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emf"/><Relationship Id="rId9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e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emf"/><Relationship Id="rId11" Type="http://schemas.openxmlformats.org/officeDocument/2006/relationships/image" Target="../media/image11.emf"/><Relationship Id="rId5" Type="http://schemas.openxmlformats.org/officeDocument/2006/relationships/oleObject" Target="../embeddings/oleObject6.bin"/><Relationship Id="rId10" Type="http://schemas.openxmlformats.org/officeDocument/2006/relationships/oleObject" Target="../embeddings/oleObject9.bin"/><Relationship Id="rId4" Type="http://schemas.openxmlformats.org/officeDocument/2006/relationships/image" Target="../media/image8.wmf"/><Relationship Id="rId9" Type="http://schemas.openxmlformats.org/officeDocument/2006/relationships/oleObject" Target="../embeddings/oleObject8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3.e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2.e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emf"/><Relationship Id="rId13" Type="http://schemas.openxmlformats.org/officeDocument/2006/relationships/oleObject" Target="../embeddings/oleObject18.bin"/><Relationship Id="rId18" Type="http://schemas.openxmlformats.org/officeDocument/2006/relationships/image" Target="../media/image22.e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19.emf"/><Relationship Id="rId17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1.e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4.bin"/><Relationship Id="rId15" Type="http://schemas.openxmlformats.org/officeDocument/2006/relationships/oleObject" Target="../embeddings/oleObject19.bin"/><Relationship Id="rId10" Type="http://schemas.openxmlformats.org/officeDocument/2006/relationships/image" Target="../media/image18.wmf"/><Relationship Id="rId4" Type="http://schemas.openxmlformats.org/officeDocument/2006/relationships/image" Target="../media/image15.emf"/><Relationship Id="rId9" Type="http://schemas.openxmlformats.org/officeDocument/2006/relationships/oleObject" Target="../embeddings/oleObject16.bin"/><Relationship Id="rId14" Type="http://schemas.openxmlformats.org/officeDocument/2006/relationships/image" Target="../media/image20.e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emf"/><Relationship Id="rId13" Type="http://schemas.openxmlformats.org/officeDocument/2006/relationships/oleObject" Target="../embeddings/oleObject26.bin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12" Type="http://schemas.openxmlformats.org/officeDocument/2006/relationships/image" Target="../media/image27.e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9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24.wmf"/><Relationship Id="rId11" Type="http://schemas.openxmlformats.org/officeDocument/2006/relationships/oleObject" Target="../embeddings/oleObject25.bin"/><Relationship Id="rId5" Type="http://schemas.openxmlformats.org/officeDocument/2006/relationships/oleObject" Target="../embeddings/oleObject22.bin"/><Relationship Id="rId15" Type="http://schemas.openxmlformats.org/officeDocument/2006/relationships/oleObject" Target="../embeddings/oleObject27.bin"/><Relationship Id="rId10" Type="http://schemas.openxmlformats.org/officeDocument/2006/relationships/image" Target="../media/image26.emf"/><Relationship Id="rId4" Type="http://schemas.openxmlformats.org/officeDocument/2006/relationships/image" Target="../media/image23.emf"/><Relationship Id="rId9" Type="http://schemas.openxmlformats.org/officeDocument/2006/relationships/oleObject" Target="../embeddings/oleObject24.bin"/><Relationship Id="rId14" Type="http://schemas.openxmlformats.org/officeDocument/2006/relationships/image" Target="../media/image28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emf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1.wmf"/><Relationship Id="rId5" Type="http://schemas.openxmlformats.org/officeDocument/2006/relationships/oleObject" Target="../embeddings/oleObject29.bin"/><Relationship Id="rId4" Type="http://schemas.openxmlformats.org/officeDocument/2006/relationships/image" Target="../media/image30.wmf"/><Relationship Id="rId9" Type="http://schemas.openxmlformats.org/officeDocument/2006/relationships/image" Target="../media/image3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6.R.4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Evaluating Algebraic Expressions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7F50879D-9716-4A1B-ACFD-6387A279E5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en-US" dirty="0"/>
              <a:t>Completion </a:t>
            </a:r>
            <a:r>
              <a:rPr lang="en-US" sz="3200" dirty="0">
                <a:solidFill>
                  <a:schemeClr val="accent1"/>
                </a:solidFill>
              </a:rPr>
              <a:t>Example 5: Simplifying and Evaluating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Algebraic Expressions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F98D3567-36B1-46FD-AB7B-831A06B212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>
              <a:tabLst>
                <a:tab pos="457200" algn="l"/>
              </a:tabLst>
            </a:pPr>
            <a:r>
              <a:rPr lang="en-US" dirty="0"/>
              <a:t>Now, substitute −1 for </a:t>
            </a:r>
            <a:r>
              <a:rPr lang="en-US" i="1" dirty="0"/>
              <a:t>x </a:t>
            </a:r>
            <a:r>
              <a:rPr lang="en-US" dirty="0"/>
              <a:t>and evaluate.</a:t>
            </a: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4">
            <a:extLst>
              <a:ext uri="{FF2B5EF4-FFF2-40B4-BE49-F238E27FC236}">
                <a16:creationId xmlns:a16="http://schemas.microsoft.com/office/drawing/2014/main" id="{4CCAD3FB-1E48-4BB6-A2C3-325F1DC0EC8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363709"/>
              </p:ext>
            </p:extLst>
          </p:nvPr>
        </p:nvGraphicFramePr>
        <p:xfrm>
          <a:off x="3114675" y="1992313"/>
          <a:ext cx="4097338" cy="45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86" name="Equation" r:id="rId3" imgW="4089240" imgH="444240" progId="Equation.DSMT4">
                  <p:embed/>
                </p:oleObj>
              </mc:Choice>
              <mc:Fallback>
                <p:oleObj name="Equation" r:id="rId3" imgW="4089240" imgH="444240" progId="Equation.DSMT4">
                  <p:embed/>
                  <p:pic>
                    <p:nvPicPr>
                      <p:cNvPr id="1331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4675" y="1992313"/>
                        <a:ext cx="4097338" cy="458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7">
            <a:extLst>
              <a:ext uri="{FF2B5EF4-FFF2-40B4-BE49-F238E27FC236}">
                <a16:creationId xmlns:a16="http://schemas.microsoft.com/office/drawing/2014/main" id="{3239C799-7A3A-4B7B-8C47-24E77EAF332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1443044"/>
              </p:ext>
            </p:extLst>
          </p:nvPr>
        </p:nvGraphicFramePr>
        <p:xfrm>
          <a:off x="4267200" y="3124200"/>
          <a:ext cx="1739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87" name="Equation" r:id="rId5" imgW="1728000" imgH="319680" progId="Equation.DSMT4">
                  <p:embed/>
                </p:oleObj>
              </mc:Choice>
              <mc:Fallback>
                <p:oleObj name="Equation" r:id="rId5" imgW="1728000" imgH="319680" progId="Equation.DSMT4">
                  <p:embed/>
                  <p:pic>
                    <p:nvPicPr>
                      <p:cNvPr id="13319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3124200"/>
                        <a:ext cx="17399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>
            <a:extLst>
              <a:ext uri="{FF2B5EF4-FFF2-40B4-BE49-F238E27FC236}">
                <a16:creationId xmlns:a16="http://schemas.microsoft.com/office/drawing/2014/main" id="{B7392BAF-6D3F-4FF9-B872-A622DB5DC82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4155492"/>
              </p:ext>
            </p:extLst>
          </p:nvPr>
        </p:nvGraphicFramePr>
        <p:xfrm>
          <a:off x="4243388" y="2608263"/>
          <a:ext cx="2892425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88" name="Equation" r:id="rId7" imgW="2882880" imgH="380880" progId="Equation.DSMT4">
                  <p:embed/>
                </p:oleObj>
              </mc:Choice>
              <mc:Fallback>
                <p:oleObj name="Equation" r:id="rId7" imgW="2882880" imgH="380880" progId="Equation.DSMT4">
                  <p:embed/>
                  <p:pic>
                    <p:nvPicPr>
                      <p:cNvPr id="9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3388" y="2608263"/>
                        <a:ext cx="2892425" cy="396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7">
            <a:extLst>
              <a:ext uri="{FF2B5EF4-FFF2-40B4-BE49-F238E27FC236}">
                <a16:creationId xmlns:a16="http://schemas.microsoft.com/office/drawing/2014/main" id="{664B7579-C443-4066-ACBD-A28A8300B0E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2008408"/>
              </p:ext>
            </p:extLst>
          </p:nvPr>
        </p:nvGraphicFramePr>
        <p:xfrm>
          <a:off x="4279900" y="3632200"/>
          <a:ext cx="8890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89" name="Equation" r:id="rId9" imgW="877680" imgH="237600" progId="Equation.DSMT4">
                  <p:embed/>
                </p:oleObj>
              </mc:Choice>
              <mc:Fallback>
                <p:oleObj name="Equation" r:id="rId9" imgW="877680" imgH="237600" progId="Equation.DSMT4">
                  <p:embed/>
                  <p:pic>
                    <p:nvPicPr>
                      <p:cNvPr id="1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9900" y="3632200"/>
                        <a:ext cx="889000" cy="25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20">
            <a:extLst>
              <a:ext uri="{FF2B5EF4-FFF2-40B4-BE49-F238E27FC236}">
                <a16:creationId xmlns:a16="http://schemas.microsoft.com/office/drawing/2014/main" id="{DDEDB5A0-662A-4C53-BE9B-C4A154F13AEB}"/>
              </a:ext>
            </a:extLst>
          </p:cNvPr>
          <p:cNvSpPr txBox="1"/>
          <p:nvPr/>
        </p:nvSpPr>
        <p:spPr>
          <a:xfrm>
            <a:off x="4704732" y="342900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11" name="TextBox 20">
            <a:extLst>
              <a:ext uri="{FF2B5EF4-FFF2-40B4-BE49-F238E27FC236}">
                <a16:creationId xmlns:a16="http://schemas.microsoft.com/office/drawing/2014/main" id="{0F6EFEA1-A186-4AF0-A703-9BD683902834}"/>
              </a:ext>
            </a:extLst>
          </p:cNvPr>
          <p:cNvSpPr txBox="1"/>
          <p:nvPr/>
        </p:nvSpPr>
        <p:spPr>
          <a:xfrm>
            <a:off x="4693268" y="300754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12" name="TextBox 20">
            <a:extLst>
              <a:ext uri="{FF2B5EF4-FFF2-40B4-BE49-F238E27FC236}">
                <a16:creationId xmlns:a16="http://schemas.microsoft.com/office/drawing/2014/main" id="{663C3106-26F3-4DFD-BC60-4C0083CEA132}"/>
              </a:ext>
            </a:extLst>
          </p:cNvPr>
          <p:cNvSpPr txBox="1"/>
          <p:nvPr/>
        </p:nvSpPr>
        <p:spPr>
          <a:xfrm>
            <a:off x="5531468" y="300754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3" name="TextBox 20">
            <a:extLst>
              <a:ext uri="{FF2B5EF4-FFF2-40B4-BE49-F238E27FC236}">
                <a16:creationId xmlns:a16="http://schemas.microsoft.com/office/drawing/2014/main" id="{64C255B9-26D1-4A9F-BD96-6306FA24BC58}"/>
              </a:ext>
            </a:extLst>
          </p:cNvPr>
          <p:cNvSpPr txBox="1"/>
          <p:nvPr/>
        </p:nvSpPr>
        <p:spPr>
          <a:xfrm>
            <a:off x="5257800" y="2501788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4" name="TextBox 20">
            <a:extLst>
              <a:ext uri="{FF2B5EF4-FFF2-40B4-BE49-F238E27FC236}">
                <a16:creationId xmlns:a16="http://schemas.microsoft.com/office/drawing/2014/main" id="{6F97A1D6-4526-455B-B850-74ACC7529C1F}"/>
              </a:ext>
            </a:extLst>
          </p:cNvPr>
          <p:cNvSpPr txBox="1"/>
          <p:nvPr/>
        </p:nvSpPr>
        <p:spPr>
          <a:xfrm>
            <a:off x="6400800" y="25146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  <a:latin typeface="Symbol" pitchFamily="98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 1 </a:t>
            </a:r>
          </a:p>
        </p:txBody>
      </p:sp>
      <p:sp>
        <p:nvSpPr>
          <p:cNvPr id="15" name="TextBox 20">
            <a:extLst>
              <a:ext uri="{FF2B5EF4-FFF2-40B4-BE49-F238E27FC236}">
                <a16:creationId xmlns:a16="http://schemas.microsoft.com/office/drawing/2014/main" id="{A62CA07A-1700-4806-A7B8-83AE935C78F3}"/>
              </a:ext>
            </a:extLst>
          </p:cNvPr>
          <p:cNvSpPr txBox="1"/>
          <p:nvPr/>
        </p:nvSpPr>
        <p:spPr>
          <a:xfrm>
            <a:off x="6400800" y="19812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  <a:latin typeface="Symbol" pitchFamily="98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 1 </a:t>
            </a:r>
          </a:p>
        </p:txBody>
      </p:sp>
      <p:sp>
        <p:nvSpPr>
          <p:cNvPr id="16" name="TextBox 20">
            <a:extLst>
              <a:ext uri="{FF2B5EF4-FFF2-40B4-BE49-F238E27FC236}">
                <a16:creationId xmlns:a16="http://schemas.microsoft.com/office/drawing/2014/main" id="{E86B8EDE-2F92-4C78-90AC-61C8C0C4689A}"/>
              </a:ext>
            </a:extLst>
          </p:cNvPr>
          <p:cNvSpPr txBox="1"/>
          <p:nvPr/>
        </p:nvSpPr>
        <p:spPr>
          <a:xfrm>
            <a:off x="4892984" y="19812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  <a:latin typeface="Symbol" pitchFamily="98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 1 </a:t>
            </a:r>
          </a:p>
        </p:txBody>
      </p:sp>
    </p:spTree>
    <p:extLst>
      <p:ext uri="{BB962C8B-B14F-4D97-AF65-F5344CB8AC3E}">
        <p14:creationId xmlns:p14="http://schemas.microsoft.com/office/powerpoint/2010/main" val="3239665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Courier New" pitchFamily="49" charset="0"/>
              <a:buChar char="o"/>
              <a:tabLst>
                <a:tab pos="463550" algn="l"/>
              </a:tabLst>
            </a:pPr>
            <a:r>
              <a:rPr lang="en-US" dirty="0">
                <a:solidFill>
                  <a:schemeClr val="tx1"/>
                </a:solidFill>
              </a:rPr>
              <a:t>   Evaluate expressions </a:t>
            </a:r>
            <a:r>
              <a:rPr lang="en-US" i="0" dirty="0">
                <a:solidFill>
                  <a:schemeClr val="tx1"/>
                </a:solidFill>
              </a:rPr>
              <a:t>for given values of the 	variables.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To Evaluate an Algebraic Expression </a:t>
            </a:r>
          </a:p>
        </p:txBody>
      </p:sp>
      <p:sp>
        <p:nvSpPr>
          <p:cNvPr id="15363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40538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533400" indent="-533400" algn="ctr"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Procedure</a:t>
            </a:r>
            <a:endParaRPr lang="en-US" dirty="0">
              <a:solidFill>
                <a:srgbClr val="000000"/>
              </a:solidFill>
            </a:endParaRPr>
          </a:p>
          <a:p>
            <a:pPr marL="533400" indent="-533400">
              <a:buFont typeface="+mj-lt"/>
              <a:buAutoNum type="arabicPeriod"/>
            </a:pPr>
            <a:r>
              <a:rPr lang="en-US" i="0" dirty="0">
                <a:solidFill>
                  <a:srgbClr val="000000"/>
                </a:solidFill>
              </a:rPr>
              <a:t>Combine like terms, if possible.</a:t>
            </a:r>
            <a:endParaRPr lang="en-US" i="0" baseline="30000" dirty="0">
              <a:solidFill>
                <a:srgbClr val="000000"/>
              </a:solidFill>
            </a:endParaRPr>
          </a:p>
          <a:p>
            <a:pPr marL="533400" indent="-533400">
              <a:buFont typeface="+mj-lt"/>
              <a:buAutoNum type="arabicPeriod"/>
            </a:pPr>
            <a:r>
              <a:rPr lang="en-US" i="0" dirty="0">
                <a:solidFill>
                  <a:srgbClr val="000000"/>
                </a:solidFill>
              </a:rPr>
              <a:t>Substitute the values given for any variables.</a:t>
            </a:r>
          </a:p>
          <a:p>
            <a:pPr marL="533400" indent="-533400">
              <a:buFont typeface="Courier New" pitchFamily="49" charset="0"/>
              <a:buAutoNum type="arabicPeriod" startAt="3"/>
            </a:pPr>
            <a:r>
              <a:rPr lang="en-US" i="0" dirty="0">
                <a:solidFill>
                  <a:srgbClr val="000000"/>
                </a:solidFill>
              </a:rPr>
              <a:t>Follow the rules for order of operations.</a:t>
            </a:r>
            <a:r>
              <a:rPr lang="en-US" dirty="0">
                <a:solidFill>
                  <a:srgbClr val="000000"/>
                </a:solidFill>
              </a:rPr>
              <a:t> </a:t>
            </a:r>
          </a:p>
          <a:p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b="1" dirty="0">
                <a:solidFill>
                  <a:srgbClr val="000000"/>
                </a:solidFill>
              </a:rPr>
              <a:t>Note</a:t>
            </a:r>
            <a:r>
              <a:rPr lang="en-US" dirty="0">
                <a:solidFill>
                  <a:srgbClr val="000000"/>
                </a:solidFill>
              </a:rPr>
              <a:t>: Terms separated by + and − signs may be evaluated at the same time. Then the value of the expression can be found by adding and subtracting from left to right.)</a:t>
            </a:r>
            <a:endParaRPr lang="en-US" i="0" dirty="0">
              <a:solidFill>
                <a:srgbClr val="000000"/>
              </a:solidFill>
            </a:endParaRPr>
          </a:p>
          <a:p>
            <a:pPr marL="533400" indent="-533400" algn="just">
              <a:buFont typeface="Courier New" pitchFamily="49" charset="0"/>
              <a:buNone/>
            </a:pP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Evaluating Algebraic Expressions</a:t>
            </a:r>
          </a:p>
        </p:txBody>
      </p:sp>
      <p:sp>
        <p:nvSpPr>
          <p:cNvPr id="9220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40285"/>
          </a:xfrm>
          <a:prstGeom prst="rect">
            <a:avLst/>
          </a:prstGeom>
        </p:spPr>
        <p:txBody>
          <a:bodyPr>
            <a:spAutoFit/>
          </a:bodyPr>
          <a:lstStyle/>
          <a:p>
            <a:pPr marL="514350" indent="-514350">
              <a:buFont typeface="+mj-lt"/>
              <a:buAutoNum type="alphaLcPeriod"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Evaluate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chemeClr val="tx1"/>
                </a:solidFill>
              </a:rPr>
              <a:t> for           and for              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12700" indent="-12700">
              <a:buFont typeface="Courier New" pitchFamily="49" charset="0"/>
              <a:buNone/>
              <a:tabLst>
                <a:tab pos="457200" algn="l"/>
              </a:tabLst>
            </a:pP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7526446"/>
              </p:ext>
            </p:extLst>
          </p:nvPr>
        </p:nvGraphicFramePr>
        <p:xfrm>
          <a:off x="990600" y="3340100"/>
          <a:ext cx="39497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117" name="Equation" r:id="rId3" imgW="3940560" imgH="694800" progId="Equation.DSMT4">
                  <p:embed/>
                </p:oleObj>
              </mc:Choice>
              <mc:Fallback>
                <p:oleObj name="Equation" r:id="rId3" imgW="3940560" imgH="694800" progId="Equation.DSMT4">
                  <p:embed/>
                  <p:pic>
                    <p:nvPicPr>
                      <p:cNvPr id="0" name="Picture 12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340100"/>
                        <a:ext cx="3949700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3973875"/>
              </p:ext>
            </p:extLst>
          </p:nvPr>
        </p:nvGraphicFramePr>
        <p:xfrm>
          <a:off x="972016" y="2838450"/>
          <a:ext cx="332105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118" name="Equation" r:id="rId5" imgW="3314520" imgH="558720" progId="Equation.DSMT4">
                  <p:embed/>
                </p:oleObj>
              </mc:Choice>
              <mc:Fallback>
                <p:oleObj name="Equation" r:id="rId5" imgW="3314520" imgH="558720" progId="Equation.DSMT4">
                  <p:embed/>
                  <p:pic>
                    <p:nvPicPr>
                      <p:cNvPr id="0" name="Picture 12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2016" y="2838450"/>
                        <a:ext cx="332105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3"/>
          <p:cNvSpPr txBox="1">
            <a:spLocks/>
          </p:cNvSpPr>
          <p:nvPr/>
        </p:nvSpPr>
        <p:spPr>
          <a:xfrm>
            <a:off x="457200" y="1828800"/>
            <a:ext cx="8229600" cy="3108543"/>
          </a:xfrm>
          <a:prstGeom prst="rect">
            <a:avLst/>
          </a:prstGeom>
        </p:spPr>
        <p:txBody>
          <a:bodyPr>
            <a:spAutoFit/>
          </a:bodyPr>
          <a:lstStyle/>
          <a:p>
            <a:pPr marL="514350" lvl="0" indent="-514350">
              <a:spcBef>
                <a:spcPct val="20000"/>
              </a:spcBef>
              <a:buFont typeface="+mj-lt"/>
              <a:buAutoNum type="alphaLcPeriod" startAt="2"/>
              <a:tabLst>
                <a:tab pos="457200" algn="l"/>
              </a:tabLst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Evaluate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3000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 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 for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>
                <a:tab pos="457200" algn="l"/>
              </a:tabLst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>
                <a:tab pos="457200" algn="l"/>
              </a:tabLst>
              <a:defRPr/>
            </a:pP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>
                <a:tab pos="457200" algn="l"/>
              </a:tabLst>
              <a:defRPr/>
            </a:pPr>
            <a:endParaRPr lang="en-US" sz="2800" dirty="0"/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>
                <a:tab pos="457200" algn="l"/>
              </a:tabLst>
              <a:defRPr/>
            </a:pP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>
                <a:tab pos="457200" algn="l"/>
              </a:tabLst>
              <a:defRPr/>
            </a:pPr>
            <a:r>
              <a:rPr lang="en-US" sz="2800" dirty="0"/>
              <a:t> 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8417298"/>
              </p:ext>
            </p:extLst>
          </p:nvPr>
        </p:nvGraphicFramePr>
        <p:xfrm>
          <a:off x="1041400" y="4927600"/>
          <a:ext cx="61214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119" name="Equation" r:id="rId7" imgW="6107400" imgH="694800" progId="Equation.DSMT4">
                  <p:embed/>
                </p:oleObj>
              </mc:Choice>
              <mc:Fallback>
                <p:oleObj name="Equation" r:id="rId7" imgW="6107400" imgH="694800" progId="Equation.DSMT4">
                  <p:embed/>
                  <p:pic>
                    <p:nvPicPr>
                      <p:cNvPr id="0" name="Picture 12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1400" y="4927600"/>
                        <a:ext cx="6121400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5893700"/>
              </p:ext>
            </p:extLst>
          </p:nvPr>
        </p:nvGraphicFramePr>
        <p:xfrm>
          <a:off x="1020763" y="4364722"/>
          <a:ext cx="5227637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120" name="Equation" r:id="rId9" imgW="5219640" imgH="558720" progId="Equation.DSMT4">
                  <p:embed/>
                </p:oleObj>
              </mc:Choice>
              <mc:Fallback>
                <p:oleObj name="Equation" r:id="rId9" imgW="5219640" imgH="558720" progId="Equation.DSMT4">
                  <p:embed/>
                  <p:pic>
                    <p:nvPicPr>
                      <p:cNvPr id="0" name="Picture 12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0763" y="4364722"/>
                        <a:ext cx="5227637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13ACB069-B4BD-4041-91DD-47A0BDC94A54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4853" y="1422826"/>
            <a:ext cx="762000" cy="2921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CFDE829F-6659-4FED-B5CA-47C72CF77B36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6520" y="1962707"/>
            <a:ext cx="762000" cy="2921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644173A4-2BF1-44D1-8EFA-AA9EF7D78475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5160" y="1962707"/>
            <a:ext cx="1041400" cy="27940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EBF48A26-DC6B-4035-AC9B-316023EDEBEC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9678" y="1408845"/>
            <a:ext cx="1041400" cy="279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Simplifying and Evaluating Algebraic Expressions </a:t>
            </a:r>
          </a:p>
        </p:txBody>
      </p:sp>
      <p:sp>
        <p:nvSpPr>
          <p:cNvPr id="11268" name="Rectangle 3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Simplify and evaluate     </a:t>
            </a:r>
            <a:r>
              <a:rPr lang="en-US" i="0" dirty="0">
                <a:solidFill>
                  <a:srgbClr val="0000FF"/>
                </a:solidFill>
              </a:rPr>
              <a:t>                 </a:t>
            </a:r>
            <a:r>
              <a:rPr lang="en-US" i="0" dirty="0">
                <a:solidFill>
                  <a:schemeClr val="tx1"/>
                </a:solidFill>
              </a:rPr>
              <a:t>for             . </a:t>
            </a:r>
          </a:p>
          <a:p>
            <a:pPr marL="12700" indent="-1270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 marL="12700" indent="-12700">
              <a:tabLst>
                <a:tab pos="457200" algn="l"/>
              </a:tabLst>
            </a:pPr>
            <a:r>
              <a:rPr lang="en-US" dirty="0"/>
              <a:t>First, simplify the expression by combining like terms.</a:t>
            </a:r>
          </a:p>
          <a:p>
            <a:pPr marL="12700" indent="-12700" algn="ctr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12700" indent="-12700" algn="ctr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r>
              <a:rPr lang="en-US" dirty="0"/>
              <a:t>Now, substitute −3 for </a:t>
            </a:r>
            <a:r>
              <a:rPr lang="en-US" i="1" dirty="0"/>
              <a:t>x </a:t>
            </a:r>
            <a:r>
              <a:rPr lang="en-US" dirty="0"/>
              <a:t>(using parentheses around −3 to be sure the signs are correct), and evaluate this simplified expression by following the rules for order of operations.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1460590"/>
              </p:ext>
            </p:extLst>
          </p:nvPr>
        </p:nvGraphicFramePr>
        <p:xfrm>
          <a:off x="4432300" y="3255963"/>
          <a:ext cx="1271588" cy="334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197" name="Equation" r:id="rId3" imgW="1257120" imgH="317160" progId="Equation.DSMT4">
                  <p:embed/>
                </p:oleObj>
              </mc:Choice>
              <mc:Fallback>
                <p:oleObj name="Equation" r:id="rId3" imgW="1257120" imgH="317160" progId="Equation.DSMT4">
                  <p:embed/>
                  <p:pic>
                    <p:nvPicPr>
                      <p:cNvPr id="0" name="Picture 11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2300" y="3255963"/>
                        <a:ext cx="1271588" cy="334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4053187"/>
              </p:ext>
            </p:extLst>
          </p:nvPr>
        </p:nvGraphicFramePr>
        <p:xfrm>
          <a:off x="2743200" y="2819400"/>
          <a:ext cx="16002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198" name="Equation" r:id="rId5" imgW="1590840" imgH="301680" progId="Equation.DSMT4">
                  <p:embed/>
                </p:oleObj>
              </mc:Choice>
              <mc:Fallback>
                <p:oleObj name="Equation" r:id="rId5" imgW="1590840" imgH="301680" progId="Equation.DSMT4">
                  <p:embed/>
                  <p:pic>
                    <p:nvPicPr>
                      <p:cNvPr id="0" name="Picture 11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2819400"/>
                        <a:ext cx="16002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3613282"/>
              </p:ext>
            </p:extLst>
          </p:nvPr>
        </p:nvGraphicFramePr>
        <p:xfrm>
          <a:off x="4445000" y="2819400"/>
          <a:ext cx="19177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199" name="Equation" r:id="rId7" imgW="1901520" imgH="301680" progId="Equation.DSMT4">
                  <p:embed/>
                </p:oleObj>
              </mc:Choice>
              <mc:Fallback>
                <p:oleObj name="Equation" r:id="rId7" imgW="1901520" imgH="301680" progId="Equation.DSMT4">
                  <p:embed/>
                  <p:pic>
                    <p:nvPicPr>
                      <p:cNvPr id="0" name="Picture 11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5000" y="2819400"/>
                        <a:ext cx="19177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8550211"/>
              </p:ext>
            </p:extLst>
          </p:nvPr>
        </p:nvGraphicFramePr>
        <p:xfrm>
          <a:off x="3708162" y="1276111"/>
          <a:ext cx="16002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200" name="Equation" r:id="rId9" imgW="1590840" imgH="301680" progId="Equation.DSMT4">
                  <p:embed/>
                </p:oleObj>
              </mc:Choice>
              <mc:Fallback>
                <p:oleObj name="Equation" r:id="rId9" imgW="1590840" imgH="301680" progId="Equation.DSMT4">
                  <p:embed/>
                  <p:pic>
                    <p:nvPicPr>
                      <p:cNvPr id="0" name="Picture 11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162" y="1276111"/>
                        <a:ext cx="16002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137415"/>
              </p:ext>
            </p:extLst>
          </p:nvPr>
        </p:nvGraphicFramePr>
        <p:xfrm>
          <a:off x="5884492" y="1278308"/>
          <a:ext cx="1016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201" name="Equation" r:id="rId10" imgW="1005480" imgH="264960" progId="Equation.DSMT4">
                  <p:embed/>
                </p:oleObj>
              </mc:Choice>
              <mc:Fallback>
                <p:oleObj name="Equation" r:id="rId10" imgW="1005480" imgH="264960" progId="Equation.DSMT4">
                  <p:embed/>
                  <p:pic>
                    <p:nvPicPr>
                      <p:cNvPr id="0" name="Picture 11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4492" y="1278308"/>
                        <a:ext cx="1016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Simplifying and Evaluating Algebraic Expressions (cont.)</a:t>
            </a:r>
          </a:p>
        </p:txBody>
      </p:sp>
      <p:sp>
        <p:nvSpPr>
          <p:cNvPr id="11268" name="Rectangle 3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12700" indent="-12700">
              <a:buFont typeface="Courier New" pitchFamily="49" charset="0"/>
              <a:buNone/>
              <a:tabLst>
                <a:tab pos="457200" algn="l"/>
              </a:tabLst>
            </a:pPr>
            <a:endParaRPr lang="en-US" sz="2400" dirty="0">
              <a:solidFill>
                <a:schemeClr val="tx1"/>
              </a:solidFill>
            </a:endParaRPr>
          </a:p>
          <a:p>
            <a:pPr marL="12700" indent="-12700">
              <a:buFont typeface="Courier New" pitchFamily="49" charset="0"/>
              <a:buNone/>
              <a:tabLst>
                <a:tab pos="457200" algn="l"/>
              </a:tabLst>
            </a:pPr>
            <a:endParaRPr lang="en-US" sz="2400" dirty="0">
              <a:solidFill>
                <a:schemeClr val="tx1"/>
              </a:solidFill>
            </a:endParaRPr>
          </a:p>
        </p:txBody>
      </p:sp>
      <p:graphicFrame>
        <p:nvGraphicFramePr>
          <p:cNvPr id="1024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2051981"/>
              </p:ext>
            </p:extLst>
          </p:nvPr>
        </p:nvGraphicFramePr>
        <p:xfrm>
          <a:off x="3124200" y="1293812"/>
          <a:ext cx="26289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23" name="Equation" r:id="rId3" imgW="2614680" imgH="594000" progId="Equation.DSMT4">
                  <p:embed/>
                </p:oleObj>
              </mc:Choice>
              <mc:Fallback>
                <p:oleObj name="Equation" r:id="rId3" imgW="2614680" imgH="594000" progId="Equation.DSMT4">
                  <p:embed/>
                  <p:pic>
                    <p:nvPicPr>
                      <p:cNvPr id="1024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1293812"/>
                        <a:ext cx="26289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63139"/>
              </p:ext>
            </p:extLst>
          </p:nvPr>
        </p:nvGraphicFramePr>
        <p:xfrm>
          <a:off x="4070350" y="1985592"/>
          <a:ext cx="14605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24" name="Equation" r:id="rId5" imgW="1444320" imgH="301680" progId="Equation.DSMT4">
                  <p:embed/>
                </p:oleObj>
              </mc:Choice>
              <mc:Fallback>
                <p:oleObj name="Equation" r:id="rId5" imgW="1444320" imgH="301680" progId="Equation.DSMT4">
                  <p:embed/>
                  <p:pic>
                    <p:nvPicPr>
                      <p:cNvPr id="10248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0350" y="1985592"/>
                        <a:ext cx="14605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2097093"/>
              </p:ext>
            </p:extLst>
          </p:nvPr>
        </p:nvGraphicFramePr>
        <p:xfrm>
          <a:off x="4090988" y="2524125"/>
          <a:ext cx="976312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25" name="Equation" r:id="rId7" imgW="965160" imgH="279360" progId="Equation.DSMT4">
                  <p:embed/>
                </p:oleObj>
              </mc:Choice>
              <mc:Fallback>
                <p:oleObj name="Equation" r:id="rId7" imgW="965160" imgH="279360" progId="Equation.DSMT4">
                  <p:embed/>
                  <p:pic>
                    <p:nvPicPr>
                      <p:cNvPr id="10249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0988" y="2524125"/>
                        <a:ext cx="976312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53157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Simplifying and Evaluating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Algebraic Expressions</a:t>
            </a:r>
          </a:p>
        </p:txBody>
      </p:sp>
      <p:sp>
        <p:nvSpPr>
          <p:cNvPr id="13316" name="Rectangle 3"/>
          <p:cNvSpPr>
            <a:spLocks noGrp="1"/>
          </p:cNvSpPr>
          <p:nvPr>
            <p:ph idx="1"/>
          </p:nvPr>
        </p:nvSpPr>
        <p:spPr>
          <a:xfrm>
            <a:off x="304800" y="1280160"/>
            <a:ext cx="8610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Simplify and evaluate                                  for           ,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Simplify first.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Now evaluate.</a:t>
            </a:r>
          </a:p>
        </p:txBody>
      </p:sp>
      <p:graphicFrame>
        <p:nvGraphicFramePr>
          <p:cNvPr id="1229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4915324"/>
              </p:ext>
            </p:extLst>
          </p:nvPr>
        </p:nvGraphicFramePr>
        <p:xfrm>
          <a:off x="2419350" y="2857500"/>
          <a:ext cx="43053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45" name="Equation" r:id="rId3" imgW="4296960" imgH="329040" progId="Equation.DSMT4">
                  <p:embed/>
                </p:oleObj>
              </mc:Choice>
              <mc:Fallback>
                <p:oleObj name="Equation" r:id="rId3" imgW="4296960" imgH="329040" progId="Equation.DSMT4">
                  <p:embed/>
                  <p:pic>
                    <p:nvPicPr>
                      <p:cNvPr id="0" name="Picture 19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9350" y="2857500"/>
                        <a:ext cx="43053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6906785"/>
              </p:ext>
            </p:extLst>
          </p:nvPr>
        </p:nvGraphicFramePr>
        <p:xfrm>
          <a:off x="414338" y="4019550"/>
          <a:ext cx="4240212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46" name="Equation" r:id="rId5" imgW="4228920" imgH="482400" progId="Equation.DSMT4">
                  <p:embed/>
                </p:oleObj>
              </mc:Choice>
              <mc:Fallback>
                <p:oleObj name="Equation" r:id="rId5" imgW="4228920" imgH="482400" progId="Equation.DSMT4">
                  <p:embed/>
                  <p:pic>
                    <p:nvPicPr>
                      <p:cNvPr id="0" name="Picture 19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338" y="4019550"/>
                        <a:ext cx="4240212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5895615"/>
              </p:ext>
            </p:extLst>
          </p:nvPr>
        </p:nvGraphicFramePr>
        <p:xfrm>
          <a:off x="1809750" y="4633912"/>
          <a:ext cx="11938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47" name="Equation" r:id="rId7" imgW="1179360" imgH="301680" progId="Equation.DSMT4">
                  <p:embed/>
                </p:oleObj>
              </mc:Choice>
              <mc:Fallback>
                <p:oleObj name="Equation" r:id="rId7" imgW="1179360" imgH="301680" progId="Equation.DSMT4">
                  <p:embed/>
                  <p:pic>
                    <p:nvPicPr>
                      <p:cNvPr id="0" name="Picture 19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9750" y="4633912"/>
                        <a:ext cx="11938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6464362"/>
              </p:ext>
            </p:extLst>
          </p:nvPr>
        </p:nvGraphicFramePr>
        <p:xfrm>
          <a:off x="1824038" y="5122863"/>
          <a:ext cx="695325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48" name="Equation" r:id="rId9" imgW="685800" imgH="279360" progId="Equation.DSMT4">
                  <p:embed/>
                </p:oleObj>
              </mc:Choice>
              <mc:Fallback>
                <p:oleObj name="Equation" r:id="rId9" imgW="685800" imgH="279360" progId="Equation.DSMT4">
                  <p:embed/>
                  <p:pic>
                    <p:nvPicPr>
                      <p:cNvPr id="0" name="Picture 19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4038" y="5122863"/>
                        <a:ext cx="695325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2350575"/>
              </p:ext>
            </p:extLst>
          </p:nvPr>
        </p:nvGraphicFramePr>
        <p:xfrm>
          <a:off x="5384800" y="4162425"/>
          <a:ext cx="20066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49" name="Equation" r:id="rId11" imgW="1992960" imgH="228240" progId="Equation.DSMT4">
                  <p:embed/>
                </p:oleObj>
              </mc:Choice>
              <mc:Fallback>
                <p:oleObj name="Equation" r:id="rId11" imgW="1992960" imgH="228240" progId="Equation.DSMT4">
                  <p:embed/>
                  <p:pic>
                    <p:nvPicPr>
                      <p:cNvPr id="0" name="Picture 19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4800" y="4162425"/>
                        <a:ext cx="20066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3957575"/>
              </p:ext>
            </p:extLst>
          </p:nvPr>
        </p:nvGraphicFramePr>
        <p:xfrm>
          <a:off x="3505200" y="1392608"/>
          <a:ext cx="26289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50" name="Equation" r:id="rId13" imgW="2614680" imgH="329040" progId="Equation.DSMT4">
                  <p:embed/>
                </p:oleObj>
              </mc:Choice>
              <mc:Fallback>
                <p:oleObj name="Equation" r:id="rId13" imgW="2614680" imgH="329040" progId="Equation.DSMT4">
                  <p:embed/>
                  <p:pic>
                    <p:nvPicPr>
                      <p:cNvPr id="0" name="Picture 19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1392608"/>
                        <a:ext cx="26289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489292"/>
              </p:ext>
            </p:extLst>
          </p:nvPr>
        </p:nvGraphicFramePr>
        <p:xfrm>
          <a:off x="6705600" y="1413934"/>
          <a:ext cx="749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51" name="Equation" r:id="rId15" imgW="740520" imgH="264960" progId="Equation.DSMT4">
                  <p:embed/>
                </p:oleObj>
              </mc:Choice>
              <mc:Fallback>
                <p:oleObj name="Equation" r:id="rId15" imgW="740520" imgH="264960" progId="Equation.DSMT4">
                  <p:embed/>
                  <p:pic>
                    <p:nvPicPr>
                      <p:cNvPr id="0" name="Picture 19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5600" y="1413934"/>
                        <a:ext cx="749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3115237"/>
              </p:ext>
            </p:extLst>
          </p:nvPr>
        </p:nvGraphicFramePr>
        <p:xfrm>
          <a:off x="7687654" y="1388534"/>
          <a:ext cx="10922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52" name="Equation" r:id="rId17" imgW="1078560" imgH="292320" progId="Equation.DSMT4">
                  <p:embed/>
                </p:oleObj>
              </mc:Choice>
              <mc:Fallback>
                <p:oleObj name="Equation" r:id="rId17" imgW="1078560" imgH="292320" progId="Equation.DSMT4">
                  <p:embed/>
                  <p:pic>
                    <p:nvPicPr>
                      <p:cNvPr id="0" name="Picture 19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87654" y="1388534"/>
                        <a:ext cx="10922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Simplifying and Evaluating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Algebraic Expressions</a:t>
            </a:r>
          </a:p>
        </p:txBody>
      </p:sp>
      <p:sp>
        <p:nvSpPr>
          <p:cNvPr id="1434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Simplify and evaluate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Simplify first.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lnSpc>
                <a:spcPct val="150000"/>
              </a:lnSpc>
              <a:buFont typeface="Courier New" pitchFamily="49" charset="0"/>
              <a:buNone/>
              <a:tabLst>
                <a:tab pos="45720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>
              <a:tabLst>
                <a:tab pos="457200" algn="l"/>
              </a:tabLst>
            </a:pPr>
            <a:endParaRPr lang="en-US" dirty="0"/>
          </a:p>
          <a:p>
            <a:pPr>
              <a:tabLst>
                <a:tab pos="457200" algn="l"/>
              </a:tabLst>
            </a:pPr>
            <a:r>
              <a:rPr lang="en-US" dirty="0"/>
              <a:t>Now evaluate.</a:t>
            </a: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7765955"/>
              </p:ext>
            </p:extLst>
          </p:nvPr>
        </p:nvGraphicFramePr>
        <p:xfrm>
          <a:off x="3716708" y="1119188"/>
          <a:ext cx="39116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79" name="Equation" r:id="rId3" imgW="3903840" imgH="886680" progId="Equation.DSMT4">
                  <p:embed/>
                </p:oleObj>
              </mc:Choice>
              <mc:Fallback>
                <p:oleObj name="Equation" r:id="rId3" imgW="3903840" imgH="886680" progId="Equation.DSMT4">
                  <p:embed/>
                  <p:pic>
                    <p:nvPicPr>
                      <p:cNvPr id="0" name="Picture 11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6708" y="1119188"/>
                        <a:ext cx="39116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9013649"/>
              </p:ext>
            </p:extLst>
          </p:nvPr>
        </p:nvGraphicFramePr>
        <p:xfrm>
          <a:off x="5926138" y="4152900"/>
          <a:ext cx="973137" cy="274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80" name="Equation" r:id="rId5" imgW="1041120" imgH="279360" progId="Equation.DSMT4">
                  <p:embed/>
                </p:oleObj>
              </mc:Choice>
              <mc:Fallback>
                <p:oleObj name="Equation" r:id="rId5" imgW="1041120" imgH="279360" progId="Equation.DSMT4">
                  <p:embed/>
                  <p:pic>
                    <p:nvPicPr>
                      <p:cNvPr id="0" name="Picture 11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26138" y="4152900"/>
                        <a:ext cx="973137" cy="274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102500"/>
              </p:ext>
            </p:extLst>
          </p:nvPr>
        </p:nvGraphicFramePr>
        <p:xfrm>
          <a:off x="3263900" y="2667000"/>
          <a:ext cx="2565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81" name="Equation" r:id="rId7" imgW="2550600" imgH="886680" progId="Equation.DSMT4">
                  <p:embed/>
                </p:oleObj>
              </mc:Choice>
              <mc:Fallback>
                <p:oleObj name="Equation" r:id="rId7" imgW="2550600" imgH="886680" progId="Equation.DSMT4">
                  <p:embed/>
                  <p:pic>
                    <p:nvPicPr>
                      <p:cNvPr id="0" name="Picture 11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3900" y="2667000"/>
                        <a:ext cx="25654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8247236"/>
              </p:ext>
            </p:extLst>
          </p:nvPr>
        </p:nvGraphicFramePr>
        <p:xfrm>
          <a:off x="5943600" y="3714750"/>
          <a:ext cx="1866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82" name="Equation" r:id="rId9" imgW="1855800" imgH="264960" progId="Equation.DSMT4">
                  <p:embed/>
                </p:oleObj>
              </mc:Choice>
              <mc:Fallback>
                <p:oleObj name="Equation" r:id="rId9" imgW="1855800" imgH="264960" progId="Equation.DSMT4">
                  <p:embed/>
                  <p:pic>
                    <p:nvPicPr>
                      <p:cNvPr id="0" name="Picture 11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3714750"/>
                        <a:ext cx="1866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4357173"/>
              </p:ext>
            </p:extLst>
          </p:nvPr>
        </p:nvGraphicFramePr>
        <p:xfrm>
          <a:off x="5905500" y="2667000"/>
          <a:ext cx="20955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83" name="Equation" r:id="rId11" imgW="2084400" imgH="886680" progId="Equation.DSMT4">
                  <p:embed/>
                </p:oleObj>
              </mc:Choice>
              <mc:Fallback>
                <p:oleObj name="Equation" r:id="rId11" imgW="2084400" imgH="886680" progId="Equation.DSMT4">
                  <p:embed/>
                  <p:pic>
                    <p:nvPicPr>
                      <p:cNvPr id="0" name="Picture 11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5500" y="2667000"/>
                        <a:ext cx="20955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4178721"/>
              </p:ext>
            </p:extLst>
          </p:nvPr>
        </p:nvGraphicFramePr>
        <p:xfrm>
          <a:off x="3387725" y="4933950"/>
          <a:ext cx="2027238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84" name="Equation" r:id="rId13" imgW="2019240" imgH="482400" progId="Equation.DSMT4">
                  <p:embed/>
                </p:oleObj>
              </mc:Choice>
              <mc:Fallback>
                <p:oleObj name="Equation" r:id="rId13" imgW="2019240" imgH="482400" progId="Equation.DSMT4">
                  <p:embed/>
                  <p:pic>
                    <p:nvPicPr>
                      <p:cNvPr id="0" name="Picture 11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7725" y="4933950"/>
                        <a:ext cx="2027238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8924333"/>
              </p:ext>
            </p:extLst>
          </p:nvPr>
        </p:nvGraphicFramePr>
        <p:xfrm>
          <a:off x="4184650" y="5548313"/>
          <a:ext cx="484188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85" name="Equation" r:id="rId15" imgW="469800" imgH="291960" progId="Equation.DSMT4">
                  <p:embed/>
                </p:oleObj>
              </mc:Choice>
              <mc:Fallback>
                <p:oleObj name="Equation" r:id="rId15" imgW="469800" imgH="291960" progId="Equation.DSMT4">
                  <p:embed/>
                  <p:pic>
                    <p:nvPicPr>
                      <p:cNvPr id="0" name="Picture 11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4650" y="5548313"/>
                        <a:ext cx="484188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5632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2">
            <a:extLst>
              <a:ext uri="{FF2B5EF4-FFF2-40B4-BE49-F238E27FC236}">
                <a16:creationId xmlns:a16="http://schemas.microsoft.com/office/drawing/2014/main" id="{D771E1AD-A205-477E-A20A-82E8DD622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en-US" dirty="0"/>
              <a:t>Completion </a:t>
            </a:r>
            <a:r>
              <a:rPr lang="en-US" sz="3200" dirty="0">
                <a:solidFill>
                  <a:schemeClr val="accent1"/>
                </a:solidFill>
              </a:rPr>
              <a:t>Example 5: Simplifying and Evaluating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Algebraic Expressions</a:t>
            </a:r>
          </a:p>
        </p:txBody>
      </p:sp>
      <p:sp>
        <p:nvSpPr>
          <p:cNvPr id="14" name="Rectangle 3">
            <a:extLst>
              <a:ext uri="{FF2B5EF4-FFF2-40B4-BE49-F238E27FC236}">
                <a16:creationId xmlns:a16="http://schemas.microsoft.com/office/drawing/2014/main" id="{98757D0F-DCFD-461D-ADD9-831F78BB1F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Simplify and evaluate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dirty="0"/>
              <a:t>First, simplify the expression by combining like terms.</a:t>
            </a: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lnSpc>
                <a:spcPct val="150000"/>
              </a:lnSpc>
              <a:buFont typeface="Courier New" pitchFamily="49" charset="0"/>
              <a:buNone/>
              <a:tabLst>
                <a:tab pos="457200" algn="l"/>
              </a:tabLst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5" name="Object 4">
            <a:extLst>
              <a:ext uri="{FF2B5EF4-FFF2-40B4-BE49-F238E27FC236}">
                <a16:creationId xmlns:a16="http://schemas.microsoft.com/office/drawing/2014/main" id="{F1F68525-FC0E-428A-9ABE-137B5C0C483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5349908"/>
              </p:ext>
            </p:extLst>
          </p:nvPr>
        </p:nvGraphicFramePr>
        <p:xfrm>
          <a:off x="1295400" y="3516313"/>
          <a:ext cx="7470775" cy="45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57" name="Equation" r:id="rId3" imgW="7454880" imgH="444240" progId="Equation.DSMT4">
                  <p:embed/>
                </p:oleObj>
              </mc:Choice>
              <mc:Fallback>
                <p:oleObj name="Equation" r:id="rId3" imgW="7454880" imgH="444240" progId="Equation.DSMT4">
                  <p:embed/>
                  <p:pic>
                    <p:nvPicPr>
                      <p:cNvPr id="1331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516313"/>
                        <a:ext cx="7470775" cy="458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7">
            <a:extLst>
              <a:ext uri="{FF2B5EF4-FFF2-40B4-BE49-F238E27FC236}">
                <a16:creationId xmlns:a16="http://schemas.microsoft.com/office/drawing/2014/main" id="{537AA065-161C-4328-B4A3-5514E581DE5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6512998"/>
              </p:ext>
            </p:extLst>
          </p:nvPr>
        </p:nvGraphicFramePr>
        <p:xfrm>
          <a:off x="4789488" y="4184650"/>
          <a:ext cx="237172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58" name="Equation" r:id="rId5" imgW="2361960" imgH="444240" progId="Equation.DSMT4">
                  <p:embed/>
                </p:oleObj>
              </mc:Choice>
              <mc:Fallback>
                <p:oleObj name="Equation" r:id="rId5" imgW="2361960" imgH="444240" progId="Equation.DSMT4">
                  <p:embed/>
                  <p:pic>
                    <p:nvPicPr>
                      <p:cNvPr id="13319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9488" y="4184650"/>
                        <a:ext cx="2371725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4">
            <a:extLst>
              <a:ext uri="{FF2B5EF4-FFF2-40B4-BE49-F238E27FC236}">
                <a16:creationId xmlns:a16="http://schemas.microsoft.com/office/drawing/2014/main" id="{60135CE0-22F3-4BF1-84FA-923B998B562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5620031"/>
              </p:ext>
            </p:extLst>
          </p:nvPr>
        </p:nvGraphicFramePr>
        <p:xfrm>
          <a:off x="3708400" y="1295400"/>
          <a:ext cx="5054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59" name="Equation" r:id="rId7" imgW="5046840" imgH="429480" progId="Equation.DSMT4">
                  <p:embed/>
                </p:oleObj>
              </mc:Choice>
              <mc:Fallback>
                <p:oleObj name="Equation" r:id="rId7" imgW="5046840" imgH="429480" progId="Equation.DSMT4">
                  <p:embed/>
                  <p:pic>
                    <p:nvPicPr>
                      <p:cNvPr id="11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400" y="1295400"/>
                        <a:ext cx="5054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20">
            <a:extLst>
              <a:ext uri="{FF2B5EF4-FFF2-40B4-BE49-F238E27FC236}">
                <a16:creationId xmlns:a16="http://schemas.microsoft.com/office/drawing/2014/main" id="{92B4ADCF-EA99-458C-B69C-40BE8B6F885F}"/>
              </a:ext>
            </a:extLst>
          </p:cNvPr>
          <p:cNvSpPr txBox="1"/>
          <p:nvPr/>
        </p:nvSpPr>
        <p:spPr>
          <a:xfrm>
            <a:off x="5222060" y="3469460"/>
            <a:ext cx="144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</a:rPr>
              <a:t>5    2 + 3</a:t>
            </a:r>
          </a:p>
        </p:txBody>
      </p:sp>
      <p:sp>
        <p:nvSpPr>
          <p:cNvPr id="19" name="TextBox 20">
            <a:extLst>
              <a:ext uri="{FF2B5EF4-FFF2-40B4-BE49-F238E27FC236}">
                <a16:creationId xmlns:a16="http://schemas.microsoft.com/office/drawing/2014/main" id="{E664598E-BD7D-4F2D-B3D6-517D7667192B}"/>
              </a:ext>
            </a:extLst>
          </p:cNvPr>
          <p:cNvSpPr txBox="1"/>
          <p:nvPr/>
        </p:nvSpPr>
        <p:spPr>
          <a:xfrm>
            <a:off x="7600444" y="3497108"/>
            <a:ext cx="91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</a:rPr>
              <a:t>1   2</a:t>
            </a:r>
          </a:p>
        </p:txBody>
      </p:sp>
      <p:sp>
        <p:nvSpPr>
          <p:cNvPr id="20" name="TextBox 20">
            <a:extLst>
              <a:ext uri="{FF2B5EF4-FFF2-40B4-BE49-F238E27FC236}">
                <a16:creationId xmlns:a16="http://schemas.microsoft.com/office/drawing/2014/main" id="{AEAC6EEC-167E-4A84-ABC1-D6036FEACE54}"/>
              </a:ext>
            </a:extLst>
          </p:cNvPr>
          <p:cNvSpPr txBox="1"/>
          <p:nvPr/>
        </p:nvSpPr>
        <p:spPr>
          <a:xfrm>
            <a:off x="5224308" y="4199092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33763F9-D5E2-4D22-B170-C190384DED44}"/>
              </a:ext>
            </a:extLst>
          </p:cNvPr>
          <p:cNvSpPr txBox="1"/>
          <p:nvPr/>
        </p:nvSpPr>
        <p:spPr>
          <a:xfrm>
            <a:off x="6438788" y="419100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</a:rPr>
              <a:t>1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A595A992-E7F9-430D-A745-B48EDA41AECC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5608" y="3686184"/>
            <a:ext cx="279400" cy="239815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E818D559-AFD2-4239-ACD0-A1BFB7CF9318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6545" y="3716978"/>
            <a:ext cx="279400" cy="239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0145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857</TotalTime>
  <Words>265</Words>
  <Application>Microsoft Office PowerPoint</Application>
  <PresentationFormat>On-screen Show (4:3)</PresentationFormat>
  <Paragraphs>58</Paragraphs>
  <Slides>10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Courier New</vt:lpstr>
      <vt:lpstr>Symbol</vt:lpstr>
      <vt:lpstr>Office Theme</vt:lpstr>
      <vt:lpstr>Equation</vt:lpstr>
      <vt:lpstr>Section 6.R.4</vt:lpstr>
      <vt:lpstr>Objectives</vt:lpstr>
      <vt:lpstr>To Evaluate an Algebraic Expression </vt:lpstr>
      <vt:lpstr>Example 1: Evaluating Algebraic Expressions</vt:lpstr>
      <vt:lpstr>Example 2: Simplifying and Evaluating Algebraic Expressions </vt:lpstr>
      <vt:lpstr>Example 2: Simplifying and Evaluating Algebraic Expressions (cont.)</vt:lpstr>
      <vt:lpstr>Example 3: Simplifying and Evaluating  Algebraic Expressions</vt:lpstr>
      <vt:lpstr>Example 4: Simplifying and Evaluating  Algebraic Expressions</vt:lpstr>
      <vt:lpstr>Completion Example 5: Simplifying and Evaluating  Algebraic Expressions</vt:lpstr>
      <vt:lpstr>Completion Example 5: Simplifying and Evaluating  Algebraic Expressions (cont.)</vt:lpstr>
    </vt:vector>
  </TitlesOfParts>
  <Company>Hawkes Learning Systems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Viewing Life Mathematically Plus Integrated Review</dc:title>
  <dc:creator>Hawkes Learning</dc:creator>
  <cp:lastModifiedBy>kanthi</cp:lastModifiedBy>
  <cp:revision>218</cp:revision>
  <dcterms:created xsi:type="dcterms:W3CDTF">2013-04-26T14:43:13Z</dcterms:created>
  <dcterms:modified xsi:type="dcterms:W3CDTF">2018-11-05T05:49:44Z</dcterms:modified>
</cp:coreProperties>
</file>