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7" r:id="rId8"/>
    <p:sldId id="268" r:id="rId9"/>
    <p:sldId id="269" r:id="rId10"/>
    <p:sldId id="270" r:id="rId11"/>
    <p:sldId id="281" r:id="rId12"/>
    <p:sldId id="274" r:id="rId13"/>
    <p:sldId id="275" r:id="rId14"/>
    <p:sldId id="276" r:id="rId15"/>
    <p:sldId id="277" r:id="rId16"/>
    <p:sldId id="282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D"/>
    <a:srgbClr val="000000"/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21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image" Target="../media/image118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12" Type="http://schemas.openxmlformats.org/officeDocument/2006/relationships/image" Target="../media/image117.wmf"/><Relationship Id="rId17" Type="http://schemas.openxmlformats.org/officeDocument/2006/relationships/image" Target="../media/image122.wmf"/><Relationship Id="rId2" Type="http://schemas.openxmlformats.org/officeDocument/2006/relationships/image" Target="../media/image107.wmf"/><Relationship Id="rId16" Type="http://schemas.openxmlformats.org/officeDocument/2006/relationships/image" Target="../media/image121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11" Type="http://schemas.openxmlformats.org/officeDocument/2006/relationships/image" Target="../media/image116.wmf"/><Relationship Id="rId5" Type="http://schemas.openxmlformats.org/officeDocument/2006/relationships/image" Target="../media/image110.wmf"/><Relationship Id="rId15" Type="http://schemas.openxmlformats.org/officeDocument/2006/relationships/image" Target="../media/image120.wmf"/><Relationship Id="rId10" Type="http://schemas.openxmlformats.org/officeDocument/2006/relationships/image" Target="../media/image115.wmf"/><Relationship Id="rId4" Type="http://schemas.openxmlformats.org/officeDocument/2006/relationships/image" Target="../media/image109.wmf"/><Relationship Id="rId9" Type="http://schemas.openxmlformats.org/officeDocument/2006/relationships/image" Target="../media/image114.wmf"/><Relationship Id="rId14" Type="http://schemas.openxmlformats.org/officeDocument/2006/relationships/image" Target="../media/image11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8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image" Target="../media/image138.wmf"/><Relationship Id="rId7" Type="http://schemas.openxmlformats.org/officeDocument/2006/relationships/image" Target="../media/image142.wmf"/><Relationship Id="rId12" Type="http://schemas.openxmlformats.org/officeDocument/2006/relationships/image" Target="../media/image147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11" Type="http://schemas.openxmlformats.org/officeDocument/2006/relationships/image" Target="../media/image146.wmf"/><Relationship Id="rId5" Type="http://schemas.openxmlformats.org/officeDocument/2006/relationships/image" Target="../media/image140.wmf"/><Relationship Id="rId10" Type="http://schemas.openxmlformats.org/officeDocument/2006/relationships/image" Target="../media/image145.wmf"/><Relationship Id="rId4" Type="http://schemas.openxmlformats.org/officeDocument/2006/relationships/image" Target="../media/image139.wmf"/><Relationship Id="rId9" Type="http://schemas.openxmlformats.org/officeDocument/2006/relationships/image" Target="../media/image14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6" Type="http://schemas.openxmlformats.org/officeDocument/2006/relationships/image" Target="../media/image63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5" Type="http://schemas.openxmlformats.org/officeDocument/2006/relationships/image" Target="../media/image6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Relationship Id="rId14" Type="http://schemas.openxmlformats.org/officeDocument/2006/relationships/image" Target="../media/image6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18" Type="http://schemas.openxmlformats.org/officeDocument/2006/relationships/image" Target="../media/image83.wmf"/><Relationship Id="rId3" Type="http://schemas.openxmlformats.org/officeDocument/2006/relationships/image" Target="../media/image68.wmf"/><Relationship Id="rId21" Type="http://schemas.openxmlformats.org/officeDocument/2006/relationships/image" Target="../media/image86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17" Type="http://schemas.openxmlformats.org/officeDocument/2006/relationships/image" Target="../media/image82.wmf"/><Relationship Id="rId2" Type="http://schemas.openxmlformats.org/officeDocument/2006/relationships/image" Target="../media/image67.wmf"/><Relationship Id="rId16" Type="http://schemas.openxmlformats.org/officeDocument/2006/relationships/image" Target="../media/image81.wmf"/><Relationship Id="rId20" Type="http://schemas.openxmlformats.org/officeDocument/2006/relationships/image" Target="../media/image85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5" Type="http://schemas.openxmlformats.org/officeDocument/2006/relationships/image" Target="../media/image80.wmf"/><Relationship Id="rId23" Type="http://schemas.openxmlformats.org/officeDocument/2006/relationships/image" Target="../media/image88.wmf"/><Relationship Id="rId10" Type="http://schemas.openxmlformats.org/officeDocument/2006/relationships/image" Target="../media/image75.wmf"/><Relationship Id="rId19" Type="http://schemas.openxmlformats.org/officeDocument/2006/relationships/image" Target="../media/image84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Relationship Id="rId22" Type="http://schemas.openxmlformats.org/officeDocument/2006/relationships/image" Target="../media/image8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6" Type="http://schemas.openxmlformats.org/officeDocument/2006/relationships/image" Target="../media/image104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5" Type="http://schemas.openxmlformats.org/officeDocument/2006/relationships/image" Target="../media/image10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DA46-7CB5-4633-9EF6-95642D5AF135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6EC99-39F7-4A6A-AC75-4030369B21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8BEF743-A1BA-45BB-A1DC-2A96C5932826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81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4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9" Type="http://schemas.openxmlformats.org/officeDocument/2006/relationships/image" Target="../media/image83.wmf"/><Relationship Id="rId21" Type="http://schemas.openxmlformats.org/officeDocument/2006/relationships/image" Target="../media/image74.wmf"/><Relationship Id="rId34" Type="http://schemas.openxmlformats.org/officeDocument/2006/relationships/oleObject" Target="../embeddings/oleObject83.bin"/><Relationship Id="rId42" Type="http://schemas.openxmlformats.org/officeDocument/2006/relationships/oleObject" Target="../embeddings/oleObject87.bin"/><Relationship Id="rId47" Type="http://schemas.openxmlformats.org/officeDocument/2006/relationships/image" Target="../media/image87.wmf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9" Type="http://schemas.openxmlformats.org/officeDocument/2006/relationships/image" Target="../media/image78.wmf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8.bin"/><Relationship Id="rId32" Type="http://schemas.openxmlformats.org/officeDocument/2006/relationships/oleObject" Target="../embeddings/oleObject82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86.bin"/><Relationship Id="rId45" Type="http://schemas.openxmlformats.org/officeDocument/2006/relationships/image" Target="../media/image86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80.bin"/><Relationship Id="rId36" Type="http://schemas.openxmlformats.org/officeDocument/2006/relationships/oleObject" Target="../embeddings/oleObject84.bin"/><Relationship Id="rId49" Type="http://schemas.openxmlformats.org/officeDocument/2006/relationships/image" Target="../media/image88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4" Type="http://schemas.openxmlformats.org/officeDocument/2006/relationships/oleObject" Target="../embeddings/oleObject88.bin"/><Relationship Id="rId4" Type="http://schemas.openxmlformats.org/officeDocument/2006/relationships/image" Target="../media/image66.wmf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81.bin"/><Relationship Id="rId35" Type="http://schemas.openxmlformats.org/officeDocument/2006/relationships/image" Target="../media/image81.wmf"/><Relationship Id="rId43" Type="http://schemas.openxmlformats.org/officeDocument/2006/relationships/image" Target="../media/image85.wmf"/><Relationship Id="rId48" Type="http://schemas.openxmlformats.org/officeDocument/2006/relationships/oleObject" Target="../embeddings/oleObject90.bin"/><Relationship Id="rId8" Type="http://schemas.openxmlformats.org/officeDocument/2006/relationships/oleObject" Target="../embeddings/oleObject70.bin"/><Relationship Id="rId3" Type="http://schemas.openxmlformats.org/officeDocument/2006/relationships/oleObject" Target="../embeddings/oleObject67.bin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85.bin"/><Relationship Id="rId46" Type="http://schemas.openxmlformats.org/officeDocument/2006/relationships/oleObject" Target="../embeddings/oleObject89.bin"/><Relationship Id="rId20" Type="http://schemas.openxmlformats.org/officeDocument/2006/relationships/oleObject" Target="../embeddings/oleObject76.bin"/><Relationship Id="rId41" Type="http://schemas.openxmlformats.org/officeDocument/2006/relationships/image" Target="../media/image8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6.bin"/><Relationship Id="rId18" Type="http://schemas.openxmlformats.org/officeDocument/2006/relationships/image" Target="../media/image96.wmf"/><Relationship Id="rId26" Type="http://schemas.openxmlformats.org/officeDocument/2006/relationships/image" Target="../media/image100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34" Type="http://schemas.openxmlformats.org/officeDocument/2006/relationships/image" Target="../media/image104.wmf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3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99.wmf"/><Relationship Id="rId32" Type="http://schemas.openxmlformats.org/officeDocument/2006/relationships/image" Target="../media/image103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101.wmf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102.wmf"/><Relationship Id="rId8" Type="http://schemas.openxmlformats.org/officeDocument/2006/relationships/image" Target="../media/image9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08.bin"/><Relationship Id="rId4" Type="http://schemas.openxmlformats.org/officeDocument/2006/relationships/image" Target="../media/image105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3.wmf"/><Relationship Id="rId26" Type="http://schemas.openxmlformats.org/officeDocument/2006/relationships/image" Target="../media/image117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34" Type="http://schemas.openxmlformats.org/officeDocument/2006/relationships/image" Target="../media/image121.wmf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20" Type="http://schemas.openxmlformats.org/officeDocument/2006/relationships/image" Target="../media/image114.wmf"/><Relationship Id="rId29" Type="http://schemas.openxmlformats.org/officeDocument/2006/relationships/oleObject" Target="../embeddings/oleObject122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16.wmf"/><Relationship Id="rId32" Type="http://schemas.openxmlformats.org/officeDocument/2006/relationships/image" Target="../media/image120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18.wmf"/><Relationship Id="rId36" Type="http://schemas.openxmlformats.org/officeDocument/2006/relationships/image" Target="../media/image122.wmf"/><Relationship Id="rId10" Type="http://schemas.openxmlformats.org/officeDocument/2006/relationships/image" Target="../media/image109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1.wmf"/><Relationship Id="rId22" Type="http://schemas.openxmlformats.org/officeDocument/2006/relationships/image" Target="../media/image115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19.wmf"/><Relationship Id="rId35" Type="http://schemas.openxmlformats.org/officeDocument/2006/relationships/oleObject" Target="../embeddings/oleObject125.bin"/><Relationship Id="rId8" Type="http://schemas.openxmlformats.org/officeDocument/2006/relationships/image" Target="../media/image10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8.bin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0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132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143.wmf"/><Relationship Id="rId26" Type="http://schemas.openxmlformats.org/officeDocument/2006/relationships/image" Target="../media/image147.wmf"/><Relationship Id="rId3" Type="http://schemas.openxmlformats.org/officeDocument/2006/relationships/oleObject" Target="../embeddings/oleObject140.bin"/><Relationship Id="rId21" Type="http://schemas.openxmlformats.org/officeDocument/2006/relationships/oleObject" Target="../embeddings/oleObject149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47.bin"/><Relationship Id="rId25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4.bin"/><Relationship Id="rId24" Type="http://schemas.openxmlformats.org/officeDocument/2006/relationships/image" Target="../media/image146.wmf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23" Type="http://schemas.openxmlformats.org/officeDocument/2006/relationships/oleObject" Target="../embeddings/oleObject150.bin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141.wmf"/><Relationship Id="rId22" Type="http://schemas.openxmlformats.org/officeDocument/2006/relationships/image" Target="../media/image145.wmf"/><Relationship Id="rId27" Type="http://schemas.openxmlformats.org/officeDocument/2006/relationships/oleObject" Target="../embeddings/oleObject15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4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29" Type="http://schemas.openxmlformats.org/officeDocument/2006/relationships/oleObject" Target="../embeddings/oleObject3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32.wmf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31" Type="http://schemas.openxmlformats.org/officeDocument/2006/relationships/image" Target="../media/image3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Relationship Id="rId27" Type="http://schemas.openxmlformats.org/officeDocument/2006/relationships/oleObject" Target="../embeddings/oleObject31.bin"/><Relationship Id="rId30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oleObject" Target="../embeddings/oleObject48.bin"/><Relationship Id="rId21" Type="http://schemas.openxmlformats.org/officeDocument/2006/relationships/image" Target="../media/image56.wmf"/><Relationship Id="rId34" Type="http://schemas.openxmlformats.org/officeDocument/2006/relationships/oleObject" Target="../embeddings/oleObject64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33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0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5.wmf"/><Relationship Id="rId31" Type="http://schemas.openxmlformats.org/officeDocument/2006/relationships/image" Target="../media/image61.wmf"/><Relationship Id="rId4" Type="http://schemas.openxmlformats.org/officeDocument/2006/relationships/image" Target="../media/image48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63.wmf"/><Relationship Id="rId8" Type="http://schemas.openxmlformats.org/officeDocument/2006/relationships/oleObject" Target="../embeddings/oleObject5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write                             where the three dots (called </a:t>
            </a:r>
          </a:p>
          <a:p>
            <a:pPr>
              <a:lnSpc>
                <a:spcPct val="2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 ellipsis) mean “and so on” or to continue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pattern without stopping.  Or, if we agree to round, we </a:t>
            </a:r>
          </a:p>
          <a:p>
            <a:pPr>
              <a:lnSpc>
                <a:spcPct val="2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can write                     (to the nearest thousandth).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36750" y="1337733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2171700" imgH="838200" progId="Equation.DSMT4">
                  <p:embed/>
                </p:oleObj>
              </mc:Choice>
              <mc:Fallback>
                <p:oleObj name="Equation" r:id="rId3" imgW="21717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337733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930400" y="32512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1574640" imgH="838080" progId="Equation.DSMT4">
                  <p:embed/>
                </p:oleObj>
              </mc:Choice>
              <mc:Fallback>
                <p:oleObj name="Equation" r:id="rId5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2512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Changing Fractions to Decimal Number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702033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7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033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956033" y="189202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8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189202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06713" y="2014756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9" name="Equation" r:id="rId6" imgW="1460160" imgH="495000" progId="Equation.DSMT4">
                  <p:embed/>
                </p:oleObj>
              </mc:Choice>
              <mc:Fallback>
                <p:oleObj name="Equation" r:id="rId6" imgW="1460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014756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94188" y="5716806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0" name="Equation" r:id="rId8" imgW="164880" imgH="241200" progId="Equation.DSMT4">
                  <p:embed/>
                </p:oleObj>
              </mc:Choice>
              <mc:Fallback>
                <p:oleObj name="Equation" r:id="rId8" imgW="1648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716806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307555" y="225085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36222" y="4861406"/>
            <a:ext cx="41910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000" dirty="0">
                <a:solidFill>
                  <a:srgbClr val="008080"/>
                </a:solidFill>
              </a:rPr>
              <a:t>The remainder will repeat in sequence 3,2,6,4,5,1, 3 and so on. Therefore, the digits in the sequence will also repeat in sequence without end.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119687" y="1753299"/>
            <a:ext cx="3383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six digits will repeat in the same pattern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586288" y="194803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479023" y="582656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11308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1" name="Equation" r:id="rId10" imgW="190440" imgH="266400" progId="Equation.DSMT4">
                  <p:embed/>
                </p:oleObj>
              </mc:Choice>
              <mc:Fallback>
                <p:oleObj name="Equation" r:id="rId10" imgW="190440" imgH="26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209692" y="2312973"/>
          <a:ext cx="35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2" name="Equation" r:id="rId12" imgW="355320" imgH="355320" progId="Equation.DSMT4">
                  <p:embed/>
                </p:oleObj>
              </mc:Choice>
              <mc:Fallback>
                <p:oleObj name="Equation" r:id="rId12" imgW="35532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692" y="2312973"/>
                        <a:ext cx="35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386138" y="2668806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3" name="Equation" r:id="rId14" imgW="342720" imgH="266400" progId="Equation.DSMT4">
                  <p:embed/>
                </p:oleObj>
              </mc:Choice>
              <mc:Fallback>
                <p:oleObj name="Equation" r:id="rId14" imgW="34272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668806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211513" y="2906494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4" name="Equation" r:id="rId16" imgW="520560" imgH="355320" progId="Equation.DSMT4">
                  <p:embed/>
                </p:oleObj>
              </mc:Choice>
              <mc:Fallback>
                <p:oleObj name="Equation" r:id="rId16" imgW="5205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906494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3570288" y="3286795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5" name="Equation" r:id="rId18" imgW="330120" imgH="266400" progId="Equation.DSMT4">
                  <p:embed/>
                </p:oleObj>
              </mc:Choice>
              <mc:Fallback>
                <p:oleObj name="Equation" r:id="rId18" imgW="33012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3286795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400192" y="35580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6" name="Equation" r:id="rId20" imgW="520560" imgH="355320" progId="Equation.DSMT4">
                  <p:embed/>
                </p:oleObj>
              </mc:Choice>
              <mc:Fallback>
                <p:oleObj name="Equation" r:id="rId20" imgW="5205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192" y="35580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3737427" y="3913872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" name="Equation" r:id="rId22" imgW="342720" imgH="266400" progId="Equation.DSMT4">
                  <p:embed/>
                </p:oleObj>
              </mc:Choice>
              <mc:Fallback>
                <p:oleObj name="Equation" r:id="rId22" imgW="34272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427" y="3913872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3577322" y="4159250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8" name="Equation" r:id="rId24" imgW="520560" imgH="355320" progId="Equation.DSMT4">
                  <p:embed/>
                </p:oleObj>
              </mc:Choice>
              <mc:Fallback>
                <p:oleObj name="Equation" r:id="rId24" imgW="520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322" y="4159250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3900488" y="4540250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9" name="Equation" r:id="rId26" imgW="342720" imgH="266400" progId="Equation.DSMT4">
                  <p:embed/>
                </p:oleObj>
              </mc:Choice>
              <mc:Fallback>
                <p:oleObj name="Equation" r:id="rId26" imgW="3427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4540250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3759200" y="4794017"/>
          <a:ext cx="50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0" name="Equation" r:id="rId28" imgW="507960" imgH="355320" progId="Equation.DSMT4">
                  <p:embed/>
                </p:oleObj>
              </mc:Choice>
              <mc:Fallback>
                <p:oleObj name="Equation" r:id="rId28" imgW="50796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794017"/>
                        <a:ext cx="50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4103688" y="5158239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1" name="Equation" r:id="rId30" imgW="342720" imgH="266400" progId="Equation.DSMT4">
                  <p:embed/>
                </p:oleObj>
              </mc:Choice>
              <mc:Fallback>
                <p:oleObj name="Equation" r:id="rId30" imgW="3427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5158239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3942666" y="53868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2" name="Equation" r:id="rId32" imgW="520560" imgH="355320" progId="Equation.DSMT4">
                  <p:embed/>
                </p:oleObj>
              </mc:Choice>
              <mc:Fallback>
                <p:oleObj name="Equation" r:id="rId32" imgW="520560" imgH="355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666" y="53868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314933" y="1758047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3" name="Equation" r:id="rId34" imgW="241200" imgH="241200" progId="Equation.DSMT4">
                  <p:embed/>
                </p:oleObj>
              </mc:Choice>
              <mc:Fallback>
                <p:oleObj name="Equation" r:id="rId34" imgW="241200" imgH="241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933" y="1758047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14621"/>
              </p:ext>
            </p:extLst>
          </p:nvPr>
        </p:nvGraphicFramePr>
        <p:xfrm>
          <a:off x="3540088" y="1761522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4" name="Equation" r:id="rId36" imgW="190440" imgH="241200" progId="Equation.DSMT4">
                  <p:embed/>
                </p:oleObj>
              </mc:Choice>
              <mc:Fallback>
                <p:oleObj name="Equation" r:id="rId36" imgW="190440" imgH="241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088" y="1761522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48420"/>
              </p:ext>
            </p:extLst>
          </p:nvPr>
        </p:nvGraphicFramePr>
        <p:xfrm>
          <a:off x="3717887" y="174360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5" name="Equation" r:id="rId38" imgW="177480" imgH="253800" progId="Equation.DSMT4">
                  <p:embed/>
                </p:oleObj>
              </mc:Choice>
              <mc:Fallback>
                <p:oleObj name="Equation" r:id="rId38" imgW="177480" imgH="253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887" y="174360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387609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6" name="Equation" r:id="rId40" imgW="190440" imgH="266400" progId="Equation.DSMT4">
                  <p:embed/>
                </p:oleObj>
              </mc:Choice>
              <mc:Fallback>
                <p:oleObj name="Equation" r:id="rId40" imgW="19044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09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13447"/>
              </p:ext>
            </p:extLst>
          </p:nvPr>
        </p:nvGraphicFramePr>
        <p:xfrm>
          <a:off x="4044136" y="175905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7" name="Equation" r:id="rId42" imgW="177480" imgH="253800" progId="Equation.DSMT4">
                  <p:embed/>
                </p:oleObj>
              </mc:Choice>
              <mc:Fallback>
                <p:oleObj name="Equation" r:id="rId42" imgW="17748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136" y="175905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4212110" y="1758047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8" name="Equation" r:id="rId44" imgW="177480" imgH="241200" progId="Equation.DSMT4">
                  <p:embed/>
                </p:oleObj>
              </mc:Choice>
              <mc:Fallback>
                <p:oleObj name="Equation" r:id="rId44" imgW="1774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10" y="1758047"/>
                        <a:ext cx="17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"/>
          <p:cNvSpPr txBox="1">
            <a:spLocks/>
          </p:cNvSpPr>
          <p:nvPr/>
        </p:nvSpPr>
        <p:spPr>
          <a:xfrm>
            <a:off x="4419600" y="2819400"/>
            <a:ext cx="448056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write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521200" y="3276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59" name="Equation" r:id="rId46" imgW="253890" imgH="837836" progId="Equation.DSMT4">
                  <p:embed/>
                </p:oleObj>
              </mc:Choice>
              <mc:Fallback>
                <p:oleObj name="Equation" r:id="rId46" imgW="253890" imgH="837836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2766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4800600" y="3549650"/>
          <a:ext cx="400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0" name="Equation" r:id="rId48" imgW="4000500" imgH="292100" progId="Equation.DSMT4">
                  <p:embed/>
                </p:oleObj>
              </mc:Choice>
              <mc:Fallback>
                <p:oleObj name="Equation" r:id="rId48" imgW="40005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49650"/>
                        <a:ext cx="400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Simplifying Expressions with Decimals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772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sum                              in decimal form.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489200" y="1123245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8" name="Equation" r:id="rId3" imgW="2273300" imgH="838200" progId="Equation.DSMT4">
                  <p:embed/>
                </p:oleObj>
              </mc:Choice>
              <mc:Fallback>
                <p:oleObj name="Equation" r:id="rId3" imgW="22733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123245"/>
                        <a:ext cx="227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64000" y="49530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9" name="Equation" r:id="rId5" imgW="812447" imgH="291973" progId="Equation.DSMT4">
                  <p:embed/>
                </p:oleObj>
              </mc:Choice>
              <mc:Fallback>
                <p:oleObj name="Equation" r:id="rId5" imgW="81244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9530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43200" y="2362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0" name="Equation" r:id="rId7" imgW="622030" imgH="837836" progId="Equation.DSMT4">
                  <p:embed/>
                </p:oleObj>
              </mc:Choice>
              <mc:Fallback>
                <p:oleObj name="Equation" r:id="rId7" imgW="622030" imgH="837836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178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1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8100" y="3975100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2" name="Equation" r:id="rId11" imgW="787400" imgH="901700" progId="Equation.DSMT4">
                  <p:embed/>
                </p:oleObj>
              </mc:Choice>
              <mc:Fallback>
                <p:oleObj name="Equation" r:id="rId11" imgW="787400" imgH="9017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975100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683000" y="26797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3" name="Equation" r:id="rId13" imgW="203024" imgH="203024" progId="Equation.DSMT4">
                  <p:embed/>
                </p:oleObj>
              </mc:Choice>
              <mc:Fallback>
                <p:oleObj name="Equation" r:id="rId13" imgW="203024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6797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581650" y="2462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Equation" r:id="rId15" imgW="1143000" imgH="685800" progId="Equation.DSMT4">
                  <p:embed/>
                </p:oleObj>
              </mc:Choice>
              <mc:Fallback>
                <p:oleObj name="Equation" r:id="rId15" imgW="1143000" imgH="6858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2462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83000" y="34734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5" name="Equation" r:id="rId17" imgW="203024" imgH="203024" progId="Equation.DSMT4">
                  <p:embed/>
                </p:oleObj>
              </mc:Choice>
              <mc:Fallback>
                <p:oleObj name="Equation" r:id="rId17" imgW="203024" imgH="203024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4734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114800" y="4483100"/>
          <a:ext cx="76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6" name="Equation" r:id="rId19" imgW="761669" imgH="393529" progId="Equation.DSMT4">
                  <p:embed/>
                </p:oleObj>
              </mc:Choice>
              <mc:Fallback>
                <p:oleObj name="Equation" r:id="rId19" imgW="761669" imgH="393529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83100"/>
                        <a:ext cx="76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524500" y="4113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7" name="Equation" r:id="rId21" imgW="1143000" imgH="685800" progId="Equation.DSMT4">
                  <p:embed/>
                </p:oleObj>
              </mc:Choice>
              <mc:Fallback>
                <p:oleObj name="Equation" r:id="rId21" imgW="1143000" imgH="6858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4113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683000" y="4324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8" name="Equation" r:id="rId23" imgW="203024" imgH="203024" progId="Equation.DSMT4">
                  <p:embed/>
                </p:oleObj>
              </mc:Choice>
              <mc:Fallback>
                <p:oleObj name="Equation" r:id="rId23" imgW="203024" imgH="2030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4324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064000" y="263525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9" name="Equation" r:id="rId25" imgW="812447" imgH="291973" progId="Equation.DSMT4">
                  <p:embed/>
                </p:oleObj>
              </mc:Choice>
              <mc:Fallback>
                <p:oleObj name="Equation" r:id="rId25" imgW="812447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263525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2291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0" name="Equation" r:id="rId27" imgW="647700" imgH="292100" progId="Equation.DSMT4">
                  <p:embed/>
                </p:oleObj>
              </mc:Choice>
              <mc:Fallback>
                <p:oleObj name="Equation" r:id="rId27" imgW="6477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216400" y="4279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1" name="Equation" r:id="rId29" imgW="660113" imgH="291973" progId="Equation.DSMT4">
                  <p:embed/>
                </p:oleObj>
              </mc:Choice>
              <mc:Fallback>
                <p:oleObj name="Equation" r:id="rId29" imgW="66011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279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2" name="Object 44"/>
          <p:cNvGraphicFramePr>
            <a:graphicFrameLocks noChangeAspect="1"/>
          </p:cNvGraphicFramePr>
          <p:nvPr/>
        </p:nvGraphicFramePr>
        <p:xfrm>
          <a:off x="4267200" y="235812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2" name="Equation" r:id="rId31" imgW="152280" imgH="215640" progId="Equation.DSMT4">
                  <p:embed/>
                </p:oleObj>
              </mc:Choice>
              <mc:Fallback>
                <p:oleObj name="Equation" r:id="rId31" imgW="152280" imgH="21564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5812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4090990" y="2359819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3" name="Equation" r:id="rId33" imgW="152280" imgH="215640" progId="Equation.DSMT4">
                  <p:embed/>
                </p:oleObj>
              </mc:Choice>
              <mc:Fallback>
                <p:oleObj name="Equation" r:id="rId33" imgW="152280" imgH="2156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90" y="2359819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which is larger,       or </a:t>
            </a:r>
            <a:r>
              <a:rPr lang="en-US" i="0" dirty="0">
                <a:solidFill>
                  <a:srgbClr val="0000FF"/>
                </a:solidFill>
              </a:rPr>
              <a:t>0.18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/>
              <a:t>How much larger is the larger number?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To compare the two numbers, begin by changing         to decimal form.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343400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611145" y="32514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1145" y="325143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476750" y="46799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1" name="Equation" r:id="rId3" imgW="1244520" imgH="838080" progId="Equation.DSMT4">
                  <p:embed/>
                </p:oleObj>
              </mc:Choice>
              <mc:Fallback>
                <p:oleObj name="Equation" r:id="rId3" imgW="1244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799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33412"/>
              </p:ext>
            </p:extLst>
          </p:nvPr>
        </p:nvGraphicFramePr>
        <p:xfrm>
          <a:off x="2699927" y="141585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2" name="Equation" r:id="rId5" imgW="215713" imgH="291847" progId="Equation.DSMT4">
                  <p:embed/>
                </p:oleObj>
              </mc:Choice>
              <mc:Fallback>
                <p:oleObj name="Equation" r:id="rId5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927" y="141585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30600" y="556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56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365500" y="5036001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name="Equation" r:id="rId9" imgW="380835" imgH="406224" progId="Equation.DSMT4">
                  <p:embed/>
                </p:oleObj>
              </mc:Choice>
              <mc:Fallback>
                <p:oleObj name="Equation" r:id="rId9" imgW="380835" imgH="4062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036001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365500" y="462370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5" name="Equation" r:id="rId11" imgW="380835" imgH="291973" progId="Equation.DSMT4">
                  <p:embed/>
                </p:oleObj>
              </mc:Choice>
              <mc:Fallback>
                <p:oleObj name="Equation" r:id="rId11" imgW="380835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2370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4109809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6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09809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200400" y="369751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name="Equation" r:id="rId15" imgW="545863" imgH="291973" progId="Equation.DSMT4">
                  <p:embed/>
                </p:oleObj>
              </mc:Choice>
              <mc:Fallback>
                <p:oleObj name="Equation" r:id="rId15" imgW="54586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9751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965450" y="3170917"/>
          <a:ext cx="62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8" name="Equation" r:id="rId17" imgW="622030" imgH="406224" progId="Equation.DSMT4">
                  <p:embed/>
                </p:oleObj>
              </mc:Choice>
              <mc:Fallback>
                <p:oleObj name="Equation" r:id="rId17" imgW="622030" imgH="406224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3170917"/>
                        <a:ext cx="62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965450" y="2758621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9" name="Equation" r:id="rId19" imgW="634725" imgH="291973" progId="Equation.DSMT4">
                  <p:embed/>
                </p:oleObj>
              </mc:Choice>
              <mc:Fallback>
                <p:oleObj name="Equation" r:id="rId19" imgW="634725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758621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705100" y="2232025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0" name="Equation" r:id="rId21" imgW="469696" imgH="406224" progId="Equation.DSMT4">
                  <p:embed/>
                </p:oleObj>
              </mc:Choice>
              <mc:Fallback>
                <p:oleObj name="Equation" r:id="rId21" imgW="469696" imgH="406224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232025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2209800" y="1703211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1" name="Equation" r:id="rId23" imgW="1524000" imgH="571500" progId="Equation.DSMT4">
                  <p:embed/>
                </p:oleObj>
              </mc:Choice>
              <mc:Fallback>
                <p:oleObj name="Equation" r:id="rId23" imgW="1524000" imgH="5715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03211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506732"/>
              </p:ext>
            </p:extLst>
          </p:nvPr>
        </p:nvGraphicFramePr>
        <p:xfrm>
          <a:off x="2890427" y="159495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2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427" y="159495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94771"/>
              </p:ext>
            </p:extLst>
          </p:nvPr>
        </p:nvGraphicFramePr>
        <p:xfrm>
          <a:off x="2951390" y="141070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3" name="Equation" r:id="rId27" imgW="190500" imgH="279400" progId="Equation.DSMT4">
                  <p:embed/>
                </p:oleObj>
              </mc:Choice>
              <mc:Fallback>
                <p:oleObj name="Equation" r:id="rId27" imgW="190500" imgH="2794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390" y="141070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463563"/>
              </p:ext>
            </p:extLst>
          </p:nvPr>
        </p:nvGraphicFramePr>
        <p:xfrm>
          <a:off x="3125904" y="1410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4" name="Equation" r:id="rId29" imgW="203112" imgH="291973" progId="Equation.DSMT4">
                  <p:embed/>
                </p:oleObj>
              </mc:Choice>
              <mc:Fallback>
                <p:oleObj name="Equation" r:id="rId29" imgW="203112" imgH="29197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904" y="1410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79422"/>
              </p:ext>
            </p:extLst>
          </p:nvPr>
        </p:nvGraphicFramePr>
        <p:xfrm>
          <a:off x="3296502" y="141070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5" name="Equation" r:id="rId31" imgW="203112" imgH="279279" progId="Equation.DSMT4">
                  <p:embed/>
                </p:oleObj>
              </mc:Choice>
              <mc:Fallback>
                <p:oleObj name="Equation" r:id="rId31" imgW="203112" imgH="279279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502" y="141070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021911"/>
              </p:ext>
            </p:extLst>
          </p:nvPr>
        </p:nvGraphicFramePr>
        <p:xfrm>
          <a:off x="3467100" y="141070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6" name="Equation" r:id="rId33" imgW="203112" imgH="291973" progId="Equation.DSMT4">
                  <p:embed/>
                </p:oleObj>
              </mc:Choice>
              <mc:Fallback>
                <p:oleObj name="Equation" r:id="rId33" imgW="203112" imgH="29197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41070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27700" y="49530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7" name="Equation" r:id="rId35" imgW="1358310" imgH="291973" progId="Equation.DSMT4">
                  <p:embed/>
                </p:oleObj>
              </mc:Choice>
              <mc:Fallback>
                <p:oleObj name="Equation" r:id="rId35" imgW="1358310" imgH="29197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9530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3482419"/>
            <a:ext cx="8229600" cy="6718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larger than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0.18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0.0075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Comparing, we see that 0.1875 is larger than 0.18. Now subtract the smaller number from the larger number.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333500" y="3479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798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43300" y="22987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5" imgW="1002865" imgH="291973" progId="Equation.DSMT4">
                  <p:embed/>
                </p:oleObj>
              </mc:Choice>
              <mc:Fallback>
                <p:oleObj name="Equation" r:id="rId5" imgW="1002865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2987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52800" y="273685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7" imgW="1218960" imgH="406080" progId="Equation.DSMT4">
                  <p:embed/>
                </p:oleObj>
              </mc:Choice>
              <mc:Fallback>
                <p:oleObj name="Equation" r:id="rId7" imgW="121896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43300" y="32893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9" imgW="1002865" imgH="291973" progId="Equation.DSMT4">
                  <p:embed/>
                </p:oleObj>
              </mc:Choice>
              <mc:Fallback>
                <p:oleObj name="Equation" r:id="rId9" imgW="1002865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93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768850" y="32893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1" imgW="1104840" imgH="241200" progId="Equation.DSMT4">
                  <p:embed/>
                </p:oleObj>
              </mc:Choice>
              <mc:Fallback>
                <p:oleObj name="Equation" r:id="rId11" imgW="11048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893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auto mechanic charges </a:t>
            </a:r>
            <a:r>
              <a:rPr lang="en-US" dirty="0">
                <a:solidFill>
                  <a:srgbClr val="0000FF"/>
                </a:solidFill>
              </a:rPr>
              <a:t>$35.60 </a:t>
            </a:r>
            <a:r>
              <a:rPr lang="en-US" dirty="0"/>
              <a:t>per hour of labor. How much would he charge for a job which would take     </a:t>
            </a:r>
          </a:p>
          <a:p>
            <a:r>
              <a:rPr lang="en-US" dirty="0"/>
              <a:t>       hours of labor and required $273.49 for parts?</a:t>
            </a:r>
          </a:p>
          <a:p>
            <a:endParaRPr lang="en-US" sz="1000" dirty="0"/>
          </a:p>
          <a:p>
            <a:r>
              <a:rPr lang="en-US" b="1" dirty="0"/>
              <a:t>Solution</a:t>
            </a:r>
          </a:p>
          <a:p>
            <a:pPr>
              <a:tabLst>
                <a:tab pos="1200150" algn="l"/>
              </a:tabLst>
            </a:pPr>
            <a:r>
              <a:rPr lang="en-US" b="1" dirty="0"/>
              <a:t>Step 1:</a:t>
            </a:r>
            <a:r>
              <a:rPr lang="en-US" dirty="0"/>
              <a:t>	READ: Read the problem carefully. In this case, 	we need to combine his charge for labor with 	the cost of the parts.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65150" y="208121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081213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2:</a:t>
            </a:r>
            <a:r>
              <a:rPr lang="en-US" dirty="0"/>
              <a:t>	SET UP: To find the charge for labor, multiply 	the cost per hour times the number of hours: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r>
              <a:rPr lang="en-US" dirty="0"/>
              <a:t>	Then add the cost of the parts: $273.49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670050" y="2146300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3" imgW="1549080" imgH="825480" progId="Equation.DSMT4">
                  <p:embed/>
                </p:oleObj>
              </mc:Choice>
              <mc:Fallback>
                <p:oleObj name="Equation" r:id="rId3" imgW="1549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146300"/>
                        <a:ext cx="1549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b="1" dirty="0"/>
              <a:t>Step 3:</a:t>
            </a:r>
            <a:r>
              <a:rPr lang="en-US" dirty="0"/>
              <a:t>	SOLVE: Change       to decimal form                 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r>
              <a:rPr lang="en-US" dirty="0"/>
              <a:t>	and multiply by </a:t>
            </a:r>
            <a:r>
              <a:rPr lang="en-US" dirty="0">
                <a:solidFill>
                  <a:srgbClr val="0000FF"/>
                </a:solidFill>
              </a:rPr>
              <a:t>$35.60</a:t>
            </a:r>
            <a:r>
              <a:rPr lang="en-US" dirty="0"/>
              <a:t>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970556" y="1126222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3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556" y="1126222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451940"/>
              </p:ext>
            </p:extLst>
          </p:nvPr>
        </p:nvGraphicFramePr>
        <p:xfrm>
          <a:off x="6858000" y="1126222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4" name="Equation" r:id="rId5" imgW="1346040" imgH="825480" progId="Equation.DSMT4">
                  <p:embed/>
                </p:oleObj>
              </mc:Choice>
              <mc:Fallback>
                <p:oleObj name="Equation" r:id="rId5" imgW="13460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126222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36813" y="2590800"/>
          <a:ext cx="1549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5" name="Equation" r:id="rId7" imgW="1549080" imgH="977760" progId="Equation.DSMT4">
                  <p:embed/>
                </p:oleObj>
              </mc:Choice>
              <mc:Fallback>
                <p:oleObj name="Equation" r:id="rId7" imgW="15490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590800"/>
                        <a:ext cx="1549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693988" y="36576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6" name="Equation" r:id="rId9" imgW="1244520" imgH="380880" progId="Equation.DSMT4">
                  <p:embed/>
                </p:oleObj>
              </mc:Choice>
              <mc:Fallback>
                <p:oleObj name="Equation" r:id="rId9" imgW="1244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365760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432050" y="40386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7" name="Equation" r:id="rId11" imgW="1523880" imgH="457200" progId="Equation.DSMT4">
                  <p:embed/>
                </p:oleObj>
              </mc:Choice>
              <mc:Fallback>
                <p:oleObj name="Equation" r:id="rId11" imgW="152388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38600"/>
                        <a:ext cx="1524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411413" y="4610100"/>
          <a:ext cx="153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8" name="Equation" r:id="rId13" imgW="1536480" imgH="419040" progId="Equation.DSMT4">
                  <p:embed/>
                </p:oleObj>
              </mc:Choice>
              <mc:Fallback>
                <p:oleObj name="Equation" r:id="rId13" imgW="1536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610100"/>
                        <a:ext cx="153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267200" y="4673600"/>
          <a:ext cx="167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9" name="Equation" r:id="rId15" imgW="1676160" imgH="279360" progId="Equation.DSMT4">
                  <p:embed/>
                </p:oleObj>
              </mc:Choice>
              <mc:Fallback>
                <p:oleObj name="Equation" r:id="rId15" imgW="1676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73600"/>
                        <a:ext cx="167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dirty="0"/>
              <a:t>Now add the cost of the parts to the cost of labor.</a:t>
            </a:r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 The total charge for the job would be </a:t>
            </a:r>
            <a:r>
              <a:rPr lang="en-US" dirty="0">
                <a:solidFill>
                  <a:srgbClr val="FF0000"/>
                </a:solidFill>
              </a:rPr>
              <a:t>$362.49</a:t>
            </a:r>
            <a:r>
              <a:rPr lang="en-US" dirty="0"/>
              <a:t>.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62213" y="2209800"/>
          <a:ext cx="1498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1" name="Equation" r:id="rId3" imgW="1498320" imgH="977760" progId="Equation.DSMT4">
                  <p:embed/>
                </p:oleObj>
              </mc:Choice>
              <mc:Fallback>
                <p:oleObj name="Equation" r:id="rId3" imgW="1498320" imgH="977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2209800"/>
                        <a:ext cx="1498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179640" y="3302000"/>
          <a:ext cx="201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2" name="Equation" r:id="rId5" imgW="2019240" imgH="279360" progId="Equation.DSMT4">
                  <p:embed/>
                </p:oleObj>
              </mc:Choice>
              <mc:Fallback>
                <p:oleObj name="Equation" r:id="rId5" imgW="201924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640" y="3302000"/>
                        <a:ext cx="201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4190767" y="2269222"/>
          <a:ext cx="132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3" name="Equation" r:id="rId7" imgW="1320480" imgH="241200" progId="Equation.DSMT4">
                  <p:embed/>
                </p:oleObj>
              </mc:Choice>
              <mc:Fallback>
                <p:oleObj name="Equation" r:id="rId7" imgW="1320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767" y="2269222"/>
                        <a:ext cx="132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9"/>
          <p:cNvGraphicFramePr>
            <a:graphicFrameLocks noChangeAspect="1"/>
          </p:cNvGraphicFramePr>
          <p:nvPr/>
        </p:nvGraphicFramePr>
        <p:xfrm>
          <a:off x="4186689" y="2828022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4" name="Equation" r:id="rId9" imgW="1307880" imgH="279360" progId="Equation.DSMT4">
                  <p:embed/>
                </p:oleObj>
              </mc:Choice>
              <mc:Fallback>
                <p:oleObj name="Equation" r:id="rId9" imgW="13078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689" y="2828022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3733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5" name="Equation" r:id="rId11" imgW="203040" imgH="291960" progId="Equation.DSMT4">
                  <p:embed/>
                </p:oleObj>
              </mc:Choice>
              <mc:Fallback>
                <p:oleObj name="Equation" r:id="rId11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3505200" y="325504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6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5504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395211" y="3411523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7" name="Equation" r:id="rId15" imgW="101520" imgH="101520" progId="Equation.DSMT4">
                  <p:embed/>
                </p:oleObj>
              </mc:Choice>
              <mc:Fallback>
                <p:oleObj name="Equation" r:id="rId15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211" y="3411523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3200400" y="32550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8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550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2971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9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2743200" y="32550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0" name="Equation" r:id="rId21" imgW="190440" imgH="291960" progId="Equation.DSMT4">
                  <p:embed/>
                </p:oleObj>
              </mc:Choice>
              <mc:Fallback>
                <p:oleObj name="Equation" r:id="rId21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550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2506211" y="32131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1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211" y="32131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296753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2" name="Equation" r:id="rId25" imgW="152280" imgH="215640" progId="Equation.DSMT4">
                  <p:embed/>
                </p:oleObj>
              </mc:Choice>
              <mc:Fallback>
                <p:oleObj name="Equation" r:id="rId25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53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275051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3" name="Equation" r:id="rId27" imgW="152280" imgH="215640" progId="Equation.DSMT4">
                  <p:embed/>
                </p:oleObj>
              </mc:Choice>
              <mc:Fallback>
                <p:oleObj name="Equation" r:id="rId27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51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fractions.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decimal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expressions with </a:t>
            </a:r>
            <a:r>
              <a:rPr lang="en-US" dirty="0">
                <a:solidFill>
                  <a:schemeClr val="tx1"/>
                </a:solidFill>
              </a:rPr>
              <a:t>both decimal numbers and fractions.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</a:t>
            </a:r>
            <a:r>
              <a:rPr lang="en-US" dirty="0"/>
              <a:t>	CHECK: The cost of labor per hour is 	approximately </a:t>
            </a:r>
            <a:r>
              <a:rPr lang="en-US" dirty="0">
                <a:solidFill>
                  <a:srgbClr val="00007D"/>
                </a:solidFill>
              </a:rPr>
              <a:t>$40</a:t>
            </a:r>
            <a:r>
              <a:rPr lang="en-US" dirty="0"/>
              <a:t>. This means that </a:t>
            </a:r>
          </a:p>
          <a:p>
            <a:pPr>
              <a:tabLst>
                <a:tab pos="1258888" algn="l"/>
              </a:tabLst>
            </a:pPr>
            <a:endParaRPr lang="en-US" sz="800" dirty="0"/>
          </a:p>
          <a:p>
            <a:pPr>
              <a:tabLst>
                <a:tab pos="1258888" algn="l"/>
              </a:tabLst>
            </a:pPr>
            <a:r>
              <a:rPr lang="en-US" dirty="0"/>
              <a:t>	hours of labor will cost approximately $100. 	Considering that the parts alone cost </a:t>
            </a:r>
            <a:r>
              <a:rPr lang="en-US" dirty="0">
                <a:solidFill>
                  <a:srgbClr val="00007D"/>
                </a:solidFill>
              </a:rPr>
              <a:t>$273.49</a:t>
            </a:r>
            <a:r>
              <a:rPr lang="en-US" dirty="0"/>
              <a:t>, 	the answer of </a:t>
            </a:r>
            <a:r>
              <a:rPr lang="en-US" dirty="0">
                <a:solidFill>
                  <a:srgbClr val="FF0000"/>
                </a:solidFill>
              </a:rPr>
              <a:t>$362.49 </a:t>
            </a:r>
            <a:r>
              <a:rPr lang="en-US" dirty="0"/>
              <a:t>seems reasonable.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036033" y="1561867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033" y="1561867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from Decimal Numbers to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ct val="90000"/>
              </a:lnSpc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A decimal number less than 1 (digits are to the right of the decimal point) can be written in fraction form by writing a fraction with: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numerator that consists of the whole number formed by all the digits of the decimal number to the right of the decimal point,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denominator that is the power of 10 that corresponds to the rightmost digit. (For example, a denominator of 100 corresponds to hundredths.)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Changing Decimal Numbers to Fractions</a:t>
            </a: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320800" y="338886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38886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4055378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>
            <a:off x="1626394" y="39021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998133" y="31158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5" imgW="876300" imgH="838200" progId="Equation.DSMT4">
                  <p:embed/>
                </p:oleObj>
              </mc:Choice>
              <mc:Fallback>
                <p:oleObj name="Equation" r:id="rId5" imgW="8763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133" y="31158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01511" y="3115931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511" y="3115931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229100" y="31158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9" imgW="545863" imgH="837836" progId="Equation.DSMT4">
                  <p:embed/>
                </p:oleObj>
              </mc:Choice>
              <mc:Fallback>
                <p:oleObj name="Equation" r:id="rId9" imgW="545863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158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87824" y="3192011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726180" y="36746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0.25			b. 0.32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/>
        </p:nvGraphicFramePr>
        <p:xfrm>
          <a:off x="1278622" y="465909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11" imgW="647700" imgH="292100" progId="Equation.DSMT4">
                  <p:embed/>
                </p:oleObj>
              </mc:Choice>
              <mc:Fallback>
                <p:oleObj name="Equation" r:id="rId11" imgW="647700" imgH="292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622" y="465909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126222" y="541020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1601151" y="52059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985589" y="4386044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13" imgW="876300" imgH="838200" progId="Equation.DSMT4">
                  <p:embed/>
                </p:oleObj>
              </mc:Choice>
              <mc:Fallback>
                <p:oleObj name="Equation" r:id="rId13" imgW="8763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589" y="4386044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2921156" y="438604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15" imgW="1041400" imgH="838200" progId="Equation.DSMT4">
                  <p:embed/>
                </p:oleObj>
              </mc:Choice>
              <mc:Fallback>
                <p:oleObj name="Equation" r:id="rId15" imgW="1041400" imgH="838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156" y="438604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021822" y="438604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17" imgW="698500" imgH="838200" progId="Equation.DSMT4">
                  <p:embed/>
                </p:oleObj>
              </mc:Choice>
              <mc:Fallback>
                <p:oleObj name="Equation" r:id="rId17" imgW="698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822" y="438604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3259822" y="446859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201402" y="4951193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Changing Decimal Numbers to Fractions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965200" y="338816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3" imgW="825500" imgH="292100" progId="Equation.DSMT4">
                  <p:embed/>
                </p:oleObj>
              </mc:Choice>
              <mc:Fallback>
                <p:oleObj name="Equation" r:id="rId3" imgW="825500" imgH="292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38816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25512" y="40386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>
            <a:off x="1458118" y="39105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841500" y="311511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115112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0.131			b. 0.075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971550" y="465265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7" imgW="825500" imgH="292100" progId="Equation.DSMT4">
                  <p:embed/>
                </p:oleObj>
              </mc:Choice>
              <mc:Fallback>
                <p:oleObj name="Equation" r:id="rId7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65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01700" y="541020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>
            <a:off x="1466941" y="51975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875367" y="4379606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9" imgW="1054100" imgH="838200" progId="Equation.DSMT4">
                  <p:embed/>
                </p:oleObj>
              </mc:Choice>
              <mc:Fallback>
                <p:oleObj name="Equation" r:id="rId9" imgW="10541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367" y="4379606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3007784" y="437960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11" imgW="1219200" imgH="838200" progId="Equation.DSMT4">
                  <p:embed/>
                </p:oleObj>
              </mc:Choice>
              <mc:Fallback>
                <p:oleObj name="Equation" r:id="rId11" imgW="1219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784" y="437960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305300" y="437960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13" imgW="723586" imgH="837836" progId="Equation.DSMT4">
                  <p:embed/>
                </p:oleObj>
              </mc:Choice>
              <mc:Fallback>
                <p:oleObj name="Equation" r:id="rId13" imgW="723586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37960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3413760" y="44536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291840" y="493622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Changing Decimal Numbers to Fractions</a:t>
            </a: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3048000" y="37782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3" imgW="469696" imgH="291973" progId="Equation.DSMT4">
                  <p:embed/>
                </p:oleObj>
              </mc:Choice>
              <mc:Fallback>
                <p:oleObj name="Equation" r:id="rId3" imgW="469696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782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971800" y="4705290"/>
            <a:ext cx="91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Tenths</a:t>
            </a:r>
            <a:endParaRPr lang="en-US" sz="2000" dirty="0"/>
          </a:p>
        </p:txBody>
      </p:sp>
      <p:cxnSp>
        <p:nvCxnSpPr>
          <p:cNvPr id="17" name="Straight Arrow Connector 16"/>
          <p:cNvCxnSpPr/>
          <p:nvPr/>
        </p:nvCxnSpPr>
        <p:spPr>
          <a:xfrm rot="16200000">
            <a:off x="3144185" y="44217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547533" y="3505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5" imgW="901309" imgH="837836" progId="Equation.DSMT4">
                  <p:embed/>
                </p:oleObj>
              </mc:Choice>
              <mc:Fallback>
                <p:oleObj name="Equation" r:id="rId5" imgW="901309" imgH="83783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533" y="3505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478866" y="3505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7" imgW="1054100" imgH="838200" progId="Equation.DSMT4">
                  <p:embed/>
                </p:oleObj>
              </mc:Choice>
              <mc:Fallback>
                <p:oleObj name="Equation" r:id="rId7" imgW="10541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866" y="3505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562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4958080" y="355600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958080" y="403859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/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2.6</a:t>
            </a:r>
            <a:r>
              <a:rPr lang="en-US" dirty="0"/>
              <a:t> to a mixed number with the fraction in lowest terms.</a:t>
            </a:r>
          </a:p>
          <a:p>
            <a:pPr marL="3175" indent="-3175"/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/>
            <a:r>
              <a:rPr lang="en-US" dirty="0"/>
              <a:t>As a mixed number,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Changing Fractions to Decimal Numbers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832100" y="219233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19233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78250" y="2325687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" imgW="1180588" imgH="571252" progId="Equation.DSMT4">
                  <p:embed/>
                </p:oleObj>
              </mc:Choice>
              <mc:Fallback>
                <p:oleObj name="Equation" r:id="rId5" imgW="1180588" imgH="57125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2325687"/>
                        <a:ext cx="1181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732556" y="486841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556" y="486841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213100" y="26106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76700" y="2032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032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877112" y="27686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112" y="276860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56100" y="3175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13" imgW="380835" imgH="291973" progId="Equation.DSMT4">
                  <p:embed/>
                </p:oleObj>
              </mc:Choice>
              <mc:Fallback>
                <p:oleObj name="Equation" r:id="rId13" imgW="380835" imgH="29197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175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165833" y="35560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15" imgW="596880" imgH="406080" progId="Equation.DSMT4">
                  <p:embed/>
                </p:oleObj>
              </mc:Choice>
              <mc:Fallback>
                <p:oleObj name="Equation" r:id="rId15" imgW="596880" imgH="406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833" y="35560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521200" y="4013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17" imgW="393529" imgH="291973" progId="Equation.DSMT4">
                  <p:embed/>
                </p:oleObj>
              </mc:Choice>
              <mc:Fallback>
                <p:oleObj name="Equation" r:id="rId17" imgW="393529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013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356100" y="4394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19" imgW="596880" imgH="406080" progId="Equation.DSMT4">
                  <p:embed/>
                </p:oleObj>
              </mc:Choice>
              <mc:Fallback>
                <p:oleObj name="Equation" r:id="rId19" imgW="59688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394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276725" y="21780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21" imgW="101512" imgH="101512" progId="Equation.DSMT4">
                  <p:embed/>
                </p:oleObj>
              </mc:Choice>
              <mc:Fallback>
                <p:oleObj name="Equation" r:id="rId21" imgW="101512" imgH="10151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1780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362450" y="2032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23" imgW="190417" imgH="291973" progId="Equation.DSMT4">
                  <p:embed/>
                </p:oleObj>
              </mc:Choice>
              <mc:Fallback>
                <p:oleObj name="Equation" r:id="rId23" imgW="190417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032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562475" y="2032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25" imgW="203112" imgH="279279" progId="Equation.DSMT4">
                  <p:embed/>
                </p:oleObj>
              </mc:Choice>
              <mc:Fallback>
                <p:oleObj name="Equation" r:id="rId25" imgW="203112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032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724400" y="2032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32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167640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29" imgW="266584" imgH="837836" progId="Equation.DSMT4">
                  <p:embed/>
                </p:oleObj>
              </mc:Choice>
              <mc:Fallback>
                <p:oleObj name="Equation" r:id="rId29" imgW="266584" imgH="837836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1447800" y="489357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30" imgW="1473120" imgH="838080" progId="Equation.DSMT4">
                  <p:embed/>
                </p:oleObj>
              </mc:Choice>
              <mc:Fallback>
                <p:oleObj name="Equation" r:id="rId30" imgW="147312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93578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Changing Fractions to Decimal Numbers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976740" y="223043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3" imgW="279400" imgH="838200" progId="Equation.DSMT4">
                  <p:embed/>
                </p:oleObj>
              </mc:Choice>
              <mc:Fallback>
                <p:oleObj name="Equation" r:id="rId3" imgW="2794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740" y="2230437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898900" y="2363787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5" imgW="1016000" imgH="571500" progId="Equation.DSMT4">
                  <p:embed/>
                </p:oleObj>
              </mc:Choice>
              <mc:Fallback>
                <p:oleObj name="Equation" r:id="rId5" imgW="1016000" imgH="5715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363787"/>
                        <a:ext cx="1016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673600" y="4889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889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325990" y="26487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418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9" imgW="190500" imgH="279400" progId="Equation.DSMT4">
                  <p:embed/>
                </p:oleObj>
              </mc:Choice>
              <mc:Fallback>
                <p:oleObj name="Equation" r:id="rId9" imgW="190500" imgH="2794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406900" y="22479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11" imgW="101512" imgH="101512" progId="Equation.DSMT4">
                  <p:embed/>
                </p:oleObj>
              </mc:Choice>
              <mc:Fallback>
                <p:oleObj name="Equation" r:id="rId11" imgW="101512" imgH="101512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2479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085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13" imgW="190500" imgH="279400" progId="Equation.DSMT4">
                  <p:embed/>
                </p:oleObj>
              </mc:Choice>
              <mc:Fallback>
                <p:oleObj name="Equation" r:id="rId13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686300" y="2070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070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000500" y="2806700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7" imgW="419040" imgH="393480" progId="Equation.DSMT4">
                  <p:embed/>
                </p:oleObj>
              </mc:Choice>
              <mc:Fallback>
                <p:oleObj name="Equation" r:id="rId17" imgW="419040" imgH="393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806700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41800" y="32893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19" imgW="457200" imgH="292100" progId="Equation.DSMT4">
                  <p:embed/>
                </p:oleObj>
              </mc:Choice>
              <mc:Fallback>
                <p:oleObj name="Equation" r:id="rId19" imgW="457200" imgH="2921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2893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62967" y="3613150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tion" r:id="rId21" imgW="419040" imgH="406080" progId="Equation.DSMT4">
                  <p:embed/>
                </p:oleObj>
              </mc:Choice>
              <mc:Fallback>
                <p:oleObj name="Equation" r:id="rId21" imgW="41904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967" y="3613150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508500" y="410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Equation" r:id="rId23" imgW="380835" imgH="291973" progId="Equation.DSMT4">
                  <p:embed/>
                </p:oleObj>
              </mc:Choice>
              <mc:Fallback>
                <p:oleObj name="Equation" r:id="rId23" imgW="380835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10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288367" y="44577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Equation" r:id="rId25" imgW="596880" imgH="406080" progId="Equation.DSMT4">
                  <p:embed/>
                </p:oleObj>
              </mc:Choice>
              <mc:Fallback>
                <p:oleObj name="Equation" r:id="rId25" imgW="5968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367" y="44577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              .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9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023930"/>
              </p:ext>
            </p:extLst>
          </p:nvPr>
        </p:nvGraphicFramePr>
        <p:xfrm>
          <a:off x="1352550" y="491354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Equation" r:id="rId27" imgW="1206360" imgH="838080" progId="Equation.DSMT4">
                  <p:embed/>
                </p:oleObj>
              </mc:Choice>
              <mc:Fallback>
                <p:oleObj name="Equation" r:id="rId27" imgW="120636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4913548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1676400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Equation" r:id="rId29" imgW="279360" imgH="838080" progId="Equation.DSMT4">
                  <p:embed/>
                </p:oleObj>
              </mc:Choice>
              <mc:Fallback>
                <p:oleObj name="Equation" r:id="rId29" imgW="27936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</a:t>
            </a:r>
          </a:p>
        </p:txBody>
      </p:sp>
      <p:sp>
        <p:nvSpPr>
          <p:cNvPr id="24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1697722" y="1143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2" name="Equation" r:id="rId3" imgW="419100" imgH="838200" progId="Equation.DSMT4">
                  <p:embed/>
                </p:oleObj>
              </mc:Choice>
              <mc:Fallback>
                <p:oleObj name="Equation" r:id="rId3" imgW="419100" imgH="8382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722" y="1143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362200" y="2057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3" name="Equation" r:id="rId5" imgW="419100" imgH="838200" progId="Equation.DSMT4">
                  <p:embed/>
                </p:oleObj>
              </mc:Choice>
              <mc:Fallback>
                <p:oleObj name="Equation" r:id="rId5" imgW="419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9000" y="2190750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4" name="Equation" r:id="rId6" imgW="1524000" imgH="571500" progId="Equation.DSMT4">
                  <p:embed/>
                </p:oleObj>
              </mc:Choice>
              <mc:Fallback>
                <p:oleObj name="Equation" r:id="rId6" imgW="1524000" imgH="5715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90750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43400" y="529666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Equation" r:id="rId8" imgW="215806" imgH="279279" progId="Equation.DSMT4">
                  <p:embed/>
                </p:oleObj>
              </mc:Choice>
              <mc:Fallback>
                <p:oleObj name="Equation" r:id="rId8" imgW="215806" imgH="27927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29666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857500" y="2475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05656" y="519837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4 each time.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405656" y="1860723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991100" y="205740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949156" y="540181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3886200" y="1905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" name="Equation" r:id="rId10" imgW="215713" imgH="291847" progId="Equation.DSMT4">
                  <p:embed/>
                </p:oleObj>
              </mc:Choice>
              <mc:Fallback>
                <p:oleObj name="Equation" r:id="rId10" imgW="215713" imgH="29184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05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4084320" y="20701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Equation" r:id="rId12" imgW="101512" imgH="101512" progId="Equation.DSMT4">
                  <p:embed/>
                </p:oleObj>
              </mc:Choice>
              <mc:Fallback>
                <p:oleObj name="Equation" r:id="rId12" imgW="101512" imgH="1015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320" y="20701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416814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8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4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35356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53898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Equation" r:id="rId18" imgW="190417" imgH="291973" progId="Equation.DSMT4">
                  <p:embed/>
                </p:oleObj>
              </mc:Choice>
              <mc:Fallback>
                <p:oleObj name="Equation" r:id="rId18" imgW="190417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98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71170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Equation" r:id="rId20" imgW="190417" imgH="291973" progId="Equation.DSMT4">
                  <p:embed/>
                </p:oleObj>
              </mc:Choice>
              <mc:Fallback>
                <p:oleObj name="Equation" r:id="rId20" imgW="190417" imgH="29197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/>
        </p:nvGraphicFramePr>
        <p:xfrm>
          <a:off x="3695700" y="2641833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2" name="Equation" r:id="rId22" imgW="685800" imgH="406080" progId="Equation.DSMT4">
                  <p:embed/>
                </p:oleObj>
              </mc:Choice>
              <mc:Fallback>
                <p:oleObj name="Equation" r:id="rId22" imgW="685800" imgH="40608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641833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/>
        </p:nvGraphicFramePr>
        <p:xfrm>
          <a:off x="3924300" y="3073167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Equation" r:id="rId24" imgW="634725" imgH="291973" progId="Equation.DSMT4">
                  <p:embed/>
                </p:oleObj>
              </mc:Choice>
              <mc:Fallback>
                <p:oleObj name="Equation" r:id="rId24" imgW="634725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073167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3983722" y="3378433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Equation" r:id="rId26" imgW="596880" imgH="406080" progId="Equation.DSMT4">
                  <p:embed/>
                </p:oleObj>
              </mc:Choice>
              <mc:Fallback>
                <p:oleObj name="Equation" r:id="rId26" imgW="596880" imgH="406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3378433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4165600" y="38100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Equation" r:id="rId28" imgW="393529" imgH="291973" progId="Equation.DSMT4">
                  <p:embed/>
                </p:oleObj>
              </mc:Choice>
              <mc:Fallback>
                <p:oleObj name="Equation" r:id="rId28" imgW="393529" imgH="29197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38100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3975333" y="4106411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Equation" r:id="rId30" imgW="596880" imgH="406080" progId="Equation.DSMT4">
                  <p:embed/>
                </p:oleObj>
              </mc:Choice>
              <mc:Fallback>
                <p:oleObj name="Equation" r:id="rId30" imgW="596880" imgH="4060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333" y="4106411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4165600" y="455522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Equation" r:id="rId32" imgW="393529" imgH="291973" progId="Equation.DSMT4">
                  <p:embed/>
                </p:oleObj>
              </mc:Choice>
              <mc:Fallback>
                <p:oleObj name="Equation" r:id="rId32" imgW="393529" imgH="29197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555222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983722" y="48514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Equation" r:id="rId34" imgW="596880" imgH="406080" progId="Equation.DSMT4">
                  <p:embed/>
                </p:oleObj>
              </mc:Choice>
              <mc:Fallback>
                <p:oleObj name="Equation" r:id="rId34" imgW="596880" imgH="406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48514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607</Words>
  <Application>Microsoft Office PowerPoint</Application>
  <PresentationFormat>On-screen Show (4:3)</PresentationFormat>
  <Paragraphs>120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7.R.4</vt:lpstr>
      <vt:lpstr>Objectives</vt:lpstr>
      <vt:lpstr>To Change from Decimal Numbers to Fractions</vt:lpstr>
      <vt:lpstr>Example 1: Changing Decimal Numbers to Fractions</vt:lpstr>
      <vt:lpstr>Example 2: Changing Decimal Numbers to Fractions</vt:lpstr>
      <vt:lpstr>Example 3: Changing Decimal Numbers to Fractions</vt:lpstr>
      <vt:lpstr>Example 4: Changing Fractions to Decimal Numbers</vt:lpstr>
      <vt:lpstr>Example 5: Changing Fractions to Decimal Numbers</vt:lpstr>
      <vt:lpstr>Example 6: Changing Fractions to Decimal Number</vt:lpstr>
      <vt:lpstr>Example 6: Changing Fractions to Decimal Number (cont.)</vt:lpstr>
      <vt:lpstr>Example 7: Changing Fractions to Decimal Number</vt:lpstr>
      <vt:lpstr>Example 8: Simplifying Expressions with Decimals and Fractions</vt:lpstr>
      <vt:lpstr>Example 9: Comparing Decimal Numbers and Fractions</vt:lpstr>
      <vt:lpstr>Example 9: Comparing Decimal Numbers and Fractions (cont.)</vt:lpstr>
      <vt:lpstr>Example 9: Comparing Decimal Numbers and Fractions (cont.)</vt:lpstr>
      <vt:lpstr>Example 10: Application: Decimal and Fraction Expressions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jeevan</cp:lastModifiedBy>
  <cp:revision>199</cp:revision>
  <dcterms:created xsi:type="dcterms:W3CDTF">2013-04-26T14:43:13Z</dcterms:created>
  <dcterms:modified xsi:type="dcterms:W3CDTF">2018-10-12T10:52:16Z</dcterms:modified>
</cp:coreProperties>
</file>