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83" r:id="rId5"/>
    <p:sldId id="261" r:id="rId6"/>
    <p:sldId id="262" r:id="rId7"/>
    <p:sldId id="263" r:id="rId8"/>
    <p:sldId id="266" r:id="rId9"/>
    <p:sldId id="284" r:id="rId10"/>
    <p:sldId id="267" r:id="rId11"/>
    <p:sldId id="268" r:id="rId12"/>
    <p:sldId id="269" r:id="rId13"/>
    <p:sldId id="270" r:id="rId14"/>
    <p:sldId id="271" r:id="rId15"/>
    <p:sldId id="282" r:id="rId16"/>
    <p:sldId id="272" r:id="rId17"/>
    <p:sldId id="275" r:id="rId18"/>
    <p:sldId id="276" r:id="rId19"/>
    <p:sldId id="278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Tavormina" initials="AT" lastIdx="4" clrIdx="0">
    <p:extLst>
      <p:ext uri="{19B8F6BF-5375-455C-9EA6-DF929625EA0E}">
        <p15:presenceInfo xmlns:p15="http://schemas.microsoft.com/office/powerpoint/2012/main" userId="S-1-5-21-1482476501-413027322-842925246-2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00"/>
    <a:srgbClr val="36608C"/>
    <a:srgbClr val="C00000"/>
    <a:srgbClr val="2D7D9F"/>
    <a:srgbClr val="0000FF"/>
    <a:srgbClr val="000099"/>
    <a:srgbClr val="9900FF"/>
    <a:srgbClr val="FF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30" autoAdjust="0"/>
    <p:restoredTop sz="94660"/>
  </p:normalViewPr>
  <p:slideViewPr>
    <p:cSldViewPr>
      <p:cViewPr varScale="1">
        <p:scale>
          <a:sx n="112" d="100"/>
          <a:sy n="112" d="100"/>
        </p:scale>
        <p:origin x="169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e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5.emf"/><Relationship Id="rId7" Type="http://schemas.openxmlformats.org/officeDocument/2006/relationships/image" Target="../media/image18.wmf"/><Relationship Id="rId2" Type="http://schemas.openxmlformats.org/officeDocument/2006/relationships/image" Target="../media/image14.emf"/><Relationship Id="rId1" Type="http://schemas.openxmlformats.org/officeDocument/2006/relationships/image" Target="../media/image13.wmf"/><Relationship Id="rId6" Type="http://schemas.openxmlformats.org/officeDocument/2006/relationships/image" Target="../media/image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wmf"/><Relationship Id="rId2" Type="http://schemas.openxmlformats.org/officeDocument/2006/relationships/image" Target="../media/image22.e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4" Type="http://schemas.openxmlformats.org/officeDocument/2006/relationships/image" Target="../media/image41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19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06C8C-854D-4A7C-A3FE-3DBBAFE00FA9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0441D-D731-4991-A4A8-BAD1DA5356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9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e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6.png"/><Relationship Id="rId4" Type="http://schemas.openxmlformats.org/officeDocument/2006/relationships/image" Target="../media/image35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emf"/><Relationship Id="rId11" Type="http://schemas.openxmlformats.org/officeDocument/2006/relationships/image" Target="../media/image42.png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41.e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3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image" Target="../media/image12.png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8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emf"/><Relationship Id="rId11" Type="http://schemas.openxmlformats.org/officeDocument/2006/relationships/image" Target="../media/image20.png"/><Relationship Id="rId5" Type="http://schemas.openxmlformats.org/officeDocument/2006/relationships/oleObject" Target="../embeddings/oleObject12.bin"/><Relationship Id="rId15" Type="http://schemas.openxmlformats.org/officeDocument/2006/relationships/image" Target="../media/image8.wmf"/><Relationship Id="rId10" Type="http://schemas.openxmlformats.org/officeDocument/2006/relationships/image" Target="../media/image16.wmf"/><Relationship Id="rId19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Relationship Id="rId14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5.wmf"/><Relationship Id="rId17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8.R.6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Slope-Intercept Form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Finding the Slope of a Horizontal Line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equation and slope of the horizontal line through the point 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2, 5)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 is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</a:p>
          <a:p>
            <a:pPr marL="533400" indent="-53340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rgbClr val="FF0000"/>
                </a:solidFill>
              </a:rPr>
              <a:t>slope is 0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533400" indent="-533400" algn="just">
              <a:spcBef>
                <a:spcPct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133600"/>
            <a:ext cx="3264408" cy="3249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Finding the Slope of a Vertical Line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equation and slope of the vertical line through the point </a:t>
            </a:r>
            <a:r>
              <a:rPr lang="en-US" i="0" dirty="0">
                <a:solidFill>
                  <a:srgbClr val="0000FF"/>
                </a:solidFill>
              </a:rPr>
              <a:t>(3, 2)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= 3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</a:p>
          <a:p>
            <a:pPr marL="533400" indent="-533400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rgbClr val="FF0000"/>
                </a:solidFill>
              </a:rPr>
              <a:t>slope is undefined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533400" indent="-533400"/>
            <a:endParaRPr lang="en-US" i="0" dirty="0">
              <a:solidFill>
                <a:schemeClr val="tx1"/>
              </a:solidFill>
            </a:endParaRPr>
          </a:p>
          <a:p>
            <a:pPr marL="533400" indent="-533400"/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133600"/>
            <a:ext cx="3291840" cy="3284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The Slope </a:t>
            </a:r>
            <a:r>
              <a:rPr lang="en-US" i="1" dirty="0"/>
              <a:t>m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9779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 equation in the form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 err="1">
                <a:solidFill>
                  <a:srgbClr val="0000FF"/>
                </a:solidFill>
              </a:rPr>
              <a:t>mx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the slope of the line is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Slope-Intercept Form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638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 err="1">
                <a:solidFill>
                  <a:srgbClr val="0000FF"/>
                </a:solidFill>
              </a:rPr>
              <a:t>mx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is called the </a:t>
            </a:r>
            <a:r>
              <a:rPr lang="en-US" b="1" i="0" dirty="0">
                <a:solidFill>
                  <a:srgbClr val="C00000"/>
                </a:solidFill>
              </a:rPr>
              <a:t>slope-intercept </a:t>
            </a:r>
            <a:r>
              <a:rPr lang="en-US" i="0" dirty="0">
                <a:solidFill>
                  <a:srgbClr val="000000"/>
                </a:solidFill>
              </a:rPr>
              <a:t>form for the equation of a line, where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is the </a:t>
            </a:r>
            <a:r>
              <a:rPr lang="en-US" b="1" i="0" dirty="0">
                <a:solidFill>
                  <a:srgbClr val="C00000"/>
                </a:solidFill>
              </a:rPr>
              <a:t>slope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0" dirty="0">
                <a:solidFill>
                  <a:srgbClr val="0000FF"/>
                </a:solidFill>
              </a:rPr>
              <a:t>(0,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FF"/>
                </a:solidFill>
              </a:rPr>
              <a:t>)</a:t>
            </a:r>
            <a:r>
              <a:rPr lang="en-US" i="0" dirty="0">
                <a:solidFill>
                  <a:srgbClr val="000000"/>
                </a:solidFill>
              </a:rPr>
              <a:t> is the </a:t>
            </a:r>
            <a:r>
              <a:rPr lang="en-US" b="1" i="1" dirty="0">
                <a:solidFill>
                  <a:srgbClr val="C00000"/>
                </a:solidFill>
              </a:rPr>
              <a:t>y</a:t>
            </a:r>
            <a:r>
              <a:rPr lang="en-US" b="1" i="0" dirty="0">
                <a:solidFill>
                  <a:srgbClr val="C00000"/>
                </a:solidFill>
              </a:rPr>
              <a:t>-intercept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196977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ts val="6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slope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of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+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6</a:t>
            </a:r>
            <a:r>
              <a:rPr lang="en-US" sz="2800" dirty="0"/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graph the line.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819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805571"/>
              </p:ext>
            </p:extLst>
          </p:nvPr>
        </p:nvGraphicFramePr>
        <p:xfrm>
          <a:off x="558800" y="3276600"/>
          <a:ext cx="18335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5" name="Equation" r:id="rId3" imgW="1777541" imgH="355508" progId="Equation.DSMT4">
                  <p:embed/>
                </p:oleObj>
              </mc:Choice>
              <mc:Fallback>
                <p:oleObj name="Equation" r:id="rId3" imgW="1777541" imgH="355508" progId="Equation.DSMT4">
                  <p:embed/>
                  <p:pic>
                    <p:nvPicPr>
                      <p:cNvPr id="0" name="Picture 7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276600"/>
                        <a:ext cx="183356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305507"/>
              </p:ext>
            </p:extLst>
          </p:nvPr>
        </p:nvGraphicFramePr>
        <p:xfrm>
          <a:off x="1708150" y="5100482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6" name="Equation" r:id="rId5" imgW="1407960" imgH="886680" progId="Equation.DSMT4">
                  <p:embed/>
                </p:oleObj>
              </mc:Choice>
              <mc:Fallback>
                <p:oleObj name="Equation" r:id="rId5" imgW="1407960" imgH="886680" progId="Equation.DSMT4">
                  <p:embed/>
                  <p:pic>
                    <p:nvPicPr>
                      <p:cNvPr id="0" name="Picture 7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5100482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407663"/>
              </p:ext>
            </p:extLst>
          </p:nvPr>
        </p:nvGraphicFramePr>
        <p:xfrm>
          <a:off x="1473200" y="424978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7" name="Equation" r:id="rId7" imgW="1727874" imgH="838292" progId="Equation.DSMT4">
                  <p:embed/>
                </p:oleObj>
              </mc:Choice>
              <mc:Fallback>
                <p:oleObj name="Equation" r:id="rId7" imgW="1727874" imgH="838292" progId="Equation.DSMT4">
                  <p:embed/>
                  <p:pic>
                    <p:nvPicPr>
                      <p:cNvPr id="0" name="Picture 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24978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81094"/>
              </p:ext>
            </p:extLst>
          </p:nvPr>
        </p:nvGraphicFramePr>
        <p:xfrm>
          <a:off x="1511300" y="3768144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8" name="Equation" r:id="rId9" imgW="1562031" imgH="355508" progId="Equation.DSMT4">
                  <p:embed/>
                </p:oleObj>
              </mc:Choice>
              <mc:Fallback>
                <p:oleObj name="Equation" r:id="rId9" imgW="1562031" imgH="355508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3768144"/>
                        <a:ext cx="156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 </a:t>
            </a:r>
            <a:r>
              <a:rPr lang="en-US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dirty="0">
                <a:solidFill>
                  <a:schemeClr val="accent1"/>
                </a:solidFill>
              </a:rPr>
              <a:t>cont.</a:t>
            </a:r>
            <a:r>
              <a:rPr lang="en-US" dirty="0">
                <a:solidFill>
                  <a:schemeClr val="accent1"/>
                </a:solidFill>
                <a:latin typeface="Symbol" pitchFamily="18" charset="2"/>
              </a:rPr>
              <a:t>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US" dirty="0"/>
              <a:t>Thus              which is the slope, and </a:t>
            </a:r>
            <a:r>
              <a:rPr lang="en-US" i="1" dirty="0"/>
              <a:t>b</a:t>
            </a:r>
            <a:r>
              <a:rPr lang="en-US" dirty="0"/>
              <a:t> is </a:t>
            </a:r>
            <a:r>
              <a:rPr lang="en-US" dirty="0">
                <a:solidFill>
                  <a:srgbClr val="9900FF"/>
                </a:solidFill>
              </a:rPr>
              <a:t>2</a:t>
            </a:r>
            <a:r>
              <a:rPr lang="en-US" dirty="0"/>
              <a:t>, making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r>
              <a:rPr lang="en-US" dirty="0">
                <a:solidFill>
                  <a:srgbClr val="FF0000"/>
                </a:solidFill>
              </a:rPr>
              <a:t>(0, 2)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2867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403211"/>
              </p:ext>
            </p:extLst>
          </p:nvPr>
        </p:nvGraphicFramePr>
        <p:xfrm>
          <a:off x="1320800" y="1262296"/>
          <a:ext cx="989013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71" name="Equation" r:id="rId3" imgW="990360" imgH="838080" progId="Equation.DSMT4">
                  <p:embed/>
                </p:oleObj>
              </mc:Choice>
              <mc:Fallback>
                <p:oleObj name="Equation" r:id="rId3" imgW="990360" imgH="838080" progId="Equation.DSMT4">
                  <p:embed/>
                  <p:pic>
                    <p:nvPicPr>
                      <p:cNvPr id="0" name="Picture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262296"/>
                        <a:ext cx="989013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864" name="Picture 19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0400" y="2514600"/>
            <a:ext cx="3282696" cy="330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sz="3200" dirty="0">
                <a:solidFill>
                  <a:schemeClr val="accent1"/>
                </a:solidFill>
              </a:rPr>
              <a:t>cont.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280160"/>
            <a:ext cx="4846320" cy="3108543"/>
          </a:xfrm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As shown in the graph, if we “rise” 2 units up and “run” 3 units to the right</a:t>
            </a:r>
            <a:r>
              <a:rPr lang="en-US" b="1" dirty="0"/>
              <a:t> from the </a:t>
            </a:r>
            <a:br>
              <a:rPr lang="en-US" b="1" dirty="0"/>
            </a:br>
            <a:r>
              <a:rPr lang="en-US" b="1" i="1" dirty="0"/>
              <a:t>y­-</a:t>
            </a:r>
            <a:r>
              <a:rPr lang="en-US" b="1" dirty="0"/>
              <a:t>intercept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b="1" dirty="0">
                <a:solidFill>
                  <a:srgbClr val="000099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b="1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)</a:t>
            </a:r>
            <a:r>
              <a:rPr lang="en-US" dirty="0"/>
              <a:t>, we locate another point </a:t>
            </a:r>
            <a:r>
              <a:rPr lang="en-US" dirty="0">
                <a:solidFill>
                  <a:srgbClr val="000099"/>
                </a:solidFill>
              </a:rPr>
              <a:t>(3, 4)</a:t>
            </a:r>
            <a:r>
              <a:rPr lang="en-US" dirty="0"/>
              <a:t>.  The line can be drawn through these two points.</a:t>
            </a:r>
          </a:p>
        </p:txBody>
      </p:sp>
      <p:sp>
        <p:nvSpPr>
          <p:cNvPr id="14" name="Rectangle 3"/>
          <p:cNvSpPr txBox="1">
            <a:spLocks/>
          </p:cNvSpPr>
          <p:nvPr/>
        </p:nvSpPr>
        <p:spPr>
          <a:xfrm>
            <a:off x="457200" y="4566565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 shown in the </a:t>
            </a:r>
            <a:r>
              <a:rPr lang="en-US" sz="2800" dirty="0"/>
              <a:t>second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graph, we could also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“run”  3 units right and “rise” 2 units up from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to locate the point (3, 4) on the graph.</a:t>
            </a:r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295400"/>
            <a:ext cx="3273552" cy="328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ts val="6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slope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lang="en-US" sz="2800" dirty="0"/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graph the line.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endParaRPr lang="en-US" sz="3200" dirty="0">
              <a:solidFill>
                <a:schemeClr val="accent1"/>
              </a:solidFill>
              <a:latin typeface="Symbol" pitchFamily="18" charset="2"/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290943"/>
              </p:ext>
            </p:extLst>
          </p:nvPr>
        </p:nvGraphicFramePr>
        <p:xfrm>
          <a:off x="476250" y="3282950"/>
          <a:ext cx="1714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5" name="Equation" r:id="rId3" imgW="1700280" imgH="329040" progId="Equation.DSMT4">
                  <p:embed/>
                </p:oleObj>
              </mc:Choice>
              <mc:Fallback>
                <p:oleObj name="Equation" r:id="rId3" imgW="1700280" imgH="329040" progId="Equation.DSMT4">
                  <p:embed/>
                  <p:pic>
                    <p:nvPicPr>
                      <p:cNvPr id="0" name="Picture 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3282950"/>
                        <a:ext cx="1714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316767"/>
              </p:ext>
            </p:extLst>
          </p:nvPr>
        </p:nvGraphicFramePr>
        <p:xfrm>
          <a:off x="1020763" y="3740150"/>
          <a:ext cx="1676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6" name="Equation" r:id="rId5" imgW="1663920" imgH="329040" progId="Equation.DSMT4">
                  <p:embed/>
                </p:oleObj>
              </mc:Choice>
              <mc:Fallback>
                <p:oleObj name="Equation" r:id="rId5" imgW="1663920" imgH="329040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3740150"/>
                        <a:ext cx="1676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272627"/>
              </p:ext>
            </p:extLst>
          </p:nvPr>
        </p:nvGraphicFramePr>
        <p:xfrm>
          <a:off x="976313" y="4159250"/>
          <a:ext cx="1841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7" name="Equation" r:id="rId7" imgW="1828440" imgH="886680" progId="Equation.DSMT4">
                  <p:embed/>
                </p:oleObj>
              </mc:Choice>
              <mc:Fallback>
                <p:oleObj name="Equation" r:id="rId7" imgW="1828440" imgH="886680" progId="Equation.DSMT4">
                  <p:embed/>
                  <p:pic>
                    <p:nvPicPr>
                      <p:cNvPr id="0" name="Picture 7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4159250"/>
                        <a:ext cx="1841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83562"/>
              </p:ext>
            </p:extLst>
          </p:nvPr>
        </p:nvGraphicFramePr>
        <p:xfrm>
          <a:off x="1290638" y="5073650"/>
          <a:ext cx="1651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8" name="Equation" r:id="rId9" imgW="1636560" imgH="886680" progId="Equation.DSMT4">
                  <p:embed/>
                </p:oleObj>
              </mc:Choice>
              <mc:Fallback>
                <p:oleObj name="Equation" r:id="rId9" imgW="1636560" imgH="886680" progId="Equation.DSMT4">
                  <p:embed/>
                  <p:pic>
                    <p:nvPicPr>
                      <p:cNvPr id="0" name="Picture 7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5073650"/>
                        <a:ext cx="1651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27" name="Picture 73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95800" y="2209800"/>
            <a:ext cx="3310128" cy="33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2362200"/>
            <a:ext cx="81534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spcBef>
                <a:spcPts val="1200"/>
              </a:spcBef>
              <a:defRPr/>
            </a:pPr>
            <a:r>
              <a:rPr lang="en-US" sz="2800" dirty="0"/>
              <a:t>We can treat 	        as    	       and the “rise” as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 </a:t>
            </a:r>
          </a:p>
          <a:p>
            <a:pPr lvl="0" defTabSz="800100">
              <a:spcBef>
                <a:spcPts val="1200"/>
              </a:spcBef>
              <a:defRPr/>
            </a:pPr>
            <a:r>
              <a:rPr lang="en-US" sz="2800" dirty="0"/>
              <a:t>and the “run” as 2.  Moving from (0,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3) as shown in the graph, we locate another point </a:t>
            </a:r>
            <a:r>
              <a:rPr lang="en-US" sz="2800" dirty="0">
                <a:solidFill>
                  <a:srgbClr val="000099"/>
                </a:solidFill>
              </a:rPr>
              <a:t>(2,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 -</a:t>
            </a:r>
            <a:r>
              <a:rPr lang="en-US" sz="2800" dirty="0">
                <a:solidFill>
                  <a:srgbClr val="000099"/>
                </a:solidFill>
              </a:rPr>
              <a:t>4)</a:t>
            </a:r>
            <a:r>
              <a:rPr lang="en-US" sz="2800" dirty="0"/>
              <a:t> on the graph and draw the line.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15824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                which is the slope,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making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(0,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sz="3200" dirty="0">
                <a:solidFill>
                  <a:schemeClr val="accent1"/>
                </a:solidFill>
              </a:rPr>
              <a:t>cont.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)</a:t>
            </a:r>
          </a:p>
        </p:txBody>
      </p:sp>
      <p:graphicFrame>
        <p:nvGraphicFramePr>
          <p:cNvPr id="9764" name="Object 5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765772"/>
              </p:ext>
            </p:extLst>
          </p:nvPr>
        </p:nvGraphicFramePr>
        <p:xfrm>
          <a:off x="1295400" y="1211262"/>
          <a:ext cx="12303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8" name="Equation" r:id="rId3" imgW="1231560" imgH="838080" progId="Equation.DSMT4">
                  <p:embed/>
                </p:oleObj>
              </mc:Choice>
              <mc:Fallback>
                <p:oleObj name="Equation" r:id="rId3" imgW="1231560" imgH="838080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11262"/>
                        <a:ext cx="12303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65" name="Object 549"/>
          <p:cNvGraphicFramePr>
            <a:graphicFrameLocks noChangeAspect="1"/>
          </p:cNvGraphicFramePr>
          <p:nvPr/>
        </p:nvGraphicFramePr>
        <p:xfrm>
          <a:off x="2438400" y="2193022"/>
          <a:ext cx="11160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9" name="Equation" r:id="rId5" imgW="1117440" imgH="838080" progId="Equation.DSMT4">
                  <p:embed/>
                </p:oleObj>
              </mc:Choice>
              <mc:Fallback>
                <p:oleObj name="Equation" r:id="rId5" imgW="1117440" imgH="838080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193022"/>
                        <a:ext cx="11160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66" name="Object 550"/>
          <p:cNvGraphicFramePr>
            <a:graphicFrameLocks noChangeAspect="1"/>
          </p:cNvGraphicFramePr>
          <p:nvPr/>
        </p:nvGraphicFramePr>
        <p:xfrm>
          <a:off x="3970789" y="2193022"/>
          <a:ext cx="10779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0" name="Equation" r:id="rId7" imgW="1079280" imgH="838080" progId="Equation.DSMT4">
                  <p:embed/>
                </p:oleObj>
              </mc:Choice>
              <mc:Fallback>
                <p:oleObj name="Equation" r:id="rId7" imgW="1079280" imgH="838080" progId="Equation.DSMT4">
                  <p:embed/>
                  <p:pic>
                    <p:nvPicPr>
                      <p:cNvPr id="0" name="Picture 5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789" y="2193022"/>
                        <a:ext cx="10779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 defTabSz="40640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equation of the line through the point </a:t>
            </a:r>
            <a:r>
              <a:rPr lang="en-US" sz="2800" dirty="0">
                <a:solidFill>
                  <a:srgbClr val="0000FF"/>
                </a:solidFill>
              </a:rPr>
              <a:t>(0,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 -</a:t>
            </a:r>
            <a:r>
              <a:rPr lang="en-US" sz="2800" dirty="0">
                <a:solidFill>
                  <a:srgbClr val="0000FF"/>
                </a:solidFill>
              </a:rPr>
              <a:t>2)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defTabSz="406400">
              <a:spcBef>
                <a:spcPts val="18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slope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Because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-coordinate is 0, we know that the point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-intercept. So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The slope is        So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Substituting in slope-intercept form,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+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b,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gives the result: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Finding Equations Given the Slope and the </a:t>
            </a:r>
            <a:r>
              <a:rPr lang="en-US" i="1" dirty="0"/>
              <a:t>y</a:t>
            </a:r>
            <a:r>
              <a:rPr lang="en-US" dirty="0"/>
              <a:t>-Intercept</a:t>
            </a:r>
            <a:endParaRPr lang="en-US" sz="3200" dirty="0">
              <a:solidFill>
                <a:schemeClr val="accent1"/>
              </a:solidFill>
              <a:latin typeface="Symbol" pitchFamily="18" charset="2"/>
            </a:endParaRPr>
          </a:p>
        </p:txBody>
      </p:sp>
      <p:graphicFrame>
        <p:nvGraphicFramePr>
          <p:cNvPr id="2458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945776"/>
              </p:ext>
            </p:extLst>
          </p:nvPr>
        </p:nvGraphicFramePr>
        <p:xfrm>
          <a:off x="2130420" y="1792743"/>
          <a:ext cx="33813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7" name="Equation" r:id="rId3" imgW="342831" imgH="837787" progId="Equation.DSMT4">
                  <p:embed/>
                </p:oleObj>
              </mc:Choice>
              <mc:Fallback>
                <p:oleObj name="Equation" r:id="rId3" imgW="342831" imgH="837787" progId="Equation.DSMT4">
                  <p:embed/>
                  <p:pic>
                    <p:nvPicPr>
                      <p:cNvPr id="0" name="Picture 7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420" y="1792743"/>
                        <a:ext cx="338138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44556"/>
              </p:ext>
            </p:extLst>
          </p:nvPr>
        </p:nvGraphicFramePr>
        <p:xfrm>
          <a:off x="2855913" y="4751388"/>
          <a:ext cx="15589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8" name="Equation" r:id="rId5" imgW="1549080" imgH="838080" progId="Equation.DSMT4">
                  <p:embed/>
                </p:oleObj>
              </mc:Choice>
              <mc:Fallback>
                <p:oleObj name="Equation" r:id="rId5" imgW="1549080" imgH="838080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4751388"/>
                        <a:ext cx="15589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97" name="Object 733"/>
          <p:cNvGraphicFramePr>
            <a:graphicFrameLocks noChangeAspect="1"/>
          </p:cNvGraphicFramePr>
          <p:nvPr/>
        </p:nvGraphicFramePr>
        <p:xfrm>
          <a:off x="473978" y="4207778"/>
          <a:ext cx="9636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9" name="Equation" r:id="rId7" imgW="965160" imgH="838080" progId="Equation.DSMT4">
                  <p:embed/>
                </p:oleObj>
              </mc:Choice>
              <mc:Fallback>
                <p:oleObj name="Equation" r:id="rId7" imgW="965160" imgH="838080" progId="Equation.DSMT4">
                  <p:embed/>
                  <p:pic>
                    <p:nvPicPr>
                      <p:cNvPr id="0" name="Picture 7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978" y="4207778"/>
                        <a:ext cx="9636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98" name="Object 734"/>
          <p:cNvGraphicFramePr>
            <a:graphicFrameLocks noChangeAspect="1"/>
          </p:cNvGraphicFramePr>
          <p:nvPr/>
        </p:nvGraphicFramePr>
        <p:xfrm>
          <a:off x="7458512" y="3573462"/>
          <a:ext cx="34290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0" name="Equation" r:id="rId9" imgW="342720" imgH="838080" progId="Equation.DSMT4">
                  <p:embed/>
                </p:oleObj>
              </mc:Choice>
              <mc:Fallback>
                <p:oleObj name="Equation" r:id="rId9" imgW="342720" imgH="838080" progId="Equation.DSMT4">
                  <p:embed/>
                  <p:pic>
                    <p:nvPicPr>
                      <p:cNvPr id="0" name="Picture 7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8512" y="3573462"/>
                        <a:ext cx="34290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Interpret the slope of a line as a rate of change.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Find the slope of a line given two points on the line.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Find the slopes of horizontal and vertical lines.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Graph a linear equation by finding the slope and </a:t>
            </a:r>
            <a:r>
              <a:rPr lang="en-US" i="1" dirty="0"/>
              <a:t>y</a:t>
            </a:r>
            <a:r>
              <a:rPr lang="en-US" dirty="0"/>
              <a:t>‑intercept.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Use slope‑intercept form to write the equation of a line given its slope and </a:t>
            </a:r>
            <a:r>
              <a:rPr lang="en-US" i="1" dirty="0"/>
              <a:t>y</a:t>
            </a:r>
            <a:r>
              <a:rPr lang="en-US" dirty="0"/>
              <a:t>‑intercept.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marR="0" lvl="0" indent="-158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Formula</a:t>
            </a: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                 and                   be two points on a line.  The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slope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be calculated as follows: </a:t>
            </a: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letter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standard notation for representing the slope of a line.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Slope</a:t>
            </a:r>
          </a:p>
        </p:txBody>
      </p:sp>
      <p:graphicFrame>
        <p:nvGraphicFramePr>
          <p:cNvPr id="6149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096296" y="1836023"/>
          <a:ext cx="12954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4" name="Equation" r:id="rId3" imgW="1307939" imgH="482278" progId="Equation.DSMT4">
                  <p:embed/>
                </p:oleObj>
              </mc:Choice>
              <mc:Fallback>
                <p:oleObj name="Equation" r:id="rId3" imgW="1307939" imgH="482278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296" y="1836023"/>
                        <a:ext cx="129540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117850" y="1831260"/>
          <a:ext cx="133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5" name="Equation" r:id="rId5" imgW="1333293" imgH="482278" progId="Equation.DSMT4">
                  <p:embed/>
                </p:oleObj>
              </mc:Choice>
              <mc:Fallback>
                <p:oleObj name="Equation" r:id="rId5" imgW="1333293" imgH="482278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1831260"/>
                        <a:ext cx="133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853210"/>
              </p:ext>
            </p:extLst>
          </p:nvPr>
        </p:nvGraphicFramePr>
        <p:xfrm>
          <a:off x="2533650" y="2957513"/>
          <a:ext cx="3835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" name="Equation" r:id="rId7" imgW="3821400" imgH="1051200" progId="Equation.DSMT4">
                  <p:embed/>
                </p:oleObj>
              </mc:Choice>
              <mc:Fallback>
                <p:oleObj name="Equation" r:id="rId7" imgW="3821400" imgH="1051200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2957513"/>
                        <a:ext cx="3835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          Calculating the Slope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02059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marR="0" lvl="0" indent="-15875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Notes</a:t>
            </a:r>
          </a:p>
          <a:p>
            <a:pPr marL="15875" lvl="0" indent="-15875">
              <a:spcBef>
                <a:spcPct val="20000"/>
              </a:spcBef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In the notation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 1 is called a </a:t>
            </a:r>
            <a:r>
              <a:rPr lang="en-US" sz="2800" b="1" dirty="0">
                <a:solidFill>
                  <a:srgbClr val="C00000"/>
                </a:solidFill>
              </a:rPr>
              <a:t>subscript </a:t>
            </a: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 is read “</a:t>
            </a:r>
            <a:r>
              <a:rPr lang="en-US" sz="2800" i="1" dirty="0">
                <a:solidFill>
                  <a:srgbClr val="000000"/>
                </a:solidFill>
              </a:rPr>
              <a:t>P </a:t>
            </a:r>
            <a:r>
              <a:rPr lang="en-US" sz="2800" dirty="0">
                <a:solidFill>
                  <a:srgbClr val="000000"/>
                </a:solidFill>
              </a:rPr>
              <a:t>sub 1.” Similarly,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is read “</a:t>
            </a:r>
            <a:r>
              <a:rPr lang="en-US" sz="2800" i="1" dirty="0">
                <a:solidFill>
                  <a:srgbClr val="000000"/>
                </a:solidFill>
              </a:rPr>
              <a:t>P </a:t>
            </a:r>
            <a:r>
              <a:rPr lang="en-US" sz="2800" dirty="0">
                <a:solidFill>
                  <a:srgbClr val="000000"/>
                </a:solidFill>
              </a:rPr>
              <a:t>sub 2.” Subscripts are used in labeling and are not used in calculations.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8899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539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Find the slope of the line that contains the points 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2)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 and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5)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8C"/>
                </a:solidFill>
                <a:effectLst/>
                <a:uLnTx/>
                <a:uFillTx/>
                <a:ea typeface="+mn-ea"/>
                <a:cs typeface="+mn-cs"/>
              </a:rPr>
              <a:t>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then graph the line.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Solution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Finding the Slope of a 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880717"/>
            <a:ext cx="392144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/>
              <a:t>For            , use             and</a:t>
            </a:r>
          </a:p>
          <a:p>
            <a:pPr lvl="0">
              <a:spcBef>
                <a:spcPts val="1200"/>
              </a:spcBef>
            </a:pPr>
            <a:r>
              <a:rPr lang="en-US" sz="2800" dirty="0"/>
              <a:t>for            , use          .</a:t>
            </a:r>
          </a:p>
          <a:p>
            <a:endParaRPr lang="en-US" sz="2800" dirty="0"/>
          </a:p>
        </p:txBody>
      </p:sp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835202"/>
              </p:ext>
            </p:extLst>
          </p:nvPr>
        </p:nvGraphicFramePr>
        <p:xfrm>
          <a:off x="1082675" y="2928938"/>
          <a:ext cx="9398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6" name="Equation" r:id="rId3" imgW="927000" imgH="495000" progId="Equation.DSMT4">
                  <p:embed/>
                </p:oleObj>
              </mc:Choice>
              <mc:Fallback>
                <p:oleObj name="Equation" r:id="rId3" imgW="927000" imgH="4950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2928938"/>
                        <a:ext cx="9398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247311"/>
              </p:ext>
            </p:extLst>
          </p:nvPr>
        </p:nvGraphicFramePr>
        <p:xfrm>
          <a:off x="508000" y="3957638"/>
          <a:ext cx="27241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7" name="Equation" r:id="rId5" imgW="2717640" imgH="927000" progId="Equation.DSMT4">
                  <p:embed/>
                </p:oleObj>
              </mc:Choice>
              <mc:Fallback>
                <p:oleObj name="Equation" r:id="rId5" imgW="2717640" imgH="9270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3957638"/>
                        <a:ext cx="27241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786112"/>
              </p:ext>
            </p:extLst>
          </p:nvPr>
        </p:nvGraphicFramePr>
        <p:xfrm>
          <a:off x="1004888" y="3498850"/>
          <a:ext cx="9556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8" name="Equation" r:id="rId7" imgW="939600" imgH="495000" progId="Equation.DSMT4">
                  <p:embed/>
                </p:oleObj>
              </mc:Choice>
              <mc:Fallback>
                <p:oleObj name="Equation" r:id="rId7" imgW="939600" imgH="4950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3498850"/>
                        <a:ext cx="9556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455796"/>
              </p:ext>
            </p:extLst>
          </p:nvPr>
        </p:nvGraphicFramePr>
        <p:xfrm>
          <a:off x="2628900" y="3489325"/>
          <a:ext cx="827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9" name="Equation" r:id="rId9" imgW="812520" imgH="495000" progId="Equation.DSMT4">
                  <p:embed/>
                </p:oleObj>
              </mc:Choice>
              <mc:Fallback>
                <p:oleObj name="Equation" r:id="rId9" imgW="812520" imgH="4950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3489325"/>
                        <a:ext cx="8270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851435"/>
              </p:ext>
            </p:extLst>
          </p:nvPr>
        </p:nvGraphicFramePr>
        <p:xfrm>
          <a:off x="1927225" y="4992688"/>
          <a:ext cx="1462088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0" name="Equation" r:id="rId11" imgW="1447560" imgH="952200" progId="Equation.DSMT4">
                  <p:embed/>
                </p:oleObj>
              </mc:Choice>
              <mc:Fallback>
                <p:oleObj name="Equation" r:id="rId11" imgW="1447560" imgH="9522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225" y="4992688"/>
                        <a:ext cx="1462088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920144"/>
              </p:ext>
            </p:extLst>
          </p:nvPr>
        </p:nvGraphicFramePr>
        <p:xfrm>
          <a:off x="3505200" y="4941660"/>
          <a:ext cx="54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1" name="Equation" r:id="rId13" imgW="530280" imgH="886680" progId="Equation.DSMT4">
                  <p:embed/>
                </p:oleObj>
              </mc:Choice>
              <mc:Fallback>
                <p:oleObj name="Equation" r:id="rId13" imgW="530280" imgH="88668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41660"/>
                        <a:ext cx="546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047" name="Picture 25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055066" y="2362200"/>
            <a:ext cx="3273552" cy="330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1EA45991-9258-4B2B-AE49-20A7FA231A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381999"/>
              </p:ext>
            </p:extLst>
          </p:nvPr>
        </p:nvGraphicFramePr>
        <p:xfrm>
          <a:off x="2698900" y="2886152"/>
          <a:ext cx="9239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2" name="Equation" r:id="rId16" imgW="914400" imgH="495000" progId="Equation.DSMT4">
                  <p:embed/>
                </p:oleObj>
              </mc:Choice>
              <mc:Fallback>
                <p:oleObj name="Equation" r:id="rId16" imgW="914400" imgH="495000" progId="Equation.DSMT4">
                  <p:embed/>
                  <p:pic>
                    <p:nvPicPr>
                      <p:cNvPr id="16" name="Object 9">
                        <a:extLst>
                          <a:ext uri="{FF2B5EF4-FFF2-40B4-BE49-F238E27FC236}">
                            <a16:creationId xmlns:a16="http://schemas.microsoft.com/office/drawing/2014/main" id="{5763D5CE-86D0-4E32-B84B-50C4722C31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900" y="2886152"/>
                        <a:ext cx="9239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Finding the Slope of a Line (cont.)</a:t>
            </a:r>
          </a:p>
        </p:txBody>
      </p:sp>
      <p:graphicFrame>
        <p:nvGraphicFramePr>
          <p:cNvPr id="81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038576"/>
              </p:ext>
            </p:extLst>
          </p:nvPr>
        </p:nvGraphicFramePr>
        <p:xfrm>
          <a:off x="511175" y="2724150"/>
          <a:ext cx="274161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7" name="Equation" r:id="rId3" imgW="2730240" imgH="927000" progId="Equation.DSMT4">
                  <p:embed/>
                </p:oleObj>
              </mc:Choice>
              <mc:Fallback>
                <p:oleObj name="Equation" r:id="rId3" imgW="2730240" imgH="927000" progId="Equation.DSMT4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2724150"/>
                        <a:ext cx="274161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599093"/>
              </p:ext>
            </p:extLst>
          </p:nvPr>
        </p:nvGraphicFramePr>
        <p:xfrm>
          <a:off x="2895600" y="4885744"/>
          <a:ext cx="54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8" name="Equation" r:id="rId5" imgW="530280" imgH="886680" progId="Equation.DSMT4">
                  <p:embed/>
                </p:oleObj>
              </mc:Choice>
              <mc:Fallback>
                <p:oleObj name="Equation" r:id="rId5" imgW="530280" imgH="886680" progId="Equation.DSMT4">
                  <p:embed/>
                  <p:pic>
                    <p:nvPicPr>
                      <p:cNvPr id="0" name="Picture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885744"/>
                        <a:ext cx="54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420498"/>
              </p:ext>
            </p:extLst>
          </p:nvPr>
        </p:nvGraphicFramePr>
        <p:xfrm>
          <a:off x="1905000" y="491172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9" name="Equation" r:id="rId7" imgW="822600" imgH="886680" progId="Equation.DSMT4">
                  <p:embed/>
                </p:oleObj>
              </mc:Choice>
              <mc:Fallback>
                <p:oleObj name="Equation" r:id="rId7" imgW="822600" imgH="886680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91172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01121"/>
              </p:ext>
            </p:extLst>
          </p:nvPr>
        </p:nvGraphicFramePr>
        <p:xfrm>
          <a:off x="1947863" y="3865563"/>
          <a:ext cx="122396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0" name="Equation" r:id="rId9" imgW="1206360" imgH="838080" progId="Equation.DSMT4">
                  <p:embed/>
                </p:oleObj>
              </mc:Choice>
              <mc:Fallback>
                <p:oleObj name="Equation" r:id="rId9" imgW="1206360" imgH="838080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3865563"/>
                        <a:ext cx="122396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79880" y="1338471"/>
            <a:ext cx="46161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Or, for             , use           and</a:t>
            </a:r>
          </a:p>
          <a:p>
            <a:pPr lvl="0">
              <a:spcBef>
                <a:spcPts val="1200"/>
              </a:spcBef>
            </a:pPr>
            <a:r>
              <a:rPr lang="en-US" sz="2800" dirty="0"/>
              <a:t>for             , use             .</a:t>
            </a:r>
          </a:p>
        </p:txBody>
      </p:sp>
      <p:pic>
        <p:nvPicPr>
          <p:cNvPr id="33171" name="Picture 40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029200" y="2209800"/>
            <a:ext cx="3310128" cy="33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60851E03-F0E4-4FFA-9007-189F9E82B2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026930"/>
              </p:ext>
            </p:extLst>
          </p:nvPr>
        </p:nvGraphicFramePr>
        <p:xfrm>
          <a:off x="1590558" y="1314567"/>
          <a:ext cx="9398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1" name="Equation" r:id="rId12" imgW="927000" imgH="495000" progId="Equation.DSMT4">
                  <p:embed/>
                </p:oleObj>
              </mc:Choice>
              <mc:Fallback>
                <p:oleObj name="Equation" r:id="rId12" imgW="927000" imgH="495000" progId="Equation.DSMT4">
                  <p:embed/>
                  <p:pic>
                    <p:nvPicPr>
                      <p:cNvPr id="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558" y="1314567"/>
                        <a:ext cx="9398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>
            <a:extLst>
              <a:ext uri="{FF2B5EF4-FFF2-40B4-BE49-F238E27FC236}">
                <a16:creationId xmlns:a16="http://schemas.microsoft.com/office/drawing/2014/main" id="{A10C1E0E-7886-4F96-8119-E80B3AF0B4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282341"/>
              </p:ext>
            </p:extLst>
          </p:nvPr>
        </p:nvGraphicFramePr>
        <p:xfrm>
          <a:off x="3227492" y="1316947"/>
          <a:ext cx="827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2" name="Equation" r:id="rId14" imgW="812520" imgH="495000" progId="Equation.DSMT4">
                  <p:embed/>
                </p:oleObj>
              </mc:Choice>
              <mc:Fallback>
                <p:oleObj name="Equation" r:id="rId14" imgW="812520" imgH="495000" progId="Equation.DSMT4">
                  <p:embed/>
                  <p:pic>
                    <p:nvPicPr>
                      <p:cNvPr id="6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492" y="1316947"/>
                        <a:ext cx="8270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>
            <a:extLst>
              <a:ext uri="{FF2B5EF4-FFF2-40B4-BE49-F238E27FC236}">
                <a16:creationId xmlns:a16="http://schemas.microsoft.com/office/drawing/2014/main" id="{3BB3694F-E79E-47B0-A052-0A51271F8C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121854"/>
              </p:ext>
            </p:extLst>
          </p:nvPr>
        </p:nvGraphicFramePr>
        <p:xfrm>
          <a:off x="1112720" y="1892469"/>
          <a:ext cx="9556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3" name="Equation" r:id="rId16" imgW="939600" imgH="495000" progId="Equation.DSMT4">
                  <p:embed/>
                </p:oleObj>
              </mc:Choice>
              <mc:Fallback>
                <p:oleObj name="Equation" r:id="rId16" imgW="939600" imgH="495000" progId="Equation.DSMT4">
                  <p:embed/>
                  <p:pic>
                    <p:nvPicPr>
                      <p:cNvPr id="4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720" y="1892469"/>
                        <a:ext cx="9556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>
            <a:extLst>
              <a:ext uri="{FF2B5EF4-FFF2-40B4-BE49-F238E27FC236}">
                <a16:creationId xmlns:a16="http://schemas.microsoft.com/office/drawing/2014/main" id="{5763D5CE-86D0-4E32-B84B-50C4722C3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709061"/>
              </p:ext>
            </p:extLst>
          </p:nvPr>
        </p:nvGraphicFramePr>
        <p:xfrm>
          <a:off x="2840038" y="1911350"/>
          <a:ext cx="9239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4" name="Equation" r:id="rId18" imgW="914400" imgH="495000" progId="Equation.DSMT4">
                  <p:embed/>
                </p:oleObj>
              </mc:Choice>
              <mc:Fallback>
                <p:oleObj name="Equation" r:id="rId18" imgW="914400" imgH="495000" progId="Equation.DSMT4">
                  <p:embed/>
                  <p:pic>
                    <p:nvPicPr>
                      <p:cNvPr id="5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038" y="1911350"/>
                        <a:ext cx="9239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Find the slope of the line that contains the points </a:t>
            </a:r>
            <a:r>
              <a:rPr lang="en-US" sz="2800" dirty="0">
                <a:solidFill>
                  <a:srgbClr val="0000FF"/>
                </a:solidFill>
              </a:rPr>
              <a:t>(1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, </a:t>
            </a:r>
            <a:r>
              <a:rPr lang="en-US" sz="2800" dirty="0">
                <a:solidFill>
                  <a:srgbClr val="0000FF"/>
                </a:solidFill>
              </a:rPr>
              <a:t>3)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(5,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1)</a:t>
            </a:r>
            <a:r>
              <a:rPr lang="en-US" sz="2800" dirty="0"/>
              <a:t>, and then graph the line.</a:t>
            </a:r>
          </a:p>
          <a:p>
            <a:pPr algn="just"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 algn="just">
              <a:spcBef>
                <a:spcPts val="600"/>
              </a:spcBef>
            </a:pPr>
            <a:r>
              <a:rPr lang="en-US" sz="2800" dirty="0"/>
              <a:t>For             , use           and for</a:t>
            </a:r>
          </a:p>
          <a:p>
            <a:pPr algn="just">
              <a:spcBef>
                <a:spcPts val="600"/>
              </a:spcBef>
            </a:pPr>
            <a:r>
              <a:rPr lang="en-US" sz="2800" dirty="0"/>
              <a:t>             , use           </a:t>
            </a:r>
          </a:p>
          <a:p>
            <a:pPr algn="just">
              <a:spcBef>
                <a:spcPct val="0"/>
              </a:spcBef>
            </a:pPr>
            <a:endParaRPr lang="en-US" sz="2800" dirty="0"/>
          </a:p>
          <a:p>
            <a:pPr algn="just">
              <a:spcBef>
                <a:spcPct val="0"/>
              </a:spcBef>
            </a:pPr>
            <a:endParaRPr lang="en-US" sz="2000" dirty="0"/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Finding the Slope of a Line</a:t>
            </a:r>
          </a:p>
        </p:txBody>
      </p:sp>
      <p:graphicFrame>
        <p:nvGraphicFramePr>
          <p:cNvPr id="51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742039"/>
              </p:ext>
            </p:extLst>
          </p:nvPr>
        </p:nvGraphicFramePr>
        <p:xfrm>
          <a:off x="490538" y="3878263"/>
          <a:ext cx="25622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5" name="Equation" r:id="rId3" imgW="2552400" imgH="838080" progId="Equation.DSMT4">
                  <p:embed/>
                </p:oleObj>
              </mc:Choice>
              <mc:Fallback>
                <p:oleObj name="Equation" r:id="rId3" imgW="2552400" imgH="83808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8" y="3878263"/>
                        <a:ext cx="25622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609384"/>
              </p:ext>
            </p:extLst>
          </p:nvPr>
        </p:nvGraphicFramePr>
        <p:xfrm>
          <a:off x="2828925" y="47688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6" name="Equation" r:id="rId5" imgW="822600" imgH="886680" progId="Equation.DSMT4">
                  <p:embed/>
                </p:oleObj>
              </mc:Choice>
              <mc:Fallback>
                <p:oleObj name="Equation" r:id="rId5" imgW="822600" imgH="88668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925" y="47688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671639"/>
              </p:ext>
            </p:extLst>
          </p:nvPr>
        </p:nvGraphicFramePr>
        <p:xfrm>
          <a:off x="1951038" y="47688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7" name="Equation" r:id="rId7" imgW="822600" imgH="886680" progId="Equation.DSMT4">
                  <p:embed/>
                </p:oleObj>
              </mc:Choice>
              <mc:Fallback>
                <p:oleObj name="Equation" r:id="rId7" imgW="822600" imgH="88668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47688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394888"/>
              </p:ext>
            </p:extLst>
          </p:nvPr>
        </p:nvGraphicFramePr>
        <p:xfrm>
          <a:off x="1078140" y="2761088"/>
          <a:ext cx="1016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8" name="Equation" r:id="rId9" imgW="1015920" imgH="495000" progId="Equation.DSMT4">
                  <p:embed/>
                </p:oleObj>
              </mc:Choice>
              <mc:Fallback>
                <p:oleObj name="Equation" r:id="rId9" imgW="1015920" imgH="4950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140" y="2761088"/>
                        <a:ext cx="1016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438139"/>
              </p:ext>
            </p:extLst>
          </p:nvPr>
        </p:nvGraphicFramePr>
        <p:xfrm>
          <a:off x="2819400" y="2761088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9" name="Equation" r:id="rId11" imgW="736560" imgH="495000" progId="Equation.DSMT4">
                  <p:embed/>
                </p:oleObj>
              </mc:Choice>
              <mc:Fallback>
                <p:oleObj name="Equation" r:id="rId11" imgW="736560" imgH="4950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761088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60403"/>
              </p:ext>
            </p:extLst>
          </p:nvPr>
        </p:nvGraphicFramePr>
        <p:xfrm>
          <a:off x="2346325" y="3260725"/>
          <a:ext cx="8509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0" name="Equation" r:id="rId13" imgW="838080" imgH="495000" progId="Equation.DSMT4">
                  <p:embed/>
                </p:oleObj>
              </mc:Choice>
              <mc:Fallback>
                <p:oleObj name="Equation" r:id="rId13" imgW="838080" imgH="4950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325" y="3260725"/>
                        <a:ext cx="8509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098206"/>
              </p:ext>
            </p:extLst>
          </p:nvPr>
        </p:nvGraphicFramePr>
        <p:xfrm>
          <a:off x="565150" y="3259138"/>
          <a:ext cx="10429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1" name="Equation" r:id="rId15" imgW="1028520" imgH="495000" progId="Equation.DSMT4">
                  <p:embed/>
                </p:oleObj>
              </mc:Choice>
              <mc:Fallback>
                <p:oleObj name="Equation" r:id="rId15" imgW="1028520" imgH="4950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3259138"/>
                        <a:ext cx="10429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066" name="Picture 250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257800" y="2438400"/>
            <a:ext cx="3044952" cy="3022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Positive and Negative Slope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4572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 marL="15875" indent="-15875">
              <a:tabLst>
                <a:tab pos="4572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Lines with </a:t>
            </a:r>
            <a:r>
              <a:rPr lang="en-US" b="1" dirty="0">
                <a:solidFill>
                  <a:srgbClr val="C00000"/>
                </a:solidFill>
              </a:rPr>
              <a:t>positive slope go up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(increase) as we move along the line from left to right.</a:t>
            </a:r>
            <a:endParaRPr lang="en-US" i="0" dirty="0">
              <a:solidFill>
                <a:srgbClr val="000000"/>
              </a:solidFill>
            </a:endParaRPr>
          </a:p>
          <a:p>
            <a:pPr marL="15875" indent="-15875">
              <a:tabLst>
                <a:tab pos="4572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Lines with </a:t>
            </a:r>
            <a:r>
              <a:rPr lang="en-US" b="1" dirty="0">
                <a:solidFill>
                  <a:srgbClr val="C00000"/>
                </a:solidFill>
              </a:rPr>
              <a:t>negative slope go down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(decrease) as we move along the line from left to right.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Horizontal and Vertical Lines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buFont typeface="Courier New" pitchFamily="49" charset="0"/>
              <a:buNone/>
              <a:tabLst>
                <a:tab pos="457200" algn="l"/>
                <a:tab pos="71501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buFont typeface="Courier New" pitchFamily="49" charset="0"/>
              <a:buNone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two general statements are true for horizontal and vertical lines.</a:t>
            </a:r>
          </a:p>
          <a:p>
            <a:pPr marL="514350" indent="-514350">
              <a:buFont typeface="+mj-lt"/>
              <a:buAutoNum type="arabicPeriod"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</a:t>
            </a:r>
            <a:r>
              <a:rPr lang="en-US" b="1" i="0" dirty="0">
                <a:solidFill>
                  <a:srgbClr val="C00000"/>
                </a:solidFill>
              </a:rPr>
              <a:t>horizontal lines</a:t>
            </a:r>
            <a:r>
              <a:rPr lang="en-US" i="0" dirty="0">
                <a:solidFill>
                  <a:srgbClr val="000000"/>
                </a:solidFill>
              </a:rPr>
              <a:t> (of the form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), the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slope is 0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 startAt="2"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</a:t>
            </a:r>
            <a:r>
              <a:rPr lang="en-US" b="1" i="0" dirty="0">
                <a:solidFill>
                  <a:srgbClr val="C00000"/>
                </a:solidFill>
              </a:rPr>
              <a:t>vertical lines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(of the form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), the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slope is undefined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0583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704</Words>
  <Application>Microsoft Office PowerPoint</Application>
  <PresentationFormat>On-screen Show (4:3)</PresentationFormat>
  <Paragraphs>82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Courier New</vt:lpstr>
      <vt:lpstr>Calibri</vt:lpstr>
      <vt:lpstr>Symbol</vt:lpstr>
      <vt:lpstr>Office Theme</vt:lpstr>
      <vt:lpstr>Equation</vt:lpstr>
      <vt:lpstr>Section 8.R.6</vt:lpstr>
      <vt:lpstr>Objectives</vt:lpstr>
      <vt:lpstr>Slope</vt:lpstr>
      <vt:lpstr>          Calculating the Slope</vt:lpstr>
      <vt:lpstr>Example 1: Finding the Slope of a Line</vt:lpstr>
      <vt:lpstr>Example 1: Finding the Slope of a Line (cont.)</vt:lpstr>
      <vt:lpstr>Example 2: Finding the Slope of a Line</vt:lpstr>
      <vt:lpstr>Positive and Negative Slope</vt:lpstr>
      <vt:lpstr> Horizontal and Vertical Lines</vt:lpstr>
      <vt:lpstr>Example 3: Finding the Slope of a Horizontal Line</vt:lpstr>
      <vt:lpstr>Example 4: Finding the Slope of a Vertical Line</vt:lpstr>
      <vt:lpstr>The Slope m</vt:lpstr>
      <vt:lpstr>Slope-Intercept Form</vt:lpstr>
      <vt:lpstr>Example 5: Using Slope and the y-Intercept  to Graph a Line</vt:lpstr>
      <vt:lpstr>Example 5: Using Slope and the y-Intercept  to Graph a Line (cont.)</vt:lpstr>
      <vt:lpstr>Example 5: Using Slope and the y-Intercept  to Graph a Line (cont.)</vt:lpstr>
      <vt:lpstr>Example 6: Using Slope and the y-Intercept  to Graph a Line</vt:lpstr>
      <vt:lpstr>Example 6: Using Slope and the y-Intercept  to Graph a Line (cont.)</vt:lpstr>
      <vt:lpstr>Example 7: Finding Equations Given the Slope and the y-Intercept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175</cp:revision>
  <dcterms:created xsi:type="dcterms:W3CDTF">2013-04-26T14:43:13Z</dcterms:created>
  <dcterms:modified xsi:type="dcterms:W3CDTF">2018-10-17T06:21:55Z</dcterms:modified>
</cp:coreProperties>
</file>