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67" r:id="rId13"/>
    <p:sldId id="268" r:id="rId14"/>
    <p:sldId id="269" r:id="rId15"/>
    <p:sldId id="276" r:id="rId16"/>
    <p:sldId id="277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92" d="100"/>
          <a:sy n="92" d="100"/>
        </p:scale>
        <p:origin x="18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9.png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3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11" Type="http://schemas.openxmlformats.org/officeDocument/2006/relationships/image" Target="../media/image45.png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4.png"/><Relationship Id="rId4" Type="http://schemas.openxmlformats.org/officeDocument/2006/relationships/image" Target="../media/image40.wmf"/><Relationship Id="rId9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png"/><Relationship Id="rId3" Type="http://schemas.openxmlformats.org/officeDocument/2006/relationships/oleObject" Target="../embeddings/oleObject42.bin"/><Relationship Id="rId7" Type="http://schemas.openxmlformats.org/officeDocument/2006/relationships/image" Target="../media/image51.png"/><Relationship Id="rId12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png"/><Relationship Id="rId11" Type="http://schemas.openxmlformats.org/officeDocument/2006/relationships/image" Target="../media/image52.png"/><Relationship Id="rId5" Type="http://schemas.openxmlformats.org/officeDocument/2006/relationships/image" Target="../media/image49.png"/><Relationship Id="rId10" Type="http://schemas.openxmlformats.org/officeDocument/2006/relationships/image" Target="../media/image45.png"/><Relationship Id="rId4" Type="http://schemas.openxmlformats.org/officeDocument/2006/relationships/image" Target="../media/image48.wmf"/><Relationship Id="rId9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45.png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8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11" Type="http://schemas.openxmlformats.org/officeDocument/2006/relationships/image" Target="../media/image60.png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7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Relationship Id="rId30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8.R.7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>
                <a:solidFill>
                  <a:srgbClr val="1F497D"/>
                </a:solidFill>
              </a:rPr>
              <a:t>Evaluating Radicals</a:t>
            </a: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3" imgW="2641320" imgH="431640" progId="Equation.DSMT4">
                  <p:embed/>
                </p:oleObj>
              </mc:Choice>
              <mc:Fallback>
                <p:oleObj name="Equation" r:id="rId3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5" imgW="3695400" imgH="545760" progId="Equation.DSMT4">
                  <p:embed/>
                </p:oleObj>
              </mc:Choice>
              <mc:Fallback>
                <p:oleObj name="Equation" r:id="rId5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557784" y="2824163"/>
          <a:ext cx="3352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7" imgW="3352680" imgH="1002960" progId="Equation.DSMT4">
                  <p:embed/>
                </p:oleObj>
              </mc:Choice>
              <mc:Fallback>
                <p:oleObj name="Equation" r:id="rId7" imgW="33526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824163"/>
                        <a:ext cx="33528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1905000"/>
            <a:ext cx="246888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9" imgW="1015920" imgH="444240" progId="Equation.DSMT4">
                  <p:embed/>
                </p:oleObj>
              </mc:Choice>
              <mc:Fallback>
                <p:oleObj name="Equation" r:id="rId9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1" imgW="1803240" imgH="444240" progId="Equation.DSMT4">
                  <p:embed/>
                </p:oleObj>
              </mc:Choice>
              <mc:Fallback>
                <p:oleObj name="Equation" r:id="rId11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089400" y="2844800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13" imgW="1307880" imgH="939600" progId="Equation.DSMT4">
                  <p:embed/>
                </p:oleObj>
              </mc:Choice>
              <mc:Fallback>
                <p:oleObj name="Equation" r:id="rId13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2844800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280160"/>
            <a:ext cx="8229600" cy="28069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Attention!</a:t>
            </a:r>
          </a:p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the cube root expression       the number 3 is called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. 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a square root expression such as        the index is understood to be 2 and is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not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written.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Cube Roots</a:t>
            </a:r>
          </a:p>
        </p:txBody>
      </p:sp>
      <p:graphicFrame>
        <p:nvGraphicFramePr>
          <p:cNvPr id="12294" name="Object 30"/>
          <p:cNvGraphicFramePr>
            <a:graphicFrameLocks noChangeAspect="1"/>
          </p:cNvGraphicFramePr>
          <p:nvPr/>
        </p:nvGraphicFramePr>
        <p:xfrm>
          <a:off x="4525654" y="181515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3" imgW="482391" imgH="444307" progId="Equation.DSMT4">
                  <p:embed/>
                </p:oleObj>
              </mc:Choice>
              <mc:Fallback>
                <p:oleObj name="Equation" r:id="rId3" imgW="482391" imgH="44430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654" y="1815152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31"/>
          <p:cNvGraphicFramePr>
            <a:graphicFrameLocks noChangeAspect="1"/>
          </p:cNvGraphicFramePr>
          <p:nvPr/>
        </p:nvGraphicFramePr>
        <p:xfrm>
          <a:off x="7287904" y="2251406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5" imgW="469696" imgH="431613" progId="Equation.DSMT4">
                  <p:embed/>
                </p:oleObj>
              </mc:Choice>
              <mc:Fallback>
                <p:oleObj name="Equation" r:id="rId5" imgW="469696" imgH="43161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904" y="2251406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nine decimal places. You may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choose (through the            key) to have answers rounded to fewer than nine places.</a:t>
            </a:r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032" y="3219956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the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8128000" y="24765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3" imgW="520560" imgH="419040" progId="Equation.DSMT4">
                  <p:embed/>
                </p:oleObj>
              </mc:Choice>
              <mc:Fallback>
                <p:oleObj name="Equation" r:id="rId3" imgW="5205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0" y="24765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000940" y="1279216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5" imgW="634725" imgH="444307" progId="Equation.DSMT4">
                  <p:embed/>
                </p:oleObj>
              </mc:Choice>
              <mc:Fallback>
                <p:oleObj name="Equation" r:id="rId5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940" y="1279216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33650" y="37338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7338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 ) </a:t>
            </a:r>
          </a:p>
          <a:p>
            <a:r>
              <a:rPr lang="en-US" b="1" dirty="0"/>
              <a:t>Step 2: 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8" name="Equation" r:id="rId3" imgW="825480" imgH="444240" progId="Equation.DSMT4">
                  <p:embed/>
                </p:oleObj>
              </mc:Choice>
              <mc:Fallback>
                <p:oleObj name="Equation" r:id="rId3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23622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85279" y="23622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0550" y="281940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7156450" y="319087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Equation" r:id="rId8" imgW="520560" imgH="419040" progId="Equation.DSMT4">
                  <p:embed/>
                </p:oleObj>
              </mc:Choice>
              <mc:Fallback>
                <p:oleObj name="Equation" r:id="rId8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319087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25752" y="418290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40308" y="3733800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7216" y="4191000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680568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3" imgW="812520" imgH="444240" progId="Equation.DSMT4">
                  <p:embed/>
                </p:oleObj>
              </mc:Choice>
              <mc:Fallback>
                <p:oleObj name="Equation" r:id="rId3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5" imgW="469696" imgH="317362" progId="Equation.DSMT4">
                  <p:embed/>
                </p:oleObj>
              </mc:Choice>
              <mc:Fallback>
                <p:oleObj name="Equation" r:id="rId5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84120" y="251460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21367" y="304800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5810250" y="298132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9" imgW="520560" imgH="419040" progId="Equation.DSMT4">
                  <p:embed/>
                </p:oleObj>
              </mc:Choice>
              <mc:Fallback>
                <p:oleObj name="Equation" r:id="rId9" imgW="52056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298132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66639" y="354330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403860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39075" y="352044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square roots.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cube roots.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calculator to evaluate square and cube roots.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2398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Radical Terminology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8"/>
          <p:cNvGraphicFramePr>
            <a:graphicFrameLocks noChangeAspect="1"/>
          </p:cNvGraphicFramePr>
          <p:nvPr/>
        </p:nvGraphicFramePr>
        <p:xfrm>
          <a:off x="2298700" y="193229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" imgW="444307" imgH="418918" progId="Equation.DSMT4">
                  <p:embed/>
                </p:oleObj>
              </mc:Choice>
              <mc:Fallback>
                <p:oleObj name="Equation" r:id="rId5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3229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/>
        </p:nvGraphicFramePr>
        <p:xfrm>
          <a:off x="5391150" y="365125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7" imgW="736560" imgH="457200" progId="Equation.DSMT4">
                  <p:embed/>
                </p:oleObj>
              </mc:Choice>
              <mc:Fallback>
                <p:oleObj name="Equation" r:id="rId7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65125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/>
        </p:nvGraphicFramePr>
        <p:xfrm>
          <a:off x="1676400" y="2555544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469696" imgH="431613" progId="Equation.DSMT4">
                  <p:embed/>
                </p:oleObj>
              </mc:Choice>
              <mc:Fallback>
                <p:oleObj name="Equation" r:id="rId3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55544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/>
        </p:nvGraphicFramePr>
        <p:xfrm>
          <a:off x="1476375" y="3833482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685800" imgH="431800" progId="Equation.DSMT4">
                  <p:embed/>
                </p:oleObj>
              </mc:Choice>
              <mc:Fallback>
                <p:oleObj name="Equation" r:id="rId5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833482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1750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</a:t>
            </a:r>
          </a:p>
          <a:p>
            <a:pPr marL="15875" indent="-15875"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numbers.  For example,          is not a real number.  There is no real number whose square is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  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Perfect Squares and Square Roots</a:t>
            </a:r>
          </a:p>
        </p:txBody>
      </p:sp>
      <p:graphicFrame>
        <p:nvGraphicFramePr>
          <p:cNvPr id="8196" name="Object 14"/>
          <p:cNvGraphicFramePr>
            <a:graphicFrameLocks noChangeAspect="1"/>
          </p:cNvGraphicFramePr>
          <p:nvPr/>
        </p:nvGraphicFramePr>
        <p:xfrm>
          <a:off x="3975100" y="2460008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672808" imgH="418918" progId="Equation.DSMT4">
                  <p:embed/>
                </p:oleObj>
              </mc:Choice>
              <mc:Fallback>
                <p:oleObj name="Equation" r:id="rId3" imgW="672808" imgH="418918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460008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/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" name="Equation" r:id="rId5" imgW="3200400" imgH="431640" progId="Equation.DSMT4">
                  <p:embed/>
                </p:oleObj>
              </mc:Choice>
              <mc:Fallback>
                <p:oleObj name="Equation" r:id="rId5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name="Equation" r:id="rId7" imgW="2679480" imgH="431640" progId="Equation.DSMT4">
                  <p:embed/>
                </p:oleObj>
              </mc:Choice>
              <mc:Fallback>
                <p:oleObj name="Equation" r:id="rId7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Equation" r:id="rId9" imgW="1333440" imgH="444240" progId="Equation.DSMT4">
                  <p:embed/>
                </p:oleObj>
              </mc:Choice>
              <mc:Fallback>
                <p:oleObj name="Equation" r:id="rId9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6830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11" imgW="2705100" imgH="444500" progId="Equation.DSMT4">
                  <p:embed/>
                </p:oleObj>
              </mc:Choice>
              <mc:Fallback>
                <p:oleObj name="Equation" r:id="rId11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6464300" y="311846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Equation" r:id="rId13" imgW="558558" imgH="304668" progId="Equation.DSMT4">
                  <p:embed/>
                </p:oleObj>
              </mc:Choice>
              <mc:Fallback>
                <p:oleObj name="Equation" r:id="rId13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311846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Equation" r:id="rId15" imgW="1954951" imgH="444307" progId="Equation.DSMT4">
                  <p:embed/>
                </p:oleObj>
              </mc:Choice>
              <mc:Fallback>
                <p:oleObj name="Equation" r:id="rId15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3352800" y="4169678"/>
          <a:ext cx="116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Equation" r:id="rId17" imgW="1167893" imgH="495085" progId="Equation.DSMT4">
                  <p:embed/>
                </p:oleObj>
              </mc:Choice>
              <mc:Fallback>
                <p:oleObj name="Equation" r:id="rId17" imgW="1167893" imgH="49508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69678"/>
                        <a:ext cx="116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Equation" r:id="rId19" imgW="3009600" imgH="304560" progId="Equation.DSMT4">
                  <p:embed/>
                </p:oleObj>
              </mc:Choice>
              <mc:Fallback>
                <p:oleObj name="Equation" r:id="rId19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731166"/>
              </p:ext>
            </p:extLst>
          </p:nvPr>
        </p:nvGraphicFramePr>
        <p:xfrm>
          <a:off x="2682875" y="13271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Equation" r:id="rId21" imgW="990360" imgH="380880" progId="Equation.DSMT4">
                  <p:embed/>
                </p:oleObj>
              </mc:Choice>
              <mc:Fallback>
                <p:oleObj name="Equation" r:id="rId21" imgW="990360" imgH="380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1327150"/>
                        <a:ext cx="990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Equation" r:id="rId23" imgW="1117440" imgH="444240" progId="Equation.DSMT4">
                  <p:embed/>
                </p:oleObj>
              </mc:Choice>
              <mc:Fallback>
                <p:oleObj name="Equation" r:id="rId23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Equation" r:id="rId25" imgW="1625400" imgH="444240" progId="Equation.DSMT4">
                  <p:embed/>
                </p:oleObj>
              </mc:Choice>
              <mc:Fallback>
                <p:oleObj name="Equation" r:id="rId25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name="Equation" r:id="rId27" imgW="3149280" imgH="279360" progId="Equation.DSMT4">
                  <p:embed/>
                </p:oleObj>
              </mc:Choice>
              <mc:Fallback>
                <p:oleObj name="Equation" r:id="rId27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/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Equation" r:id="rId29" imgW="3136680" imgH="279360" progId="Equation.DSMT4">
                  <p:embed/>
                </p:oleObj>
              </mc:Choice>
              <mc:Fallback>
                <p:oleObj name="Equation" r:id="rId29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39750" y="1447800"/>
          <a:ext cx="3314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3" imgW="3314520" imgH="1002960" progId="Equation.DSMT4">
                  <p:embed/>
                </p:oleObj>
              </mc:Choice>
              <mc:Fallback>
                <p:oleObj name="Equation" r:id="rId3" imgW="331452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447800"/>
                        <a:ext cx="3314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5" imgW="1981080" imgH="444240" progId="Equation.DSMT4">
                  <p:embed/>
                </p:oleObj>
              </mc:Choice>
              <mc:Fallback>
                <p:oleObj name="Equation" r:id="rId5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7" imgW="3352800" imgH="939800" progId="Equation.DSMT4">
                  <p:embed/>
                </p:oleObj>
              </mc:Choice>
              <mc:Fallback>
                <p:oleObj name="Equation" r:id="rId7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590800" y="2946400"/>
          <a:ext cx="467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9" imgW="4673600" imgH="546100" progId="Equation.DSMT4">
                  <p:embed/>
                </p:oleObj>
              </mc:Choice>
              <mc:Fallback>
                <p:oleObj name="Equation" r:id="rId9" imgW="4673600" imgH="546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946400"/>
                        <a:ext cx="4673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follows: </a:t>
            </a: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3" imgW="1981200" imgH="431800" progId="Equation.DSMT4">
                  <p:embed/>
                </p:oleObj>
              </mc:Choice>
              <mc:Fallback>
                <p:oleObj name="Equation" r:id="rId3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5" imgW="2476500" imgH="444500" progId="Equation.DSMT4">
                  <p:embed/>
                </p:oleObj>
              </mc:Choice>
              <mc:Fallback>
                <p:oleObj name="Equation" r:id="rId5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7" imgW="1663700" imgH="444500" progId="Equation.DSMT4">
                  <p:embed/>
                </p:oleObj>
              </mc:Choice>
              <mc:Fallback>
                <p:oleObj name="Equation" r:id="rId7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/>
        </p:nvGraphicFramePr>
        <p:xfrm>
          <a:off x="1289050" y="5407025"/>
          <a:ext cx="6515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9" imgW="6514920" imgH="545760" progId="Equation.DSMT4">
                  <p:embed/>
                </p:oleObj>
              </mc:Choice>
              <mc:Fallback>
                <p:oleObj name="Equation" r:id="rId9" imgW="651492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5407025"/>
                        <a:ext cx="6515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491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/>
        </p:nvGraphicFramePr>
        <p:xfrm>
          <a:off x="4267200" y="1864056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495085" imgH="444307" progId="Equation.DSMT4">
                  <p:embed/>
                </p:oleObj>
              </mc:Choice>
              <mc:Fallback>
                <p:oleObj name="Equation" r:id="rId3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864056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457</Words>
  <Application>Microsoft Office PowerPoint</Application>
  <PresentationFormat>On-screen Show (4:3)</PresentationFormat>
  <Paragraphs>78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8.R.7</vt:lpstr>
      <vt:lpstr>Objectives</vt:lpstr>
      <vt:lpstr>Radical Terminology </vt:lpstr>
      <vt:lpstr>Square Root </vt:lpstr>
      <vt:lpstr>Perfect Squares and Square Roots</vt:lpstr>
      <vt:lpstr>Example 1: Evaluating Square Roots</vt:lpstr>
      <vt:lpstr>Example 2: Evaluating Square Roots</vt:lpstr>
      <vt:lpstr>Example 3: Estimating Square Roots</vt:lpstr>
      <vt:lpstr>Cube Root</vt:lpstr>
      <vt:lpstr>Example 4: Evaluating Cube Roots</vt:lpstr>
      <vt:lpstr>Cube Roots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108</cp:revision>
  <dcterms:created xsi:type="dcterms:W3CDTF">2013-04-26T14:43:13Z</dcterms:created>
  <dcterms:modified xsi:type="dcterms:W3CDTF">2018-10-12T09:13:50Z</dcterms:modified>
</cp:coreProperties>
</file>