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60" r:id="rId4"/>
    <p:sldId id="261" r:id="rId5"/>
    <p:sldId id="277" r:id="rId6"/>
    <p:sldId id="275" r:id="rId7"/>
    <p:sldId id="278" r:id="rId8"/>
    <p:sldId id="272" r:id="rId9"/>
    <p:sldId id="264" r:id="rId10"/>
    <p:sldId id="281" r:id="rId11"/>
    <p:sldId id="282" r:id="rId12"/>
    <p:sldId id="268" r:id="rId13"/>
    <p:sldId id="279" r:id="rId14"/>
    <p:sldId id="274" r:id="rId15"/>
    <p:sldId id="280" r:id="rId16"/>
    <p:sldId id="283" r:id="rId17"/>
    <p:sldId id="284" r:id="rId18"/>
    <p:sldId id="28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29" autoAdjust="0"/>
    <p:restoredTop sz="94660"/>
  </p:normalViewPr>
  <p:slideViewPr>
    <p:cSldViewPr>
      <p:cViewPr varScale="1">
        <p:scale>
          <a:sx n="112" d="100"/>
          <a:sy n="112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Whole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44012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r>
              <a:rPr lang="en-US" sz="2800" dirty="0">
                <a:solidFill>
                  <a:srgbClr val="000000"/>
                </a:solidFill>
              </a:rPr>
              <a:t>You should note the following four things when reading or writing whole numbers.</a:t>
            </a:r>
          </a:p>
          <a:p>
            <a:pPr marL="514350" indent="-514350"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Digits are read in periods (groups of three).</a:t>
            </a:r>
          </a:p>
          <a:p>
            <a:pPr marL="514350" indent="-514350"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Commas are used to separate periods </a:t>
            </a:r>
            <a:r>
              <a:rPr lang="en-US" sz="2800" b="1" dirty="0">
                <a:solidFill>
                  <a:srgbClr val="C00000"/>
                </a:solidFill>
              </a:rPr>
              <a:t>if a number has more than four digits.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(A comma is optional if a number has exactly four digits.)</a:t>
            </a:r>
          </a:p>
          <a:p>
            <a:pPr marL="514350" indent="-514350"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The word </a:t>
            </a:r>
            <a:r>
              <a:rPr lang="en-US" sz="2800" b="1" dirty="0">
                <a:solidFill>
                  <a:srgbClr val="C00000"/>
                </a:solidFill>
              </a:rPr>
              <a:t>and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does not appear in whole numbers written in words. </a:t>
            </a:r>
            <a:r>
              <a:rPr lang="en-US" sz="2800" b="1" dirty="0">
                <a:solidFill>
                  <a:srgbClr val="C00000"/>
                </a:solidFill>
              </a:rPr>
              <a:t>And</a:t>
            </a:r>
            <a:r>
              <a:rPr lang="en-US" sz="2800" dirty="0">
                <a:solidFill>
                  <a:srgbClr val="000000"/>
                </a:solidFill>
              </a:rPr>
              <a:t> is said only when reading a decimal point.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4663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Procedure (cont.)</a:t>
            </a:r>
          </a:p>
          <a:p>
            <a:pPr marL="457200" indent="-457200"/>
            <a:r>
              <a:rPr lang="en-US" sz="2800" dirty="0">
                <a:solidFill>
                  <a:srgbClr val="000000"/>
                </a:solidFill>
              </a:rPr>
              <a:t>4.	Hyphens (-) are used to write words for the two-digit numbers from 21 to 99 except for those that end in 0. For example: twenty-one and thirty-five.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1280160" y="3091277"/>
            <a:ext cx="6949440" cy="2776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5: Reading and Writing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Whole Numbers</a:t>
            </a:r>
          </a:p>
        </p:txBody>
      </p:sp>
      <p:sp>
        <p:nvSpPr>
          <p:cNvPr id="14339" name="Rectangle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004888">
              <a:tabLst>
                <a:tab pos="457200" algn="l"/>
                <a:tab pos="3657600" algn="l"/>
              </a:tabLst>
            </a:pPr>
            <a:r>
              <a:rPr lang="en-US" dirty="0">
                <a:solidFill>
                  <a:schemeClr val="tx1"/>
                </a:solidFill>
              </a:rPr>
              <a:t>Each number is written in standard notation. Write it in words.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defTabSz="1004888">
              <a:buFont typeface="+mj-lt"/>
              <a:buAutoNum type="alphaLcPeriod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25,380</a:t>
            </a:r>
            <a:r>
              <a:rPr lang="en-US" i="0" dirty="0">
                <a:solidFill>
                  <a:schemeClr val="tx1"/>
                </a:solidFill>
              </a:rPr>
              <a:t>       </a:t>
            </a:r>
          </a:p>
          <a:p>
            <a:pPr marL="514350" indent="-514350" defTabSz="1004888">
              <a:buFont typeface="+mj-lt"/>
              <a:buAutoNum type="alphaLcPeriod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3,000,562</a:t>
            </a:r>
          </a:p>
          <a:p>
            <a:pPr marL="0" indent="0" algn="just" defTabSz="1004888" eaLnBrk="1" hangingPunct="1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  <a:tab pos="3657600" algn="l"/>
              </a:tabLst>
            </a:pPr>
            <a:r>
              <a:rPr lang="en-US" b="1" i="0" dirty="0"/>
              <a:t>Solution</a:t>
            </a:r>
          </a:p>
          <a:p>
            <a:pPr marL="514350" indent="-514350" algn="just" defTabSz="1004888" eaLnBrk="1" hangingPunct="1">
              <a:spcBef>
                <a:spcPct val="50000"/>
              </a:spcBef>
              <a:buFont typeface="+mj-lt"/>
              <a:buAutoNum type="alphaLcPeriod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rgbClr val="1F497D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twenty-five thousand, three hundred eighty</a:t>
            </a:r>
          </a:p>
          <a:p>
            <a:pPr marL="514350" indent="-514350" defTabSz="1004888" eaLnBrk="1" hangingPunct="1">
              <a:buFont typeface="+mj-lt"/>
              <a:buAutoNum type="alphaLcPeriod" startAt="2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rgbClr val="1F497D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three million, five hundred sixty-two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6: 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number is written in standard notation. Write it in words.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8407  </a:t>
            </a:r>
            <a:r>
              <a:rPr lang="en-US" dirty="0"/>
              <a:t>             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15,352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eight thousand _________________</a:t>
            </a:r>
            <a:endParaRPr lang="en-US" u="sng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fifteen thousand, ___________________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25152" y="3722064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four hundred seven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81400" y="423928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three hundred fifty‑two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85816"/>
          </a:xfrm>
        </p:spPr>
        <p:txBody>
          <a:bodyPr>
            <a:spAutoFit/>
          </a:bodyPr>
          <a:lstStyle/>
          <a:p>
            <a:pPr defTabSz="1004888">
              <a:spcBef>
                <a:spcPts val="60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dirty="0"/>
              <a:t>Each  number is  written in words. Write it in standard notation.</a:t>
            </a:r>
          </a:p>
          <a:p>
            <a:pPr marL="457200" indent="-457200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/>
            </a:pPr>
            <a:r>
              <a:rPr lang="en-US" dirty="0"/>
              <a:t>twenty-seven thousand, three hundred thirty-six</a:t>
            </a:r>
          </a:p>
          <a:p>
            <a:pPr marL="457200" indent="-457200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 startAt="2"/>
            </a:pPr>
            <a:r>
              <a:rPr lang="en-US" dirty="0"/>
              <a:t>three hundred forty million, sixty-two thousand, </a:t>
            </a:r>
          </a:p>
          <a:p>
            <a:pPr marL="457200" indent="-457200" defTabSz="1004888">
              <a:spcBef>
                <a:spcPts val="600"/>
              </a:spcBef>
              <a:spcAft>
                <a:spcPct val="0"/>
              </a:spcAft>
            </a:pPr>
            <a:r>
              <a:rPr lang="en-US" dirty="0"/>
              <a:t>     forty-eight</a:t>
            </a:r>
          </a:p>
          <a:p>
            <a:pPr algn="just" defTabSz="1004888">
              <a:spcBef>
                <a:spcPts val="60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b="1" dirty="0"/>
              <a:t>Solution</a:t>
            </a:r>
          </a:p>
          <a:p>
            <a:pPr marL="514350" indent="-514350" algn="just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27,336</a:t>
            </a:r>
            <a:endParaRPr lang="en-US" b="1" dirty="0">
              <a:solidFill>
                <a:srgbClr val="FF0000"/>
              </a:solidFill>
            </a:endParaRPr>
          </a:p>
          <a:p>
            <a:pPr marL="514350" indent="-514350" algn="just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340,062,048</a:t>
            </a:r>
          </a:p>
          <a:p>
            <a:pPr algn="just" defTabSz="1004888">
              <a:spcBef>
                <a:spcPts val="60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sz="2000" b="1" dirty="0">
                <a:solidFill>
                  <a:srgbClr val="008080"/>
                </a:solidFill>
              </a:rPr>
              <a:t>Note:</a:t>
            </a:r>
            <a:r>
              <a:rPr lang="en-US" sz="2000" dirty="0">
                <a:solidFill>
                  <a:srgbClr val="008080"/>
                </a:solidFill>
              </a:rPr>
              <a:t> 0’s must be used to fill out a three-digit period.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363" name="Rectangle 8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7: Reading and Writing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Whole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8: 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number is written in words. Write it in standard notation.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two million, eight hundred thousand, thirty-five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five million, three hundred fifty thousand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2,800, ____</a:t>
            </a:r>
            <a:r>
              <a:rPr lang="en-US" b="1" u="sng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5, _____, ______</a:t>
            </a:r>
            <a:endParaRPr lang="en-US" b="1" u="sng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37844" y="3758076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035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0" y="4267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350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75092" y="4286756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Reading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following table and your understanding of whole numbers to answer each question.</a:t>
            </a:r>
          </a:p>
          <a:p>
            <a:endParaRPr lang="en-US" dirty="0"/>
          </a:p>
          <a:p>
            <a:pPr algn="ctr"/>
            <a:r>
              <a:rPr lang="en-US" b="1" dirty="0"/>
              <a:t>Depths of Lakes	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95400" y="2286000"/>
          <a:ext cx="6934200" cy="351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Depths of Lakes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Depth (in feet)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Baikal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Siberia, Russia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2487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Tanganyika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Tanzania, Africa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1870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Crater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Oregon, United States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1148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Vostok</a:t>
                      </a: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Antarctica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1129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Tahoe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California, United States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989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Issyk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Kul</a:t>
                      </a: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Kyrgyzstan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886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Hornindalsvatnet</a:t>
                      </a: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Sogn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og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Fjordane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Norway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778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Reading Tables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76800"/>
            <a:ext cx="8229600" cy="6096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/>
              <a:t> Source: http://en.wikipedia.org/wiki/List_of_lakes_by_depth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665824"/>
              </p:ext>
            </p:extLst>
          </p:nvPr>
        </p:nvGraphicFramePr>
        <p:xfrm>
          <a:off x="1066800" y="1219200"/>
          <a:ext cx="7620000" cy="36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6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9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44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84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Depth (in feet)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Toba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Sumatra, Indonesia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707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Caspian Sea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Iran, Russia, Turkmenistan, Kazakhstan, Azerbaijan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604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Quesnel</a:t>
                      </a:r>
                      <a:endParaRPr lang="en-US" sz="18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British Columbia, 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Ohrid</a:t>
                      </a:r>
                      <a:endParaRPr lang="en-US" sz="18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Macedonia, Albania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Geneva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Switzerland, France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Loch 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Scotland, United Kingdom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Dead Sea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Jordan, Israel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Titicaca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Peru, Bolivia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Reading Tables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What is the depth of Lake Tahoe in California?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Which lake is the deepest and what is its location?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Write the depth of Crater Lake in words and in        expanded notation.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989 feet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The deepest lake is </a:t>
            </a:r>
            <a:r>
              <a:rPr lang="en-US" dirty="0">
                <a:solidFill>
                  <a:srgbClr val="FF0000"/>
                </a:solidFill>
              </a:rPr>
              <a:t>Baikal Lake in Siberia, Russia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One thousand one hundred forty-eight feet</a:t>
            </a:r>
            <a:r>
              <a:rPr lang="en-US" dirty="0">
                <a:solidFill>
                  <a:schemeClr val="accent1"/>
                </a:solidFill>
              </a:rPr>
              <a:t>;</a:t>
            </a:r>
            <a:r>
              <a:rPr lang="en-US" dirty="0">
                <a:solidFill>
                  <a:srgbClr val="FF0000"/>
                </a:solidFill>
              </a:rPr>
              <a:t>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1000 + 100 + 40 + 8 feet</a:t>
            </a: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</p:spPr>
        <p:txBody>
          <a:bodyPr>
            <a:spAutoFit/>
          </a:bodyPr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Understand the decimal system.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Write whole numbers in standard and expanded notation.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Read and write whole numbers in words.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Read tables. </a:t>
            </a:r>
          </a:p>
          <a:p>
            <a:pPr marL="342900" indent="-342900">
              <a:buFont typeface="Courier New" pitchFamily="49" charset="0"/>
              <a:buChar char="o"/>
            </a:pPr>
            <a:endParaRPr lang="en-US" dirty="0"/>
          </a:p>
          <a:p>
            <a:pPr marL="339725" indent="-339725">
              <a:spcAft>
                <a:spcPts val="1200"/>
              </a:spcAft>
              <a:buFont typeface="Courier New" pitchFamily="49" charset="0"/>
              <a:buChar char="o"/>
            </a:pP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5563" indent="-1588" algn="ctr">
              <a:spcBef>
                <a:spcPts val="600"/>
              </a:spcBef>
              <a:tabLst>
                <a:tab pos="9144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/>
              <a:t>	</a:t>
            </a: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whole numbers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are the </a:t>
            </a:r>
            <a:r>
              <a:rPr lang="en-US" b="1" i="0" dirty="0">
                <a:solidFill>
                  <a:srgbClr val="C00000"/>
                </a:solidFill>
              </a:rPr>
              <a:t>natural numbers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(or </a:t>
            </a:r>
            <a:r>
              <a:rPr lang="en-US" b="1" i="0" dirty="0">
                <a:solidFill>
                  <a:srgbClr val="C00000"/>
                </a:solidFill>
              </a:rPr>
              <a:t>counting numbers</a:t>
            </a:r>
            <a:r>
              <a:rPr lang="en-US" i="0" dirty="0">
                <a:solidFill>
                  <a:srgbClr val="000000"/>
                </a:solidFill>
              </a:rPr>
              <a:t>) and the number 0.  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C00000"/>
                </a:solidFill>
              </a:rPr>
              <a:t>	</a:t>
            </a:r>
            <a:r>
              <a:rPr lang="en-US" b="1" i="0" dirty="0">
                <a:solidFill>
                  <a:srgbClr val="C00000"/>
                </a:solidFill>
              </a:rPr>
              <a:t>Natural numbers</a:t>
            </a:r>
          </a:p>
          <a:p>
            <a:pPr marL="55563" indent="-1588" algn="ctr">
              <a:spcBef>
                <a:spcPts val="600"/>
              </a:spcBef>
              <a:tabLst>
                <a:tab pos="9144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  <a:sym typeface="Euclid Math Two"/>
              </a:rPr>
              <a:t>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i="0" dirty="0">
                <a:solidFill>
                  <a:srgbClr val="0000FF"/>
                </a:solidFill>
              </a:rPr>
              <a:t> { 1, 2, 3, 4, 5, 6, 7, 8, 9, 10, 11, . . .  }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C00000"/>
                </a:solidFill>
              </a:rPr>
              <a:t>	</a:t>
            </a:r>
            <a:r>
              <a:rPr lang="en-US" b="1" i="0" dirty="0">
                <a:solidFill>
                  <a:srgbClr val="C00000"/>
                </a:solidFill>
              </a:rPr>
              <a:t>Whole numbers</a:t>
            </a:r>
          </a:p>
          <a:p>
            <a:pPr marL="55563" indent="-1588" algn="ctr">
              <a:spcBef>
                <a:spcPts val="600"/>
              </a:spcBef>
              <a:tabLst>
                <a:tab pos="914400" algn="l"/>
              </a:tabLst>
            </a:pPr>
            <a:r>
              <a:rPr lang="en-US" b="1" i="0" dirty="0">
                <a:solidFill>
                  <a:srgbClr val="0000FF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  <a:sym typeface="Euclid Math Two"/>
              </a:rPr>
              <a:t></a:t>
            </a:r>
            <a:r>
              <a:rPr lang="en-US" i="0" dirty="0">
                <a:solidFill>
                  <a:srgbClr val="0000FF"/>
                </a:solidFill>
              </a:rPr>
              <a:t>= { 0, 1, 2, 3, 4, 5, 6, 7, 8, 9, 10, 11, . . . }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	Note that 0 is a whole number but not a natural number.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Whole Numbers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22549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decimal system </a:t>
            </a:r>
            <a:r>
              <a:rPr lang="en-US" i="0" dirty="0">
                <a:solidFill>
                  <a:srgbClr val="000000"/>
                </a:solidFill>
              </a:rPr>
              <a:t>(or base ten system) is a place value system that depends on three things: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ten digits</a:t>
            </a:r>
            <a:r>
              <a:rPr lang="en-US" i="0" dirty="0">
                <a:solidFill>
                  <a:srgbClr val="000000"/>
                </a:solidFill>
              </a:rPr>
              <a:t>:  0, 1, 2, 3, 4, 5, 6, 7, 8, 9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placement</a:t>
            </a:r>
            <a:r>
              <a:rPr lang="en-US" i="0" dirty="0">
                <a:solidFill>
                  <a:srgbClr val="000000"/>
                </a:solidFill>
              </a:rPr>
              <a:t> of each digit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value</a:t>
            </a:r>
            <a:r>
              <a:rPr lang="en-US" i="0" dirty="0">
                <a:solidFill>
                  <a:srgbClr val="000000"/>
                </a:solidFill>
              </a:rPr>
              <a:t> of each place.</a:t>
            </a:r>
            <a:endParaRPr lang="en-US" sz="1800" i="0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Decimal System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Understanding Place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number </a:t>
            </a:r>
            <a:r>
              <a:rPr lang="en-US" dirty="0">
                <a:solidFill>
                  <a:srgbClr val="0000FF"/>
                </a:solidFill>
              </a:rPr>
              <a:t>350,472</a:t>
            </a:r>
            <a:r>
              <a:rPr lang="en-US" dirty="0"/>
              <a:t>, which digit indicates the number of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thousands?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      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tens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hundreds</a:t>
            </a:r>
            <a:r>
              <a:rPr lang="en-US" dirty="0"/>
              <a:t>?</a:t>
            </a:r>
          </a:p>
          <a:p>
            <a:r>
              <a:rPr lang="en-US" b="1" dirty="0"/>
              <a:t>Solution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7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4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Example 2: Understanding Place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number </a:t>
            </a:r>
            <a:r>
              <a:rPr lang="en-US" dirty="0">
                <a:solidFill>
                  <a:srgbClr val="0000FF"/>
                </a:solidFill>
              </a:rPr>
              <a:t>37,895</a:t>
            </a:r>
            <a:r>
              <a:rPr lang="en-US" dirty="0"/>
              <a:t>, state the place value of each digit.</a:t>
            </a:r>
          </a:p>
          <a:p>
            <a:r>
              <a:rPr lang="en-US" b="1" dirty="0"/>
              <a:t>Solution</a:t>
            </a:r>
          </a:p>
          <a:p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ten thousands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thousands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hundreds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9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tens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ones</a:t>
            </a:r>
            <a:r>
              <a:rPr lang="en-US" dirty="0"/>
              <a:t> place.</a:t>
            </a:r>
            <a:endParaRPr lang="en-US" b="1" dirty="0">
              <a:solidFill>
                <a:srgbClr val="008080"/>
              </a:solidFill>
            </a:endParaRPr>
          </a:p>
          <a:p>
            <a:r>
              <a:rPr lang="en-US" dirty="0"/>
              <a:t>	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Writing Numbers in Expanded Notation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each number in expanded notation.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954 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6507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     </a:t>
            </a:r>
            <a:r>
              <a:rPr lang="en-US" dirty="0">
                <a:solidFill>
                  <a:srgbClr val="0000FF"/>
                </a:solidFill>
              </a:rPr>
              <a:t>9</a:t>
            </a:r>
            <a:r>
              <a:rPr lang="en-US" dirty="0"/>
              <a:t>       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/>
              <a:t>        </a:t>
            </a: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dirty="0"/>
              <a:t>                      </a:t>
            </a:r>
            <a:r>
              <a:rPr lang="en-US" sz="2000" dirty="0">
                <a:solidFill>
                  <a:srgbClr val="008080"/>
                </a:solidFill>
              </a:rPr>
              <a:t>Standard</a:t>
            </a:r>
            <a:r>
              <a:rPr lang="en-US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</a:rPr>
              <a:t>notation</a:t>
            </a:r>
            <a:r>
              <a:rPr lang="en-US" dirty="0">
                <a:solidFill>
                  <a:srgbClr val="008080"/>
                </a:solidFill>
              </a:rPr>
              <a:t> </a:t>
            </a:r>
          </a:p>
          <a:p>
            <a:pPr marL="514350" indent="-514350"/>
            <a:r>
              <a:rPr lang="en-US" dirty="0">
                <a:solidFill>
                  <a:srgbClr val="008080"/>
                </a:solidFill>
              </a:rPr>
              <a:t>            </a:t>
            </a:r>
            <a:r>
              <a:rPr lang="en-US" sz="2000" dirty="0">
                <a:solidFill>
                  <a:srgbClr val="008080"/>
                </a:solidFill>
              </a:rPr>
              <a:t>100</a:t>
            </a:r>
            <a:r>
              <a:rPr lang="en-US" dirty="0">
                <a:solidFill>
                  <a:srgbClr val="008080"/>
                </a:solidFill>
              </a:rPr>
              <a:t>      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dirty="0">
                <a:solidFill>
                  <a:srgbClr val="008080"/>
                </a:solidFill>
              </a:rPr>
              <a:t>         </a:t>
            </a:r>
            <a:r>
              <a:rPr lang="en-US" sz="2000" dirty="0">
                <a:solidFill>
                  <a:srgbClr val="008080"/>
                </a:solidFill>
              </a:rPr>
              <a:t>1</a:t>
            </a:r>
            <a:r>
              <a:rPr lang="en-US" dirty="0">
                <a:solidFill>
                  <a:srgbClr val="008080"/>
                </a:solidFill>
              </a:rPr>
              <a:t>                       </a:t>
            </a:r>
            <a:r>
              <a:rPr lang="en-US" sz="2000" dirty="0">
                <a:solidFill>
                  <a:srgbClr val="008080"/>
                </a:solidFill>
              </a:rPr>
              <a:t>Place value of each digit</a:t>
            </a:r>
          </a:p>
          <a:p>
            <a:r>
              <a:rPr lang="en-US" dirty="0">
                <a:solidFill>
                  <a:srgbClr val="0000FF"/>
                </a:solidFill>
              </a:rPr>
              <a:t>954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900 +  50   +  4 </a:t>
            </a:r>
            <a:r>
              <a:rPr lang="en-US" dirty="0"/>
              <a:t>                      </a:t>
            </a:r>
            <a:r>
              <a:rPr lang="en-US" sz="2000" dirty="0">
                <a:solidFill>
                  <a:srgbClr val="008080"/>
                </a:solidFill>
              </a:rPr>
              <a:t>Expanded notation</a:t>
            </a:r>
            <a:endParaRPr lang="en-US" dirty="0">
              <a:solidFill>
                <a:srgbClr val="008080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0" name="Line 28"/>
          <p:cNvSpPr>
            <a:spLocks noChangeShapeType="1"/>
          </p:cNvSpPr>
          <p:nvPr/>
        </p:nvSpPr>
        <p:spPr bwMode="auto">
          <a:xfrm flipH="1">
            <a:off x="4419600" y="3629025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" name="Line 28"/>
          <p:cNvSpPr>
            <a:spLocks noChangeShapeType="1"/>
          </p:cNvSpPr>
          <p:nvPr/>
        </p:nvSpPr>
        <p:spPr bwMode="auto">
          <a:xfrm flipH="1">
            <a:off x="4419600" y="4162425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Writing Numbers in Expanded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8" name="Line 28"/>
          <p:cNvSpPr>
            <a:spLocks noChangeShapeType="1"/>
          </p:cNvSpPr>
          <p:nvPr/>
        </p:nvSpPr>
        <p:spPr bwMode="auto">
          <a:xfrm flipH="1">
            <a:off x="4611346" y="1482352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 flipH="1">
            <a:off x="4611346" y="196844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7200" y="1240104"/>
            <a:ext cx="419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     </a:t>
            </a:r>
            <a:r>
              <a:rPr lang="en-US" sz="2800" dirty="0">
                <a:solidFill>
                  <a:srgbClr val="0000FF"/>
                </a:solidFill>
              </a:rPr>
              <a:t>6	5	0       7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11240" y="1751896"/>
            <a:ext cx="30844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1000</a:t>
            </a:r>
            <a:r>
              <a:rPr lang="en-US" sz="2000" dirty="0">
                <a:solidFill>
                  <a:srgbClr val="C00C08"/>
                </a:solidFill>
              </a:rPr>
              <a:t>	</a:t>
            </a:r>
            <a:r>
              <a:rPr lang="en-US" sz="2000" dirty="0">
                <a:solidFill>
                  <a:srgbClr val="008080"/>
                </a:solidFill>
              </a:rPr>
              <a:t>100</a:t>
            </a:r>
            <a:r>
              <a:rPr lang="en-US" sz="2000" dirty="0">
                <a:solidFill>
                  <a:srgbClr val="C00C08"/>
                </a:solidFill>
              </a:rPr>
              <a:t>	 </a:t>
            </a:r>
            <a:r>
              <a:rPr lang="en-US" sz="2000" dirty="0">
                <a:solidFill>
                  <a:srgbClr val="008080"/>
                </a:solidFill>
              </a:rPr>
              <a:t>10	1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5334000" y="1772156"/>
            <a:ext cx="26943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78"/>
                </a:solidFill>
              </a:rPr>
              <a:t>Place value of each digit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5340374" y="2325376"/>
            <a:ext cx="36512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78"/>
                </a:solidFill>
              </a:rPr>
              <a:t>Expanded notation </a:t>
            </a:r>
            <a:br>
              <a:rPr lang="en-US" sz="2000" dirty="0">
                <a:solidFill>
                  <a:srgbClr val="008078"/>
                </a:solidFill>
              </a:rPr>
            </a:br>
            <a:r>
              <a:rPr lang="en-US" sz="2000" dirty="0">
                <a:solidFill>
                  <a:srgbClr val="008078"/>
                </a:solidFill>
              </a:rPr>
              <a:t>(</a:t>
            </a:r>
            <a:r>
              <a:rPr lang="en-US" sz="2000" b="1" dirty="0">
                <a:solidFill>
                  <a:srgbClr val="008078"/>
                </a:solidFill>
              </a:rPr>
              <a:t>Note:</a:t>
            </a:r>
            <a:r>
              <a:rPr lang="en-US" sz="2000" dirty="0">
                <a:solidFill>
                  <a:srgbClr val="008078"/>
                </a:solidFill>
              </a:rPr>
              <a:t> The 0 is optional.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2286000"/>
            <a:ext cx="9156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6507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5334000" y="1246848"/>
            <a:ext cx="20499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78"/>
                </a:solidFill>
              </a:rPr>
              <a:t>standard notation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965960" y="2286000"/>
            <a:ext cx="31197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6000 + 500 + 0 + 7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  <p:bldP spid="10" grpId="0" animBg="1"/>
      <p:bldP spid="12" grpId="0"/>
      <p:bldP spid="13" grpId="0"/>
      <p:bldP spid="14" grpId="0"/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V="1">
            <a:off x="990600" y="3569732"/>
            <a:ext cx="44195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  </a:t>
            </a:r>
            <a:endParaRPr lang="en-US" dirty="0"/>
          </a:p>
        </p:txBody>
      </p:sp>
      <p:sp>
        <p:nvSpPr>
          <p:cNvPr id="13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Completion Example 4:  Writing </a:t>
            </a:r>
            <a:r>
              <a:rPr lang="en-US" dirty="0">
                <a:solidFill>
                  <a:schemeClr val="accent1"/>
                </a:solidFill>
              </a:rPr>
              <a:t>N</a:t>
            </a:r>
            <a:r>
              <a:rPr lang="en-US" sz="3200" dirty="0">
                <a:solidFill>
                  <a:schemeClr val="accent1"/>
                </a:solidFill>
              </a:rPr>
              <a:t>umbers in Expanded Notation</a:t>
            </a:r>
          </a:p>
        </p:txBody>
      </p:sp>
      <p:sp>
        <p:nvSpPr>
          <p:cNvPr id="14" name="Rectangle 3"/>
          <p:cNvSpPr>
            <a:spLocks noGrp="1"/>
          </p:cNvSpPr>
          <p:nvPr>
            <p:ph idx="1"/>
          </p:nvPr>
        </p:nvSpPr>
        <p:spPr>
          <a:xfrm>
            <a:off x="533400" y="1211723"/>
            <a:ext cx="8229600" cy="349634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Write each number in expanded notation.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32,081</a:t>
            </a:r>
            <a:r>
              <a:rPr lang="en-US" dirty="0">
                <a:solidFill>
                  <a:schemeClr val="tx1"/>
                </a:solidFill>
              </a:rPr>
              <a:t>    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497,500</a:t>
            </a:r>
            <a:endParaRPr lang="en-US" i="0" dirty="0">
              <a:solidFill>
                <a:srgbClr val="0000FF"/>
              </a:solidFill>
            </a:endParaRPr>
          </a:p>
          <a:p>
            <a:pPr eaLnBrk="1" hangingPunct="1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/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rgbClr val="1F497D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32,081</a:t>
            </a:r>
            <a:r>
              <a:rPr lang="en-US" i="0" dirty="0">
                <a:solidFill>
                  <a:schemeClr val="tx1"/>
                </a:solidFill>
              </a:rPr>
              <a:t> = 30,000 + </a:t>
            </a:r>
            <a:r>
              <a:rPr lang="en-US" dirty="0">
                <a:solidFill>
                  <a:schemeClr val="tx1"/>
                </a:solidFill>
              </a:rPr>
              <a:t>______</a:t>
            </a:r>
            <a:r>
              <a:rPr lang="en-US" i="0" dirty="0">
                <a:solidFill>
                  <a:schemeClr val="tx1"/>
                </a:solidFill>
              </a:rPr>
              <a:t>+ _____ + 1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497,500</a:t>
            </a:r>
            <a:r>
              <a:rPr lang="en-US" dirty="0">
                <a:solidFill>
                  <a:schemeClr val="tx1"/>
                </a:solidFill>
              </a:rPr>
              <a:t> = 40,000 + _______ + _______ + _______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99518" y="3530131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07334" y="3528043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28118" y="412498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04518" y="412498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7000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05194" y="4114800"/>
            <a:ext cx="7815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</TotalTime>
  <Words>811</Words>
  <Application>Microsoft Office PowerPoint</Application>
  <PresentationFormat>On-screen Show (4:3)</PresentationFormat>
  <Paragraphs>181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Courier New</vt:lpstr>
      <vt:lpstr>Euclid Math Two</vt:lpstr>
      <vt:lpstr>Office Theme</vt:lpstr>
      <vt:lpstr>Section 9.R.1</vt:lpstr>
      <vt:lpstr>Objectives</vt:lpstr>
      <vt:lpstr>Whole Numbers</vt:lpstr>
      <vt:lpstr>The Decimal System</vt:lpstr>
      <vt:lpstr>Example 1: Understanding Place Value</vt:lpstr>
      <vt:lpstr> Example 2: Understanding Place Value</vt:lpstr>
      <vt:lpstr>Example 3: Writing Numbers in Expanded Notation</vt:lpstr>
      <vt:lpstr>Example 3: Writing Numbers in Expanded Notation (cont.)</vt:lpstr>
      <vt:lpstr>Completion Example 4:  Writing Numbers in Expanded Notation</vt:lpstr>
      <vt:lpstr>Reading and Writing Whole Numbers</vt:lpstr>
      <vt:lpstr>Reading and Writing Whole Numbers</vt:lpstr>
      <vt:lpstr>Example 5: Reading and Writing  Whole Numbers</vt:lpstr>
      <vt:lpstr>Completion Example 6: Reading and Writing Whole Numbers</vt:lpstr>
      <vt:lpstr>Example 7: Reading and Writing Whole Numbers</vt:lpstr>
      <vt:lpstr>Completion Example 8: Reading and Writing Whole Numbers</vt:lpstr>
      <vt:lpstr>Example 9: Application: Reading Tables</vt:lpstr>
      <vt:lpstr>Example 9: Application: Reading Tables (cont.)</vt:lpstr>
      <vt:lpstr>Example 9: Application: Reading Tables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149</cp:revision>
  <dcterms:created xsi:type="dcterms:W3CDTF">2013-04-26T14:43:13Z</dcterms:created>
  <dcterms:modified xsi:type="dcterms:W3CDTF">2018-10-17T06:23:27Z</dcterms:modified>
</cp:coreProperties>
</file>