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9" r:id="rId20"/>
    <p:sldId id="320" r:id="rId21"/>
    <p:sldId id="32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Kara Roche" initials="KR" lastIdx="3" clrIdx="6">
    <p:extLst>
      <p:ext uri="{19B8F6BF-5375-455C-9EA6-DF929625EA0E}">
        <p15:presenceInfo xmlns:p15="http://schemas.microsoft.com/office/powerpoint/2012/main" userId="S-1-5-21-1482476501-413027322-842925246-7112" providerId="AD"/>
      </p:ext>
    </p:extLst>
  </p:cmAuthor>
  <p:cmAuthor id="1" name="kamesh" initials="k" lastIdx="0" clrIdx="0">
    <p:extLst/>
  </p:cmAuthor>
  <p:cmAuthor id="2" name="Belloit, Nicholas G" initials="BNG" lastIdx="3" clrIdx="1">
    <p:extLst/>
  </p:cmAuthor>
  <p:cmAuthor id="3" name="Belloit, Nicholas G" initials="BNG [2]" lastIdx="1" clrIdx="2">
    <p:extLst/>
  </p:cmAuthor>
  <p:cmAuthor id="4" name="Belloit, Nicholas G" initials="BNG [3]" lastIdx="1" clrIdx="3">
    <p:extLst/>
  </p:cmAuthor>
  <p:cmAuthor id="5" name="Belloit, Nicholas G" initials="BNG [4]" lastIdx="1" clrIdx="4">
    <p:extLst/>
  </p:cmAuthor>
  <p:cmAuthor id="6" name="Belloit, Nicholas G" initials="BNG [5]"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7E7E"/>
    <a:srgbClr val="1F497D"/>
    <a:srgbClr val="00007E"/>
    <a:srgbClr val="07FF3F"/>
    <a:srgbClr val="C00000"/>
    <a:srgbClr val="3C86A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69" autoAdjust="0"/>
    <p:restoredTop sz="94660"/>
  </p:normalViewPr>
  <p:slideViewPr>
    <p:cSldViewPr>
      <p:cViewPr varScale="1">
        <p:scale>
          <a:sx n="92" d="100"/>
          <a:sy n="92" d="100"/>
        </p:scale>
        <p:origin x="1452" y="84"/>
      </p:cViewPr>
      <p:guideLst>
        <p:guide orient="horz" pos="31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10/12/2018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483876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9.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0.wmf"/><Relationship Id="rId2" Type="http://schemas.openxmlformats.org/officeDocument/2006/relationships/slideLayout" Target="../slideLayouts/slideLayout2.xml"/><Relationship Id="rId16" Type="http://schemas.openxmlformats.org/officeDocument/2006/relationships/image" Target="../media/image12.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8.bin"/><Relationship Id="rId5" Type="http://schemas.openxmlformats.org/officeDocument/2006/relationships/oleObject" Target="../embeddings/oleObject4.bin"/><Relationship Id="rId15" Type="http://schemas.openxmlformats.org/officeDocument/2006/relationships/oleObject" Target="../embeddings/oleObject10.bin"/><Relationship Id="rId10" Type="http://schemas.openxmlformats.org/officeDocument/2006/relationships/oleObject" Target="../embeddings/oleObject7.bin"/><Relationship Id="rId4" Type="http://schemas.openxmlformats.org/officeDocument/2006/relationships/image" Target="../media/image7.wmf"/><Relationship Id="rId9" Type="http://schemas.openxmlformats.org/officeDocument/2006/relationships/oleObject" Target="../embeddings/oleObject6.bin"/><Relationship Id="rId14" Type="http://schemas.openxmlformats.org/officeDocument/2006/relationships/image" Target="../media/image1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Compare Two Decimal Numbers </a:t>
            </a:r>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indent="1588" algn="ctr" eaLnBrk="0" hangingPunct="0"/>
            <a:r>
              <a:rPr lang="en-US" b="1" dirty="0">
                <a:solidFill>
                  <a:srgbClr val="000000"/>
                </a:solidFill>
              </a:rPr>
              <a:t>Procedure </a:t>
            </a:r>
          </a:p>
          <a:p>
            <a:pPr marL="514350" indent="-514350" algn="just">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lgn="just">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000000"/>
                </a:solidFill>
              </a:rPr>
              <a:t>6</a:t>
            </a:r>
          </a:p>
          <a:p>
            <a:r>
              <a:rPr lang="en-US" dirty="0"/>
              <a:t>                                                        </a:t>
            </a:r>
            <a:r>
              <a:rPr lang="en-US" dirty="0">
                <a:solidFill>
                  <a:srgbClr val="C00000"/>
                </a:solidFill>
              </a:rPr>
              <a:t>Mismatch</a:t>
            </a:r>
          </a:p>
          <a:p>
            <a:r>
              <a:rPr lang="en-US" dirty="0">
                <a:solidFill>
                  <a:srgbClr val="C00000"/>
                </a:solidFill>
              </a:rPr>
              <a:t>                                        </a:t>
            </a:r>
            <a:r>
              <a:rPr lang="en-US" dirty="0"/>
              <a:t>3. 1 </a:t>
            </a:r>
            <a:r>
              <a:rPr lang="en-US" dirty="0">
                <a:solidFill>
                  <a:srgbClr val="C00000"/>
                </a:solidFill>
              </a:rPr>
              <a:t>4 </a:t>
            </a:r>
            <a:r>
              <a:rPr lang="en-US" dirty="0">
                <a:solidFill>
                  <a:srgbClr val="000000"/>
                </a:solidFill>
              </a:rPr>
              <a:t>0 </a:t>
            </a:r>
          </a:p>
          <a:p>
            <a:r>
              <a:rPr lang="en-US" dirty="0"/>
              <a:t>Because 4 &gt; 2, the number 3.14 is greater than 3.126. That is, </a:t>
            </a:r>
            <a:r>
              <a:rPr lang="en-US" dirty="0">
                <a:solidFill>
                  <a:srgbClr val="FF0000"/>
                </a:solidFill>
              </a:rPr>
              <a:t>3.14 &gt; 3.126</a:t>
            </a:r>
            <a:r>
              <a:rPr lang="en-US" dirty="0"/>
              <a:t>.</a:t>
            </a: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4" name="Picture 3"/>
          <p:cNvPicPr>
            <a:picLocks noChangeAspect="1"/>
          </p:cNvPicPr>
          <p:nvPr/>
        </p:nvPicPr>
        <p:blipFill>
          <a:blip r:embed="rId2" cstate="print"/>
          <a:stretch>
            <a:fillRect/>
          </a:stretch>
        </p:blipFill>
        <p:spPr>
          <a:xfrm>
            <a:off x="1276350" y="2819400"/>
            <a:ext cx="6591300" cy="962025"/>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p:cNvPicPr>
            <a:picLocks noChangeAspect="1"/>
          </p:cNvPicPr>
          <p:nvPr/>
        </p:nvPicPr>
        <p:blipFill>
          <a:blip r:embed="rId2" cstate="print"/>
          <a:stretch>
            <a:fillRect/>
          </a:stretch>
        </p:blipFill>
        <p:spPr>
          <a:xfrm>
            <a:off x="1752600" y="2590800"/>
            <a:ext cx="5476875" cy="809625"/>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Comparing Decimal Numbers</a:t>
            </a:r>
          </a:p>
        </p:txBody>
      </p:sp>
      <p:sp>
        <p:nvSpPr>
          <p:cNvPr id="3" name="Content Placeholder 2"/>
          <p:cNvSpPr>
            <a:spLocks noGrp="1"/>
          </p:cNvSpPr>
          <p:nvPr>
            <p:ph idx="1"/>
          </p:nvPr>
        </p:nvSpPr>
        <p:spPr>
          <a:xfrm>
            <a:off x="457200" y="1219200"/>
            <a:ext cx="8229600" cy="4572000"/>
          </a:xfrm>
        </p:spPr>
        <p:txBody>
          <a:bodyPr>
            <a:normAutofit lnSpcReduction="10000"/>
          </a:bodyPr>
          <a:lstStyle/>
          <a:p>
            <a:r>
              <a:rPr lang="en-US" dirty="0"/>
              <a:t>Arrange the following three decimal numbers in order from smallest to largest: </a:t>
            </a:r>
            <a:r>
              <a:rPr lang="en-US" dirty="0">
                <a:solidFill>
                  <a:srgbClr val="0000FF"/>
                </a:solidFill>
              </a:rPr>
              <a:t>6.67</a:t>
            </a:r>
            <a:r>
              <a:rPr lang="en-US" dirty="0"/>
              <a:t>, </a:t>
            </a:r>
            <a:r>
              <a:rPr lang="en-US" dirty="0">
                <a:solidFill>
                  <a:srgbClr val="0000FF"/>
                </a:solidFill>
              </a:rPr>
              <a:t>5.14</a:t>
            </a:r>
            <a:r>
              <a:rPr lang="en-US" dirty="0"/>
              <a:t>, </a:t>
            </a:r>
            <a:r>
              <a:rPr lang="en-US" dirty="0">
                <a:solidFill>
                  <a:srgbClr val="0000FF"/>
                </a:solidFill>
              </a:rPr>
              <a:t>6.28</a:t>
            </a:r>
            <a:r>
              <a:rPr lang="en-US" dirty="0"/>
              <a:t>. Then, graph them on a number line.</a:t>
            </a:r>
          </a:p>
          <a:p>
            <a:r>
              <a:rPr lang="en-US" b="1" dirty="0"/>
              <a:t>Solution</a:t>
            </a:r>
            <a:endParaRPr lang="en-US" dirty="0"/>
          </a:p>
          <a:p>
            <a:r>
              <a:rPr lang="en-US" dirty="0"/>
              <a:t>Comparing digits with the same place value in </a:t>
            </a:r>
            <a:r>
              <a:rPr lang="en-US" dirty="0">
                <a:solidFill>
                  <a:srgbClr val="0000FF"/>
                </a:solidFill>
              </a:rPr>
              <a:t>6.67</a:t>
            </a:r>
            <a:r>
              <a:rPr lang="en-US" dirty="0"/>
              <a:t>, </a:t>
            </a:r>
            <a:r>
              <a:rPr lang="en-US" dirty="0">
                <a:solidFill>
                  <a:srgbClr val="0000FF"/>
                </a:solidFill>
              </a:rPr>
              <a:t>5.14</a:t>
            </a:r>
            <a:r>
              <a:rPr lang="en-US" dirty="0"/>
              <a:t>, and </a:t>
            </a:r>
            <a:r>
              <a:rPr lang="en-US" dirty="0">
                <a:solidFill>
                  <a:srgbClr val="0000FF"/>
                </a:solidFill>
              </a:rPr>
              <a:t>6.28</a:t>
            </a:r>
            <a:r>
              <a:rPr lang="en-US" dirty="0"/>
              <a:t> (from left to right) gives the following.</a:t>
            </a:r>
          </a:p>
          <a:p>
            <a:r>
              <a:rPr lang="en-US" dirty="0"/>
              <a:t>In the</a:t>
            </a:r>
            <a:r>
              <a:rPr lang="en-US" dirty="0">
                <a:solidFill>
                  <a:srgbClr val="00007E"/>
                </a:solidFill>
              </a:rPr>
              <a:t> ones </a:t>
            </a:r>
            <a:r>
              <a:rPr lang="en-US" dirty="0"/>
              <a:t>place, </a:t>
            </a:r>
            <a:r>
              <a:rPr lang="en-US" dirty="0">
                <a:solidFill>
                  <a:srgbClr val="00007E"/>
                </a:solidFill>
              </a:rPr>
              <a:t>5</a:t>
            </a:r>
            <a:r>
              <a:rPr lang="en-US" dirty="0"/>
              <a:t> &lt; </a:t>
            </a:r>
            <a:r>
              <a:rPr lang="en-US" dirty="0">
                <a:solidFill>
                  <a:srgbClr val="00007E"/>
                </a:solidFill>
              </a:rPr>
              <a:t>6</a:t>
            </a:r>
            <a:r>
              <a:rPr lang="en-US" dirty="0"/>
              <a:t> so </a:t>
            </a:r>
            <a:r>
              <a:rPr lang="en-US" dirty="0">
                <a:solidFill>
                  <a:srgbClr val="00007E"/>
                </a:solidFill>
              </a:rPr>
              <a:t>5</a:t>
            </a:r>
            <a:r>
              <a:rPr lang="en-US" dirty="0"/>
              <a:t>.14</a:t>
            </a:r>
            <a:r>
              <a:rPr lang="en-US" dirty="0">
                <a:solidFill>
                  <a:srgbClr val="0000FF"/>
                </a:solidFill>
              </a:rPr>
              <a:t> </a:t>
            </a:r>
            <a:r>
              <a:rPr lang="en-US" dirty="0"/>
              <a:t>is smaller than both </a:t>
            </a:r>
            <a:r>
              <a:rPr lang="en-US" dirty="0">
                <a:solidFill>
                  <a:srgbClr val="00007E"/>
                </a:solidFill>
              </a:rPr>
              <a:t>6</a:t>
            </a:r>
            <a:r>
              <a:rPr lang="en-US" dirty="0"/>
              <a:t>.67 and </a:t>
            </a:r>
            <a:r>
              <a:rPr lang="en-US" dirty="0">
                <a:solidFill>
                  <a:srgbClr val="00007E"/>
                </a:solidFill>
              </a:rPr>
              <a:t>6</a:t>
            </a:r>
            <a:r>
              <a:rPr lang="en-US" dirty="0"/>
              <a:t>.28.</a:t>
            </a:r>
          </a:p>
          <a:p>
            <a:r>
              <a:rPr lang="en-US" dirty="0"/>
              <a:t>Then, in the </a:t>
            </a:r>
            <a:r>
              <a:rPr lang="en-US" dirty="0">
                <a:solidFill>
                  <a:srgbClr val="C00000"/>
                </a:solidFill>
              </a:rPr>
              <a:t>tenths</a:t>
            </a:r>
            <a:r>
              <a:rPr lang="en-US" dirty="0"/>
              <a:t> place,</a:t>
            </a:r>
            <a:r>
              <a:rPr lang="en-US" dirty="0">
                <a:solidFill>
                  <a:srgbClr val="C00000"/>
                </a:solidFill>
              </a:rPr>
              <a:t> 2 </a:t>
            </a:r>
            <a:r>
              <a:rPr lang="en-US" dirty="0"/>
              <a:t>&lt;</a:t>
            </a:r>
            <a:r>
              <a:rPr lang="en-US" dirty="0">
                <a:solidFill>
                  <a:srgbClr val="C00000"/>
                </a:solidFill>
              </a:rPr>
              <a:t> 6 </a:t>
            </a:r>
            <a:r>
              <a:rPr lang="en-US" dirty="0"/>
              <a:t>so 6.</a:t>
            </a:r>
            <a:r>
              <a:rPr lang="en-US" dirty="0">
                <a:solidFill>
                  <a:srgbClr val="C00000"/>
                </a:solidFill>
              </a:rPr>
              <a:t>2</a:t>
            </a:r>
            <a:r>
              <a:rPr lang="en-US" dirty="0"/>
              <a:t>8 is smaller than 6.</a:t>
            </a:r>
            <a:r>
              <a:rPr lang="en-US" dirty="0">
                <a:solidFill>
                  <a:srgbClr val="C00000"/>
                </a:solidFill>
              </a:rPr>
              <a:t>6</a:t>
            </a:r>
            <a:r>
              <a:rPr lang="en-US" dirty="0"/>
              <a:t>7.</a:t>
            </a:r>
          </a:p>
        </p:txBody>
      </p:sp>
    </p:spTree>
    <p:extLst>
      <p:ext uri="{BB962C8B-B14F-4D97-AF65-F5344CB8AC3E}">
        <p14:creationId xmlns:p14="http://schemas.microsoft.com/office/powerpoint/2010/main" val="243980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29228"/>
          </a:xfrm>
        </p:spPr>
        <p:txBody>
          <a:bodyPr/>
          <a:lstStyle/>
          <a:p>
            <a:r>
              <a:rPr lang="en-US" dirty="0">
                <a:solidFill>
                  <a:schemeClr val="accent1"/>
                </a:solidFill>
              </a:rPr>
              <a:t>Example 6:  </a:t>
            </a:r>
            <a:r>
              <a:rPr lang="en-US" dirty="0"/>
              <a:t>Comparing Decimal Numbers (cont.)</a:t>
            </a:r>
          </a:p>
        </p:txBody>
      </p:sp>
      <p:sp>
        <p:nvSpPr>
          <p:cNvPr id="3" name="Content Placeholder 2"/>
          <p:cNvSpPr>
            <a:spLocks noGrp="1"/>
          </p:cNvSpPr>
          <p:nvPr>
            <p:ph idx="1"/>
          </p:nvPr>
        </p:nvSpPr>
        <p:spPr/>
        <p:txBody>
          <a:bodyPr/>
          <a:lstStyle/>
          <a:p>
            <a:r>
              <a:rPr lang="en-US" dirty="0"/>
              <a:t>Thus, from smallest to largest, the numbers are </a:t>
            </a:r>
            <a:r>
              <a:rPr lang="en-US" dirty="0">
                <a:solidFill>
                  <a:srgbClr val="C00000"/>
                </a:solidFill>
              </a:rPr>
              <a:t>5.14</a:t>
            </a:r>
            <a:r>
              <a:rPr lang="en-US" dirty="0"/>
              <a:t>, </a:t>
            </a:r>
            <a:r>
              <a:rPr lang="en-US" dirty="0">
                <a:solidFill>
                  <a:srgbClr val="C00000"/>
                </a:solidFill>
              </a:rPr>
              <a:t>6.28</a:t>
            </a:r>
            <a:r>
              <a:rPr lang="en-US" dirty="0"/>
              <a:t>, </a:t>
            </a:r>
            <a:r>
              <a:rPr lang="en-US" dirty="0">
                <a:solidFill>
                  <a:srgbClr val="C00000"/>
                </a:solidFill>
              </a:rPr>
              <a:t>6.67</a:t>
            </a:r>
            <a:r>
              <a:rPr lang="en-US" dirty="0"/>
              <a:t>.</a:t>
            </a:r>
          </a:p>
          <a:p>
            <a:r>
              <a:rPr lang="en-US" dirty="0"/>
              <a:t>Graphing the numbers on a number line, we have the following.</a:t>
            </a:r>
          </a:p>
        </p:txBody>
      </p:sp>
      <p:pic>
        <p:nvPicPr>
          <p:cNvPr id="4" name="Picture 3"/>
          <p:cNvPicPr>
            <a:picLocks noChangeAspect="1"/>
          </p:cNvPicPr>
          <p:nvPr/>
        </p:nvPicPr>
        <p:blipFill>
          <a:blip r:embed="rId2" cstate="print"/>
          <a:stretch>
            <a:fillRect/>
          </a:stretch>
        </p:blipFill>
        <p:spPr>
          <a:xfrm>
            <a:off x="1143000" y="3733800"/>
            <a:ext cx="6800850" cy="723900"/>
          </a:xfrm>
          <a:prstGeom prst="rect">
            <a:avLst/>
          </a:prstGeom>
        </p:spPr>
      </p:pic>
    </p:spTree>
    <p:extLst>
      <p:ext uri="{BB962C8B-B14F-4D97-AF65-F5344CB8AC3E}">
        <p14:creationId xmlns:p14="http://schemas.microsoft.com/office/powerpoint/2010/main" val="287889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Rounding Rule for Decimal Numbers</a:t>
            </a:r>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indent="1588" algn="ctr" eaLnBrk="0" hangingPunct="0"/>
            <a:r>
              <a:rPr lang="en-US" sz="11200" b="1" dirty="0">
                <a:solidFill>
                  <a:srgbClr val="000000"/>
                </a:solidFill>
              </a:rPr>
              <a:t>Procedure</a:t>
            </a:r>
          </a:p>
          <a:p>
            <a:pPr marL="457200" indent="-457200" algn="just">
              <a:buFont typeface="+mj-lt"/>
              <a:buAutoNum type="arabicPeriod"/>
            </a:pPr>
            <a:r>
              <a:rPr lang="en-US" sz="10400" dirty="0">
                <a:solidFill>
                  <a:srgbClr val="000000"/>
                </a:solidFill>
              </a:rPr>
              <a:t>Look at the single digit one place value to the right of the digit in the place of desired accuracy.</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Rounding Rule for Decimal Numbers</a:t>
            </a:r>
          </a:p>
        </p:txBody>
      </p:sp>
      <p:sp>
        <p:nvSpPr>
          <p:cNvPr id="4" name="Content Placeholder 8"/>
          <p:cNvSpPr>
            <a:spLocks noGrp="1"/>
          </p:cNvSpPr>
          <p:nvPr>
            <p:ph idx="1"/>
          </p:nvPr>
        </p:nvSpPr>
        <p:spPr>
          <a:xfrm>
            <a:off x="457200" y="1295400"/>
            <a:ext cx="8229600" cy="2763834"/>
          </a:xfrm>
          <a:solidFill>
            <a:srgbClr val="FFFFCC"/>
          </a:solidFill>
          <a:ln w="28575">
            <a:solidFill>
              <a:srgbClr val="000000"/>
            </a:solidFill>
          </a:ln>
        </p:spPr>
        <p:txBody>
          <a:bodyPr>
            <a:spAutoFit/>
          </a:bodyPr>
          <a:lstStyle/>
          <a:p>
            <a:pPr indent="1588" algn="ctr" eaLnBrk="0" hangingPunct="0"/>
            <a:r>
              <a:rPr lang="en-US" b="1" dirty="0">
                <a:solidFill>
                  <a:srgbClr val="000000"/>
                </a:solidFill>
              </a:rPr>
              <a:t>Procedure (cont.)</a:t>
            </a:r>
          </a:p>
          <a:p>
            <a:pPr marL="514350" indent="-514350" algn="just">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28016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80029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681349"/>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40018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20040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marL="461963" indent="-461963">
              <a:buFont typeface="Courier New" pitchFamily="49" charset="0"/>
              <a:buChar char="o"/>
              <a:tabLst>
                <a:tab pos="461963" algn="l"/>
              </a:tabLst>
            </a:pPr>
            <a:r>
              <a:rPr lang="en-US" dirty="0"/>
              <a:t>Read and write decimal numbers. </a:t>
            </a:r>
          </a:p>
          <a:p>
            <a:pPr marL="461963" indent="-461963">
              <a:buFont typeface="Courier New" pitchFamily="49" charset="0"/>
              <a:buChar char="o"/>
              <a:tabLst>
                <a:tab pos="461963" algn="l"/>
              </a:tabLst>
            </a:pPr>
            <a:r>
              <a:rPr lang="en-US" dirty="0"/>
              <a:t>Compare decimal numbers. </a:t>
            </a:r>
          </a:p>
          <a:p>
            <a:pPr marL="461963" indent="-461963">
              <a:buFont typeface="Courier New" pitchFamily="49" charset="0"/>
              <a:buChar char="o"/>
              <a:tabLst>
                <a:tab pos="461963" algn="l"/>
              </a:tabLst>
            </a:pPr>
            <a:r>
              <a:rPr lang="en-US" dirty="0"/>
              <a:t>Round decimal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p:txBody>
          <a:bodyPr>
            <a:normAutofit lnSpcReduction="10000"/>
          </a:bodyPr>
          <a:lstStyle/>
          <a:p>
            <a:r>
              <a:rPr lang="en-US" dirty="0"/>
              <a:t>Round </a:t>
            </a:r>
            <a:r>
              <a:rPr lang="en-US" dirty="0">
                <a:solidFill>
                  <a:srgbClr val="0000FF"/>
                </a:solidFill>
              </a:rPr>
              <a:t>5.83971</a:t>
            </a:r>
            <a:r>
              <a:rPr lang="en-US" dirty="0"/>
              <a:t> to the nearest thousandth.</a:t>
            </a:r>
          </a:p>
          <a:p>
            <a:r>
              <a:rPr lang="en-US" b="1" dirty="0"/>
              <a:t>Solution</a:t>
            </a:r>
            <a:endParaRPr lang="en-US" dirty="0"/>
          </a:p>
          <a:p>
            <a:pPr algn="just"/>
            <a:r>
              <a:rPr lang="en-US" dirty="0"/>
              <a:t>				 Since 7 is greater than 5, 				 increase 9 by one and replace 			 	 7 and 1 with 0s. (Increasing 9  				 by one gives 10, which affects 				 the digit 3 as well.)</a:t>
            </a:r>
          </a:p>
          <a:p>
            <a:endParaRPr lang="en-US" dirty="0"/>
          </a:p>
          <a:p>
            <a:r>
              <a:rPr lang="en-US" dirty="0"/>
              <a:t>Thus, </a:t>
            </a:r>
            <a:r>
              <a:rPr lang="en-US" dirty="0">
                <a:solidFill>
                  <a:srgbClr val="0000FF"/>
                </a:solidFill>
              </a:rPr>
              <a:t>5.83971</a:t>
            </a:r>
            <a:r>
              <a:rPr lang="en-US" dirty="0"/>
              <a:t> rounds to </a:t>
            </a:r>
            <a:r>
              <a:rPr lang="en-US" dirty="0">
                <a:solidFill>
                  <a:srgbClr val="C00000"/>
                </a:solidFill>
              </a:rPr>
              <a:t>5.840</a:t>
            </a:r>
            <a:r>
              <a:rPr lang="en-US" dirty="0"/>
              <a:t> to the nearest thousandth, and only two 0s are dropped.</a:t>
            </a:r>
          </a:p>
        </p:txBody>
      </p:sp>
      <p:sp>
        <p:nvSpPr>
          <p:cNvPr id="4" name="TextBox 3"/>
          <p:cNvSpPr txBox="1"/>
          <p:nvPr/>
        </p:nvSpPr>
        <p:spPr>
          <a:xfrm>
            <a:off x="448408" y="2200878"/>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57200" y="3838941"/>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77560" y="2564424"/>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60491" y="3405552"/>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71600" y="2962671"/>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greater than or equal to 5, change the ____ to ____ and replace ____ and ____ with 0s.</a:t>
            </a:r>
          </a:p>
          <a:p>
            <a:endParaRPr lang="en-US" dirty="0"/>
          </a:p>
          <a:p>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spid="_x0000_s73996" name="Equation" r:id="rId3" imgW="203112" imgH="279279" progId="Equation.DSMT4">
                  <p:embed/>
                </p:oleObj>
              </mc:Choice>
              <mc:Fallback>
                <p:oleObj name="Equation" r:id="rId3" imgW="203112" imgH="279279" progId="Equation.DSMT4">
                  <p:embed/>
                  <p:pic>
                    <p:nvPicPr>
                      <p:cNvPr id="0" name="Picture 1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25329624"/>
              </p:ext>
            </p:extLst>
          </p:nvPr>
        </p:nvGraphicFramePr>
        <p:xfrm>
          <a:off x="838200" y="3874600"/>
          <a:ext cx="203200" cy="288290"/>
        </p:xfrm>
        <a:graphic>
          <a:graphicData uri="http://schemas.openxmlformats.org/presentationml/2006/ole">
            <mc:AlternateContent xmlns:mc="http://schemas.openxmlformats.org/markup-compatibility/2006">
              <mc:Choice xmlns:v="urn:schemas-microsoft-com:vml" Requires="v">
                <p:oleObj spid="_x0000_s73997" name="Equation" r:id="rId5" imgW="203112" imgH="279279" progId="Equation.DSMT4">
                  <p:embed/>
                </p:oleObj>
              </mc:Choice>
              <mc:Fallback>
                <p:oleObj name="Equation" r:id="rId5" imgW="203112" imgH="279279" progId="Equation.DSMT4">
                  <p:embed/>
                  <p:pic>
                    <p:nvPicPr>
                      <p:cNvPr id="0" name="Picture 1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3874600"/>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spid="_x0000_s73998" name="Equation" r:id="rId7" imgW="203112" imgH="291973" progId="Equation.DSMT4">
                  <p:embed/>
                </p:oleObj>
              </mc:Choice>
              <mc:Fallback>
                <p:oleObj name="Equation" r:id="rId7" imgW="203112" imgH="291973" progId="Equation.DSMT4">
                  <p:embed/>
                  <p:pic>
                    <p:nvPicPr>
                      <p:cNvPr id="0" name="Picture 1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555410004"/>
              </p:ext>
            </p:extLst>
          </p:nvPr>
        </p:nvGraphicFramePr>
        <p:xfrm>
          <a:off x="1676400" y="3474395"/>
          <a:ext cx="203200" cy="292100"/>
        </p:xfrm>
        <a:graphic>
          <a:graphicData uri="http://schemas.openxmlformats.org/presentationml/2006/ole">
            <mc:AlternateContent xmlns:mc="http://schemas.openxmlformats.org/markup-compatibility/2006">
              <mc:Choice xmlns:v="urn:schemas-microsoft-com:vml" Requires="v">
                <p:oleObj spid="_x0000_s73999" name="Equation" r:id="rId9" imgW="203112" imgH="291973" progId="Equation.DSMT4">
                  <p:embed/>
                </p:oleObj>
              </mc:Choice>
              <mc:Fallback>
                <p:oleObj name="Equation" r:id="rId9" imgW="203112" imgH="291973" progId="Equation.DSMT4">
                  <p:embed/>
                  <p:pic>
                    <p:nvPicPr>
                      <p:cNvPr id="0" name="Picture 1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47439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136331353"/>
              </p:ext>
            </p:extLst>
          </p:nvPr>
        </p:nvGraphicFramePr>
        <p:xfrm>
          <a:off x="4536688" y="3870790"/>
          <a:ext cx="203200" cy="292100"/>
        </p:xfrm>
        <a:graphic>
          <a:graphicData uri="http://schemas.openxmlformats.org/presentationml/2006/ole">
            <mc:AlternateContent xmlns:mc="http://schemas.openxmlformats.org/markup-compatibility/2006">
              <mc:Choice xmlns:v="urn:schemas-microsoft-com:vml" Requires="v">
                <p:oleObj spid="_x0000_s74000" name="Equation" r:id="rId10" imgW="203112" imgH="291973" progId="Equation.DSMT4">
                  <p:embed/>
                </p:oleObj>
              </mc:Choice>
              <mc:Fallback>
                <p:oleObj name="Equation" r:id="rId10" imgW="203112" imgH="291973" progId="Equation.DSMT4">
                  <p:embed/>
                  <p:pic>
                    <p:nvPicPr>
                      <p:cNvPr id="0" name="Picture 1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36688" y="387079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268329671"/>
              </p:ext>
            </p:extLst>
          </p:nvPr>
        </p:nvGraphicFramePr>
        <p:xfrm>
          <a:off x="1995139" y="3873191"/>
          <a:ext cx="203200" cy="292100"/>
        </p:xfrm>
        <a:graphic>
          <a:graphicData uri="http://schemas.openxmlformats.org/presentationml/2006/ole">
            <mc:AlternateContent xmlns:mc="http://schemas.openxmlformats.org/markup-compatibility/2006">
              <mc:Choice xmlns:v="urn:schemas-microsoft-com:vml" Requires="v">
                <p:oleObj spid="_x0000_s74001" name="Equation" r:id="rId11" imgW="203112" imgH="291973" progId="Equation.DSMT4">
                  <p:embed/>
                </p:oleObj>
              </mc:Choice>
              <mc:Fallback>
                <p:oleObj name="Equation" r:id="rId11" imgW="203112" imgH="291973" progId="Equation.DSMT4">
                  <p:embed/>
                  <p:pic>
                    <p:nvPicPr>
                      <p:cNvPr id="0" name="Picture 1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95139" y="387319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803472551"/>
              </p:ext>
            </p:extLst>
          </p:nvPr>
        </p:nvGraphicFramePr>
        <p:xfrm>
          <a:off x="5943600" y="3870790"/>
          <a:ext cx="190500" cy="292100"/>
        </p:xfrm>
        <a:graphic>
          <a:graphicData uri="http://schemas.openxmlformats.org/presentationml/2006/ole">
            <mc:AlternateContent xmlns:mc="http://schemas.openxmlformats.org/markup-compatibility/2006">
              <mc:Choice xmlns:v="urn:schemas-microsoft-com:vml" Requires="v">
                <p:oleObj spid="_x0000_s74002" name="Equation" r:id="rId13" imgW="190417" imgH="291973" progId="Equation.DSMT4">
                  <p:embed/>
                </p:oleObj>
              </mc:Choice>
              <mc:Fallback>
                <p:oleObj name="Equation" r:id="rId13" imgW="190417" imgH="291973" progId="Equation.DSMT4">
                  <p:embed/>
                  <p:pic>
                    <p:nvPicPr>
                      <p:cNvPr id="0" name="Picture 1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387079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895850"/>
          <a:ext cx="660400" cy="292100"/>
        </p:xfrm>
        <a:graphic>
          <a:graphicData uri="http://schemas.openxmlformats.org/presentationml/2006/ole">
            <mc:AlternateContent xmlns:mc="http://schemas.openxmlformats.org/markup-compatibility/2006">
              <mc:Choice xmlns:v="urn:schemas-microsoft-com:vml" Requires="v">
                <p:oleObj spid="_x0000_s74003" name="Equation" r:id="rId15" imgW="660113" imgH="291973" progId="Equation.DSMT4">
                  <p:embed/>
                </p:oleObj>
              </mc:Choice>
              <mc:Fallback>
                <p:oleObj name="Equation" r:id="rId15" imgW="660113" imgH="291973" progId="Equation.DSMT4">
                  <p:embed/>
                  <p:pic>
                    <p:nvPicPr>
                      <p:cNvPr id="0" name="Picture 1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895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algn="ctr"/>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of the last digit on the right. </a:t>
            </a:r>
            <a:r>
              <a:rPr lang="en-US" i="1" dirty="0">
                <a:solidFill>
                  <a:srgbClr val="000000"/>
                </a:solidFill>
              </a:rPr>
              <a:t>	</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p>
        </p:txBody>
      </p:sp>
      <p:sp>
        <p:nvSpPr>
          <p:cNvPr id="5" name="Content Placeholder 3"/>
          <p:cNvSpPr txBox="1">
            <a:spLocks/>
          </p:cNvSpPr>
          <p:nvPr/>
        </p:nvSpPr>
        <p:spPr>
          <a:xfrm>
            <a:off x="457200" y="1280160"/>
            <a:ext cx="8229600" cy="2246769"/>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78300" y="1143000"/>
          <a:ext cx="787400" cy="838200"/>
        </p:xfrm>
        <a:graphic>
          <a:graphicData uri="http://schemas.openxmlformats.org/presentationml/2006/ole">
            <mc:AlternateContent xmlns:mc="http://schemas.openxmlformats.org/markup-compatibility/2006">
              <mc:Choice xmlns:v="urn:schemas-microsoft-com:vml" Requires="v">
                <p:oleObj spid="_x0000_s71751" name="Equation" r:id="rId3" imgW="787400" imgH="838200" progId="Equation.DSMT4">
                  <p:embed/>
                </p:oleObj>
              </mc:Choice>
              <mc:Fallback>
                <p:oleObj name="Equation" r:id="rId3" imgW="787400" imgH="838200"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596049" y="2729316"/>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 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67200" y="1085850"/>
          <a:ext cx="1409700" cy="876300"/>
        </p:xfrm>
        <a:graphic>
          <a:graphicData uri="http://schemas.openxmlformats.org/presentationml/2006/ole">
            <mc:AlternateContent xmlns:mc="http://schemas.openxmlformats.org/markup-compatibility/2006">
              <mc:Choice xmlns:v="urn:schemas-microsoft-com:vml" Requires="v">
                <p:oleObj spid="_x0000_s72757" name="Equation" r:id="rId3" imgW="1409700" imgH="876300" progId="Equation.DSMT4">
                  <p:embed/>
                </p:oleObj>
              </mc:Choice>
              <mc:Fallback>
                <p:oleObj name="Equation" r:id="rId3" imgW="1409700" imgH="876300" progId="Equation.DSMT4">
                  <p:embed/>
                  <p:pic>
                    <p:nvPicPr>
                      <p:cNvPr id="0"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62400"/>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algn="ctr" eaLnBrk="0" hangingPunct="0"/>
            <a:r>
              <a:rPr lang="en-US" b="1" dirty="0">
                <a:solidFill>
                  <a:srgbClr val="000000"/>
                </a:solidFill>
                <a:latin typeface="+mj-lt"/>
              </a:rPr>
              <a:t>Attention!</a:t>
            </a:r>
          </a:p>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793458"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488658" y="5066372"/>
            <a:ext cx="692942" cy="421485"/>
            <a:chOff x="4488659" y="4991097"/>
            <a:chExt cx="609600" cy="421485"/>
          </a:xfrm>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16521" y="4572000"/>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314526"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339309"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339309" y="5242189"/>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977</Words>
  <Application>Microsoft Office PowerPoint</Application>
  <PresentationFormat>On-screen Show (4:3)</PresentationFormat>
  <Paragraphs>145</Paragraphs>
  <Slides>21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Arial</vt:lpstr>
      <vt:lpstr>Calibri</vt:lpstr>
      <vt:lpstr>Courier New</vt:lpstr>
      <vt:lpstr>Office Theme</vt:lpstr>
      <vt:lpstr>Equation</vt:lpstr>
      <vt:lpstr>Section 9.R.4</vt:lpstr>
      <vt:lpstr>Objectives</vt:lpstr>
      <vt:lpstr>To Read or Write a Decimal Number</vt:lpstr>
      <vt:lpstr>To Read or Write a Decimal Number</vt:lpstr>
      <vt:lpstr>Example 1:  Reading and Writing Decimal Numbers</vt:lpstr>
      <vt:lpstr>Example 2:  Reading and Writing Decimal Numbers</vt:lpstr>
      <vt:lpstr>Reading and Writing Decimal Numbers</vt:lpstr>
      <vt:lpstr>Example 3:  Reading and Writing Decimal Numbers</vt:lpstr>
      <vt:lpstr>Example 3:  Reading and Writing Decimal Numbers (cont.)</vt:lpstr>
      <vt:lpstr>To Compare Two Decimal Numbers </vt:lpstr>
      <vt:lpstr>Example 4:  Comparing Decimal Numbers</vt:lpstr>
      <vt:lpstr>Example 4:  Comparing Decimal Numbers (cont.)</vt:lpstr>
      <vt:lpstr>Example 5:  Comparing Decimal Numbers</vt:lpstr>
      <vt:lpstr>Example 5:  Comparing Decimal Numbers (cont.)</vt:lpstr>
      <vt:lpstr>Example 6:  Comparing Decimal Numbers</vt:lpstr>
      <vt:lpstr>Example 6:  Comparing Decimal Numbers (cont.)</vt:lpstr>
      <vt:lpstr>Rounding Rule for Decimal Numbers</vt:lpstr>
      <vt:lpstr>Rounding Rule for Decimal Numbers</vt:lpstr>
      <vt:lpstr>Example 7:  Rounding Decimal Numbers</vt:lpstr>
      <vt:lpstr>Example 8:  Rounding Decimal Numbers</vt:lpstr>
      <vt:lpstr>Completion Example 9:  Rounding Decimal Numbers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268</cp:revision>
  <dcterms:created xsi:type="dcterms:W3CDTF">2013-04-26T14:43:13Z</dcterms:created>
  <dcterms:modified xsi:type="dcterms:W3CDTF">2018-10-12T09:26:13Z</dcterms:modified>
</cp:coreProperties>
</file>