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256" r:id="rId2"/>
    <p:sldId id="260" r:id="rId3"/>
    <p:sldId id="261" r:id="rId4"/>
    <p:sldId id="262" r:id="rId5"/>
    <p:sldId id="263" r:id="rId6"/>
    <p:sldId id="264" r:id="rId7"/>
    <p:sldId id="265" r:id="rId8"/>
    <p:sldId id="266" r:id="rId9"/>
    <p:sldId id="267" r:id="rId10"/>
    <p:sldId id="268" r:id="rId11"/>
    <p:sldId id="269" r:id="rId12"/>
  </p:sldIdLst>
  <p:sldSz cx="9144000" cy="6858000" type="screen4x3"/>
  <p:notesSz cx="6858000" cy="9144000"/>
  <p:embeddedFontLst>
    <p:embeddedFont>
      <p:font typeface="Calibri" panose="020F0502020204030204" pitchFamily="34" charset="0"/>
      <p:regular r:id="rId15"/>
      <p:bold r:id="rId16"/>
      <p:italic r:id="rId17"/>
      <p:boldItalic r:id="rId18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Nick  Belloit" initials="" lastIdx="4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D7D9F"/>
    <a:srgbClr val="007F7C"/>
    <a:srgbClr val="003231"/>
    <a:srgbClr val="006666"/>
    <a:srgbClr val="1F497D"/>
    <a:srgbClr val="000000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 autoAdjust="0"/>
    <p:restoredTop sz="94679" autoAdjust="0"/>
  </p:normalViewPr>
  <p:slideViewPr>
    <p:cSldViewPr>
      <p:cViewPr varScale="1">
        <p:scale>
          <a:sx n="92" d="100"/>
          <a:sy n="92" d="100"/>
        </p:scale>
        <p:origin x="1266" y="84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font" Target="fonts/font4.fntdata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font" Target="fonts/font3.fntdata"/><Relationship Id="rId2" Type="http://schemas.openxmlformats.org/officeDocument/2006/relationships/slide" Target="slides/slide1.xml"/><Relationship Id="rId16" Type="http://schemas.openxmlformats.org/officeDocument/2006/relationships/font" Target="fonts/font2.fntdata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font" Target="fonts/font1.fntdata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Relationship Id="rId22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8" Type="http://schemas.openxmlformats.org/officeDocument/2006/relationships/image" Target="../media/image9.wmf"/><Relationship Id="rId3" Type="http://schemas.openxmlformats.org/officeDocument/2006/relationships/image" Target="../media/image4.wmf"/><Relationship Id="rId7" Type="http://schemas.openxmlformats.org/officeDocument/2006/relationships/image" Target="../media/image8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6" Type="http://schemas.openxmlformats.org/officeDocument/2006/relationships/image" Target="../media/image7.wmf"/><Relationship Id="rId5" Type="http://schemas.openxmlformats.org/officeDocument/2006/relationships/image" Target="../media/image6.wmf"/><Relationship Id="rId10" Type="http://schemas.openxmlformats.org/officeDocument/2006/relationships/image" Target="../media/image11.wmf"/><Relationship Id="rId4" Type="http://schemas.openxmlformats.org/officeDocument/2006/relationships/image" Target="../media/image5.wmf"/><Relationship Id="rId9" Type="http://schemas.openxmlformats.org/officeDocument/2006/relationships/image" Target="../media/image10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2" Type="http://schemas.openxmlformats.org/officeDocument/2006/relationships/image" Target="../media/image13.wmf"/><Relationship Id="rId1" Type="http://schemas.openxmlformats.org/officeDocument/2006/relationships/image" Target="../media/image12.wmf"/><Relationship Id="rId6" Type="http://schemas.openxmlformats.org/officeDocument/2006/relationships/image" Target="../media/image17.wmf"/><Relationship Id="rId5" Type="http://schemas.openxmlformats.org/officeDocument/2006/relationships/image" Target="../media/image16.wmf"/><Relationship Id="rId4" Type="http://schemas.openxmlformats.org/officeDocument/2006/relationships/image" Target="../media/image15.wmf"/></Relationships>
</file>

<file path=ppt/drawings/_rels/vmlDrawing3.vml.rels><?xml version="1.0" encoding="UTF-8" standalone="yes"?>
<Relationships xmlns="http://schemas.openxmlformats.org/package/2006/relationships"><Relationship Id="rId8" Type="http://schemas.openxmlformats.org/officeDocument/2006/relationships/image" Target="../media/image25.wmf"/><Relationship Id="rId3" Type="http://schemas.openxmlformats.org/officeDocument/2006/relationships/image" Target="../media/image20.wmf"/><Relationship Id="rId7" Type="http://schemas.openxmlformats.org/officeDocument/2006/relationships/image" Target="../media/image24.wmf"/><Relationship Id="rId2" Type="http://schemas.openxmlformats.org/officeDocument/2006/relationships/image" Target="../media/image19.wmf"/><Relationship Id="rId1" Type="http://schemas.openxmlformats.org/officeDocument/2006/relationships/image" Target="../media/image18.wmf"/><Relationship Id="rId6" Type="http://schemas.openxmlformats.org/officeDocument/2006/relationships/image" Target="../media/image23.wmf"/><Relationship Id="rId5" Type="http://schemas.openxmlformats.org/officeDocument/2006/relationships/image" Target="../media/image22.wmf"/><Relationship Id="rId4" Type="http://schemas.openxmlformats.org/officeDocument/2006/relationships/image" Target="../media/image21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28.wmf"/><Relationship Id="rId2" Type="http://schemas.openxmlformats.org/officeDocument/2006/relationships/image" Target="../media/image27.wmf"/><Relationship Id="rId1" Type="http://schemas.openxmlformats.org/officeDocument/2006/relationships/image" Target="../media/image26.wmf"/><Relationship Id="rId4" Type="http://schemas.openxmlformats.org/officeDocument/2006/relationships/image" Target="../media/image29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32.wmf"/><Relationship Id="rId2" Type="http://schemas.openxmlformats.org/officeDocument/2006/relationships/image" Target="../media/image31.wmf"/><Relationship Id="rId1" Type="http://schemas.openxmlformats.org/officeDocument/2006/relationships/image" Target="../media/image30.wmf"/><Relationship Id="rId6" Type="http://schemas.openxmlformats.org/officeDocument/2006/relationships/image" Target="../media/image35.wmf"/><Relationship Id="rId5" Type="http://schemas.openxmlformats.org/officeDocument/2006/relationships/image" Target="../media/image34.wmf"/><Relationship Id="rId4" Type="http://schemas.openxmlformats.org/officeDocument/2006/relationships/image" Target="../media/image33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38.wmf"/><Relationship Id="rId2" Type="http://schemas.openxmlformats.org/officeDocument/2006/relationships/image" Target="../media/image37.wmf"/><Relationship Id="rId1" Type="http://schemas.openxmlformats.org/officeDocument/2006/relationships/image" Target="../media/image36.wmf"/><Relationship Id="rId4" Type="http://schemas.openxmlformats.org/officeDocument/2006/relationships/image" Target="../media/image39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10/12/2018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837449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65A6457-5E15-4FC0-8775-5568A1E099B0}" type="datetimeFigureOut">
              <a:rPr lang="en-US" smtClean="0"/>
              <a:pPr/>
              <a:t>10/12/2018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CE8ADEB-44F7-4491-AC1C-C8CAAD40EB1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68534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435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16387" name="Slide Number Placeholder 3"/>
          <p:cNvSpPr txBox="1">
            <a:spLocks noGrp="1"/>
          </p:cNvSpPr>
          <p:nvPr/>
        </p:nvSpPr>
        <p:spPr bwMode="auto">
          <a:xfrm>
            <a:off x="3884783" y="8685545"/>
            <a:ext cx="2972037" cy="456363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/>
          <a:p>
            <a:pPr algn="r">
              <a:spcBef>
                <a:spcPct val="0"/>
              </a:spcBef>
              <a:buFontTx/>
              <a:buNone/>
              <a:defRPr/>
            </a:pPr>
            <a:fld id="{311D13F7-E188-48FE-A803-C1547E79A335}" type="slidenum">
              <a:rPr lang="en-US" sz="1200" b="0">
                <a:latin typeface="+mn-lt"/>
              </a:rPr>
              <a:pPr algn="r">
                <a:spcBef>
                  <a:spcPct val="0"/>
                </a:spcBef>
                <a:buFontTx/>
                <a:buNone/>
                <a:defRPr/>
              </a:pPr>
              <a:t>2</a:t>
            </a:fld>
            <a:endParaRPr lang="en-US" sz="1200" b="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0328077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338942" y="6005935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38.wmf"/><Relationship Id="rId3" Type="http://schemas.openxmlformats.org/officeDocument/2006/relationships/oleObject" Target="../embeddings/oleObject35.bin"/><Relationship Id="rId7" Type="http://schemas.openxmlformats.org/officeDocument/2006/relationships/oleObject" Target="../embeddings/oleObject3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37.wmf"/><Relationship Id="rId5" Type="http://schemas.openxmlformats.org/officeDocument/2006/relationships/oleObject" Target="../embeddings/oleObject36.bin"/><Relationship Id="rId10" Type="http://schemas.openxmlformats.org/officeDocument/2006/relationships/image" Target="../media/image39.wmf"/><Relationship Id="rId4" Type="http://schemas.openxmlformats.org/officeDocument/2006/relationships/image" Target="../media/image36.wmf"/><Relationship Id="rId9" Type="http://schemas.openxmlformats.org/officeDocument/2006/relationships/oleObject" Target="../embeddings/oleObject38.bin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13" Type="http://schemas.openxmlformats.org/officeDocument/2006/relationships/oleObject" Target="../embeddings/oleObject6.bin"/><Relationship Id="rId18" Type="http://schemas.openxmlformats.org/officeDocument/2006/relationships/image" Target="../media/image9.wmf"/><Relationship Id="rId3" Type="http://schemas.openxmlformats.org/officeDocument/2006/relationships/oleObject" Target="../embeddings/oleObject1.bin"/><Relationship Id="rId21" Type="http://schemas.openxmlformats.org/officeDocument/2006/relationships/oleObject" Target="../embeddings/oleObject10.bin"/><Relationship Id="rId7" Type="http://schemas.openxmlformats.org/officeDocument/2006/relationships/oleObject" Target="../embeddings/oleObject3.bin"/><Relationship Id="rId12" Type="http://schemas.openxmlformats.org/officeDocument/2006/relationships/image" Target="../media/image6.wmf"/><Relationship Id="rId17" Type="http://schemas.openxmlformats.org/officeDocument/2006/relationships/oleObject" Target="../embeddings/oleObject8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8.wmf"/><Relationship Id="rId20" Type="http://schemas.openxmlformats.org/officeDocument/2006/relationships/image" Target="../media/image10.wmf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11" Type="http://schemas.openxmlformats.org/officeDocument/2006/relationships/oleObject" Target="../embeddings/oleObject5.bin"/><Relationship Id="rId5" Type="http://schemas.openxmlformats.org/officeDocument/2006/relationships/oleObject" Target="../embeddings/oleObject2.bin"/><Relationship Id="rId15" Type="http://schemas.openxmlformats.org/officeDocument/2006/relationships/oleObject" Target="../embeddings/oleObject7.bin"/><Relationship Id="rId10" Type="http://schemas.openxmlformats.org/officeDocument/2006/relationships/image" Target="../media/image5.wmf"/><Relationship Id="rId19" Type="http://schemas.openxmlformats.org/officeDocument/2006/relationships/oleObject" Target="../embeddings/oleObject9.bin"/><Relationship Id="rId4" Type="http://schemas.openxmlformats.org/officeDocument/2006/relationships/image" Target="../media/image2.wmf"/><Relationship Id="rId9" Type="http://schemas.openxmlformats.org/officeDocument/2006/relationships/oleObject" Target="../embeddings/oleObject4.bin"/><Relationship Id="rId14" Type="http://schemas.openxmlformats.org/officeDocument/2006/relationships/image" Target="../media/image7.wmf"/><Relationship Id="rId22" Type="http://schemas.openxmlformats.org/officeDocument/2006/relationships/image" Target="../media/image11.w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wmf"/><Relationship Id="rId13" Type="http://schemas.openxmlformats.org/officeDocument/2006/relationships/oleObject" Target="../embeddings/oleObject16.bin"/><Relationship Id="rId3" Type="http://schemas.openxmlformats.org/officeDocument/2006/relationships/oleObject" Target="../embeddings/oleObject11.bin"/><Relationship Id="rId7" Type="http://schemas.openxmlformats.org/officeDocument/2006/relationships/oleObject" Target="../embeddings/oleObject13.bin"/><Relationship Id="rId12" Type="http://schemas.openxmlformats.org/officeDocument/2006/relationships/image" Target="../media/image16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3.wmf"/><Relationship Id="rId11" Type="http://schemas.openxmlformats.org/officeDocument/2006/relationships/oleObject" Target="../embeddings/oleObject15.bin"/><Relationship Id="rId5" Type="http://schemas.openxmlformats.org/officeDocument/2006/relationships/oleObject" Target="../embeddings/oleObject12.bin"/><Relationship Id="rId10" Type="http://schemas.openxmlformats.org/officeDocument/2006/relationships/image" Target="../media/image15.wmf"/><Relationship Id="rId4" Type="http://schemas.openxmlformats.org/officeDocument/2006/relationships/image" Target="../media/image12.wmf"/><Relationship Id="rId9" Type="http://schemas.openxmlformats.org/officeDocument/2006/relationships/oleObject" Target="../embeddings/oleObject14.bin"/><Relationship Id="rId14" Type="http://schemas.openxmlformats.org/officeDocument/2006/relationships/image" Target="../media/image17.wm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wmf"/><Relationship Id="rId13" Type="http://schemas.openxmlformats.org/officeDocument/2006/relationships/oleObject" Target="../embeddings/oleObject22.bin"/><Relationship Id="rId18" Type="http://schemas.openxmlformats.org/officeDocument/2006/relationships/image" Target="../media/image25.wmf"/><Relationship Id="rId3" Type="http://schemas.openxmlformats.org/officeDocument/2006/relationships/oleObject" Target="../embeddings/oleObject17.bin"/><Relationship Id="rId7" Type="http://schemas.openxmlformats.org/officeDocument/2006/relationships/oleObject" Target="../embeddings/oleObject19.bin"/><Relationship Id="rId12" Type="http://schemas.openxmlformats.org/officeDocument/2006/relationships/image" Target="../media/image22.wmf"/><Relationship Id="rId17" Type="http://schemas.openxmlformats.org/officeDocument/2006/relationships/oleObject" Target="../embeddings/oleObject24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4.wmf"/><Relationship Id="rId1" Type="http://schemas.openxmlformats.org/officeDocument/2006/relationships/vmlDrawing" Target="../drawings/vmlDrawing3.vml"/><Relationship Id="rId6" Type="http://schemas.openxmlformats.org/officeDocument/2006/relationships/image" Target="../media/image19.wmf"/><Relationship Id="rId11" Type="http://schemas.openxmlformats.org/officeDocument/2006/relationships/oleObject" Target="../embeddings/oleObject21.bin"/><Relationship Id="rId5" Type="http://schemas.openxmlformats.org/officeDocument/2006/relationships/oleObject" Target="../embeddings/oleObject18.bin"/><Relationship Id="rId15" Type="http://schemas.openxmlformats.org/officeDocument/2006/relationships/oleObject" Target="../embeddings/oleObject23.bin"/><Relationship Id="rId10" Type="http://schemas.openxmlformats.org/officeDocument/2006/relationships/image" Target="../media/image21.wmf"/><Relationship Id="rId4" Type="http://schemas.openxmlformats.org/officeDocument/2006/relationships/image" Target="../media/image18.wmf"/><Relationship Id="rId9" Type="http://schemas.openxmlformats.org/officeDocument/2006/relationships/oleObject" Target="../embeddings/oleObject20.bin"/><Relationship Id="rId14" Type="http://schemas.openxmlformats.org/officeDocument/2006/relationships/image" Target="../media/image23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8.wmf"/><Relationship Id="rId3" Type="http://schemas.openxmlformats.org/officeDocument/2006/relationships/oleObject" Target="../embeddings/oleObject25.bin"/><Relationship Id="rId7" Type="http://schemas.openxmlformats.org/officeDocument/2006/relationships/oleObject" Target="../embeddings/oleObject2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27.wmf"/><Relationship Id="rId5" Type="http://schemas.openxmlformats.org/officeDocument/2006/relationships/oleObject" Target="../embeddings/oleObject26.bin"/><Relationship Id="rId10" Type="http://schemas.openxmlformats.org/officeDocument/2006/relationships/image" Target="../media/image29.wmf"/><Relationship Id="rId4" Type="http://schemas.openxmlformats.org/officeDocument/2006/relationships/image" Target="../media/image26.wmf"/><Relationship Id="rId9" Type="http://schemas.openxmlformats.org/officeDocument/2006/relationships/oleObject" Target="../embeddings/oleObject28.bin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32.wmf"/><Relationship Id="rId13" Type="http://schemas.openxmlformats.org/officeDocument/2006/relationships/oleObject" Target="../embeddings/oleObject34.bin"/><Relationship Id="rId3" Type="http://schemas.openxmlformats.org/officeDocument/2006/relationships/oleObject" Target="../embeddings/oleObject29.bin"/><Relationship Id="rId7" Type="http://schemas.openxmlformats.org/officeDocument/2006/relationships/oleObject" Target="../embeddings/oleObject31.bin"/><Relationship Id="rId12" Type="http://schemas.openxmlformats.org/officeDocument/2006/relationships/image" Target="../media/image34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31.wmf"/><Relationship Id="rId11" Type="http://schemas.openxmlformats.org/officeDocument/2006/relationships/oleObject" Target="../embeddings/oleObject33.bin"/><Relationship Id="rId5" Type="http://schemas.openxmlformats.org/officeDocument/2006/relationships/oleObject" Target="../embeddings/oleObject30.bin"/><Relationship Id="rId10" Type="http://schemas.openxmlformats.org/officeDocument/2006/relationships/image" Target="../media/image33.wmf"/><Relationship Id="rId4" Type="http://schemas.openxmlformats.org/officeDocument/2006/relationships/image" Target="../media/image30.wmf"/><Relationship Id="rId9" Type="http://schemas.openxmlformats.org/officeDocument/2006/relationships/oleObject" Target="../embeddings/oleObject32.bin"/><Relationship Id="rId14" Type="http://schemas.openxmlformats.org/officeDocument/2006/relationships/image" Target="../media/image35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9.R.5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Decimals </a:t>
            </a:r>
            <a:r>
              <a:rPr lang="en-US" b="1" i="1">
                <a:solidFill>
                  <a:srgbClr val="1F497D"/>
                </a:solidFill>
              </a:rPr>
              <a:t>and Percents</a:t>
            </a:r>
            <a:endParaRPr lang="en-US" b="1" i="1" dirty="0">
              <a:solidFill>
                <a:srgbClr val="1F497D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557349"/>
          </a:xfrm>
          <a:prstGeom prst="rect">
            <a:avLst/>
          </a:prstGeom>
        </p:spPr>
        <p:txBody>
          <a:bodyPr>
            <a:spAutoFit/>
          </a:bodyPr>
          <a:lstStyle/>
          <a:p>
            <a:pPr marL="514350" indent="-514350" eaLnBrk="1" hangingPunct="1">
              <a:buFont typeface="+mj-lt"/>
              <a:buAutoNum type="alphaLcPeriod" startAt="4"/>
            </a:pP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marL="514350" indent="-514350" eaLnBrk="1" hangingPunct="1">
              <a:buFont typeface="+mj-lt"/>
              <a:buAutoNum type="alphaLcPeriod" startAt="4"/>
            </a:pPr>
            <a:endParaRPr lang="en-US" dirty="0">
              <a:solidFill>
                <a:schemeClr val="tx1"/>
              </a:solidFill>
            </a:endParaRPr>
          </a:p>
          <a:p>
            <a:pPr marL="514350" indent="-514350" eaLnBrk="1" hangingPunct="1">
              <a:buFont typeface="+mj-lt"/>
              <a:buAutoNum type="alphaLcPeriod" startAt="4"/>
            </a:pPr>
            <a:r>
              <a:rPr lang="en-US" dirty="0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1331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eaLnBrk="1" hangingPunct="1"/>
            <a:r>
              <a:rPr lang="en-US" sz="3200" dirty="0">
                <a:solidFill>
                  <a:schemeClr val="accent1"/>
                </a:solidFill>
              </a:rPr>
              <a:t>Example 3: Changing </a:t>
            </a:r>
            <a:r>
              <a:rPr lang="en-US" sz="3200" dirty="0" err="1">
                <a:solidFill>
                  <a:schemeClr val="accent1"/>
                </a:solidFill>
              </a:rPr>
              <a:t>Percents</a:t>
            </a:r>
            <a:r>
              <a:rPr lang="en-US" sz="3200" dirty="0">
                <a:solidFill>
                  <a:schemeClr val="accent1"/>
                </a:solidFill>
              </a:rPr>
              <a:t> to Decimal Numbers (cont.)</a:t>
            </a:r>
          </a:p>
        </p:txBody>
      </p:sp>
      <p:graphicFrame>
        <p:nvGraphicFramePr>
          <p:cNvPr id="19459" name="Object 3"/>
          <p:cNvGraphicFramePr>
            <a:graphicFrameLocks noChangeAspect="1"/>
          </p:cNvGraphicFramePr>
          <p:nvPr/>
        </p:nvGraphicFramePr>
        <p:xfrm>
          <a:off x="1028700" y="1400175"/>
          <a:ext cx="8001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99" name="Equation" r:id="rId3" imgW="799920" imgH="304560" progId="Equation.DSMT4">
                  <p:embed/>
                </p:oleObj>
              </mc:Choice>
              <mc:Fallback>
                <p:oleObj name="Equation" r:id="rId3" imgW="799920" imgH="304560" progId="Equation.DSMT4">
                  <p:embed/>
                  <p:pic>
                    <p:nvPicPr>
                      <p:cNvPr id="0" name="Picture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28700" y="1400175"/>
                        <a:ext cx="8001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60" name="Object 4"/>
          <p:cNvGraphicFramePr>
            <a:graphicFrameLocks noChangeAspect="1"/>
          </p:cNvGraphicFramePr>
          <p:nvPr/>
        </p:nvGraphicFramePr>
        <p:xfrm>
          <a:off x="1905000" y="1447800"/>
          <a:ext cx="9144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500" name="Equation" r:id="rId5" imgW="914400" imgH="292100" progId="Equation.DSMT4">
                  <p:embed/>
                </p:oleObj>
              </mc:Choice>
              <mc:Fallback>
                <p:oleObj name="Equation" r:id="rId5" imgW="914400" imgH="292100" progId="Equation.DSMT4">
                  <p:embed/>
                  <p:pic>
                    <p:nvPicPr>
                      <p:cNvPr id="0" name="Picture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1447800"/>
                        <a:ext cx="9144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61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36627964"/>
              </p:ext>
            </p:extLst>
          </p:nvPr>
        </p:nvGraphicFramePr>
        <p:xfrm>
          <a:off x="1041400" y="2409825"/>
          <a:ext cx="9017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501" name="Equation" r:id="rId7" imgW="901440" imgH="304560" progId="Equation.DSMT4">
                  <p:embed/>
                </p:oleObj>
              </mc:Choice>
              <mc:Fallback>
                <p:oleObj name="Equation" r:id="rId7" imgW="901440" imgH="304560" progId="Equation.DSMT4">
                  <p:embed/>
                  <p:pic>
                    <p:nvPicPr>
                      <p:cNvPr id="0" name="Picture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1400" y="2409825"/>
                        <a:ext cx="9017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62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31248207"/>
              </p:ext>
            </p:extLst>
          </p:nvPr>
        </p:nvGraphicFramePr>
        <p:xfrm>
          <a:off x="1961791" y="2422525"/>
          <a:ext cx="1270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502" name="Equation" r:id="rId9" imgW="1269449" imgH="291973" progId="Equation.DSMT4">
                  <p:embed/>
                </p:oleObj>
              </mc:Choice>
              <mc:Fallback>
                <p:oleObj name="Equation" r:id="rId9" imgW="1269449" imgH="291973" progId="Equation.DSMT4">
                  <p:embed/>
                  <p:pic>
                    <p:nvPicPr>
                      <p:cNvPr id="0" name="Picture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61791" y="2422525"/>
                        <a:ext cx="12700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Rectangle 9"/>
          <p:cNvSpPr/>
          <p:nvPr/>
        </p:nvSpPr>
        <p:spPr>
          <a:xfrm>
            <a:off x="3718560" y="2333625"/>
            <a:ext cx="489204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7F7C"/>
                </a:solidFill>
              </a:rPr>
              <a:t>Note that when moving the decimal point two places to the left, two zeros were added as placeholders.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Relationships Between Decimal Numbers and Percents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457200" y="1280161"/>
            <a:ext cx="8229600" cy="3194721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/>
          <a:p>
            <a:pPr marL="533400" indent="-533400" algn="ctr">
              <a:tabLst>
                <a:tab pos="457200" algn="l"/>
              </a:tabLst>
            </a:pPr>
            <a:r>
              <a:rPr lang="en-US" b="1" dirty="0">
                <a:solidFill>
                  <a:srgbClr val="000000"/>
                </a:solidFill>
              </a:rPr>
              <a:t>Definition</a:t>
            </a:r>
          </a:p>
          <a:p>
            <a:pPr marL="533400" indent="-533400" algn="just">
              <a:tabLst>
                <a:tab pos="457200" algn="l"/>
              </a:tabLst>
            </a:pPr>
            <a:r>
              <a:rPr lang="en-US" dirty="0">
                <a:solidFill>
                  <a:srgbClr val="000000"/>
                </a:solidFill>
              </a:rPr>
              <a:t>A decimal number that is</a:t>
            </a:r>
          </a:p>
          <a:p>
            <a:pPr marL="533400" indent="-533400" algn="just">
              <a:lnSpc>
                <a:spcPct val="20000"/>
              </a:lnSpc>
              <a:tabLst>
                <a:tab pos="457200" algn="l"/>
              </a:tabLst>
            </a:pPr>
            <a:r>
              <a:rPr lang="en-US" dirty="0">
                <a:solidFill>
                  <a:srgbClr val="000000"/>
                </a:solidFill>
              </a:rPr>
              <a:t> </a:t>
            </a:r>
          </a:p>
          <a:p>
            <a:pPr marL="514350" indent="-514350" algn="just">
              <a:spcBef>
                <a:spcPts val="0"/>
              </a:spcBef>
              <a:buFont typeface="+mj-lt"/>
              <a:buAutoNum type="alphaLcPeriod"/>
            </a:pPr>
            <a:r>
              <a:rPr lang="en-US" dirty="0">
                <a:solidFill>
                  <a:srgbClr val="000000"/>
                </a:solidFill>
              </a:rPr>
              <a:t> less than 0.01 is less than 1%.</a:t>
            </a:r>
          </a:p>
          <a:p>
            <a:pPr marL="514350" indent="-514350" algn="just">
              <a:buFont typeface="+mj-lt"/>
              <a:buAutoNum type="alphaLcPeriod"/>
            </a:pPr>
            <a:r>
              <a:rPr lang="en-US" dirty="0">
                <a:solidFill>
                  <a:srgbClr val="000000"/>
                </a:solidFill>
              </a:rPr>
              <a:t> between 0.01 and 0.10 is between 1% and 10%.</a:t>
            </a:r>
          </a:p>
          <a:p>
            <a:pPr marL="514350" indent="-514350" algn="just">
              <a:buFont typeface="+mj-lt"/>
              <a:buAutoNum type="alphaLcPeriod"/>
            </a:pPr>
            <a:r>
              <a:rPr lang="en-US" dirty="0">
                <a:solidFill>
                  <a:srgbClr val="000000"/>
                </a:solidFill>
              </a:rPr>
              <a:t> between 0.10 and 1.00 is between 10% and 100%.</a:t>
            </a:r>
          </a:p>
          <a:p>
            <a:pPr marL="514350" indent="-514350" algn="just">
              <a:buFont typeface="+mj-lt"/>
              <a:buAutoNum type="alphaLcPeriod"/>
            </a:pPr>
            <a:r>
              <a:rPr lang="en-US" dirty="0">
                <a:solidFill>
                  <a:srgbClr val="000000"/>
                </a:solidFill>
              </a:rPr>
              <a:t>more than 1 is more than 100%.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chemeClr val="accent1"/>
                </a:solidFill>
              </a:rPr>
              <a:t>Objectives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457200" indent="-457200" eaLnBrk="1" hangingPunct="1">
              <a:buFont typeface="Courier New" pitchFamily="49" charset="0"/>
              <a:buChar char="o"/>
            </a:pPr>
            <a:r>
              <a:rPr lang="en-US" i="0" dirty="0">
                <a:solidFill>
                  <a:schemeClr val="tx1"/>
                </a:solidFill>
              </a:rPr>
              <a:t>Understand percents.</a:t>
            </a:r>
          </a:p>
          <a:p>
            <a:pPr marL="457200" indent="-457200" eaLnBrk="1" hangingPunct="1">
              <a:buFont typeface="Courier New" pitchFamily="49" charset="0"/>
              <a:buChar char="o"/>
            </a:pPr>
            <a:r>
              <a:rPr lang="en-US" i="0" dirty="0">
                <a:solidFill>
                  <a:schemeClr val="tx1"/>
                </a:solidFill>
              </a:rPr>
              <a:t>Change decimal numbers to percents.</a:t>
            </a:r>
          </a:p>
          <a:p>
            <a:pPr marL="457200" indent="-457200" eaLnBrk="1" hangingPunct="1">
              <a:buFont typeface="Courier New" pitchFamily="49" charset="0"/>
              <a:buChar char="o"/>
            </a:pPr>
            <a:r>
              <a:rPr lang="en-US" i="0" dirty="0">
                <a:solidFill>
                  <a:schemeClr val="tx1"/>
                </a:solidFill>
              </a:rPr>
              <a:t>Change percents to decimal numbers.</a:t>
            </a:r>
          </a:p>
          <a:p>
            <a:pPr marL="457200" indent="-457200" eaLnBrk="1" hangingPunct="1">
              <a:buFont typeface="Courier New" pitchFamily="49" charset="0"/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eaLnBrk="1" hangingPunct="1"/>
            <a:r>
              <a:rPr lang="en-US" sz="3200" dirty="0">
                <a:solidFill>
                  <a:schemeClr val="accent1"/>
                </a:solidFill>
              </a:rPr>
              <a:t>Example 1: </a:t>
            </a:r>
            <a:r>
              <a:rPr lang="en-US" dirty="0">
                <a:solidFill>
                  <a:schemeClr val="accent1"/>
                </a:solidFill>
              </a:rPr>
              <a:t>Changing Fractions with Denominators of 100 to </a:t>
            </a:r>
            <a:r>
              <a:rPr lang="en-US" dirty="0" err="1">
                <a:solidFill>
                  <a:schemeClr val="accent1"/>
                </a:solidFill>
              </a:rPr>
              <a:t>Percents</a:t>
            </a:r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6147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834896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 eaLnBrk="1" hangingPunct="1">
              <a:lnSpc>
                <a:spcPct val="90000"/>
              </a:lnSpc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Change each fraction to a percent. </a:t>
            </a:r>
          </a:p>
          <a:p>
            <a:pPr algn="just" eaLnBrk="1" hangingPunct="1">
              <a:lnSpc>
                <a:spcPct val="90000"/>
              </a:lnSpc>
              <a:buFont typeface="Courier New" pitchFamily="49" charset="0"/>
              <a:buNone/>
            </a:pPr>
            <a:endParaRPr lang="en-US" b="1" i="0" dirty="0">
              <a:solidFill>
                <a:schemeClr val="tx1"/>
              </a:solidFill>
            </a:endParaRPr>
          </a:p>
          <a:p>
            <a:pPr marL="514350" indent="-514350" algn="just" eaLnBrk="1" hangingPunct="1">
              <a:lnSpc>
                <a:spcPct val="90000"/>
              </a:lnSpc>
              <a:buFont typeface="+mj-lt"/>
              <a:buAutoNum type="alphaLcPeriod"/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b="1" i="0" dirty="0">
                <a:solidFill>
                  <a:schemeClr val="tx1"/>
                </a:solidFill>
              </a:rPr>
              <a:t>		 	</a:t>
            </a:r>
            <a:endParaRPr lang="en-US" sz="2000" b="1" i="0" dirty="0">
              <a:solidFill>
                <a:srgbClr val="007F7C"/>
              </a:solidFill>
            </a:endParaRPr>
          </a:p>
          <a:p>
            <a:pPr algn="just" eaLnBrk="1" hangingPunct="1">
              <a:lnSpc>
                <a:spcPct val="90000"/>
              </a:lnSpc>
              <a:buFont typeface="Courier New" pitchFamily="49" charset="0"/>
              <a:buNone/>
            </a:pPr>
            <a:endParaRPr lang="en-US" sz="2000" b="1" i="0" dirty="0">
              <a:solidFill>
                <a:srgbClr val="C00C08"/>
              </a:solidFill>
            </a:endParaRPr>
          </a:p>
          <a:p>
            <a:pPr algn="just" eaLnBrk="1" hangingPunct="1">
              <a:lnSpc>
                <a:spcPct val="30000"/>
              </a:lnSpc>
              <a:buFont typeface="Courier New" pitchFamily="49" charset="0"/>
              <a:buNone/>
            </a:pPr>
            <a:endParaRPr lang="en-US" b="1" i="0" dirty="0">
              <a:solidFill>
                <a:schemeClr val="tx1"/>
              </a:solidFill>
            </a:endParaRPr>
          </a:p>
          <a:p>
            <a:pPr algn="just" eaLnBrk="1" hangingPunct="1">
              <a:lnSpc>
                <a:spcPct val="30000"/>
              </a:lnSpc>
              <a:buFont typeface="Courier New" pitchFamily="49" charset="0"/>
              <a:buNone/>
            </a:pPr>
            <a:endParaRPr lang="en-US" b="1" i="0" dirty="0">
              <a:solidFill>
                <a:schemeClr val="tx1"/>
              </a:solidFill>
            </a:endParaRPr>
          </a:p>
          <a:p>
            <a:pPr marL="514350" indent="-514350" algn="just" eaLnBrk="1" hangingPunct="1">
              <a:lnSpc>
                <a:spcPct val="90000"/>
              </a:lnSpc>
              <a:buFont typeface="+mj-lt"/>
              <a:buAutoNum type="alphaLcPeriod" startAt="2"/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b="1" i="0" dirty="0">
                <a:solidFill>
                  <a:schemeClr val="tx1"/>
                </a:solidFill>
              </a:rPr>
              <a:t>		</a:t>
            </a:r>
          </a:p>
          <a:p>
            <a:pPr algn="just" eaLnBrk="1" hangingPunct="1">
              <a:lnSpc>
                <a:spcPct val="90000"/>
              </a:lnSpc>
              <a:buFont typeface="Courier New" pitchFamily="49" charset="0"/>
              <a:buNone/>
            </a:pPr>
            <a:endParaRPr lang="en-US" b="1" i="0" dirty="0">
              <a:solidFill>
                <a:schemeClr val="tx1"/>
              </a:solidFill>
            </a:endParaRPr>
          </a:p>
          <a:p>
            <a:pPr algn="just" eaLnBrk="1" hangingPunct="1">
              <a:lnSpc>
                <a:spcPct val="30000"/>
              </a:lnSpc>
              <a:buFont typeface="Courier New" pitchFamily="49" charset="0"/>
              <a:buNone/>
            </a:pPr>
            <a:endParaRPr lang="en-US" b="1" i="0" dirty="0">
              <a:solidFill>
                <a:schemeClr val="tx1"/>
              </a:solidFill>
            </a:endParaRPr>
          </a:p>
          <a:p>
            <a:pPr marL="514350" indent="-514350" algn="just" eaLnBrk="1" hangingPunct="1">
              <a:lnSpc>
                <a:spcPct val="90000"/>
              </a:lnSpc>
              <a:buFont typeface="+mj-lt"/>
              <a:buAutoNum type="alphaLcPeriod" startAt="3"/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b="1" i="0" dirty="0">
                <a:solidFill>
                  <a:schemeClr val="tx1"/>
                </a:solidFill>
              </a:rPr>
              <a:t>			</a:t>
            </a:r>
            <a:endParaRPr lang="en-US" i="0" dirty="0">
              <a:solidFill>
                <a:srgbClr val="007F7C"/>
              </a:solidFill>
            </a:endParaRPr>
          </a:p>
        </p:txBody>
      </p:sp>
      <p:graphicFrame>
        <p:nvGraphicFramePr>
          <p:cNvPr id="6148" name="Object 4"/>
          <p:cNvGraphicFramePr>
            <a:graphicFrameLocks noChangeAspect="1"/>
          </p:cNvGraphicFramePr>
          <p:nvPr/>
        </p:nvGraphicFramePr>
        <p:xfrm>
          <a:off x="1066800" y="2016155"/>
          <a:ext cx="609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01" name="Equation" r:id="rId3" imgW="609600" imgH="838200" progId="Equation.DSMT4">
                  <p:embed/>
                </p:oleObj>
              </mc:Choice>
              <mc:Fallback>
                <p:oleObj name="Equation" r:id="rId3" imgW="609600" imgH="838200" progId="Equation.DSMT4">
                  <p:embed/>
                  <p:pic>
                    <p:nvPicPr>
                      <p:cNvPr id="0" name="Picture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2016155"/>
                        <a:ext cx="6096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9" name="Object 5"/>
          <p:cNvGraphicFramePr>
            <a:graphicFrameLocks noChangeAspect="1"/>
          </p:cNvGraphicFramePr>
          <p:nvPr/>
        </p:nvGraphicFramePr>
        <p:xfrm>
          <a:off x="3276600" y="1790700"/>
          <a:ext cx="9144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02" name="Equation" r:id="rId5" imgW="451710" imgH="652471" progId="Equation.DSMT4">
                  <p:embed/>
                </p:oleObj>
              </mc:Choice>
              <mc:Fallback>
                <p:oleObj name="Equation" r:id="rId5" imgW="451710" imgH="652471" progId="Equation.DSMT4">
                  <p:embed/>
                  <p:pic>
                    <p:nvPicPr>
                      <p:cNvPr id="0" name="Picture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1790700"/>
                        <a:ext cx="914400" cy="190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0" name="Object 6"/>
          <p:cNvGraphicFramePr>
            <a:graphicFrameLocks noChangeAspect="1"/>
          </p:cNvGraphicFramePr>
          <p:nvPr/>
        </p:nvGraphicFramePr>
        <p:xfrm>
          <a:off x="1066800" y="3314700"/>
          <a:ext cx="558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03" name="Equation" r:id="rId7" imgW="558800" imgH="838200" progId="Equation.DSMT4">
                  <p:embed/>
                </p:oleObj>
              </mc:Choice>
              <mc:Fallback>
                <p:oleObj name="Equation" r:id="rId7" imgW="558800" imgH="838200" progId="Equation.DSMT4">
                  <p:embed/>
                  <p:pic>
                    <p:nvPicPr>
                      <p:cNvPr id="0" name="Picture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3314700"/>
                        <a:ext cx="5588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1" name="Object 7"/>
          <p:cNvGraphicFramePr>
            <a:graphicFrameLocks noChangeAspect="1"/>
          </p:cNvGraphicFramePr>
          <p:nvPr/>
        </p:nvGraphicFramePr>
        <p:xfrm>
          <a:off x="1066800" y="4419600"/>
          <a:ext cx="571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04" name="Equation" r:id="rId9" imgW="571500" imgH="838200" progId="Equation.DSMT4">
                  <p:embed/>
                </p:oleObj>
              </mc:Choice>
              <mc:Fallback>
                <p:oleObj name="Equation" r:id="rId9" imgW="571500" imgH="838200" progId="Equation.DSMT4">
                  <p:embed/>
                  <p:pic>
                    <p:nvPicPr>
                      <p:cNvPr id="0" name="Picture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4419600"/>
                        <a:ext cx="5715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Rectangle 9"/>
          <p:cNvSpPr/>
          <p:nvPr/>
        </p:nvSpPr>
        <p:spPr>
          <a:xfrm>
            <a:off x="4259817" y="2235200"/>
            <a:ext cx="480798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F7C"/>
                </a:solidFill>
              </a:rPr>
              <a:t>Remember that percent means hundredths.</a:t>
            </a:r>
            <a:endParaRPr lang="en-US" sz="2000" dirty="0"/>
          </a:p>
        </p:txBody>
      </p:sp>
      <p:sp>
        <p:nvSpPr>
          <p:cNvPr id="11" name="Rectangle 10"/>
          <p:cNvSpPr/>
          <p:nvPr/>
        </p:nvSpPr>
        <p:spPr>
          <a:xfrm>
            <a:off x="4259817" y="4562614"/>
            <a:ext cx="4572000" cy="70788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7F7C"/>
                </a:solidFill>
              </a:rPr>
              <a:t>Note that the decimal point is not moved. The numerator is unchanged. </a:t>
            </a:r>
            <a:endParaRPr lang="en-US" sz="2000" dirty="0"/>
          </a:p>
        </p:txBody>
      </p:sp>
      <p:graphicFrame>
        <p:nvGraphicFramePr>
          <p:cNvPr id="1032" name="Object 8"/>
          <p:cNvGraphicFramePr>
            <a:graphicFrameLocks noChangeAspect="1"/>
          </p:cNvGraphicFramePr>
          <p:nvPr/>
        </p:nvGraphicFramePr>
        <p:xfrm>
          <a:off x="3041073" y="2282825"/>
          <a:ext cx="7366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05" name="Equation" r:id="rId11" imgW="736560" imgH="304560" progId="Equation.DSMT4">
                  <p:embed/>
                </p:oleObj>
              </mc:Choice>
              <mc:Fallback>
                <p:oleObj name="Equation" r:id="rId11" imgW="736560" imgH="304560" progId="Equation.DSMT4">
                  <p:embed/>
                  <p:pic>
                    <p:nvPicPr>
                      <p:cNvPr id="0" name="Picture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1073" y="2282825"/>
                        <a:ext cx="7366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3" name="Object 9"/>
          <p:cNvGraphicFramePr>
            <a:graphicFrameLocks noChangeAspect="1"/>
          </p:cNvGraphicFramePr>
          <p:nvPr/>
        </p:nvGraphicFramePr>
        <p:xfrm>
          <a:off x="3149600" y="3605645"/>
          <a:ext cx="889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06" name="Equation" r:id="rId13" imgW="888840" imgH="291960" progId="Equation.DSMT4">
                  <p:embed/>
                </p:oleObj>
              </mc:Choice>
              <mc:Fallback>
                <p:oleObj name="Equation" r:id="rId13" imgW="888840" imgH="291960" progId="Equation.DSMT4">
                  <p:embed/>
                  <p:pic>
                    <p:nvPicPr>
                      <p:cNvPr id="0" name="Picture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49600" y="3605645"/>
                        <a:ext cx="8890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4" name="Object 10"/>
          <p:cNvGraphicFramePr>
            <a:graphicFrameLocks noChangeAspect="1"/>
          </p:cNvGraphicFramePr>
          <p:nvPr/>
        </p:nvGraphicFramePr>
        <p:xfrm>
          <a:off x="3263900" y="4686300"/>
          <a:ext cx="10033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07" name="Equation" r:id="rId15" imgW="1002960" imgH="304560" progId="Equation.DSMT4">
                  <p:embed/>
                </p:oleObj>
              </mc:Choice>
              <mc:Fallback>
                <p:oleObj name="Equation" r:id="rId15" imgW="1002960" imgH="304560" progId="Equation.DSMT4">
                  <p:embed/>
                  <p:pic>
                    <p:nvPicPr>
                      <p:cNvPr id="0" name="Picture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63900" y="4686300"/>
                        <a:ext cx="10033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4"/>
          <p:cNvGraphicFramePr>
            <a:graphicFrameLocks noChangeAspect="1"/>
          </p:cNvGraphicFramePr>
          <p:nvPr/>
        </p:nvGraphicFramePr>
        <p:xfrm>
          <a:off x="1707573" y="2022475"/>
          <a:ext cx="1231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08" name="Equation" r:id="rId17" imgW="1231560" imgH="838080" progId="Equation.DSMT4">
                  <p:embed/>
                </p:oleObj>
              </mc:Choice>
              <mc:Fallback>
                <p:oleObj name="Equation" r:id="rId17" imgW="1231560" imgH="838080" progId="Equation.DSMT4">
                  <p:embed/>
                  <p:pic>
                    <p:nvPicPr>
                      <p:cNvPr id="0" name="Object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07573" y="2022475"/>
                        <a:ext cx="12319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4"/>
          <p:cNvGraphicFramePr>
            <a:graphicFrameLocks noChangeAspect="1"/>
          </p:cNvGraphicFramePr>
          <p:nvPr/>
        </p:nvGraphicFramePr>
        <p:xfrm>
          <a:off x="1696027" y="3332018"/>
          <a:ext cx="1397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09" name="Equation" r:id="rId19" imgW="1396800" imgH="838080" progId="Equation.DSMT4">
                  <p:embed/>
                </p:oleObj>
              </mc:Choice>
              <mc:Fallback>
                <p:oleObj name="Equation" r:id="rId19" imgW="1396800" imgH="838080" progId="Equation.DSMT4">
                  <p:embed/>
                  <p:pic>
                    <p:nvPicPr>
                      <p:cNvPr id="0" name="Picture 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96027" y="3332018"/>
                        <a:ext cx="13970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4"/>
          <p:cNvGraphicFramePr>
            <a:graphicFrameLocks noChangeAspect="1"/>
          </p:cNvGraphicFramePr>
          <p:nvPr/>
        </p:nvGraphicFramePr>
        <p:xfrm>
          <a:off x="1689100" y="4429991"/>
          <a:ext cx="1511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10" name="Equation" r:id="rId21" imgW="1511280" imgH="838080" progId="Equation.DSMT4">
                  <p:embed/>
                </p:oleObj>
              </mc:Choice>
              <mc:Fallback>
                <p:oleObj name="Equation" r:id="rId21" imgW="1511280" imgH="838080" progId="Equation.DSMT4">
                  <p:embed/>
                  <p:pic>
                    <p:nvPicPr>
                      <p:cNvPr id="0" name="Object 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89100" y="4429991"/>
                        <a:ext cx="15113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7" grpId="0" uiExpand="1" build="p"/>
      <p:bldP spid="10" grpId="0"/>
      <p:bldP spid="1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eaLnBrk="1" hangingPunct="1"/>
            <a:r>
              <a:rPr lang="en-US" sz="3200" dirty="0">
                <a:solidFill>
                  <a:schemeClr val="accent1"/>
                </a:solidFill>
              </a:rPr>
              <a:t>Example 1: </a:t>
            </a:r>
            <a:r>
              <a:rPr lang="en-US" dirty="0">
                <a:solidFill>
                  <a:schemeClr val="accent1"/>
                </a:solidFill>
              </a:rPr>
              <a:t>Changing Fractions with Denominators of 100 to </a:t>
            </a:r>
            <a:r>
              <a:rPr lang="en-US" dirty="0" err="1">
                <a:solidFill>
                  <a:schemeClr val="accent1"/>
                </a:solidFill>
              </a:rPr>
              <a:t>Percents</a:t>
            </a:r>
            <a:r>
              <a:rPr lang="en-US" dirty="0">
                <a:solidFill>
                  <a:schemeClr val="accent1"/>
                </a:solidFill>
              </a:rPr>
              <a:t> </a:t>
            </a:r>
            <a:r>
              <a:rPr lang="en-US" sz="3200" dirty="0">
                <a:solidFill>
                  <a:schemeClr val="accent1"/>
                </a:solidFill>
              </a:rPr>
              <a:t>(cont.)</a:t>
            </a:r>
          </a:p>
        </p:txBody>
      </p:sp>
      <p:sp>
        <p:nvSpPr>
          <p:cNvPr id="7171" name="Rectangle 3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1751249"/>
          </a:xfrm>
          <a:prstGeom prst="rect">
            <a:avLst/>
          </a:prstGeom>
        </p:spPr>
        <p:txBody>
          <a:bodyPr>
            <a:spAutoFit/>
          </a:bodyPr>
          <a:lstStyle/>
          <a:p>
            <a:pPr marL="514350" indent="-514350" algn="just" eaLnBrk="1" hangingPunct="1">
              <a:buFont typeface="+mj-lt"/>
              <a:buAutoNum type="alphaLcPeriod" startAt="4"/>
            </a:pPr>
            <a:r>
              <a:rPr lang="en-US" dirty="0">
                <a:solidFill>
                  <a:schemeClr val="tx1"/>
                </a:solidFill>
              </a:rPr>
              <a:t> </a:t>
            </a:r>
            <a:endParaRPr lang="en-US" i="0" dirty="0">
              <a:solidFill>
                <a:schemeClr val="tx1"/>
              </a:solidFill>
            </a:endParaRPr>
          </a:p>
          <a:p>
            <a:pPr algn="just" eaLnBrk="1" hangingPunct="1">
              <a:buFont typeface="Courier New" pitchFamily="49" charset="0"/>
              <a:buNone/>
            </a:pPr>
            <a:endParaRPr lang="en-US" b="1" i="0" dirty="0">
              <a:solidFill>
                <a:schemeClr val="tx1"/>
              </a:solidFill>
            </a:endParaRPr>
          </a:p>
          <a:p>
            <a:pPr algn="just" eaLnBrk="1" hangingPunct="1">
              <a:lnSpc>
                <a:spcPct val="25000"/>
              </a:lnSpc>
              <a:buFont typeface="Courier New" pitchFamily="49" charset="0"/>
              <a:buNone/>
            </a:pPr>
            <a:endParaRPr lang="en-US" b="1" i="0" dirty="0">
              <a:solidFill>
                <a:schemeClr val="tx1"/>
              </a:solidFill>
            </a:endParaRPr>
          </a:p>
          <a:p>
            <a:pPr marL="514350" indent="-514350" eaLnBrk="1" hangingPunct="1">
              <a:buFont typeface="+mj-lt"/>
              <a:buAutoNum type="alphaLcPeriod" startAt="5"/>
            </a:pP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b="1" i="0" dirty="0">
                <a:solidFill>
                  <a:schemeClr val="tx1"/>
                </a:solidFill>
              </a:rPr>
              <a:t>	</a:t>
            </a:r>
            <a:endParaRPr lang="en-US" dirty="0">
              <a:solidFill>
                <a:srgbClr val="007F7C"/>
              </a:solidFill>
            </a:endParaRPr>
          </a:p>
        </p:txBody>
      </p:sp>
      <p:graphicFrame>
        <p:nvGraphicFramePr>
          <p:cNvPr id="7172" name="Object 4"/>
          <p:cNvGraphicFramePr>
            <a:graphicFrameLocks noChangeAspect="1"/>
          </p:cNvGraphicFramePr>
          <p:nvPr/>
        </p:nvGraphicFramePr>
        <p:xfrm>
          <a:off x="1066800" y="1184275"/>
          <a:ext cx="571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97" name="Equation" r:id="rId3" imgW="571500" imgH="838200" progId="Equation.DSMT4">
                  <p:embed/>
                </p:oleObj>
              </mc:Choice>
              <mc:Fallback>
                <p:oleObj name="Equation" r:id="rId3" imgW="571500" imgH="838200" progId="Equation.DSMT4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1184275"/>
                        <a:ext cx="5715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3" name="Object 5"/>
          <p:cNvGraphicFramePr>
            <a:graphicFrameLocks noChangeAspect="1"/>
          </p:cNvGraphicFramePr>
          <p:nvPr/>
        </p:nvGraphicFramePr>
        <p:xfrm>
          <a:off x="1066800" y="2378075"/>
          <a:ext cx="584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98" name="Equation" r:id="rId5" imgW="583947" imgH="837836" progId="Equation.DSMT4">
                  <p:embed/>
                </p:oleObj>
              </mc:Choice>
              <mc:Fallback>
                <p:oleObj name="Equation" r:id="rId5" imgW="583947" imgH="837836" progId="Equation.DSMT4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2378075"/>
                        <a:ext cx="5842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5"/>
          <p:cNvSpPr/>
          <p:nvPr/>
        </p:nvSpPr>
        <p:spPr>
          <a:xfrm>
            <a:off x="4419600" y="2341418"/>
            <a:ext cx="4385767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7F7C"/>
                </a:solidFill>
              </a:rPr>
              <a:t>If the numerator is larger than 100, then the number is larger than 1 and it is more than 100%.</a:t>
            </a:r>
          </a:p>
        </p:txBody>
      </p:sp>
      <p:graphicFrame>
        <p:nvGraphicFramePr>
          <p:cNvPr id="2052" name="Object 4"/>
          <p:cNvGraphicFramePr>
            <a:graphicFrameLocks noChangeAspect="1"/>
          </p:cNvGraphicFramePr>
          <p:nvPr/>
        </p:nvGraphicFramePr>
        <p:xfrm>
          <a:off x="1696027" y="1197841"/>
          <a:ext cx="15494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99" name="Equation" r:id="rId7" imgW="1549080" imgH="825480" progId="Equation.DSMT4">
                  <p:embed/>
                </p:oleObj>
              </mc:Choice>
              <mc:Fallback>
                <p:oleObj name="Equation" r:id="rId7" imgW="1549080" imgH="825480" progId="Equation.DSMT4">
                  <p:embed/>
                  <p:pic>
                    <p:nvPicPr>
                      <p:cNvPr id="0" name="Picture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96027" y="1197841"/>
                        <a:ext cx="15494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3" name="Object 5"/>
          <p:cNvGraphicFramePr>
            <a:graphicFrameLocks noChangeAspect="1"/>
          </p:cNvGraphicFramePr>
          <p:nvPr/>
        </p:nvGraphicFramePr>
        <p:xfrm>
          <a:off x="3308927" y="1450975"/>
          <a:ext cx="10795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00" name="Equation" r:id="rId9" imgW="1079280" imgH="304560" progId="Equation.DSMT4">
                  <p:embed/>
                </p:oleObj>
              </mc:Choice>
              <mc:Fallback>
                <p:oleObj name="Equation" r:id="rId9" imgW="1079280" imgH="304560" progId="Equation.DSMT4">
                  <p:embed/>
                  <p:pic>
                    <p:nvPicPr>
                      <p:cNvPr id="0" name="Picture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08927" y="1450975"/>
                        <a:ext cx="10795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4" name="Object 6"/>
          <p:cNvGraphicFramePr>
            <a:graphicFrameLocks noChangeAspect="1"/>
          </p:cNvGraphicFramePr>
          <p:nvPr/>
        </p:nvGraphicFramePr>
        <p:xfrm>
          <a:off x="3298536" y="2644775"/>
          <a:ext cx="10795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01" name="Equation" r:id="rId11" imgW="1079280" imgH="304560" progId="Equation.DSMT4">
                  <p:embed/>
                </p:oleObj>
              </mc:Choice>
              <mc:Fallback>
                <p:oleObj name="Equation" r:id="rId11" imgW="1079280" imgH="304560" progId="Equation.DSMT4">
                  <p:embed/>
                  <p:pic>
                    <p:nvPicPr>
                      <p:cNvPr id="0" name="Picture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98536" y="2644775"/>
                        <a:ext cx="10795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Rectangle 9"/>
          <p:cNvSpPr/>
          <p:nvPr/>
        </p:nvSpPr>
        <p:spPr>
          <a:xfrm>
            <a:off x="4419600" y="1381991"/>
            <a:ext cx="414677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F7C"/>
                </a:solidFill>
              </a:rPr>
              <a:t>All of something is 100% of that thing.</a:t>
            </a:r>
          </a:p>
        </p:txBody>
      </p:sp>
      <p:graphicFrame>
        <p:nvGraphicFramePr>
          <p:cNvPr id="11" name="Object 4"/>
          <p:cNvGraphicFramePr>
            <a:graphicFrameLocks noChangeAspect="1"/>
          </p:cNvGraphicFramePr>
          <p:nvPr/>
        </p:nvGraphicFramePr>
        <p:xfrm>
          <a:off x="1696027" y="2393373"/>
          <a:ext cx="15494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02" name="Equation" r:id="rId13" imgW="1549080" imgH="825480" progId="Equation.DSMT4">
                  <p:embed/>
                </p:oleObj>
              </mc:Choice>
              <mc:Fallback>
                <p:oleObj name="Equation" r:id="rId13" imgW="1549080" imgH="825480" progId="Equation.DSMT4">
                  <p:embed/>
                  <p:pic>
                    <p:nvPicPr>
                      <p:cNvPr id="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96027" y="2393373"/>
                        <a:ext cx="15494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 txBox="1">
            <a:spLocks/>
          </p:cNvSpPr>
          <p:nvPr/>
        </p:nvSpPr>
        <p:spPr>
          <a:xfrm>
            <a:off x="457200" y="1280160"/>
            <a:ext cx="8229600" cy="1717393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algn="ctr">
              <a:lnSpc>
                <a:spcPct val="90000"/>
              </a:lnSpc>
              <a:spcAft>
                <a:spcPts val="1200"/>
              </a:spcAft>
            </a:pPr>
            <a:r>
              <a:rPr lang="en-US" sz="2800" b="1" dirty="0">
                <a:solidFill>
                  <a:srgbClr val="000000"/>
                </a:solidFill>
              </a:rPr>
              <a:t>Procedure</a:t>
            </a:r>
          </a:p>
          <a:p>
            <a:pPr marL="514350" indent="-514350">
              <a:lnSpc>
                <a:spcPct val="90000"/>
              </a:lnSpc>
              <a:spcBef>
                <a:spcPts val="600"/>
              </a:spcBef>
              <a:spcAft>
                <a:spcPts val="1200"/>
              </a:spcAft>
              <a:buFont typeface="+mj-lt"/>
              <a:buAutoNum type="arabicPeriod"/>
            </a:pPr>
            <a:r>
              <a:rPr lang="en-US" sz="2800" dirty="0">
                <a:solidFill>
                  <a:srgbClr val="000000"/>
                </a:solidFill>
              </a:rPr>
              <a:t>Move the decimal point two places to the right. </a:t>
            </a:r>
          </a:p>
          <a:p>
            <a:pPr marL="514350" indent="-514350">
              <a:lnSpc>
                <a:spcPct val="90000"/>
              </a:lnSpc>
              <a:spcBef>
                <a:spcPts val="600"/>
              </a:spcBef>
              <a:spcAft>
                <a:spcPts val="1200"/>
              </a:spcAft>
              <a:buFont typeface="+mj-lt"/>
              <a:buAutoNum type="arabicPeriod"/>
            </a:pPr>
            <a:r>
              <a:rPr lang="en-US" sz="2800" dirty="0">
                <a:solidFill>
                  <a:srgbClr val="000000"/>
                </a:solidFill>
              </a:rPr>
              <a:t>Write the % sign. </a:t>
            </a:r>
          </a:p>
        </p:txBody>
      </p:sp>
      <p:sp>
        <p:nvSpPr>
          <p:cNvPr id="819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To Change a Decimal Number to a Percent</a:t>
            </a:r>
            <a:endParaRPr lang="en-US" sz="3200" dirty="0">
              <a:solidFill>
                <a:schemeClr val="accent1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eaLnBrk="1" hangingPunct="1"/>
            <a:r>
              <a:rPr lang="en-US" sz="3200" dirty="0">
                <a:solidFill>
                  <a:schemeClr val="accent1"/>
                </a:solidFill>
              </a:rPr>
              <a:t>Example 2: Changing Decimal Numbers to </a:t>
            </a:r>
            <a:r>
              <a:rPr lang="en-US" sz="3200" dirty="0" err="1">
                <a:solidFill>
                  <a:schemeClr val="accent1"/>
                </a:solidFill>
              </a:rPr>
              <a:t>Percents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9219" name="Rectangle 3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142673"/>
          </a:xfrm>
          <a:prstGeom prst="rect">
            <a:avLst/>
          </a:prstGeom>
        </p:spPr>
        <p:txBody>
          <a:bodyPr>
            <a:spAutoFit/>
          </a:bodyPr>
          <a:lstStyle/>
          <a:p>
            <a:pPr eaLnBrk="1" hangingPunct="1">
              <a:buFont typeface="Courier New" pitchFamily="49" charset="0"/>
              <a:buNone/>
              <a:tabLst>
                <a:tab pos="457200" algn="l"/>
              </a:tabLst>
            </a:pPr>
            <a:r>
              <a:rPr lang="en-US" i="0" dirty="0">
                <a:solidFill>
                  <a:schemeClr val="tx1"/>
                </a:solidFill>
              </a:rPr>
              <a:t>Change each decimal number to percent.</a:t>
            </a:r>
          </a:p>
          <a:p>
            <a:pPr eaLnBrk="1" hangingPunct="1">
              <a:buFont typeface="Courier New" pitchFamily="49" charset="0"/>
              <a:buNone/>
              <a:tabLst>
                <a:tab pos="457200" algn="l"/>
              </a:tabLst>
            </a:pPr>
            <a:endParaRPr lang="en-US" dirty="0">
              <a:solidFill>
                <a:schemeClr val="tx1"/>
              </a:solidFill>
            </a:endParaRPr>
          </a:p>
          <a:p>
            <a:pPr eaLnBrk="1" hangingPunct="1">
              <a:buFont typeface="Courier New" pitchFamily="49" charset="0"/>
              <a:buNone/>
              <a:tabLst>
                <a:tab pos="457200" algn="l"/>
              </a:tabLst>
            </a:pPr>
            <a:endParaRPr lang="en-US" i="0" dirty="0">
              <a:solidFill>
                <a:schemeClr val="tx1"/>
              </a:solidFill>
            </a:endParaRPr>
          </a:p>
          <a:p>
            <a:pPr eaLnBrk="1" hangingPunct="1">
              <a:buFont typeface="Courier New" pitchFamily="49" charset="0"/>
              <a:buNone/>
              <a:tabLst>
                <a:tab pos="457200" algn="l"/>
              </a:tabLst>
            </a:pPr>
            <a:endParaRPr lang="en-US" dirty="0">
              <a:solidFill>
                <a:schemeClr val="tx1"/>
              </a:solidFill>
            </a:endParaRPr>
          </a:p>
          <a:p>
            <a:pPr marL="514350" indent="-514350" eaLnBrk="1" hangingPunct="1">
              <a:buFont typeface="+mj-lt"/>
              <a:buAutoNum type="alphaLcPeriod"/>
              <a:tabLst>
                <a:tab pos="457200" algn="l"/>
              </a:tabLst>
            </a:pPr>
            <a:r>
              <a:rPr lang="en-US" i="0" dirty="0">
                <a:solidFill>
                  <a:schemeClr val="tx1"/>
                </a:solidFill>
              </a:rPr>
              <a:t> </a:t>
            </a:r>
          </a:p>
          <a:p>
            <a:pPr marL="514350" indent="-514350" eaLnBrk="1" hangingPunct="1">
              <a:buFont typeface="+mj-lt"/>
              <a:buAutoNum type="alphaLcPeriod"/>
              <a:tabLst>
                <a:tab pos="457200" algn="l"/>
              </a:tabLst>
            </a:pPr>
            <a:endParaRPr lang="en-US" dirty="0">
              <a:solidFill>
                <a:schemeClr val="tx1"/>
              </a:solidFill>
            </a:endParaRPr>
          </a:p>
          <a:p>
            <a:pPr marL="514350" indent="-514350" eaLnBrk="1" hangingPunct="1">
              <a:buFont typeface="+mj-lt"/>
              <a:buAutoNum type="alphaLcPeriod"/>
              <a:tabLst>
                <a:tab pos="457200" algn="l"/>
              </a:tabLst>
            </a:pPr>
            <a:endParaRPr lang="en-US" i="0" dirty="0">
              <a:solidFill>
                <a:schemeClr val="tx1"/>
              </a:solidFill>
            </a:endParaRPr>
          </a:p>
          <a:p>
            <a:pPr marL="514350" indent="-514350" eaLnBrk="1" hangingPunct="1">
              <a:buFont typeface="+mj-lt"/>
              <a:buAutoNum type="alphaLcPeriod"/>
              <a:tabLst>
                <a:tab pos="457200" algn="l"/>
              </a:tabLst>
            </a:pPr>
            <a:r>
              <a:rPr lang="en-US" dirty="0">
                <a:solidFill>
                  <a:schemeClr val="tx1"/>
                </a:solidFill>
              </a:rPr>
              <a:t> </a:t>
            </a:r>
            <a:endParaRPr lang="en-US" i="0" dirty="0">
              <a:solidFill>
                <a:schemeClr val="tx1"/>
              </a:solidFill>
            </a:endParaRPr>
          </a:p>
        </p:txBody>
      </p:sp>
      <p:cxnSp>
        <p:nvCxnSpPr>
          <p:cNvPr id="20" name="Straight Arrow Connector 19"/>
          <p:cNvCxnSpPr/>
          <p:nvPr/>
        </p:nvCxnSpPr>
        <p:spPr>
          <a:xfrm flipH="1">
            <a:off x="3457575" y="3461039"/>
            <a:ext cx="533400" cy="14596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5363" name="Object 3"/>
          <p:cNvGraphicFramePr>
            <a:graphicFrameLocks noChangeAspect="1"/>
          </p:cNvGraphicFramePr>
          <p:nvPr/>
        </p:nvGraphicFramePr>
        <p:xfrm>
          <a:off x="2159289" y="3321916"/>
          <a:ext cx="11557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20" name="Equation" r:id="rId3" imgW="1155600" imgH="304560" progId="Equation.DSMT4">
                  <p:embed/>
                </p:oleObj>
              </mc:Choice>
              <mc:Fallback>
                <p:oleObj name="Equation" r:id="rId3" imgW="1155600" imgH="304560" progId="Equation.DSMT4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59289" y="3321916"/>
                        <a:ext cx="11557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4" name="Object 4"/>
          <p:cNvGraphicFramePr>
            <a:graphicFrameLocks noChangeAspect="1"/>
          </p:cNvGraphicFramePr>
          <p:nvPr/>
        </p:nvGraphicFramePr>
        <p:xfrm>
          <a:off x="2023676" y="4829175"/>
          <a:ext cx="9906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21" name="Equation" r:id="rId5" imgW="990360" imgH="304560" progId="Equation.DSMT4">
                  <p:embed/>
                </p:oleObj>
              </mc:Choice>
              <mc:Fallback>
                <p:oleObj name="Equation" r:id="rId5" imgW="990360" imgH="304560" progId="Equation.DSMT4">
                  <p:embed/>
                  <p:pic>
                    <p:nvPicPr>
                      <p:cNvPr id="0" name="Picture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23676" y="4829175"/>
                        <a:ext cx="9906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5" name="Object 5"/>
          <p:cNvGraphicFramePr>
            <a:graphicFrameLocks noChangeAspect="1"/>
          </p:cNvGraphicFramePr>
          <p:nvPr/>
        </p:nvGraphicFramePr>
        <p:xfrm>
          <a:off x="930275" y="3334039"/>
          <a:ext cx="9271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22" name="Equation" r:id="rId7" imgW="927000" imgH="291960" progId="Equation.DSMT4">
                  <p:embed/>
                </p:oleObj>
              </mc:Choice>
              <mc:Fallback>
                <p:oleObj name="Equation" r:id="rId7" imgW="927000" imgH="291960" progId="Equation.DSMT4">
                  <p:embed/>
                  <p:pic>
                    <p:nvPicPr>
                      <p:cNvPr id="0" name="Picture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30275" y="3334039"/>
                        <a:ext cx="9271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6" name="Object 6"/>
          <p:cNvGraphicFramePr>
            <a:graphicFrameLocks noChangeAspect="1"/>
          </p:cNvGraphicFramePr>
          <p:nvPr/>
        </p:nvGraphicFramePr>
        <p:xfrm>
          <a:off x="925703" y="4848225"/>
          <a:ext cx="9144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23" name="Equation" r:id="rId9" imgW="914400" imgH="291960" progId="Equation.DSMT4">
                  <p:embed/>
                </p:oleObj>
              </mc:Choice>
              <mc:Fallback>
                <p:oleObj name="Equation" r:id="rId9" imgW="914400" imgH="291960" progId="Equation.DSMT4">
                  <p:embed/>
                  <p:pic>
                    <p:nvPicPr>
                      <p:cNvPr id="0" name="Picture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25703" y="4848225"/>
                        <a:ext cx="9144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5"/>
          <p:cNvGraphicFramePr>
            <a:graphicFrameLocks noChangeAspect="1"/>
          </p:cNvGraphicFramePr>
          <p:nvPr/>
        </p:nvGraphicFramePr>
        <p:xfrm>
          <a:off x="554182" y="2057400"/>
          <a:ext cx="12954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24" name="Equation" r:id="rId11" imgW="1295280" imgH="291960" progId="Equation.DSMT4">
                  <p:embed/>
                </p:oleObj>
              </mc:Choice>
              <mc:Fallback>
                <p:oleObj name="Equation" r:id="rId11" imgW="1295280" imgH="291960" progId="Equation.DSMT4">
                  <p:embed/>
                  <p:pic>
                    <p:nvPicPr>
                      <p:cNvPr id="0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4182" y="2057400"/>
                        <a:ext cx="12954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5"/>
          <p:cNvGraphicFramePr>
            <a:graphicFrameLocks noChangeAspect="1"/>
          </p:cNvGraphicFramePr>
          <p:nvPr/>
        </p:nvGraphicFramePr>
        <p:xfrm>
          <a:off x="2603500" y="2051050"/>
          <a:ext cx="12827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25" name="Equation" r:id="rId13" imgW="1282680" imgH="304560" progId="Equation.DSMT4">
                  <p:embed/>
                </p:oleObj>
              </mc:Choice>
              <mc:Fallback>
                <p:oleObj name="Equation" r:id="rId13" imgW="1282680" imgH="304560" progId="Equation.DSMT4">
                  <p:embed/>
                  <p:pic>
                    <p:nvPicPr>
                      <p:cNvPr id="0" name="Picture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03500" y="2051050"/>
                        <a:ext cx="12827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5"/>
          <p:cNvGraphicFramePr>
            <a:graphicFrameLocks noChangeAspect="1"/>
          </p:cNvGraphicFramePr>
          <p:nvPr/>
        </p:nvGraphicFramePr>
        <p:xfrm>
          <a:off x="4679373" y="2060143"/>
          <a:ext cx="9144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26" name="Equation" r:id="rId15" imgW="914400" imgH="291960" progId="Equation.DSMT4">
                  <p:embed/>
                </p:oleObj>
              </mc:Choice>
              <mc:Fallback>
                <p:oleObj name="Equation" r:id="rId15" imgW="914400" imgH="291960" progId="Equation.DSMT4">
                  <p:embed/>
                  <p:pic>
                    <p:nvPicPr>
                      <p:cNvPr id="0" name="Picture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79373" y="2060143"/>
                        <a:ext cx="9144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5"/>
          <p:cNvGraphicFramePr>
            <a:graphicFrameLocks noChangeAspect="1"/>
          </p:cNvGraphicFramePr>
          <p:nvPr/>
        </p:nvGraphicFramePr>
        <p:xfrm>
          <a:off x="6324600" y="2041814"/>
          <a:ext cx="9271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27" name="Equation" r:id="rId17" imgW="927000" imgH="304560" progId="Equation.DSMT4">
                  <p:embed/>
                </p:oleObj>
              </mc:Choice>
              <mc:Fallback>
                <p:oleObj name="Equation" r:id="rId17" imgW="927000" imgH="304560" progId="Equation.DSMT4">
                  <p:embed/>
                  <p:pic>
                    <p:nvPicPr>
                      <p:cNvPr id="0" name="Picture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24600" y="2041814"/>
                        <a:ext cx="9271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Rectangle 21"/>
          <p:cNvSpPr/>
          <p:nvPr/>
        </p:nvSpPr>
        <p:spPr>
          <a:xfrm>
            <a:off x="4176413" y="3248025"/>
            <a:ext cx="194816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F7C"/>
                </a:solidFill>
              </a:rPr>
              <a:t>% symbol added.</a:t>
            </a:r>
          </a:p>
        </p:txBody>
      </p:sp>
      <p:cxnSp>
        <p:nvCxnSpPr>
          <p:cNvPr id="23" name="Straight Arrow Connector 22"/>
          <p:cNvCxnSpPr/>
          <p:nvPr/>
        </p:nvCxnSpPr>
        <p:spPr>
          <a:xfrm rot="5400000" flipH="1">
            <a:off x="1331273" y="3898818"/>
            <a:ext cx="533400" cy="14596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Rectangle 23"/>
          <p:cNvSpPr/>
          <p:nvPr/>
        </p:nvSpPr>
        <p:spPr>
          <a:xfrm>
            <a:off x="1095375" y="4108679"/>
            <a:ext cx="480567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F7C"/>
                </a:solidFill>
              </a:rPr>
              <a:t>Decimal point moved two places to the right</a:t>
            </a:r>
          </a:p>
        </p:txBody>
      </p:sp>
      <p:cxnSp>
        <p:nvCxnSpPr>
          <p:cNvPr id="25" name="Straight Arrow Connector 24"/>
          <p:cNvCxnSpPr/>
          <p:nvPr/>
        </p:nvCxnSpPr>
        <p:spPr>
          <a:xfrm flipH="1">
            <a:off x="3364103" y="5014604"/>
            <a:ext cx="533400" cy="14596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Rectangle 16"/>
          <p:cNvSpPr/>
          <p:nvPr/>
        </p:nvSpPr>
        <p:spPr>
          <a:xfrm>
            <a:off x="3962400" y="4800600"/>
            <a:ext cx="508010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F7C"/>
                </a:solidFill>
              </a:rPr>
              <a:t>% symbol added. Note that this is less than 1%.</a:t>
            </a:r>
          </a:p>
        </p:txBody>
      </p:sp>
      <p:cxnSp>
        <p:nvCxnSpPr>
          <p:cNvPr id="18" name="Straight Arrow Connector 17"/>
          <p:cNvCxnSpPr/>
          <p:nvPr/>
        </p:nvCxnSpPr>
        <p:spPr>
          <a:xfrm rot="5400000" flipH="1">
            <a:off x="1312223" y="5393377"/>
            <a:ext cx="533400" cy="14596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Rectangle 18"/>
          <p:cNvSpPr/>
          <p:nvPr/>
        </p:nvSpPr>
        <p:spPr>
          <a:xfrm>
            <a:off x="1001903" y="5617092"/>
            <a:ext cx="480567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F7C"/>
                </a:solidFill>
              </a:rPr>
              <a:t>Decimal point moved two places to the right</a:t>
            </a:r>
          </a:p>
        </p:txBody>
      </p:sp>
      <p:sp>
        <p:nvSpPr>
          <p:cNvPr id="21" name="Rectangle 20"/>
          <p:cNvSpPr/>
          <p:nvPr/>
        </p:nvSpPr>
        <p:spPr>
          <a:xfrm>
            <a:off x="457200" y="2590800"/>
            <a:ext cx="142539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/>
              <a:t>Solution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24" grpId="0"/>
      <p:bldP spid="17" grpId="0"/>
      <p:bldP spid="19" grpId="0"/>
      <p:bldP spid="2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3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2591479"/>
          </a:xfrm>
          <a:prstGeom prst="rect">
            <a:avLst/>
          </a:prstGeom>
        </p:spPr>
        <p:txBody>
          <a:bodyPr>
            <a:spAutoFit/>
          </a:bodyPr>
          <a:lstStyle/>
          <a:p>
            <a:pPr marL="514350" indent="-514350" eaLnBrk="1" hangingPunct="1">
              <a:buFont typeface="+mj-lt"/>
              <a:buAutoNum type="alphaLcPeriod" startAt="3"/>
              <a:tabLst>
                <a:tab pos="457200" algn="l"/>
              </a:tabLst>
            </a:pP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eaLnBrk="1" hangingPunct="1">
              <a:buFont typeface="Courier New" pitchFamily="49" charset="0"/>
              <a:buNone/>
              <a:tabLst>
                <a:tab pos="457200" algn="l"/>
              </a:tabLst>
            </a:pPr>
            <a:endParaRPr lang="en-US" i="0" dirty="0">
              <a:solidFill>
                <a:schemeClr val="tx1"/>
              </a:solidFill>
            </a:endParaRPr>
          </a:p>
          <a:p>
            <a:pPr eaLnBrk="1" hangingPunct="1">
              <a:buFont typeface="Courier New" pitchFamily="49" charset="0"/>
              <a:buNone/>
              <a:tabLst>
                <a:tab pos="457200" algn="l"/>
              </a:tabLst>
            </a:pPr>
            <a:endParaRPr lang="en-US" dirty="0">
              <a:solidFill>
                <a:schemeClr val="tx1"/>
              </a:solidFill>
            </a:endParaRPr>
          </a:p>
          <a:p>
            <a:pPr eaLnBrk="1" hangingPunct="1">
              <a:buFont typeface="Courier New" pitchFamily="49" charset="0"/>
              <a:buNone/>
              <a:tabLst>
                <a:tab pos="457200" algn="l"/>
              </a:tabLst>
            </a:pPr>
            <a:endParaRPr lang="en-US" i="0" dirty="0">
              <a:solidFill>
                <a:schemeClr val="tx1"/>
              </a:solidFill>
            </a:endParaRPr>
          </a:p>
          <a:p>
            <a:pPr marL="514350" indent="-514350" eaLnBrk="1" hangingPunct="1">
              <a:buFont typeface="+mj-lt"/>
              <a:buAutoNum type="alphaLcPeriod" startAt="4"/>
              <a:tabLst>
                <a:tab pos="457200" algn="l"/>
              </a:tabLst>
            </a:pPr>
            <a:r>
              <a:rPr lang="en-US" i="0" dirty="0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1024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eaLnBrk="1" hangingPunct="1"/>
            <a:r>
              <a:rPr lang="en-US" sz="3200" dirty="0">
                <a:solidFill>
                  <a:schemeClr val="accent1"/>
                </a:solidFill>
              </a:rPr>
              <a:t>Example 2: Changing Decimal Numbers to </a:t>
            </a:r>
            <a:r>
              <a:rPr lang="en-US" sz="3200" dirty="0" err="1">
                <a:solidFill>
                  <a:schemeClr val="accent1"/>
                </a:solidFill>
              </a:rPr>
              <a:t>Percents</a:t>
            </a:r>
            <a:r>
              <a:rPr lang="en-US" sz="3200" dirty="0">
                <a:solidFill>
                  <a:schemeClr val="accent1"/>
                </a:solidFill>
              </a:rPr>
              <a:t> (cont.)</a:t>
            </a:r>
          </a:p>
        </p:txBody>
      </p:sp>
      <p:sp>
        <p:nvSpPr>
          <p:cNvPr id="10243" name="Rectangle 3"/>
          <p:cNvSpPr>
            <a:spLocks/>
          </p:cNvSpPr>
          <p:nvPr/>
        </p:nvSpPr>
        <p:spPr bwMode="auto">
          <a:xfrm>
            <a:off x="457200" y="1981200"/>
            <a:ext cx="82296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just"/>
            <a:endParaRPr lang="en-US" b="0" i="1"/>
          </a:p>
        </p:txBody>
      </p:sp>
      <p:graphicFrame>
        <p:nvGraphicFramePr>
          <p:cNvPr id="18433" name="Object 1"/>
          <p:cNvGraphicFramePr>
            <a:graphicFrameLocks noChangeAspect="1"/>
          </p:cNvGraphicFramePr>
          <p:nvPr/>
        </p:nvGraphicFramePr>
        <p:xfrm>
          <a:off x="2017568" y="1285069"/>
          <a:ext cx="10668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73" name="Equation" r:id="rId3" imgW="1066680" imgH="304560" progId="Equation.DSMT4">
                  <p:embed/>
                </p:oleObj>
              </mc:Choice>
              <mc:Fallback>
                <p:oleObj name="Equation" r:id="rId3" imgW="1066680" imgH="304560" progId="Equation.DSMT4">
                  <p:embed/>
                  <p:pic>
                    <p:nvPicPr>
                      <p:cNvPr id="0" name="Picture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17568" y="1285069"/>
                        <a:ext cx="10668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34" name="Object 2"/>
          <p:cNvGraphicFramePr>
            <a:graphicFrameLocks noChangeAspect="1"/>
          </p:cNvGraphicFramePr>
          <p:nvPr/>
        </p:nvGraphicFramePr>
        <p:xfrm>
          <a:off x="982518" y="1297769"/>
          <a:ext cx="723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74" name="Equation" r:id="rId5" imgW="723600" imgH="291960" progId="Equation.DSMT4">
                  <p:embed/>
                </p:oleObj>
              </mc:Choice>
              <mc:Fallback>
                <p:oleObj name="Equation" r:id="rId5" imgW="723600" imgH="291960" progId="Equation.DSMT4">
                  <p:embed/>
                  <p:pic>
                    <p:nvPicPr>
                      <p:cNvPr id="0" name="Picture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82518" y="1297769"/>
                        <a:ext cx="723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35" name="Object 3"/>
          <p:cNvGraphicFramePr>
            <a:graphicFrameLocks noChangeAspect="1"/>
          </p:cNvGraphicFramePr>
          <p:nvPr/>
        </p:nvGraphicFramePr>
        <p:xfrm>
          <a:off x="1877961" y="3317815"/>
          <a:ext cx="8890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75" name="Equation" r:id="rId7" imgW="888840" imgH="304560" progId="Equation.DSMT4">
                  <p:embed/>
                </p:oleObj>
              </mc:Choice>
              <mc:Fallback>
                <p:oleObj name="Equation" r:id="rId7" imgW="888840" imgH="304560" progId="Equation.DSMT4">
                  <p:embed/>
                  <p:pic>
                    <p:nvPicPr>
                      <p:cNvPr id="0" name="Picture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77961" y="3317815"/>
                        <a:ext cx="8890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36" name="Object 4"/>
          <p:cNvGraphicFramePr>
            <a:graphicFrameLocks noChangeAspect="1"/>
          </p:cNvGraphicFramePr>
          <p:nvPr/>
        </p:nvGraphicFramePr>
        <p:xfrm>
          <a:off x="1016959" y="3330515"/>
          <a:ext cx="736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76" name="Equation" r:id="rId9" imgW="736560" imgH="291960" progId="Equation.DSMT4">
                  <p:embed/>
                </p:oleObj>
              </mc:Choice>
              <mc:Fallback>
                <p:oleObj name="Equation" r:id="rId9" imgW="736560" imgH="291960" progId="Equation.DSMT4">
                  <p:embed/>
                  <p:pic>
                    <p:nvPicPr>
                      <p:cNvPr id="0" name="Picture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16959" y="3330515"/>
                        <a:ext cx="7366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Rectangle 10"/>
          <p:cNvSpPr/>
          <p:nvPr/>
        </p:nvSpPr>
        <p:spPr>
          <a:xfrm>
            <a:off x="3638550" y="1200150"/>
            <a:ext cx="554528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7F7C"/>
                </a:solidFill>
              </a:rPr>
              <a:t>% symbol added. Note that this is more than 100%.</a:t>
            </a:r>
          </a:p>
        </p:txBody>
      </p:sp>
      <p:sp>
        <p:nvSpPr>
          <p:cNvPr id="12" name="Rectangle 11"/>
          <p:cNvSpPr/>
          <p:nvPr/>
        </p:nvSpPr>
        <p:spPr>
          <a:xfrm>
            <a:off x="1124434" y="2093526"/>
            <a:ext cx="646683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F7C"/>
                </a:solidFill>
              </a:rPr>
              <a:t>Decimal point moved two places to the right (a 0 is inserted)</a:t>
            </a:r>
          </a:p>
        </p:txBody>
      </p:sp>
      <p:sp>
        <p:nvSpPr>
          <p:cNvPr id="13" name="Rectangle 12"/>
          <p:cNvSpPr/>
          <p:nvPr/>
        </p:nvSpPr>
        <p:spPr>
          <a:xfrm>
            <a:off x="3636334" y="3209805"/>
            <a:ext cx="194816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F7C"/>
                </a:solidFill>
              </a:rPr>
              <a:t>% symbol added.</a:t>
            </a:r>
          </a:p>
        </p:txBody>
      </p:sp>
      <p:cxnSp>
        <p:nvCxnSpPr>
          <p:cNvPr id="14" name="Straight Arrow Connector 13"/>
          <p:cNvCxnSpPr/>
          <p:nvPr/>
        </p:nvCxnSpPr>
        <p:spPr>
          <a:xfrm flipH="1">
            <a:off x="3114675" y="1416687"/>
            <a:ext cx="533400" cy="14596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 rot="5400000" flipH="1">
            <a:off x="1397948" y="1868321"/>
            <a:ext cx="533400" cy="14596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 flipH="1">
            <a:off x="3026734" y="3418674"/>
            <a:ext cx="533400" cy="14596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 rot="5400000" flipH="1">
            <a:off x="1436554" y="3903953"/>
            <a:ext cx="533400" cy="14596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ectangle 17"/>
          <p:cNvSpPr/>
          <p:nvPr/>
        </p:nvSpPr>
        <p:spPr>
          <a:xfrm>
            <a:off x="990600" y="4143315"/>
            <a:ext cx="64770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7F7C"/>
                </a:solidFill>
              </a:rPr>
              <a:t>Decimal point moved two places to the right (a 0 is inserted)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13" grpId="0"/>
      <p:bldP spid="1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/>
          <p:cNvSpPr txBox="1">
            <a:spLocks/>
          </p:cNvSpPr>
          <p:nvPr/>
        </p:nvSpPr>
        <p:spPr>
          <a:xfrm>
            <a:off x="457200" y="1280160"/>
            <a:ext cx="8229600" cy="1563505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algn="ctr">
              <a:lnSpc>
                <a:spcPct val="90000"/>
              </a:lnSpc>
              <a:spcBef>
                <a:spcPts val="600"/>
              </a:spcBef>
            </a:pPr>
            <a:r>
              <a:rPr lang="en-US" sz="2800" b="1" dirty="0">
                <a:solidFill>
                  <a:srgbClr val="000000"/>
                </a:solidFill>
              </a:rPr>
              <a:t>Procedure</a:t>
            </a:r>
          </a:p>
          <a:p>
            <a:pPr marL="514350" indent="-514350">
              <a:lnSpc>
                <a:spcPct val="90000"/>
              </a:lnSpc>
              <a:spcBef>
                <a:spcPts val="600"/>
              </a:spcBef>
              <a:spcAft>
                <a:spcPts val="1200"/>
              </a:spcAft>
              <a:buFont typeface="+mj-lt"/>
              <a:buAutoNum type="arabicPeriod"/>
            </a:pPr>
            <a:r>
              <a:rPr lang="en-US" sz="2800" dirty="0">
                <a:solidFill>
                  <a:srgbClr val="000000"/>
                </a:solidFill>
              </a:rPr>
              <a:t>Move the decimal point two places to the left. </a:t>
            </a:r>
          </a:p>
          <a:p>
            <a:pPr marL="514350" indent="-514350">
              <a:lnSpc>
                <a:spcPct val="90000"/>
              </a:lnSpc>
              <a:spcBef>
                <a:spcPts val="600"/>
              </a:spcBef>
              <a:spcAft>
                <a:spcPts val="1200"/>
              </a:spcAft>
              <a:buFont typeface="+mj-lt"/>
              <a:buAutoNum type="arabicPeriod"/>
            </a:pPr>
            <a:r>
              <a:rPr lang="en-US" sz="2800" dirty="0">
                <a:solidFill>
                  <a:srgbClr val="000000"/>
                </a:solidFill>
              </a:rPr>
              <a:t>Delete the % sign. </a:t>
            </a:r>
            <a:endParaRPr lang="en-US" sz="2800" b="1" dirty="0">
              <a:solidFill>
                <a:srgbClr val="000000"/>
              </a:solidFill>
            </a:endParaRPr>
          </a:p>
        </p:txBody>
      </p:sp>
      <p:sp>
        <p:nvSpPr>
          <p:cNvPr id="1126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To Change a Percent to a Decimal Number</a:t>
            </a:r>
            <a:endParaRPr lang="en-US" sz="3200" dirty="0">
              <a:solidFill>
                <a:schemeClr val="accent1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eaLnBrk="1" hangingPunct="1"/>
            <a:r>
              <a:rPr lang="en-US" sz="3200" dirty="0">
                <a:solidFill>
                  <a:schemeClr val="accent1"/>
                </a:solidFill>
              </a:rPr>
              <a:t>Example 3: Changing Percents to Decimal Numbers </a:t>
            </a:r>
          </a:p>
        </p:txBody>
      </p:sp>
      <p:sp>
        <p:nvSpPr>
          <p:cNvPr id="12291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142673"/>
          </a:xfrm>
          <a:prstGeom prst="rect">
            <a:avLst/>
          </a:prstGeom>
        </p:spPr>
        <p:txBody>
          <a:bodyPr>
            <a:spAutoFit/>
          </a:bodyPr>
          <a:lstStyle/>
          <a:p>
            <a:pPr eaLnBrk="1" hangingPunct="1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Change each percent to a decimal number.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marL="514350" indent="-514350" eaLnBrk="1" hangingPunct="1">
              <a:buFont typeface="+mj-lt"/>
              <a:buAutoNum type="alphaLcPeriod"/>
            </a:pP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marL="514350" indent="-514350" eaLnBrk="1" hangingPunct="1">
              <a:buFont typeface="+mj-lt"/>
              <a:buAutoNum type="alphaLcPeriod"/>
            </a:pPr>
            <a:endParaRPr lang="en-US" dirty="0">
              <a:solidFill>
                <a:schemeClr val="tx1"/>
              </a:solidFill>
            </a:endParaRPr>
          </a:p>
          <a:p>
            <a:pPr marL="514350" indent="-514350" eaLnBrk="1" hangingPunct="1">
              <a:buFont typeface="+mj-lt"/>
              <a:buAutoNum type="alphaLcPeriod"/>
            </a:pPr>
            <a:endParaRPr lang="en-US" dirty="0">
              <a:solidFill>
                <a:schemeClr val="tx1"/>
              </a:solidFill>
            </a:endParaRPr>
          </a:p>
          <a:p>
            <a:pPr marL="514350" indent="-514350" eaLnBrk="1" hangingPunct="1">
              <a:buFont typeface="+mj-lt"/>
              <a:buAutoNum type="alphaLcPeriod"/>
            </a:pPr>
            <a:endParaRPr lang="en-US" dirty="0">
              <a:solidFill>
                <a:schemeClr val="tx1"/>
              </a:solidFill>
            </a:endParaRPr>
          </a:p>
          <a:p>
            <a:pPr marL="514350" indent="-514350" eaLnBrk="1" hangingPunct="1">
              <a:buFont typeface="+mj-lt"/>
              <a:buAutoNum type="alphaLcPeriod"/>
            </a:pP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marL="514350" indent="-514350" eaLnBrk="1" hangingPunct="1">
              <a:buFont typeface="+mj-lt"/>
              <a:buAutoNum type="alphaLcPeriod"/>
            </a:pPr>
            <a:endParaRPr lang="en-US" dirty="0">
              <a:solidFill>
                <a:schemeClr val="tx1"/>
              </a:solidFill>
            </a:endParaRPr>
          </a:p>
          <a:p>
            <a:pPr marL="514350" indent="-514350" eaLnBrk="1" hangingPunct="1">
              <a:buFont typeface="+mj-lt"/>
              <a:buAutoNum type="alphaLcPeriod"/>
            </a:pPr>
            <a:r>
              <a:rPr lang="en-US" dirty="0">
                <a:solidFill>
                  <a:schemeClr val="tx1"/>
                </a:solidFill>
              </a:rPr>
              <a:t> </a:t>
            </a:r>
          </a:p>
        </p:txBody>
      </p:sp>
      <p:graphicFrame>
        <p:nvGraphicFramePr>
          <p:cNvPr id="12289" name="Object 1"/>
          <p:cNvGraphicFramePr>
            <a:graphicFrameLocks noChangeAspect="1"/>
          </p:cNvGraphicFramePr>
          <p:nvPr/>
        </p:nvGraphicFramePr>
        <p:xfrm>
          <a:off x="1028700" y="1922463"/>
          <a:ext cx="7239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42" name="Equation" r:id="rId3" imgW="723600" imgH="304560" progId="Equation.DSMT4">
                  <p:embed/>
                </p:oleObj>
              </mc:Choice>
              <mc:Fallback>
                <p:oleObj name="Equation" r:id="rId3" imgW="723600" imgH="304560" progId="Equation.DSMT4">
                  <p:embed/>
                  <p:pic>
                    <p:nvPicPr>
                      <p:cNvPr id="0" name="Picture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28700" y="1922463"/>
                        <a:ext cx="7239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6" name="Straight Arrow Connector 5"/>
          <p:cNvCxnSpPr/>
          <p:nvPr/>
        </p:nvCxnSpPr>
        <p:spPr>
          <a:xfrm rot="5400000" flipH="1" flipV="1">
            <a:off x="1105318" y="2639218"/>
            <a:ext cx="609600" cy="1588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 rot="5400000" flipH="1" flipV="1">
            <a:off x="3095162" y="2639218"/>
            <a:ext cx="609600" cy="1588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 rot="10800000">
            <a:off x="4065212" y="2075656"/>
            <a:ext cx="582988" cy="1588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2293" name="Object 5"/>
          <p:cNvGraphicFramePr>
            <a:graphicFrameLocks noChangeAspect="1"/>
          </p:cNvGraphicFramePr>
          <p:nvPr/>
        </p:nvGraphicFramePr>
        <p:xfrm>
          <a:off x="2349500" y="1885950"/>
          <a:ext cx="14732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43" name="Equation" r:id="rId5" imgW="1473200" imgH="381000" progId="Equation.DSMT4">
                  <p:embed/>
                </p:oleObj>
              </mc:Choice>
              <mc:Fallback>
                <p:oleObj name="Equation" r:id="rId5" imgW="1473200" imgH="381000" progId="Equation.DSMT4">
                  <p:embed/>
                  <p:pic>
                    <p:nvPicPr>
                      <p:cNvPr id="0" name="Picture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49500" y="1885950"/>
                        <a:ext cx="14732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4" name="Object 6"/>
          <p:cNvGraphicFramePr>
            <a:graphicFrameLocks noChangeAspect="1"/>
          </p:cNvGraphicFramePr>
          <p:nvPr/>
        </p:nvGraphicFramePr>
        <p:xfrm>
          <a:off x="958850" y="3962400"/>
          <a:ext cx="8890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44" name="Equation" r:id="rId7" imgW="888840" imgH="304560" progId="Equation.DSMT4">
                  <p:embed/>
                </p:oleObj>
              </mc:Choice>
              <mc:Fallback>
                <p:oleObj name="Equation" r:id="rId7" imgW="888840" imgH="304560" progId="Equation.DSMT4">
                  <p:embed/>
                  <p:pic>
                    <p:nvPicPr>
                      <p:cNvPr id="0" name="Picture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58850" y="3962400"/>
                        <a:ext cx="8890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5" name="Object 7"/>
          <p:cNvGraphicFramePr>
            <a:graphicFrameLocks noChangeAspect="1"/>
          </p:cNvGraphicFramePr>
          <p:nvPr/>
        </p:nvGraphicFramePr>
        <p:xfrm>
          <a:off x="2184400" y="3968750"/>
          <a:ext cx="1092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45" name="Equation" r:id="rId9" imgW="1091726" imgH="291973" progId="Equation.DSMT4">
                  <p:embed/>
                </p:oleObj>
              </mc:Choice>
              <mc:Fallback>
                <p:oleObj name="Equation" r:id="rId9" imgW="1091726" imgH="291973" progId="Equation.DSMT4">
                  <p:embed/>
                  <p:pic>
                    <p:nvPicPr>
                      <p:cNvPr id="0" name="Picture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84400" y="3968750"/>
                        <a:ext cx="1092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Rectangle 12"/>
          <p:cNvSpPr/>
          <p:nvPr/>
        </p:nvSpPr>
        <p:spPr>
          <a:xfrm>
            <a:off x="4986192" y="1885950"/>
            <a:ext cx="202420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F7C"/>
                </a:solidFill>
              </a:rPr>
              <a:t>% symbol deleted</a:t>
            </a:r>
          </a:p>
        </p:txBody>
      </p:sp>
      <p:sp>
        <p:nvSpPr>
          <p:cNvPr id="14" name="Rectangle 13"/>
          <p:cNvSpPr/>
          <p:nvPr/>
        </p:nvSpPr>
        <p:spPr>
          <a:xfrm>
            <a:off x="944880" y="2934385"/>
            <a:ext cx="16764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7F7C"/>
                </a:solidFill>
              </a:rPr>
              <a:t>Understood decimal point</a:t>
            </a:r>
          </a:p>
        </p:txBody>
      </p:sp>
      <p:sp>
        <p:nvSpPr>
          <p:cNvPr id="15" name="Rectangle 14"/>
          <p:cNvSpPr/>
          <p:nvPr/>
        </p:nvSpPr>
        <p:spPr>
          <a:xfrm>
            <a:off x="3104455" y="2934385"/>
            <a:ext cx="466794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F7C"/>
                </a:solidFill>
              </a:rPr>
              <a:t>Decimal point moved two places to the left</a:t>
            </a:r>
          </a:p>
        </p:txBody>
      </p:sp>
      <p:graphicFrame>
        <p:nvGraphicFramePr>
          <p:cNvPr id="12314" name="Object 26"/>
          <p:cNvGraphicFramePr>
            <a:graphicFrameLocks noChangeAspect="1"/>
          </p:cNvGraphicFramePr>
          <p:nvPr/>
        </p:nvGraphicFramePr>
        <p:xfrm>
          <a:off x="984250" y="4991100"/>
          <a:ext cx="6350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46" name="Equation" r:id="rId11" imgW="634680" imgH="304560" progId="Equation.DSMT4">
                  <p:embed/>
                </p:oleObj>
              </mc:Choice>
              <mc:Fallback>
                <p:oleObj name="Equation" r:id="rId11" imgW="634680" imgH="304560" progId="Equation.DSMT4">
                  <p:embed/>
                  <p:pic>
                    <p:nvPicPr>
                      <p:cNvPr id="0" name="Picture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84250" y="4991100"/>
                        <a:ext cx="6350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315" name="Object 27"/>
          <p:cNvGraphicFramePr>
            <a:graphicFrameLocks noChangeAspect="1"/>
          </p:cNvGraphicFramePr>
          <p:nvPr/>
        </p:nvGraphicFramePr>
        <p:xfrm>
          <a:off x="1816100" y="5010150"/>
          <a:ext cx="9271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47" name="Equation" r:id="rId13" imgW="927100" imgH="292100" progId="Equation.DSMT4">
                  <p:embed/>
                </p:oleObj>
              </mc:Choice>
              <mc:Fallback>
                <p:oleObj name="Equation" r:id="rId13" imgW="927100" imgH="292100" progId="Equation.DSMT4">
                  <p:embed/>
                  <p:pic>
                    <p:nvPicPr>
                      <p:cNvPr id="0" name="Picture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16100" y="5010150"/>
                        <a:ext cx="9271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4" grpId="0"/>
      <p:bldP spid="15" grpId="0"/>
    </p:bld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369</TotalTime>
  <Words>388</Words>
  <Application>Microsoft Office PowerPoint</Application>
  <PresentationFormat>On-screen Show (4:3)</PresentationFormat>
  <Paragraphs>84</Paragraphs>
  <Slides>11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Courier New</vt:lpstr>
      <vt:lpstr>Calibri</vt:lpstr>
      <vt:lpstr>Office Theme</vt:lpstr>
      <vt:lpstr>Equation</vt:lpstr>
      <vt:lpstr>Section 9.R.5</vt:lpstr>
      <vt:lpstr>Objectives</vt:lpstr>
      <vt:lpstr>Example 1: Changing Fractions with Denominators of 100 to Percents</vt:lpstr>
      <vt:lpstr>Example 1: Changing Fractions with Denominators of 100 to Percents (cont.)</vt:lpstr>
      <vt:lpstr>To Change a Decimal Number to a Percent</vt:lpstr>
      <vt:lpstr>Example 2: Changing Decimal Numbers to Percents</vt:lpstr>
      <vt:lpstr>Example 2: Changing Decimal Numbers to Percents (cont.)</vt:lpstr>
      <vt:lpstr>To Change a Percent to a Decimal Number</vt:lpstr>
      <vt:lpstr>Example 3: Changing Percents to Decimal Numbers </vt:lpstr>
      <vt:lpstr>Example 3: Changing Percents to Decimal Numbers (cont.)</vt:lpstr>
      <vt:lpstr>Relationships Between Decimal Numbers and Percents</vt:lpstr>
    </vt:vector>
  </TitlesOfParts>
  <Company>Hawkes Learning Systems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Viewing Life Mathematically Plus Integrated Review</dc:title>
  <dc:creator>Hawkes Learning</dc:creator>
  <cp:lastModifiedBy>kanthi</cp:lastModifiedBy>
  <cp:revision>101</cp:revision>
  <dcterms:created xsi:type="dcterms:W3CDTF">2013-04-26T14:43:13Z</dcterms:created>
  <dcterms:modified xsi:type="dcterms:W3CDTF">2018-10-12T09:26:34Z</dcterms:modified>
</cp:coreProperties>
</file>