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0" r:id="rId3"/>
    <p:sldId id="261" r:id="rId4"/>
    <p:sldId id="262" r:id="rId5"/>
    <p:sldId id="263" r:id="rId6"/>
    <p:sldId id="274" r:id="rId7"/>
    <p:sldId id="275" r:id="rId8"/>
    <p:sldId id="276" r:id="rId9"/>
    <p:sldId id="265" r:id="rId10"/>
    <p:sldId id="266" r:id="rId11"/>
    <p:sldId id="267" r:id="rId12"/>
    <p:sldId id="268" r:id="rId13"/>
    <p:sldId id="283" r:id="rId14"/>
    <p:sldId id="269" r:id="rId15"/>
    <p:sldId id="270" r:id="rId16"/>
    <p:sldId id="271" r:id="rId17"/>
    <p:sldId id="272" r:id="rId18"/>
    <p:sldId id="277" r:id="rId19"/>
    <p:sldId id="279" r:id="rId20"/>
    <p:sldId id="280" r:id="rId21"/>
    <p:sldId id="281" r:id="rId22"/>
    <p:sldId id="282" r:id="rId2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6"/>
      <p:bold r:id="rId27"/>
      <p:italic r:id="rId28"/>
      <p:boldItalic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  <p:cmAuthor id="1" name="Nagesh" initials="N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0000FF"/>
    <a:srgbClr val="2D7D9F"/>
    <a:srgbClr val="000099"/>
    <a:srgbClr val="00000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9" autoAdjust="0"/>
  </p:normalViewPr>
  <p:slideViewPr>
    <p:cSldViewPr>
      <p:cViewPr varScale="1">
        <p:scale>
          <a:sx n="112" d="100"/>
          <a:sy n="112" d="100"/>
        </p:scale>
        <p:origin x="150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Relationship Id="rId9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6.wmf"/><Relationship Id="rId1" Type="http://schemas.openxmlformats.org/officeDocument/2006/relationships/image" Target="../media/image34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33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B4E75-AD17-4C14-967A-B14C42B35CC7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988CA-AD99-45E3-84B6-C50F3F42E8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3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654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20" Type="http://schemas.openxmlformats.org/officeDocument/2006/relationships/image" Target="../media/image3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19" Type="http://schemas.openxmlformats.org/officeDocument/2006/relationships/oleObject" Target="../embeddings/oleObject31.bin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3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6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9.bin"/><Relationship Id="rId4" Type="http://schemas.openxmlformats.org/officeDocument/2006/relationships/image" Target="../media/image38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Solving Percent Problems Using  Equation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94721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The operations in these examples can be performed with a calculator or by hand. In either case, the equations should be written so that the = signs are aligned one under the other.  Also, </a:t>
            </a:r>
            <a:r>
              <a:rPr lang="en-US" b="1" dirty="0">
                <a:solidFill>
                  <a:srgbClr val="000000"/>
                </a:solidFill>
              </a:rPr>
              <a:t>writing the equations and the calculated values will help you remember whether you are multiplying or dividing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3975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what number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42% </a:t>
            </a:r>
            <a:r>
              <a:rPr lang="en-US" sz="2800" i="0" dirty="0">
                <a:solidFill>
                  <a:srgbClr val="000099"/>
                </a:solidFill>
              </a:rPr>
              <a:t>= 0.42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157.5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24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42%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b="1" i="0" dirty="0">
                <a:solidFill>
                  <a:srgbClr val="FF0000"/>
                </a:solidFill>
              </a:rPr>
              <a:t>375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157.5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2: Finding the Base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791200" y="44196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5" name="Equation" r:id="rId3" imgW="2551942" imgH="279446" progId="Equation.DSMT4">
                  <p:embed/>
                </p:oleObj>
              </mc:Choice>
              <mc:Fallback>
                <p:oleObj name="Equation" r:id="rId3" imgW="2551942" imgH="279446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196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835400" y="31242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1242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397250" y="3614951"/>
          <a:ext cx="209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7" name="Equation" r:id="rId7" imgW="2095018" imgH="292123" progId="Equation.DSMT4">
                  <p:embed/>
                </p:oleObj>
              </mc:Choice>
              <mc:Fallback>
                <p:oleObj name="Equation" r:id="rId7" imgW="2095018" imgH="292123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7250" y="3614951"/>
                        <a:ext cx="209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191000" y="5167952"/>
          <a:ext cx="1066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8" name="Equation" r:id="rId9" imgW="1066524" imgH="292123" progId="Equation.DSMT4">
                  <p:embed/>
                </p:oleObj>
              </mc:Choice>
              <mc:Fallback>
                <p:oleObj name="Equation" r:id="rId9" imgW="1066524" imgH="292123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167952"/>
                        <a:ext cx="1066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333750" y="4118402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" name="Equation" r:id="rId11" imgW="2222339" imgH="837787" progId="Equation.DSMT4">
                  <p:embed/>
                </p:oleObj>
              </mc:Choice>
              <mc:Fallback>
                <p:oleObj name="Equation" r:id="rId11" imgW="2222339" imgH="837787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3750" y="4118402"/>
                        <a:ext cx="2222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357880" y="41275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522980" y="4660900"/>
            <a:ext cx="7315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2437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________% 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92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115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percent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R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We have </a:t>
            </a:r>
            <a:r>
              <a:rPr lang="en-US" sz="2800" b="1" i="0" dirty="0">
                <a:solidFill>
                  <a:srgbClr val="FF0000"/>
                </a:solidFill>
              </a:rPr>
              <a:t>125%</a:t>
            </a:r>
            <a:r>
              <a:rPr lang="en-US" sz="2800" i="0" dirty="0">
                <a:solidFill>
                  <a:srgbClr val="FF0000"/>
                </a:solidFill>
              </a:rPr>
              <a:t>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92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115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Finding the Percent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638800" y="4114800"/>
          <a:ext cx="2362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Equation" r:id="rId3" imgW="2361787" imgH="279446" progId="Equation.DSMT4">
                  <p:embed/>
                </p:oleObj>
              </mc:Choice>
              <mc:Fallback>
                <p:oleObj name="Equation" r:id="rId3" imgW="2361787" imgH="27944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2362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56050" y="29718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6050" y="29718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3790950" y="3387014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Equation" r:id="rId7" imgW="1574708" imgH="292123" progId="Equation.DSMT4">
                  <p:embed/>
                </p:oleObj>
              </mc:Choice>
              <mc:Fallback>
                <p:oleObj name="Equation" r:id="rId7" imgW="1574708" imgH="29212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3387014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4292600" y="4788942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Equation" r:id="rId9" imgW="1155264" imgH="292123" progId="Equation.DSMT4">
                  <p:embed/>
                </p:oleObj>
              </mc:Choice>
              <mc:Fallback>
                <p:oleObj name="Equation" r:id="rId9" imgW="1155264" imgH="29212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4788942"/>
                        <a:ext cx="1155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4305300" y="5216856"/>
          <a:ext cx="1333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Equation" r:id="rId11" imgW="1333293" imgH="304800" progId="Equation.DSMT4">
                  <p:embed/>
                </p:oleObj>
              </mc:Choice>
              <mc:Fallback>
                <p:oleObj name="Equation" r:id="rId11" imgW="1333293" imgH="3048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5216856"/>
                        <a:ext cx="13335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3733800" y="3814928"/>
          <a:ext cx="168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Equation" r:id="rId13" imgW="1688801" imgH="837787" progId="Equation.DSMT4">
                  <p:embed/>
                </p:oleObj>
              </mc:Choice>
              <mc:Fallback>
                <p:oleObj name="Equation" r:id="rId13" imgW="1688801" imgH="837787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814928"/>
                        <a:ext cx="1689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2180000" flipV="1">
            <a:off x="4165631" y="3810349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2180000" flipV="1">
            <a:off x="4000531" y="4304951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Percents can be changed to fraction form, and in some cases, the fraction form will simplify the work. For example, we know that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following examples illustrate the use of fractions. (See the table of values at the end of Section 4.4 for other percent and fraction equivalents.)</a:t>
            </a:r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1771650" y="2743200"/>
          <a:ext cx="560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2" name="Equation" r:id="rId3" imgW="5600520" imgH="838080" progId="Equation.DSMT4">
                  <p:embed/>
                </p:oleObj>
              </mc:Choice>
              <mc:Fallback>
                <p:oleObj name="Equation" r:id="rId3" imgW="56005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743200"/>
                        <a:ext cx="5600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7859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Find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Here,                       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56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600"/>
              </a:spcBef>
              <a:buFont typeface="Courier New" pitchFamily="49" charset="0"/>
              <a:buNone/>
            </a:pPr>
            <a:endParaRPr lang="en-US" sz="2800" dirty="0"/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150000"/>
              </a:lnSpc>
              <a:spcBef>
                <a:spcPts val="0"/>
              </a:spcBef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spcBef>
                <a:spcPts val="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75%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56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42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4: Finding the Amount</a:t>
            </a:r>
          </a:p>
        </p:txBody>
      </p:sp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1371600" y="21336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2" name="Equation" r:id="rId3" imgW="1740559" imgH="838292" progId="Equation.DSMT4">
                  <p:embed/>
                </p:oleObj>
              </mc:Choice>
              <mc:Fallback>
                <p:oleObj name="Equation" r:id="rId3" imgW="1740559" imgH="838292" progId="Equation.DSMT4">
                  <p:embed/>
                  <p:pic>
                    <p:nvPicPr>
                      <p:cNvPr id="0" name="Picture 4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133600"/>
                        <a:ext cx="173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759200" y="33020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3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3020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759200" y="382905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4" name="Equation" r:id="rId7" imgW="1345970" imgH="837787" progId="Equation.DSMT4">
                  <p:embed/>
                </p:oleObj>
              </mc:Choice>
              <mc:Fallback>
                <p:oleObj name="Equation" r:id="rId7" imgW="1345970" imgH="837787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9200" y="3829050"/>
                        <a:ext cx="1346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754582" y="4768273"/>
          <a:ext cx="1244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5" name="Equation" r:id="rId9" imgW="1244554" imgH="292123" progId="Equation.DSMT4">
                  <p:embed/>
                </p:oleObj>
              </mc:Choice>
              <mc:Fallback>
                <p:oleObj name="Equation" r:id="rId9" imgW="1244554" imgH="292123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768273"/>
                        <a:ext cx="1244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762664" y="5283200"/>
          <a:ext cx="92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Equation" r:id="rId11" imgW="927077" imgH="279446" progId="Equation.DSMT4">
                  <p:embed/>
                </p:oleObj>
              </mc:Choice>
              <mc:Fallback>
                <p:oleObj name="Equation" r:id="rId11" imgW="927077" imgH="279446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664" y="5283200"/>
                        <a:ext cx="9271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4762500" y="3886200"/>
          <a:ext cx="2413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7" name="Equation" r:id="rId13" imgW="241124" imgH="190477" progId="Equation.DSMT4">
                  <p:embed/>
                </p:oleObj>
              </mc:Choice>
              <mc:Fallback>
                <p:oleObj name="Equation" r:id="rId13" imgW="241124" imgH="190477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0" y="3886200"/>
                        <a:ext cx="2413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2180000" flipV="1">
            <a:off x="4359766" y="4323513"/>
            <a:ext cx="18288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2180000" flipV="1">
            <a:off x="4787931" y="4077048"/>
            <a:ext cx="27432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21236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________ .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spcBef>
                <a:spcPts val="12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For this problem,                           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i="0" dirty="0">
                <a:solidFill>
                  <a:srgbClr val="0000FF"/>
                </a:solidFill>
              </a:rPr>
              <a:t> = 250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base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B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</a:t>
            </a:r>
          </a:p>
        </p:txBody>
      </p:sp>
      <p:graphicFrame>
        <p:nvGraphicFramePr>
          <p:cNvPr id="15364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3098800" y="2304388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3" imgW="2006278" imgH="837787" progId="Equation.DSMT4">
                  <p:embed/>
                </p:oleObj>
              </mc:Choice>
              <mc:Fallback>
                <p:oleObj name="Equation" r:id="rId3" imgW="2006278" imgH="837787" progId="Equation.DSMT4">
                  <p:embed/>
                  <p:pic>
                    <p:nvPicPr>
                      <p:cNvPr id="0" name="Picture 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8800" y="2304388"/>
                        <a:ext cx="2006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Finding the Base (cont.)</a:t>
            </a:r>
          </a:p>
        </p:txBody>
      </p:sp>
      <p:graphicFrame>
        <p:nvGraphicFramePr>
          <p:cNvPr id="16388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2138218" y="1143000"/>
          <a:ext cx="113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39" name="Equation" r:id="rId3" imgW="1129910" imgH="279446" progId="Equation.DSMT4">
                  <p:embed/>
                </p:oleObj>
              </mc:Choice>
              <mc:Fallback>
                <p:oleObj name="Equation" r:id="rId3" imgW="1129910" imgH="279446" progId="Equation.DSMT4">
                  <p:embed/>
                  <p:pic>
                    <p:nvPicPr>
                      <p:cNvPr id="0" name="Picture 59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8218" y="1143000"/>
                        <a:ext cx="1130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724400" y="5486400"/>
            <a:ext cx="3979720" cy="533400"/>
          </a:xfrm>
          <a:prstGeom prst="rect">
            <a:avLst/>
          </a:prstGeom>
          <a:noFill/>
        </p:spPr>
        <p:txBody>
          <a:bodyPr/>
          <a:lstStyle/>
          <a:p>
            <a:pPr eaLnBrk="1" hangingPunct="1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Thus, </a:t>
            </a:r>
            <a:r>
              <a:rPr lang="en-US" sz="2800" i="0" dirty="0">
                <a:solidFill>
                  <a:srgbClr val="0000FF"/>
                </a:solidFill>
              </a:rPr>
              <a:t>250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i="0" dirty="0">
                <a:solidFill>
                  <a:srgbClr val="0000FF"/>
                </a:solidFill>
              </a:rPr>
              <a:t>62.5%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b="1" i="0" dirty="0">
                <a:solidFill>
                  <a:srgbClr val="FF0000"/>
                </a:solidFill>
              </a:rPr>
              <a:t>400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eaLnBrk="1" hangingPunct="1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</p:txBody>
      </p:sp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464050" y="3035300"/>
          <a:ext cx="232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0" name="Equation" r:id="rId5" imgW="2323756" imgH="622277" progId="Equation.DSMT4">
                  <p:embed/>
                </p:oleObj>
              </mc:Choice>
              <mc:Fallback>
                <p:oleObj name="Equation" r:id="rId5" imgW="2323756" imgH="622277" progId="Equation.DSMT4">
                  <p:embed/>
                  <p:pic>
                    <p:nvPicPr>
                      <p:cNvPr id="0" name="Picture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050" y="3035300"/>
                        <a:ext cx="2324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104736" y="1578592"/>
          <a:ext cx="147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1" name="Equation" r:id="rId7" imgW="1473629" imgH="838292" progId="Equation.DSMT4">
                  <p:embed/>
                </p:oleObj>
              </mc:Choice>
              <mc:Fallback>
                <p:oleObj name="Equation" r:id="rId7" imgW="1473629" imgH="838292" progId="Equation.DSMT4">
                  <p:embed/>
                  <p:pic>
                    <p:nvPicPr>
                      <p:cNvPr id="0" name="Picture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4736" y="1578592"/>
                        <a:ext cx="1473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044700" y="2552700"/>
          <a:ext cx="1587500" cy="166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2" name="Equation" r:id="rId9" imgW="1587385" imgH="1663447" progId="Equation.DSMT4">
                  <p:embed/>
                </p:oleObj>
              </mc:Choice>
              <mc:Fallback>
                <p:oleObj name="Equation" r:id="rId9" imgW="1587385" imgH="1663447" progId="Equation.DSMT4">
                  <p:embed/>
                  <p:pic>
                    <p:nvPicPr>
                      <p:cNvPr id="0" name="Picture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4700" y="2552700"/>
                        <a:ext cx="1587500" cy="166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533506" y="5180013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3" name="Equation" r:id="rId11" imgW="1231135" imgH="291947" progId="Equation.DSMT4">
                  <p:embed/>
                </p:oleObj>
              </mc:Choice>
              <mc:Fallback>
                <p:oleObj name="Equation" r:id="rId11" imgW="1231135" imgH="291947" progId="Equation.DSMT4">
                  <p:embed/>
                  <p:pic>
                    <p:nvPicPr>
                      <p:cNvPr id="0" name="Picture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506" y="5180013"/>
                        <a:ext cx="1231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521527" y="5651500"/>
          <a:ext cx="1092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4" name="Equation" r:id="rId13" imgW="1091878" imgH="292123" progId="Equation.DSMT4">
                  <p:embed/>
                </p:oleObj>
              </mc:Choice>
              <mc:Fallback>
                <p:oleObj name="Equation" r:id="rId13" imgW="1091878" imgH="292123" progId="Equation.DSMT4">
                  <p:embed/>
                  <p:pic>
                    <p:nvPicPr>
                      <p:cNvPr id="0" name="Picture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1527" y="5651500"/>
                        <a:ext cx="1092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674918" y="4856017"/>
            <a:ext cx="304801" cy="15240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009902" y="4551218"/>
            <a:ext cx="533399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141518" y="4298373"/>
          <a:ext cx="292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5" name="Equation" r:id="rId15" imgW="291947" imgH="228600" progId="Equation.DSMT4">
                  <p:embed/>
                </p:oleObj>
              </mc:Choice>
              <mc:Fallback>
                <p:oleObj name="Equation" r:id="rId15" imgW="291947" imgH="228600" progId="Equation.DSMT4">
                  <p:embed/>
                  <p:pic>
                    <p:nvPicPr>
                      <p:cNvPr id="0" name="Picture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1518" y="4298373"/>
                        <a:ext cx="292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Connector 21"/>
          <p:cNvCxnSpPr/>
          <p:nvPr/>
        </p:nvCxnSpPr>
        <p:spPr>
          <a:xfrm rot="5400000">
            <a:off x="2006023" y="3738127"/>
            <a:ext cx="762000" cy="16625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1818987" y="2861827"/>
            <a:ext cx="772391" cy="183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519218" y="4267200"/>
          <a:ext cx="1460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6" name="Equation" r:id="rId17" imgW="1460064" imgH="837787" progId="Equation.DSMT4">
                  <p:embed/>
                </p:oleObj>
              </mc:Choice>
              <mc:Fallback>
                <p:oleObj name="Equation" r:id="rId17" imgW="1460064" imgH="837787" progId="Equation.DSMT4">
                  <p:embed/>
                  <p:pic>
                    <p:nvPicPr>
                      <p:cNvPr id="0" name="Picture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9218" y="4267200"/>
                        <a:ext cx="1460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74" name="Object 30"/>
          <p:cNvGraphicFramePr>
            <a:graphicFrameLocks noChangeAspect="1"/>
          </p:cNvGraphicFramePr>
          <p:nvPr/>
        </p:nvGraphicFramePr>
        <p:xfrm>
          <a:off x="4483100" y="4521200"/>
          <a:ext cx="267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" name="Equation" r:id="rId19" imgW="2679264" imgH="279446" progId="Equation.DSMT4">
                  <p:embed/>
                </p:oleObj>
              </mc:Choice>
              <mc:Fallback>
                <p:oleObj name="Equation" r:id="rId19" imgW="2679264" imgH="279446" progId="Equation.DSMT4">
                  <p:embed/>
                  <p:pic>
                    <p:nvPicPr>
                      <p:cNvPr id="0" name="Picture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4521200"/>
                        <a:ext cx="2679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57144"/>
            <a:ext cx="8226425" cy="359585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</a:t>
            </a:r>
          </a:p>
          <a:p>
            <a:pPr>
              <a:spcBef>
                <a:spcPts val="1200"/>
              </a:spcBef>
            </a:pPr>
            <a:r>
              <a:rPr lang="en-US" sz="2800" dirty="0">
                <a:solidFill>
                  <a:srgbClr val="000000"/>
                </a:solidFill>
              </a:rPr>
              <a:t>The following two comments are helpful in understanding percents and the relative sizes of the bases and the amounts.</a:t>
            </a:r>
          </a:p>
          <a:p>
            <a:pPr marL="514350" indent="-514350">
              <a:spcBef>
                <a:spcPts val="10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A percent is just another form of a fraction: </a:t>
            </a:r>
          </a:p>
          <a:p>
            <a:pPr marL="514350" indent="-514350">
              <a:spcBef>
                <a:spcPts val="1600"/>
              </a:spcBef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When you find a percent of a given number,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the amount will be:</a:t>
            </a:r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7315200" y="3213100"/>
          <a:ext cx="914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1" name="Equation" r:id="rId3" imgW="914400" imgH="825110" progId="Equation.DSMT4">
                  <p:embed/>
                </p:oleObj>
              </mc:Choice>
              <mc:Fallback>
                <p:oleObj name="Equation" r:id="rId3" imgW="914400" imgH="82511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213100"/>
                        <a:ext cx="9144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310739"/>
            <a:ext cx="8226425" cy="24776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Bef>
                <a:spcPct val="350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Tips for Working with Percents (cont.)</a:t>
            </a:r>
          </a:p>
          <a:p>
            <a:pPr marL="914400" indent="-457200">
              <a:spcBef>
                <a:spcPts val="12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a.</a:t>
            </a:r>
            <a:r>
              <a:rPr lang="en-US" sz="2800" dirty="0">
                <a:solidFill>
                  <a:srgbClr val="000000"/>
                </a:solidFill>
              </a:rPr>
              <a:t>	smaller than the given number if the percent is less than 100%.</a:t>
            </a:r>
          </a:p>
          <a:p>
            <a:pPr marL="914400" indent="-457200">
              <a:spcBef>
                <a:spcPts val="600"/>
              </a:spcBef>
              <a:tabLst>
                <a:tab pos="463550" algn="l"/>
              </a:tabLst>
            </a:pPr>
            <a:r>
              <a:rPr lang="en-US" sz="2800" b="1" dirty="0">
                <a:solidFill>
                  <a:srgbClr val="000000"/>
                </a:solidFill>
              </a:rPr>
              <a:t>b.</a:t>
            </a:r>
            <a:r>
              <a:rPr lang="en-US" sz="2800" dirty="0">
                <a:solidFill>
                  <a:srgbClr val="000000"/>
                </a:solidFill>
              </a:rPr>
              <a:t>	larger than the given number if the percent is more than 100%.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sz="2800" dirty="0"/>
              <a:t>Maggie is taking an online survey. Currently, she has answered </a:t>
            </a:r>
            <a:r>
              <a:rPr lang="en-US" sz="2800" dirty="0">
                <a:solidFill>
                  <a:srgbClr val="0000FF"/>
                </a:solidFill>
              </a:rPr>
              <a:t>27 questions</a:t>
            </a:r>
            <a:r>
              <a:rPr lang="en-US" sz="2800" dirty="0"/>
              <a:t>, and the progress bar at the bottom of her screen tells her she has completed </a:t>
            </a:r>
            <a:r>
              <a:rPr lang="en-US" sz="2800" dirty="0">
                <a:solidFill>
                  <a:srgbClr val="0000FF"/>
                </a:solidFill>
              </a:rPr>
              <a:t>60%</a:t>
            </a:r>
            <a:r>
              <a:rPr lang="en-US" sz="2800" dirty="0"/>
              <a:t> of the survey. How many questions are on the survey?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dirty="0"/>
              <a:t>Solve percent problems </a:t>
            </a:r>
            <a:r>
              <a:rPr lang="en-US" i="0" dirty="0">
                <a:solidFill>
                  <a:schemeClr val="tx1"/>
                </a:solidFill>
              </a:rPr>
              <a:t>using the equation </a:t>
            </a:r>
            <a:r>
              <a:rPr lang="en-US" i="1" dirty="0">
                <a:solidFill>
                  <a:schemeClr val="tx1"/>
                </a:solidFill>
              </a:rPr>
              <a:t>R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  <a:latin typeface="Symbol" pitchFamily="18" charset="2"/>
              </a:rPr>
              <a:t>×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1" dirty="0">
                <a:solidFill>
                  <a:schemeClr val="tx1"/>
                </a:solidFill>
              </a:rPr>
              <a:t>B</a:t>
            </a:r>
            <a:r>
              <a:rPr lang="en-US" i="0" dirty="0">
                <a:solidFill>
                  <a:schemeClr val="tx1"/>
                </a:solidFill>
              </a:rPr>
              <a:t> =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Application: Finding the Base (cont.)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499100" y="4140200"/>
          <a:ext cx="255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9" name="Equation" r:id="rId3" imgW="2551942" imgH="279446" progId="Equation.DSMT4">
                  <p:embed/>
                </p:oleObj>
              </mc:Choice>
              <mc:Fallback>
                <p:oleObj name="Equation" r:id="rId3" imgW="2551942" imgH="279446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100" y="4140200"/>
                        <a:ext cx="2552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2819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0" name="Equation" r:id="rId5" imgW="1117233" imgH="279446" progId="Equation.DSMT4">
                  <p:embed/>
                </p:oleObj>
              </mc:Choice>
              <mc:Fallback>
                <p:oleObj name="Equation" r:id="rId5" imgW="1117233" imgH="279446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2819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103418" y="3310577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1" name="Equation" r:id="rId7" imgW="1663447" imgH="292123" progId="Equation.DSMT4">
                  <p:embed/>
                </p:oleObj>
              </mc:Choice>
              <mc:Fallback>
                <p:oleObj name="Equation" r:id="rId7" imgW="1663447" imgH="29212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418" y="3310577"/>
                        <a:ext cx="1663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870036" y="4863152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2" name="Equation" r:id="rId9" imgW="888510" imgH="291947" progId="Equation.DSMT4">
                  <p:embed/>
                </p:oleObj>
              </mc:Choice>
              <mc:Fallback>
                <p:oleObj name="Equation" r:id="rId9" imgW="888510" imgH="291947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0036" y="4863152"/>
                        <a:ext cx="889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35300" y="3813175"/>
          <a:ext cx="208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3" name="Equation" r:id="rId11" imgW="2082341" imgH="837787" progId="Equation.DSMT4">
                  <p:embed/>
                </p:oleObj>
              </mc:Choice>
              <mc:Fallback>
                <p:oleObj name="Equation" r:id="rId11" imgW="2082341" imgH="83778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5300" y="3813175"/>
                        <a:ext cx="2082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060700" y="3822700"/>
            <a:ext cx="660400" cy="34395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223491" y="4335317"/>
            <a:ext cx="673100" cy="350573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143000" y="5344180"/>
            <a:ext cx="56528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</a:t>
            </a:r>
            <a:r>
              <a:rPr lang="en-US" sz="2800" dirty="0">
                <a:solidFill>
                  <a:srgbClr val="FF0000"/>
                </a:solidFill>
              </a:rPr>
              <a:t>45 questions</a:t>
            </a:r>
            <a:r>
              <a:rPr lang="en-US" sz="2800" dirty="0"/>
              <a:t> on the survey.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600" y="1128861"/>
            <a:ext cx="8077200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60% </a:t>
            </a:r>
            <a:r>
              <a:rPr lang="en-US" sz="2800" dirty="0">
                <a:solidFill>
                  <a:srgbClr val="000099"/>
                </a:solidFill>
              </a:rPr>
              <a:t>= 0.60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A</a:t>
            </a:r>
            <a:r>
              <a:rPr lang="en-US" sz="2800" dirty="0">
                <a:solidFill>
                  <a:srgbClr val="0000FF"/>
                </a:solidFill>
              </a:rPr>
              <a:t> = 27</a:t>
            </a:r>
            <a:r>
              <a:rPr lang="en-US" sz="2800" dirty="0"/>
              <a:t>. To find the base, substitute into the equation and solve for </a:t>
            </a:r>
            <a:r>
              <a:rPr lang="en-US" sz="2800" i="1" dirty="0"/>
              <a:t>B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375073" cy="27638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2800" dirty="0"/>
              <a:t>Marcus feels he needs to get </a:t>
            </a:r>
            <a:r>
              <a:rPr lang="en-US" sz="2800" dirty="0">
                <a:solidFill>
                  <a:srgbClr val="0000FF"/>
                </a:solidFill>
              </a:rPr>
              <a:t>80%</a:t>
            </a:r>
            <a:r>
              <a:rPr lang="en-US" sz="2800" dirty="0"/>
              <a:t> of the questions in </a:t>
            </a:r>
            <a:br>
              <a:rPr lang="en-US" sz="2800" dirty="0"/>
            </a:br>
            <a:r>
              <a:rPr lang="en-US" sz="2800" dirty="0"/>
              <a:t>his homework assignment correct to be confident that he has mastered the material. If today’s assignment contains </a:t>
            </a:r>
            <a:r>
              <a:rPr lang="en-US" sz="2800" dirty="0">
                <a:solidFill>
                  <a:srgbClr val="0000FF"/>
                </a:solidFill>
              </a:rPr>
              <a:t>15 questions</a:t>
            </a:r>
            <a:r>
              <a:rPr lang="en-US" sz="2800" dirty="0"/>
              <a:t>, how many questions does Marcus need to answer correctly to feel he has achieved mastery of this material?</a:t>
            </a:r>
            <a:endParaRPr lang="en-US" sz="2800" i="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Application: Finding the Amount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Application: Finding the Amount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543300" y="3200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Equation" r:id="rId3" imgW="1117233" imgH="279446" progId="Equation.DSMT4">
                  <p:embed/>
                </p:oleObj>
              </mc:Choice>
              <mc:Fallback>
                <p:oleObj name="Equation" r:id="rId3" imgW="1117233" imgH="279446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00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2971800" y="3691577"/>
          <a:ext cx="1689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9" name="Equation" r:id="rId5" imgW="1688801" imgH="292123" progId="Equation.DSMT4">
                  <p:embed/>
                </p:oleObj>
              </mc:Choice>
              <mc:Fallback>
                <p:oleObj name="Equation" r:id="rId5" imgW="1688801" imgH="29212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691577"/>
                        <a:ext cx="1689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3754582" y="4171002"/>
          <a:ext cx="914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30" name="Equation" r:id="rId7" imgW="914400" imgH="279446" progId="Equation.DSMT4">
                  <p:embed/>
                </p:oleObj>
              </mc:Choice>
              <mc:Fallback>
                <p:oleObj name="Equation" r:id="rId7" imgW="914400" imgH="279446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582" y="4171002"/>
                        <a:ext cx="914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609598" y="4724400"/>
            <a:ext cx="764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Marcus needs to answer </a:t>
            </a:r>
            <a:r>
              <a:rPr lang="en-US" sz="2800" b="1" dirty="0">
                <a:solidFill>
                  <a:srgbClr val="FF0000"/>
                </a:solidFill>
              </a:rPr>
              <a:t>12</a:t>
            </a:r>
            <a:r>
              <a:rPr lang="en-US" sz="2800" dirty="0"/>
              <a:t> questions correctly to feel he has mastered the material.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9599" y="1128861"/>
            <a:ext cx="7786256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For this problem,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dirty="0">
                <a:solidFill>
                  <a:srgbClr val="0000FF"/>
                </a:solidFill>
              </a:rPr>
              <a:t> = 80% </a:t>
            </a:r>
            <a:r>
              <a:rPr lang="en-US" sz="2800" dirty="0">
                <a:solidFill>
                  <a:srgbClr val="000099"/>
                </a:solidFill>
              </a:rPr>
              <a:t>= 0.80 </a:t>
            </a:r>
            <a:r>
              <a:rPr lang="en-US" sz="2800" dirty="0"/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dirty="0">
                <a:solidFill>
                  <a:srgbClr val="0000FF"/>
                </a:solidFill>
              </a:rPr>
              <a:t> = 15</a:t>
            </a:r>
            <a:r>
              <a:rPr lang="en-US" sz="2800" dirty="0"/>
              <a:t>. To find the amount, substitute into the equation and solve for </a:t>
            </a:r>
            <a:r>
              <a:rPr lang="en-US" sz="2800" i="1" dirty="0"/>
              <a:t>A</a:t>
            </a:r>
            <a:r>
              <a:rPr lang="en-US" sz="2800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Terms Related to the Basic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Definition</a:t>
            </a:r>
            <a:endParaRPr lang="en-US" sz="2800" b="1" i="1" dirty="0">
              <a:solidFill>
                <a:srgbClr val="00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For the basic equation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·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rate</a:t>
            </a:r>
            <a:r>
              <a:rPr lang="en-US" sz="2800" dirty="0">
                <a:solidFill>
                  <a:srgbClr val="000000"/>
                </a:solidFill>
              </a:rPr>
              <a:t> or percent (as a decimal number or fraction).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(number that we are finding the percent of).</a:t>
            </a:r>
          </a:p>
          <a:p>
            <a:pPr>
              <a:spcAft>
                <a:spcPts val="1200"/>
              </a:spcAft>
            </a:pP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(a part of the base).</a:t>
            </a:r>
          </a:p>
          <a:p>
            <a:pPr>
              <a:spcAft>
                <a:spcPts val="1200"/>
              </a:spcAft>
            </a:pPr>
            <a:endParaRPr lang="en-US" sz="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6425" cy="1969770"/>
          </a:xfrm>
          <a:prstGeom prst="rect">
            <a:avLst/>
          </a:prstGeo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800" b="1" dirty="0">
                <a:solidFill>
                  <a:srgbClr val="000000"/>
                </a:solidFill>
              </a:rPr>
              <a:t>Note</a:t>
            </a:r>
          </a:p>
          <a:p>
            <a:pPr>
              <a:spcAft>
                <a:spcPts val="1200"/>
              </a:spcAft>
            </a:pPr>
            <a:r>
              <a:rPr lang="en-US" sz="2800" dirty="0">
                <a:solidFill>
                  <a:srgbClr val="000000"/>
                </a:solidFill>
              </a:rPr>
              <a:t>The basic equation can also be written in the form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R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. This form is convenient when solving for the amount 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1: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amount</a:t>
            </a:r>
            <a:r>
              <a:rPr lang="en-US" sz="2800" dirty="0">
                <a:solidFill>
                  <a:srgbClr val="000000"/>
                </a:solidFill>
              </a:rPr>
              <a:t> given the base and the percent (rate).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is 65% of 800?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A </a:t>
            </a:r>
            <a:r>
              <a:rPr lang="en-US" sz="2800" dirty="0">
                <a:solidFill>
                  <a:srgbClr val="C00000"/>
                </a:solidFill>
              </a:rPr>
              <a:t> =   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  <a:r>
              <a:rPr lang="en-US" sz="2800" dirty="0">
                <a:solidFill>
                  <a:srgbClr val="C00000"/>
                </a:solidFill>
              </a:rPr>
              <a:t>  = 0.65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×</a:t>
            </a:r>
            <a:r>
              <a:rPr lang="en-US" sz="2800" dirty="0">
                <a:solidFill>
                  <a:srgbClr val="C00000"/>
                </a:solidFill>
              </a:rPr>
              <a:t> 800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36126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08962" y="4054951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2: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base</a:t>
            </a:r>
            <a:r>
              <a:rPr lang="en-US" sz="2800" dirty="0">
                <a:solidFill>
                  <a:srgbClr val="000000"/>
                </a:solidFill>
              </a:rPr>
              <a:t> given the percent (rate)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42% of what number is 157.5?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	</a:t>
            </a:r>
            <a:r>
              <a:rPr lang="en-US" sz="2800" i="1" dirty="0">
                <a:solidFill>
                  <a:srgbClr val="C00000"/>
                </a:solidFill>
              </a:rPr>
              <a:t>R </a:t>
            </a:r>
            <a:r>
              <a:rPr lang="en-US" sz="2800" dirty="0">
                <a:solidFill>
                  <a:srgbClr val="C00000"/>
                </a:solidFill>
              </a:rPr>
              <a:t>   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</a:t>
            </a:r>
            <a:r>
              <a:rPr lang="en-US" sz="2800" dirty="0">
                <a:solidFill>
                  <a:srgbClr val="C00000"/>
                </a:solidFill>
              </a:rPr>
              <a:t>0.42</a:t>
            </a: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</a:t>
            </a:r>
            <a:r>
              <a:rPr lang="en-US" sz="28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157.5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867299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717478" y="4026376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347787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377950" indent="-1377950"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 (cont.)</a:t>
            </a:r>
            <a:endParaRPr lang="en-US" sz="2800" b="1" i="1" dirty="0">
              <a:solidFill>
                <a:srgbClr val="000000"/>
              </a:solidFill>
            </a:endParaRPr>
          </a:p>
          <a:p>
            <a:pPr marL="1377950" indent="-1377950">
              <a:spcBef>
                <a:spcPct val="50000"/>
              </a:spcBef>
            </a:pPr>
            <a:r>
              <a:rPr lang="en-US" sz="2800" b="1" dirty="0">
                <a:solidFill>
                  <a:srgbClr val="000000"/>
                </a:solidFill>
              </a:rPr>
              <a:t>Type 3:</a:t>
            </a:r>
            <a:r>
              <a:rPr lang="en-US" sz="2800" dirty="0">
                <a:solidFill>
                  <a:srgbClr val="000000"/>
                </a:solidFill>
              </a:rPr>
              <a:t>	Find the </a:t>
            </a:r>
            <a:r>
              <a:rPr lang="en-US" sz="2800" b="1" dirty="0">
                <a:solidFill>
                  <a:srgbClr val="C00000"/>
                </a:solidFill>
              </a:rPr>
              <a:t>percent</a:t>
            </a:r>
            <a:r>
              <a:rPr lang="en-US" sz="2800" dirty="0">
                <a:solidFill>
                  <a:srgbClr val="000000"/>
                </a:solidFill>
              </a:rPr>
              <a:t> (rate) given the base and the amount.</a:t>
            </a: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What percent of 92 is 115?</a:t>
            </a:r>
          </a:p>
          <a:p>
            <a:pPr marL="1377950" indent="-1377950"/>
            <a:endParaRPr lang="en-US" sz="1000" dirty="0">
              <a:solidFill>
                <a:srgbClr val="000000"/>
              </a:solidFill>
            </a:endParaRPr>
          </a:p>
          <a:p>
            <a:pPr marL="1377950" indent="-1377950"/>
            <a:r>
              <a:rPr lang="en-US" sz="2800" dirty="0">
                <a:solidFill>
                  <a:srgbClr val="000000"/>
                </a:solidFill>
              </a:rPr>
              <a:t>				   </a:t>
            </a:r>
            <a:r>
              <a:rPr lang="en-US" sz="2800" dirty="0">
                <a:solidFill>
                  <a:srgbClr val="C00000"/>
                </a:solidFill>
              </a:rPr>
              <a:t>	</a:t>
            </a:r>
            <a:r>
              <a:rPr lang="en-US" sz="2800" i="1" dirty="0">
                <a:solidFill>
                  <a:srgbClr val="C00000"/>
                </a:solidFill>
              </a:rPr>
              <a:t>R  </a:t>
            </a:r>
            <a:r>
              <a:rPr lang="en-US" sz="2800" dirty="0">
                <a:solidFill>
                  <a:srgbClr val="C00000"/>
                </a:solidFill>
              </a:rPr>
              <a:t>·   </a:t>
            </a:r>
            <a:r>
              <a:rPr lang="en-US" sz="2800" i="1" dirty="0">
                <a:solidFill>
                  <a:srgbClr val="C00000"/>
                </a:solidFill>
              </a:rPr>
              <a:t>B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1200" dirty="0">
                <a:solidFill>
                  <a:srgbClr val="C00000"/>
                </a:solidFill>
              </a:rPr>
              <a:t>  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 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A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	</a:t>
            </a:r>
          </a:p>
          <a:p>
            <a:pPr marL="1377950" indent="-1377950"/>
            <a:r>
              <a:rPr lang="en-US" sz="2800" b="1" dirty="0">
                <a:solidFill>
                  <a:srgbClr val="C00000"/>
                </a:solidFill>
              </a:rPr>
              <a:t>				           </a:t>
            </a:r>
            <a:r>
              <a:rPr lang="en-US" sz="1000" b="1" dirty="0">
                <a:solidFill>
                  <a:srgbClr val="C00000"/>
                </a:solidFill>
              </a:rPr>
              <a:t> </a:t>
            </a:r>
            <a:r>
              <a:rPr lang="en-US" sz="2800" i="1" dirty="0">
                <a:solidFill>
                  <a:srgbClr val="C00000"/>
                </a:solidFill>
              </a:rPr>
              <a:t>R</a:t>
            </a:r>
            <a:r>
              <a:rPr lang="en-US" sz="2600" dirty="0">
                <a:solidFill>
                  <a:srgbClr val="C00000"/>
                </a:solidFill>
              </a:rPr>
              <a:t>  </a:t>
            </a:r>
            <a:r>
              <a:rPr lang="en-US" sz="2800" dirty="0">
                <a:solidFill>
                  <a:srgbClr val="C00000"/>
                </a:solidFill>
              </a:rPr>
              <a:t>·</a:t>
            </a:r>
            <a:r>
              <a:rPr lang="en-US" sz="2800" i="1" dirty="0">
                <a:solidFill>
                  <a:srgbClr val="C00000"/>
                </a:solidFill>
              </a:rPr>
              <a:t>  </a:t>
            </a:r>
            <a:r>
              <a:rPr lang="en-US" sz="2000" i="1" dirty="0">
                <a:solidFill>
                  <a:srgbClr val="C00000"/>
                </a:solidFill>
              </a:rPr>
              <a:t> </a:t>
            </a:r>
            <a:r>
              <a:rPr lang="en-US" sz="2800" dirty="0">
                <a:solidFill>
                  <a:srgbClr val="C00000"/>
                </a:solidFill>
              </a:rPr>
              <a:t>92  </a:t>
            </a:r>
            <a:r>
              <a:rPr lang="en-US" sz="2800" dirty="0">
                <a:solidFill>
                  <a:srgbClr val="C00000"/>
                </a:solidFill>
                <a:latin typeface="Symbol" pitchFamily="18" charset="2"/>
              </a:rPr>
              <a:t>=</a:t>
            </a:r>
            <a:r>
              <a:rPr lang="en-US" sz="2800" dirty="0">
                <a:solidFill>
                  <a:srgbClr val="C00000"/>
                </a:solidFill>
              </a:rPr>
              <a:t> 115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16200000" flipH="1">
            <a:off x="5042953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718362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6610105" y="4039712"/>
            <a:ext cx="365760" cy="1588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9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noFill/>
          <a:ln w="28575">
            <a:solidFill>
              <a:srgbClr val="FF0008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of</a:t>
            </a:r>
            <a:r>
              <a:rPr lang="en-US" dirty="0">
                <a:solidFill>
                  <a:srgbClr val="000000"/>
                </a:solidFill>
              </a:rPr>
              <a:t> means to multiply. (The raised dot, · , is used in the percent formula.)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is</a:t>
            </a:r>
            <a:r>
              <a:rPr lang="en-US" dirty="0">
                <a:solidFill>
                  <a:srgbClr val="000000"/>
                </a:solidFill>
              </a:rPr>
              <a:t> means equals (=).</a:t>
            </a: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Solving Percent Problems Using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the Equation </a:t>
            </a:r>
            <a:r>
              <a:rPr lang="en-US" i="1" dirty="0">
                <a:solidFill>
                  <a:schemeClr val="accent1"/>
                </a:solidFill>
              </a:rPr>
              <a:t>R</a:t>
            </a:r>
            <a:r>
              <a:rPr lang="en-US" dirty="0">
                <a:solidFill>
                  <a:schemeClr val="accent1"/>
                </a:solidFill>
              </a:rPr>
              <a:t> · </a:t>
            </a:r>
            <a:r>
              <a:rPr lang="en-US" i="1" dirty="0">
                <a:solidFill>
                  <a:schemeClr val="accent1"/>
                </a:solidFill>
              </a:rPr>
              <a:t>B</a:t>
            </a:r>
            <a:r>
              <a:rPr lang="en-US" dirty="0">
                <a:solidFill>
                  <a:schemeClr val="accent1"/>
                </a:solidFill>
              </a:rPr>
              <a:t> = </a:t>
            </a:r>
            <a:r>
              <a:rPr lang="en-US" i="1" dirty="0">
                <a:solidFill>
                  <a:schemeClr val="accent1"/>
                </a:solidFill>
              </a:rPr>
              <a:t>A</a:t>
            </a:r>
            <a:endParaRPr lang="en-US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6425" cy="4572000"/>
          </a:xfrm>
          <a:prstGeom prst="rect">
            <a:avLst/>
          </a:prstGeom>
          <a:noFill/>
        </p:spPr>
        <p:txBody>
          <a:bodyPr/>
          <a:lstStyle/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What is </a:t>
            </a:r>
            <a:r>
              <a:rPr lang="en-US" sz="2800" i="0" dirty="0">
                <a:solidFill>
                  <a:srgbClr val="0000FF"/>
                </a:solidFill>
              </a:rPr>
              <a:t>65% </a:t>
            </a:r>
            <a:r>
              <a:rPr lang="en-US" sz="2800" i="0" dirty="0">
                <a:solidFill>
                  <a:schemeClr val="tx1"/>
                </a:solidFill>
              </a:rPr>
              <a:t>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?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In this case, </a:t>
            </a:r>
            <a:r>
              <a:rPr lang="en-US" sz="2800" i="1" dirty="0">
                <a:solidFill>
                  <a:srgbClr val="0000FF"/>
                </a:solidFill>
              </a:rPr>
              <a:t>R</a:t>
            </a:r>
            <a:r>
              <a:rPr lang="en-US" sz="2800" i="0" dirty="0">
                <a:solidFill>
                  <a:srgbClr val="0000FF"/>
                </a:solidFill>
              </a:rPr>
              <a:t> = 65% </a:t>
            </a:r>
            <a:r>
              <a:rPr lang="en-US" sz="2800" i="0" dirty="0">
                <a:solidFill>
                  <a:srgbClr val="000099"/>
                </a:solidFill>
              </a:rPr>
              <a:t>= 0.65 </a:t>
            </a:r>
            <a:r>
              <a:rPr lang="en-US" sz="2800" i="0" dirty="0">
                <a:solidFill>
                  <a:schemeClr val="tx1"/>
                </a:solidFill>
              </a:rPr>
              <a:t>and </a:t>
            </a:r>
            <a:r>
              <a:rPr lang="en-US" sz="2800" i="1" dirty="0">
                <a:solidFill>
                  <a:srgbClr val="0000FF"/>
                </a:solidFill>
              </a:rPr>
              <a:t>B</a:t>
            </a:r>
            <a:r>
              <a:rPr lang="en-US" sz="2800" i="0" dirty="0">
                <a:solidFill>
                  <a:srgbClr val="0000FF"/>
                </a:solidFill>
              </a:rPr>
              <a:t> = 800</a:t>
            </a:r>
            <a:r>
              <a:rPr lang="en-US" sz="2800" i="0" dirty="0">
                <a:solidFill>
                  <a:schemeClr val="tx1"/>
                </a:solidFill>
              </a:rPr>
              <a:t>. We want to find the </a:t>
            </a:r>
            <a:r>
              <a:rPr lang="en-US" sz="2800" b="1" i="0" dirty="0">
                <a:solidFill>
                  <a:schemeClr val="tx1"/>
                </a:solidFill>
              </a:rPr>
              <a:t>amount</a:t>
            </a: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sz="2800" b="1" i="1" dirty="0">
                <a:solidFill>
                  <a:schemeClr val="tx1"/>
                </a:solidFill>
              </a:rPr>
              <a:t>A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 eaLnBrk="1" hangingPunct="1">
              <a:lnSpc>
                <a:spcPct val="90000"/>
              </a:lnSpc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So </a:t>
            </a:r>
            <a:r>
              <a:rPr lang="en-US" sz="2800" i="0" dirty="0">
                <a:solidFill>
                  <a:srgbClr val="0000FF"/>
                </a:solidFill>
              </a:rPr>
              <a:t>65%</a:t>
            </a:r>
            <a:r>
              <a:rPr lang="en-US" sz="2800" i="0" dirty="0">
                <a:solidFill>
                  <a:schemeClr val="tx1"/>
                </a:solidFill>
              </a:rPr>
              <a:t> of </a:t>
            </a:r>
            <a:r>
              <a:rPr lang="en-US" sz="2800" i="0" dirty="0">
                <a:solidFill>
                  <a:srgbClr val="0000FF"/>
                </a:solidFill>
              </a:rPr>
              <a:t>800</a:t>
            </a:r>
            <a:r>
              <a:rPr lang="en-US" sz="2800" i="0" dirty="0">
                <a:solidFill>
                  <a:schemeClr val="tx1"/>
                </a:solidFill>
              </a:rPr>
              <a:t> is </a:t>
            </a:r>
            <a:r>
              <a:rPr lang="en-US" sz="2800" b="1" i="0" dirty="0">
                <a:solidFill>
                  <a:srgbClr val="FF0000"/>
                </a:solidFill>
              </a:rPr>
              <a:t>520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1: Finding the Amount</a:t>
            </a:r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2223448" y="3581400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3" imgW="1117233" imgH="279446" progId="Equation.DSMT4">
                  <p:embed/>
                </p:oleObj>
              </mc:Choice>
              <mc:Fallback>
                <p:oleObj name="Equation" r:id="rId3" imgW="1117233" imgH="279446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3581400"/>
                        <a:ext cx="1117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223448" y="4203700"/>
          <a:ext cx="1879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1878957" imgH="292123" progId="Equation.DSMT4">
                  <p:embed/>
                </p:oleObj>
              </mc:Choice>
              <mc:Fallback>
                <p:oleObj name="Equation" r:id="rId5" imgW="1878957" imgH="29212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203700"/>
                        <a:ext cx="1879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223448" y="4838700"/>
          <a:ext cx="1117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7" imgW="1117233" imgH="292123" progId="Equation.DSMT4">
                  <p:embed/>
                </p:oleObj>
              </mc:Choice>
              <mc:Fallback>
                <p:oleObj name="Equation" r:id="rId7" imgW="1117233" imgH="29212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3448" y="4838700"/>
                        <a:ext cx="1117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731</Words>
  <Application>Microsoft Office PowerPoint</Application>
  <PresentationFormat>On-screen Show (4:3)</PresentationFormat>
  <Paragraphs>111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Courier New</vt:lpstr>
      <vt:lpstr>Calibri</vt:lpstr>
      <vt:lpstr>Symbol</vt:lpstr>
      <vt:lpstr>Office Theme</vt:lpstr>
      <vt:lpstr>Equation</vt:lpstr>
      <vt:lpstr>Section 9.R.6</vt:lpstr>
      <vt:lpstr>Objective</vt:lpstr>
      <vt:lpstr>Terms Related to the Basic Equation R · B = A</vt:lpstr>
      <vt:lpstr>Solving Percent Problems Using  the Equation R · B = A</vt:lpstr>
      <vt:lpstr>Solving Percent Problems Using  the Equation R · B = A</vt:lpstr>
      <vt:lpstr>Solving Percent Problems Using  the Equation R · B = A (cont.)</vt:lpstr>
      <vt:lpstr>Solving Percent Problems Using  the Equation R · B = A (cont.)</vt:lpstr>
      <vt:lpstr>Solving Percent Problems Using  the Equation R · B = A</vt:lpstr>
      <vt:lpstr>Example 1: Finding the Amount</vt:lpstr>
      <vt:lpstr>Solving Percent Problems Using  the Equation R · B = A</vt:lpstr>
      <vt:lpstr>Example 2: Finding the Base</vt:lpstr>
      <vt:lpstr>Example 3: Finding the Percent</vt:lpstr>
      <vt:lpstr>Solving Percent Problems Using  the Equation R · B = A</vt:lpstr>
      <vt:lpstr>Example 4: Finding the Amount</vt:lpstr>
      <vt:lpstr>Example 5: Finding the Base</vt:lpstr>
      <vt:lpstr>Example 5: Finding the Base (cont.)</vt:lpstr>
      <vt:lpstr>Solving Percent Problems Using  the Equation R · B = A</vt:lpstr>
      <vt:lpstr>Solving Percent Problems Using  the Equation R · B = A (cont.)</vt:lpstr>
      <vt:lpstr>Example 6: Application: Finding the Base</vt:lpstr>
      <vt:lpstr>Example 6: Application: Finding the Base (cont.)</vt:lpstr>
      <vt:lpstr>Example 7: Application: Finding the Amount</vt:lpstr>
      <vt:lpstr>Example 7: Application: Finding the Amount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126</cp:revision>
  <dcterms:created xsi:type="dcterms:W3CDTF">2013-04-26T14:43:13Z</dcterms:created>
  <dcterms:modified xsi:type="dcterms:W3CDTF">2018-10-17T06:25:24Z</dcterms:modified>
</cp:coreProperties>
</file>