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76" r:id="rId11"/>
    <p:sldId id="268" r:id="rId12"/>
    <p:sldId id="282" r:id="rId13"/>
    <p:sldId id="278" r:id="rId14"/>
    <p:sldId id="279" r:id="rId15"/>
    <p:sldId id="280" r:id="rId16"/>
    <p:sldId id="277" r:id="rId17"/>
    <p:sldId id="281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092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3" d="100"/>
          <a:sy n="103" d="100"/>
        </p:scale>
        <p:origin x="67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Measurements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 fluid ounces</a:t>
            </a:r>
            <a:r>
              <a:rPr lang="en-US" dirty="0"/>
              <a:t>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49073"/>
              </p:ext>
            </p:extLst>
          </p:nvPr>
        </p:nvGraphicFramePr>
        <p:xfrm>
          <a:off x="2514600" y="4446588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Equation" r:id="rId3" imgW="1333440" imgH="317160" progId="Equation.DSMT4">
                  <p:embed/>
                </p:oleObj>
              </mc:Choice>
              <mc:Fallback>
                <p:oleObj name="Equation" r:id="rId3" imgW="1333440" imgH="317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46588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4" name="Equation" r:id="rId5" imgW="1244554" imgH="837787" progId="Equation.DSMT4">
                  <p:embed/>
                </p:oleObj>
              </mc:Choice>
              <mc:Fallback>
                <p:oleObj name="Equation" r:id="rId5" imgW="1244554" imgH="83778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5" name="Equation" r:id="rId7" imgW="977785" imgH="292123" progId="Equation.DSMT4">
                  <p:embed/>
                </p:oleObj>
              </mc:Choice>
              <mc:Fallback>
                <p:oleObj name="Equation" r:id="rId7" imgW="977785" imgH="29212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0368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3175" algn="ctr">
              <a:lnSpc>
                <a:spcPct val="90000"/>
              </a:lnSpc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yards in the numerator and feet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 the measure label of feet (</a:t>
            </a:r>
            <a:r>
              <a:rPr lang="en-US" dirty="0" err="1">
                <a:solidFill>
                  <a:schemeClr val="tx1"/>
                </a:solidFill>
              </a:rPr>
              <a:t>ft</a:t>
            </a:r>
            <a:r>
              <a:rPr lang="en-US" dirty="0">
                <a:solidFill>
                  <a:schemeClr val="tx1"/>
                </a:solidFill>
              </a:rPr>
              <a:t>) divides out and the result is in yards (</a:t>
            </a:r>
            <a:r>
              <a:rPr lang="en-US" dirty="0" err="1">
                <a:solidFill>
                  <a:schemeClr val="tx1"/>
                </a:solidFill>
              </a:rPr>
              <a:t>yd</a:t>
            </a:r>
            <a:r>
              <a:rPr lang="en-US" dirty="0">
                <a:solidFill>
                  <a:schemeClr val="tx1"/>
                </a:solidFill>
              </a:rPr>
              <a:t>).</a:t>
            </a:r>
            <a:endParaRPr lang="en-US" i="0" dirty="0"/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8" name="Rectangle 7"/>
          <p:cNvSpPr/>
          <p:nvPr/>
        </p:nvSpPr>
        <p:spPr>
          <a:xfrm>
            <a:off x="895358" y="1286522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924753"/>
              </p:ext>
            </p:extLst>
          </p:nvPr>
        </p:nvGraphicFramePr>
        <p:xfrm>
          <a:off x="2057400" y="399415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2" name="Equation" r:id="rId3" imgW="685662" imgH="317477" progId="Equation.DSMT4">
                  <p:embed/>
                </p:oleObj>
              </mc:Choice>
              <mc:Fallback>
                <p:oleObj name="Equation" r:id="rId3" imgW="685662" imgH="3174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94150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402778"/>
              </p:ext>
            </p:extLst>
          </p:nvPr>
        </p:nvGraphicFramePr>
        <p:xfrm>
          <a:off x="2819400" y="37338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3" name="Equation" r:id="rId5" imgW="1765928" imgH="838292" progId="Equation.DSMT4">
                  <p:embed/>
                </p:oleObj>
              </mc:Choice>
              <mc:Fallback>
                <p:oleObj name="Equation" r:id="rId5" imgW="1765928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73380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05338"/>
              </p:ext>
            </p:extLst>
          </p:nvPr>
        </p:nvGraphicFramePr>
        <p:xfrm>
          <a:off x="4648200" y="372731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4" name="Equation" r:id="rId7" imgW="1066524" imgH="837787" progId="Equation.DSMT4">
                  <p:embed/>
                </p:oleObj>
              </mc:Choice>
              <mc:Fallback>
                <p:oleObj name="Equation" r:id="rId7" imgW="1066524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727316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165821"/>
              </p:ext>
            </p:extLst>
          </p:nvPr>
        </p:nvGraphicFramePr>
        <p:xfrm>
          <a:off x="5803900" y="399421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9" imgW="901440" imgH="368280" progId="Equation.DSMT4">
                  <p:embed/>
                </p:oleObj>
              </mc:Choice>
              <mc:Fallback>
                <p:oleObj name="Equation" r:id="rId9" imgW="901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3994210"/>
                        <a:ext cx="901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477039" y="402700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239039" y="4305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15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/>
              <a:t> </a:t>
            </a:r>
            <a:endParaRPr lang="en-US" i="0" dirty="0"/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minutes in the numerator and hours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that, as with the multiplication/division method, the number became larger because minutes are a smaller unit than hours.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5956" y="1218674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706461"/>
              </p:ext>
            </p:extLst>
          </p:nvPr>
        </p:nvGraphicFramePr>
        <p:xfrm>
          <a:off x="1270000" y="3626758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5" name="Equation" r:id="rId3" imgW="774401" imgH="304800" progId="Equation.DSMT4">
                  <p:embed/>
                </p:oleObj>
              </mc:Choice>
              <mc:Fallback>
                <p:oleObj name="Equation" r:id="rId3" imgW="774401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626758"/>
                        <a:ext cx="774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718607"/>
              </p:ext>
            </p:extLst>
          </p:nvPr>
        </p:nvGraphicFramePr>
        <p:xfrm>
          <a:off x="2108200" y="3352800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6" name="Equation" r:id="rId5" imgW="2209111" imgH="927077" progId="Equation.DSMT4">
                  <p:embed/>
                </p:oleObj>
              </mc:Choice>
              <mc:Fallback>
                <p:oleObj name="Equation" r:id="rId5" imgW="2209111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352800"/>
                        <a:ext cx="2209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781728"/>
              </p:ext>
            </p:extLst>
          </p:nvPr>
        </p:nvGraphicFramePr>
        <p:xfrm>
          <a:off x="4426858" y="36703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7" name="Equation" r:id="rId7" imgW="1790218" imgH="292123" progId="Equation.DSMT4">
                  <p:embed/>
                </p:oleObj>
              </mc:Choice>
              <mc:Fallback>
                <p:oleObj name="Equation" r:id="rId7" imgW="1790218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858" y="36703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122270"/>
              </p:ext>
            </p:extLst>
          </p:nvPr>
        </p:nvGraphicFramePr>
        <p:xfrm>
          <a:off x="6299200" y="368481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Equation" r:id="rId9" imgW="1473120" imgH="291960" progId="Equation.DSMT4">
                  <p:embed/>
                </p:oleObj>
              </mc:Choice>
              <mc:Fallback>
                <p:oleObj name="Equation" r:id="rId9" imgW="1473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684814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755900" y="3632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46500" y="3937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pints in the numerator and quarts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949912" y="114300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7" name="Equation" r:id="rId3" imgW="2450526" imgH="837787" progId="Equation.DSMT4">
                  <p:embed/>
                </p:oleObj>
              </mc:Choice>
              <mc:Fallback>
                <p:oleObj name="Equation" r:id="rId3" imgW="2450526" imgH="837787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912" y="1143000"/>
                        <a:ext cx="245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798483"/>
              </p:ext>
            </p:extLst>
          </p:nvPr>
        </p:nvGraphicFramePr>
        <p:xfrm>
          <a:off x="1709058" y="36113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8" name="Equation" r:id="rId5" imgW="889046" imgH="837787" progId="Equation.DSMT4">
                  <p:embed/>
                </p:oleObj>
              </mc:Choice>
              <mc:Fallback>
                <p:oleObj name="Equation" r:id="rId5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361133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127350"/>
              </p:ext>
            </p:extLst>
          </p:nvPr>
        </p:nvGraphicFramePr>
        <p:xfrm>
          <a:off x="2637972" y="35940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9" name="Equation" r:id="rId7" imgW="1930216" imgH="901723" progId="Equation.DSMT4">
                  <p:embed/>
                </p:oleObj>
              </mc:Choice>
              <mc:Fallback>
                <p:oleObj name="Equation" r:id="rId7" imgW="1930216" imgH="901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972" y="3594099"/>
                        <a:ext cx="1930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731783"/>
              </p:ext>
            </p:extLst>
          </p:nvPr>
        </p:nvGraphicFramePr>
        <p:xfrm>
          <a:off x="4619172" y="36258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0" name="Equation" r:id="rId9" imgW="1410206" imgH="838292" progId="Equation.DSMT4">
                  <p:embed/>
                </p:oleObj>
              </mc:Choice>
              <mc:Fallback>
                <p:oleObj name="Equation" r:id="rId9" imgW="1410206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172" y="3625849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756659"/>
              </p:ext>
            </p:extLst>
          </p:nvPr>
        </p:nvGraphicFramePr>
        <p:xfrm>
          <a:off x="6096000" y="39116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1" name="Equation" r:id="rId11" imgW="1041120" imgH="355320" progId="Equation.DSMT4">
                  <p:embed/>
                </p:oleObj>
              </mc:Choice>
              <mc:Fallback>
                <p:oleObj name="Equation" r:id="rId11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1160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423558" y="39243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185558" y="41529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290458" y="39624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947558" y="4229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pounds in the numerator and ounces in the denominator: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7" name="Rectangle 6"/>
          <p:cNvSpPr/>
          <p:nvPr/>
        </p:nvSpPr>
        <p:spPr>
          <a:xfrm>
            <a:off x="846427" y="129540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267485"/>
              </p:ext>
            </p:extLst>
          </p:nvPr>
        </p:nvGraphicFramePr>
        <p:xfrm>
          <a:off x="990600" y="39930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5" name="Equation" r:id="rId3" imgW="812433" imgH="292123" progId="Equation.DSMT4">
                  <p:embed/>
                </p:oleObj>
              </mc:Choice>
              <mc:Fallback>
                <p:oleObj name="Equation" r:id="rId3" imgW="812433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993052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165394"/>
              </p:ext>
            </p:extLst>
          </p:nvPr>
        </p:nvGraphicFramePr>
        <p:xfrm>
          <a:off x="1875584" y="37211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6" name="Equation" r:id="rId5" imgW="1904862" imgH="927077" progId="Equation.DSMT4">
                  <p:embed/>
                </p:oleObj>
              </mc:Choice>
              <mc:Fallback>
                <p:oleObj name="Equation" r:id="rId5" imgW="1904862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84" y="3721100"/>
                        <a:ext cx="190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16930"/>
              </p:ext>
            </p:extLst>
          </p:nvPr>
        </p:nvGraphicFramePr>
        <p:xfrm>
          <a:off x="5007428" y="372997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7" name="Equation" r:id="rId7" imgW="889046" imgH="837787" progId="Equation.DSMT4">
                  <p:embed/>
                </p:oleObj>
              </mc:Choice>
              <mc:Fallback>
                <p:oleObj name="Equation" r:id="rId7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428" y="372997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10340"/>
              </p:ext>
            </p:extLst>
          </p:nvPr>
        </p:nvGraphicFramePr>
        <p:xfrm>
          <a:off x="5978525" y="3729978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Equation" r:id="rId9" imgW="2323800" imgH="838080" progId="Equation.DSMT4">
                  <p:embed/>
                </p:oleObj>
              </mc:Choice>
              <mc:Fallback>
                <p:oleObj name="Equation" r:id="rId9" imgW="2323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729978"/>
                        <a:ext cx="232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546870" y="399324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81828" y="42633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527408"/>
              </p:ext>
            </p:extLst>
          </p:nvPr>
        </p:nvGraphicFramePr>
        <p:xfrm>
          <a:off x="3896178" y="3720453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Equation" r:id="rId11" imgW="1015816" imgH="837787" progId="Equation.DSMT4">
                  <p:embed/>
                </p:oleObj>
              </mc:Choice>
              <mc:Fallback>
                <p:oleObj name="Equation" r:id="rId11" imgW="101581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178" y="3720453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1" name="Equation" r:id="rId3" imgW="736370" imgH="292123" progId="Equation.DSMT4">
                  <p:embed/>
                </p:oleObj>
              </mc:Choice>
              <mc:Fallback>
                <p:oleObj name="Equation" r:id="rId3" imgW="736370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2" name="Equation" r:id="rId5" imgW="2183757" imgH="927077" progId="Equation.DSMT4">
                  <p:embed/>
                </p:oleObj>
              </mc:Choice>
              <mc:Fallback>
                <p:oleObj name="Equation" r:id="rId5" imgW="2183757" imgH="92707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3" name="Equation" r:id="rId7" imgW="1904862" imgH="304800" progId="Equation.DSMT4">
                  <p:embed/>
                </p:oleObj>
              </mc:Choice>
              <mc:Fallback>
                <p:oleObj name="Equation" r:id="rId7" imgW="1904862" imgH="304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4351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4" name="Equation" r:id="rId9" imgW="1600200" imgH="342720" progId="Equation.DSMT4">
                  <p:embed/>
                </p:oleObj>
              </mc:Choice>
              <mc:Fallback>
                <p:oleObj name="Equation" r:id="rId9" imgW="16002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hr </a:t>
            </a:r>
            <a:r>
              <a:rPr lang="en-US" dirty="0"/>
              <a:t>work day. </a:t>
            </a:r>
          </a:p>
          <a:p>
            <a:r>
              <a:rPr lang="en-US" b="1" dirty="0"/>
              <a:t>Solution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1500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 seconds </a:t>
            </a:r>
            <a:r>
              <a:rPr lang="en-US" dirty="0"/>
              <a:t>in a 5-day work week.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715328"/>
              </p:ext>
            </p:extLst>
          </p:nvPr>
        </p:nvGraphicFramePr>
        <p:xfrm>
          <a:off x="1777524" y="323238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6" name="Equation" r:id="rId4" imgW="952200" imgH="368280" progId="Equation.DSMT4">
                  <p:embed/>
                </p:oleObj>
              </mc:Choice>
              <mc:Fallback>
                <p:oleObj name="Equation" r:id="rId4" imgW="952200" imgH="3682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24" y="3232388"/>
                        <a:ext cx="952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34796"/>
              </p:ext>
            </p:extLst>
          </p:nvPr>
        </p:nvGraphicFramePr>
        <p:xfrm>
          <a:off x="2768600" y="2971800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7" name="Equation" r:id="rId6" imgW="4317840" imgH="927000" progId="Equation.DSMT4">
                  <p:embed/>
                </p:oleObj>
              </mc:Choice>
              <mc:Fallback>
                <p:oleObj name="Equation" r:id="rId6" imgW="4317840" imgH="927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971800"/>
                        <a:ext cx="4318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35827"/>
              </p:ext>
            </p:extLst>
          </p:nvPr>
        </p:nvGraphicFramePr>
        <p:xfrm>
          <a:off x="2768600" y="3965575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8" name="Equation" r:id="rId8" imgW="2273040" imgH="291960" progId="Equation.DSMT4">
                  <p:embed/>
                </p:oleObj>
              </mc:Choice>
              <mc:Fallback>
                <p:oleObj name="Equation" r:id="rId8" imgW="22730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65575"/>
                        <a:ext cx="2273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561908"/>
              </p:ext>
            </p:extLst>
          </p:nvPr>
        </p:nvGraphicFramePr>
        <p:xfrm>
          <a:off x="5118100" y="3982059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9"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982059"/>
                        <a:ext cx="196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402508" y="356430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429000" y="3291982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53200" y="3554766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43670" y="3539384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71146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45238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the basic units of measure in the U.S. customary system.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multiplication and division to convert between US units of measure.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unit fractions to convert between US units of measure.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defTabSz="406400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Relationships Between Measurements in the U.S. Customary System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3 feet = 1 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 inches = 1 yard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qt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yd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60 min</a:t>
            </a:r>
          </a:p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1 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endParaRPr lang="en-US" i="0" dirty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129540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hr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819922" y="1838980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2000 </a:t>
            </a:r>
            <a:r>
              <a:rPr lang="en-US" sz="2800" dirty="0" err="1">
                <a:solidFill>
                  <a:srgbClr val="000099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Multiplication and Division to Convert</a:t>
            </a:r>
            <a:br>
              <a:rPr lang="en-US" dirty="0"/>
            </a:br>
            <a:r>
              <a:rPr lang="en-US" dirty="0"/>
              <a:t>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fl oz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  <a:p>
            <a:pPr algn="just"/>
            <a:r>
              <a:rPr lang="en-US" b="1" i="0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55009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54864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Because there are </a:t>
            </a:r>
            <a:r>
              <a:rPr lang="en-US" dirty="0">
                <a:solidFill>
                  <a:srgbClr val="0000FF"/>
                </a:solidFill>
              </a:rPr>
              <a:t>60 minutes</a:t>
            </a:r>
            <a:r>
              <a:rPr lang="en-US" dirty="0">
                <a:solidFill>
                  <a:schemeClr val="tx1"/>
                </a:solidFill>
              </a:rPr>
              <a:t> in 1 hour, divide by 	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Equation" r:id="rId3" imgW="1180618" imgH="292123" progId="Equation.DSMT4">
                  <p:embed/>
                </p:oleObj>
              </mc:Choice>
              <mc:Fallback>
                <p:oleObj name="Equation" r:id="rId3" imgW="1180618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Equation" r:id="rId5" imgW="1320616" imgH="837787" progId="Equation.DSMT4">
                  <p:embed/>
                </p:oleObj>
              </mc:Choice>
              <mc:Fallback>
                <p:oleObj name="Equation" r:id="rId5" imgW="1320616" imgH="83778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Equation" r:id="rId7" imgW="965108" imgH="837787" progId="Equation.DSMT4">
                  <p:embed/>
                </p:oleObj>
              </mc:Choice>
              <mc:Fallback>
                <p:oleObj name="Equation" r:id="rId7" imgW="965108" imgH="83778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27940"/>
              </p:ext>
            </p:extLst>
          </p:nvPr>
        </p:nvGraphicFramePr>
        <p:xfrm>
          <a:off x="4743390" y="5078766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0" name="Equation" r:id="rId9" imgW="2463480" imgH="838080" progId="Equation.DSMT4">
                  <p:embed/>
                </p:oleObj>
              </mc:Choice>
              <mc:Fallback>
                <p:oleObj name="Equation" r:id="rId9" imgW="2463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390" y="5078766"/>
                        <a:ext cx="246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3" imgW="825607" imgH="292299" progId="Equation.DSMT4">
                  <p:embed/>
                </p:oleObj>
              </mc:Choice>
              <mc:Fallback>
                <p:oleObj name="Equation" r:id="rId3" imgW="825607" imgH="29229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5" imgW="1067168" imgH="838292" progId="Equation.DSMT4">
                  <p:embed/>
                </p:oleObj>
              </mc:Choice>
              <mc:Fallback>
                <p:oleObj name="Equation" r:id="rId5" imgW="1067168" imgH="83829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642047"/>
              </p:ext>
            </p:extLst>
          </p:nvPr>
        </p:nvGraphicFramePr>
        <p:xfrm>
          <a:off x="4786082" y="28638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7" imgW="2489040" imgH="838080" progId="Equation.DSMT4">
                  <p:embed/>
                </p:oleObj>
              </mc:Choice>
              <mc:Fallback>
                <p:oleObj name="Equation" r:id="rId7" imgW="2489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082" y="28638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9" imgW="1041170" imgH="837787" progId="Equation.DSMT4">
                  <p:embed/>
                </p:oleObj>
              </mc:Choice>
              <mc:Fallback>
                <p:oleObj name="Equation" r:id="rId9" imgW="1041170" imgH="83778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756</Words>
  <Application>Microsoft Office PowerPoint</Application>
  <PresentationFormat>On-screen Show (4:3)</PresentationFormat>
  <Paragraphs>116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Arial</vt:lpstr>
      <vt:lpstr>Courier New</vt:lpstr>
      <vt:lpstr>Office Theme</vt:lpstr>
      <vt:lpstr>Equation</vt:lpstr>
      <vt:lpstr>Section A.1</vt:lpstr>
      <vt:lpstr>Objectives</vt:lpstr>
      <vt:lpstr>Relationships Between Measurements in the U.S. Customary System</vt:lpstr>
      <vt:lpstr>Example 1: Basic Conversions in the US Customary System</vt:lpstr>
      <vt:lpstr>Example 1: Basic Conversions in the US Customary System (cont.)</vt:lpstr>
      <vt:lpstr>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</dc:title>
  <dc:creator>Hawkes Learning</dc:creator>
  <cp:lastModifiedBy>Barbara Miller</cp:lastModifiedBy>
  <cp:revision>134</cp:revision>
  <dcterms:created xsi:type="dcterms:W3CDTF">2013-04-26T14:43:13Z</dcterms:created>
  <dcterms:modified xsi:type="dcterms:W3CDTF">2020-10-23T20:15:32Z</dcterms:modified>
</cp:coreProperties>
</file>