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86" r:id="rId11"/>
    <p:sldId id="267" r:id="rId12"/>
    <p:sldId id="287" r:id="rId13"/>
    <p:sldId id="271" r:id="rId14"/>
    <p:sldId id="272" r:id="rId15"/>
    <p:sldId id="288" r:id="rId16"/>
    <p:sldId id="276" r:id="rId17"/>
    <p:sldId id="277" r:id="rId18"/>
    <p:sldId id="289" r:id="rId19"/>
    <p:sldId id="281" r:id="rId20"/>
    <p:sldId id="282" r:id="rId21"/>
    <p:sldId id="290" r:id="rId2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5"/>
      <p:bold r:id="rId26"/>
      <p:italic r:id="rId27"/>
      <p:boldItalic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Relationship Id="rId6" Type="http://schemas.openxmlformats.org/officeDocument/2006/relationships/image" Target="../media/image60.wmf"/><Relationship Id="rId5" Type="http://schemas.openxmlformats.org/officeDocument/2006/relationships/image" Target="../media/image59.wmf"/><Relationship Id="rId4" Type="http://schemas.openxmlformats.org/officeDocument/2006/relationships/image" Target="../media/image5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image" Target="../media/image68.wmf"/><Relationship Id="rId1" Type="http://schemas.openxmlformats.org/officeDocument/2006/relationships/image" Target="../media/image6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12" Type="http://schemas.openxmlformats.org/officeDocument/2006/relationships/image" Target="../media/image39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11" Type="http://schemas.openxmlformats.org/officeDocument/2006/relationships/image" Target="../media/image38.wmf"/><Relationship Id="rId5" Type="http://schemas.openxmlformats.org/officeDocument/2006/relationships/image" Target="../media/image32.wmf"/><Relationship Id="rId10" Type="http://schemas.openxmlformats.org/officeDocument/2006/relationships/image" Target="../media/image37.wmf"/><Relationship Id="rId4" Type="http://schemas.openxmlformats.org/officeDocument/2006/relationships/image" Target="../media/image31.wmf"/><Relationship Id="rId9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Relationship Id="rId9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329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BA2F8-544E-4F20-B9E9-711412410758}" type="datetimeFigureOut">
              <a:rPr lang="en-US" smtClean="0"/>
              <a:pPr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CD9A1-5DF9-4138-9BA9-0D76304AEF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33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5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2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.wmf"/><Relationship Id="rId20" Type="http://schemas.openxmlformats.org/officeDocument/2006/relationships/image" Target="../media/image36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8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10" Type="http://schemas.openxmlformats.org/officeDocument/2006/relationships/image" Target="../media/image31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28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3.wmf"/><Relationship Id="rId22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40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50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0.bin"/><Relationship Id="rId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6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8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60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4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7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8.bin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6.bin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0.bin"/><Relationship Id="rId14" Type="http://schemas.openxmlformats.org/officeDocument/2006/relationships/image" Target="../media/image2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and Metric Equivalents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Length</a:t>
            </a:r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</a:rPr>
              <a:t>Most of the conversion units are not exact and slightly</a:t>
            </a:r>
          </a:p>
          <a:p>
            <a:r>
              <a:rPr lang="en-US" dirty="0">
                <a:solidFill>
                  <a:srgbClr val="000000"/>
                </a:solidFill>
              </a:rPr>
              <a:t>different answers are possible, depending on the conversion units used. Generally, we will round conversions to the nearest hundredth.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Converting Units of Length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1659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6 in.</a:t>
            </a:r>
            <a:r>
              <a:rPr lang="en-US" i="0" dirty="0">
                <a:solidFill>
                  <a:schemeClr val="tx1"/>
                </a:solidFill>
              </a:rPr>
              <a:t>  </a:t>
            </a:r>
            <a:r>
              <a:rPr lang="en-US" i="0" dirty="0">
                <a:solidFill>
                  <a:srgbClr val="0000FF"/>
                </a:solidFill>
              </a:rPr>
              <a:t>=  ______ cm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25 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km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mi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ft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______ yd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in.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854678" y="4990622"/>
          <a:ext cx="2235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7" name="Equation" r:id="rId3" imgW="2234880" imgH="927000" progId="Equation.DSMT4">
                  <p:embed/>
                </p:oleObj>
              </mc:Choice>
              <mc:Fallback>
                <p:oleObj name="Equation" r:id="rId3" imgW="223488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678" y="4990622"/>
                        <a:ext cx="2235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4175182" y="5251928"/>
          <a:ext cx="1765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8" name="Equation" r:id="rId5" imgW="1765080" imgH="380880" progId="Equation.DSMT4">
                  <p:embed/>
                </p:oleObj>
              </mc:Choice>
              <mc:Fallback>
                <p:oleObj name="Equation" r:id="rId5" imgW="17650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82" y="5251928"/>
                        <a:ext cx="1765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6028426" y="5257800"/>
          <a:ext cx="1612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9" name="Equation" r:id="rId7" imgW="1612800" imgH="380880" progId="Equation.DSMT4">
                  <p:embed/>
                </p:oleObj>
              </mc:Choice>
              <mc:Fallback>
                <p:oleObj name="Equation" r:id="rId7" imgW="16128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8426" y="5257800"/>
                        <a:ext cx="1612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Connector 17"/>
          <p:cNvCxnSpPr/>
          <p:nvPr/>
        </p:nvCxnSpPr>
        <p:spPr>
          <a:xfrm rot="5400000">
            <a:off x="2400300" y="529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3467100" y="5600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Converting Units of Length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25 mi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 km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30 m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m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040626" y="1143000"/>
          <a:ext cx="2387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1" name="Equation" r:id="rId3" imgW="2387520" imgH="927000" progId="Equation.DSMT4">
                  <p:embed/>
                </p:oleObj>
              </mc:Choice>
              <mc:Fallback>
                <p:oleObj name="Equation" r:id="rId3" imgW="238752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0626" y="1143000"/>
                        <a:ext cx="2387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699" name="Object 3"/>
          <p:cNvGraphicFramePr>
            <a:graphicFrameLocks noChangeAspect="1"/>
          </p:cNvGraphicFramePr>
          <p:nvPr/>
        </p:nvGraphicFramePr>
        <p:xfrm>
          <a:off x="4513052" y="1397000"/>
          <a:ext cx="1905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2" name="Equation" r:id="rId5" imgW="1904760" imgH="393480" progId="Equation.DSMT4">
                  <p:embed/>
                </p:oleObj>
              </mc:Choice>
              <mc:Fallback>
                <p:oleObj name="Equation" r:id="rId5" imgW="1904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3052" y="1397000"/>
                        <a:ext cx="1905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6497638" y="1403350"/>
          <a:ext cx="1612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3" name="Equation" r:id="rId7" imgW="1612800" imgH="393480" progId="Equation.DSMT4">
                  <p:embed/>
                </p:oleObj>
              </mc:Choice>
              <mc:Fallback>
                <p:oleObj name="Equation" r:id="rId7" imgW="161280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1403350"/>
                        <a:ext cx="1612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81300" y="146145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848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2120900" y="2159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4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0900" y="2159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4632325" y="2438400"/>
          <a:ext cx="1854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5" name="Equation" r:id="rId11" imgW="1854000" imgH="380880" progId="Equation.DSMT4">
                  <p:embed/>
                </p:oleObj>
              </mc:Choice>
              <mc:Fallback>
                <p:oleObj name="Equation" r:id="rId11" imgW="18540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2325" y="2438400"/>
                        <a:ext cx="1854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/>
          <p:cNvGraphicFramePr>
            <a:graphicFrameLocks noChangeAspect="1"/>
          </p:cNvGraphicFramePr>
          <p:nvPr/>
        </p:nvGraphicFramePr>
        <p:xfrm>
          <a:off x="6587704" y="2444750"/>
          <a:ext cx="116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6" name="Equation" r:id="rId13" imgW="1168200" imgH="380880" progId="Equation.DSMT4">
                  <p:embed/>
                </p:oleObj>
              </mc:Choice>
              <mc:Fallback>
                <p:oleObj name="Equation" r:id="rId13" imgW="116820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7704" y="2444750"/>
                        <a:ext cx="116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1974850" y="3187700"/>
          <a:ext cx="2362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7" name="Equation" r:id="rId15" imgW="2361960" imgH="927000" progId="Equation.DSMT4">
                  <p:embed/>
                </p:oleObj>
              </mc:Choice>
              <mc:Fallback>
                <p:oleObj name="Equation" r:id="rId15" imgW="23619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4850" y="3187700"/>
                        <a:ext cx="2362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/>
        </p:nvGraphicFramePr>
        <p:xfrm>
          <a:off x="4445478" y="3219450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8" name="Equation" r:id="rId17" imgW="1422360" imgH="838080" progId="Equation.DSMT4">
                  <p:embed/>
                </p:oleObj>
              </mc:Choice>
              <mc:Fallback>
                <p:oleObj name="Equation" r:id="rId17" imgW="14223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478" y="3219450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5943600" y="3458952"/>
          <a:ext cx="1422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39" name="Equation" r:id="rId19" imgW="1422360" imgH="406080" progId="Equation.DSMT4">
                  <p:embed/>
                </p:oleObj>
              </mc:Choice>
              <mc:Fallback>
                <p:oleObj name="Equation" r:id="rId19" imgW="14223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458952"/>
                        <a:ext cx="1422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2857500" y="2476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924300" y="2781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705100" y="3543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000500" y="3771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707" name="Object 11"/>
          <p:cNvGraphicFramePr>
            <a:graphicFrameLocks noChangeAspect="1"/>
          </p:cNvGraphicFramePr>
          <p:nvPr/>
        </p:nvGraphicFramePr>
        <p:xfrm>
          <a:off x="2108200" y="4208463"/>
          <a:ext cx="2540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0" name="Equation" r:id="rId21" imgW="2539800" imgH="927000" progId="Equation.DSMT4">
                  <p:embed/>
                </p:oleObj>
              </mc:Choice>
              <mc:Fallback>
                <p:oleObj name="Equation" r:id="rId21" imgW="2539800" imgH="927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208463"/>
                        <a:ext cx="2540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4724878" y="4240213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1" name="Equation" r:id="rId23" imgW="1549080" imgH="838080" progId="Equation.DSMT4">
                  <p:embed/>
                </p:oleObj>
              </mc:Choice>
              <mc:Fallback>
                <p:oleObj name="Equation" r:id="rId23" imgW="15490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878" y="4240213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/>
        </p:nvGraphicFramePr>
        <p:xfrm>
          <a:off x="6337778" y="4486275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842" name="Equation" r:id="rId25" imgW="1688760" imgH="393480" progId="Equation.DSMT4">
                  <p:embed/>
                </p:oleObj>
              </mc:Choice>
              <mc:Fallback>
                <p:oleObj name="Equation" r:id="rId25" imgW="1688760" imgH="393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7778" y="4486275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4305300" y="4804196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933700" y="4533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7200" y="5100197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With this information, do you think that a 100 m dash is longer (or shorter) than a 100 yd dash?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Area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99719"/>
              </p:ext>
            </p:extLst>
          </p:nvPr>
        </p:nvGraphicFramePr>
        <p:xfrm>
          <a:off x="1737360" y="1371600"/>
          <a:ext cx="566928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2:  Area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6.45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0.155 in.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0.093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10.764 ft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0.836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1.196 yd</a:t>
                      </a:r>
                      <a:r>
                        <a:rPr lang="en-US" sz="2000" baseline="30000" dirty="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acre ≈ 0.405 ha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ha  ≈ 2.47 acres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Converting Units of Area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40 yd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______ m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in.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= _____ ha</a:t>
            </a: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r>
              <a:rPr lang="en-US" dirty="0"/>
              <a:t>  </a:t>
            </a:r>
            <a:r>
              <a:rPr lang="en-US" dirty="0">
                <a:solidFill>
                  <a:srgbClr val="0000FF"/>
                </a:solidFill>
              </a:rPr>
              <a:t>=  _____ acres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40 yd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endParaRPr lang="en-US" i="0" dirty="0">
              <a:solidFill>
                <a:srgbClr val="FF0008"/>
              </a:solidFill>
            </a:endParaRPr>
          </a:p>
        </p:txBody>
      </p:sp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105025" y="5057775"/>
          <a:ext cx="2743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3" imgW="2743200" imgH="977760" progId="Equation.DSMT4">
                  <p:embed/>
                </p:oleObj>
              </mc:Choice>
              <mc:Fallback>
                <p:oleObj name="Equation" r:id="rId3" imgW="2743200" imgH="977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5057775"/>
                        <a:ext cx="2743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18075" y="5302250"/>
          <a:ext cx="2082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5" imgW="2082600" imgH="482400" progId="Equation.DSMT4">
                  <p:embed/>
                </p:oleObj>
              </mc:Choice>
              <mc:Fallback>
                <p:oleObj name="Equation" r:id="rId5" imgW="2082600" imgH="482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8075" y="5302250"/>
                        <a:ext cx="2082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7086600" y="5326063"/>
          <a:ext cx="1562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7" imgW="1562040" imgH="482400" progId="Equation.DSMT4">
                  <p:embed/>
                </p:oleObj>
              </mc:Choice>
              <mc:Fallback>
                <p:oleObj name="Equation" r:id="rId7" imgW="1562040" imgH="482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5326063"/>
                        <a:ext cx="1562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867025" y="5410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076700" y="56959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Converting Units of Area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100 cm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endParaRPr lang="en-US" baseline="30000" dirty="0">
              <a:solidFill>
                <a:srgbClr val="0000FF"/>
              </a:solidFill>
            </a:endParaRPr>
          </a:p>
          <a:p>
            <a:pPr marL="514350" indent="-514350">
              <a:lnSpc>
                <a:spcPct val="200000"/>
              </a:lnSpc>
              <a:buFont typeface="+mj-lt"/>
              <a:buAutoNum type="alphaLcPeriod" startAt="2"/>
            </a:pPr>
            <a:r>
              <a:rPr lang="en-US" baseline="3000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acres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5 ha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409825" y="1076325"/>
          <a:ext cx="3048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2" name="Equation" r:id="rId3" imgW="3047760" imgH="977760" progId="Equation.DSMT4">
                  <p:embed/>
                </p:oleObj>
              </mc:Choice>
              <mc:Fallback>
                <p:oleObj name="Equation" r:id="rId3" imgW="3047760" imgH="977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825" y="1076325"/>
                        <a:ext cx="3048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5505450" y="1320800"/>
          <a:ext cx="2324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3" name="Equation" r:id="rId5" imgW="2323800" imgH="482400" progId="Equation.DSMT4">
                  <p:embed/>
                </p:oleObj>
              </mc:Choice>
              <mc:Fallback>
                <p:oleObj name="Equation" r:id="rId5" imgW="2323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5450" y="1320800"/>
                        <a:ext cx="2324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5518150" y="1924050"/>
          <a:ext cx="1447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4" name="Equation" r:id="rId7" imgW="1447560" imgH="482400" progId="Equation.DSMT4">
                  <p:embed/>
                </p:oleObj>
              </mc:Choice>
              <mc:Fallback>
                <p:oleObj name="Equation" r:id="rId7" imgW="144756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1924050"/>
                        <a:ext cx="1447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2197100" y="2651125"/>
          <a:ext cx="275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5" name="Equation" r:id="rId9" imgW="2755800" imgH="927000" progId="Equation.DSMT4">
                  <p:embed/>
                </p:oleObj>
              </mc:Choice>
              <mc:Fallback>
                <p:oleObj name="Equation" r:id="rId9" imgW="2755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2651125"/>
                        <a:ext cx="275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5057775" y="291465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6" name="Equation" r:id="rId11" imgW="1854000" imgH="393480" progId="Equation.DSMT4">
                  <p:embed/>
                </p:oleObj>
              </mc:Choice>
              <mc:Fallback>
                <p:oleObj name="Equation" r:id="rId11" imgW="1854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7775" y="291465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7010400" y="2936875"/>
          <a:ext cx="1333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7" name="Equation" r:id="rId13" imgW="1333440" imgH="393480" progId="Equation.DSMT4">
                  <p:embed/>
                </p:oleObj>
              </mc:Choice>
              <mc:Fallback>
                <p:oleObj name="Equation" r:id="rId13" imgW="13334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2936875"/>
                        <a:ext cx="1333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8" name="Object 8"/>
          <p:cNvGraphicFramePr>
            <a:graphicFrameLocks noChangeAspect="1"/>
          </p:cNvGraphicFramePr>
          <p:nvPr/>
        </p:nvGraphicFramePr>
        <p:xfrm>
          <a:off x="1828800" y="3797300"/>
          <a:ext cx="256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8" name="Equation" r:id="rId15" imgW="2565360" imgH="927000" progId="Equation.DSMT4">
                  <p:embed/>
                </p:oleObj>
              </mc:Choice>
              <mc:Fallback>
                <p:oleObj name="Equation" r:id="rId15" imgW="2565360" imgH="927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797300"/>
                        <a:ext cx="256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9" name="Object 9"/>
          <p:cNvGraphicFramePr>
            <a:graphicFrameLocks noChangeAspect="1"/>
          </p:cNvGraphicFramePr>
          <p:nvPr/>
        </p:nvGraphicFramePr>
        <p:xfrm>
          <a:off x="4495800" y="4067175"/>
          <a:ext cx="209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9" name="Equation" r:id="rId17" imgW="2095200" imgH="380880" progId="Equation.DSMT4">
                  <p:embed/>
                </p:oleObj>
              </mc:Choice>
              <mc:Fallback>
                <p:oleObj name="Equation" r:id="rId17" imgW="20952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067175"/>
                        <a:ext cx="2095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30" name="Object 10"/>
          <p:cNvGraphicFramePr>
            <a:graphicFrameLocks noChangeAspect="1"/>
          </p:cNvGraphicFramePr>
          <p:nvPr/>
        </p:nvGraphicFramePr>
        <p:xfrm>
          <a:off x="6680200" y="4089400"/>
          <a:ext cx="1930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0" name="Equation" r:id="rId19" imgW="1930320" imgH="380880" progId="Equation.DSMT4">
                  <p:embed/>
                </p:oleObj>
              </mc:Choice>
              <mc:Fallback>
                <p:oleObj name="Equation" r:id="rId19" imgW="193032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0200" y="4089400"/>
                        <a:ext cx="1930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3909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610100" y="1714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009900" y="29337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229100" y="3238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2400300" y="4152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543300" y="4381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Volume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647056"/>
              </p:ext>
            </p:extLst>
          </p:nvPr>
        </p:nvGraphicFramePr>
        <p:xfrm>
          <a:off x="1554480" y="1371600"/>
          <a:ext cx="603504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7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75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3:  Volume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qt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0.946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1.06</a:t>
                      </a:r>
                      <a:r>
                        <a:rPr lang="en-US" sz="2000" b="0" baseline="0" dirty="0">
                          <a:solidFill>
                            <a:srgbClr val="000000"/>
                          </a:solidFill>
                        </a:rPr>
                        <a:t> qt</a:t>
                      </a:r>
                      <a:endParaRPr lang="en-US" sz="2000" b="0" dirty="0">
                        <a:solidFill>
                          <a:srgbClr val="000000"/>
                        </a:solidFill>
                      </a:endParaRP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gal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 3.785 L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1 L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≈ </a:t>
                      </a:r>
                      <a:r>
                        <a:rPr lang="en-US" sz="2000" b="0" dirty="0">
                          <a:solidFill>
                            <a:srgbClr val="000000"/>
                          </a:solidFill>
                        </a:rPr>
                        <a:t>0.264 gal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Convert each measurement, rounding to the nearest hundredth.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 = _____ gal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  =  _____ L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20 gal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6625" name="Object 1"/>
          <p:cNvGraphicFramePr>
            <a:graphicFrameLocks noChangeAspect="1"/>
          </p:cNvGraphicFramePr>
          <p:nvPr/>
        </p:nvGraphicFramePr>
        <p:xfrm>
          <a:off x="2066925" y="476885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9" name="Equation" r:id="rId3" imgW="2374560" imgH="927000" progId="Equation.DSMT4">
                  <p:embed/>
                </p:oleObj>
              </mc:Choice>
              <mc:Fallback>
                <p:oleObj name="Equation" r:id="rId3" imgW="2374560" imgH="9270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6925" y="476885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4572000" y="5038725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0" name="Equation" r:id="rId5" imgW="1828800" imgH="380880" progId="Equation.DSMT4">
                  <p:embed/>
                </p:oleObj>
              </mc:Choice>
              <mc:Fallback>
                <p:oleObj name="Equation" r:id="rId5" imgW="1828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5038725"/>
                        <a:ext cx="1828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/>
        </p:nvGraphicFramePr>
        <p:xfrm>
          <a:off x="6524625" y="50609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1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25" y="50609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809875" y="511492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848100" y="53721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Converting Units of Capacity (Liquid Volume)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42 L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 qt</a:t>
            </a:r>
            <a:endParaRPr lang="en-US" dirty="0"/>
          </a:p>
        </p:txBody>
      </p:sp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1828800" y="2149475"/>
          <a:ext cx="2120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3" name="Equation" r:id="rId3" imgW="2120760" imgH="927000" progId="Equation.DSMT4">
                  <p:embed/>
                </p:oleObj>
              </mc:Choice>
              <mc:Fallback>
                <p:oleObj name="Equation" r:id="rId3" imgW="212076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49475"/>
                        <a:ext cx="2120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4038600" y="241935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4" name="Equation" r:id="rId5" imgW="1676160" imgH="380880" progId="Equation.DSMT4">
                  <p:embed/>
                </p:oleObj>
              </mc:Choice>
              <mc:Fallback>
                <p:oleObj name="Equation" r:id="rId5" imgW="16761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41935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/>
        </p:nvGraphicFramePr>
        <p:xfrm>
          <a:off x="5829300" y="2432050"/>
          <a:ext cx="115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5" name="Equation" r:id="rId7" imgW="1155600" imgH="380880" progId="Equation.DSMT4">
                  <p:embed/>
                </p:oleObj>
              </mc:Choice>
              <mc:Fallback>
                <p:oleObj name="Equation" r:id="rId7" imgW="11556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300" y="2432050"/>
                        <a:ext cx="115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371725" y="24923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390900" y="272097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1847850" y="1143000"/>
          <a:ext cx="241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6" name="Equation" r:id="rId9" imgW="2412720" imgH="927000" progId="Equation.DSMT4">
                  <p:embed/>
                </p:oleObj>
              </mc:Choice>
              <mc:Fallback>
                <p:oleObj name="Equation" r:id="rId9" imgW="241272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1143000"/>
                        <a:ext cx="2413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4365625" y="1406525"/>
          <a:ext cx="2120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7" name="Equation" r:id="rId11" imgW="2120760" imgH="393480" progId="Equation.DSMT4">
                  <p:embed/>
                </p:oleObj>
              </mc:Choice>
              <mc:Fallback>
                <p:oleObj name="Equation" r:id="rId11" imgW="21207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1406525"/>
                        <a:ext cx="21209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6575425" y="1419225"/>
          <a:ext cx="1587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18" name="Equation" r:id="rId13" imgW="1587240" imgH="393480" progId="Equation.DSMT4">
                  <p:embed/>
                </p:oleObj>
              </mc:Choice>
              <mc:Fallback>
                <p:oleObj name="Equation" r:id="rId13" imgW="15872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5425" y="1419225"/>
                        <a:ext cx="1587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5400000">
            <a:off x="3514725" y="175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2476500" y="14859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Mass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339419"/>
              </p:ext>
            </p:extLst>
          </p:nvPr>
        </p:nvGraphicFramePr>
        <p:xfrm>
          <a:off x="2011680" y="1524000"/>
          <a:ext cx="53035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1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86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4:  Mass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00" marB="4570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oz ≈ 28.35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g ≈ 0.035 oz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</a:t>
                      </a:r>
                      <a:r>
                        <a:rPr lang="en-US" sz="2000" dirty="0" err="1">
                          <a:solidFill>
                            <a:srgbClr val="000000"/>
                          </a:solidFill>
                        </a:rPr>
                        <a:t>lb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≈ 0.454 kg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kg ≈ 2.205 lb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temperature.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length.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area.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capacity</a:t>
            </a:r>
          </a:p>
          <a:p>
            <a:pPr marL="461963" indent="-461963"/>
            <a:r>
              <a:rPr lang="en-US" dirty="0"/>
              <a:t>	(liquid volume).</a:t>
            </a:r>
            <a:endParaRPr lang="en-US" i="0" dirty="0">
              <a:solidFill>
                <a:schemeClr val="tx1"/>
              </a:solidFill>
            </a:endParaRP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Convert between US and metric units of weight</a:t>
            </a:r>
          </a:p>
          <a:p>
            <a:pPr marL="461963" indent="-461963"/>
            <a:r>
              <a:rPr lang="en-US" dirty="0"/>
              <a:t>	(mass).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  =  _____ kg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 = _____ lb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 = _____ g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5 lb</a:t>
            </a:r>
          </a:p>
          <a:p>
            <a:pPr marL="514350" indent="-514350">
              <a:lnSpc>
                <a:spcPct val="2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15 kg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1752600" y="3686175"/>
          <a:ext cx="2247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7" name="Equation" r:id="rId3" imgW="2247840" imgH="927000" progId="Equation.DSMT4">
                  <p:embed/>
                </p:oleObj>
              </mc:Choice>
              <mc:Fallback>
                <p:oleObj name="Equation" r:id="rId3" imgW="224784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686175"/>
                        <a:ext cx="2247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4079875" y="3949700"/>
          <a:ext cx="1854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8" name="Equation" r:id="rId5" imgW="1854000" imgH="393480" progId="Equation.DSMT4">
                  <p:embed/>
                </p:oleObj>
              </mc:Choice>
              <mc:Fallback>
                <p:oleObj name="Equation" r:id="rId5" imgW="18540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949700"/>
                        <a:ext cx="1854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5994400" y="3975100"/>
          <a:ext cx="1320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9" name="Equation" r:id="rId7" imgW="1320480" imgH="393480" progId="Equation.DSMT4">
                  <p:embed/>
                </p:oleObj>
              </mc:Choice>
              <mc:Fallback>
                <p:oleObj name="Equation" r:id="rId7" imgW="13204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3975100"/>
                        <a:ext cx="1320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>
            <a:off x="2247900" y="4000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3305175" y="42672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1978025" y="4826000"/>
          <a:ext cx="2374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0" name="Equation" r:id="rId9" imgW="2374560" imgH="927000" progId="Equation.DSMT4">
                  <p:embed/>
                </p:oleObj>
              </mc:Choice>
              <mc:Fallback>
                <p:oleObj name="Equation" r:id="rId9" imgW="2374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025" y="4826000"/>
                        <a:ext cx="2374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4406900" y="5089525"/>
          <a:ext cx="1917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1" name="Equation" r:id="rId11" imgW="1917360" imgH="393480" progId="Equation.DSMT4">
                  <p:embed/>
                </p:oleObj>
              </mc:Choice>
              <mc:Fallback>
                <p:oleObj name="Equation" r:id="rId11" imgW="191736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5089525"/>
                        <a:ext cx="1917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6375400" y="5114925"/>
          <a:ext cx="1435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2" name="Equation" r:id="rId13" imgW="1434960" imgH="393480" progId="Equation.DSMT4">
                  <p:embed/>
                </p:oleObj>
              </mc:Choice>
              <mc:Fallback>
                <p:oleObj name="Equation" r:id="rId13" imgW="143496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400" y="5114925"/>
                        <a:ext cx="1435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2705100" y="51435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695700" y="5448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Converting Units of Weight (Mass)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35 oz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006600" y="1143000"/>
          <a:ext cx="2324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8" name="Equation" r:id="rId3" imgW="2323800" imgH="927000" progId="Equation.DSMT4">
                  <p:embed/>
                </p:oleObj>
              </mc:Choice>
              <mc:Fallback>
                <p:oleObj name="Equation" r:id="rId3" imgW="23238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1143000"/>
                        <a:ext cx="2324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5" name="Object 3"/>
          <p:cNvGraphicFramePr>
            <a:graphicFrameLocks noChangeAspect="1"/>
          </p:cNvGraphicFramePr>
          <p:nvPr/>
        </p:nvGraphicFramePr>
        <p:xfrm>
          <a:off x="4422775" y="1406525"/>
          <a:ext cx="19304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9" name="Equation" r:id="rId5" imgW="1930320" imgH="393480" progId="Equation.DSMT4">
                  <p:embed/>
                </p:oleObj>
              </mc:Choice>
              <mc:Fallback>
                <p:oleObj name="Equation" r:id="rId5" imgW="19303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2775" y="1406525"/>
                        <a:ext cx="19304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6394450" y="1438275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30" name="Equation" r:id="rId7" imgW="1536480" imgH="380880" progId="Equation.DSMT4">
                  <p:embed/>
                </p:oleObj>
              </mc:Choice>
              <mc:Fallback>
                <p:oleObj name="Equation" r:id="rId7" imgW="1536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4450" y="1438275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Connector 6"/>
          <p:cNvCxnSpPr/>
          <p:nvPr/>
        </p:nvCxnSpPr>
        <p:spPr>
          <a:xfrm rot="5400000">
            <a:off x="2724150" y="14668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3724275" y="173355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Definition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U.S. customary measure is in </a:t>
            </a:r>
            <a:r>
              <a:rPr lang="en-US" b="1" i="0" dirty="0">
                <a:solidFill>
                  <a:srgbClr val="C00000"/>
                </a:solidFill>
              </a:rPr>
              <a:t>degrees Fahrenheit</a:t>
            </a:r>
            <a:r>
              <a:rPr lang="en-US" i="0" dirty="0">
                <a:solidFill>
                  <a:srgbClr val="000000"/>
                </a:solidFill>
              </a:rPr>
              <a:t> (    ).</a:t>
            </a:r>
          </a:p>
          <a:p>
            <a:pPr>
              <a:spcBef>
                <a:spcPct val="50000"/>
              </a:spcBef>
            </a:pPr>
            <a:r>
              <a:rPr lang="en-US" i="0" dirty="0">
                <a:solidFill>
                  <a:srgbClr val="000000"/>
                </a:solidFill>
              </a:rPr>
              <a:t>Metric measure is in </a:t>
            </a:r>
            <a:r>
              <a:rPr lang="en-US" b="1" i="0" dirty="0">
                <a:solidFill>
                  <a:srgbClr val="C00000"/>
                </a:solidFill>
              </a:rPr>
              <a:t>degrees Celsius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</a:t>
            </a:r>
            <a:r>
              <a:rPr lang="en-US" dirty="0">
                <a:solidFill>
                  <a:srgbClr val="000000"/>
                </a:solidFill>
                <a:sym typeface="Symbol" panose="02000600020000020004" pitchFamily="18" charset="2"/>
              </a:rPr>
              <a:t>   </a:t>
            </a:r>
            <a:r>
              <a:rPr lang="en-US" i="0" dirty="0">
                <a:solidFill>
                  <a:srgbClr val="000000"/>
                </a:solidFill>
              </a:rPr>
              <a:t>).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 two scales are shown here on thermometers.  Approximate conversions can be found by reading along a ruler or the edge of a piece of paper held horizontally across the page.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DC6212A-5D21-4B0B-B50A-5995C97219B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4345844"/>
              </p:ext>
            </p:extLst>
          </p:nvPr>
        </p:nvGraphicFramePr>
        <p:xfrm>
          <a:off x="5980176" y="2667000"/>
          <a:ext cx="355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8" name="Equation" r:id="rId3" imgW="355320" imgH="317160" progId="Equation.DSMT4">
                  <p:embed/>
                </p:oleObj>
              </mc:Choice>
              <mc:Fallback>
                <p:oleObj name="Equation" r:id="rId3" imgW="355320" imgH="317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80176" y="2667000"/>
                        <a:ext cx="355600" cy="317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AF8BF48-A9F1-420A-A271-E7B6A29419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171309"/>
              </p:ext>
            </p:extLst>
          </p:nvPr>
        </p:nvGraphicFramePr>
        <p:xfrm>
          <a:off x="7791450" y="2033588"/>
          <a:ext cx="31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9" name="Equation" r:id="rId5" imgW="317160" imgH="304560" progId="Equation.DSMT4">
                  <p:embed/>
                </p:oleObj>
              </mc:Choice>
              <mc:Fallback>
                <p:oleObj name="Equation" r:id="rId5" imgW="317160" imgH="304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5DC6212A-5D21-4B0B-B50A-5995C97219B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791450" y="2033588"/>
                        <a:ext cx="317500" cy="30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Temperature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Definition (cont.)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</p:txBody>
      </p:sp>
      <p:pic>
        <p:nvPicPr>
          <p:cNvPr id="7172" name="Picture 4" descr="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9823" y="1720827"/>
            <a:ext cx="3513487" cy="4146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Equivalent Measures of Temperature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Hold a straight edge horizontally across the two thermometers and you will read: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37001"/>
              </p:ext>
            </p:extLst>
          </p:nvPr>
        </p:nvGraphicFramePr>
        <p:xfrm>
          <a:off x="4267200" y="2561772"/>
          <a:ext cx="24003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Equation" r:id="rId3" imgW="2400300" imgH="241300" progId="Equation.DSMT4">
                  <p:embed/>
                </p:oleObj>
              </mc:Choice>
              <mc:Fallback>
                <p:oleObj name="Equation" r:id="rId3" imgW="2400300" imgH="241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561772"/>
                        <a:ext cx="24003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67200" y="3272970"/>
          <a:ext cx="217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7" name="Equation" r:id="rId5" imgW="2171700" imgH="279400" progId="Equation.DSMT4">
                  <p:embed/>
                </p:oleObj>
              </mc:Choice>
              <mc:Fallback>
                <p:oleObj name="Equation" r:id="rId5" imgW="21717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2970"/>
                        <a:ext cx="217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67200" y="3991428"/>
          <a:ext cx="3327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7" imgW="3327400" imgH="279400" progId="Equation.DSMT4">
                  <p:embed/>
                </p:oleObj>
              </mc:Choice>
              <mc:Fallback>
                <p:oleObj name="Equation" r:id="rId7" imgW="3327400" imgH="279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991428"/>
                        <a:ext cx="3327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90486" y="3937000"/>
          <a:ext cx="185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9" imgW="1853396" imgH="406224" progId="Equation.DSMT4">
                  <p:embed/>
                </p:oleObj>
              </mc:Choice>
              <mc:Fallback>
                <p:oleObj name="Equation" r:id="rId9" imgW="1853396" imgH="406224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486" y="3937000"/>
                        <a:ext cx="185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843316" y="3225800"/>
          <a:ext cx="203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11" imgW="2032000" imgH="406400" progId="Equation.DSMT4">
                  <p:embed/>
                </p:oleObj>
              </mc:Choice>
              <mc:Fallback>
                <p:oleObj name="Equation" r:id="rId11" imgW="2032000" imgH="406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316" y="3225800"/>
                        <a:ext cx="203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0242661"/>
              </p:ext>
            </p:extLst>
          </p:nvPr>
        </p:nvGraphicFramePr>
        <p:xfrm>
          <a:off x="1676400" y="2514600"/>
          <a:ext cx="2197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13" imgW="2197100" imgH="406400" progId="Equation.DSMT4">
                  <p:embed/>
                </p:oleObj>
              </mc:Choice>
              <mc:Fallback>
                <p:oleObj name="Equation" r:id="rId13" imgW="2197100" imgH="406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14600"/>
                        <a:ext cx="2197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Temperature Formulas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75487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i="0" dirty="0">
                <a:solidFill>
                  <a:srgbClr val="000000"/>
                </a:solidFill>
              </a:rPr>
              <a:t> = </a:t>
            </a:r>
            <a:r>
              <a:rPr lang="en-US" dirty="0">
                <a:solidFill>
                  <a:srgbClr val="000000"/>
                </a:solidFill>
              </a:rPr>
              <a:t>Fahrenheit temperature and 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= Celsius temperature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600200" y="23622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3" imgW="1816100" imgH="838200" progId="Equation.DSMT4">
                  <p:embed/>
                </p:oleObj>
              </mc:Choice>
              <mc:Fallback>
                <p:oleObj name="Equation" r:id="rId3" imgW="1816100" imgH="838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3622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1524000" y="38100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" imgW="1917700" imgH="876300" progId="Equation.DSMT4">
                  <p:embed/>
                </p:oleObj>
              </mc:Choice>
              <mc:Fallback>
                <p:oleObj name="Equation" r:id="rId5" imgW="1917700" imgH="876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810000"/>
                        <a:ext cx="19177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 = 86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Celsius.</a:t>
            </a:r>
            <a:endParaRPr lang="en-US" i="0" dirty="0">
              <a:solidFill>
                <a:schemeClr val="tx1"/>
              </a:solidFill>
            </a:endParaRP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48640" y="4078514"/>
          <a:ext cx="1549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Equation" r:id="rId3" imgW="1548728" imgH="355446" progId="Equation.DSMT4">
                  <p:embed/>
                </p:oleObj>
              </mc:Choice>
              <mc:Fallback>
                <p:oleObj name="Equation" r:id="rId3" imgW="1548728" imgH="355446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4078514"/>
                        <a:ext cx="1549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83366" y="2827338"/>
          <a:ext cx="20574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Equation" r:id="rId5" imgW="2057400" imgH="939600" progId="Equation.DSMT4">
                  <p:embed/>
                </p:oleObj>
              </mc:Choice>
              <mc:Fallback>
                <p:oleObj name="Equation" r:id="rId5" imgW="205740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3366" y="2827338"/>
                        <a:ext cx="20574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924550" y="2874963"/>
          <a:ext cx="116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Equation" r:id="rId7" imgW="1168200" imgH="876240" progId="Equation.DSMT4">
                  <p:embed/>
                </p:oleObj>
              </mc:Choice>
              <mc:Fallback>
                <p:oleObj name="Equation" r:id="rId7" imgW="1168200" imgH="876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4550" y="2874963"/>
                        <a:ext cx="116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7179322" y="3183129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Equation" r:id="rId9" imgW="660113" imgH="291973" progId="Equation.DSMT4">
                  <p:embed/>
                </p:oleObj>
              </mc:Choice>
              <mc:Fallback>
                <p:oleObj name="Equation" r:id="rId9" imgW="660113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9322" y="3183129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09800" y="4085772"/>
          <a:ext cx="10541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Equation" r:id="rId11" imgW="1053643" imgH="317362" progId="Equation.DSMT4">
                  <p:embed/>
                </p:oleObj>
              </mc:Choice>
              <mc:Fallback>
                <p:oleObj name="Equation" r:id="rId11" imgW="1053643" imgH="317362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85772"/>
                        <a:ext cx="10541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758950" y="2895600"/>
          <a:ext cx="1917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Equation" r:id="rId13" imgW="1917360" imgH="876240" progId="Equation.DSMT4">
                  <p:embed/>
                </p:oleObj>
              </mc:Choice>
              <mc:Fallback>
                <p:oleObj name="Equation" r:id="rId13" imgW="191736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950" y="2895600"/>
                        <a:ext cx="1917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Converting Units of Temperature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i="0" dirty="0">
                <a:solidFill>
                  <a:schemeClr val="tx1"/>
                </a:solidFill>
              </a:rPr>
              <a:t>Convert </a:t>
            </a:r>
            <a:r>
              <a:rPr lang="en-US" i="1" dirty="0">
                <a:solidFill>
                  <a:srgbClr val="0000FF"/>
                </a:solidFill>
              </a:rPr>
              <a:t>C</a:t>
            </a:r>
            <a:r>
              <a:rPr lang="en-US" i="0" dirty="0">
                <a:solidFill>
                  <a:srgbClr val="0000FF"/>
                </a:solidFill>
              </a:rPr>
              <a:t> = 35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to its equivalent measurement in degrees Fahrenheit.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 algn="just">
              <a:spcBef>
                <a:spcPct val="50000"/>
              </a:spcBef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1500" y="28956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5" name="Equation" r:id="rId3" imgW="1815840" imgH="838080" progId="Equation.DSMT4">
                  <p:embed/>
                </p:oleObj>
              </mc:Choice>
              <mc:Fallback>
                <p:oleObj name="Equation" r:id="rId3" imgW="1815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895600"/>
                        <a:ext cx="1816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52450" y="4038600"/>
          <a:ext cx="158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6" name="Equation" r:id="rId5" imgW="1587240" imgH="355320" progId="Equation.DSMT4">
                  <p:embed/>
                </p:oleObj>
              </mc:Choice>
              <mc:Fallback>
                <p:oleObj name="Equation" r:id="rId5" imgW="1587240" imgH="3553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4038600"/>
                        <a:ext cx="158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791200" y="32004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7" name="Equation" r:id="rId7" imgW="1307880" imgH="291960" progId="Equation.DSMT4">
                  <p:embed/>
                </p:oleObj>
              </mc:Choice>
              <mc:Fallback>
                <p:oleObj name="Equation" r:id="rId7" imgW="130788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004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7198312" y="3202341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8" name="Equation" r:id="rId9" imgW="647640" imgH="291960" progId="Equation.DSMT4">
                  <p:embed/>
                </p:oleObj>
              </mc:Choice>
              <mc:Fallback>
                <p:oleObj name="Equation" r:id="rId9" imgW="6476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8312" y="3202341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209800" y="4064000"/>
          <a:ext cx="10160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9" name="Equation" r:id="rId11" imgW="1015920" imgH="317160" progId="Equation.DSMT4">
                  <p:embed/>
                </p:oleObj>
              </mc:Choice>
              <mc:Fallback>
                <p:oleObj name="Equation" r:id="rId11" imgW="1015920" imgH="3171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064000"/>
                        <a:ext cx="10160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759200" y="2876550"/>
          <a:ext cx="1943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80" name="Equation" r:id="rId13" imgW="1942920" imgH="876240" progId="Equation.DSMT4">
                  <p:embed/>
                </p:oleObj>
              </mc:Choice>
              <mc:Fallback>
                <p:oleObj name="Equation" r:id="rId13" imgW="1942920" imgH="876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2876550"/>
                        <a:ext cx="19431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Length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582340"/>
              </p:ext>
            </p:extLst>
          </p:nvPr>
        </p:nvGraphicFramePr>
        <p:xfrm>
          <a:off x="1417320" y="1432404"/>
          <a:ext cx="6400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Table 1:  Length Equivalents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45733" marB="45733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U.S. to Metric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Metric to U.S.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in. = 2.54 cm (exact)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cm ≈ 0.394 in.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ft ≈ 0.305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3.28 ft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yd ≈ 0.914 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 ≈ 1.09 yd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mi ≈ 1.61 km</a:t>
                      </a:r>
                    </a:p>
                  </a:txBody>
                  <a:tcPr marT="45733" marB="4573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 km ≈ 0.62 mi</a:t>
                      </a:r>
                    </a:p>
                  </a:txBody>
                  <a:tcPr marT="45733" marB="4573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745</TotalTime>
  <Words>702</Words>
  <Application>Microsoft Office PowerPoint</Application>
  <PresentationFormat>On-screen Show (4:3)</PresentationFormat>
  <Paragraphs>130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Symbol</vt:lpstr>
      <vt:lpstr>Arial</vt:lpstr>
      <vt:lpstr>Calibri</vt:lpstr>
      <vt:lpstr>Courier New</vt:lpstr>
      <vt:lpstr>Office Theme</vt:lpstr>
      <vt:lpstr>Equation</vt:lpstr>
      <vt:lpstr>Section A.4</vt:lpstr>
      <vt:lpstr>Objectives</vt:lpstr>
      <vt:lpstr>Temperature</vt:lpstr>
      <vt:lpstr>Temperature</vt:lpstr>
      <vt:lpstr>Example 1: Equivalent Measures of Temperature</vt:lpstr>
      <vt:lpstr>Temperature Formulas</vt:lpstr>
      <vt:lpstr>Example 2: Converting Units of Temperature</vt:lpstr>
      <vt:lpstr>Example 3: Converting Units of Temperature</vt:lpstr>
      <vt:lpstr>Length</vt:lpstr>
      <vt:lpstr>Length</vt:lpstr>
      <vt:lpstr>Example 4: Converting Units of Length</vt:lpstr>
      <vt:lpstr>Example 4: Converting Units of Length (cont.)</vt:lpstr>
      <vt:lpstr>Area</vt:lpstr>
      <vt:lpstr>Example 5: Converting Units of Area</vt:lpstr>
      <vt:lpstr>Example 5: Converting Units of Area (cont.)</vt:lpstr>
      <vt:lpstr>Volume</vt:lpstr>
      <vt:lpstr>Example 6: Converting Units of Capacity (Liquid Volume)</vt:lpstr>
      <vt:lpstr>Example 6: Converting Units of Capacity (Liquid Volume) (cont.)</vt:lpstr>
      <vt:lpstr>Mass</vt:lpstr>
      <vt:lpstr>Example 7: Converting Units of Weight (Mass)</vt:lpstr>
      <vt:lpstr>Example 7: Converting Units of Weight (Mass)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</dc:title>
  <dc:creator>Hawkes Learning</dc:creator>
  <cp:lastModifiedBy>Rebecca Johnson</cp:lastModifiedBy>
  <cp:revision>121</cp:revision>
  <dcterms:created xsi:type="dcterms:W3CDTF">2013-04-26T14:43:13Z</dcterms:created>
  <dcterms:modified xsi:type="dcterms:W3CDTF">2020-10-22T19:48:20Z</dcterms:modified>
</cp:coreProperties>
</file>