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8" r:id="rId3"/>
    <p:sldId id="261" r:id="rId4"/>
    <p:sldId id="259" r:id="rId5"/>
    <p:sldId id="260" r:id="rId6"/>
    <p:sldId id="290" r:id="rId7"/>
    <p:sldId id="262" r:id="rId8"/>
    <p:sldId id="263" r:id="rId9"/>
    <p:sldId id="289" r:id="rId10"/>
    <p:sldId id="264" r:id="rId11"/>
    <p:sldId id="265" r:id="rId12"/>
    <p:sldId id="266" r:id="rId13"/>
    <p:sldId id="267" r:id="rId14"/>
    <p:sldId id="268" r:id="rId15"/>
    <p:sldId id="269" r:id="rId16"/>
    <p:sldId id="270" r:id="rId17"/>
    <p:sldId id="271" r:id="rId18"/>
    <p:sldId id="272" r:id="rId19"/>
    <p:sldId id="287" r:id="rId20"/>
    <p:sldId id="273" r:id="rId21"/>
    <p:sldId id="282" r:id="rId22"/>
    <p:sldId id="284" r:id="rId23"/>
    <p:sldId id="288" r:id="rId24"/>
    <p:sldId id="275" r:id="rId25"/>
    <p:sldId id="276" r:id="rId26"/>
    <p:sldId id="277" r:id="rId27"/>
    <p:sldId id="278" r:id="rId28"/>
    <p:sldId id="283" r:id="rId29"/>
    <p:sldId id="279" r:id="rId30"/>
    <p:sldId id="280" r:id="rId31"/>
    <p:sldId id="281" r:id="rId32"/>
    <p:sldId id="285" r:id="rId33"/>
    <p:sldId id="286" r:id="rId34"/>
  </p:sldIdLst>
  <p:sldSz cx="9144000" cy="6858000" type="screen4x3"/>
  <p:notesSz cx="6858000" cy="9144000"/>
  <p:embeddedFontLst>
    <p:embeddedFont>
      <p:font typeface="Calibri" panose="020F0502020204030204" pitchFamily="34" charset="0"/>
      <p:regular r:id="rId37"/>
      <p:bold r:id="rId38"/>
      <p:italic r:id="rId39"/>
      <p:boldItalic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FF"/>
    <a:srgbClr val="000099"/>
    <a:srgbClr val="366092"/>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30" autoAdjust="0"/>
    <p:restoredTop sz="94709" autoAdjust="0"/>
  </p:normalViewPr>
  <p:slideViewPr>
    <p:cSldViewPr>
      <p:cViewPr varScale="1">
        <p:scale>
          <a:sx n="71" d="100"/>
          <a:sy n="71" d="100"/>
        </p:scale>
        <p:origin x="148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8.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0.bin"/></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2.bin"/><Relationship Id="rId4" Type="http://schemas.openxmlformats.org/officeDocument/2006/relationships/image" Target="../media/image14.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Thinking Mathematically</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Counterexamples</a:t>
            </a:r>
            <a:endParaRPr lang="en-US" dirty="0"/>
          </a:p>
        </p:txBody>
      </p:sp>
      <p:sp>
        <p:nvSpPr>
          <p:cNvPr id="3" name="Content Placeholder 2"/>
          <p:cNvSpPr>
            <a:spLocks noGrp="1"/>
          </p:cNvSpPr>
          <p:nvPr>
            <p:ph idx="1"/>
          </p:nvPr>
        </p:nvSpPr>
        <p:spPr/>
        <p:txBody>
          <a:bodyPr/>
          <a:lstStyle/>
          <a:p>
            <a:r>
              <a:rPr lang="en-US" dirty="0" smtClean="0"/>
              <a:t>Consider the statement: </a:t>
            </a:r>
          </a:p>
          <a:p>
            <a:pPr algn="ctr"/>
            <a:r>
              <a:rPr lang="en-US" i="1" dirty="0" smtClean="0">
                <a:solidFill>
                  <a:srgbClr val="0000FF"/>
                </a:solidFill>
              </a:rPr>
              <a:t>You must have a degree in computer science to become wealthy in the computer industry. </a:t>
            </a:r>
          </a:p>
          <a:p>
            <a:r>
              <a:rPr lang="en-US" dirty="0" smtClean="0"/>
              <a:t>Is this a valid argument?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Counterexamples (cont.)</a:t>
            </a:r>
            <a:endParaRPr lang="en-US" dirty="0"/>
          </a:p>
        </p:txBody>
      </p:sp>
      <p:sp>
        <p:nvSpPr>
          <p:cNvPr id="3" name="Content Placeholder 2"/>
          <p:cNvSpPr>
            <a:spLocks noGrp="1"/>
          </p:cNvSpPr>
          <p:nvPr>
            <p:ph idx="1"/>
          </p:nvPr>
        </p:nvSpPr>
        <p:spPr/>
        <p:txBody>
          <a:bodyPr/>
          <a:lstStyle/>
          <a:p>
            <a:r>
              <a:rPr lang="en-US" b="1" dirty="0" smtClean="0"/>
              <a:t>Solution</a:t>
            </a:r>
          </a:p>
          <a:p>
            <a:r>
              <a:rPr lang="en-US" dirty="0" smtClean="0"/>
              <a:t>For this example, we need to look no further than two of the most famous people in the computer industry: Steve Jobs (cofounder of Apple Computers) and Bill Gates (cofounder of Microsoft). Neither Jobs nor Gates have a degree in computer science, yet both became quite wealthy in the computer industry. Hence, we have found a </a:t>
            </a:r>
            <a:r>
              <a:rPr lang="en-US" i="1" dirty="0" smtClean="0"/>
              <a:t>counterexample </a:t>
            </a:r>
            <a:r>
              <a:rPr lang="en-US" dirty="0" smtClean="0"/>
              <a:t>to our conclusion, and </a:t>
            </a:r>
            <a:r>
              <a:rPr lang="en-US" dirty="0" smtClean="0">
                <a:solidFill>
                  <a:srgbClr val="FF0000"/>
                </a:solidFill>
              </a:rPr>
              <a:t>the argument is invalid</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Reasoning with Sequences </a:t>
            </a:r>
            <a:endParaRPr lang="en-US" dirty="0"/>
          </a:p>
        </p:txBody>
      </p:sp>
      <p:sp>
        <p:nvSpPr>
          <p:cNvPr id="3" name="Content Placeholder 2"/>
          <p:cNvSpPr>
            <a:spLocks noGrp="1"/>
          </p:cNvSpPr>
          <p:nvPr>
            <p:ph idx="1"/>
          </p:nvPr>
        </p:nvSpPr>
        <p:spPr/>
        <p:txBody>
          <a:bodyPr/>
          <a:lstStyle/>
          <a:p>
            <a:r>
              <a:rPr lang="en-US" dirty="0" smtClean="0"/>
              <a:t>Identify a pattern in each of the following sequences of numbers, then use the established pattern to find the next term in the sequence. </a:t>
            </a:r>
          </a:p>
          <a:p>
            <a:pPr marL="463550" indent="-463550"/>
            <a:r>
              <a:rPr lang="en-US" b="1" dirty="0" smtClean="0"/>
              <a:t>a.	</a:t>
            </a:r>
            <a:r>
              <a:rPr lang="en-US" dirty="0" smtClean="0">
                <a:solidFill>
                  <a:srgbClr val="0000FF"/>
                </a:solidFill>
              </a:rPr>
              <a:t>4, 9, 14, 19, ____ </a:t>
            </a:r>
          </a:p>
          <a:p>
            <a:pPr marL="463550" indent="-463550"/>
            <a:r>
              <a:rPr lang="en-US" b="1" dirty="0" smtClean="0"/>
              <a:t>b.	</a:t>
            </a:r>
            <a:r>
              <a:rPr lang="en-US" dirty="0" smtClean="0">
                <a:solidFill>
                  <a:srgbClr val="0000FF"/>
                </a:solidFill>
              </a:rPr>
              <a:t>2, 6, 18, 54, ____</a:t>
            </a:r>
            <a:r>
              <a:rPr lang="en-US" dirty="0" smtClean="0"/>
              <a:t> </a:t>
            </a:r>
          </a:p>
          <a:p>
            <a:pPr marL="463550" indent="-463550"/>
            <a:r>
              <a:rPr lang="en-US" b="1" dirty="0" smtClean="0"/>
              <a:t>c.	</a:t>
            </a:r>
            <a:r>
              <a:rPr lang="en-US" dirty="0" smtClean="0">
                <a:solidFill>
                  <a:srgbClr val="0000FF"/>
                </a:solidFill>
              </a:rPr>
              <a:t>5, 6, 8, 11, ____</a:t>
            </a:r>
            <a:r>
              <a:rPr lang="en-US" dirty="0"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Reasoning with Sequences (cont.)</a:t>
            </a:r>
            <a:endParaRPr lang="en-US" dirty="0"/>
          </a:p>
        </p:txBody>
      </p:sp>
      <p:sp>
        <p:nvSpPr>
          <p:cNvPr id="3" name="Content Placeholder 2"/>
          <p:cNvSpPr>
            <a:spLocks noGrp="1"/>
          </p:cNvSpPr>
          <p:nvPr>
            <p:ph idx="1"/>
          </p:nvPr>
        </p:nvSpPr>
        <p:spPr/>
        <p:txBody>
          <a:bodyPr>
            <a:noAutofit/>
          </a:bodyPr>
          <a:lstStyle/>
          <a:p>
            <a:pPr>
              <a:spcBef>
                <a:spcPts val="0"/>
              </a:spcBef>
            </a:pPr>
            <a:r>
              <a:rPr lang="en-US" b="1" dirty="0" smtClean="0"/>
              <a:t>Solution</a:t>
            </a:r>
          </a:p>
          <a:p>
            <a:pPr>
              <a:spcBef>
                <a:spcPts val="0"/>
              </a:spcBef>
            </a:pPr>
            <a:r>
              <a:rPr lang="en-US" dirty="0" smtClean="0"/>
              <a:t>When trying to identify a pattern in a sequence of numbers, there is not a set method to follow. We will introduce you to several techniques in this example. The more practice you have with these techniques, the easier it will become to identify patterns. </a:t>
            </a:r>
          </a:p>
          <a:p>
            <a:pPr marL="461963" indent="-461963">
              <a:spcBef>
                <a:spcPts val="0"/>
              </a:spcBef>
            </a:pPr>
            <a:r>
              <a:rPr lang="en-US" b="1" dirty="0" smtClean="0"/>
              <a:t>a.	</a:t>
            </a:r>
            <a:r>
              <a:rPr lang="en-US" dirty="0" smtClean="0"/>
              <a:t>When considering the sequence 4, 9, 14, 19, ____, we should try to determine whether the difference between the consecutive terms is constant (that is, if the difference is the same for each consecutive pair of terms)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Reasoning with Sequences (cont.)</a:t>
            </a:r>
            <a:endParaRPr lang="en-US" dirty="0"/>
          </a:p>
        </p:txBody>
      </p:sp>
      <p:sp>
        <p:nvSpPr>
          <p:cNvPr id="3" name="Content Placeholder 2"/>
          <p:cNvSpPr>
            <a:spLocks noGrp="1"/>
          </p:cNvSpPr>
          <p:nvPr>
            <p:ph idx="1"/>
          </p:nvPr>
        </p:nvSpPr>
        <p:spPr/>
        <p:txBody>
          <a:bodyPr>
            <a:normAutofit lnSpcReduction="10000"/>
          </a:bodyPr>
          <a:lstStyle/>
          <a:p>
            <a:r>
              <a:rPr lang="en-US" dirty="0" smtClean="0"/>
              <a:t>or if the difference between the consecutive pairs of terms varies. </a:t>
            </a:r>
          </a:p>
          <a:p>
            <a:endParaRPr lang="en-US" dirty="0" smtClean="0"/>
          </a:p>
          <a:p>
            <a:endParaRPr lang="en-US" dirty="0" smtClean="0"/>
          </a:p>
          <a:p>
            <a:endParaRPr lang="en-US" dirty="0" smtClean="0"/>
          </a:p>
          <a:p>
            <a:endParaRPr lang="en-US" dirty="0" smtClean="0"/>
          </a:p>
          <a:p>
            <a:r>
              <a:rPr lang="en-US" dirty="0" smtClean="0"/>
              <a:t>We can see here that there is a common difference between each number in the sequence. The common difference is 5. Thus, the next term in the sequence will be </a:t>
            </a:r>
            <a:r>
              <a:rPr lang="en-US" dirty="0" smtClean="0">
                <a:solidFill>
                  <a:srgbClr val="000099"/>
                </a:solidFill>
              </a:rPr>
              <a:t>19 + 5 </a:t>
            </a:r>
            <a:r>
              <a:rPr lang="en-US" dirty="0" smtClean="0">
                <a:solidFill>
                  <a:srgbClr val="FF0000"/>
                </a:solidFill>
              </a:rPr>
              <a:t>= 24</a:t>
            </a:r>
            <a:r>
              <a:rPr lang="en-US" dirty="0" smtClean="0"/>
              <a:t>. </a:t>
            </a:r>
            <a:endParaRPr lang="en-US" dirty="0"/>
          </a:p>
        </p:txBody>
      </p:sp>
      <p:graphicFrame>
        <p:nvGraphicFramePr>
          <p:cNvPr id="2051" name="Object 3"/>
          <p:cNvGraphicFramePr>
            <a:graphicFrameLocks noChangeAspect="1"/>
          </p:cNvGraphicFramePr>
          <p:nvPr/>
        </p:nvGraphicFramePr>
        <p:xfrm>
          <a:off x="1330656" y="2362200"/>
          <a:ext cx="5803900" cy="1346200"/>
        </p:xfrm>
        <a:graphic>
          <a:graphicData uri="http://schemas.openxmlformats.org/presentationml/2006/ole">
            <mc:AlternateContent xmlns:mc="http://schemas.openxmlformats.org/markup-compatibility/2006">
              <mc:Choice xmlns:v="urn:schemas-microsoft-com:vml" Requires="v">
                <p:oleObj spid="_x0000_s2058" name="Equation" r:id="rId3" imgW="5803560" imgH="1346040" progId="Equation.DSMT4">
                  <p:embed/>
                </p:oleObj>
              </mc:Choice>
              <mc:Fallback>
                <p:oleObj name="Equation" r:id="rId3" imgW="5803560" imgH="1346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0656" y="2362200"/>
                        <a:ext cx="58039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6" name="Group 25"/>
          <p:cNvGrpSpPr/>
          <p:nvPr/>
        </p:nvGrpSpPr>
        <p:grpSpPr>
          <a:xfrm>
            <a:off x="1524000" y="2667000"/>
            <a:ext cx="5486400" cy="666464"/>
            <a:chOff x="1524000" y="4876800"/>
            <a:chExt cx="5486400" cy="666464"/>
          </a:xfrm>
        </p:grpSpPr>
        <p:cxnSp>
          <p:nvCxnSpPr>
            <p:cNvPr id="6" name="Straight Connector 5"/>
            <p:cNvCxnSpPr/>
            <p:nvPr/>
          </p:nvCxnSpPr>
          <p:spPr>
            <a:xfrm>
              <a:off x="1524000" y="4876800"/>
              <a:ext cx="762000" cy="6096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286000" y="4953000"/>
              <a:ext cx="838200" cy="5334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442648" y="4933664"/>
              <a:ext cx="762000" cy="6096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204648" y="4953000"/>
              <a:ext cx="824552" cy="59026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181600" y="4953000"/>
              <a:ext cx="1143000" cy="5334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6324600" y="4953000"/>
              <a:ext cx="685800" cy="5334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Reasoning with Sequences (cont.)</a:t>
            </a:r>
            <a:endParaRPr lang="en-US" dirty="0"/>
          </a:p>
        </p:txBody>
      </p:sp>
      <p:sp>
        <p:nvSpPr>
          <p:cNvPr id="3" name="Content Placeholder 2"/>
          <p:cNvSpPr>
            <a:spLocks noGrp="1"/>
          </p:cNvSpPr>
          <p:nvPr>
            <p:ph idx="1"/>
          </p:nvPr>
        </p:nvSpPr>
        <p:spPr/>
        <p:txBody>
          <a:bodyPr/>
          <a:lstStyle/>
          <a:p>
            <a:pPr marL="461963" indent="-461963"/>
            <a:r>
              <a:rPr lang="en-US" b="1" dirty="0" smtClean="0"/>
              <a:t>b.	</a:t>
            </a:r>
            <a:r>
              <a:rPr lang="en-US" dirty="0" smtClean="0"/>
              <a:t>The sequence 2, 6, 18, 54, __ does not have a common difference between terms as in part </a:t>
            </a:r>
            <a:r>
              <a:rPr lang="en-US" b="1" dirty="0" smtClean="0"/>
              <a:t>a.</a:t>
            </a:r>
            <a:r>
              <a:rPr lang="en-US" dirty="0" smtClean="0"/>
              <a:t> Since there is no common difference, we need another approach. Instead of a common difference, perhaps there is a common ratio between the consecutive pairs of terms. </a:t>
            </a:r>
            <a:endParaRPr lang="en-US" dirty="0"/>
          </a:p>
        </p:txBody>
      </p:sp>
      <p:grpSp>
        <p:nvGrpSpPr>
          <p:cNvPr id="33" name="Group 32"/>
          <p:cNvGrpSpPr/>
          <p:nvPr/>
        </p:nvGrpSpPr>
        <p:grpSpPr>
          <a:xfrm>
            <a:off x="2286000" y="4038600"/>
            <a:ext cx="4483100" cy="1714500"/>
            <a:chOff x="2286000" y="4038600"/>
            <a:chExt cx="4483100" cy="1714500"/>
          </a:xfrm>
        </p:grpSpPr>
        <p:graphicFrame>
          <p:nvGraphicFramePr>
            <p:cNvPr id="3074" name="Object 2"/>
            <p:cNvGraphicFramePr>
              <a:graphicFrameLocks noChangeAspect="1"/>
            </p:cNvGraphicFramePr>
            <p:nvPr/>
          </p:nvGraphicFramePr>
          <p:xfrm>
            <a:off x="2286000" y="4038600"/>
            <a:ext cx="4483100" cy="1714500"/>
          </p:xfrm>
          <a:graphic>
            <a:graphicData uri="http://schemas.openxmlformats.org/presentationml/2006/ole">
              <mc:AlternateContent xmlns:mc="http://schemas.openxmlformats.org/markup-compatibility/2006">
                <mc:Choice xmlns:v="urn:schemas-microsoft-com:vml" Requires="v">
                  <p:oleObj spid="_x0000_s3082" name="Equation" r:id="rId3" imgW="4483080" imgH="1714320" progId="Equation.DSMT4">
                    <p:embed/>
                  </p:oleObj>
                </mc:Choice>
                <mc:Fallback>
                  <p:oleObj name="Equation" r:id="rId3" imgW="4483080" imgH="1714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4038600"/>
                          <a:ext cx="44831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32" name="Group 31"/>
            <p:cNvGrpSpPr/>
            <p:nvPr/>
          </p:nvGrpSpPr>
          <p:grpSpPr>
            <a:xfrm>
              <a:off x="2362200" y="4419600"/>
              <a:ext cx="4343400" cy="574344"/>
              <a:chOff x="2362200" y="4419600"/>
              <a:chExt cx="4343400" cy="574344"/>
            </a:xfrm>
          </p:grpSpPr>
          <p:cxnSp>
            <p:nvCxnSpPr>
              <p:cNvPr id="6" name="Straight Connector 5"/>
              <p:cNvCxnSpPr/>
              <p:nvPr/>
            </p:nvCxnSpPr>
            <p:spPr>
              <a:xfrm>
                <a:off x="2362200" y="4419600"/>
                <a:ext cx="609600" cy="57434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971800" y="4419600"/>
                <a:ext cx="685800" cy="57434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810000" y="4419600"/>
                <a:ext cx="609600" cy="4572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419600" y="4495800"/>
                <a:ext cx="609600" cy="3810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334000" y="4419600"/>
                <a:ext cx="685800" cy="4572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6019800" y="4419600"/>
                <a:ext cx="685800" cy="4572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Reasoning with Sequences (cont.)</a:t>
            </a:r>
            <a:endParaRPr lang="en-US" dirty="0"/>
          </a:p>
        </p:txBody>
      </p:sp>
      <p:sp>
        <p:nvSpPr>
          <p:cNvPr id="3" name="Content Placeholder 2"/>
          <p:cNvSpPr>
            <a:spLocks noGrp="1"/>
          </p:cNvSpPr>
          <p:nvPr>
            <p:ph idx="1"/>
          </p:nvPr>
        </p:nvSpPr>
        <p:spPr/>
        <p:txBody>
          <a:bodyPr/>
          <a:lstStyle/>
          <a:p>
            <a:pPr marL="461963" indent="-461963"/>
            <a:r>
              <a:rPr lang="en-US" dirty="0" smtClean="0"/>
              <a:t>	We can see that each successive number is the product of the previous number and 3. So, 2 ⋅ 3 = 6, 6 ⋅ 3 = 18, 18 ⋅ 3 = 54, etc. This means that the next term would be </a:t>
            </a:r>
            <a:r>
              <a:rPr lang="en-US" dirty="0" smtClean="0">
                <a:solidFill>
                  <a:srgbClr val="000099"/>
                </a:solidFill>
              </a:rPr>
              <a:t>54 ⋅ 3 </a:t>
            </a:r>
            <a:r>
              <a:rPr lang="en-US" dirty="0" smtClean="0">
                <a:solidFill>
                  <a:srgbClr val="FF0000"/>
                </a:solidFill>
              </a:rPr>
              <a:t>= 162</a:t>
            </a:r>
            <a:r>
              <a:rPr lang="en-US" dirty="0" smtClean="0"/>
              <a:t>. </a:t>
            </a:r>
          </a:p>
          <a:p>
            <a:pPr marL="461963" indent="-461963"/>
            <a:r>
              <a:rPr lang="en-US" b="1" dirty="0" smtClean="0"/>
              <a:t>c.	</a:t>
            </a:r>
            <a:r>
              <a:rPr lang="en-US" dirty="0" smtClean="0"/>
              <a:t>For the sequence, 5, 6, 8, 11, ____, there is no common difference or common ratio between the numbers. We need to ask ourselves, </a:t>
            </a:r>
            <a:r>
              <a:rPr lang="en-US" i="1" dirty="0" smtClean="0"/>
              <a:t>What do we have to do to the first term in order to obtain the second? </a:t>
            </a:r>
            <a:r>
              <a:rPr lang="en-US" dirty="0" smtClean="0"/>
              <a:t>In this case, we have to add 1 to 5 in order to get 6.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Reasoning with Sequences (cont.)</a:t>
            </a:r>
            <a:endParaRPr lang="en-US" dirty="0"/>
          </a:p>
        </p:txBody>
      </p:sp>
      <p:sp>
        <p:nvSpPr>
          <p:cNvPr id="3" name="Content Placeholder 2"/>
          <p:cNvSpPr>
            <a:spLocks noGrp="1"/>
          </p:cNvSpPr>
          <p:nvPr>
            <p:ph idx="1"/>
          </p:nvPr>
        </p:nvSpPr>
        <p:spPr/>
        <p:txBody>
          <a:bodyPr/>
          <a:lstStyle/>
          <a:p>
            <a:r>
              <a:rPr lang="en-US" dirty="0" smtClean="0"/>
              <a:t>For the next term, we see that the sum is 2 + 6 = 8. We can now see a pattern developing that we need to investigate further. We added 1 to the first term and 2 to the second term. If we continue in this manner by adding 3 to the third term, 4 to the fourth term, etc., does the pattern continue? For the next term, 8 + 3 = 11, so indeed it does. Thus, to find the next term in the sequence, we add 4 to 11 to get </a:t>
            </a:r>
            <a:r>
              <a:rPr lang="en-US" dirty="0" smtClean="0">
                <a:solidFill>
                  <a:srgbClr val="FF0000"/>
                </a:solidFill>
              </a:rPr>
              <a:t>15</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Arithmetic Sequences</a:t>
            </a:r>
            <a:endParaRPr lang="en-US" dirty="0"/>
          </a:p>
        </p:txBody>
      </p:sp>
      <p:sp>
        <p:nvSpPr>
          <p:cNvPr id="4" name="Content Placeholder 2"/>
          <p:cNvSpPr txBox="1">
            <a:spLocks/>
          </p:cNvSpPr>
          <p:nvPr/>
        </p:nvSpPr>
        <p:spPr>
          <a:xfrm>
            <a:off x="457200" y="1280160"/>
            <a:ext cx="8229600" cy="1886670"/>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Arithmetic Sequences</a:t>
            </a:r>
          </a:p>
          <a:p>
            <a:pPr lvl="0">
              <a:spcBef>
                <a:spcPct val="20000"/>
              </a:spcBef>
            </a:pPr>
            <a:r>
              <a:rPr lang="en-US" sz="2800" dirty="0" smtClean="0">
                <a:solidFill>
                  <a:srgbClr val="000000"/>
                </a:solidFill>
              </a:rPr>
              <a:t>When the common difference between any two consecutive terms in a number sequence is the same, we call this an </a:t>
            </a:r>
            <a:r>
              <a:rPr lang="en-US" sz="2800" b="1" dirty="0" smtClean="0">
                <a:solidFill>
                  <a:srgbClr val="C00000"/>
                </a:solidFill>
              </a:rPr>
              <a:t>arithmetic sequence.</a:t>
            </a:r>
            <a:endParaRPr kumimoji="0" lang="en-US" sz="2700" b="1" i="0" u="none" strike="noStrike" kern="1200" cap="none" spc="0" normalizeH="0" baseline="0" noProof="0" dirty="0">
              <a:ln>
                <a:noFill/>
              </a:ln>
              <a:solidFill>
                <a:srgbClr val="C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100"/>
              </a:spcBef>
              <a:defRPr/>
            </a:pPr>
            <a:r>
              <a:rPr lang="en-US" dirty="0" smtClean="0"/>
              <a:t>Geometric Sequences</a:t>
            </a:r>
            <a:endParaRPr lang="en-US" dirty="0" smtClean="0">
              <a:solidFill>
                <a:srgbClr val="000000"/>
              </a:solidFill>
            </a:endParaRPr>
          </a:p>
        </p:txBody>
      </p:sp>
      <p:sp>
        <p:nvSpPr>
          <p:cNvPr id="5" name="Content Placeholder 2"/>
          <p:cNvSpPr txBox="1">
            <a:spLocks/>
          </p:cNvSpPr>
          <p:nvPr/>
        </p:nvSpPr>
        <p:spPr>
          <a:xfrm>
            <a:off x="457200" y="1280160"/>
            <a:ext cx="8229600" cy="1886670"/>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Geometric Sequences</a:t>
            </a:r>
          </a:p>
          <a:p>
            <a:pPr lvl="0">
              <a:spcBef>
                <a:spcPct val="20000"/>
              </a:spcBef>
            </a:pPr>
            <a:r>
              <a:rPr lang="en-US" sz="2800" dirty="0" smtClean="0">
                <a:solidFill>
                  <a:srgbClr val="000000"/>
                </a:solidFill>
              </a:rPr>
              <a:t>When the common ratio between any two consecutive terms in a number sequence is the same, we call this a </a:t>
            </a:r>
            <a:r>
              <a:rPr lang="en-US" sz="2800" b="1" dirty="0" smtClean="0">
                <a:solidFill>
                  <a:srgbClr val="C00000"/>
                </a:solidFill>
              </a:rPr>
              <a:t>geometric sequence.</a:t>
            </a:r>
            <a:endParaRPr kumimoji="0" lang="en-US" sz="2700" b="1" i="0" u="none" strike="noStrike" kern="1200" cap="none" spc="0" normalizeH="0" baseline="0" noProof="0" dirty="0">
              <a:ln>
                <a:noFill/>
              </a:ln>
              <a:solidFill>
                <a:srgbClr val="C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988237"/>
          </a:xfrm>
          <a:prstGeom prst="rect">
            <a:avLst/>
          </a:prstGeom>
          <a:noFill/>
        </p:spPr>
        <p:txBody>
          <a:bodyPr>
            <a:spAutoFit/>
          </a:bodyPr>
          <a:lstStyle/>
          <a:p>
            <a:pPr marL="461963" indent="-461963">
              <a:buFont typeface="Courier New" pitchFamily="49" charset="0"/>
              <a:buChar char="o"/>
            </a:pPr>
            <a:r>
              <a:rPr lang="en-US" dirty="0" smtClean="0"/>
              <a:t>Understand mathematical reasoning </a:t>
            </a:r>
          </a:p>
          <a:p>
            <a:pPr marL="461963" indent="-461963">
              <a:buFont typeface="Courier New" pitchFamily="49" charset="0"/>
              <a:buChar char="o"/>
            </a:pPr>
            <a:r>
              <a:rPr lang="en-US" dirty="0" smtClean="0"/>
              <a:t>Distinguish between inductive and deductive reasoning </a:t>
            </a:r>
          </a:p>
          <a:p>
            <a:pPr marL="461963" indent="-461963">
              <a:buFont typeface="Courier New" pitchFamily="49" charset="0"/>
              <a:buChar char="o"/>
            </a:pPr>
            <a:r>
              <a:rPr lang="en-US" smtClean="0"/>
              <a:t>Identify </a:t>
            </a:r>
            <a:r>
              <a:rPr lang="en-US" dirty="0" smtClean="0"/>
              <a:t>arithmetic and geometric sequences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Reasoning with Patterns  </a:t>
            </a:r>
            <a:endParaRPr lang="en-US" dirty="0"/>
          </a:p>
        </p:txBody>
      </p:sp>
      <p:sp>
        <p:nvSpPr>
          <p:cNvPr id="3" name="Content Placeholder 2"/>
          <p:cNvSpPr>
            <a:spLocks noGrp="1"/>
          </p:cNvSpPr>
          <p:nvPr>
            <p:ph idx="1"/>
          </p:nvPr>
        </p:nvSpPr>
        <p:spPr/>
        <p:txBody>
          <a:bodyPr/>
          <a:lstStyle/>
          <a:p>
            <a:r>
              <a:rPr lang="en-US" dirty="0" smtClean="0"/>
              <a:t>A certain type of human cell reproduces in the following manner: 1 cell, 4 cells, 9 cells, 16 cells. Determine the number of cells present on the next production of cells. </a:t>
            </a:r>
          </a:p>
        </p:txBody>
      </p:sp>
      <p:pic>
        <p:nvPicPr>
          <p:cNvPr id="35841" name="Picture 1"/>
          <p:cNvPicPr>
            <a:picLocks noChangeAspect="1" noChangeArrowheads="1"/>
          </p:cNvPicPr>
          <p:nvPr/>
        </p:nvPicPr>
        <p:blipFill>
          <a:blip r:embed="rId2" cstate="print"/>
          <a:srcRect/>
          <a:stretch>
            <a:fillRect/>
          </a:stretch>
        </p:blipFill>
        <p:spPr bwMode="auto">
          <a:xfrm>
            <a:off x="1600200" y="3505200"/>
            <a:ext cx="547687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Reasoning with Patterns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The second example we did concerning inductive reasoning asked us to consider the sequence of numbers 1, 4, 9, 16, . . . . Notice that the first iteration contains 1 cell and the second iteration contains  	 cells. </a:t>
            </a:r>
          </a:p>
          <a:p>
            <a:r>
              <a:rPr lang="en-US" dirty="0" smtClean="0"/>
              <a:t>The third and fourth iterations contain 	  cells and 	   cells, respectively. So, the next iteration in the sequence will contain              cells. </a:t>
            </a:r>
          </a:p>
          <a:p>
            <a:endParaRPr lang="en-US" dirty="0"/>
          </a:p>
        </p:txBody>
      </p:sp>
      <p:graphicFrame>
        <p:nvGraphicFramePr>
          <p:cNvPr id="24579" name="Object 3"/>
          <p:cNvGraphicFramePr>
            <a:graphicFrameLocks noChangeAspect="1"/>
          </p:cNvGraphicFramePr>
          <p:nvPr>
            <p:extLst>
              <p:ext uri="{D42A27DB-BD31-4B8C-83A1-F6EECF244321}">
                <p14:modId xmlns:p14="http://schemas.microsoft.com/office/powerpoint/2010/main" val="3322747588"/>
              </p:ext>
            </p:extLst>
          </p:nvPr>
        </p:nvGraphicFramePr>
        <p:xfrm>
          <a:off x="7586135" y="3115733"/>
          <a:ext cx="850900" cy="368300"/>
        </p:xfrm>
        <a:graphic>
          <a:graphicData uri="http://schemas.openxmlformats.org/presentationml/2006/ole">
            <mc:AlternateContent xmlns:mc="http://schemas.openxmlformats.org/markup-compatibility/2006">
              <mc:Choice xmlns:v="urn:schemas-microsoft-com:vml" Requires="v">
                <p:oleObj spid="_x0000_s24611" name="Equation" r:id="rId3" imgW="850680" imgH="368280" progId="Equation.DSMT4">
                  <p:embed/>
                </p:oleObj>
              </mc:Choice>
              <mc:Fallback>
                <p:oleObj name="Equation" r:id="rId3" imgW="85068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6135" y="3115733"/>
                        <a:ext cx="85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0" name="Object 4"/>
          <p:cNvGraphicFramePr>
            <a:graphicFrameLocks noChangeAspect="1"/>
          </p:cNvGraphicFramePr>
          <p:nvPr>
            <p:extLst>
              <p:ext uri="{D42A27DB-BD31-4B8C-83A1-F6EECF244321}">
                <p14:modId xmlns:p14="http://schemas.microsoft.com/office/powerpoint/2010/main" val="2519787427"/>
              </p:ext>
            </p:extLst>
          </p:nvPr>
        </p:nvGraphicFramePr>
        <p:xfrm>
          <a:off x="6154210" y="4052358"/>
          <a:ext cx="838200" cy="381000"/>
        </p:xfrm>
        <a:graphic>
          <a:graphicData uri="http://schemas.openxmlformats.org/presentationml/2006/ole">
            <mc:AlternateContent xmlns:mc="http://schemas.openxmlformats.org/markup-compatibility/2006">
              <mc:Choice xmlns:v="urn:schemas-microsoft-com:vml" Requires="v">
                <p:oleObj spid="_x0000_s24612" name="Equation" r:id="rId5" imgW="838080" imgH="380880" progId="Equation.DSMT4">
                  <p:embed/>
                </p:oleObj>
              </mc:Choice>
              <mc:Fallback>
                <p:oleObj name="Equation" r:id="rId5" imgW="8380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4210" y="4052358"/>
                        <a:ext cx="83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1" name="Object 5"/>
          <p:cNvGraphicFramePr>
            <a:graphicFrameLocks noChangeAspect="1"/>
          </p:cNvGraphicFramePr>
          <p:nvPr>
            <p:extLst>
              <p:ext uri="{D42A27DB-BD31-4B8C-83A1-F6EECF244321}">
                <p14:modId xmlns:p14="http://schemas.microsoft.com/office/powerpoint/2010/main" val="2585044210"/>
              </p:ext>
            </p:extLst>
          </p:nvPr>
        </p:nvGraphicFramePr>
        <p:xfrm>
          <a:off x="568656" y="4478866"/>
          <a:ext cx="1028700" cy="381000"/>
        </p:xfrm>
        <a:graphic>
          <a:graphicData uri="http://schemas.openxmlformats.org/presentationml/2006/ole">
            <mc:AlternateContent xmlns:mc="http://schemas.openxmlformats.org/markup-compatibility/2006">
              <mc:Choice xmlns:v="urn:schemas-microsoft-com:vml" Requires="v">
                <p:oleObj spid="_x0000_s24613" name="Equation" r:id="rId7" imgW="1028520" imgH="380880" progId="Equation.DSMT4">
                  <p:embed/>
                </p:oleObj>
              </mc:Choice>
              <mc:Fallback>
                <p:oleObj name="Equation" r:id="rId7" imgW="102852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656" y="4478866"/>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2" name="Object 6"/>
          <p:cNvGraphicFramePr>
            <a:graphicFrameLocks noChangeAspect="1"/>
          </p:cNvGraphicFramePr>
          <p:nvPr>
            <p:extLst>
              <p:ext uri="{D42A27DB-BD31-4B8C-83A1-F6EECF244321}">
                <p14:modId xmlns:p14="http://schemas.microsoft.com/office/powerpoint/2010/main" val="3228097879"/>
              </p:ext>
            </p:extLst>
          </p:nvPr>
        </p:nvGraphicFramePr>
        <p:xfrm>
          <a:off x="3726769" y="4906957"/>
          <a:ext cx="1016000" cy="381000"/>
        </p:xfrm>
        <a:graphic>
          <a:graphicData uri="http://schemas.openxmlformats.org/presentationml/2006/ole">
            <mc:AlternateContent xmlns:mc="http://schemas.openxmlformats.org/markup-compatibility/2006">
              <mc:Choice xmlns:v="urn:schemas-microsoft-com:vml" Requires="v">
                <p:oleObj spid="_x0000_s24614" name="Equation" r:id="rId9" imgW="1015920" imgH="380880" progId="Equation.DSMT4">
                  <p:embed/>
                </p:oleObj>
              </mc:Choice>
              <mc:Fallback>
                <p:oleObj name="Equation" r:id="rId9" imgW="101592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26769" y="4906957"/>
                        <a:ext cx="101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58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58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80160"/>
            <a:ext cx="8229600" cy="4241674"/>
          </a:xfrm>
          <a:prstGeom prst="rect">
            <a:avLst/>
          </a:prstGeom>
          <a:solidFill>
            <a:srgbClr val="FFFFCC"/>
          </a:solidFill>
          <a:ln w="28575">
            <a:solidFill>
              <a:srgbClr val="000000"/>
            </a:solidFill>
          </a:ln>
        </p:spPr>
        <p:txBody>
          <a:bodyPr>
            <a:spAutoFit/>
          </a:bodyPr>
          <a:lstStyle/>
          <a:p>
            <a:pPr lvl="0" algn="ctr">
              <a:spcBef>
                <a:spcPts val="100"/>
              </a:spcBef>
              <a:defRPr/>
            </a:pPr>
            <a:r>
              <a:rPr lang="en-US" sz="2800" b="1" dirty="0" smtClean="0">
                <a:solidFill>
                  <a:srgbClr val="000000"/>
                </a:solidFill>
              </a:rPr>
              <a:t>Skill Check #1 </a:t>
            </a:r>
          </a:p>
          <a:p>
            <a:pPr lvl="0">
              <a:spcBef>
                <a:spcPts val="100"/>
              </a:spcBef>
              <a:defRPr/>
            </a:pPr>
            <a:r>
              <a:rPr lang="en-US" sz="2800" dirty="0" smtClean="0">
                <a:solidFill>
                  <a:srgbClr val="000000"/>
                </a:solidFill>
              </a:rPr>
              <a:t>Consider the given figures. To build the figures, the first figure requires 16 line segments, the second figure requires 28 line segments, and the third figure requires 40 line segments. How many line segments would be required </a:t>
            </a:r>
          </a:p>
          <a:p>
            <a:pPr lvl="0">
              <a:spcBef>
                <a:spcPct val="20000"/>
              </a:spcBef>
            </a:pPr>
            <a:endParaRPr lang="en-US" sz="2800" b="1" dirty="0" smtClean="0">
              <a:solidFill>
                <a:srgbClr val="000000"/>
              </a:solidFill>
            </a:endParaRPr>
          </a:p>
          <a:p>
            <a:pPr lvl="0">
              <a:spcBef>
                <a:spcPct val="20000"/>
              </a:spcBef>
            </a:pPr>
            <a:endParaRPr lang="en-US" sz="2800" b="1" dirty="0" smtClean="0">
              <a:solidFill>
                <a:srgbClr val="000000"/>
              </a:solidFill>
            </a:endParaRPr>
          </a:p>
          <a:p>
            <a:pPr lvl="0">
              <a:spcBef>
                <a:spcPct val="20000"/>
              </a:spcBef>
            </a:pPr>
            <a:r>
              <a:rPr lang="en-US" sz="2800" b="1" dirty="0" smtClean="0">
                <a:solidFill>
                  <a:srgbClr val="000000"/>
                </a:solidFill>
              </a:rPr>
              <a:t>a.</a:t>
            </a:r>
            <a:r>
              <a:rPr lang="en-US" sz="2800" dirty="0" smtClean="0">
                <a:solidFill>
                  <a:srgbClr val="000000"/>
                </a:solidFill>
              </a:rPr>
              <a:t> in the 8</a:t>
            </a:r>
            <a:r>
              <a:rPr lang="en-US" sz="2800" baseline="30000" dirty="0" smtClean="0">
                <a:solidFill>
                  <a:srgbClr val="000000"/>
                </a:solidFill>
              </a:rPr>
              <a:t>th</a:t>
            </a:r>
            <a:r>
              <a:rPr lang="en-US" sz="2800" dirty="0" smtClean="0">
                <a:solidFill>
                  <a:srgbClr val="000000"/>
                </a:solidFill>
              </a:rPr>
              <a:t> figure? 	</a:t>
            </a:r>
            <a:r>
              <a:rPr lang="en-US" sz="2800" b="1" dirty="0" smtClean="0">
                <a:solidFill>
                  <a:srgbClr val="000000"/>
                </a:solidFill>
              </a:rPr>
              <a:t>b.</a:t>
            </a:r>
            <a:r>
              <a:rPr lang="en-US" sz="2800" dirty="0" smtClean="0">
                <a:solidFill>
                  <a:srgbClr val="000000"/>
                </a:solidFill>
              </a:rPr>
              <a:t> in the </a:t>
            </a:r>
            <a:r>
              <a:rPr lang="en-US" sz="2800" i="1" dirty="0" smtClean="0">
                <a:solidFill>
                  <a:srgbClr val="000000"/>
                </a:solidFill>
              </a:rPr>
              <a:t>n</a:t>
            </a:r>
            <a:r>
              <a:rPr lang="en-US" sz="2800" baseline="30000" dirty="0" smtClean="0">
                <a:solidFill>
                  <a:srgbClr val="000000"/>
                </a:solidFill>
              </a:rPr>
              <a:t>th</a:t>
            </a:r>
            <a:r>
              <a:rPr lang="en-US" sz="2800" dirty="0" smtClean="0">
                <a:solidFill>
                  <a:srgbClr val="000000"/>
                </a:solidFill>
              </a:rPr>
              <a:t> figure?</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pic>
        <p:nvPicPr>
          <p:cNvPr id="3481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76575" y="3581400"/>
            <a:ext cx="2990850" cy="1228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r>
              <a:rPr lang="en-US" dirty="0" smtClean="0">
                <a:solidFill>
                  <a:srgbClr val="000000"/>
                </a:solidFill>
              </a:rPr>
              <a:t>Answer: </a:t>
            </a:r>
            <a:r>
              <a:rPr lang="en-US" b="1" dirty="0" smtClean="0">
                <a:solidFill>
                  <a:srgbClr val="000000"/>
                </a:solidFill>
              </a:rPr>
              <a:t>1.</a:t>
            </a:r>
            <a:r>
              <a:rPr lang="pt-BR" dirty="0" smtClean="0">
                <a:solidFill>
                  <a:srgbClr val="000000"/>
                </a:solidFill>
              </a:rPr>
              <a:t> </a:t>
            </a:r>
            <a:r>
              <a:rPr lang="en-US" b="1" dirty="0" smtClean="0">
                <a:solidFill>
                  <a:srgbClr val="000000"/>
                </a:solidFill>
              </a:rPr>
              <a:t>a.</a:t>
            </a:r>
            <a:r>
              <a:rPr lang="pt-BR" dirty="0" smtClean="0"/>
              <a:t> </a:t>
            </a:r>
            <a:r>
              <a:rPr lang="pt-BR" dirty="0" smtClean="0">
                <a:solidFill>
                  <a:srgbClr val="FF0000"/>
                </a:solidFill>
              </a:rPr>
              <a:t>100</a:t>
            </a:r>
            <a:r>
              <a:rPr lang="pt-BR" dirty="0" smtClean="0"/>
              <a:t> 	</a:t>
            </a:r>
            <a:r>
              <a:rPr lang="en-US" b="1" dirty="0" smtClean="0">
                <a:solidFill>
                  <a:srgbClr val="000000"/>
                </a:solidFill>
              </a:rPr>
              <a:t>b.</a:t>
            </a:r>
            <a:r>
              <a:rPr lang="pt-BR" dirty="0" smtClean="0"/>
              <a:t> </a:t>
            </a:r>
            <a:r>
              <a:rPr lang="pt-BR" dirty="0" smtClean="0">
                <a:solidFill>
                  <a:srgbClr val="FF0000"/>
                </a:solidFill>
              </a:rPr>
              <a:t>4 + 12</a:t>
            </a:r>
            <a:r>
              <a:rPr lang="pt-BR" i="1" dirty="0" smtClean="0">
                <a:solidFill>
                  <a:srgbClr val="FF0000"/>
                </a:solidFill>
              </a:rPr>
              <a:t>n </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Deductive Reasoning</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5" name="Content Placeholder 2"/>
          <p:cNvSpPr txBox="1">
            <a:spLocks/>
          </p:cNvSpPr>
          <p:nvPr/>
        </p:nvSpPr>
        <p:spPr>
          <a:xfrm>
            <a:off x="457200" y="1280160"/>
            <a:ext cx="8229600" cy="1886670"/>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Deductive Reasoning</a:t>
            </a:r>
          </a:p>
          <a:p>
            <a:pPr lvl="0">
              <a:spcBef>
                <a:spcPct val="20000"/>
              </a:spcBef>
            </a:pPr>
            <a:r>
              <a:rPr lang="en-US" sz="2800" b="1" dirty="0" smtClean="0">
                <a:solidFill>
                  <a:srgbClr val="C00000"/>
                </a:solidFill>
              </a:rPr>
              <a:t>Deductive reasoning </a:t>
            </a:r>
            <a:r>
              <a:rPr lang="en-US" sz="2800" dirty="0" smtClean="0">
                <a:solidFill>
                  <a:srgbClr val="000000"/>
                </a:solidFill>
              </a:rPr>
              <a:t>is a process that begins with commonly accepted facts and logically arrives at a specific conclusion.</a:t>
            </a:r>
            <a:endParaRPr kumimoji="0" lang="en-US" sz="2700" b="1"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Deductive Reasoning</a:t>
            </a:r>
            <a:endParaRPr lang="en-US" dirty="0"/>
          </a:p>
        </p:txBody>
      </p:sp>
      <p:sp>
        <p:nvSpPr>
          <p:cNvPr id="3" name="Content Placeholder 2"/>
          <p:cNvSpPr>
            <a:spLocks noGrp="1"/>
          </p:cNvSpPr>
          <p:nvPr>
            <p:ph idx="1"/>
          </p:nvPr>
        </p:nvSpPr>
        <p:spPr/>
        <p:txBody>
          <a:bodyPr/>
          <a:lstStyle/>
          <a:p>
            <a:r>
              <a:rPr lang="en-US" dirty="0" smtClean="0"/>
              <a:t>Consider the following statement. </a:t>
            </a:r>
          </a:p>
          <a:p>
            <a:pPr algn="ctr"/>
            <a:r>
              <a:rPr lang="en-US" i="1" dirty="0" smtClean="0">
                <a:solidFill>
                  <a:srgbClr val="0000FF"/>
                </a:solidFill>
              </a:rPr>
              <a:t>If you are a mammal, then you have lungs. </a:t>
            </a:r>
          </a:p>
          <a:p>
            <a:r>
              <a:rPr lang="en-US" dirty="0" smtClean="0"/>
              <a:t>How can this statement be evaluated as a deductive argument? </a:t>
            </a:r>
          </a:p>
          <a:p>
            <a:r>
              <a:rPr lang="en-US" b="1" dirty="0" smtClean="0"/>
              <a:t>Solution </a:t>
            </a:r>
          </a:p>
          <a:p>
            <a:r>
              <a:rPr lang="en-US" dirty="0" smtClean="0"/>
              <a:t>This statement has two parts: determining if you are a mammal and whether or not you have lungs. Breaking down the individual components of the statement, we can observe the following.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Deductive Reasoning (cont.)</a:t>
            </a:r>
            <a:endParaRPr lang="en-US" dirty="0"/>
          </a:p>
        </p:txBody>
      </p:sp>
      <p:sp>
        <p:nvSpPr>
          <p:cNvPr id="3" name="Content Placeholder 2"/>
          <p:cNvSpPr>
            <a:spLocks noGrp="1"/>
          </p:cNvSpPr>
          <p:nvPr>
            <p:ph idx="1"/>
          </p:nvPr>
        </p:nvSpPr>
        <p:spPr/>
        <p:txBody>
          <a:bodyPr/>
          <a:lstStyle/>
          <a:p>
            <a:pPr marL="514350" indent="-514350"/>
            <a:r>
              <a:rPr lang="en-US" b="1" dirty="0" smtClean="0"/>
              <a:t>a.	</a:t>
            </a:r>
            <a:r>
              <a:rPr lang="en-US" dirty="0" smtClean="0"/>
              <a:t>I am a mammal (premise is true).</a:t>
            </a:r>
          </a:p>
          <a:p>
            <a:pPr marL="514350" indent="-514350"/>
            <a:r>
              <a:rPr lang="en-US" dirty="0" smtClean="0"/>
              <a:t>	I have lungs (conclusion is true). </a:t>
            </a:r>
          </a:p>
          <a:p>
            <a:pPr marL="460375" indent="-460375"/>
            <a:r>
              <a:rPr lang="en-US" b="1" dirty="0" smtClean="0"/>
              <a:t>b.	</a:t>
            </a:r>
            <a:r>
              <a:rPr lang="en-US" dirty="0" smtClean="0"/>
              <a:t>I am a mammal (premise is true). </a:t>
            </a:r>
          </a:p>
          <a:p>
            <a:pPr marL="460375" indent="-460375"/>
            <a:r>
              <a:rPr lang="en-US" dirty="0" smtClean="0"/>
              <a:t>      I do not have lungs (conclusion is false). </a:t>
            </a:r>
          </a:p>
          <a:p>
            <a:r>
              <a:rPr lang="en-US" dirty="0" smtClean="0"/>
              <a:t>Notice that, in instance </a:t>
            </a:r>
            <a:r>
              <a:rPr lang="en-US" b="1" dirty="0" smtClean="0"/>
              <a:t>b.</a:t>
            </a:r>
            <a:r>
              <a:rPr lang="en-US" dirty="0" smtClean="0"/>
              <a:t>, when the conclusion is false, the argument does not seem to follow “logical” thought. There is a much more detailed discussion of deductive reasoning in Chapter 3.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Inductive versus Deductive Reasoning </a:t>
            </a:r>
            <a:endParaRPr lang="en-US" dirty="0"/>
          </a:p>
        </p:txBody>
      </p:sp>
      <p:sp>
        <p:nvSpPr>
          <p:cNvPr id="3" name="Content Placeholder 2"/>
          <p:cNvSpPr>
            <a:spLocks noGrp="1"/>
          </p:cNvSpPr>
          <p:nvPr>
            <p:ph idx="1"/>
          </p:nvPr>
        </p:nvSpPr>
        <p:spPr>
          <a:xfrm>
            <a:off x="457200" y="1280160"/>
            <a:ext cx="8229600" cy="3749040"/>
          </a:xfrm>
        </p:spPr>
        <p:txBody>
          <a:bodyPr/>
          <a:lstStyle/>
          <a:p>
            <a:r>
              <a:rPr lang="en-US" dirty="0" smtClean="0"/>
              <a:t>To illustrate the difference between inductive and deductive reasoning, consider the following process. </a:t>
            </a:r>
          </a:p>
          <a:p>
            <a:pPr algn="ctr"/>
            <a:r>
              <a:rPr lang="en-US" i="1" dirty="0" smtClean="0"/>
              <a:t>Choosing a positive integer, multiplying it by 2, and adding 1 to the product will result in an odd number. </a:t>
            </a:r>
          </a:p>
          <a:p>
            <a:r>
              <a:rPr lang="en-US" b="1" dirty="0" smtClean="0"/>
              <a:t>a.</a:t>
            </a:r>
            <a:r>
              <a:rPr lang="en-US" dirty="0" smtClean="0"/>
              <a:t> Evaluate this conclusion as an inductive argument. </a:t>
            </a:r>
          </a:p>
          <a:p>
            <a:r>
              <a:rPr lang="en-US" b="1" dirty="0" smtClean="0"/>
              <a:t>b.</a:t>
            </a:r>
            <a:r>
              <a:rPr lang="en-US" dirty="0" smtClean="0"/>
              <a:t> Evaluate this conclusion as a deductive argument.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Inductive versus Deductive Reasoning (cont.)</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8" name="Content Placeholder 2"/>
          <p:cNvSpPr txBox="1">
            <a:spLocks/>
          </p:cNvSpPr>
          <p:nvPr/>
        </p:nvSpPr>
        <p:spPr>
          <a:xfrm>
            <a:off x="609600" y="1432560"/>
            <a:ext cx="8229600" cy="4572000"/>
          </a:xfrm>
          <a:prstGeom prst="rect">
            <a:avLst/>
          </a:prstGeom>
        </p:spPr>
        <p:txBody>
          <a:bodyPr>
            <a:norm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9" name="Group 62"/>
          <p:cNvGraphicFramePr>
            <a:graphicFrameLocks/>
          </p:cNvGraphicFramePr>
          <p:nvPr>
            <p:extLst>
              <p:ext uri="{D42A27DB-BD31-4B8C-83A1-F6EECF244321}">
                <p14:modId xmlns:p14="http://schemas.microsoft.com/office/powerpoint/2010/main" val="2681213593"/>
              </p:ext>
            </p:extLst>
          </p:nvPr>
        </p:nvGraphicFramePr>
        <p:xfrm>
          <a:off x="381000" y="2590800"/>
          <a:ext cx="8229600" cy="2743200"/>
        </p:xfrm>
        <a:graphic>
          <a:graphicData uri="http://schemas.openxmlformats.org/drawingml/2006/table">
            <a:tbl>
              <a:tblPr firstRow="1" bandRow="1">
                <a:tableStyleId>{5C22544A-7EE6-4342-B048-85BDC9FD1C3A}</a:tableStyleId>
              </a:tblPr>
              <a:tblGrid>
                <a:gridCol w="2743200"/>
                <a:gridCol w="2743200"/>
                <a:gridCol w="2743200"/>
              </a:tblGrid>
              <a:tr h="548640">
                <a:tc gridSpan="3">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400" b="1" i="0" u="none" strike="noStrike" kern="1200" cap="none" spc="0" normalizeH="0" baseline="0" noProof="0" dirty="0" smtClean="0">
                          <a:ln>
                            <a:noFill/>
                          </a:ln>
                          <a:solidFill>
                            <a:schemeClr val="bg1"/>
                          </a:solidFill>
                          <a:effectLst/>
                          <a:uLnTx/>
                          <a:uFillTx/>
                          <a:latin typeface="+mn-lt"/>
                          <a:ea typeface="+mn-ea"/>
                          <a:cs typeface="+mn-cs"/>
                        </a:rPr>
                        <a:t>Table 1 – </a:t>
                      </a:r>
                      <a:r>
                        <a:rPr lang="en-US" sz="2400" b="1" dirty="0" smtClean="0">
                          <a:solidFill>
                            <a:schemeClr val="bg1"/>
                          </a:solidFill>
                          <a:latin typeface="Calibri" pitchFamily="34" charset="0"/>
                        </a:rPr>
                        <a:t>Process Examples</a:t>
                      </a:r>
                      <a:endParaRPr kumimoji="0" lang="en-US" sz="2400" b="1" i="0" u="none" strike="noStrike" cap="none" normalizeH="0" baseline="0" dirty="0" smtClean="0">
                        <a:ln>
                          <a:noFill/>
                        </a:ln>
                        <a:solidFill>
                          <a:schemeClr val="bg1"/>
                        </a:solidFill>
                        <a:effectLst/>
                        <a:latin typeface="Calibri" pitchFamily="34" charset="0"/>
                      </a:endParaRPr>
                    </a:p>
                  </a:txBody>
                  <a:tcPr anchor="ctr" horzOverflow="overflow"/>
                </a:tc>
                <a:tc hMerge="1">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1" i="0" u="none" strike="noStrike" cap="none" normalizeH="0" baseline="0" dirty="0" smtClean="0">
                        <a:ln>
                          <a:noFill/>
                        </a:ln>
                        <a:solidFill>
                          <a:schemeClr val="bg1"/>
                        </a:solidFill>
                        <a:effectLst/>
                        <a:latin typeface="Calibri" pitchFamily="34" charset="0"/>
                      </a:endParaRPr>
                    </a:p>
                  </a:txBody>
                  <a:tcPr anchor="ctr" horzOverflow="overflow"/>
                </a:tc>
                <a:tc hMerge="1">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1" i="0" u="none" strike="noStrike" cap="none" normalizeH="0" baseline="0" dirty="0" smtClean="0">
                        <a:ln>
                          <a:noFill/>
                        </a:ln>
                        <a:solidFill>
                          <a:schemeClr val="bg1"/>
                        </a:solidFill>
                        <a:effectLst/>
                        <a:latin typeface="Calibri" pitchFamily="34" charset="0"/>
                      </a:endParaRPr>
                    </a:p>
                  </a:txBody>
                  <a:tcPr anchor="ctr" horzOverflow="overflow"/>
                </a:tc>
              </a:tr>
              <a:tr h="548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1" i="0" u="none" strike="noStrike" cap="none" normalizeH="0" baseline="0" dirty="0" smtClean="0">
                          <a:ln>
                            <a:noFill/>
                          </a:ln>
                          <a:solidFill>
                            <a:srgbClr val="000000"/>
                          </a:solidFill>
                          <a:effectLst/>
                          <a:latin typeface="Calibri" pitchFamily="34" charset="0"/>
                        </a:rPr>
                        <a:t>Positive Integer</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1" i="0" u="none" strike="noStrike" cap="none" normalizeH="0" baseline="0" dirty="0" smtClean="0">
                          <a:ln>
                            <a:noFill/>
                          </a:ln>
                          <a:solidFill>
                            <a:srgbClr val="000000"/>
                          </a:solidFill>
                          <a:effectLst/>
                          <a:latin typeface="Calibri" pitchFamily="34" charset="0"/>
                        </a:rPr>
                        <a:t>Arithmetic</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smtClean="0">
                          <a:ln>
                            <a:noFill/>
                          </a:ln>
                          <a:solidFill>
                            <a:srgbClr val="000000"/>
                          </a:solidFill>
                          <a:effectLst/>
                          <a:latin typeface="Calibri" pitchFamily="34" charset="0"/>
                        </a:rPr>
                        <a:t>Result</a:t>
                      </a:r>
                    </a:p>
                  </a:txBody>
                  <a:tcPr anchor="ctr" horzOverflow="overflow"/>
                </a:tc>
              </a:tr>
              <a:tr h="548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400" b="0" i="0" u="none" strike="noStrike" cap="none" normalizeH="0" baseline="0" dirty="0" smtClean="0">
                          <a:ln>
                            <a:noFill/>
                          </a:ln>
                          <a:solidFill>
                            <a:srgbClr val="000000"/>
                          </a:solidFill>
                          <a:effectLst/>
                          <a:latin typeface="Calibri" pitchFamily="34" charset="0"/>
                        </a:rPr>
                        <a:t>3</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endParaRPr lang="en-US" sz="2400" i="0" kern="1200" baseline="0" dirty="0" smtClean="0">
                        <a:solidFill>
                          <a:srgbClr val="000000"/>
                        </a:solidFill>
                        <a:latin typeface="+mn-lt"/>
                        <a:ea typeface="+mn-ea"/>
                        <a:cs typeface="+mn-cs"/>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i="0" kern="1200" baseline="0" dirty="0" smtClean="0">
                          <a:solidFill>
                            <a:srgbClr val="000000"/>
                          </a:solidFill>
                          <a:latin typeface="+mn-lt"/>
                          <a:ea typeface="+mn-ea"/>
                          <a:cs typeface="+mn-cs"/>
                        </a:rPr>
                        <a:t>7</a:t>
                      </a:r>
                    </a:p>
                  </a:txBody>
                  <a:tcPr anchor="ctr" horzOverflow="overflow"/>
                </a:tc>
              </a:tr>
              <a:tr h="548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400" b="0" i="0" u="none" strike="noStrike" cap="none" normalizeH="0" baseline="0" dirty="0" smtClean="0">
                          <a:ln>
                            <a:noFill/>
                          </a:ln>
                          <a:solidFill>
                            <a:srgbClr val="000000"/>
                          </a:solidFill>
                          <a:effectLst/>
                          <a:latin typeface="Calibri" pitchFamily="34" charset="0"/>
                        </a:rPr>
                        <a:t>6</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endParaRPr lang="en-US" sz="2400" i="0" kern="1200" baseline="0" dirty="0" smtClean="0">
                        <a:solidFill>
                          <a:srgbClr val="000000"/>
                        </a:solidFill>
                        <a:latin typeface="+mn-lt"/>
                        <a:ea typeface="+mn-ea"/>
                        <a:cs typeface="+mn-cs"/>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smtClean="0">
                          <a:ln>
                            <a:noFill/>
                          </a:ln>
                          <a:solidFill>
                            <a:srgbClr val="000000"/>
                          </a:solidFill>
                          <a:effectLst/>
                          <a:latin typeface="Calibri" pitchFamily="34" charset="0"/>
                        </a:rPr>
                        <a:t>13</a:t>
                      </a:r>
                    </a:p>
                  </a:txBody>
                  <a:tcPr anchor="ctr" horzOverflow="overflow"/>
                </a:tc>
              </a:tr>
              <a:tr h="548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400" b="0" i="0" u="none" strike="noStrike" cap="none" normalizeH="0" baseline="0" dirty="0" smtClean="0">
                          <a:ln>
                            <a:noFill/>
                          </a:ln>
                          <a:solidFill>
                            <a:srgbClr val="000000"/>
                          </a:solidFill>
                          <a:effectLst/>
                          <a:latin typeface="Calibri" pitchFamily="34" charset="0"/>
                        </a:rPr>
                        <a:t>8</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endParaRPr lang="en-US" sz="2400" i="0" kern="1200" baseline="0" dirty="0" smtClean="0">
                        <a:solidFill>
                          <a:srgbClr val="000000"/>
                        </a:solidFill>
                        <a:latin typeface="+mn-lt"/>
                        <a:ea typeface="+mn-ea"/>
                        <a:cs typeface="+mn-cs"/>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smtClean="0">
                          <a:ln>
                            <a:noFill/>
                          </a:ln>
                          <a:solidFill>
                            <a:srgbClr val="000000"/>
                          </a:solidFill>
                          <a:effectLst/>
                          <a:latin typeface="Calibri" pitchFamily="34" charset="0"/>
                        </a:rPr>
                        <a:t>17</a:t>
                      </a:r>
                    </a:p>
                  </a:txBody>
                  <a:tcPr anchor="ctr" horzOverflow="overflow"/>
                </a:tc>
              </a:tr>
            </a:tbl>
          </a:graphicData>
        </a:graphic>
      </p:graphicFrame>
      <p:graphicFrame>
        <p:nvGraphicFramePr>
          <p:cNvPr id="25602" name="Object 2"/>
          <p:cNvGraphicFramePr>
            <a:graphicFrameLocks noChangeAspect="1"/>
          </p:cNvGraphicFramePr>
          <p:nvPr>
            <p:extLst>
              <p:ext uri="{D42A27DB-BD31-4B8C-83A1-F6EECF244321}">
                <p14:modId xmlns:p14="http://schemas.microsoft.com/office/powerpoint/2010/main" val="2977887445"/>
              </p:ext>
            </p:extLst>
          </p:nvPr>
        </p:nvGraphicFramePr>
        <p:xfrm>
          <a:off x="4140200" y="3818467"/>
          <a:ext cx="863600" cy="266700"/>
        </p:xfrm>
        <a:graphic>
          <a:graphicData uri="http://schemas.openxmlformats.org/presentationml/2006/ole">
            <mc:AlternateContent xmlns:mc="http://schemas.openxmlformats.org/markup-compatibility/2006">
              <mc:Choice xmlns:v="urn:schemas-microsoft-com:vml" Requires="v">
                <p:oleObj spid="_x0000_s25626" name="Equation" r:id="rId3" imgW="863280" imgH="266400" progId="Equation.DSMT4">
                  <p:embed/>
                </p:oleObj>
              </mc:Choice>
              <mc:Fallback>
                <p:oleObj name="Equation" r:id="rId3" imgW="863280" imgH="266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3818467"/>
                        <a:ext cx="8636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3" name="Object 3"/>
          <p:cNvGraphicFramePr>
            <a:graphicFrameLocks noChangeAspect="1"/>
          </p:cNvGraphicFramePr>
          <p:nvPr>
            <p:extLst>
              <p:ext uri="{D42A27DB-BD31-4B8C-83A1-F6EECF244321}">
                <p14:modId xmlns:p14="http://schemas.microsoft.com/office/powerpoint/2010/main" val="3984804236"/>
              </p:ext>
            </p:extLst>
          </p:nvPr>
        </p:nvGraphicFramePr>
        <p:xfrm>
          <a:off x="4133850" y="4351867"/>
          <a:ext cx="876300" cy="266700"/>
        </p:xfrm>
        <a:graphic>
          <a:graphicData uri="http://schemas.openxmlformats.org/presentationml/2006/ole">
            <mc:AlternateContent xmlns:mc="http://schemas.openxmlformats.org/markup-compatibility/2006">
              <mc:Choice xmlns:v="urn:schemas-microsoft-com:vml" Requires="v">
                <p:oleObj spid="_x0000_s25627" name="Equation" r:id="rId5" imgW="876240" imgH="266400" progId="Equation.DSMT4">
                  <p:embed/>
                </p:oleObj>
              </mc:Choice>
              <mc:Fallback>
                <p:oleObj name="Equation" r:id="rId5" imgW="876240" imgH="266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3850" y="4351867"/>
                        <a:ext cx="8763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3527952842"/>
              </p:ext>
            </p:extLst>
          </p:nvPr>
        </p:nvGraphicFramePr>
        <p:xfrm>
          <a:off x="4133850" y="4936066"/>
          <a:ext cx="876300" cy="266700"/>
        </p:xfrm>
        <a:graphic>
          <a:graphicData uri="http://schemas.openxmlformats.org/presentationml/2006/ole">
            <mc:AlternateContent xmlns:mc="http://schemas.openxmlformats.org/markup-compatibility/2006">
              <mc:Choice xmlns:v="urn:schemas-microsoft-com:vml" Requires="v">
                <p:oleObj spid="_x0000_s25628" name="Equation" r:id="rId7" imgW="876240" imgH="266400" progId="Equation.DSMT4">
                  <p:embed/>
                </p:oleObj>
              </mc:Choice>
              <mc:Fallback>
                <p:oleObj name="Equation" r:id="rId7" imgW="876240" imgH="266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33850" y="4936066"/>
                        <a:ext cx="8763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Rectangle 3"/>
          <p:cNvSpPr/>
          <p:nvPr/>
        </p:nvSpPr>
        <p:spPr>
          <a:xfrm>
            <a:off x="457200" y="1143000"/>
            <a:ext cx="8001000" cy="954107"/>
          </a:xfrm>
          <a:prstGeom prst="rect">
            <a:avLst/>
          </a:prstGeom>
        </p:spPr>
        <p:txBody>
          <a:bodyPr wrap="square">
            <a:spAutoFit/>
          </a:bodyPr>
          <a:lstStyle/>
          <a:p>
            <a:r>
              <a:rPr lang="en-US" sz="2800" b="1" dirty="0"/>
              <a:t>Solution </a:t>
            </a:r>
          </a:p>
          <a:p>
            <a:r>
              <a:rPr lang="en-US" sz="2800" b="1" dirty="0"/>
              <a:t>a. </a:t>
            </a:r>
            <a:r>
              <a:rPr lang="en-US" sz="2800" dirty="0"/>
              <a:t>We will begin by looking at some specific examples.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Inductive versus Deductive Reasoning (cont.)</a:t>
            </a:r>
            <a:endParaRPr lang="en-US" dirty="0"/>
          </a:p>
        </p:txBody>
      </p:sp>
      <p:sp>
        <p:nvSpPr>
          <p:cNvPr id="3" name="Content Placeholder 2"/>
          <p:cNvSpPr>
            <a:spLocks noGrp="1"/>
          </p:cNvSpPr>
          <p:nvPr>
            <p:ph idx="1"/>
          </p:nvPr>
        </p:nvSpPr>
        <p:spPr/>
        <p:txBody>
          <a:bodyPr/>
          <a:lstStyle/>
          <a:p>
            <a:r>
              <a:rPr lang="en-US" dirty="0" smtClean="0"/>
              <a:t>If we make the conclusion that choosing a positive integer, multiplying it by 2, and adding 1 to the product will result in an odd number simply by looking at these three examples, we are using inductive reasoning. We are making a </a:t>
            </a:r>
            <a:r>
              <a:rPr lang="en-US" i="1" dirty="0" smtClean="0"/>
              <a:t>generalization </a:t>
            </a:r>
            <a:r>
              <a:rPr lang="en-US" dirty="0" smtClean="0"/>
              <a:t>based</a:t>
            </a:r>
            <a:r>
              <a:rPr lang="en-US" i="1" dirty="0" smtClean="0"/>
              <a:t> </a:t>
            </a:r>
            <a:r>
              <a:rPr lang="en-US" dirty="0" smtClean="0"/>
              <a:t>on three specific examples. Although we know this to be valid, whenever we make a generalization, we are taking a risk that the generalized form will not always hold and therefore will be an invalid conclusion.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Mathematically</a:t>
            </a:r>
            <a:endParaRPr lang="en-US" dirty="0"/>
          </a:p>
        </p:txBody>
      </p:sp>
      <p:sp>
        <p:nvSpPr>
          <p:cNvPr id="3" name="Content Placeholder 2"/>
          <p:cNvSpPr>
            <a:spLocks noGrp="1"/>
          </p:cNvSpPr>
          <p:nvPr>
            <p:ph idx="1"/>
          </p:nvPr>
        </p:nvSpPr>
        <p:spPr/>
        <p:txBody>
          <a:bodyPr/>
          <a:lstStyle/>
          <a:p>
            <a:r>
              <a:rPr lang="en-US" dirty="0" smtClean="0"/>
              <a:t>Mathematical thinking is important for decisions we all make every day. Possessing the ability to think mathematically makes one a better problem solver for all occasions. </a:t>
            </a:r>
          </a:p>
          <a:p>
            <a:r>
              <a:rPr lang="en-US" b="1" dirty="0" smtClean="0"/>
              <a:t>Reasoning</a:t>
            </a:r>
            <a:r>
              <a:rPr lang="en-US" dirty="0" smtClean="0"/>
              <a:t> is defined by the Merriam-Webster dictionary as the drawing of inferences or conclusions through the use of statements offered as explanation or justification. </a:t>
            </a:r>
          </a:p>
          <a:p>
            <a:r>
              <a:rPr lang="en-US" dirty="0" smtClean="0"/>
              <a:t>We begin our discussion of reasoning with </a:t>
            </a:r>
            <a:r>
              <a:rPr lang="en-US" b="1" dirty="0" smtClean="0"/>
              <a:t>inductive</a:t>
            </a:r>
            <a:r>
              <a:rPr lang="en-US" dirty="0" smtClean="0"/>
              <a:t> and </a:t>
            </a:r>
            <a:r>
              <a:rPr lang="en-US" b="1" dirty="0" smtClean="0"/>
              <a:t>deductive</a:t>
            </a:r>
            <a:r>
              <a:rPr lang="en-US" dirty="0" smtClean="0"/>
              <a:t> reasoning.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Inductive versus Deductive Reasoning (cont.)</a:t>
            </a:r>
            <a:endParaRPr lang="en-US" dirty="0"/>
          </a:p>
        </p:txBody>
      </p:sp>
      <p:sp>
        <p:nvSpPr>
          <p:cNvPr id="3" name="Content Placeholder 2"/>
          <p:cNvSpPr>
            <a:spLocks noGrp="1"/>
          </p:cNvSpPr>
          <p:nvPr>
            <p:ph idx="1"/>
          </p:nvPr>
        </p:nvSpPr>
        <p:spPr/>
        <p:txBody>
          <a:bodyPr/>
          <a:lstStyle/>
          <a:p>
            <a:pPr marL="461963" indent="-461963"/>
            <a:r>
              <a:rPr lang="en-US" b="1" dirty="0" smtClean="0"/>
              <a:t>b.	</a:t>
            </a:r>
            <a:r>
              <a:rPr lang="en-US" dirty="0" smtClean="0"/>
              <a:t>Now we will let the variable </a:t>
            </a:r>
            <a:r>
              <a:rPr lang="en-US" i="1" dirty="0" smtClean="0"/>
              <a:t>x</a:t>
            </a:r>
            <a:r>
              <a:rPr lang="en-US" dirty="0" smtClean="0"/>
              <a:t> represent the chosen integer and use deductive reasoning to show that we have indeed made a valid conclusion. </a:t>
            </a:r>
          </a:p>
          <a:p>
            <a:pPr marL="461963" indent="-461963"/>
            <a:r>
              <a:rPr lang="en-US" dirty="0" smtClean="0"/>
              <a:t>		Number: </a:t>
            </a:r>
            <a:r>
              <a:rPr lang="en-US" i="1" dirty="0" smtClean="0"/>
              <a:t>x</a:t>
            </a:r>
            <a:r>
              <a:rPr lang="en-US" dirty="0" smtClean="0"/>
              <a:t> </a:t>
            </a:r>
          </a:p>
          <a:p>
            <a:pPr marL="461963" indent="-461963"/>
            <a:r>
              <a:rPr lang="en-US" dirty="0" smtClean="0"/>
              <a:t>		Multiply by 2: 2</a:t>
            </a:r>
            <a:r>
              <a:rPr lang="en-US" i="1" dirty="0" smtClean="0"/>
              <a:t>x</a:t>
            </a:r>
            <a:r>
              <a:rPr lang="en-US" dirty="0" smtClean="0"/>
              <a:t> </a:t>
            </a:r>
          </a:p>
          <a:p>
            <a:pPr marL="461963" indent="-461963"/>
            <a:r>
              <a:rPr lang="en-US" dirty="0" smtClean="0"/>
              <a:t>		Add 1: 2</a:t>
            </a:r>
            <a:r>
              <a:rPr lang="en-US" i="1" dirty="0" smtClean="0"/>
              <a:t>x</a:t>
            </a:r>
            <a:r>
              <a:rPr lang="en-US" dirty="0" smtClean="0"/>
              <a:t> + 1 </a:t>
            </a:r>
          </a:p>
          <a:p>
            <a:pPr marL="461963" indent="-461963"/>
            <a:r>
              <a:rPr lang="en-US" dirty="0" smtClean="0"/>
              <a:t>	This means that, in algebraic form, the problem may be expressed as 2</a:t>
            </a:r>
            <a:r>
              <a:rPr lang="en-US" i="1" dirty="0" smtClean="0"/>
              <a:t>x</a:t>
            </a:r>
            <a:r>
              <a:rPr lang="en-US" dirty="0" smtClean="0"/>
              <a:t> + 1 (multiplying the chosen integer by 2 and adding 1).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Inductive versus Deductive Reasoning (cont.)</a:t>
            </a:r>
            <a:endParaRPr lang="en-US" dirty="0"/>
          </a:p>
        </p:txBody>
      </p:sp>
      <p:sp>
        <p:nvSpPr>
          <p:cNvPr id="3" name="Content Placeholder 2"/>
          <p:cNvSpPr>
            <a:spLocks noGrp="1"/>
          </p:cNvSpPr>
          <p:nvPr>
            <p:ph idx="1"/>
          </p:nvPr>
        </p:nvSpPr>
        <p:spPr/>
        <p:txBody>
          <a:bodyPr/>
          <a:lstStyle/>
          <a:p>
            <a:r>
              <a:rPr lang="en-US" dirty="0" smtClean="0"/>
              <a:t>Using deductive reasoning, we know that when we multiply any number by 2, we will always get an even number. Thus, whenever we have an even number, as in 2</a:t>
            </a:r>
            <a:r>
              <a:rPr lang="en-US" i="1" dirty="0" smtClean="0"/>
              <a:t>x, </a:t>
            </a:r>
            <a:r>
              <a:rPr lang="en-US" dirty="0" smtClean="0"/>
              <a:t>and add 1, we will always get an odd number. Therefore, we can assert that,</a:t>
            </a:r>
            <a:r>
              <a:rPr lang="en-US" i="1" dirty="0" smtClean="0"/>
              <a:t> given any positive integer x, when x is multiplied by 2 and we add 1, the result will be an odd number. </a:t>
            </a:r>
            <a:r>
              <a:rPr lang="en-US" dirty="0" smtClean="0"/>
              <a:t>We can then use this general statement (which we have just proven to be true) and apply it to specific numbers.</a:t>
            </a:r>
            <a:r>
              <a:rPr lang="en-US" i="1" dirty="0" smtClean="0"/>
              <a: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80160"/>
            <a:ext cx="8229600" cy="3782574"/>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Skill Check #2</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Consider the following process. </a:t>
            </a:r>
          </a:p>
          <a:p>
            <a:pPr lvl="0" algn="ctr">
              <a:spcBef>
                <a:spcPct val="20000"/>
              </a:spcBef>
            </a:pPr>
            <a:r>
              <a:rPr lang="en-US" sz="2800" i="1" dirty="0" smtClean="0">
                <a:solidFill>
                  <a:srgbClr val="000000"/>
                </a:solidFill>
              </a:rPr>
              <a:t>Select a number and multiply the number by 10. Now subtract 25 from that product. Then divide by 5. Finally, subtract the original number from the result. </a:t>
            </a:r>
          </a:p>
          <a:p>
            <a:pPr lvl="0">
              <a:spcBef>
                <a:spcPct val="20000"/>
              </a:spcBef>
            </a:pPr>
            <a:r>
              <a:rPr lang="en-US" sz="2800" dirty="0" smtClean="0">
                <a:solidFill>
                  <a:srgbClr val="000000"/>
                </a:solidFill>
              </a:rPr>
              <a:t>Can you determine the general solution using deductive reasoning? Test the general solution with specific numbers.</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normAutofit fontScale="92500"/>
          </a:bodyPr>
          <a:lstStyle/>
          <a:p>
            <a:pPr marL="1376363" indent="-1376363"/>
            <a:r>
              <a:rPr lang="en-US" dirty="0" smtClean="0">
                <a:solidFill>
                  <a:srgbClr val="000000"/>
                </a:solidFill>
              </a:rPr>
              <a:t>Answer:</a:t>
            </a:r>
            <a:r>
              <a:rPr lang="en-US" b="1" dirty="0">
                <a:solidFill>
                  <a:srgbClr val="000000"/>
                </a:solidFill>
              </a:rPr>
              <a:t> </a:t>
            </a:r>
            <a:r>
              <a:rPr lang="en-US" b="1" dirty="0" smtClean="0">
                <a:solidFill>
                  <a:srgbClr val="000000"/>
                </a:solidFill>
              </a:rPr>
              <a:t>2. </a:t>
            </a:r>
            <a:r>
              <a:rPr lang="en-US" dirty="0" smtClean="0">
                <a:solidFill>
                  <a:srgbClr val="FF0000"/>
                </a:solidFill>
              </a:rPr>
              <a:t>To determine the general solution: Select a number: </a:t>
            </a:r>
            <a:r>
              <a:rPr lang="en-US" i="1" dirty="0" smtClean="0">
                <a:solidFill>
                  <a:srgbClr val="FF0000"/>
                </a:solidFill>
              </a:rPr>
              <a:t>x</a:t>
            </a:r>
            <a:r>
              <a:rPr lang="en-US" dirty="0" smtClean="0">
                <a:solidFill>
                  <a:srgbClr val="FF0000"/>
                </a:solidFill>
              </a:rPr>
              <a:t>; Multiply it by 10: 10</a:t>
            </a:r>
            <a:r>
              <a:rPr lang="en-US" i="1" dirty="0" smtClean="0">
                <a:solidFill>
                  <a:srgbClr val="FF0000"/>
                </a:solidFill>
              </a:rPr>
              <a:t>x</a:t>
            </a:r>
            <a:r>
              <a:rPr lang="en-US" dirty="0" smtClean="0">
                <a:solidFill>
                  <a:srgbClr val="FF0000"/>
                </a:solidFill>
              </a:rPr>
              <a:t>; Subtract 25 from the product: 10</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25; Divide by 5: 2</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5; Subtract the original value: 2</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5 </a:t>
            </a:r>
            <a:r>
              <a:rPr lang="en-US" dirty="0" smtClean="0">
                <a:solidFill>
                  <a:srgbClr val="FF0000"/>
                </a:solidFill>
                <a:latin typeface="Symbol" pitchFamily="18" charset="2"/>
              </a:rPr>
              <a:t>-</a:t>
            </a:r>
            <a:r>
              <a:rPr lang="en-US" dirty="0" smtClean="0">
                <a:solidFill>
                  <a:srgbClr val="FF0000"/>
                </a:solidFill>
              </a:rPr>
              <a:t> </a:t>
            </a:r>
            <a:r>
              <a:rPr lang="en-US" i="1" dirty="0" smtClean="0">
                <a:solidFill>
                  <a:srgbClr val="FF0000"/>
                </a:solidFill>
              </a:rPr>
              <a:t>x</a:t>
            </a:r>
            <a:r>
              <a:rPr lang="en-US" dirty="0" smtClean="0">
                <a:solidFill>
                  <a:srgbClr val="FF0000"/>
                </a:solidFill>
              </a:rPr>
              <a:t>; This gives that the general result is </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5.</a:t>
            </a:r>
          </a:p>
          <a:p>
            <a:pPr marL="1376363" indent="-1376363"/>
            <a:r>
              <a:rPr lang="en-US" dirty="0" smtClean="0">
                <a:solidFill>
                  <a:srgbClr val="FF0000"/>
                </a:solidFill>
              </a:rPr>
              <a:t>	Now we test the general solution with specific numbers. Select three numbers: 2, 10, 15; Multiply them by 10: 20, 100, 150; Subtract 25 from the product: </a:t>
            </a:r>
            <a:r>
              <a:rPr lang="en-US" dirty="0" smtClean="0">
                <a:solidFill>
                  <a:srgbClr val="FF0000"/>
                </a:solidFill>
                <a:latin typeface="Symbol" pitchFamily="18" charset="2"/>
              </a:rPr>
              <a:t>-</a:t>
            </a:r>
            <a:r>
              <a:rPr lang="en-US" dirty="0" smtClean="0">
                <a:solidFill>
                  <a:srgbClr val="FF0000"/>
                </a:solidFill>
              </a:rPr>
              <a:t>5, 75, 125; Divide by 5: </a:t>
            </a:r>
            <a:r>
              <a:rPr lang="en-US" dirty="0" smtClean="0">
                <a:solidFill>
                  <a:srgbClr val="FF0000"/>
                </a:solidFill>
                <a:latin typeface="Symbol" pitchFamily="18" charset="2"/>
              </a:rPr>
              <a:t>-</a:t>
            </a:r>
            <a:r>
              <a:rPr lang="en-US" dirty="0" smtClean="0">
                <a:solidFill>
                  <a:srgbClr val="FF0000"/>
                </a:solidFill>
              </a:rPr>
              <a:t>1, 15, 25; Subtract the original value: </a:t>
            </a:r>
            <a:r>
              <a:rPr lang="en-US" dirty="0" smtClean="0">
                <a:solidFill>
                  <a:srgbClr val="FF0000"/>
                </a:solidFill>
                <a:latin typeface="Symbol" pitchFamily="18" charset="2"/>
              </a:rPr>
              <a:t>-</a:t>
            </a:r>
            <a:r>
              <a:rPr lang="en-US" dirty="0" smtClean="0">
                <a:solidFill>
                  <a:srgbClr val="FF0000"/>
                </a:solidFill>
              </a:rPr>
              <a:t>3, 5, 10; Result is always 5 less than the original number.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Inductive Reasoning</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95400"/>
            <a:ext cx="8229600" cy="2332946"/>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Inductive Reasoning</a:t>
            </a:r>
          </a:p>
          <a:p>
            <a:pPr lvl="0">
              <a:spcBef>
                <a:spcPct val="20000"/>
              </a:spcBef>
            </a:pPr>
            <a:r>
              <a:rPr kumimoji="0" lang="en-US" sz="2800" b="1" i="0" u="none" strike="noStrike" kern="1200" cap="none" spc="0" normalizeH="0" baseline="0" noProof="0" dirty="0" smtClean="0">
                <a:ln>
                  <a:noFill/>
                </a:ln>
                <a:solidFill>
                  <a:srgbClr val="C00000"/>
                </a:solidFill>
                <a:effectLst/>
                <a:uLnTx/>
                <a:uFillTx/>
                <a:latin typeface="+mn-lt"/>
                <a:ea typeface="+mn-ea"/>
                <a:cs typeface="+mn-cs"/>
              </a:rPr>
              <a:t>Inductive reasoning</a:t>
            </a:r>
            <a:r>
              <a:rPr kumimoji="0" lang="en-US" sz="2800" b="1" i="0" u="none" strike="noStrike" kern="1200" cap="none" spc="0" normalizeH="0" noProof="0" dirty="0" smtClean="0">
                <a:ln>
                  <a:noFill/>
                </a:ln>
                <a:solidFill>
                  <a:srgbClr val="C00000"/>
                </a:solidFill>
                <a:effectLst/>
                <a:uLnTx/>
                <a:uFillTx/>
                <a:latin typeface="+mn-lt"/>
                <a:ea typeface="+mn-ea"/>
                <a:cs typeface="+mn-cs"/>
              </a:rPr>
              <a:t> </a:t>
            </a:r>
            <a:r>
              <a:rPr kumimoji="0" lang="en-US" sz="2800" b="0" i="0" u="none" strike="noStrike" kern="1200" cap="none" spc="0" normalizeH="0" noProof="0" dirty="0" smtClean="0">
                <a:ln>
                  <a:noFill/>
                </a:ln>
                <a:solidFill>
                  <a:srgbClr val="000000"/>
                </a:solidFill>
                <a:effectLst/>
                <a:uLnTx/>
                <a:uFillTx/>
                <a:latin typeface="+mn-lt"/>
                <a:ea typeface="+mn-ea"/>
                <a:cs typeface="+mn-cs"/>
              </a:rPr>
              <a:t>is a line of reasoning that </a:t>
            </a:r>
            <a:r>
              <a:rPr lang="en-US" sz="2800" dirty="0" smtClean="0">
                <a:solidFill>
                  <a:srgbClr val="000000"/>
                </a:solidFill>
              </a:rPr>
              <a:t>arrives at a general conclusion based on the observation of specific examples. Inductive reasoning can be considered a </a:t>
            </a:r>
            <a:r>
              <a:rPr lang="en-US" sz="2800" i="1" dirty="0" smtClean="0">
                <a:solidFill>
                  <a:srgbClr val="000000"/>
                </a:solidFill>
              </a:rPr>
              <a:t>generalization.</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Inductive Reasoning</a:t>
            </a:r>
            <a:endParaRPr lang="en-US" dirty="0"/>
          </a:p>
        </p:txBody>
      </p:sp>
      <p:sp>
        <p:nvSpPr>
          <p:cNvPr id="3" name="Content Placeholder 2"/>
          <p:cNvSpPr>
            <a:spLocks noGrp="1"/>
          </p:cNvSpPr>
          <p:nvPr>
            <p:ph idx="1"/>
          </p:nvPr>
        </p:nvSpPr>
        <p:spPr/>
        <p:txBody>
          <a:bodyPr/>
          <a:lstStyle/>
          <a:p>
            <a:r>
              <a:rPr lang="en-US" dirty="0" smtClean="0"/>
              <a:t>Consider the following argument. </a:t>
            </a:r>
          </a:p>
          <a:p>
            <a:pPr algn="ctr"/>
            <a:r>
              <a:rPr lang="en-US" i="1" dirty="0" smtClean="0">
                <a:solidFill>
                  <a:srgbClr val="0000FF"/>
                </a:solidFill>
              </a:rPr>
              <a:t>In New York City, it snowed 30 inches during January 2010 and 35 inches during January 2011. Therefore, New York City will receive at least 30 inches of snow every January. </a:t>
            </a:r>
          </a:p>
          <a:p>
            <a:r>
              <a:rPr lang="en-US" dirty="0" smtClean="0"/>
              <a:t>Does this argument use inductive reasoning? </a:t>
            </a:r>
          </a:p>
          <a:p>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Inductive Reasoning (cont.)</a:t>
            </a:r>
            <a:endParaRPr lang="en-US" dirty="0"/>
          </a:p>
        </p:txBody>
      </p:sp>
      <p:sp>
        <p:nvSpPr>
          <p:cNvPr id="3" name="Content Placeholder 2"/>
          <p:cNvSpPr>
            <a:spLocks noGrp="1"/>
          </p:cNvSpPr>
          <p:nvPr>
            <p:ph idx="1"/>
          </p:nvPr>
        </p:nvSpPr>
        <p:spPr/>
        <p:txBody>
          <a:bodyPr/>
          <a:lstStyle/>
          <a:p>
            <a:r>
              <a:rPr lang="en-US" b="1" dirty="0" smtClean="0"/>
              <a:t>Solution</a:t>
            </a:r>
          </a:p>
          <a:p>
            <a:r>
              <a:rPr lang="en-US" dirty="0" smtClean="0"/>
              <a:t>Notice that in this argument, the example is specific to January 2010 and January 2011, and then a very general conclusion is made. Obviously, the likelihood of it snowing exactly the same amount each January is not very practical, but nevertheles</a:t>
            </a:r>
            <a:r>
              <a:rPr lang="en-US" dirty="0" smtClean="0">
                <a:solidFill>
                  <a:schemeClr val="tx1"/>
                </a:solidFill>
              </a:rPr>
              <a:t>s, </a:t>
            </a:r>
            <a:r>
              <a:rPr lang="en-US" dirty="0" smtClean="0">
                <a:solidFill>
                  <a:srgbClr val="FF0000"/>
                </a:solidFill>
              </a:rPr>
              <a:t>the argument here is inductive</a:t>
            </a:r>
            <a:r>
              <a:rPr lang="en-US" dirty="0" smtClean="0"/>
              <a:t>. </a:t>
            </a:r>
            <a:endParaRPr lang="en-US" dirty="0"/>
          </a:p>
        </p:txBody>
      </p:sp>
    </p:spTree>
    <p:extLst>
      <p:ext uri="{BB962C8B-B14F-4D97-AF65-F5344CB8AC3E}">
        <p14:creationId xmlns:p14="http://schemas.microsoft.com/office/powerpoint/2010/main" val="352995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Inductive Reasoning</a:t>
            </a:r>
            <a:endParaRPr lang="en-US" dirty="0"/>
          </a:p>
        </p:txBody>
      </p:sp>
      <p:sp>
        <p:nvSpPr>
          <p:cNvPr id="3" name="Content Placeholder 2"/>
          <p:cNvSpPr>
            <a:spLocks noGrp="1"/>
          </p:cNvSpPr>
          <p:nvPr>
            <p:ph idx="1"/>
          </p:nvPr>
        </p:nvSpPr>
        <p:spPr/>
        <p:txBody>
          <a:bodyPr/>
          <a:lstStyle/>
          <a:p>
            <a:r>
              <a:rPr lang="en-US" dirty="0" smtClean="0"/>
              <a:t>Consider the following sequence of numbers. </a:t>
            </a:r>
          </a:p>
          <a:p>
            <a:pPr algn="ctr"/>
            <a:r>
              <a:rPr lang="en-US" dirty="0" smtClean="0">
                <a:solidFill>
                  <a:srgbClr val="0000FF"/>
                </a:solidFill>
              </a:rPr>
              <a:t>1, 4, 9, 16, 25, ... </a:t>
            </a:r>
          </a:p>
          <a:p>
            <a:r>
              <a:rPr lang="en-US" dirty="0" smtClean="0"/>
              <a:t>If the number pattern continues, can you conclude what the next number will be? What about the 15</a:t>
            </a:r>
            <a:r>
              <a:rPr lang="en-US" baseline="30000" dirty="0" smtClean="0"/>
              <a:t>th</a:t>
            </a:r>
            <a:r>
              <a:rPr lang="en-US" dirty="0" smtClean="0"/>
              <a:t> number?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Inductive Reasoning (cont.)</a:t>
            </a:r>
            <a:endParaRPr lang="en-US" dirty="0"/>
          </a:p>
        </p:txBody>
      </p:sp>
      <p:sp>
        <p:nvSpPr>
          <p:cNvPr id="3" name="Content Placeholder 2"/>
          <p:cNvSpPr>
            <a:spLocks noGrp="1"/>
          </p:cNvSpPr>
          <p:nvPr>
            <p:ph idx="1"/>
          </p:nvPr>
        </p:nvSpPr>
        <p:spPr/>
        <p:txBody>
          <a:bodyPr/>
          <a:lstStyle/>
          <a:p>
            <a:r>
              <a:rPr lang="en-US" b="1" dirty="0" smtClean="0"/>
              <a:t>Solution</a:t>
            </a:r>
          </a:p>
          <a:p>
            <a:r>
              <a:rPr lang="en-US" dirty="0" smtClean="0"/>
              <a:t>If we look closely, we can see that the numbers are simply the squares of the natural numbers: 		</a:t>
            </a:r>
          </a:p>
          <a:p>
            <a:r>
              <a:rPr lang="en-US" dirty="0" smtClean="0"/>
              <a:t>		               etc. Therefore, the next number in the pattern would be               then 	         and so on. That means the 15</a:t>
            </a:r>
            <a:r>
              <a:rPr lang="en-US" baseline="30000" dirty="0" smtClean="0"/>
              <a:t>th</a:t>
            </a:r>
            <a:r>
              <a:rPr lang="en-US" dirty="0" smtClean="0"/>
              <a:t> number in the pattern would be 	        Notice again that we begin with a specific example and continue to a generalized answer. </a:t>
            </a:r>
            <a:endParaRPr lang="en-US" dirty="0"/>
          </a:p>
        </p:txBody>
      </p:sp>
      <p:graphicFrame>
        <p:nvGraphicFramePr>
          <p:cNvPr id="1027" name="Object 3"/>
          <p:cNvGraphicFramePr>
            <a:graphicFrameLocks noChangeAspect="1"/>
          </p:cNvGraphicFramePr>
          <p:nvPr>
            <p:extLst>
              <p:ext uri="{D42A27DB-BD31-4B8C-83A1-F6EECF244321}">
                <p14:modId xmlns:p14="http://schemas.microsoft.com/office/powerpoint/2010/main" val="360172830"/>
              </p:ext>
            </p:extLst>
          </p:nvPr>
        </p:nvGraphicFramePr>
        <p:xfrm>
          <a:off x="533400" y="2777068"/>
          <a:ext cx="2984500" cy="419100"/>
        </p:xfrm>
        <a:graphic>
          <a:graphicData uri="http://schemas.openxmlformats.org/presentationml/2006/ole">
            <mc:AlternateContent xmlns:mc="http://schemas.openxmlformats.org/markup-compatibility/2006">
              <mc:Choice xmlns:v="urn:schemas-microsoft-com:vml" Requires="v">
                <p:oleObj spid="_x0000_s1056" name="Equation" r:id="rId3" imgW="2984400" imgH="419040" progId="Equation.DSMT4">
                  <p:embed/>
                </p:oleObj>
              </mc:Choice>
              <mc:Fallback>
                <p:oleObj name="Equation" r:id="rId3" imgW="2984400" imgH="419040" progId="Equation.DSMT4">
                  <p:embed/>
                  <p:pic>
                    <p:nvPicPr>
                      <p:cNvPr id="0" name="Picture 3"/>
                      <p:cNvPicPr>
                        <a:picLocks noChangeAspect="1" noChangeArrowheads="1"/>
                      </p:cNvPicPr>
                      <p:nvPr/>
                    </p:nvPicPr>
                    <p:blipFill>
                      <a:blip r:embed="rId4"/>
                      <a:srcRect/>
                      <a:stretch>
                        <a:fillRect/>
                      </a:stretch>
                    </p:blipFill>
                    <p:spPr bwMode="auto">
                      <a:xfrm>
                        <a:off x="533400" y="2777068"/>
                        <a:ext cx="2984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626725269"/>
              </p:ext>
            </p:extLst>
          </p:nvPr>
        </p:nvGraphicFramePr>
        <p:xfrm>
          <a:off x="3648606" y="3205802"/>
          <a:ext cx="1117600" cy="419100"/>
        </p:xfrm>
        <a:graphic>
          <a:graphicData uri="http://schemas.openxmlformats.org/presentationml/2006/ole">
            <mc:AlternateContent xmlns:mc="http://schemas.openxmlformats.org/markup-compatibility/2006">
              <mc:Choice xmlns:v="urn:schemas-microsoft-com:vml" Requires="v">
                <p:oleObj spid="_x0000_s1057" name="Equation" r:id="rId5" imgW="1117440" imgH="419040" progId="Equation.DSMT4">
                  <p:embed/>
                </p:oleObj>
              </mc:Choice>
              <mc:Fallback>
                <p:oleObj name="Equation" r:id="rId5" imgW="1117440" imgH="419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48606" y="3205802"/>
                        <a:ext cx="1117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5574352" y="3205802"/>
          <a:ext cx="1117600" cy="419100"/>
        </p:xfrm>
        <a:graphic>
          <a:graphicData uri="http://schemas.openxmlformats.org/presentationml/2006/ole">
            <mc:AlternateContent xmlns:mc="http://schemas.openxmlformats.org/markup-compatibility/2006">
              <mc:Choice xmlns:v="urn:schemas-microsoft-com:vml" Requires="v">
                <p:oleObj spid="_x0000_s1058" name="Equation" r:id="rId7" imgW="1117440" imgH="419040" progId="Equation.DSMT4">
                  <p:embed/>
                </p:oleObj>
              </mc:Choice>
              <mc:Fallback>
                <p:oleObj name="Equation" r:id="rId7" imgW="1117440" imgH="4190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4352" y="3205802"/>
                        <a:ext cx="1117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530556" y="4060825"/>
          <a:ext cx="1498600" cy="381000"/>
        </p:xfrm>
        <a:graphic>
          <a:graphicData uri="http://schemas.openxmlformats.org/presentationml/2006/ole">
            <mc:AlternateContent xmlns:mc="http://schemas.openxmlformats.org/markup-compatibility/2006">
              <mc:Choice xmlns:v="urn:schemas-microsoft-com:vml" Requires="v">
                <p:oleObj spid="_x0000_s1059" name="Equation" r:id="rId9" imgW="1498320" imgH="380880" progId="Equation.DSMT4">
                  <p:embed/>
                </p:oleObj>
              </mc:Choice>
              <mc:Fallback>
                <p:oleObj name="Equation" r:id="rId9" imgW="149832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556" y="4060825"/>
                        <a:ext cx="1498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Inductive Reasoning</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95400"/>
            <a:ext cx="8229600" cy="3194721"/>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800" b="1" dirty="0" smtClean="0">
                <a:solidFill>
                  <a:srgbClr val="000000"/>
                </a:solidFill>
              </a:rPr>
              <a:t>Counterexample</a:t>
            </a:r>
            <a:endParaRPr kumimoji="0" lang="en-US" sz="28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a:solidFill>
                  <a:srgbClr val="000000"/>
                </a:solidFill>
              </a:rPr>
              <a:t>A</a:t>
            </a:r>
            <a:r>
              <a:rPr kumimoji="0" lang="en-US" sz="2800" b="1" i="0" u="none" strike="noStrike" kern="1200" cap="none" spc="0" normalizeH="0" baseline="0" noProof="0" dirty="0" smtClean="0">
                <a:ln>
                  <a:noFill/>
                </a:ln>
                <a:solidFill>
                  <a:srgbClr val="C00000"/>
                </a:solidFill>
                <a:effectLst/>
                <a:uLnTx/>
                <a:uFillTx/>
                <a:latin typeface="+mn-lt"/>
                <a:ea typeface="+mn-ea"/>
                <a:cs typeface="+mn-cs"/>
              </a:rPr>
              <a:t> counterexample</a:t>
            </a:r>
            <a:r>
              <a:rPr kumimoji="0" lang="en-US" sz="2800" b="1" i="0" u="none" strike="noStrike" kern="1200" cap="none" spc="0" normalizeH="0" noProof="0" dirty="0" smtClean="0">
                <a:ln>
                  <a:noFill/>
                </a:ln>
                <a:solidFill>
                  <a:srgbClr val="C00000"/>
                </a:solidFill>
                <a:effectLst/>
                <a:uLnTx/>
                <a:uFillTx/>
                <a:latin typeface="+mn-lt"/>
                <a:ea typeface="+mn-ea"/>
                <a:cs typeface="+mn-cs"/>
              </a:rPr>
              <a:t> </a:t>
            </a:r>
            <a:r>
              <a:rPr kumimoji="0" lang="en-US" sz="2800" b="0" i="0" u="none" strike="noStrike" kern="1200" cap="none" spc="0" normalizeH="0" noProof="0" dirty="0" smtClean="0">
                <a:ln>
                  <a:noFill/>
                </a:ln>
                <a:solidFill>
                  <a:srgbClr val="000000"/>
                </a:solidFill>
                <a:effectLst/>
                <a:uLnTx/>
                <a:uFillTx/>
                <a:latin typeface="+mn-lt"/>
                <a:ea typeface="+mn-ea"/>
                <a:cs typeface="+mn-cs"/>
              </a:rPr>
              <a:t>is a contradictory example that does not satisfy our conclusion, therefore making the argument invalid. Note that one counterexample is enough to prove that a line of reasoning is false, but one positive example is never enough to prove that it is true.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818371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1406</TotalTime>
  <Words>1548</Words>
  <Application>Microsoft Office PowerPoint</Application>
  <PresentationFormat>On-screen Show (4:3)</PresentationFormat>
  <Paragraphs>132</Paragraphs>
  <Slides>33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9" baseType="lpstr">
      <vt:lpstr>Arial</vt:lpstr>
      <vt:lpstr>Symbol</vt:lpstr>
      <vt:lpstr>Calibri</vt:lpstr>
      <vt:lpstr>Courier New</vt:lpstr>
      <vt:lpstr>Office Theme</vt:lpstr>
      <vt:lpstr>Equation</vt:lpstr>
      <vt:lpstr>Section 1.1</vt:lpstr>
      <vt:lpstr>Objectives</vt:lpstr>
      <vt:lpstr>Thinking Mathematically</vt:lpstr>
      <vt:lpstr>Inductive Reasoning</vt:lpstr>
      <vt:lpstr>Example 1: Using Inductive Reasoning</vt:lpstr>
      <vt:lpstr>Example 1: Using Inductive Reasoning (cont.)</vt:lpstr>
      <vt:lpstr>Example 2: Using Inductive Reasoning</vt:lpstr>
      <vt:lpstr>Example 2: Using Inductive Reasoning (cont.)</vt:lpstr>
      <vt:lpstr>Inductive Reasoning</vt:lpstr>
      <vt:lpstr>Example 3: Counterexamples</vt:lpstr>
      <vt:lpstr>Example 3: Counterexamples (cont.)</vt:lpstr>
      <vt:lpstr>Example 4: Reasoning with Sequences </vt:lpstr>
      <vt:lpstr>Example 4: Reasoning with Sequences (cont.)</vt:lpstr>
      <vt:lpstr>Example 4: Reasoning with Sequences (cont.)</vt:lpstr>
      <vt:lpstr>Example 4: Reasoning with Sequences (cont.)</vt:lpstr>
      <vt:lpstr>Example 4: Reasoning with Sequences (cont.)</vt:lpstr>
      <vt:lpstr>Example 4: Reasoning with Sequences (cont.)</vt:lpstr>
      <vt:lpstr>Arithmetic Sequences</vt:lpstr>
      <vt:lpstr>Geometric Sequences</vt:lpstr>
      <vt:lpstr>Example 5: Reasoning with Patterns  </vt:lpstr>
      <vt:lpstr>Example 5: Reasoning with Patterns (cont.)</vt:lpstr>
      <vt:lpstr>Skill Check #1</vt:lpstr>
      <vt:lpstr>Skill Check #1</vt:lpstr>
      <vt:lpstr>Deductive Reasoning</vt:lpstr>
      <vt:lpstr>Example 6: Using Deductive Reasoning</vt:lpstr>
      <vt:lpstr>Example 6: Using Deductive Reasoning (cont.)</vt:lpstr>
      <vt:lpstr>Example 7: Inductive versus Deductive Reasoning </vt:lpstr>
      <vt:lpstr>Example 7: Inductive versus Deductive Reasoning (cont.)</vt:lpstr>
      <vt:lpstr>Example 7: Inductive versus Deductive Reasoning (cont.)</vt:lpstr>
      <vt:lpstr>Example 7: Inductive versus Deductive Reasoning (cont.)</vt:lpstr>
      <vt:lpstr>Example 7: Inductive versus Deductive Reasoning (cont.)</vt:lpstr>
      <vt:lpstr>Skill Check #2</vt:lpstr>
      <vt:lpstr>Skill Check #2</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204</cp:revision>
  <dcterms:created xsi:type="dcterms:W3CDTF">2013-04-26T14:43:13Z</dcterms:created>
  <dcterms:modified xsi:type="dcterms:W3CDTF">2017-08-03T17:36:24Z</dcterms:modified>
</cp:coreProperties>
</file>