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58"/>
  </p:notesMasterIdLst>
  <p:handoutMasterIdLst>
    <p:handoutMasterId r:id="rId59"/>
  </p:handoutMasterIdLst>
  <p:sldIdLst>
    <p:sldId id="256" r:id="rId2"/>
    <p:sldId id="258" r:id="rId3"/>
    <p:sldId id="261" r:id="rId4"/>
    <p:sldId id="316" r:id="rId5"/>
    <p:sldId id="315" r:id="rId6"/>
    <p:sldId id="260" r:id="rId7"/>
    <p:sldId id="314" r:id="rId8"/>
    <p:sldId id="262" r:id="rId9"/>
    <p:sldId id="263" r:id="rId10"/>
    <p:sldId id="264" r:id="rId11"/>
    <p:sldId id="310" r:id="rId12"/>
    <p:sldId id="265" r:id="rId13"/>
    <p:sldId id="266" r:id="rId14"/>
    <p:sldId id="267" r:id="rId15"/>
    <p:sldId id="268" r:id="rId16"/>
    <p:sldId id="269" r:id="rId17"/>
    <p:sldId id="270" r:id="rId18"/>
    <p:sldId id="271" r:id="rId19"/>
    <p:sldId id="272" r:id="rId20"/>
    <p:sldId id="273" r:id="rId21"/>
    <p:sldId id="274" r:id="rId22"/>
    <p:sldId id="306" r:id="rId23"/>
    <p:sldId id="313"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307" r:id="rId38"/>
    <p:sldId id="288" r:id="rId39"/>
    <p:sldId id="289" r:id="rId40"/>
    <p:sldId id="290" r:id="rId41"/>
    <p:sldId id="291" r:id="rId42"/>
    <p:sldId id="292" r:id="rId43"/>
    <p:sldId id="304" r:id="rId44"/>
    <p:sldId id="293" r:id="rId45"/>
    <p:sldId id="311" r:id="rId46"/>
    <p:sldId id="294" r:id="rId47"/>
    <p:sldId id="295" r:id="rId48"/>
    <p:sldId id="296" r:id="rId49"/>
    <p:sldId id="312" r:id="rId50"/>
    <p:sldId id="298" r:id="rId51"/>
    <p:sldId id="299" r:id="rId52"/>
    <p:sldId id="300" r:id="rId53"/>
    <p:sldId id="301" r:id="rId54"/>
    <p:sldId id="302" r:id="rId55"/>
    <p:sldId id="303" r:id="rId56"/>
    <p:sldId id="308" r:id="rId57"/>
  </p:sldIdLst>
  <p:sldSz cx="9144000" cy="6858000" type="screen4x3"/>
  <p:notesSz cx="6858000" cy="9144000"/>
  <p:embeddedFontLst>
    <p:embeddedFont>
      <p:font typeface="Calibri" panose="020F0502020204030204" pitchFamily="34" charset="0"/>
      <p:regular r:id="rId60"/>
      <p:bold r:id="rId61"/>
      <p:italic r:id="rId62"/>
      <p:boldItalic r:id="rId63"/>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a:srgbClr val="000000"/>
    <a:srgbClr val="FF00FF"/>
    <a:srgbClr val="008080"/>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671" autoAdjust="0"/>
    <p:restoredTop sz="94709" autoAdjust="0"/>
  </p:normalViewPr>
  <p:slideViewPr>
    <p:cSldViewPr>
      <p:cViewPr varScale="1">
        <p:scale>
          <a:sx n="106" d="100"/>
          <a:sy n="106" d="100"/>
        </p:scale>
        <p:origin x="1476" y="10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font" Target="fonts/font4.fntdata"/><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notesMaster" Target="notesMasters/notesMaster1.xml"/><Relationship Id="rId66"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font" Target="fonts/font2.fntdata"/><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handoutMaster" Target="handoutMasters/handoutMaster1.xml"/><Relationship Id="rId6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font" Target="fonts/font3.fntdata"/><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font" Target="fonts/font1.fntdata"/><Relationship Id="rId6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image" Target="../media/image4.wmf"/><Relationship Id="rId4" Type="http://schemas.openxmlformats.org/officeDocument/2006/relationships/image" Target="../media/image7.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wmf"/><Relationship Id="rId1" Type="http://schemas.openxmlformats.org/officeDocument/2006/relationships/image" Target="../media/image9.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image" Target="../media/image15.wmf"/><Relationship Id="rId1" Type="http://schemas.openxmlformats.org/officeDocument/2006/relationships/image" Target="../media/image14.wmf"/><Relationship Id="rId5" Type="http://schemas.openxmlformats.org/officeDocument/2006/relationships/image" Target="../media/image18.wmf"/><Relationship Id="rId4" Type="http://schemas.openxmlformats.org/officeDocument/2006/relationships/image" Target="../media/image17.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21.wmf"/><Relationship Id="rId2" Type="http://schemas.openxmlformats.org/officeDocument/2006/relationships/image" Target="../media/image20.wmf"/><Relationship Id="rId1" Type="http://schemas.openxmlformats.org/officeDocument/2006/relationships/image" Target="../media/image19.wmf"/><Relationship Id="rId6" Type="http://schemas.openxmlformats.org/officeDocument/2006/relationships/image" Target="../media/image24.wmf"/><Relationship Id="rId5" Type="http://schemas.openxmlformats.org/officeDocument/2006/relationships/image" Target="../media/image23.wmf"/><Relationship Id="rId4" Type="http://schemas.openxmlformats.org/officeDocument/2006/relationships/image" Target="../media/image22.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27.wmf"/><Relationship Id="rId2" Type="http://schemas.openxmlformats.org/officeDocument/2006/relationships/image" Target="../media/image26.wmf"/><Relationship Id="rId1" Type="http://schemas.openxmlformats.org/officeDocument/2006/relationships/image" Target="../media/image25.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28.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34.wmf"/><Relationship Id="rId2" Type="http://schemas.openxmlformats.org/officeDocument/2006/relationships/image" Target="../media/image33.wmf"/><Relationship Id="rId1" Type="http://schemas.openxmlformats.org/officeDocument/2006/relationships/image" Target="../media/image32.wmf"/><Relationship Id="rId5" Type="http://schemas.openxmlformats.org/officeDocument/2006/relationships/image" Target="../media/image36.wmf"/><Relationship Id="rId4" Type="http://schemas.openxmlformats.org/officeDocument/2006/relationships/image" Target="../media/image3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2/7/2018</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16884390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143751-3E81-4327-AFFF-D02BF10D035B}" type="datetimeFigureOut">
              <a:rPr lang="en-US" smtClean="0"/>
              <a:pPr/>
              <a:t>2/7/2018</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E911B12-0E67-42ED-9D33-D97C720837E8}" type="slidenum">
              <a:rPr lang="en-US" smtClean="0"/>
              <a:pPr/>
              <a:t>‹#›</a:t>
            </a:fld>
            <a:endParaRPr lang="en-US" dirty="0"/>
          </a:p>
        </p:txBody>
      </p:sp>
    </p:spTree>
    <p:extLst>
      <p:ext uri="{BB962C8B-B14F-4D97-AF65-F5344CB8AC3E}">
        <p14:creationId xmlns:p14="http://schemas.microsoft.com/office/powerpoint/2010/main" val="197083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sp>
        <p:nvSpPr>
          <p:cNvPr id="9" name="TextBox 5"/>
          <p:cNvSpPr txBox="1">
            <a:spLocks noChangeArrowheads="1"/>
          </p:cNvSpPr>
          <p:nvPr userDrawn="1"/>
        </p:nvSpPr>
        <p:spPr bwMode="auto">
          <a:xfrm>
            <a:off x="6172200" y="5951098"/>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40267"/>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Box 5"/>
          <p:cNvSpPr txBox="1">
            <a:spLocks noChangeArrowheads="1"/>
          </p:cNvSpPr>
          <p:nvPr userDrawn="1"/>
        </p:nvSpPr>
        <p:spPr bwMode="auto">
          <a:xfrm>
            <a:off x="6172200" y="5951098"/>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3.wmf"/><Relationship Id="rId5" Type="http://schemas.openxmlformats.org/officeDocument/2006/relationships/oleObject" Target="../embeddings/oleObject3.bin"/><Relationship Id="rId4" Type="http://schemas.openxmlformats.org/officeDocument/2006/relationships/image" Target="../media/image2.wmf"/></Relationships>
</file>

<file path=ppt/slides/_rels/slide13.xml.rels><?xml version="1.0" encoding="UTF-8" standalone="yes"?>
<Relationships xmlns="http://schemas.openxmlformats.org/package/2006/relationships"><Relationship Id="rId8" Type="http://schemas.openxmlformats.org/officeDocument/2006/relationships/image" Target="../media/image6.wmf"/><Relationship Id="rId3" Type="http://schemas.openxmlformats.org/officeDocument/2006/relationships/oleObject" Target="../embeddings/oleObject4.bin"/><Relationship Id="rId7"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5.wmf"/><Relationship Id="rId5" Type="http://schemas.openxmlformats.org/officeDocument/2006/relationships/oleObject" Target="../embeddings/oleObject5.bin"/><Relationship Id="rId10" Type="http://schemas.openxmlformats.org/officeDocument/2006/relationships/image" Target="../media/image7.wmf"/><Relationship Id="rId4" Type="http://schemas.openxmlformats.org/officeDocument/2006/relationships/image" Target="../media/image4.wmf"/><Relationship Id="rId9" Type="http://schemas.openxmlformats.org/officeDocument/2006/relationships/oleObject" Target="../embeddings/oleObject7.bin"/></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oleObject" Target="../embeddings/oleObject10.bin"/><Relationship Id="rId3" Type="http://schemas.openxmlformats.org/officeDocument/2006/relationships/image" Target="../media/image12.png"/><Relationship Id="rId7" Type="http://schemas.openxmlformats.org/officeDocument/2006/relationships/image" Target="../media/image10.wmf"/><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oleObject" Target="../embeddings/oleObject9.bin"/><Relationship Id="rId5" Type="http://schemas.openxmlformats.org/officeDocument/2006/relationships/image" Target="../media/image9.wmf"/><Relationship Id="rId4" Type="http://schemas.openxmlformats.org/officeDocument/2006/relationships/oleObject" Target="../embeddings/oleObject8.bin"/><Relationship Id="rId9" Type="http://schemas.openxmlformats.org/officeDocument/2006/relationships/image" Target="../media/image11.wmf"/></Relationships>
</file>

<file path=ppt/slides/_rels/slide2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8" Type="http://schemas.openxmlformats.org/officeDocument/2006/relationships/image" Target="../media/image16.wmf"/><Relationship Id="rId3" Type="http://schemas.openxmlformats.org/officeDocument/2006/relationships/oleObject" Target="../embeddings/oleObject11.bin"/><Relationship Id="rId7" Type="http://schemas.openxmlformats.org/officeDocument/2006/relationships/oleObject" Target="../embeddings/oleObject13.bin"/><Relationship Id="rId12" Type="http://schemas.openxmlformats.org/officeDocument/2006/relationships/image" Target="../media/image18.wmf"/><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5.wmf"/><Relationship Id="rId11" Type="http://schemas.openxmlformats.org/officeDocument/2006/relationships/oleObject" Target="../embeddings/oleObject15.bin"/><Relationship Id="rId5" Type="http://schemas.openxmlformats.org/officeDocument/2006/relationships/oleObject" Target="../embeddings/oleObject12.bin"/><Relationship Id="rId10" Type="http://schemas.openxmlformats.org/officeDocument/2006/relationships/image" Target="../media/image17.wmf"/><Relationship Id="rId4" Type="http://schemas.openxmlformats.org/officeDocument/2006/relationships/image" Target="../media/image14.wmf"/><Relationship Id="rId9" Type="http://schemas.openxmlformats.org/officeDocument/2006/relationships/oleObject" Target="../embeddings/oleObject14.bin"/></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8" Type="http://schemas.openxmlformats.org/officeDocument/2006/relationships/image" Target="../media/image21.wmf"/><Relationship Id="rId13" Type="http://schemas.openxmlformats.org/officeDocument/2006/relationships/oleObject" Target="../embeddings/oleObject21.bin"/><Relationship Id="rId3" Type="http://schemas.openxmlformats.org/officeDocument/2006/relationships/oleObject" Target="../embeddings/oleObject16.bin"/><Relationship Id="rId7" Type="http://schemas.openxmlformats.org/officeDocument/2006/relationships/oleObject" Target="../embeddings/oleObject18.bin"/><Relationship Id="rId12" Type="http://schemas.openxmlformats.org/officeDocument/2006/relationships/image" Target="../media/image23.wmf"/><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20.wmf"/><Relationship Id="rId11" Type="http://schemas.openxmlformats.org/officeDocument/2006/relationships/oleObject" Target="../embeddings/oleObject20.bin"/><Relationship Id="rId5" Type="http://schemas.openxmlformats.org/officeDocument/2006/relationships/oleObject" Target="../embeddings/oleObject17.bin"/><Relationship Id="rId10" Type="http://schemas.openxmlformats.org/officeDocument/2006/relationships/image" Target="../media/image22.wmf"/><Relationship Id="rId4" Type="http://schemas.openxmlformats.org/officeDocument/2006/relationships/image" Target="../media/image19.wmf"/><Relationship Id="rId9" Type="http://schemas.openxmlformats.org/officeDocument/2006/relationships/oleObject" Target="../embeddings/oleObject19.bin"/><Relationship Id="rId14" Type="http://schemas.openxmlformats.org/officeDocument/2006/relationships/image" Target="../media/image24.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8" Type="http://schemas.openxmlformats.org/officeDocument/2006/relationships/image" Target="../media/image27.wmf"/><Relationship Id="rId3" Type="http://schemas.openxmlformats.org/officeDocument/2006/relationships/oleObject" Target="../embeddings/oleObject22.bin"/><Relationship Id="rId7" Type="http://schemas.openxmlformats.org/officeDocument/2006/relationships/oleObject" Target="../embeddings/oleObject24.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26.wmf"/><Relationship Id="rId5" Type="http://schemas.openxmlformats.org/officeDocument/2006/relationships/oleObject" Target="../embeddings/oleObject23.bin"/><Relationship Id="rId4" Type="http://schemas.openxmlformats.org/officeDocument/2006/relationships/image" Target="../media/image25.wmf"/></Relationships>
</file>

<file path=ppt/slides/_rels/slide34.xml.rels><?xml version="1.0" encoding="UTF-8" standalone="yes"?>
<Relationships xmlns="http://schemas.openxmlformats.org/package/2006/relationships"><Relationship Id="rId3" Type="http://schemas.openxmlformats.org/officeDocument/2006/relationships/oleObject" Target="../embeddings/oleObject25.bin"/><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image" Target="../media/image28.wmf"/></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8" Type="http://schemas.openxmlformats.org/officeDocument/2006/relationships/image" Target="../media/image34.wmf"/><Relationship Id="rId3" Type="http://schemas.openxmlformats.org/officeDocument/2006/relationships/oleObject" Target="../embeddings/oleObject26.bin"/><Relationship Id="rId7" Type="http://schemas.openxmlformats.org/officeDocument/2006/relationships/oleObject" Target="../embeddings/oleObject28.bin"/><Relationship Id="rId12" Type="http://schemas.openxmlformats.org/officeDocument/2006/relationships/image" Target="../media/image36.wmf"/><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33.wmf"/><Relationship Id="rId11" Type="http://schemas.openxmlformats.org/officeDocument/2006/relationships/oleObject" Target="../embeddings/oleObject30.bin"/><Relationship Id="rId5" Type="http://schemas.openxmlformats.org/officeDocument/2006/relationships/oleObject" Target="../embeddings/oleObject27.bin"/><Relationship Id="rId10" Type="http://schemas.openxmlformats.org/officeDocument/2006/relationships/image" Target="../media/image35.wmf"/><Relationship Id="rId4" Type="http://schemas.openxmlformats.org/officeDocument/2006/relationships/image" Target="../media/image32.wmf"/><Relationship Id="rId9" Type="http://schemas.openxmlformats.org/officeDocument/2006/relationships/oleObject" Target="../embeddings/oleObject29.bin"/></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1.2</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Problem Solving: Processes and Techniques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Working Backwards (cont.)</a:t>
            </a:r>
          </a:p>
        </p:txBody>
      </p:sp>
      <p:sp>
        <p:nvSpPr>
          <p:cNvPr id="3" name="Content Placeholder 2"/>
          <p:cNvSpPr>
            <a:spLocks noGrp="1"/>
          </p:cNvSpPr>
          <p:nvPr>
            <p:ph idx="1"/>
          </p:nvPr>
        </p:nvSpPr>
        <p:spPr/>
        <p:txBody>
          <a:bodyPr/>
          <a:lstStyle/>
          <a:p>
            <a:r>
              <a:rPr lang="en-US" dirty="0"/>
              <a:t>Knowing that the thief escaped with only 1 apple, we use this idea to know that he must have had </a:t>
            </a:r>
            <a:r>
              <a:rPr lang="en-US" dirty="0">
                <a:solidFill>
                  <a:srgbClr val="000099"/>
                </a:solidFill>
              </a:rPr>
              <a:t>1 + 2 = 3 </a:t>
            </a:r>
            <a:r>
              <a:rPr lang="en-US" dirty="0"/>
              <a:t>apples, and then twice that amount, or </a:t>
            </a:r>
            <a:r>
              <a:rPr lang="en-US" dirty="0">
                <a:solidFill>
                  <a:srgbClr val="000099"/>
                </a:solidFill>
              </a:rPr>
              <a:t>6 apples</a:t>
            </a:r>
            <a:r>
              <a:rPr lang="en-US" dirty="0"/>
              <a:t>, when he met the last watchman. Using the same logic, we can continue to work backwards to calculate the number of apples he had as he met each watchman in turn.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Working Backwards (cont.)</a:t>
            </a:r>
          </a:p>
        </p:txBody>
      </p:sp>
      <p:graphicFrame>
        <p:nvGraphicFramePr>
          <p:cNvPr id="4" name="Content Placeholder 3"/>
          <p:cNvGraphicFramePr>
            <a:graphicFrameLocks noGrp="1"/>
          </p:cNvGraphicFramePr>
          <p:nvPr>
            <p:ph idx="1"/>
          </p:nvPr>
        </p:nvGraphicFramePr>
        <p:xfrm>
          <a:off x="457200" y="1279525"/>
          <a:ext cx="8229600" cy="2286000"/>
        </p:xfrm>
        <a:graphic>
          <a:graphicData uri="http://schemas.openxmlformats.org/drawingml/2006/table">
            <a:tbl>
              <a:tblPr firstRow="1" bandRow="1">
                <a:tableStyleId>{5C22544A-7EE6-4342-B048-85BDC9FD1C3A}</a:tableStyleId>
              </a:tblPr>
              <a:tblGrid>
                <a:gridCol w="3086100">
                  <a:extLst>
                    <a:ext uri="{9D8B030D-6E8A-4147-A177-3AD203B41FA5}">
                      <a16:colId xmlns:a16="http://schemas.microsoft.com/office/drawing/2014/main" val="20000"/>
                    </a:ext>
                  </a:extLst>
                </a:gridCol>
                <a:gridCol w="5143500">
                  <a:extLst>
                    <a:ext uri="{9D8B030D-6E8A-4147-A177-3AD203B41FA5}">
                      <a16:colId xmlns:a16="http://schemas.microsoft.com/office/drawing/2014/main" val="20001"/>
                    </a:ext>
                  </a:extLst>
                </a:gridCol>
              </a:tblGrid>
              <a:tr h="370840">
                <a:tc gridSpan="2">
                  <a:txBody>
                    <a:bodyPr/>
                    <a:lstStyle/>
                    <a:p>
                      <a:pPr algn="ctr"/>
                      <a:r>
                        <a:rPr lang="en-US" sz="2400" b="1" kern="1200" baseline="0" dirty="0">
                          <a:solidFill>
                            <a:schemeClr val="lt1"/>
                          </a:solidFill>
                          <a:latin typeface="+mn-lt"/>
                          <a:ea typeface="+mn-ea"/>
                          <a:cs typeface="+mn-cs"/>
                        </a:rPr>
                        <a:t>Table 1: Number of Apples </a:t>
                      </a:r>
                    </a:p>
                  </a:txBody>
                  <a:tcPr/>
                </a:tc>
                <a:tc hMerge="1">
                  <a:txBody>
                    <a:bodyPr/>
                    <a:lstStyle/>
                    <a:p>
                      <a:endParaRPr lang="en-US" dirty="0"/>
                    </a:p>
                  </a:txBody>
                  <a:tcPr/>
                </a:tc>
                <a:extLst>
                  <a:ext uri="{0D108BD9-81ED-4DB2-BD59-A6C34878D82A}">
                    <a16:rowId xmlns:a16="http://schemas.microsoft.com/office/drawing/2014/main" val="10000"/>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b="1" kern="1200" baseline="0" dirty="0">
                          <a:solidFill>
                            <a:srgbClr val="000000"/>
                          </a:solidFill>
                          <a:latin typeface="+mn-lt"/>
                          <a:ea typeface="+mn-ea"/>
                          <a:cs typeface="+mn-cs"/>
                        </a:rPr>
                        <a:t>Escaped With:</a:t>
                      </a:r>
                      <a:endParaRPr lang="en-US" sz="2400" dirty="0">
                        <a:solidFill>
                          <a:srgbClr val="000000"/>
                        </a:solidFill>
                      </a:endParaRPr>
                    </a:p>
                  </a:txBody>
                  <a:tcPr anchor="ctr"/>
                </a:tc>
                <a:tc>
                  <a:txBody>
                    <a:bodyPr/>
                    <a:lstStyle/>
                    <a:p>
                      <a:pPr algn="ctr"/>
                      <a:r>
                        <a:rPr lang="en-US" sz="2400" b="1" kern="1200" baseline="0" dirty="0">
                          <a:solidFill>
                            <a:srgbClr val="000000"/>
                          </a:solidFill>
                          <a:latin typeface="+mn-lt"/>
                          <a:ea typeface="+mn-ea"/>
                          <a:cs typeface="+mn-cs"/>
                        </a:rPr>
                        <a:t>1 Apple</a:t>
                      </a:r>
                      <a:endParaRPr lang="en-US" sz="2400" dirty="0">
                        <a:solidFill>
                          <a:srgbClr val="000000"/>
                        </a:solidFill>
                      </a:endParaRPr>
                    </a:p>
                  </a:txBody>
                  <a:tcPr anchor="ctr"/>
                </a:tc>
                <a:extLst>
                  <a:ext uri="{0D108BD9-81ED-4DB2-BD59-A6C34878D82A}">
                    <a16:rowId xmlns:a16="http://schemas.microsoft.com/office/drawing/2014/main" val="10001"/>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baseline="0" dirty="0">
                          <a:solidFill>
                            <a:srgbClr val="000000"/>
                          </a:solidFill>
                          <a:latin typeface="+mn-lt"/>
                          <a:ea typeface="+mn-ea"/>
                          <a:cs typeface="+mn-cs"/>
                        </a:rPr>
                        <a:t>3rd Watchman: </a:t>
                      </a:r>
                      <a:endParaRPr lang="en-US" sz="2400" dirty="0">
                        <a:solidFill>
                          <a:srgbClr val="000000"/>
                        </a:solidFill>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2400" kern="1200" baseline="0" dirty="0">
                          <a:solidFill>
                            <a:srgbClr val="000000"/>
                          </a:solidFill>
                          <a:latin typeface="+mn-lt"/>
                          <a:ea typeface="+mn-ea"/>
                          <a:cs typeface="+mn-cs"/>
                        </a:rPr>
                        <a:t>(1 apple + 2 apples) ⋅ 2 = 6 apples</a:t>
                      </a:r>
                      <a:endParaRPr lang="en-US" sz="2400" dirty="0">
                        <a:solidFill>
                          <a:srgbClr val="000000"/>
                        </a:solidFill>
                      </a:endParaRPr>
                    </a:p>
                  </a:txBody>
                  <a:tcPr anchor="ctr"/>
                </a:tc>
                <a:extLst>
                  <a:ext uri="{0D108BD9-81ED-4DB2-BD59-A6C34878D82A}">
                    <a16:rowId xmlns:a16="http://schemas.microsoft.com/office/drawing/2014/main" val="10002"/>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baseline="0" dirty="0">
                          <a:solidFill>
                            <a:srgbClr val="000000"/>
                          </a:solidFill>
                          <a:latin typeface="+mn-lt"/>
                          <a:ea typeface="+mn-ea"/>
                          <a:cs typeface="+mn-cs"/>
                        </a:rPr>
                        <a:t>2nd Watchman: </a:t>
                      </a:r>
                      <a:endParaRPr lang="en-US" sz="2400" dirty="0">
                        <a:solidFill>
                          <a:srgbClr val="000000"/>
                        </a:solidFill>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2400" kern="1200" baseline="0" dirty="0">
                          <a:solidFill>
                            <a:srgbClr val="000000"/>
                          </a:solidFill>
                          <a:latin typeface="+mn-lt"/>
                          <a:ea typeface="+mn-ea"/>
                          <a:cs typeface="+mn-cs"/>
                        </a:rPr>
                        <a:t>(6 apples + 2 apples) ⋅ 2 = 16 apples </a:t>
                      </a:r>
                      <a:endParaRPr lang="en-US" sz="2400" dirty="0">
                        <a:solidFill>
                          <a:srgbClr val="000000"/>
                        </a:solidFill>
                      </a:endParaRPr>
                    </a:p>
                  </a:txBody>
                  <a:tcPr anchor="ctr"/>
                </a:tc>
                <a:extLst>
                  <a:ext uri="{0D108BD9-81ED-4DB2-BD59-A6C34878D82A}">
                    <a16:rowId xmlns:a16="http://schemas.microsoft.com/office/drawing/2014/main" val="10003"/>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baseline="0" dirty="0">
                          <a:solidFill>
                            <a:srgbClr val="000000"/>
                          </a:solidFill>
                          <a:latin typeface="+mn-lt"/>
                          <a:ea typeface="+mn-ea"/>
                          <a:cs typeface="+mn-cs"/>
                        </a:rPr>
                        <a:t>1st Watchman: </a:t>
                      </a:r>
                      <a:endParaRPr lang="en-US" sz="2400" dirty="0">
                        <a:solidFill>
                          <a:srgbClr val="000000"/>
                        </a:solidFill>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2400" kern="1200" baseline="0" dirty="0">
                          <a:solidFill>
                            <a:srgbClr val="000000"/>
                          </a:solidFill>
                          <a:latin typeface="+mn-lt"/>
                          <a:ea typeface="+mn-ea"/>
                          <a:cs typeface="+mn-cs"/>
                        </a:rPr>
                        <a:t>(16 apples + 2 apples) ⋅ 2 = 36 apples </a:t>
                      </a:r>
                      <a:endParaRPr lang="en-US" sz="2400" dirty="0">
                        <a:solidFill>
                          <a:srgbClr val="000000"/>
                        </a:solidFill>
                      </a:endParaRPr>
                    </a:p>
                  </a:txBody>
                  <a:tcPr anchor="ctr"/>
                </a:tc>
                <a:extLst>
                  <a:ext uri="{0D108BD9-81ED-4DB2-BD59-A6C34878D82A}">
                    <a16:rowId xmlns:a16="http://schemas.microsoft.com/office/drawing/2014/main" val="10004"/>
                  </a:ext>
                </a:extLst>
              </a:tr>
            </a:tbl>
          </a:graphicData>
        </a:graphic>
      </p:graphicFrame>
      <p:sp>
        <p:nvSpPr>
          <p:cNvPr id="5" name="Content Placeholder 2"/>
          <p:cNvSpPr txBox="1">
            <a:spLocks/>
          </p:cNvSpPr>
          <p:nvPr/>
        </p:nvSpPr>
        <p:spPr>
          <a:xfrm>
            <a:off x="457200" y="1280160"/>
            <a:ext cx="8229600" cy="4572000"/>
          </a:xfrm>
          <a:prstGeom prst="rect">
            <a:avLst/>
          </a:prstGeom>
        </p:spPr>
        <p:txBody>
          <a:bodyPr>
            <a:normAutofit/>
          </a:bodyPr>
          <a:lstStyle/>
          <a:p>
            <a:pPr marL="0" marR="0" lvl="0" indent="0" algn="l" defTabSz="914400" rtl="0" eaLnBrk="1" fontAlgn="auto" latinLnBrk="0" hangingPunct="1">
              <a:lnSpc>
                <a:spcPct val="100000"/>
              </a:lnSpc>
              <a:spcBef>
                <a:spcPct val="20000"/>
              </a:spcBef>
              <a:spcAft>
                <a:spcPts val="0"/>
              </a:spcAft>
              <a:buClrTx/>
              <a:buSzTx/>
              <a:buFontTx/>
              <a:buNone/>
              <a:tabLst/>
              <a:defRPr/>
            </a:pPr>
            <a:endParaRPr kumimoji="0" lang="en-US" sz="2800" b="0" i="0" u="none" strike="noStrike" kern="1200" cap="none" spc="0" normalizeH="0" baseline="0" noProof="0" dirty="0">
              <a:ln>
                <a:noFill/>
              </a:ln>
              <a:solidFill>
                <a:srgbClr val="366092"/>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Tx/>
              <a:buSzTx/>
              <a:buFontTx/>
              <a:buNone/>
              <a:tabLst/>
              <a:defRPr/>
            </a:pPr>
            <a:endParaRPr lang="en-US" sz="2800" dirty="0">
              <a:solidFill>
                <a:srgbClr val="366092"/>
              </a:solidFill>
            </a:endParaRPr>
          </a:p>
          <a:p>
            <a:pPr marL="0" marR="0" lvl="0" indent="0" algn="l" defTabSz="914400" rtl="0" eaLnBrk="1" fontAlgn="auto" latinLnBrk="0" hangingPunct="1">
              <a:lnSpc>
                <a:spcPct val="100000"/>
              </a:lnSpc>
              <a:spcBef>
                <a:spcPct val="20000"/>
              </a:spcBef>
              <a:spcAft>
                <a:spcPts val="0"/>
              </a:spcAft>
              <a:buClrTx/>
              <a:buSzTx/>
              <a:buFontTx/>
              <a:buNone/>
              <a:tabLst/>
              <a:defRPr/>
            </a:pPr>
            <a:endParaRPr kumimoji="0" lang="en-US" sz="2800" b="0" i="0" u="none" strike="noStrike" kern="1200" cap="none" spc="0" normalizeH="0" baseline="0" noProof="0" dirty="0">
              <a:ln>
                <a:noFill/>
              </a:ln>
              <a:solidFill>
                <a:srgbClr val="366092"/>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Tx/>
              <a:buSzTx/>
              <a:buFontTx/>
              <a:buNone/>
              <a:tabLst/>
              <a:defRPr/>
            </a:pPr>
            <a:endParaRPr lang="en-US" sz="2800" dirty="0">
              <a:solidFill>
                <a:srgbClr val="366092"/>
              </a:solidFill>
            </a:endParaRPr>
          </a:p>
          <a:p>
            <a:pPr marL="0" marR="0" lvl="0" indent="0" algn="l" defTabSz="914400" rtl="0" eaLnBrk="1" fontAlgn="auto" latinLnBrk="0" hangingPunct="1">
              <a:lnSpc>
                <a:spcPct val="100000"/>
              </a:lnSpc>
              <a:spcBef>
                <a:spcPct val="20000"/>
              </a:spcBef>
              <a:spcAft>
                <a:spcPts val="0"/>
              </a:spcAft>
              <a:buClrTx/>
              <a:buSzTx/>
              <a:buFontTx/>
              <a:buNone/>
              <a:tabLst/>
              <a:defRPr/>
            </a:pPr>
            <a:endParaRPr kumimoji="0" lang="en-US" sz="2800" b="0" i="0" u="none" strike="noStrike" kern="1200" cap="none" spc="0" normalizeH="0" baseline="0" noProof="0" dirty="0">
              <a:ln>
                <a:noFill/>
              </a:ln>
              <a:solidFill>
                <a:srgbClr val="366092"/>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rgbClr val="366092"/>
                </a:solidFill>
                <a:effectLst/>
                <a:uLnTx/>
                <a:uFillTx/>
                <a:latin typeface="+mn-lt"/>
                <a:ea typeface="+mn-ea"/>
                <a:cs typeface="+mn-cs"/>
              </a:rPr>
              <a:t>Thus, the thief originally stole </a:t>
            </a:r>
            <a:r>
              <a:rPr kumimoji="0" lang="en-US" sz="2800" b="0" i="0" u="none" strike="noStrike" kern="1200" cap="none" spc="0" normalizeH="0" baseline="0" noProof="0" dirty="0">
                <a:ln>
                  <a:noFill/>
                </a:ln>
                <a:solidFill>
                  <a:srgbClr val="FF0000"/>
                </a:solidFill>
                <a:effectLst/>
                <a:uLnTx/>
                <a:uFillTx/>
                <a:latin typeface="+mn-lt"/>
                <a:ea typeface="+mn-ea"/>
                <a:cs typeface="+mn-cs"/>
              </a:rPr>
              <a:t>36 apples</a:t>
            </a:r>
            <a:r>
              <a:rPr kumimoji="0" lang="en-US" sz="2800" b="0" i="0" u="none" strike="noStrike" kern="1200" cap="none" spc="0" normalizeH="0" baseline="0" noProof="0" dirty="0">
                <a:ln>
                  <a:noFill/>
                </a:ln>
                <a:solidFill>
                  <a:srgbClr val="366092"/>
                </a:solidFill>
                <a:effectLst/>
                <a:uLnTx/>
                <a:uFillTx/>
                <a:latin typeface="+mn-lt"/>
                <a:ea typeface="+mn-ea"/>
                <a:cs typeface="+mn-cs"/>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Working Backwards (cont.)</a:t>
            </a:r>
          </a:p>
        </p:txBody>
      </p:sp>
      <p:sp>
        <p:nvSpPr>
          <p:cNvPr id="3" name="Content Placeholder 2"/>
          <p:cNvSpPr>
            <a:spLocks noGrp="1"/>
          </p:cNvSpPr>
          <p:nvPr>
            <p:ph idx="1"/>
          </p:nvPr>
        </p:nvSpPr>
        <p:spPr/>
        <p:txBody>
          <a:bodyPr>
            <a:normAutofit/>
          </a:bodyPr>
          <a:lstStyle/>
          <a:p>
            <a:pPr marL="461963" indent="-461963"/>
            <a:r>
              <a:rPr lang="en-US" sz="2700" b="1" dirty="0"/>
              <a:t>4.	Look Back </a:t>
            </a:r>
          </a:p>
          <a:p>
            <a:pPr marL="461963" indent="-461963"/>
            <a:r>
              <a:rPr lang="en-US" sz="2700" dirty="0"/>
              <a:t>	The last step in the process requires that we consider the answer to determine if it is feasible. First check the answer to see if it is correct. We can use our solution of 36 apples to determine how many apples the thief has after meeting each watchman. </a:t>
            </a:r>
          </a:p>
          <a:p>
            <a:pPr marL="461963" indent="-461963"/>
            <a:r>
              <a:rPr lang="en-US" sz="2700" dirty="0"/>
              <a:t>	He meets the 1</a:t>
            </a:r>
            <a:r>
              <a:rPr lang="en-US" sz="2700" baseline="30000" dirty="0"/>
              <a:t>st</a:t>
            </a:r>
            <a:r>
              <a:rPr lang="en-US" sz="2700" dirty="0"/>
              <a:t> watchman and gives him     of his apples and 2 more. </a:t>
            </a:r>
          </a:p>
        </p:txBody>
      </p:sp>
      <p:graphicFrame>
        <p:nvGraphicFramePr>
          <p:cNvPr id="15362" name="Object 2"/>
          <p:cNvGraphicFramePr>
            <a:graphicFrameLocks noChangeAspect="1"/>
          </p:cNvGraphicFramePr>
          <p:nvPr>
            <p:extLst>
              <p:ext uri="{D42A27DB-BD31-4B8C-83A1-F6EECF244321}">
                <p14:modId xmlns:p14="http://schemas.microsoft.com/office/powerpoint/2010/main" val="1514329457"/>
              </p:ext>
            </p:extLst>
          </p:nvPr>
        </p:nvGraphicFramePr>
        <p:xfrm>
          <a:off x="6894440" y="3819679"/>
          <a:ext cx="230909" cy="643925"/>
        </p:xfrm>
        <a:graphic>
          <a:graphicData uri="http://schemas.openxmlformats.org/presentationml/2006/ole">
            <mc:AlternateContent xmlns:mc="http://schemas.openxmlformats.org/markup-compatibility/2006">
              <mc:Choice xmlns:v="urn:schemas-microsoft-com:vml" Requires="v">
                <p:oleObj spid="_x0000_s15384" name="Equation" r:id="rId3" imgW="253800" imgH="838080" progId="Equation.DSMT4">
                  <p:embed/>
                </p:oleObj>
              </mc:Choice>
              <mc:Fallback>
                <p:oleObj name="Equation" r:id="rId3" imgW="25380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94440" y="3819679"/>
                        <a:ext cx="230909" cy="643925"/>
                      </a:xfrm>
                      <a:prstGeom prst="rect">
                        <a:avLst/>
                      </a:prstGeom>
                      <a:noFill/>
                      <a:ln>
                        <a:noFill/>
                      </a:ln>
                      <a:effectLst/>
                    </p:spPr>
                  </p:pic>
                </p:oleObj>
              </mc:Fallback>
            </mc:AlternateContent>
          </a:graphicData>
        </a:graphic>
      </p:graphicFrame>
      <p:graphicFrame>
        <p:nvGraphicFramePr>
          <p:cNvPr id="15364" name="Object 4"/>
          <p:cNvGraphicFramePr>
            <a:graphicFrameLocks noChangeAspect="1"/>
          </p:cNvGraphicFramePr>
          <p:nvPr/>
        </p:nvGraphicFramePr>
        <p:xfrm>
          <a:off x="1333500" y="5048250"/>
          <a:ext cx="6604000" cy="800100"/>
        </p:xfrm>
        <a:graphic>
          <a:graphicData uri="http://schemas.openxmlformats.org/presentationml/2006/ole">
            <mc:AlternateContent xmlns:mc="http://schemas.openxmlformats.org/markup-compatibility/2006">
              <mc:Choice xmlns:v="urn:schemas-microsoft-com:vml" Requires="v">
                <p:oleObj spid="_x0000_s15385" name="Equation" r:id="rId5" imgW="6603840" imgH="799920" progId="Equation.DSMT4">
                  <p:embed/>
                </p:oleObj>
              </mc:Choice>
              <mc:Fallback>
                <p:oleObj name="Equation" r:id="rId5" imgW="6603840" imgH="79992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33500" y="5048250"/>
                        <a:ext cx="6604000" cy="800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536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Working Backwards (cont.)</a:t>
            </a:r>
          </a:p>
        </p:txBody>
      </p:sp>
      <p:sp>
        <p:nvSpPr>
          <p:cNvPr id="3" name="Content Placeholder 2"/>
          <p:cNvSpPr>
            <a:spLocks noGrp="1"/>
          </p:cNvSpPr>
          <p:nvPr>
            <p:ph idx="1"/>
          </p:nvPr>
        </p:nvSpPr>
        <p:spPr/>
        <p:txBody>
          <a:bodyPr/>
          <a:lstStyle/>
          <a:p>
            <a:r>
              <a:rPr lang="en-US" dirty="0"/>
              <a:t>He meets the 2</a:t>
            </a:r>
            <a:r>
              <a:rPr lang="en-US" baseline="30000" dirty="0"/>
              <a:t>nd</a:t>
            </a:r>
            <a:r>
              <a:rPr lang="en-US" dirty="0"/>
              <a:t> watchman and gives him     of his remaining apples and 2 more. </a:t>
            </a:r>
          </a:p>
          <a:p>
            <a:endParaRPr lang="en-US" dirty="0"/>
          </a:p>
          <a:p>
            <a:endParaRPr lang="en-US" dirty="0"/>
          </a:p>
          <a:p>
            <a:r>
              <a:rPr lang="en-US" dirty="0"/>
              <a:t>He meets the 3</a:t>
            </a:r>
            <a:r>
              <a:rPr lang="en-US" baseline="30000" dirty="0"/>
              <a:t>rd</a:t>
            </a:r>
            <a:r>
              <a:rPr lang="en-US" dirty="0"/>
              <a:t> watchman and gives him     of his remaining apples and 2 more.</a:t>
            </a:r>
          </a:p>
          <a:p>
            <a:endParaRPr lang="en-US" dirty="0"/>
          </a:p>
        </p:txBody>
      </p:sp>
      <p:graphicFrame>
        <p:nvGraphicFramePr>
          <p:cNvPr id="14337" name="Object 1"/>
          <p:cNvGraphicFramePr>
            <a:graphicFrameLocks noChangeAspect="1"/>
          </p:cNvGraphicFramePr>
          <p:nvPr>
            <p:extLst>
              <p:ext uri="{D42A27DB-BD31-4B8C-83A1-F6EECF244321}">
                <p14:modId xmlns:p14="http://schemas.microsoft.com/office/powerpoint/2010/main" val="2812960728"/>
              </p:ext>
            </p:extLst>
          </p:nvPr>
        </p:nvGraphicFramePr>
        <p:xfrm>
          <a:off x="6718832" y="1169988"/>
          <a:ext cx="254000" cy="735012"/>
        </p:xfrm>
        <a:graphic>
          <a:graphicData uri="http://schemas.openxmlformats.org/presentationml/2006/ole">
            <mc:AlternateContent xmlns:mc="http://schemas.openxmlformats.org/markup-compatibility/2006">
              <mc:Choice xmlns:v="urn:schemas-microsoft-com:vml" Requires="v">
                <p:oleObj spid="_x0000_s14375" name="Equation" r:id="rId3" imgW="253800" imgH="838080" progId="Equation.DSMT4">
                  <p:embed/>
                </p:oleObj>
              </mc:Choice>
              <mc:Fallback>
                <p:oleObj name="Equation" r:id="rId3" imgW="253800" imgH="838080" progId="Equation.DSMT4">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18832" y="1169988"/>
                        <a:ext cx="254000" cy="735012"/>
                      </a:xfrm>
                      <a:prstGeom prst="rect">
                        <a:avLst/>
                      </a:prstGeom>
                      <a:noFill/>
                      <a:ln>
                        <a:noFill/>
                      </a:ln>
                      <a:effectLst/>
                    </p:spPr>
                  </p:pic>
                </p:oleObj>
              </mc:Fallback>
            </mc:AlternateContent>
          </a:graphicData>
        </a:graphic>
      </p:graphicFrame>
      <p:graphicFrame>
        <p:nvGraphicFramePr>
          <p:cNvPr id="14339" name="Object 3"/>
          <p:cNvGraphicFramePr>
            <a:graphicFrameLocks noChangeAspect="1"/>
          </p:cNvGraphicFramePr>
          <p:nvPr/>
        </p:nvGraphicFramePr>
        <p:xfrm>
          <a:off x="1244600" y="2324100"/>
          <a:ext cx="6654800" cy="838200"/>
        </p:xfrm>
        <a:graphic>
          <a:graphicData uri="http://schemas.openxmlformats.org/presentationml/2006/ole">
            <mc:AlternateContent xmlns:mc="http://schemas.openxmlformats.org/markup-compatibility/2006">
              <mc:Choice xmlns:v="urn:schemas-microsoft-com:vml" Requires="v">
                <p:oleObj spid="_x0000_s14376" name="Equation" r:id="rId5" imgW="6654600" imgH="838080" progId="Equation.DSMT4">
                  <p:embed/>
                </p:oleObj>
              </mc:Choice>
              <mc:Fallback>
                <p:oleObj name="Equation" r:id="rId5" imgW="6654600" imgH="838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44600" y="2324100"/>
                        <a:ext cx="6654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0" name="Object 4"/>
          <p:cNvGraphicFramePr>
            <a:graphicFrameLocks noChangeAspect="1"/>
          </p:cNvGraphicFramePr>
          <p:nvPr>
            <p:extLst>
              <p:ext uri="{D42A27DB-BD31-4B8C-83A1-F6EECF244321}">
                <p14:modId xmlns:p14="http://schemas.microsoft.com/office/powerpoint/2010/main" val="2451949420"/>
              </p:ext>
            </p:extLst>
          </p:nvPr>
        </p:nvGraphicFramePr>
        <p:xfrm>
          <a:off x="6676211" y="3119968"/>
          <a:ext cx="254000" cy="723900"/>
        </p:xfrm>
        <a:graphic>
          <a:graphicData uri="http://schemas.openxmlformats.org/presentationml/2006/ole">
            <mc:AlternateContent xmlns:mc="http://schemas.openxmlformats.org/markup-compatibility/2006">
              <mc:Choice xmlns:v="urn:schemas-microsoft-com:vml" Requires="v">
                <p:oleObj spid="_x0000_s14377" name="Equation" r:id="rId7" imgW="253800" imgH="838080" progId="Equation.DSMT4">
                  <p:embed/>
                </p:oleObj>
              </mc:Choice>
              <mc:Fallback>
                <p:oleObj name="Equation" r:id="rId7" imgW="253800" imgH="8380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676211" y="3119968"/>
                        <a:ext cx="254000" cy="723900"/>
                      </a:xfrm>
                      <a:prstGeom prst="rect">
                        <a:avLst/>
                      </a:prstGeom>
                      <a:noFill/>
                      <a:ln>
                        <a:noFill/>
                      </a:ln>
                      <a:effectLst/>
                    </p:spPr>
                  </p:pic>
                </p:oleObj>
              </mc:Fallback>
            </mc:AlternateContent>
          </a:graphicData>
        </a:graphic>
      </p:graphicFrame>
      <p:graphicFrame>
        <p:nvGraphicFramePr>
          <p:cNvPr id="14342" name="Object 6"/>
          <p:cNvGraphicFramePr>
            <a:graphicFrameLocks noChangeAspect="1"/>
          </p:cNvGraphicFramePr>
          <p:nvPr>
            <p:extLst>
              <p:ext uri="{D42A27DB-BD31-4B8C-83A1-F6EECF244321}">
                <p14:modId xmlns:p14="http://schemas.microsoft.com/office/powerpoint/2010/main" val="1537874970"/>
              </p:ext>
            </p:extLst>
          </p:nvPr>
        </p:nvGraphicFramePr>
        <p:xfrm>
          <a:off x="1517650" y="4305300"/>
          <a:ext cx="6108700" cy="838200"/>
        </p:xfrm>
        <a:graphic>
          <a:graphicData uri="http://schemas.openxmlformats.org/presentationml/2006/ole">
            <mc:AlternateContent xmlns:mc="http://schemas.openxmlformats.org/markup-compatibility/2006">
              <mc:Choice xmlns:v="urn:schemas-microsoft-com:vml" Requires="v">
                <p:oleObj spid="_x0000_s14378" name="Equation" r:id="rId9" imgW="6108480" imgH="838080" progId="Equation.DSMT4">
                  <p:embed/>
                </p:oleObj>
              </mc:Choice>
              <mc:Fallback>
                <p:oleObj name="Equation" r:id="rId9" imgW="6108480" imgH="838080" progId="Equation.DSMT4">
                  <p:embed/>
                  <p:pic>
                    <p:nvPicPr>
                      <p:cNvPr id="0" name="Picture 6"/>
                      <p:cNvPicPr>
                        <a:picLocks noChangeAspect="1" noChangeArrowheads="1"/>
                      </p:cNvPicPr>
                      <p:nvPr/>
                    </p:nvPicPr>
                    <p:blipFill>
                      <a:blip r:embed="rId10"/>
                      <a:srcRect/>
                      <a:stretch>
                        <a:fillRect/>
                      </a:stretch>
                    </p:blipFill>
                    <p:spPr bwMode="auto">
                      <a:xfrm>
                        <a:off x="1517650" y="4305300"/>
                        <a:ext cx="6108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3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340"/>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434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Working Backwards (cont.)</a:t>
            </a:r>
          </a:p>
        </p:txBody>
      </p:sp>
      <p:sp>
        <p:nvSpPr>
          <p:cNvPr id="3" name="Content Placeholder 2"/>
          <p:cNvSpPr>
            <a:spLocks noGrp="1"/>
          </p:cNvSpPr>
          <p:nvPr>
            <p:ph idx="1"/>
          </p:nvPr>
        </p:nvSpPr>
        <p:spPr/>
        <p:txBody>
          <a:bodyPr>
            <a:normAutofit/>
          </a:bodyPr>
          <a:lstStyle/>
          <a:p>
            <a:r>
              <a:rPr lang="en-US" dirty="0"/>
              <a:t>When looking at our process, we should ask ourselves if what we have done makes sense and is feasible. The answer to both of these is yes. So, our answer is that the thief originally stole </a:t>
            </a:r>
            <a:r>
              <a:rPr lang="en-US" dirty="0">
                <a:solidFill>
                  <a:srgbClr val="FF0000"/>
                </a:solidFill>
              </a:rPr>
              <a:t>36 apples</a:t>
            </a:r>
            <a:r>
              <a:rPr lang="en-US" dirty="0"/>
              <a: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Guess and Test</a:t>
            </a:r>
          </a:p>
        </p:txBody>
      </p:sp>
      <p:sp>
        <p:nvSpPr>
          <p:cNvPr id="3" name="Content Placeholder 2"/>
          <p:cNvSpPr>
            <a:spLocks noGrp="1"/>
          </p:cNvSpPr>
          <p:nvPr>
            <p:ph idx="1"/>
          </p:nvPr>
        </p:nvSpPr>
        <p:spPr/>
        <p:txBody>
          <a:bodyPr>
            <a:noAutofit/>
          </a:bodyPr>
          <a:lstStyle/>
          <a:p>
            <a:r>
              <a:rPr lang="en-US" sz="2700" dirty="0"/>
              <a:t>Arrange the numbers 1, 2, 3, 4, 5, and 6 in the circles of the given triangle such that the sum along each side is 12. </a:t>
            </a:r>
          </a:p>
          <a:p>
            <a:r>
              <a:rPr lang="en-US" sz="2700" b="1" dirty="0"/>
              <a:t>Solution </a:t>
            </a:r>
          </a:p>
          <a:p>
            <a:pPr marL="398463" indent="-398463"/>
            <a:r>
              <a:rPr lang="en-US" sz="2700" b="1" dirty="0"/>
              <a:t>1.	Understand the Problem </a:t>
            </a:r>
          </a:p>
          <a:p>
            <a:pPr marL="398463" indent="-398463"/>
            <a:r>
              <a:rPr lang="en-US" sz="2700" dirty="0"/>
              <a:t>	Since we are given a figure to consider, </a:t>
            </a:r>
          </a:p>
          <a:p>
            <a:pPr marL="398463" indent="-398463"/>
            <a:r>
              <a:rPr lang="en-US" sz="2700" dirty="0"/>
              <a:t>	understanding the problem must </a:t>
            </a:r>
          </a:p>
          <a:p>
            <a:pPr marL="398463" indent="-398463"/>
            <a:r>
              <a:rPr lang="en-US" sz="2700" dirty="0"/>
              <a:t>	include understanding the figure. In this case, we are being asked to place the numbers 1 through 6 in the circles such that each side of the triangle has a sum of 12. </a:t>
            </a:r>
          </a:p>
        </p:txBody>
      </p:sp>
      <p:pic>
        <p:nvPicPr>
          <p:cNvPr id="33793" name="Picture 1"/>
          <p:cNvPicPr>
            <a:picLocks noChangeAspect="1" noChangeArrowheads="1"/>
          </p:cNvPicPr>
          <p:nvPr/>
        </p:nvPicPr>
        <p:blipFill>
          <a:blip r:embed="rId2" cstate="print"/>
          <a:srcRect/>
          <a:stretch>
            <a:fillRect/>
          </a:stretch>
        </p:blipFill>
        <p:spPr bwMode="auto">
          <a:xfrm>
            <a:off x="6629400" y="2286000"/>
            <a:ext cx="2000250" cy="19621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3793"/>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Guess and Test (cont.)</a:t>
            </a:r>
          </a:p>
        </p:txBody>
      </p:sp>
      <p:sp>
        <p:nvSpPr>
          <p:cNvPr id="3" name="Content Placeholder 2"/>
          <p:cNvSpPr>
            <a:spLocks noGrp="1"/>
          </p:cNvSpPr>
          <p:nvPr>
            <p:ph idx="1"/>
          </p:nvPr>
        </p:nvSpPr>
        <p:spPr/>
        <p:txBody>
          <a:bodyPr>
            <a:noAutofit/>
          </a:bodyPr>
          <a:lstStyle/>
          <a:p>
            <a:pPr marL="398463" indent="-398463"/>
            <a:r>
              <a:rPr lang="en-US" sz="2700" b="1" dirty="0"/>
              <a:t>2.	Develop a Plan </a:t>
            </a:r>
          </a:p>
          <a:p>
            <a:pPr marL="398463" indent="-398463"/>
            <a:r>
              <a:rPr lang="en-US" sz="2700" dirty="0"/>
              <a:t>	To devise a plan, we need to consider the possibilities of how to carry out the plan. Unless the answer is obvious to you, we most likely need to use the strategy of guess and test. Guess and test is an effective strategy for solving problems where you understand what is being asked and you are given enough information to “test” your results immediately.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Guess and Test (cont.)</a:t>
            </a:r>
          </a:p>
        </p:txBody>
      </p:sp>
      <p:sp>
        <p:nvSpPr>
          <p:cNvPr id="3" name="Content Placeholder 2"/>
          <p:cNvSpPr>
            <a:spLocks noGrp="1"/>
          </p:cNvSpPr>
          <p:nvPr>
            <p:ph idx="1"/>
          </p:nvPr>
        </p:nvSpPr>
        <p:spPr/>
        <p:txBody>
          <a:bodyPr/>
          <a:lstStyle/>
          <a:p>
            <a:r>
              <a:rPr lang="en-US" dirty="0"/>
              <a:t>Guess and test is sometimes the best strategy for helping us to determine where to begin in solving a problem, and it allows us to eliminate erroneous solutions quite rapidly, thus leading to a proper solution more quickly. As you use this strategy more often, you will become better at developing an idea of where to start in finding the solution to a problem.</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Guess and Test (cont.)</a:t>
            </a:r>
          </a:p>
        </p:txBody>
      </p:sp>
      <p:sp>
        <p:nvSpPr>
          <p:cNvPr id="3" name="Content Placeholder 2"/>
          <p:cNvSpPr>
            <a:spLocks noGrp="1"/>
          </p:cNvSpPr>
          <p:nvPr>
            <p:ph idx="1"/>
          </p:nvPr>
        </p:nvSpPr>
        <p:spPr/>
        <p:txBody>
          <a:bodyPr/>
          <a:lstStyle/>
          <a:p>
            <a:pPr marL="398463" indent="-398463"/>
            <a:r>
              <a:rPr lang="en-US" b="1" dirty="0"/>
              <a:t>3.	Carry Out the Plan </a:t>
            </a:r>
          </a:p>
          <a:p>
            <a:pPr marL="398463" indent="-398463"/>
            <a:r>
              <a:rPr lang="en-US" dirty="0"/>
              <a:t>	Our first guess will be to place the numbers 1 through 6 in any order on the circles and add the numbers along each side to see what happens.</a:t>
            </a:r>
          </a:p>
          <a:p>
            <a:r>
              <a:rPr lang="en-US" dirty="0"/>
              <a:t>					</a:t>
            </a:r>
          </a:p>
        </p:txBody>
      </p:sp>
      <p:graphicFrame>
        <p:nvGraphicFramePr>
          <p:cNvPr id="4" name="Table 3"/>
          <p:cNvGraphicFramePr>
            <a:graphicFrameLocks noGrp="1"/>
          </p:cNvGraphicFramePr>
          <p:nvPr/>
        </p:nvGraphicFramePr>
        <p:xfrm>
          <a:off x="3657600" y="3276600"/>
          <a:ext cx="1828800" cy="1554480"/>
        </p:xfrm>
        <a:graphic>
          <a:graphicData uri="http://schemas.openxmlformats.org/drawingml/2006/table">
            <a:tbl>
              <a:tblPr firstRow="1" bandRow="1">
                <a:tableStyleId>{5C22544A-7EE6-4342-B048-85BDC9FD1C3A}</a:tableStyleId>
              </a:tblPr>
              <a:tblGrid>
                <a:gridCol w="365760">
                  <a:extLst>
                    <a:ext uri="{9D8B030D-6E8A-4147-A177-3AD203B41FA5}">
                      <a16:colId xmlns:a16="http://schemas.microsoft.com/office/drawing/2014/main" val="20000"/>
                    </a:ext>
                  </a:extLst>
                </a:gridCol>
                <a:gridCol w="365760">
                  <a:extLst>
                    <a:ext uri="{9D8B030D-6E8A-4147-A177-3AD203B41FA5}">
                      <a16:colId xmlns:a16="http://schemas.microsoft.com/office/drawing/2014/main" val="20001"/>
                    </a:ext>
                  </a:extLst>
                </a:gridCol>
                <a:gridCol w="365760">
                  <a:extLst>
                    <a:ext uri="{9D8B030D-6E8A-4147-A177-3AD203B41FA5}">
                      <a16:colId xmlns:a16="http://schemas.microsoft.com/office/drawing/2014/main" val="20002"/>
                    </a:ext>
                  </a:extLst>
                </a:gridCol>
                <a:gridCol w="365760">
                  <a:extLst>
                    <a:ext uri="{9D8B030D-6E8A-4147-A177-3AD203B41FA5}">
                      <a16:colId xmlns:a16="http://schemas.microsoft.com/office/drawing/2014/main" val="20003"/>
                    </a:ext>
                  </a:extLst>
                </a:gridCol>
                <a:gridCol w="365760">
                  <a:extLst>
                    <a:ext uri="{9D8B030D-6E8A-4147-A177-3AD203B41FA5}">
                      <a16:colId xmlns:a16="http://schemas.microsoft.com/office/drawing/2014/main" val="20004"/>
                    </a:ext>
                  </a:extLst>
                </a:gridCol>
              </a:tblGrid>
              <a:tr h="518160">
                <a:tc>
                  <a:txBody>
                    <a:bodyPr/>
                    <a:lstStyle/>
                    <a:p>
                      <a:pPr algn="ctr"/>
                      <a:endParaRPr lang="en-US" sz="2800" b="0" dirty="0">
                        <a:solidFill>
                          <a:schemeClr val="tx1"/>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a:endParaRPr lang="en-US" sz="2800" b="0" dirty="0">
                        <a:solidFill>
                          <a:schemeClr val="tx1"/>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a:r>
                        <a:rPr lang="en-US" sz="2800" b="0" dirty="0">
                          <a:solidFill>
                            <a:schemeClr val="tx1"/>
                          </a:solidFill>
                        </a:rPr>
                        <a:t>1</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a:endParaRPr lang="en-US" sz="2800" b="0" dirty="0">
                        <a:solidFill>
                          <a:schemeClr val="tx1"/>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a:endParaRPr lang="en-US" sz="2800" b="0" dirty="0">
                        <a:solidFill>
                          <a:schemeClr val="tx1"/>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518160">
                <a:tc>
                  <a:txBody>
                    <a:bodyPr/>
                    <a:lstStyle/>
                    <a:p>
                      <a:pPr algn="ctr"/>
                      <a:endParaRPr lang="en-US" sz="2800" b="0" dirty="0">
                        <a:solidFill>
                          <a:schemeClr val="tx1"/>
                        </a:solidFill>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algn="ctr"/>
                      <a:r>
                        <a:rPr lang="en-US" sz="2800" b="0" dirty="0">
                          <a:solidFill>
                            <a:schemeClr val="tx1"/>
                          </a:solidFill>
                        </a:rPr>
                        <a:t>6</a:t>
                      </a: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algn="ctr"/>
                      <a:endParaRPr lang="en-US" sz="2800" b="0" dirty="0">
                        <a:solidFill>
                          <a:schemeClr val="tx1"/>
                        </a:solidFill>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algn="ctr"/>
                      <a:r>
                        <a:rPr lang="en-US" sz="2800" b="0" dirty="0">
                          <a:solidFill>
                            <a:schemeClr val="tx1"/>
                          </a:solidFill>
                        </a:rPr>
                        <a:t>2</a:t>
                      </a: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algn="ctr"/>
                      <a:endParaRPr lang="en-US" sz="2800" b="0" dirty="0">
                        <a:solidFill>
                          <a:schemeClr val="tx1"/>
                        </a:solidFill>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518160">
                <a:tc>
                  <a:txBody>
                    <a:bodyPr/>
                    <a:lstStyle/>
                    <a:p>
                      <a:pPr algn="ctr"/>
                      <a:r>
                        <a:rPr lang="en-US" sz="2800" b="0" dirty="0">
                          <a:solidFill>
                            <a:schemeClr val="tx1"/>
                          </a:solidFill>
                        </a:rPr>
                        <a:t>5</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endParaRPr lang="en-US" sz="2800" b="0" dirty="0">
                        <a:solidFill>
                          <a:schemeClr val="tx1"/>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sz="2800" b="0" dirty="0">
                          <a:solidFill>
                            <a:schemeClr val="tx1"/>
                          </a:solidFill>
                        </a:rPr>
                        <a:t>4</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endParaRPr lang="en-US" sz="2800" b="0" dirty="0">
                        <a:solidFill>
                          <a:schemeClr val="tx1"/>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sz="2800" b="0" dirty="0">
                          <a:solidFill>
                            <a:schemeClr val="tx1"/>
                          </a:solidFill>
                        </a:rPr>
                        <a:t>3</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Guess and Test (cont.)</a:t>
            </a:r>
          </a:p>
        </p:txBody>
      </p:sp>
      <p:sp>
        <p:nvSpPr>
          <p:cNvPr id="3" name="Content Placeholder 2"/>
          <p:cNvSpPr>
            <a:spLocks noGrp="1"/>
          </p:cNvSpPr>
          <p:nvPr>
            <p:ph idx="1"/>
          </p:nvPr>
        </p:nvSpPr>
        <p:spPr/>
        <p:txBody>
          <a:bodyPr/>
          <a:lstStyle/>
          <a:p>
            <a:r>
              <a:rPr lang="en-US" dirty="0"/>
              <a:t>From our initial guess, we can see that the sum along each side (</a:t>
            </a:r>
            <a:r>
              <a:rPr lang="en-US" dirty="0">
                <a:solidFill>
                  <a:srgbClr val="000099"/>
                </a:solidFill>
              </a:rPr>
              <a:t>1 + 2 + 3 = 6, 3 + 4 + 5 = 12, 5 + 6 + 1 = 12</a:t>
            </a:r>
            <a:r>
              <a:rPr lang="en-US" dirty="0"/>
              <a:t>) is not 12. We can use this information to formulate a better second guess. </a:t>
            </a:r>
          </a:p>
          <a:p>
            <a:r>
              <a:rPr lang="en-US" dirty="0"/>
              <a:t>Consider the possibilities of acquiring a sum of 12 when using the numbers 1 through 6. We can see through our first guess that </a:t>
            </a:r>
            <a:r>
              <a:rPr lang="en-US" dirty="0">
                <a:solidFill>
                  <a:srgbClr val="000099"/>
                </a:solidFill>
              </a:rPr>
              <a:t>3 + 4 + 5 = 12</a:t>
            </a:r>
            <a:r>
              <a:rPr lang="en-US" dirty="0"/>
              <a:t> and that </a:t>
            </a:r>
            <a:r>
              <a:rPr lang="en-US" dirty="0">
                <a:solidFill>
                  <a:srgbClr val="000099"/>
                </a:solidFill>
              </a:rPr>
              <a:t>6 + 5 + 1 =12</a:t>
            </a:r>
            <a:r>
              <a:rPr lang="en-US" dirty="0"/>
              <a:t>. The only mistake we had was with the third side. In fact, the only possible sums of 12 using the numbers 1 through 6 are the following.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prstGeom prst="rect">
            <a:avLst/>
          </a:prstGeom>
        </p:spPr>
        <p:txBody>
          <a:bodyPr/>
          <a:lstStyle/>
          <a:p>
            <a:r>
              <a:rPr lang="en-US" sz="3200" dirty="0">
                <a:solidFill>
                  <a:schemeClr val="accent1"/>
                </a:solidFill>
              </a:rPr>
              <a:t>Objectives</a:t>
            </a:r>
          </a:p>
        </p:txBody>
      </p:sp>
      <p:sp>
        <p:nvSpPr>
          <p:cNvPr id="5123" name="Rectangle 3"/>
          <p:cNvSpPr>
            <a:spLocks noGrp="1"/>
          </p:cNvSpPr>
          <p:nvPr>
            <p:ph idx="1"/>
          </p:nvPr>
        </p:nvSpPr>
        <p:spPr>
          <a:xfrm>
            <a:off x="457200" y="1280160"/>
            <a:ext cx="8229600" cy="1040285"/>
          </a:xfrm>
          <a:prstGeom prst="rect">
            <a:avLst/>
          </a:prstGeom>
          <a:noFill/>
        </p:spPr>
        <p:txBody>
          <a:bodyPr>
            <a:spAutoFit/>
          </a:bodyPr>
          <a:lstStyle/>
          <a:p>
            <a:pPr marL="461963" indent="-461963">
              <a:buFont typeface="Courier New" pitchFamily="49" charset="0"/>
              <a:buChar char="o"/>
            </a:pPr>
            <a:r>
              <a:rPr lang="en-US" dirty="0"/>
              <a:t>Understand Pólya’s problem‑solving process </a:t>
            </a:r>
          </a:p>
          <a:p>
            <a:pPr marL="461963" indent="-461963">
              <a:buFont typeface="Courier New" pitchFamily="49" charset="0"/>
              <a:buChar char="o"/>
            </a:pPr>
            <a:r>
              <a:rPr lang="en-US" dirty="0"/>
              <a:t>Apply problem‑solving strategies </a:t>
            </a:r>
            <a:endParaRPr lang="en-US" i="0" dirty="0">
              <a:solidFill>
                <a:schemeClr val="tx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Guess and Test (cont.)</a:t>
            </a:r>
          </a:p>
        </p:txBody>
      </p:sp>
      <p:sp>
        <p:nvSpPr>
          <p:cNvPr id="3" name="Content Placeholder 2"/>
          <p:cNvSpPr>
            <a:spLocks noGrp="1"/>
          </p:cNvSpPr>
          <p:nvPr>
            <p:ph idx="1"/>
          </p:nvPr>
        </p:nvSpPr>
        <p:spPr/>
        <p:txBody>
          <a:bodyPr>
            <a:normAutofit lnSpcReduction="10000"/>
          </a:bodyPr>
          <a:lstStyle/>
          <a:p>
            <a:endParaRPr lang="en-US" dirty="0"/>
          </a:p>
          <a:p>
            <a:endParaRPr lang="en-US" dirty="0"/>
          </a:p>
          <a:p>
            <a:endParaRPr lang="en-US" dirty="0"/>
          </a:p>
          <a:p>
            <a:r>
              <a:rPr lang="en-US" dirty="0"/>
              <a:t>Looking at our three sums, we can see that </a:t>
            </a:r>
          </a:p>
          <a:p>
            <a:r>
              <a:rPr lang="en-US" dirty="0"/>
              <a:t>the numbers 4, 5, and 6 are each used in two of the three sums, while the numbers 1, 2, and 3 are used only once. This indicates that the numbers 4, 5, and 6 should be placed in the corner circles of our triangle. </a:t>
            </a:r>
          </a:p>
          <a:p>
            <a:r>
              <a:rPr lang="en-US" dirty="0"/>
              <a:t>Notice that having a well-designed plan makes the process that leads to a solution clear and simple.</a:t>
            </a:r>
          </a:p>
        </p:txBody>
      </p:sp>
      <p:pic>
        <p:nvPicPr>
          <p:cNvPr id="4" name="Picture 4"/>
          <p:cNvPicPr>
            <a:picLocks noChangeAspect="1" noChangeArrowheads="1"/>
          </p:cNvPicPr>
          <p:nvPr/>
        </p:nvPicPr>
        <p:blipFill>
          <a:blip r:embed="rId3" cstate="print"/>
          <a:srcRect/>
          <a:stretch>
            <a:fillRect/>
          </a:stretch>
        </p:blipFill>
        <p:spPr bwMode="auto">
          <a:xfrm>
            <a:off x="6858000" y="1143000"/>
            <a:ext cx="1943100" cy="1952625"/>
          </a:xfrm>
          <a:prstGeom prst="rect">
            <a:avLst/>
          </a:prstGeom>
          <a:noFill/>
          <a:ln w="9525">
            <a:noFill/>
            <a:miter lim="800000"/>
            <a:headEnd/>
            <a:tailEnd/>
          </a:ln>
        </p:spPr>
      </p:pic>
      <p:graphicFrame>
        <p:nvGraphicFramePr>
          <p:cNvPr id="4100" name="Object 4"/>
          <p:cNvGraphicFramePr>
            <a:graphicFrameLocks noChangeAspect="1"/>
          </p:cNvGraphicFramePr>
          <p:nvPr/>
        </p:nvGraphicFramePr>
        <p:xfrm>
          <a:off x="3643952" y="1205552"/>
          <a:ext cx="1828800" cy="292100"/>
        </p:xfrm>
        <a:graphic>
          <a:graphicData uri="http://schemas.openxmlformats.org/presentationml/2006/ole">
            <mc:AlternateContent xmlns:mc="http://schemas.openxmlformats.org/markup-compatibility/2006">
              <mc:Choice xmlns:v="urn:schemas-microsoft-com:vml" Requires="v">
                <p:oleObj spid="_x0000_s4127" name="Equation" r:id="rId4" imgW="1828800" imgH="291960" progId="Equation.DSMT4">
                  <p:embed/>
                </p:oleObj>
              </mc:Choice>
              <mc:Fallback>
                <p:oleObj name="Equation" r:id="rId4" imgW="1828800" imgH="29196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43952" y="1205552"/>
                        <a:ext cx="1828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1" name="Object 5"/>
          <p:cNvGraphicFramePr>
            <a:graphicFrameLocks noChangeAspect="1"/>
          </p:cNvGraphicFramePr>
          <p:nvPr/>
        </p:nvGraphicFramePr>
        <p:xfrm>
          <a:off x="3638550" y="1738952"/>
          <a:ext cx="1866900" cy="292100"/>
        </p:xfrm>
        <a:graphic>
          <a:graphicData uri="http://schemas.openxmlformats.org/presentationml/2006/ole">
            <mc:AlternateContent xmlns:mc="http://schemas.openxmlformats.org/markup-compatibility/2006">
              <mc:Choice xmlns:v="urn:schemas-microsoft-com:vml" Requires="v">
                <p:oleObj spid="_x0000_s4128" name="Equation" r:id="rId6" imgW="1866600" imgH="291960" progId="Equation.DSMT4">
                  <p:embed/>
                </p:oleObj>
              </mc:Choice>
              <mc:Fallback>
                <p:oleObj name="Equation" r:id="rId6" imgW="1866600" imgH="29196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638550" y="1738952"/>
                        <a:ext cx="1866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2" name="Object 6"/>
          <p:cNvGraphicFramePr>
            <a:graphicFrameLocks noChangeAspect="1"/>
          </p:cNvGraphicFramePr>
          <p:nvPr/>
        </p:nvGraphicFramePr>
        <p:xfrm>
          <a:off x="3644900" y="2264392"/>
          <a:ext cx="1854200" cy="292100"/>
        </p:xfrm>
        <a:graphic>
          <a:graphicData uri="http://schemas.openxmlformats.org/presentationml/2006/ole">
            <mc:AlternateContent xmlns:mc="http://schemas.openxmlformats.org/markup-compatibility/2006">
              <mc:Choice xmlns:v="urn:schemas-microsoft-com:vml" Requires="v">
                <p:oleObj spid="_x0000_s4129" name="Equation" r:id="rId8" imgW="1854000" imgH="291960" progId="Equation.DSMT4">
                  <p:embed/>
                </p:oleObj>
              </mc:Choice>
              <mc:Fallback>
                <p:oleObj name="Equation" r:id="rId8" imgW="1854000" imgH="29196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644900" y="2264392"/>
                        <a:ext cx="1854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0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0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8609" name="Picture 1"/>
          <p:cNvPicPr>
            <a:picLocks noChangeAspect="1" noChangeArrowheads="1"/>
          </p:cNvPicPr>
          <p:nvPr/>
        </p:nvPicPr>
        <p:blipFill>
          <a:blip r:embed="rId2" cstate="print"/>
          <a:srcRect/>
          <a:stretch>
            <a:fillRect/>
          </a:stretch>
        </p:blipFill>
        <p:spPr bwMode="auto">
          <a:xfrm>
            <a:off x="4876800" y="3200400"/>
            <a:ext cx="3571875" cy="2257425"/>
          </a:xfrm>
          <a:prstGeom prst="rect">
            <a:avLst/>
          </a:prstGeom>
          <a:noFill/>
          <a:ln w="9525">
            <a:noFill/>
            <a:miter lim="800000"/>
            <a:headEnd/>
            <a:tailEnd/>
          </a:ln>
        </p:spPr>
      </p:pic>
      <p:sp>
        <p:nvSpPr>
          <p:cNvPr id="2" name="Title 1"/>
          <p:cNvSpPr>
            <a:spLocks noGrp="1"/>
          </p:cNvSpPr>
          <p:nvPr>
            <p:ph type="title"/>
          </p:nvPr>
        </p:nvSpPr>
        <p:spPr/>
        <p:txBody>
          <a:bodyPr/>
          <a:lstStyle/>
          <a:p>
            <a:r>
              <a:rPr lang="en-US" dirty="0"/>
              <a:t>Example 2: Guess and Test (cont.)</a:t>
            </a:r>
          </a:p>
        </p:txBody>
      </p:sp>
      <p:sp>
        <p:nvSpPr>
          <p:cNvPr id="3" name="Content Placeholder 2"/>
          <p:cNvSpPr>
            <a:spLocks noGrp="1"/>
          </p:cNvSpPr>
          <p:nvPr>
            <p:ph idx="1"/>
          </p:nvPr>
        </p:nvSpPr>
        <p:spPr/>
        <p:txBody>
          <a:bodyPr/>
          <a:lstStyle/>
          <a:p>
            <a:pPr marL="398463" indent="-398463"/>
            <a:r>
              <a:rPr lang="en-US" b="1" dirty="0"/>
              <a:t>4.	Look Back </a:t>
            </a:r>
          </a:p>
          <a:p>
            <a:pPr marL="398463" indent="-398463"/>
            <a:r>
              <a:rPr lang="en-US" dirty="0"/>
              <a:t>	To look back, we need to check to see that the sums of all of the sides are indeed 12. Now we can check our answer. </a:t>
            </a:r>
          </a:p>
          <a:p>
            <a:pPr marL="398463" indent="-398463"/>
            <a:r>
              <a:rPr lang="en-US" dirty="0"/>
              <a:t>	So, the sum of each side of the </a:t>
            </a:r>
          </a:p>
          <a:p>
            <a:pPr marL="398463" indent="-398463"/>
            <a:r>
              <a:rPr lang="en-US" dirty="0"/>
              <a:t>	figure is 12. Therefore, we have</a:t>
            </a:r>
          </a:p>
          <a:p>
            <a:pPr marL="398463" indent="-398463"/>
            <a:r>
              <a:rPr lang="en-US" dirty="0"/>
              <a:t>	a solution.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8609"/>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Skill Check #1</a:t>
            </a:r>
          </a:p>
        </p:txBody>
      </p:sp>
      <p:sp>
        <p:nvSpPr>
          <p:cNvPr id="3" name="Content Placeholder 2"/>
          <p:cNvSpPr>
            <a:spLocks noGrp="1"/>
          </p:cNvSpPr>
          <p:nvPr>
            <p:ph idx="1"/>
          </p:nvPr>
        </p:nvSpPr>
        <p:spPr/>
        <p:txBody>
          <a:bodyPr/>
          <a:lstStyle/>
          <a:p>
            <a:endParaRPr lang="en-US" dirty="0"/>
          </a:p>
          <a:p>
            <a:endParaRPr lang="en-US" dirty="0"/>
          </a:p>
        </p:txBody>
      </p:sp>
      <p:sp>
        <p:nvSpPr>
          <p:cNvPr id="4" name="Content Placeholder 2"/>
          <p:cNvSpPr txBox="1">
            <a:spLocks/>
          </p:cNvSpPr>
          <p:nvPr/>
        </p:nvSpPr>
        <p:spPr>
          <a:xfrm>
            <a:off x="457200" y="1371600"/>
            <a:ext cx="8229600" cy="4419600"/>
          </a:xfrm>
          <a:prstGeom prst="rect">
            <a:avLst/>
          </a:prstGeom>
          <a:solidFill>
            <a:srgbClr val="FFFFCC"/>
          </a:solidFill>
          <a:ln w="28575">
            <a:solidFill>
              <a:srgbClr val="000000"/>
            </a:solidFill>
          </a:ln>
        </p:spPr>
        <p:txBody>
          <a:bodyPr>
            <a:noAutofit/>
          </a:bodyPr>
          <a:lstStyle/>
          <a:p>
            <a:pPr marL="0" marR="0" lvl="0" indent="0" algn="ctr" defTabSz="914400" rtl="0" eaLnBrk="1" fontAlgn="auto" latinLnBrk="0" hangingPunct="1">
              <a:lnSpc>
                <a:spcPct val="100000"/>
              </a:lnSpc>
              <a:spcBef>
                <a:spcPts val="100"/>
              </a:spcBef>
              <a:spcAft>
                <a:spcPts val="0"/>
              </a:spcAft>
              <a:buClrTx/>
              <a:buSzTx/>
              <a:buFontTx/>
              <a:buNone/>
              <a:tabLst/>
              <a:defRPr/>
            </a:pPr>
            <a:r>
              <a:rPr lang="en-US" sz="2700" b="1" dirty="0">
                <a:solidFill>
                  <a:srgbClr val="000000"/>
                </a:solidFill>
              </a:rPr>
              <a:t>Skill Check #1</a:t>
            </a:r>
            <a:endParaRPr kumimoji="0" lang="en-US" sz="2700" b="1" i="0" u="none" strike="noStrike" kern="1200" cap="none" spc="0" normalizeH="0" baseline="0" noProof="0" dirty="0">
              <a:ln>
                <a:noFill/>
              </a:ln>
              <a:solidFill>
                <a:srgbClr val="000000"/>
              </a:solidFill>
              <a:effectLst/>
              <a:uLnTx/>
              <a:uFillTx/>
              <a:latin typeface="+mn-lt"/>
              <a:ea typeface="+mn-ea"/>
              <a:cs typeface="+mn-cs"/>
            </a:endParaRPr>
          </a:p>
          <a:p>
            <a:pPr lvl="0">
              <a:spcBef>
                <a:spcPct val="20000"/>
              </a:spcBef>
            </a:pPr>
            <a:r>
              <a:rPr lang="en-US" sz="2800" dirty="0">
                <a:solidFill>
                  <a:srgbClr val="000000"/>
                </a:solidFill>
              </a:rPr>
              <a:t>A magic square is a square arrangement of numbers in which the sums of all the rows, columns, and diagonals are equal. Using the numbers 2, 7, 12, 17, 22, 27, 32, 37, and 42 only once, determine the placement of the missing numbers in the following magic square.</a:t>
            </a:r>
            <a:endParaRPr kumimoji="0" lang="en-US" sz="2700" b="1" u="none" strike="noStrike" kern="1200" cap="none" spc="0" normalizeH="0" baseline="0" noProof="0" dirty="0">
              <a:ln>
                <a:noFill/>
              </a:ln>
              <a:solidFill>
                <a:srgbClr val="000000"/>
              </a:solidFill>
              <a:effectLst/>
              <a:uLnTx/>
              <a:uFillTx/>
              <a:latin typeface="+mn-lt"/>
              <a:ea typeface="+mn-ea"/>
              <a:cs typeface="+mn-cs"/>
            </a:endParaRPr>
          </a:p>
        </p:txBody>
      </p:sp>
      <p:graphicFrame>
        <p:nvGraphicFramePr>
          <p:cNvPr id="5" name="Group 52"/>
          <p:cNvGraphicFramePr>
            <a:graphicFrameLocks/>
          </p:cNvGraphicFramePr>
          <p:nvPr/>
        </p:nvGraphicFramePr>
        <p:xfrm>
          <a:off x="2743200" y="4191000"/>
          <a:ext cx="3096903" cy="1371600"/>
        </p:xfrm>
        <a:graphic>
          <a:graphicData uri="http://schemas.openxmlformats.org/drawingml/2006/table">
            <a:tbl>
              <a:tblPr firstRow="1" bandRow="1"/>
              <a:tblGrid>
                <a:gridCol w="1007326">
                  <a:extLst>
                    <a:ext uri="{9D8B030D-6E8A-4147-A177-3AD203B41FA5}">
                      <a16:colId xmlns:a16="http://schemas.microsoft.com/office/drawing/2014/main" val="20000"/>
                    </a:ext>
                  </a:extLst>
                </a:gridCol>
                <a:gridCol w="1157176">
                  <a:extLst>
                    <a:ext uri="{9D8B030D-6E8A-4147-A177-3AD203B41FA5}">
                      <a16:colId xmlns:a16="http://schemas.microsoft.com/office/drawing/2014/main" val="20001"/>
                    </a:ext>
                  </a:extLst>
                </a:gridCol>
                <a:gridCol w="932401">
                  <a:extLst>
                    <a:ext uri="{9D8B030D-6E8A-4147-A177-3AD203B41FA5}">
                      <a16:colId xmlns:a16="http://schemas.microsoft.com/office/drawing/2014/main" val="20002"/>
                    </a:ext>
                  </a:extLst>
                </a:gridCol>
              </a:tblGrid>
              <a:tr h="328612">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400" b="0" i="0" u="none" strike="noStrike" cap="none" normalizeH="0" baseline="0" dirty="0">
                          <a:ln>
                            <a:noFill/>
                          </a:ln>
                          <a:solidFill>
                            <a:srgbClr val="000000"/>
                          </a:solidFill>
                          <a:effectLst/>
                          <a:latin typeface="Calibri" pitchFamily="34" charset="0"/>
                        </a:rPr>
                        <a:t>17</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400" b="0" i="0" u="none" strike="noStrike" cap="none" normalizeH="0" baseline="0" dirty="0">
                        <a:ln>
                          <a:noFill/>
                        </a:ln>
                        <a:solidFill>
                          <a:srgbClr val="000000"/>
                        </a:solidFill>
                        <a:effectLst/>
                        <a:latin typeface="Calibri"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400" b="0" i="0" u="none" strike="noStrike" cap="none" normalizeH="0" baseline="0" dirty="0">
                          <a:ln>
                            <a:noFill/>
                          </a:ln>
                          <a:solidFill>
                            <a:srgbClr val="000000"/>
                          </a:solidFill>
                          <a:effectLst/>
                          <a:latin typeface="Calibri" pitchFamily="34" charset="0"/>
                        </a:rPr>
                        <a:t>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28612">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400" b="0" i="0" u="none" strike="noStrike" cap="none" normalizeH="0" baseline="0" dirty="0">
                          <a:ln>
                            <a:noFill/>
                          </a:ln>
                          <a:solidFill>
                            <a:srgbClr val="000000"/>
                          </a:solidFill>
                          <a:effectLst/>
                          <a:latin typeface="Calibri" pitchFamily="34" charset="0"/>
                        </a:rPr>
                        <a:t>12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400" b="0" i="0" u="none" strike="noStrike" cap="none" normalizeH="0" baseline="0" dirty="0">
                          <a:ln>
                            <a:noFill/>
                          </a:ln>
                          <a:solidFill>
                            <a:srgbClr val="000000"/>
                          </a:solidFill>
                          <a:effectLst/>
                          <a:latin typeface="Calibri" pitchFamily="34" charset="0"/>
                        </a:rPr>
                        <a:t>22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400" b="0" i="0" u="none" strike="noStrike" cap="none" normalizeH="0" baseline="0" dirty="0">
                        <a:ln>
                          <a:noFill/>
                        </a:ln>
                        <a:solidFill>
                          <a:srgbClr val="000000"/>
                        </a:solidFill>
                        <a:effectLst/>
                        <a:latin typeface="Calibri"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28612">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400" b="0" i="0" u="none" strike="noStrike" cap="none" normalizeH="0" baseline="0" dirty="0">
                        <a:ln>
                          <a:noFill/>
                        </a:ln>
                        <a:solidFill>
                          <a:srgbClr val="000000"/>
                        </a:solidFill>
                        <a:effectLst/>
                        <a:latin typeface="Calibri"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400" b="0" i="0" u="none" strike="noStrike" cap="none" normalizeH="0" baseline="0" dirty="0">
                        <a:ln>
                          <a:noFill/>
                        </a:ln>
                        <a:solidFill>
                          <a:srgbClr val="000000"/>
                        </a:solidFill>
                        <a:effectLst/>
                        <a:latin typeface="Calibri"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400" b="0" i="0" u="none" strike="noStrike" cap="none" normalizeH="0" baseline="0" dirty="0">
                          <a:ln>
                            <a:noFill/>
                          </a:ln>
                          <a:solidFill>
                            <a:srgbClr val="000000"/>
                          </a:solidFill>
                          <a:effectLst/>
                          <a:latin typeface="Calibri" pitchFamily="34" charset="0"/>
                        </a:rPr>
                        <a:t>27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Skill Check #1</a:t>
            </a:r>
          </a:p>
        </p:txBody>
      </p:sp>
      <p:sp>
        <p:nvSpPr>
          <p:cNvPr id="3" name="Content Placeholder 2"/>
          <p:cNvSpPr>
            <a:spLocks noGrp="1"/>
          </p:cNvSpPr>
          <p:nvPr>
            <p:ph idx="1"/>
          </p:nvPr>
        </p:nvSpPr>
        <p:spPr/>
        <p:txBody>
          <a:bodyPr/>
          <a:lstStyle/>
          <a:p>
            <a:r>
              <a:rPr lang="en-US" dirty="0">
                <a:solidFill>
                  <a:srgbClr val="000000"/>
                </a:solidFill>
              </a:rPr>
              <a:t>Answer:</a:t>
            </a:r>
          </a:p>
        </p:txBody>
      </p:sp>
      <p:graphicFrame>
        <p:nvGraphicFramePr>
          <p:cNvPr id="4" name="Group 52"/>
          <p:cNvGraphicFramePr>
            <a:graphicFrameLocks/>
          </p:cNvGraphicFramePr>
          <p:nvPr/>
        </p:nvGraphicFramePr>
        <p:xfrm>
          <a:off x="1905000" y="1371600"/>
          <a:ext cx="1920240" cy="1554480"/>
        </p:xfrm>
        <a:graphic>
          <a:graphicData uri="http://schemas.openxmlformats.org/drawingml/2006/table">
            <a:tbl>
              <a:tblPr/>
              <a:tblGrid>
                <a:gridCol w="673977">
                  <a:extLst>
                    <a:ext uri="{9D8B030D-6E8A-4147-A177-3AD203B41FA5}">
                      <a16:colId xmlns:a16="http://schemas.microsoft.com/office/drawing/2014/main" val="20000"/>
                    </a:ext>
                  </a:extLst>
                </a:gridCol>
                <a:gridCol w="623925">
                  <a:extLst>
                    <a:ext uri="{9D8B030D-6E8A-4147-A177-3AD203B41FA5}">
                      <a16:colId xmlns:a16="http://schemas.microsoft.com/office/drawing/2014/main" val="20001"/>
                    </a:ext>
                  </a:extLst>
                </a:gridCol>
                <a:gridCol w="622338">
                  <a:extLst>
                    <a:ext uri="{9D8B030D-6E8A-4147-A177-3AD203B41FA5}">
                      <a16:colId xmlns:a16="http://schemas.microsoft.com/office/drawing/2014/main" val="20002"/>
                    </a:ext>
                  </a:extLst>
                </a:gridCol>
              </a:tblGrid>
              <a:tr h="328612">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800" b="0" i="0" u="none" strike="noStrike" cap="none" normalizeH="0" baseline="0" dirty="0">
                          <a:ln>
                            <a:noFill/>
                          </a:ln>
                          <a:solidFill>
                            <a:srgbClr val="FF0000"/>
                          </a:solidFill>
                          <a:effectLst/>
                          <a:latin typeface="Calibri" pitchFamily="34" charset="0"/>
                        </a:rPr>
                        <a:t>17</a:t>
                      </a:r>
                    </a:p>
                  </a:txBody>
                  <a:tcPr horzOverflow="overflow">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800" b="1" i="0" u="none" strike="noStrike" cap="none" normalizeH="0" baseline="0" dirty="0">
                          <a:ln>
                            <a:noFill/>
                          </a:ln>
                          <a:solidFill>
                            <a:srgbClr val="FF0000"/>
                          </a:solidFill>
                          <a:effectLst/>
                          <a:latin typeface="Calibri" pitchFamily="34" charset="0"/>
                        </a:rPr>
                        <a:t>42</a:t>
                      </a:r>
                    </a:p>
                  </a:txBody>
                  <a:tcPr horzOverflow="overflow">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800" b="0" i="0" u="none" strike="noStrike" cap="none" normalizeH="0" baseline="0" dirty="0">
                          <a:ln>
                            <a:noFill/>
                          </a:ln>
                          <a:solidFill>
                            <a:srgbClr val="FF0000"/>
                          </a:solidFill>
                          <a:effectLst/>
                          <a:latin typeface="Calibri" pitchFamily="34" charset="0"/>
                        </a:rPr>
                        <a:t>7</a:t>
                      </a:r>
                    </a:p>
                  </a:txBody>
                  <a:tcPr horzOverflow="overflow">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28612">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800" b="0" i="0" u="none" strike="noStrike" cap="none" normalizeH="0" baseline="0" dirty="0">
                          <a:ln>
                            <a:noFill/>
                          </a:ln>
                          <a:solidFill>
                            <a:srgbClr val="FF0000"/>
                          </a:solidFill>
                          <a:effectLst/>
                          <a:latin typeface="Calibri" pitchFamily="34" charset="0"/>
                        </a:rPr>
                        <a:t>12</a:t>
                      </a:r>
                    </a:p>
                  </a:txBody>
                  <a:tcPr horzOverflow="overflow">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800" b="0" i="0" u="none" strike="noStrike" cap="none" normalizeH="0" baseline="0" dirty="0">
                          <a:ln>
                            <a:noFill/>
                          </a:ln>
                          <a:solidFill>
                            <a:srgbClr val="FF0000"/>
                          </a:solidFill>
                          <a:effectLst/>
                          <a:latin typeface="Calibri" pitchFamily="34" charset="0"/>
                        </a:rPr>
                        <a:t>22</a:t>
                      </a:r>
                    </a:p>
                  </a:txBody>
                  <a:tcPr horzOverflow="overflow">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800" b="1" i="0" u="none" strike="noStrike" cap="none" normalizeH="0" baseline="0" dirty="0">
                          <a:ln>
                            <a:noFill/>
                          </a:ln>
                          <a:solidFill>
                            <a:srgbClr val="FF0000"/>
                          </a:solidFill>
                          <a:effectLst/>
                          <a:latin typeface="Calibri" pitchFamily="34" charset="0"/>
                        </a:rPr>
                        <a:t>32</a:t>
                      </a:r>
                    </a:p>
                  </a:txBody>
                  <a:tcPr horzOverflow="overflow">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28612">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800" b="1" i="0" u="none" strike="noStrike" cap="none" normalizeH="0" baseline="0" dirty="0">
                          <a:ln>
                            <a:noFill/>
                          </a:ln>
                          <a:solidFill>
                            <a:srgbClr val="FF0000"/>
                          </a:solidFill>
                          <a:effectLst/>
                          <a:latin typeface="Calibri" pitchFamily="34" charset="0"/>
                        </a:rPr>
                        <a:t>37</a:t>
                      </a:r>
                    </a:p>
                  </a:txBody>
                  <a:tcPr horzOverflow="overflow">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800" b="1" i="0" u="none" strike="noStrike" cap="none" normalizeH="0" baseline="0" dirty="0">
                          <a:ln>
                            <a:noFill/>
                          </a:ln>
                          <a:solidFill>
                            <a:srgbClr val="FF0000"/>
                          </a:solidFill>
                          <a:effectLst/>
                          <a:latin typeface="Calibri" pitchFamily="34" charset="0"/>
                        </a:rPr>
                        <a:t>2</a:t>
                      </a:r>
                    </a:p>
                  </a:txBody>
                  <a:tcPr horzOverflow="overflow">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800" b="0" i="0" u="none" strike="noStrike" cap="none" normalizeH="0" baseline="0" dirty="0">
                          <a:ln>
                            <a:noFill/>
                          </a:ln>
                          <a:solidFill>
                            <a:srgbClr val="FF0000"/>
                          </a:solidFill>
                          <a:effectLst/>
                          <a:latin typeface="Calibri" pitchFamily="34" charset="0"/>
                        </a:rPr>
                        <a:t>27</a:t>
                      </a:r>
                    </a:p>
                  </a:txBody>
                  <a:tcPr horzOverflow="overflow">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Solve a Simpler Problem</a:t>
            </a:r>
          </a:p>
        </p:txBody>
      </p:sp>
      <p:sp>
        <p:nvSpPr>
          <p:cNvPr id="3" name="Content Placeholder 2"/>
          <p:cNvSpPr>
            <a:spLocks noGrp="1"/>
          </p:cNvSpPr>
          <p:nvPr>
            <p:ph idx="1"/>
          </p:nvPr>
        </p:nvSpPr>
        <p:spPr/>
        <p:txBody>
          <a:bodyPr/>
          <a:lstStyle/>
          <a:p>
            <a:r>
              <a:rPr lang="en-US" dirty="0"/>
              <a:t>Find the sum of the numbers 1 through 1000. </a:t>
            </a:r>
          </a:p>
          <a:p>
            <a:r>
              <a:rPr lang="en-US" b="1" dirty="0"/>
              <a:t>Solution </a:t>
            </a:r>
          </a:p>
          <a:p>
            <a:pPr marL="461963" indent="-461963"/>
            <a:r>
              <a:rPr lang="en-US" b="1" dirty="0"/>
              <a:t>1.	Understand the Problem </a:t>
            </a:r>
          </a:p>
          <a:p>
            <a:pPr marL="461963" indent="-461963"/>
            <a:r>
              <a:rPr lang="en-US" dirty="0"/>
              <a:t>	In this problem, we are asked to add the numbers 1 through 1000 to find the total. In other words, we are asked to compute </a:t>
            </a:r>
            <a:r>
              <a:rPr lang="en-US" dirty="0">
                <a:solidFill>
                  <a:srgbClr val="000099"/>
                </a:solidFill>
              </a:rPr>
              <a:t>1 + 2 + 3 + . . . + 998 + 999 + 1000</a:t>
            </a:r>
            <a:r>
              <a:rPr lang="en-US" dirty="0"/>
              <a:t>. The sum will be quite large and using only paper and pencil to solve this problem may be tedious.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Solve a Simpler Problem (cont.)</a:t>
            </a:r>
          </a:p>
        </p:txBody>
      </p:sp>
      <p:sp>
        <p:nvSpPr>
          <p:cNvPr id="3" name="Content Placeholder 2"/>
          <p:cNvSpPr>
            <a:spLocks noGrp="1"/>
          </p:cNvSpPr>
          <p:nvPr>
            <p:ph idx="1"/>
          </p:nvPr>
        </p:nvSpPr>
        <p:spPr/>
        <p:txBody>
          <a:bodyPr>
            <a:normAutofit lnSpcReduction="10000"/>
          </a:bodyPr>
          <a:lstStyle/>
          <a:p>
            <a:pPr marL="344488" indent="-344488"/>
            <a:r>
              <a:rPr lang="en-US" b="1" dirty="0"/>
              <a:t>2.	Develop a Plan </a:t>
            </a:r>
          </a:p>
          <a:p>
            <a:pPr marL="344488" indent="-344488"/>
            <a:r>
              <a:rPr lang="en-US" dirty="0"/>
              <a:t>	One plan we could use is to get out some scratch paper and start calculating. Another strategy could be to use a calculator with a memory key (M+) and press the key 1000 times. We could also just find the sum for each 100 numbers and then find the total sum.</a:t>
            </a:r>
          </a:p>
          <a:p>
            <a:pPr marL="344488" indent="-344488"/>
            <a:r>
              <a:rPr lang="en-US" dirty="0"/>
              <a:t>	This problem is an example of a classic problem and solution developed by Carl Gauss over 200 years ago. Did he solve the problem using a calculator? Of course not! There were none at the time.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Solve a Simpler Problem (cont.)</a:t>
            </a:r>
          </a:p>
        </p:txBody>
      </p:sp>
      <p:sp>
        <p:nvSpPr>
          <p:cNvPr id="3" name="Content Placeholder 2"/>
          <p:cNvSpPr>
            <a:spLocks noGrp="1"/>
          </p:cNvSpPr>
          <p:nvPr>
            <p:ph idx="1"/>
          </p:nvPr>
        </p:nvSpPr>
        <p:spPr/>
        <p:txBody>
          <a:bodyPr/>
          <a:lstStyle/>
          <a:p>
            <a:r>
              <a:rPr lang="en-US" dirty="0"/>
              <a:t>While there are many ways to approach this problem, we are going to use the strategy of solving a simpler problem. Consider just the first few terms, 1 through 10. If we find the sum of these we get</a:t>
            </a:r>
          </a:p>
          <a:p>
            <a:pPr algn="ctr"/>
            <a:r>
              <a:rPr lang="en-US" dirty="0">
                <a:solidFill>
                  <a:srgbClr val="000099"/>
                </a:solidFill>
              </a:rPr>
              <a:t>1 + 2 + 3 + 4 + 5 + 6 + 7 + 8 + 9 + 10 = 55, or 5 ∙11</a:t>
            </a:r>
            <a:r>
              <a:rPr lang="en-US" dirty="0"/>
              <a:t>. </a:t>
            </a:r>
          </a:p>
          <a:p>
            <a:r>
              <a:rPr lang="en-US" dirty="0"/>
              <a:t>How is this helpful? Well, if you notice from our simpler problem, if we start with the outside numbers and work our way toward the middle, there are 5 “pairs” of 11.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Solve a Simpler Problem (cont.)</a:t>
            </a:r>
          </a:p>
        </p:txBody>
      </p:sp>
      <p:sp>
        <p:nvSpPr>
          <p:cNvPr id="3" name="Content Placeholder 2"/>
          <p:cNvSpPr>
            <a:spLocks noGrp="1"/>
          </p:cNvSpPr>
          <p:nvPr>
            <p:ph idx="1"/>
          </p:nvPr>
        </p:nvSpPr>
        <p:spPr/>
        <p:txBody>
          <a:bodyPr/>
          <a:lstStyle/>
          <a:p>
            <a:endParaRPr lang="en-US" dirty="0"/>
          </a:p>
          <a:p>
            <a:endParaRPr lang="en-US" dirty="0"/>
          </a:p>
          <a:p>
            <a:endParaRPr lang="en-US" dirty="0"/>
          </a:p>
          <a:p>
            <a:endParaRPr lang="en-US" dirty="0"/>
          </a:p>
          <a:p>
            <a:endParaRPr lang="en-US" dirty="0"/>
          </a:p>
          <a:p>
            <a:r>
              <a:rPr lang="en-US" dirty="0"/>
              <a:t>Using this knowledge, we should be able to carry out a similar plan and find a solution. </a:t>
            </a:r>
          </a:p>
        </p:txBody>
      </p:sp>
      <p:graphicFrame>
        <p:nvGraphicFramePr>
          <p:cNvPr id="34820" name="Object 4"/>
          <p:cNvGraphicFramePr>
            <a:graphicFrameLocks noChangeAspect="1"/>
          </p:cNvGraphicFramePr>
          <p:nvPr/>
        </p:nvGraphicFramePr>
        <p:xfrm>
          <a:off x="3816350" y="1295400"/>
          <a:ext cx="1511300" cy="292100"/>
        </p:xfrm>
        <a:graphic>
          <a:graphicData uri="http://schemas.openxmlformats.org/presentationml/2006/ole">
            <mc:AlternateContent xmlns:mc="http://schemas.openxmlformats.org/markup-compatibility/2006">
              <mc:Choice xmlns:v="urn:schemas-microsoft-com:vml" Requires="v">
                <p:oleObj spid="_x0000_s34865" name="Equation" r:id="rId3" imgW="1511280" imgH="291960" progId="Equation.DSMT4">
                  <p:embed/>
                </p:oleObj>
              </mc:Choice>
              <mc:Fallback>
                <p:oleObj name="Equation" r:id="rId3" imgW="1511280" imgH="29196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16350" y="1295400"/>
                        <a:ext cx="1511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4821" name="Object 5"/>
          <p:cNvGraphicFramePr>
            <a:graphicFrameLocks noChangeAspect="1"/>
          </p:cNvGraphicFramePr>
          <p:nvPr/>
        </p:nvGraphicFramePr>
        <p:xfrm>
          <a:off x="3968750" y="1828800"/>
          <a:ext cx="1358900" cy="292100"/>
        </p:xfrm>
        <a:graphic>
          <a:graphicData uri="http://schemas.openxmlformats.org/presentationml/2006/ole">
            <mc:AlternateContent xmlns:mc="http://schemas.openxmlformats.org/markup-compatibility/2006">
              <mc:Choice xmlns:v="urn:schemas-microsoft-com:vml" Requires="v">
                <p:oleObj spid="_x0000_s34866" name="Equation" r:id="rId5" imgW="1358640" imgH="291960" progId="Equation.DSMT4">
                  <p:embed/>
                </p:oleObj>
              </mc:Choice>
              <mc:Fallback>
                <p:oleObj name="Equation" r:id="rId5" imgW="1358640" imgH="29196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68750" y="1828800"/>
                        <a:ext cx="1358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4822" name="Object 6"/>
          <p:cNvGraphicFramePr>
            <a:graphicFrameLocks noChangeAspect="1"/>
          </p:cNvGraphicFramePr>
          <p:nvPr/>
        </p:nvGraphicFramePr>
        <p:xfrm>
          <a:off x="3968750" y="2286000"/>
          <a:ext cx="1358900" cy="292100"/>
        </p:xfrm>
        <a:graphic>
          <a:graphicData uri="http://schemas.openxmlformats.org/presentationml/2006/ole">
            <mc:AlternateContent xmlns:mc="http://schemas.openxmlformats.org/markup-compatibility/2006">
              <mc:Choice xmlns:v="urn:schemas-microsoft-com:vml" Requires="v">
                <p:oleObj spid="_x0000_s34867" name="Equation" r:id="rId7" imgW="1358640" imgH="291960" progId="Equation.DSMT4">
                  <p:embed/>
                </p:oleObj>
              </mc:Choice>
              <mc:Fallback>
                <p:oleObj name="Equation" r:id="rId7" imgW="1358640" imgH="29196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968750" y="2286000"/>
                        <a:ext cx="1358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4823" name="Object 7"/>
          <p:cNvGraphicFramePr>
            <a:graphicFrameLocks noChangeAspect="1"/>
          </p:cNvGraphicFramePr>
          <p:nvPr/>
        </p:nvGraphicFramePr>
        <p:xfrm>
          <a:off x="3956050" y="2819400"/>
          <a:ext cx="1371600" cy="279400"/>
        </p:xfrm>
        <a:graphic>
          <a:graphicData uri="http://schemas.openxmlformats.org/presentationml/2006/ole">
            <mc:AlternateContent xmlns:mc="http://schemas.openxmlformats.org/markup-compatibility/2006">
              <mc:Choice xmlns:v="urn:schemas-microsoft-com:vml" Requires="v">
                <p:oleObj spid="_x0000_s34868" name="Equation" r:id="rId9" imgW="1371600" imgH="279360" progId="Equation.DSMT4">
                  <p:embed/>
                </p:oleObj>
              </mc:Choice>
              <mc:Fallback>
                <p:oleObj name="Equation" r:id="rId9" imgW="1371600" imgH="27936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956050" y="2819400"/>
                        <a:ext cx="13716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4824" name="Object 8"/>
          <p:cNvGraphicFramePr>
            <a:graphicFrameLocks noChangeAspect="1"/>
          </p:cNvGraphicFramePr>
          <p:nvPr/>
        </p:nvGraphicFramePr>
        <p:xfrm>
          <a:off x="3968750" y="3352800"/>
          <a:ext cx="1358900" cy="292100"/>
        </p:xfrm>
        <a:graphic>
          <a:graphicData uri="http://schemas.openxmlformats.org/presentationml/2006/ole">
            <mc:AlternateContent xmlns:mc="http://schemas.openxmlformats.org/markup-compatibility/2006">
              <mc:Choice xmlns:v="urn:schemas-microsoft-com:vml" Requires="v">
                <p:oleObj spid="_x0000_s34869" name="Equation" r:id="rId11" imgW="1358640" imgH="291960" progId="Equation.DSMT4">
                  <p:embed/>
                </p:oleObj>
              </mc:Choice>
              <mc:Fallback>
                <p:oleObj name="Equation" r:id="rId11" imgW="1358640" imgH="29196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968750" y="3352800"/>
                        <a:ext cx="1358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48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482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482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482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Solve a Simpler Problem (cont.)</a:t>
            </a:r>
          </a:p>
        </p:txBody>
      </p:sp>
      <p:sp>
        <p:nvSpPr>
          <p:cNvPr id="3" name="Content Placeholder 2"/>
          <p:cNvSpPr>
            <a:spLocks noGrp="1"/>
          </p:cNvSpPr>
          <p:nvPr>
            <p:ph idx="1"/>
          </p:nvPr>
        </p:nvSpPr>
        <p:spPr/>
        <p:txBody>
          <a:bodyPr/>
          <a:lstStyle/>
          <a:p>
            <a:pPr marL="461963" indent="-461963"/>
            <a:r>
              <a:rPr lang="en-US" b="1" dirty="0"/>
              <a:t>3.	Carry Out the Plan </a:t>
            </a:r>
          </a:p>
          <a:p>
            <a:pPr marL="461963" indent="-461963"/>
            <a:r>
              <a:rPr lang="en-US" dirty="0"/>
              <a:t>	Using the ideas we developed in devising the plan, we can now carry out the plan to find the sum of the numbers 1 through 1000. Applying the same logic to our problem, we can identify the following “pairs” of 1001. </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Solve a Simpler Problem (cont.)</a:t>
            </a:r>
          </a:p>
        </p:txBody>
      </p:sp>
      <p:sp>
        <p:nvSpPr>
          <p:cNvPr id="3" name="Content Placeholder 2"/>
          <p:cNvSpPr>
            <a:spLocks noGrp="1"/>
          </p:cNvSpPr>
          <p:nvPr>
            <p:ph idx="1"/>
          </p:nvPr>
        </p:nvSpPr>
        <p:spPr/>
        <p:txBody>
          <a:bodyPr/>
          <a:lstStyle/>
          <a:p>
            <a:endParaRPr lang="en-US" dirty="0"/>
          </a:p>
          <a:p>
            <a:endParaRPr lang="en-US" dirty="0"/>
          </a:p>
          <a:p>
            <a:endParaRPr lang="en-US" dirty="0"/>
          </a:p>
          <a:p>
            <a:endParaRPr lang="en-US" dirty="0"/>
          </a:p>
          <a:p>
            <a:endParaRPr lang="en-US" dirty="0"/>
          </a:p>
          <a:p>
            <a:endParaRPr lang="en-US" dirty="0"/>
          </a:p>
          <a:p>
            <a:r>
              <a:rPr lang="en-US" dirty="0"/>
              <a:t>This means we will have 500 pairs of 1001. Using our calculators or pencil and paper, we can easily obtain the final answer of </a:t>
            </a:r>
          </a:p>
        </p:txBody>
      </p:sp>
      <p:graphicFrame>
        <p:nvGraphicFramePr>
          <p:cNvPr id="36868" name="Object 4"/>
          <p:cNvGraphicFramePr>
            <a:graphicFrameLocks noChangeAspect="1"/>
          </p:cNvGraphicFramePr>
          <p:nvPr/>
        </p:nvGraphicFramePr>
        <p:xfrm>
          <a:off x="2801768" y="5324830"/>
          <a:ext cx="3022600" cy="330200"/>
        </p:xfrm>
        <a:graphic>
          <a:graphicData uri="http://schemas.openxmlformats.org/presentationml/2006/ole">
            <mc:AlternateContent xmlns:mc="http://schemas.openxmlformats.org/markup-compatibility/2006">
              <mc:Choice xmlns:v="urn:schemas-microsoft-com:vml" Requires="v">
                <p:oleObj spid="_x0000_s36922" name="Equation" r:id="rId3" imgW="3022560" imgH="330120" progId="Equation.DSMT4">
                  <p:embed/>
                </p:oleObj>
              </mc:Choice>
              <mc:Fallback>
                <p:oleObj name="Equation" r:id="rId3" imgW="3022560" imgH="33012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01768" y="5324830"/>
                        <a:ext cx="30226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6869" name="Object 5"/>
          <p:cNvGraphicFramePr>
            <a:graphicFrameLocks noChangeAspect="1"/>
          </p:cNvGraphicFramePr>
          <p:nvPr/>
        </p:nvGraphicFramePr>
        <p:xfrm>
          <a:off x="3581400" y="1524000"/>
          <a:ext cx="2222500" cy="292100"/>
        </p:xfrm>
        <a:graphic>
          <a:graphicData uri="http://schemas.openxmlformats.org/presentationml/2006/ole">
            <mc:AlternateContent xmlns:mc="http://schemas.openxmlformats.org/markup-compatibility/2006">
              <mc:Choice xmlns:v="urn:schemas-microsoft-com:vml" Requires="v">
                <p:oleObj spid="_x0000_s36923" name="Equation" r:id="rId5" imgW="2222280" imgH="291960" progId="Equation.DSMT4">
                  <p:embed/>
                </p:oleObj>
              </mc:Choice>
              <mc:Fallback>
                <p:oleObj name="Equation" r:id="rId5" imgW="2222280" imgH="29196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81400" y="1524000"/>
                        <a:ext cx="2222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6870" name="Object 6"/>
          <p:cNvGraphicFramePr>
            <a:graphicFrameLocks noChangeAspect="1"/>
          </p:cNvGraphicFramePr>
          <p:nvPr/>
        </p:nvGraphicFramePr>
        <p:xfrm>
          <a:off x="3733800" y="2057400"/>
          <a:ext cx="2070100" cy="292100"/>
        </p:xfrm>
        <a:graphic>
          <a:graphicData uri="http://schemas.openxmlformats.org/presentationml/2006/ole">
            <mc:AlternateContent xmlns:mc="http://schemas.openxmlformats.org/markup-compatibility/2006">
              <mc:Choice xmlns:v="urn:schemas-microsoft-com:vml" Requires="v">
                <p:oleObj spid="_x0000_s36924" name="Equation" r:id="rId7" imgW="2070000" imgH="291960" progId="Equation.DSMT4">
                  <p:embed/>
                </p:oleObj>
              </mc:Choice>
              <mc:Fallback>
                <p:oleObj name="Equation" r:id="rId7" imgW="2070000" imgH="29196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733800" y="2057400"/>
                        <a:ext cx="2070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6871" name="Object 7"/>
          <p:cNvGraphicFramePr>
            <a:graphicFrameLocks noChangeAspect="1"/>
          </p:cNvGraphicFramePr>
          <p:nvPr/>
        </p:nvGraphicFramePr>
        <p:xfrm>
          <a:off x="3733800" y="2590800"/>
          <a:ext cx="2070100" cy="292100"/>
        </p:xfrm>
        <a:graphic>
          <a:graphicData uri="http://schemas.openxmlformats.org/presentationml/2006/ole">
            <mc:AlternateContent xmlns:mc="http://schemas.openxmlformats.org/markup-compatibility/2006">
              <mc:Choice xmlns:v="urn:schemas-microsoft-com:vml" Requires="v">
                <p:oleObj spid="_x0000_s36925" name="Equation" r:id="rId9" imgW="2070000" imgH="291960" progId="Equation.DSMT4">
                  <p:embed/>
                </p:oleObj>
              </mc:Choice>
              <mc:Fallback>
                <p:oleObj name="Equation" r:id="rId9" imgW="2070000" imgH="29196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733800" y="2590800"/>
                        <a:ext cx="2070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6872" name="Object 8"/>
          <p:cNvGraphicFramePr>
            <a:graphicFrameLocks noChangeAspect="1"/>
          </p:cNvGraphicFramePr>
          <p:nvPr/>
        </p:nvGraphicFramePr>
        <p:xfrm>
          <a:off x="4521200" y="3048000"/>
          <a:ext cx="101600" cy="330200"/>
        </p:xfrm>
        <a:graphic>
          <a:graphicData uri="http://schemas.openxmlformats.org/presentationml/2006/ole">
            <mc:AlternateContent xmlns:mc="http://schemas.openxmlformats.org/markup-compatibility/2006">
              <mc:Choice xmlns:v="urn:schemas-microsoft-com:vml" Requires="v">
                <p:oleObj spid="_x0000_s36926" name="Equation" r:id="rId11" imgW="101520" imgH="330120" progId="Equation.DSMT4">
                  <p:embed/>
                </p:oleObj>
              </mc:Choice>
              <mc:Fallback>
                <p:oleObj name="Equation" r:id="rId11" imgW="101520" imgH="33012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521200" y="3048000"/>
                        <a:ext cx="1016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6873" name="Object 9"/>
          <p:cNvGraphicFramePr>
            <a:graphicFrameLocks noChangeAspect="1"/>
          </p:cNvGraphicFramePr>
          <p:nvPr/>
        </p:nvGraphicFramePr>
        <p:xfrm>
          <a:off x="3378200" y="3657600"/>
          <a:ext cx="2425700" cy="292100"/>
        </p:xfrm>
        <a:graphic>
          <a:graphicData uri="http://schemas.openxmlformats.org/presentationml/2006/ole">
            <mc:AlternateContent xmlns:mc="http://schemas.openxmlformats.org/markup-compatibility/2006">
              <mc:Choice xmlns:v="urn:schemas-microsoft-com:vml" Requires="v">
                <p:oleObj spid="_x0000_s36927" name="Equation" r:id="rId13" imgW="2425680" imgH="291960" progId="Equation.DSMT4">
                  <p:embed/>
                </p:oleObj>
              </mc:Choice>
              <mc:Fallback>
                <p:oleObj name="Equation" r:id="rId13" imgW="2425680" imgH="29196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378200" y="3657600"/>
                        <a:ext cx="2425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687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687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687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687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68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Pólya</a:t>
            </a:r>
            <a:r>
              <a:rPr lang="en-US" dirty="0"/>
              <a:t> and Problem‑solving </a:t>
            </a:r>
          </a:p>
        </p:txBody>
      </p:sp>
      <p:sp>
        <p:nvSpPr>
          <p:cNvPr id="3" name="Content Placeholder 2"/>
          <p:cNvSpPr>
            <a:spLocks noGrp="1"/>
          </p:cNvSpPr>
          <p:nvPr>
            <p:ph idx="1"/>
          </p:nvPr>
        </p:nvSpPr>
        <p:spPr/>
        <p:txBody>
          <a:bodyPr>
            <a:normAutofit/>
          </a:bodyPr>
          <a:lstStyle/>
          <a:p>
            <a:r>
              <a:rPr lang="en-US" dirty="0"/>
              <a:t>George</a:t>
            </a:r>
            <a:r>
              <a:rPr lang="en-US" b="1" dirty="0"/>
              <a:t> </a:t>
            </a:r>
            <a:r>
              <a:rPr lang="en-US" dirty="0" err="1"/>
              <a:t>Pólya</a:t>
            </a:r>
            <a:r>
              <a:rPr lang="en-US" dirty="0"/>
              <a:t> established a four-step problem-solving process that can be employed in any situation. This process is especially helpful when solving problems involving mathematical concepts.</a:t>
            </a:r>
          </a:p>
          <a:p>
            <a:endParaRPr lang="en-US" b="1" dirty="0"/>
          </a:p>
          <a:p>
            <a:pPr marL="514350" indent="-514350">
              <a:buAutoNum type="arabicPeriod"/>
            </a:pPr>
            <a:r>
              <a:rPr lang="en-US" b="1" dirty="0"/>
              <a:t>Understand the Problem </a:t>
            </a:r>
          </a:p>
          <a:p>
            <a:pPr marL="1204913" lvl="1" indent="-461963">
              <a:buFont typeface="Arial" panose="020B0604020202020204" pitchFamily="34" charset="0"/>
              <a:buChar char="•"/>
            </a:pPr>
            <a:r>
              <a:rPr lang="en-US" sz="2400" dirty="0"/>
              <a:t>Read all pertinent information</a:t>
            </a:r>
          </a:p>
          <a:p>
            <a:pPr marL="1204913" lvl="1" indent="-461963">
              <a:buFont typeface="Arial" panose="020B0604020202020204" pitchFamily="34" charset="0"/>
              <a:buChar char="•"/>
            </a:pPr>
            <a:r>
              <a:rPr lang="en-US" sz="2400" dirty="0"/>
              <a:t>Identify the key information</a:t>
            </a:r>
          </a:p>
          <a:p>
            <a:pPr marL="1204913" lvl="1" indent="-461963">
              <a:buFont typeface="Arial" panose="020B0604020202020204" pitchFamily="34" charset="0"/>
              <a:buChar char="•"/>
            </a:pPr>
            <a:r>
              <a:rPr lang="en-US" sz="2400" dirty="0"/>
              <a:t>Identify and understand what is being asked</a:t>
            </a:r>
          </a:p>
          <a:p>
            <a:pPr marL="514350" indent="-514350">
              <a:buAutoNum type="arabicPeriod"/>
            </a:pP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Solve a Simpler Problem (cont.)</a:t>
            </a:r>
          </a:p>
        </p:txBody>
      </p:sp>
      <p:sp>
        <p:nvSpPr>
          <p:cNvPr id="3" name="Content Placeholder 2"/>
          <p:cNvSpPr>
            <a:spLocks noGrp="1"/>
          </p:cNvSpPr>
          <p:nvPr>
            <p:ph idx="1"/>
          </p:nvPr>
        </p:nvSpPr>
        <p:spPr/>
        <p:txBody>
          <a:bodyPr/>
          <a:lstStyle/>
          <a:p>
            <a:pPr marL="344488" indent="-344488"/>
            <a:r>
              <a:rPr lang="en-US" b="1" dirty="0"/>
              <a:t>4.	Look Back </a:t>
            </a:r>
          </a:p>
          <a:p>
            <a:pPr marL="344488" indent="-344488"/>
            <a:r>
              <a:rPr lang="en-US" dirty="0"/>
              <a:t>	We need to determine if the answer makes sense and is feasible. Have we committed any type of mathematical errors? Well, by solving the simpler problem, we have used deductive reasoning and know the given pattern will always follow as long as the numbers in the sequence remain consistent. So, we have indeed found the solution to be </a:t>
            </a:r>
            <a:r>
              <a:rPr lang="en-US" dirty="0">
                <a:solidFill>
                  <a:srgbClr val="FF0000"/>
                </a:solidFill>
              </a:rPr>
              <a:t>500,500</a:t>
            </a:r>
            <a:r>
              <a:rPr lang="en-US" dirty="0"/>
              <a:t>. (Note that we could have also used the strategy of finding a pattern to solve this problem.)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Find a Pattern</a:t>
            </a:r>
          </a:p>
        </p:txBody>
      </p:sp>
      <p:sp>
        <p:nvSpPr>
          <p:cNvPr id="3" name="Content Placeholder 2"/>
          <p:cNvSpPr>
            <a:spLocks noGrp="1"/>
          </p:cNvSpPr>
          <p:nvPr>
            <p:ph idx="1"/>
          </p:nvPr>
        </p:nvSpPr>
        <p:spPr/>
        <p:txBody>
          <a:bodyPr>
            <a:normAutofit lnSpcReduction="10000"/>
          </a:bodyPr>
          <a:lstStyle/>
          <a:p>
            <a:r>
              <a:rPr lang="en-US" dirty="0"/>
              <a:t>Your uncle gives you $1 on the day you were born, $2 on your 1</a:t>
            </a:r>
            <a:r>
              <a:rPr lang="en-US" baseline="30000" dirty="0"/>
              <a:t>st</a:t>
            </a:r>
            <a:r>
              <a:rPr lang="en-US" dirty="0"/>
              <a:t> birthday, $4 on your 2</a:t>
            </a:r>
            <a:r>
              <a:rPr lang="en-US" baseline="30000" dirty="0"/>
              <a:t>nd</a:t>
            </a:r>
            <a:r>
              <a:rPr lang="en-US" dirty="0"/>
              <a:t> birthday, and so on, doubling the amount on each birthday. How much money does he give you on your 18</a:t>
            </a:r>
            <a:r>
              <a:rPr lang="en-US" baseline="30000" dirty="0"/>
              <a:t>th</a:t>
            </a:r>
            <a:r>
              <a:rPr lang="en-US" dirty="0"/>
              <a:t> birthday? </a:t>
            </a:r>
          </a:p>
          <a:p>
            <a:r>
              <a:rPr lang="en-US" b="1" dirty="0"/>
              <a:t>Solution </a:t>
            </a:r>
          </a:p>
          <a:p>
            <a:pPr marL="398463" indent="-398463"/>
            <a:r>
              <a:rPr lang="en-US" b="1" dirty="0"/>
              <a:t>1.	Understand the Problem </a:t>
            </a:r>
          </a:p>
          <a:p>
            <a:pPr marL="398463" indent="-398463"/>
            <a:r>
              <a:rPr lang="en-US" dirty="0"/>
              <a:t>	The statement of the problem is quite clear. You are to find the amount of money your uncle gives you on your 18</a:t>
            </a:r>
            <a:r>
              <a:rPr lang="en-US" baseline="30000" dirty="0"/>
              <a:t>th</a:t>
            </a:r>
            <a:r>
              <a:rPr lang="en-US" dirty="0"/>
              <a:t> birthday if the established pattern continues. The pattern indicates that the amount of money will double each year.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Find a Pattern (cont.)</a:t>
            </a:r>
          </a:p>
        </p:txBody>
      </p:sp>
      <p:sp>
        <p:nvSpPr>
          <p:cNvPr id="3" name="Content Placeholder 2"/>
          <p:cNvSpPr>
            <a:spLocks noGrp="1"/>
          </p:cNvSpPr>
          <p:nvPr>
            <p:ph idx="1"/>
          </p:nvPr>
        </p:nvSpPr>
        <p:spPr/>
        <p:txBody>
          <a:bodyPr>
            <a:noAutofit/>
          </a:bodyPr>
          <a:lstStyle/>
          <a:p>
            <a:pPr marL="398463" indent="-398463"/>
            <a:r>
              <a:rPr lang="en-US" sz="2700" b="1" dirty="0"/>
              <a:t>2.	Develop a Plan </a:t>
            </a:r>
          </a:p>
          <a:p>
            <a:pPr marL="398463" indent="-398463"/>
            <a:r>
              <a:rPr lang="en-US" sz="2700" dirty="0"/>
              <a:t>	Since there is an established pattern from the information we are given, the selection of the strategy of finding a pattern seems most appropriate. While it is true that we could solve this problem in many different ways, we will try to find a pattern. We can see that the established pattern shows that the amount of the gift will double each year. The first six gifts (ending on your 5th birthday) would be the following amounts: $1, $2, $4, $8, $16, and $32.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Find a Pattern (cont.)</a:t>
            </a:r>
          </a:p>
        </p:txBody>
      </p:sp>
      <p:sp>
        <p:nvSpPr>
          <p:cNvPr id="3" name="Content Placeholder 2"/>
          <p:cNvSpPr>
            <a:spLocks noGrp="1"/>
          </p:cNvSpPr>
          <p:nvPr>
            <p:ph idx="1"/>
          </p:nvPr>
        </p:nvSpPr>
        <p:spPr/>
        <p:txBody>
          <a:bodyPr>
            <a:noAutofit/>
          </a:bodyPr>
          <a:lstStyle/>
          <a:p>
            <a:r>
              <a:rPr lang="en-US" dirty="0"/>
              <a:t>Do you notice anything about the amounts? These amounts are powers of 2, or “doubles” of the previous term. If you consider that you were 0 years old on the day you were born, then 		 On your first birthday, you receive 	          dollars, and so on. So it appears that on your </a:t>
            </a:r>
            <a:r>
              <a:rPr lang="en-US" i="1" dirty="0"/>
              <a:t>n</a:t>
            </a:r>
            <a:r>
              <a:rPr lang="en-US" baseline="30000" dirty="0"/>
              <a:t>th</a:t>
            </a:r>
            <a:r>
              <a:rPr lang="en-US" dirty="0"/>
              <a:t> birthday you will receive      dollars</a:t>
            </a:r>
            <a:r>
              <a:rPr lang="en-US" i="1" dirty="0"/>
              <a:t>. </a:t>
            </a:r>
          </a:p>
          <a:p>
            <a:endParaRPr lang="en-US" dirty="0"/>
          </a:p>
        </p:txBody>
      </p:sp>
      <p:graphicFrame>
        <p:nvGraphicFramePr>
          <p:cNvPr id="37891" name="Object 3"/>
          <p:cNvGraphicFramePr>
            <a:graphicFrameLocks noChangeAspect="1"/>
          </p:cNvGraphicFramePr>
          <p:nvPr/>
        </p:nvGraphicFramePr>
        <p:xfrm>
          <a:off x="4169484" y="2602267"/>
          <a:ext cx="914400" cy="368300"/>
        </p:xfrm>
        <a:graphic>
          <a:graphicData uri="http://schemas.openxmlformats.org/presentationml/2006/ole">
            <mc:AlternateContent xmlns:mc="http://schemas.openxmlformats.org/markup-compatibility/2006">
              <mc:Choice xmlns:v="urn:schemas-microsoft-com:vml" Requires="v">
                <p:oleObj spid="_x0000_s37918" name="Equation" r:id="rId3" imgW="914400" imgH="368280" progId="Equation.DSMT4">
                  <p:embed/>
                </p:oleObj>
              </mc:Choice>
              <mc:Fallback>
                <p:oleObj name="Equation" r:id="rId3" imgW="914400" imgH="3682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69484" y="2602267"/>
                        <a:ext cx="9144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7892" name="Object 4"/>
          <p:cNvGraphicFramePr>
            <a:graphicFrameLocks noChangeAspect="1"/>
          </p:cNvGraphicFramePr>
          <p:nvPr/>
        </p:nvGraphicFramePr>
        <p:xfrm>
          <a:off x="2287048" y="3021722"/>
          <a:ext cx="825500" cy="368300"/>
        </p:xfrm>
        <a:graphic>
          <a:graphicData uri="http://schemas.openxmlformats.org/presentationml/2006/ole">
            <mc:AlternateContent xmlns:mc="http://schemas.openxmlformats.org/markup-compatibility/2006">
              <mc:Choice xmlns:v="urn:schemas-microsoft-com:vml" Requires="v">
                <p:oleObj spid="_x0000_s37919" name="Equation" r:id="rId5" imgW="825480" imgH="368280" progId="Equation.DSMT4">
                  <p:embed/>
                </p:oleObj>
              </mc:Choice>
              <mc:Fallback>
                <p:oleObj name="Equation" r:id="rId5" imgW="825480" imgH="3682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87048" y="3021722"/>
                        <a:ext cx="8255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7893" name="Object 5"/>
          <p:cNvGraphicFramePr>
            <a:graphicFrameLocks noChangeAspect="1"/>
          </p:cNvGraphicFramePr>
          <p:nvPr/>
        </p:nvGraphicFramePr>
        <p:xfrm>
          <a:off x="5810774" y="3443997"/>
          <a:ext cx="317500" cy="368300"/>
        </p:xfrm>
        <a:graphic>
          <a:graphicData uri="http://schemas.openxmlformats.org/presentationml/2006/ole">
            <mc:AlternateContent xmlns:mc="http://schemas.openxmlformats.org/markup-compatibility/2006">
              <mc:Choice xmlns:v="urn:schemas-microsoft-com:vml" Requires="v">
                <p:oleObj spid="_x0000_s37920" name="Equation" r:id="rId7" imgW="317160" imgH="368280" progId="Equation.DSMT4">
                  <p:embed/>
                </p:oleObj>
              </mc:Choice>
              <mc:Fallback>
                <p:oleObj name="Equation" r:id="rId7" imgW="317160" imgH="3682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810774" y="3443997"/>
                        <a:ext cx="3175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Find a Pattern (cont.)</a:t>
            </a:r>
          </a:p>
        </p:txBody>
      </p:sp>
      <p:sp>
        <p:nvSpPr>
          <p:cNvPr id="3" name="Content Placeholder 2"/>
          <p:cNvSpPr>
            <a:spLocks noGrp="1"/>
          </p:cNvSpPr>
          <p:nvPr>
            <p:ph idx="1"/>
          </p:nvPr>
        </p:nvSpPr>
        <p:spPr/>
        <p:txBody>
          <a:bodyPr/>
          <a:lstStyle/>
          <a:p>
            <a:pPr marL="461963" indent="-461963"/>
            <a:r>
              <a:rPr lang="en-US" b="1" dirty="0"/>
              <a:t>3.	Carry Out the Plan </a:t>
            </a:r>
          </a:p>
          <a:p>
            <a:pPr marL="461963" indent="-461963"/>
            <a:r>
              <a:rPr lang="en-US" dirty="0"/>
              <a:t>	Now that we have established what the pattern entails, we need to carry out the plan to find the amount received on your 18</a:t>
            </a:r>
            <a:r>
              <a:rPr lang="en-US" baseline="30000" dirty="0"/>
              <a:t>th</a:t>
            </a:r>
            <a:r>
              <a:rPr lang="en-US" dirty="0"/>
              <a:t> birthday. From our knowledge formed in developing the plan, you should receive      dollars, or </a:t>
            </a:r>
            <a:r>
              <a:rPr lang="en-US" dirty="0">
                <a:solidFill>
                  <a:srgbClr val="FF0000"/>
                </a:solidFill>
              </a:rPr>
              <a:t>$262,144</a:t>
            </a:r>
            <a:r>
              <a:rPr lang="en-US" dirty="0"/>
              <a:t>. What a generous uncle! </a:t>
            </a:r>
          </a:p>
          <a:p>
            <a:pPr marL="461963" indent="-461963"/>
            <a:endParaRPr lang="en-US" dirty="0"/>
          </a:p>
        </p:txBody>
      </p:sp>
      <p:graphicFrame>
        <p:nvGraphicFramePr>
          <p:cNvPr id="38914" name="Object 2"/>
          <p:cNvGraphicFramePr>
            <a:graphicFrameLocks noChangeAspect="1"/>
          </p:cNvGraphicFramePr>
          <p:nvPr/>
        </p:nvGraphicFramePr>
        <p:xfrm>
          <a:off x="3180826" y="3548232"/>
          <a:ext cx="368300" cy="342900"/>
        </p:xfrm>
        <a:graphic>
          <a:graphicData uri="http://schemas.openxmlformats.org/presentationml/2006/ole">
            <mc:AlternateContent xmlns:mc="http://schemas.openxmlformats.org/markup-compatibility/2006">
              <mc:Choice xmlns:v="urn:schemas-microsoft-com:vml" Requires="v">
                <p:oleObj spid="_x0000_s38923" name="Equation" r:id="rId3" imgW="368280" imgH="342720" progId="Equation.DSMT4">
                  <p:embed/>
                </p:oleObj>
              </mc:Choice>
              <mc:Fallback>
                <p:oleObj name="Equation" r:id="rId3" imgW="368280" imgH="34272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80826" y="3548232"/>
                        <a:ext cx="3683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89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Find a Pattern (cont.)</a:t>
            </a:r>
          </a:p>
        </p:txBody>
      </p:sp>
      <p:sp>
        <p:nvSpPr>
          <p:cNvPr id="3" name="Content Placeholder 2"/>
          <p:cNvSpPr>
            <a:spLocks noGrp="1"/>
          </p:cNvSpPr>
          <p:nvPr>
            <p:ph idx="1"/>
          </p:nvPr>
        </p:nvSpPr>
        <p:spPr/>
        <p:txBody>
          <a:bodyPr>
            <a:noAutofit/>
          </a:bodyPr>
          <a:lstStyle/>
          <a:p>
            <a:pPr marL="398463" indent="-398463"/>
            <a:r>
              <a:rPr lang="en-US" sz="2700" b="1" dirty="0"/>
              <a:t>4.	Look Back </a:t>
            </a:r>
          </a:p>
          <a:p>
            <a:pPr marL="398463" indent="-398463"/>
            <a:r>
              <a:rPr lang="en-US" sz="2700" dirty="0"/>
              <a:t>	Looking back, we need to determine if the answer makes sense and is feasible. Have we committed any type of mathematical errors? At first glance, it seems almost improbable that the answer is feasible. After all, that is a lot of money. However, what we see here is the power of doubling. Think of it like this. If you have $100 and double it, you have $200. Double it again, you have $400. Continue to double, and you have $800, $1600, $3200, $6400, $12,800, and so forth.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Find a Pattern (cont.)</a:t>
            </a:r>
          </a:p>
        </p:txBody>
      </p:sp>
      <p:sp>
        <p:nvSpPr>
          <p:cNvPr id="3" name="Content Placeholder 2"/>
          <p:cNvSpPr>
            <a:spLocks noGrp="1"/>
          </p:cNvSpPr>
          <p:nvPr>
            <p:ph idx="1"/>
          </p:nvPr>
        </p:nvSpPr>
        <p:spPr/>
        <p:txBody>
          <a:bodyPr/>
          <a:lstStyle/>
          <a:p>
            <a:r>
              <a:rPr lang="en-US" dirty="0"/>
              <a:t>You can see how quickly these numbers grow. Considering that we understand what is happening in the problem, we can be reasonably certain that the solution is accurate and correct.</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Skill Check #2</a:t>
            </a:r>
          </a:p>
        </p:txBody>
      </p:sp>
      <p:sp>
        <p:nvSpPr>
          <p:cNvPr id="3" name="Content Placeholder 2"/>
          <p:cNvSpPr>
            <a:spLocks noGrp="1"/>
          </p:cNvSpPr>
          <p:nvPr>
            <p:ph idx="1"/>
          </p:nvPr>
        </p:nvSpPr>
        <p:spPr/>
        <p:txBody>
          <a:bodyPr>
            <a:normAutofit lnSpcReduction="10000"/>
          </a:bodyPr>
          <a:lstStyle/>
          <a:p>
            <a:endParaRPr lang="en-US" dirty="0"/>
          </a:p>
          <a:p>
            <a:endParaRPr lang="en-US" dirty="0"/>
          </a:p>
          <a:p>
            <a:endParaRPr lang="en-US" dirty="0"/>
          </a:p>
          <a:p>
            <a:endParaRPr lang="en-US" dirty="0"/>
          </a:p>
          <a:p>
            <a:endParaRPr lang="en-US" b="1" dirty="0"/>
          </a:p>
          <a:p>
            <a:endParaRPr lang="en-US" b="1" dirty="0"/>
          </a:p>
          <a:p>
            <a:endParaRPr lang="en-US" b="1" dirty="0"/>
          </a:p>
          <a:p>
            <a:endParaRPr lang="en-US" dirty="0"/>
          </a:p>
          <a:p>
            <a:r>
              <a:rPr lang="en-US" dirty="0">
                <a:solidFill>
                  <a:srgbClr val="000000"/>
                </a:solidFill>
              </a:rPr>
              <a:t>Answer:</a:t>
            </a:r>
            <a:r>
              <a:rPr lang="pt-BR" dirty="0">
                <a:solidFill>
                  <a:srgbClr val="000000"/>
                </a:solidFill>
              </a:rPr>
              <a:t> </a:t>
            </a:r>
            <a:r>
              <a:rPr lang="pt-BR" dirty="0">
                <a:solidFill>
                  <a:srgbClr val="FF0000"/>
                </a:solidFill>
              </a:rPr>
              <a:t>$10,512,000</a:t>
            </a:r>
            <a:endParaRPr lang="pt-BR" i="1" dirty="0">
              <a:solidFill>
                <a:srgbClr val="FF0000"/>
              </a:solidFill>
            </a:endParaRPr>
          </a:p>
          <a:p>
            <a:endParaRPr lang="en-US" dirty="0"/>
          </a:p>
        </p:txBody>
      </p:sp>
      <p:sp>
        <p:nvSpPr>
          <p:cNvPr id="4" name="Content Placeholder 2"/>
          <p:cNvSpPr txBox="1">
            <a:spLocks/>
          </p:cNvSpPr>
          <p:nvPr/>
        </p:nvSpPr>
        <p:spPr>
          <a:xfrm>
            <a:off x="457200" y="1371600"/>
            <a:ext cx="8229600" cy="1886670"/>
          </a:xfrm>
          <a:prstGeom prst="rect">
            <a:avLst/>
          </a:prstGeom>
          <a:solidFill>
            <a:srgbClr val="FFFFCC"/>
          </a:solidFill>
          <a:ln w="28575">
            <a:solidFill>
              <a:srgbClr val="000000"/>
            </a:solidFill>
          </a:ln>
        </p:spPr>
        <p:txBody>
          <a:bodyPr>
            <a:spAutoFit/>
          </a:bodyPr>
          <a:lstStyle/>
          <a:p>
            <a:pPr marL="0" marR="0" lvl="0" indent="0" algn="ctr" defTabSz="914400" rtl="0" eaLnBrk="1" fontAlgn="auto" latinLnBrk="0" hangingPunct="1">
              <a:lnSpc>
                <a:spcPct val="100000"/>
              </a:lnSpc>
              <a:spcBef>
                <a:spcPts val="100"/>
              </a:spcBef>
              <a:spcAft>
                <a:spcPts val="0"/>
              </a:spcAft>
              <a:buClrTx/>
              <a:buSzTx/>
              <a:buFontTx/>
              <a:buNone/>
              <a:tabLst/>
              <a:defRPr/>
            </a:pPr>
            <a:r>
              <a:rPr lang="en-US" sz="2700" b="1" dirty="0">
                <a:solidFill>
                  <a:srgbClr val="000000"/>
                </a:solidFill>
              </a:rPr>
              <a:t>Skill Check #2</a:t>
            </a:r>
            <a:endParaRPr kumimoji="0" lang="en-US" sz="2700" b="1" i="0" u="none" strike="noStrike" kern="1200" cap="none" spc="0" normalizeH="0" baseline="0" noProof="0" dirty="0">
              <a:ln>
                <a:noFill/>
              </a:ln>
              <a:solidFill>
                <a:srgbClr val="000000"/>
              </a:solidFill>
              <a:effectLst/>
              <a:uLnTx/>
              <a:uFillTx/>
              <a:latin typeface="+mn-lt"/>
              <a:ea typeface="+mn-ea"/>
              <a:cs typeface="+mn-cs"/>
            </a:endParaRPr>
          </a:p>
          <a:p>
            <a:pPr lvl="0">
              <a:spcBef>
                <a:spcPct val="20000"/>
              </a:spcBef>
            </a:pPr>
            <a:r>
              <a:rPr lang="en-US" sz="2800" dirty="0">
                <a:solidFill>
                  <a:srgbClr val="000000"/>
                </a:solidFill>
              </a:rPr>
              <a:t>Suppose you could spend $20 every minute of every day for a year. How much money would you spend in 365 days?</a:t>
            </a:r>
            <a:endParaRPr kumimoji="0" lang="en-US" sz="2700" b="1" u="none" strike="noStrike" kern="1200" cap="none" spc="0" normalizeH="0" baseline="0" noProof="0" dirty="0">
              <a:ln>
                <a:noFill/>
              </a:ln>
              <a:solidFill>
                <a:srgbClr val="000000"/>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Draw a Diagram</a:t>
            </a:r>
          </a:p>
        </p:txBody>
      </p:sp>
      <p:sp>
        <p:nvSpPr>
          <p:cNvPr id="3" name="Content Placeholder 2"/>
          <p:cNvSpPr>
            <a:spLocks noGrp="1"/>
          </p:cNvSpPr>
          <p:nvPr>
            <p:ph idx="1"/>
          </p:nvPr>
        </p:nvSpPr>
        <p:spPr/>
        <p:txBody>
          <a:bodyPr>
            <a:noAutofit/>
          </a:bodyPr>
          <a:lstStyle/>
          <a:p>
            <a:r>
              <a:rPr lang="en-US" dirty="0"/>
              <a:t>A baseball league is forming in which each of the teams will play four games against each of the other teams. There are five teams in the league: Raiders, Jackals, Blazers, Warriors, and Eagles. Determine how many total games will be played. </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Draw a Diagram (cont.)</a:t>
            </a:r>
          </a:p>
        </p:txBody>
      </p:sp>
      <p:sp>
        <p:nvSpPr>
          <p:cNvPr id="3" name="Content Placeholder 2"/>
          <p:cNvSpPr>
            <a:spLocks noGrp="1"/>
          </p:cNvSpPr>
          <p:nvPr>
            <p:ph idx="1"/>
          </p:nvPr>
        </p:nvSpPr>
        <p:spPr/>
        <p:txBody>
          <a:bodyPr/>
          <a:lstStyle/>
          <a:p>
            <a:r>
              <a:rPr lang="en-US" b="1" dirty="0"/>
              <a:t>Solution </a:t>
            </a:r>
          </a:p>
          <a:p>
            <a:pPr marL="461963" indent="-461963"/>
            <a:r>
              <a:rPr lang="en-US" b="1" dirty="0"/>
              <a:t>1.	Understand the Problem </a:t>
            </a:r>
          </a:p>
          <a:p>
            <a:pPr marL="461963" indent="-461963"/>
            <a:r>
              <a:rPr lang="en-US" dirty="0"/>
              <a:t>	The problem asks us to consider five teams playing each other in a baseball league where they will all play each other four times. This means that each team will play 16 games. By this logic, it would appear that the total number of games played will be 80. We need to actually solve the problem, however, before settling on an answer. </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Pólya</a:t>
            </a:r>
            <a:r>
              <a:rPr lang="en-US" dirty="0"/>
              <a:t> and Problem‑solving (cont.)</a:t>
            </a:r>
          </a:p>
        </p:txBody>
      </p:sp>
      <p:sp>
        <p:nvSpPr>
          <p:cNvPr id="3" name="Content Placeholder 2"/>
          <p:cNvSpPr>
            <a:spLocks noGrp="1"/>
          </p:cNvSpPr>
          <p:nvPr>
            <p:ph idx="1"/>
          </p:nvPr>
        </p:nvSpPr>
        <p:spPr/>
        <p:txBody>
          <a:bodyPr>
            <a:normAutofit lnSpcReduction="10000"/>
          </a:bodyPr>
          <a:lstStyle/>
          <a:p>
            <a:pPr marL="461963" indent="-461963"/>
            <a:r>
              <a:rPr lang="en-US" b="1" dirty="0"/>
              <a:t>2.	Develop a Plan </a:t>
            </a:r>
          </a:p>
          <a:p>
            <a:pPr marL="461963" indent="-461963"/>
            <a:r>
              <a:rPr lang="en-US" dirty="0"/>
              <a:t>	</a:t>
            </a:r>
            <a:r>
              <a:rPr lang="en-US" sz="2400" b="1" dirty="0"/>
              <a:t>Determine the best problem-solving strategy that fits the problem</a:t>
            </a:r>
            <a:r>
              <a:rPr lang="en-US" sz="2400" dirty="0"/>
              <a:t>	</a:t>
            </a:r>
          </a:p>
          <a:p>
            <a:pPr marL="1204913" lvl="1" indent="-461963">
              <a:buFont typeface="Arial" panose="020B0604020202020204" pitchFamily="34" charset="0"/>
              <a:buChar char="•"/>
            </a:pPr>
            <a:r>
              <a:rPr lang="en-US" sz="2000" dirty="0"/>
              <a:t>Find a pattern			</a:t>
            </a:r>
          </a:p>
          <a:p>
            <a:pPr marL="1204913" lvl="1" indent="-461963">
              <a:buFont typeface="Arial" panose="020B0604020202020204" pitchFamily="34" charset="0"/>
              <a:buChar char="•"/>
            </a:pPr>
            <a:r>
              <a:rPr lang="en-US" sz="2000" dirty="0"/>
              <a:t>Adopt a new point of view	</a:t>
            </a:r>
          </a:p>
          <a:p>
            <a:pPr marL="1204913" lvl="1" indent="-461963">
              <a:buFont typeface="Arial" panose="020B0604020202020204" pitchFamily="34" charset="0"/>
              <a:buChar char="•"/>
            </a:pPr>
            <a:r>
              <a:rPr lang="en-US" sz="2000" dirty="0"/>
              <a:t>Solve a simpler problem		</a:t>
            </a:r>
          </a:p>
          <a:p>
            <a:pPr marL="1204913" lvl="1" indent="-461963">
              <a:buFont typeface="Arial" panose="020B0604020202020204" pitchFamily="34" charset="0"/>
              <a:buChar char="•"/>
            </a:pPr>
            <a:r>
              <a:rPr lang="en-US" sz="2000" dirty="0"/>
              <a:t>Work backwards			</a:t>
            </a:r>
          </a:p>
          <a:p>
            <a:pPr marL="1204913" lvl="1" indent="-461963">
              <a:buFont typeface="Arial" panose="020B0604020202020204" pitchFamily="34" charset="0"/>
              <a:buChar char="•"/>
            </a:pPr>
            <a:r>
              <a:rPr lang="en-US" sz="2000" dirty="0"/>
              <a:t>Draw a picture</a:t>
            </a:r>
          </a:p>
          <a:p>
            <a:pPr marL="1204913" lvl="1" indent="-461963">
              <a:buFont typeface="Arial" panose="020B0604020202020204" pitchFamily="34" charset="0"/>
              <a:buChar char="•"/>
            </a:pPr>
            <a:r>
              <a:rPr lang="en-US" sz="2000" dirty="0"/>
              <a:t>Guess and test</a:t>
            </a:r>
          </a:p>
          <a:p>
            <a:pPr marL="1204913" lvl="1" indent="-461963">
              <a:buFont typeface="Arial" panose="020B0604020202020204" pitchFamily="34" charset="0"/>
              <a:buChar char="•"/>
            </a:pPr>
            <a:r>
              <a:rPr lang="en-US" sz="2000" dirty="0"/>
              <a:t>Use logical reasoning</a:t>
            </a:r>
          </a:p>
          <a:p>
            <a:pPr marL="1204913" lvl="1" indent="-461963">
              <a:buFont typeface="Arial" panose="020B0604020202020204" pitchFamily="34" charset="0"/>
              <a:buChar char="•"/>
            </a:pPr>
            <a:r>
              <a:rPr lang="en-US" sz="2000" dirty="0"/>
              <a:t>Use a variable</a:t>
            </a:r>
          </a:p>
          <a:p>
            <a:pPr marL="1204913" lvl="1" indent="-461963">
              <a:buFont typeface="Arial" panose="020B0604020202020204" pitchFamily="34" charset="0"/>
              <a:buChar char="•"/>
            </a:pPr>
            <a:r>
              <a:rPr lang="en-US" sz="2000" dirty="0"/>
              <a:t>Account for all possibilities</a:t>
            </a:r>
          </a:p>
        </p:txBody>
      </p:sp>
    </p:spTree>
    <p:extLst>
      <p:ext uri="{BB962C8B-B14F-4D97-AF65-F5344CB8AC3E}">
        <p14:creationId xmlns:p14="http://schemas.microsoft.com/office/powerpoint/2010/main" val="21399033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9" end="9"/>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Draw a Diagram (cont.)</a:t>
            </a:r>
          </a:p>
        </p:txBody>
      </p:sp>
      <p:sp>
        <p:nvSpPr>
          <p:cNvPr id="3" name="Content Placeholder 2"/>
          <p:cNvSpPr>
            <a:spLocks noGrp="1"/>
          </p:cNvSpPr>
          <p:nvPr>
            <p:ph idx="1"/>
          </p:nvPr>
        </p:nvSpPr>
        <p:spPr/>
        <p:txBody>
          <a:bodyPr/>
          <a:lstStyle/>
          <a:p>
            <a:pPr marL="461963" indent="-461963"/>
            <a:r>
              <a:rPr lang="en-US" b="1" dirty="0"/>
              <a:t>2.	Develop a Plan </a:t>
            </a:r>
          </a:p>
          <a:p>
            <a:pPr marL="461963" indent="-461963"/>
            <a:r>
              <a:rPr lang="en-US" dirty="0"/>
              <a:t>	As with other problems, there are many ways to approach a solution. For this example, we will use a diagram to solve the problem. Our plan is to let each team be represented by their team name, and use arrows to connect each team to the other teams.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Draw a Diagram (cont.)</a:t>
            </a:r>
          </a:p>
        </p:txBody>
      </p:sp>
      <p:sp>
        <p:nvSpPr>
          <p:cNvPr id="3" name="Content Placeholder 2"/>
          <p:cNvSpPr>
            <a:spLocks noGrp="1"/>
          </p:cNvSpPr>
          <p:nvPr>
            <p:ph idx="1"/>
          </p:nvPr>
        </p:nvSpPr>
        <p:spPr/>
        <p:txBody>
          <a:bodyPr>
            <a:normAutofit/>
          </a:bodyPr>
          <a:lstStyle/>
          <a:p>
            <a:pPr marL="461963" indent="-461963"/>
            <a:r>
              <a:rPr lang="en-US" b="1" dirty="0"/>
              <a:t>3.	Carry Out the Plan </a:t>
            </a:r>
          </a:p>
          <a:p>
            <a:pPr marL="461963" indent="-461963"/>
            <a:r>
              <a:rPr lang="en-US" dirty="0"/>
              <a:t>	Carrying out the plan here involves creating a visual representation of the problem. We begin with a figure that represents the games the Raiders will play against the Blazers (and consequently, the games the Blazers will play against the Raiders). Because each team plays each other four times, the line represents four games. </a:t>
            </a:r>
          </a:p>
          <a:p>
            <a:pPr marL="461963" indent="-461963"/>
            <a:endParaRPr lang="en-US" dirty="0"/>
          </a:p>
          <a:p>
            <a:pPr marL="461963" indent="-461963"/>
            <a:endParaRPr lang="en-US" dirty="0"/>
          </a:p>
        </p:txBody>
      </p:sp>
      <p:pic>
        <p:nvPicPr>
          <p:cNvPr id="61441" name="Picture 1"/>
          <p:cNvPicPr>
            <a:picLocks noChangeAspect="1" noChangeArrowheads="1"/>
          </p:cNvPicPr>
          <p:nvPr/>
        </p:nvPicPr>
        <p:blipFill>
          <a:blip r:embed="rId2" cstate="print"/>
          <a:srcRect/>
          <a:stretch>
            <a:fillRect/>
          </a:stretch>
        </p:blipFill>
        <p:spPr bwMode="auto">
          <a:xfrm>
            <a:off x="2362200" y="5029200"/>
            <a:ext cx="4267200" cy="4572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4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Draw a Diagram (cont.)</a:t>
            </a:r>
          </a:p>
        </p:txBody>
      </p:sp>
      <p:sp>
        <p:nvSpPr>
          <p:cNvPr id="3" name="Content Placeholder 2"/>
          <p:cNvSpPr>
            <a:spLocks noGrp="1"/>
          </p:cNvSpPr>
          <p:nvPr>
            <p:ph idx="1"/>
          </p:nvPr>
        </p:nvSpPr>
        <p:spPr/>
        <p:txBody>
          <a:bodyPr>
            <a:normAutofit/>
          </a:bodyPr>
          <a:lstStyle/>
          <a:p>
            <a:r>
              <a:rPr lang="en-US" dirty="0"/>
              <a:t>Next, we consider all games that will be played by the Raiders against all the teams (and the games they all play against the Raiders). </a:t>
            </a:r>
          </a:p>
          <a:p>
            <a:endParaRPr lang="en-US" dirty="0"/>
          </a:p>
          <a:p>
            <a:endParaRPr lang="en-US" dirty="0"/>
          </a:p>
          <a:p>
            <a:endParaRPr lang="en-US" dirty="0"/>
          </a:p>
          <a:p>
            <a:endParaRPr lang="en-US" dirty="0"/>
          </a:p>
          <a:p>
            <a:r>
              <a:rPr lang="en-US" dirty="0"/>
              <a:t>. </a:t>
            </a:r>
          </a:p>
          <a:p>
            <a:endParaRPr lang="en-US" dirty="0"/>
          </a:p>
        </p:txBody>
      </p:sp>
      <p:pic>
        <p:nvPicPr>
          <p:cNvPr id="60417" name="Picture 1"/>
          <p:cNvPicPr>
            <a:picLocks noChangeAspect="1" noChangeArrowheads="1"/>
          </p:cNvPicPr>
          <p:nvPr/>
        </p:nvPicPr>
        <p:blipFill>
          <a:blip r:embed="rId2" cstate="print"/>
          <a:srcRect/>
          <a:stretch>
            <a:fillRect/>
          </a:stretch>
        </p:blipFill>
        <p:spPr bwMode="auto">
          <a:xfrm>
            <a:off x="2133600" y="3124200"/>
            <a:ext cx="4013246" cy="216217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04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Draw a Diagram (cont.)</a:t>
            </a:r>
          </a:p>
        </p:txBody>
      </p:sp>
      <p:sp>
        <p:nvSpPr>
          <p:cNvPr id="3" name="Content Placeholder 2"/>
          <p:cNvSpPr>
            <a:spLocks noGrp="1"/>
          </p:cNvSpPr>
          <p:nvPr>
            <p:ph idx="1"/>
          </p:nvPr>
        </p:nvSpPr>
        <p:spPr/>
        <p:txBody>
          <a:bodyPr/>
          <a:lstStyle/>
          <a:p>
            <a:r>
              <a:rPr lang="en-US" dirty="0"/>
              <a:t>Continuing in this manner, we arrive at all of the possible game match-ups</a:t>
            </a:r>
          </a:p>
          <a:p>
            <a:endParaRPr lang="en-US" dirty="0"/>
          </a:p>
          <a:p>
            <a:endParaRPr lang="en-US" dirty="0"/>
          </a:p>
          <a:p>
            <a:endParaRPr lang="en-US" dirty="0"/>
          </a:p>
          <a:p>
            <a:endParaRPr lang="en-US" dirty="0"/>
          </a:p>
          <a:p>
            <a:r>
              <a:rPr lang="en-US" dirty="0"/>
              <a:t>From the figure, we can see that there are 10 lines. Remembering that each line represents four games, we conclude that a total of </a:t>
            </a:r>
            <a:r>
              <a:rPr lang="en-US" dirty="0">
                <a:solidFill>
                  <a:srgbClr val="FF0000"/>
                </a:solidFill>
              </a:rPr>
              <a:t>40 games </a:t>
            </a:r>
            <a:r>
              <a:rPr lang="en-US" dirty="0"/>
              <a:t>will be played. </a:t>
            </a:r>
          </a:p>
          <a:p>
            <a:endParaRPr lang="en-US" dirty="0"/>
          </a:p>
        </p:txBody>
      </p:sp>
      <p:pic>
        <p:nvPicPr>
          <p:cNvPr id="59393" name="Picture 1"/>
          <p:cNvPicPr>
            <a:picLocks noChangeAspect="1" noChangeArrowheads="1"/>
          </p:cNvPicPr>
          <p:nvPr/>
        </p:nvPicPr>
        <p:blipFill>
          <a:blip r:embed="rId2" cstate="print"/>
          <a:srcRect/>
          <a:stretch>
            <a:fillRect/>
          </a:stretch>
        </p:blipFill>
        <p:spPr bwMode="auto">
          <a:xfrm>
            <a:off x="2983707" y="2166084"/>
            <a:ext cx="3176587" cy="2024916"/>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939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Draw a Diagram (cont.)</a:t>
            </a:r>
          </a:p>
        </p:txBody>
      </p:sp>
      <p:sp>
        <p:nvSpPr>
          <p:cNvPr id="3" name="Content Placeholder 2"/>
          <p:cNvSpPr>
            <a:spLocks noGrp="1"/>
          </p:cNvSpPr>
          <p:nvPr>
            <p:ph idx="1"/>
          </p:nvPr>
        </p:nvSpPr>
        <p:spPr>
          <a:xfrm>
            <a:off x="457200" y="1129352"/>
            <a:ext cx="8229600" cy="4572000"/>
          </a:xfrm>
        </p:spPr>
        <p:txBody>
          <a:bodyPr>
            <a:noAutofit/>
          </a:bodyPr>
          <a:lstStyle/>
          <a:p>
            <a:pPr marL="461963" indent="-461963"/>
            <a:r>
              <a:rPr lang="en-US" b="1" dirty="0"/>
              <a:t>4.	Look Back </a:t>
            </a:r>
          </a:p>
          <a:p>
            <a:pPr marL="461963" indent="-461963"/>
            <a:r>
              <a:rPr lang="en-US" dirty="0"/>
              <a:t>	Recall from our understanding of the problem that we thought there might be 80 total games played. Why is there a difference in our actual solution? The answer lies in the fact that, although the Raiders play the Blazers four times and the Blazers play the Raiders 4 times, there is a total of only four games between the two teams.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Draw a Diagram (cont.)</a:t>
            </a:r>
          </a:p>
        </p:txBody>
      </p:sp>
      <p:sp>
        <p:nvSpPr>
          <p:cNvPr id="3" name="Content Placeholder 2"/>
          <p:cNvSpPr>
            <a:spLocks noGrp="1"/>
          </p:cNvSpPr>
          <p:nvPr>
            <p:ph idx="1"/>
          </p:nvPr>
        </p:nvSpPr>
        <p:spPr>
          <a:xfrm>
            <a:off x="457200" y="1129352"/>
            <a:ext cx="8229600" cy="4572000"/>
          </a:xfrm>
        </p:spPr>
        <p:txBody>
          <a:bodyPr>
            <a:noAutofit/>
          </a:bodyPr>
          <a:lstStyle/>
          <a:p>
            <a:r>
              <a:rPr lang="en-US" dirty="0"/>
              <a:t>With our initial thinking, when each team plays another team, we counted that game as a game for both teams. So, in our preliminary discussion of the problem, we counted each game twice.</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Make a List</a:t>
            </a:r>
          </a:p>
        </p:txBody>
      </p:sp>
      <p:sp>
        <p:nvSpPr>
          <p:cNvPr id="3" name="Content Placeholder 2"/>
          <p:cNvSpPr>
            <a:spLocks noGrp="1"/>
          </p:cNvSpPr>
          <p:nvPr>
            <p:ph idx="1"/>
          </p:nvPr>
        </p:nvSpPr>
        <p:spPr/>
        <p:txBody>
          <a:bodyPr>
            <a:normAutofit lnSpcReduction="10000"/>
          </a:bodyPr>
          <a:lstStyle/>
          <a:p>
            <a:r>
              <a:rPr lang="en-US" dirty="0"/>
              <a:t>How many ways can you make change for $0.50 out of quarters, dimes, or nickels? </a:t>
            </a:r>
          </a:p>
          <a:p>
            <a:r>
              <a:rPr lang="en-US" b="1" dirty="0"/>
              <a:t>Solution </a:t>
            </a:r>
          </a:p>
          <a:p>
            <a:pPr marL="461963" indent="-461963"/>
            <a:r>
              <a:rPr lang="en-US" b="1" dirty="0"/>
              <a:t>1.	Understand the Problem </a:t>
            </a:r>
          </a:p>
          <a:p>
            <a:pPr marL="461963" indent="-461963"/>
            <a:r>
              <a:rPr lang="en-US" dirty="0"/>
              <a:t>	We have been asked to determine the number of ways to make change for $0.50 using only quarters, dimes, or nickels. That means we need to look at all of the possibilities for using these coins to arrive at $0.50. Some obvious choices are 2 quarters, 5 dimes, or 10 nickels. But there are many more.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Make a List (cont.)</a:t>
            </a:r>
          </a:p>
        </p:txBody>
      </p:sp>
      <p:sp>
        <p:nvSpPr>
          <p:cNvPr id="3" name="Content Placeholder 2"/>
          <p:cNvSpPr>
            <a:spLocks noGrp="1"/>
          </p:cNvSpPr>
          <p:nvPr>
            <p:ph idx="1"/>
          </p:nvPr>
        </p:nvSpPr>
        <p:spPr/>
        <p:txBody>
          <a:bodyPr/>
          <a:lstStyle/>
          <a:p>
            <a:pPr marL="461963" indent="-461963"/>
            <a:r>
              <a:rPr lang="en-US" b="1" dirty="0"/>
              <a:t>2.	Develop a Plan </a:t>
            </a:r>
          </a:p>
          <a:p>
            <a:pPr marL="461963" indent="-461963"/>
            <a:r>
              <a:rPr lang="en-US" dirty="0"/>
              <a:t>	To solve this problem, we are going to make a list of all possible ways to make $0.50 out of quarters, dimes, or nickels. We will use a table here, but you can organize your list in any way you would like.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Make a List (cont.)</a:t>
            </a:r>
          </a:p>
        </p:txBody>
      </p:sp>
      <p:sp>
        <p:nvSpPr>
          <p:cNvPr id="3" name="Content Placeholder 2"/>
          <p:cNvSpPr>
            <a:spLocks noGrp="1"/>
          </p:cNvSpPr>
          <p:nvPr>
            <p:ph idx="1"/>
          </p:nvPr>
        </p:nvSpPr>
        <p:spPr/>
        <p:txBody>
          <a:bodyPr/>
          <a:lstStyle/>
          <a:p>
            <a:pPr marL="461963" indent="-461963"/>
            <a:r>
              <a:rPr lang="en-US" b="1" dirty="0"/>
              <a:t>3.	Carry Out the Plan </a:t>
            </a:r>
          </a:p>
          <a:p>
            <a:pPr marL="461963" indent="-461963"/>
            <a:r>
              <a:rPr lang="en-US" dirty="0"/>
              <a:t>	By making a list of the possible combinations of coins to obtain $0.50, we can see that there are a total of 10 ways to make change for $0.50 using only quarters, dimes, or nickels. How do we know we've exhausted all the possibilities? We know all of the possibilities have been exhausted because any other combination of quarters, dimes, or nickels would be a repeat of the ones already listed.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Make a List (cont.)</a:t>
            </a:r>
          </a:p>
        </p:txBody>
      </p:sp>
      <p:graphicFrame>
        <p:nvGraphicFramePr>
          <p:cNvPr id="4" name="Content Placeholder 3"/>
          <p:cNvGraphicFramePr>
            <a:graphicFrameLocks noGrp="1"/>
          </p:cNvGraphicFramePr>
          <p:nvPr>
            <p:ph idx="1"/>
          </p:nvPr>
        </p:nvGraphicFramePr>
        <p:xfrm>
          <a:off x="457200" y="1204219"/>
          <a:ext cx="8229600" cy="4503420"/>
        </p:xfrm>
        <a:graphic>
          <a:graphicData uri="http://schemas.openxmlformats.org/drawingml/2006/table">
            <a:tbl>
              <a:tblPr firstRow="1" bandRow="1">
                <a:tableStyleId>{5C22544A-7EE6-4342-B048-85BDC9FD1C3A}</a:tableStyleId>
              </a:tblPr>
              <a:tblGrid>
                <a:gridCol w="2057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tblGrid>
              <a:tr h="370840">
                <a:tc gridSpan="4">
                  <a:txBody>
                    <a:bodyPr/>
                    <a:lstStyle/>
                    <a:p>
                      <a:pPr algn="ctr" fontAlgn="b"/>
                      <a:r>
                        <a:rPr lang="en-US" sz="2400" b="1" i="0" u="none" strike="noStrike" dirty="0">
                          <a:solidFill>
                            <a:schemeClr val="bg1"/>
                          </a:solidFill>
                          <a:latin typeface="Calibri"/>
                        </a:rPr>
                        <a:t>Table 2 - Possible Ways to Make Change for $0.50</a:t>
                      </a:r>
                    </a:p>
                  </a:txBody>
                  <a:tcPr marL="9525" marR="9525" marT="9525" marB="0" anchor="ctr"/>
                </a:tc>
                <a:tc hMerge="1">
                  <a:txBody>
                    <a:bodyPr/>
                    <a:lstStyle/>
                    <a:p>
                      <a:pPr algn="l" fontAlgn="b"/>
                      <a:endParaRPr lang="en-US" sz="2000" b="0" i="0" u="none" strike="noStrike" dirty="0">
                        <a:solidFill>
                          <a:srgbClr val="000000"/>
                        </a:solidFill>
                        <a:latin typeface="Calibri"/>
                      </a:endParaRPr>
                    </a:p>
                  </a:txBody>
                  <a:tcPr marL="9525" marR="9525" marT="9525" marB="0" anchor="b"/>
                </a:tc>
                <a:tc hMerge="1">
                  <a:txBody>
                    <a:bodyPr/>
                    <a:lstStyle/>
                    <a:p>
                      <a:pPr algn="l" fontAlgn="b"/>
                      <a:endParaRPr lang="en-US" sz="2000" b="0" i="0" u="none" strike="noStrike">
                        <a:solidFill>
                          <a:srgbClr val="000000"/>
                        </a:solidFill>
                        <a:latin typeface="Calibri"/>
                      </a:endParaRPr>
                    </a:p>
                  </a:txBody>
                  <a:tcPr marL="9525" marR="9525" marT="9525" marB="0" anchor="b"/>
                </a:tc>
                <a:tc hMerge="1">
                  <a:txBody>
                    <a:bodyPr/>
                    <a:lstStyle/>
                    <a:p>
                      <a:pPr algn="l" fontAlgn="b"/>
                      <a:endParaRPr lang="en-US" sz="2000" b="0" i="0" u="none" strike="noStrike" dirty="0">
                        <a:solidFill>
                          <a:srgbClr val="000000"/>
                        </a:solidFill>
                        <a:latin typeface="Calibri"/>
                      </a:endParaRPr>
                    </a:p>
                  </a:txBody>
                  <a:tcPr marL="9525" marR="9525" marT="9525" marB="0" anchor="b"/>
                </a:tc>
                <a:extLst>
                  <a:ext uri="{0D108BD9-81ED-4DB2-BD59-A6C34878D82A}">
                    <a16:rowId xmlns:a16="http://schemas.microsoft.com/office/drawing/2014/main" val="10000"/>
                  </a:ext>
                </a:extLst>
              </a:tr>
              <a:tr h="370840">
                <a:tc>
                  <a:txBody>
                    <a:bodyPr/>
                    <a:lstStyle/>
                    <a:p>
                      <a:pPr algn="ctr" fontAlgn="b"/>
                      <a:r>
                        <a:rPr lang="en-US" sz="2400" b="1" i="0" u="none" strike="noStrike" dirty="0">
                          <a:solidFill>
                            <a:srgbClr val="000000"/>
                          </a:solidFill>
                          <a:latin typeface="Calibri"/>
                        </a:rPr>
                        <a:t>Quarters</a:t>
                      </a:r>
                    </a:p>
                  </a:txBody>
                  <a:tcPr marL="9525" marR="9525" marT="9525" marB="0" anchor="ctr"/>
                </a:tc>
                <a:tc>
                  <a:txBody>
                    <a:bodyPr/>
                    <a:lstStyle/>
                    <a:p>
                      <a:pPr algn="ctr" fontAlgn="b"/>
                      <a:r>
                        <a:rPr lang="en-US" sz="2400" b="1" i="0" u="none" strike="noStrike" dirty="0">
                          <a:solidFill>
                            <a:srgbClr val="000000"/>
                          </a:solidFill>
                          <a:latin typeface="Calibri"/>
                        </a:rPr>
                        <a:t>Dimes</a:t>
                      </a:r>
                    </a:p>
                  </a:txBody>
                  <a:tcPr marL="9525" marR="9525" marT="9525" marB="0" anchor="ctr"/>
                </a:tc>
                <a:tc>
                  <a:txBody>
                    <a:bodyPr/>
                    <a:lstStyle/>
                    <a:p>
                      <a:pPr algn="ctr" fontAlgn="b"/>
                      <a:r>
                        <a:rPr lang="en-US" sz="2400" b="1" i="0" u="none" strike="noStrike" dirty="0">
                          <a:solidFill>
                            <a:srgbClr val="000000"/>
                          </a:solidFill>
                          <a:latin typeface="Calibri"/>
                        </a:rPr>
                        <a:t>Nickels</a:t>
                      </a:r>
                    </a:p>
                  </a:txBody>
                  <a:tcPr marL="9525" marR="9525" marT="9525" marB="0" anchor="ctr"/>
                </a:tc>
                <a:tc>
                  <a:txBody>
                    <a:bodyPr/>
                    <a:lstStyle/>
                    <a:p>
                      <a:pPr algn="ctr" fontAlgn="b"/>
                      <a:r>
                        <a:rPr lang="en-US" sz="2400" b="1" i="0" u="none" strike="noStrike" dirty="0">
                          <a:solidFill>
                            <a:srgbClr val="000000"/>
                          </a:solidFill>
                          <a:latin typeface="Calibri"/>
                        </a:rPr>
                        <a:t>Amount</a:t>
                      </a:r>
                    </a:p>
                  </a:txBody>
                  <a:tcPr marL="9525" marR="9525" marT="9525" marB="0" anchor="ctr"/>
                </a:tc>
                <a:extLst>
                  <a:ext uri="{0D108BD9-81ED-4DB2-BD59-A6C34878D82A}">
                    <a16:rowId xmlns:a16="http://schemas.microsoft.com/office/drawing/2014/main" val="10001"/>
                  </a:ext>
                </a:extLst>
              </a:tr>
              <a:tr h="370840">
                <a:tc>
                  <a:txBody>
                    <a:bodyPr/>
                    <a:lstStyle/>
                    <a:p>
                      <a:pPr algn="ctr" fontAlgn="b"/>
                      <a:r>
                        <a:rPr lang="en-US" sz="2400" b="0" i="0" u="none" strike="noStrike" dirty="0">
                          <a:solidFill>
                            <a:srgbClr val="000000"/>
                          </a:solidFill>
                          <a:latin typeface="Calibri"/>
                        </a:rPr>
                        <a:t>2</a:t>
                      </a:r>
                    </a:p>
                  </a:txBody>
                  <a:tcPr marL="9525" marR="9525" marT="9525" marB="0" anchor="ctr"/>
                </a:tc>
                <a:tc>
                  <a:txBody>
                    <a:bodyPr/>
                    <a:lstStyle/>
                    <a:p>
                      <a:pPr algn="ctr" fontAlgn="b"/>
                      <a:r>
                        <a:rPr lang="en-US" sz="2400" b="0" i="0" u="none" strike="noStrike" dirty="0">
                          <a:solidFill>
                            <a:srgbClr val="000000"/>
                          </a:solidFill>
                          <a:latin typeface="Calibri"/>
                        </a:rPr>
                        <a:t>0</a:t>
                      </a:r>
                    </a:p>
                  </a:txBody>
                  <a:tcPr marL="9525" marR="9525" marT="9525" marB="0" anchor="ctr"/>
                </a:tc>
                <a:tc>
                  <a:txBody>
                    <a:bodyPr/>
                    <a:lstStyle/>
                    <a:p>
                      <a:pPr algn="ctr" fontAlgn="b"/>
                      <a:r>
                        <a:rPr lang="en-US" sz="2400" b="0" i="0" u="none" strike="noStrike" dirty="0">
                          <a:solidFill>
                            <a:srgbClr val="000000"/>
                          </a:solidFill>
                          <a:latin typeface="Calibri"/>
                        </a:rPr>
                        <a:t>0</a:t>
                      </a:r>
                    </a:p>
                  </a:txBody>
                  <a:tcPr marL="9525" marR="9525" marT="9525" marB="0" anchor="ctr"/>
                </a:tc>
                <a:tc>
                  <a:txBody>
                    <a:bodyPr/>
                    <a:lstStyle/>
                    <a:p>
                      <a:pPr algn="ctr" fontAlgn="b"/>
                      <a:r>
                        <a:rPr lang="en-US" sz="2400" b="0" i="0" u="none" strike="noStrike" dirty="0">
                          <a:solidFill>
                            <a:srgbClr val="000000"/>
                          </a:solidFill>
                          <a:latin typeface="Calibri"/>
                        </a:rPr>
                        <a:t>$0.50</a:t>
                      </a:r>
                    </a:p>
                  </a:txBody>
                  <a:tcPr marL="9525" marR="9525" marT="9525" marB="0" anchor="ctr"/>
                </a:tc>
                <a:extLst>
                  <a:ext uri="{0D108BD9-81ED-4DB2-BD59-A6C34878D82A}">
                    <a16:rowId xmlns:a16="http://schemas.microsoft.com/office/drawing/2014/main" val="10002"/>
                  </a:ext>
                </a:extLst>
              </a:tr>
              <a:tr h="370840">
                <a:tc>
                  <a:txBody>
                    <a:bodyPr/>
                    <a:lstStyle/>
                    <a:p>
                      <a:pPr algn="ctr" fontAlgn="b"/>
                      <a:r>
                        <a:rPr lang="en-US" sz="2400" b="0" i="0" u="none" strike="noStrike" dirty="0">
                          <a:solidFill>
                            <a:srgbClr val="000000"/>
                          </a:solidFill>
                          <a:latin typeface="Calibri"/>
                        </a:rPr>
                        <a:t>1</a:t>
                      </a:r>
                    </a:p>
                  </a:txBody>
                  <a:tcPr marL="9525" marR="9525" marT="9525" marB="0" anchor="ctr"/>
                </a:tc>
                <a:tc>
                  <a:txBody>
                    <a:bodyPr/>
                    <a:lstStyle/>
                    <a:p>
                      <a:pPr algn="ctr" fontAlgn="b"/>
                      <a:r>
                        <a:rPr lang="en-US" sz="2400" b="0" i="0" u="none" strike="noStrike" dirty="0">
                          <a:solidFill>
                            <a:srgbClr val="000000"/>
                          </a:solidFill>
                          <a:latin typeface="Calibri"/>
                        </a:rPr>
                        <a:t>2</a:t>
                      </a:r>
                    </a:p>
                  </a:txBody>
                  <a:tcPr marL="9525" marR="9525" marT="9525" marB="0" anchor="ctr"/>
                </a:tc>
                <a:tc>
                  <a:txBody>
                    <a:bodyPr/>
                    <a:lstStyle/>
                    <a:p>
                      <a:pPr algn="ctr" fontAlgn="b"/>
                      <a:r>
                        <a:rPr lang="en-US" sz="2400" b="0" i="0" u="none" strike="noStrike" dirty="0">
                          <a:solidFill>
                            <a:srgbClr val="000000"/>
                          </a:solidFill>
                          <a:latin typeface="Calibri"/>
                        </a:rPr>
                        <a:t>1</a:t>
                      </a:r>
                    </a:p>
                  </a:txBody>
                  <a:tcPr marL="9525" marR="9525" marT="9525" marB="0" anchor="ctr"/>
                </a:tc>
                <a:tc>
                  <a:txBody>
                    <a:bodyPr/>
                    <a:lstStyle/>
                    <a:p>
                      <a:pPr algn="ctr" fontAlgn="b"/>
                      <a:r>
                        <a:rPr lang="en-US" sz="2400" b="0" i="0" u="none" strike="noStrike" dirty="0">
                          <a:solidFill>
                            <a:srgbClr val="000000"/>
                          </a:solidFill>
                          <a:latin typeface="Calibri"/>
                        </a:rPr>
                        <a:t>$0.50</a:t>
                      </a:r>
                    </a:p>
                  </a:txBody>
                  <a:tcPr marL="9525" marR="9525" marT="9525" marB="0" anchor="ctr"/>
                </a:tc>
                <a:extLst>
                  <a:ext uri="{0D108BD9-81ED-4DB2-BD59-A6C34878D82A}">
                    <a16:rowId xmlns:a16="http://schemas.microsoft.com/office/drawing/2014/main" val="10003"/>
                  </a:ext>
                </a:extLst>
              </a:tr>
              <a:tr h="370840">
                <a:tc>
                  <a:txBody>
                    <a:bodyPr/>
                    <a:lstStyle/>
                    <a:p>
                      <a:pPr algn="ctr" fontAlgn="b"/>
                      <a:r>
                        <a:rPr lang="en-US" sz="2400" b="0" i="0" u="none" strike="noStrike" dirty="0">
                          <a:solidFill>
                            <a:srgbClr val="000000"/>
                          </a:solidFill>
                          <a:latin typeface="Calibri"/>
                        </a:rPr>
                        <a:t>1</a:t>
                      </a:r>
                    </a:p>
                  </a:txBody>
                  <a:tcPr marL="9525" marR="9525" marT="9525" marB="0" anchor="ctr"/>
                </a:tc>
                <a:tc>
                  <a:txBody>
                    <a:bodyPr/>
                    <a:lstStyle/>
                    <a:p>
                      <a:pPr algn="ctr" fontAlgn="b"/>
                      <a:r>
                        <a:rPr lang="en-US" sz="2400" b="0" i="0" u="none" strike="noStrike" dirty="0">
                          <a:solidFill>
                            <a:srgbClr val="000000"/>
                          </a:solidFill>
                          <a:latin typeface="Calibri"/>
                        </a:rPr>
                        <a:t>1</a:t>
                      </a:r>
                    </a:p>
                  </a:txBody>
                  <a:tcPr marL="9525" marR="9525" marT="9525" marB="0" anchor="ctr"/>
                </a:tc>
                <a:tc>
                  <a:txBody>
                    <a:bodyPr/>
                    <a:lstStyle/>
                    <a:p>
                      <a:pPr algn="ctr" fontAlgn="b"/>
                      <a:r>
                        <a:rPr lang="en-US" sz="2400" b="0" i="0" u="none" strike="noStrike" dirty="0">
                          <a:solidFill>
                            <a:srgbClr val="000000"/>
                          </a:solidFill>
                          <a:latin typeface="Calibri"/>
                        </a:rPr>
                        <a:t>3</a:t>
                      </a:r>
                    </a:p>
                  </a:txBody>
                  <a:tcPr marL="9525" marR="9525" marT="9525" marB="0" anchor="ctr"/>
                </a:tc>
                <a:tc>
                  <a:txBody>
                    <a:bodyPr/>
                    <a:lstStyle/>
                    <a:p>
                      <a:pPr algn="ctr" fontAlgn="b"/>
                      <a:r>
                        <a:rPr lang="en-US" sz="2400" b="0" i="0" u="none" strike="noStrike" dirty="0">
                          <a:solidFill>
                            <a:srgbClr val="000000"/>
                          </a:solidFill>
                          <a:latin typeface="Calibri"/>
                        </a:rPr>
                        <a:t>$0.50</a:t>
                      </a:r>
                    </a:p>
                  </a:txBody>
                  <a:tcPr marL="9525" marR="9525" marT="9525" marB="0" anchor="ctr"/>
                </a:tc>
                <a:extLst>
                  <a:ext uri="{0D108BD9-81ED-4DB2-BD59-A6C34878D82A}">
                    <a16:rowId xmlns:a16="http://schemas.microsoft.com/office/drawing/2014/main" val="10004"/>
                  </a:ext>
                </a:extLst>
              </a:tr>
              <a:tr h="370840">
                <a:tc>
                  <a:txBody>
                    <a:bodyPr/>
                    <a:lstStyle/>
                    <a:p>
                      <a:pPr algn="ctr" fontAlgn="b"/>
                      <a:r>
                        <a:rPr lang="en-US" sz="2400" b="0" i="0" u="none" strike="noStrike" dirty="0">
                          <a:solidFill>
                            <a:srgbClr val="000000"/>
                          </a:solidFill>
                          <a:latin typeface="Calibri"/>
                        </a:rPr>
                        <a:t>1</a:t>
                      </a:r>
                    </a:p>
                  </a:txBody>
                  <a:tcPr marL="9525" marR="9525" marT="9525" marB="0" anchor="ctr"/>
                </a:tc>
                <a:tc>
                  <a:txBody>
                    <a:bodyPr/>
                    <a:lstStyle/>
                    <a:p>
                      <a:pPr algn="ctr" fontAlgn="b"/>
                      <a:r>
                        <a:rPr lang="en-US" sz="2400" b="0" i="0" u="none" strike="noStrike" dirty="0">
                          <a:solidFill>
                            <a:srgbClr val="000000"/>
                          </a:solidFill>
                          <a:latin typeface="Calibri"/>
                        </a:rPr>
                        <a:t>0</a:t>
                      </a:r>
                    </a:p>
                  </a:txBody>
                  <a:tcPr marL="9525" marR="9525" marT="9525" marB="0" anchor="ctr"/>
                </a:tc>
                <a:tc>
                  <a:txBody>
                    <a:bodyPr/>
                    <a:lstStyle/>
                    <a:p>
                      <a:pPr algn="ctr" fontAlgn="b"/>
                      <a:r>
                        <a:rPr lang="en-US" sz="2400" b="0" i="0" u="none" strike="noStrike" dirty="0">
                          <a:solidFill>
                            <a:srgbClr val="000000"/>
                          </a:solidFill>
                          <a:latin typeface="Calibri"/>
                        </a:rPr>
                        <a:t>5</a:t>
                      </a:r>
                    </a:p>
                  </a:txBody>
                  <a:tcPr marL="9525" marR="9525" marT="9525" marB="0" anchor="ctr"/>
                </a:tc>
                <a:tc>
                  <a:txBody>
                    <a:bodyPr/>
                    <a:lstStyle/>
                    <a:p>
                      <a:pPr algn="ctr" fontAlgn="b"/>
                      <a:r>
                        <a:rPr lang="en-US" sz="2400" b="0" i="0" u="none" strike="noStrike" dirty="0">
                          <a:solidFill>
                            <a:srgbClr val="000000"/>
                          </a:solidFill>
                          <a:latin typeface="Calibri"/>
                        </a:rPr>
                        <a:t>$0.50</a:t>
                      </a:r>
                    </a:p>
                  </a:txBody>
                  <a:tcPr marL="9525" marR="9525" marT="9525" marB="0" anchor="ctr"/>
                </a:tc>
                <a:extLst>
                  <a:ext uri="{0D108BD9-81ED-4DB2-BD59-A6C34878D82A}">
                    <a16:rowId xmlns:a16="http://schemas.microsoft.com/office/drawing/2014/main" val="10005"/>
                  </a:ext>
                </a:extLst>
              </a:tr>
              <a:tr h="370840">
                <a:tc>
                  <a:txBody>
                    <a:bodyPr/>
                    <a:lstStyle/>
                    <a:p>
                      <a:pPr algn="ctr" fontAlgn="b"/>
                      <a:r>
                        <a:rPr lang="en-US" sz="2400" b="0" i="0" u="none" strike="noStrike" dirty="0">
                          <a:solidFill>
                            <a:srgbClr val="000000"/>
                          </a:solidFill>
                          <a:latin typeface="Calibri"/>
                        </a:rPr>
                        <a:t>0</a:t>
                      </a:r>
                    </a:p>
                  </a:txBody>
                  <a:tcPr marL="9525" marR="9525" marT="9525" marB="0" anchor="ctr"/>
                </a:tc>
                <a:tc>
                  <a:txBody>
                    <a:bodyPr/>
                    <a:lstStyle/>
                    <a:p>
                      <a:pPr algn="ctr" fontAlgn="b"/>
                      <a:r>
                        <a:rPr lang="en-US" sz="2400" b="0" i="0" u="none" strike="noStrike" dirty="0">
                          <a:solidFill>
                            <a:srgbClr val="000000"/>
                          </a:solidFill>
                          <a:latin typeface="Calibri"/>
                        </a:rPr>
                        <a:t>5</a:t>
                      </a:r>
                    </a:p>
                  </a:txBody>
                  <a:tcPr marL="9525" marR="9525" marT="9525" marB="0" anchor="ctr"/>
                </a:tc>
                <a:tc>
                  <a:txBody>
                    <a:bodyPr/>
                    <a:lstStyle/>
                    <a:p>
                      <a:pPr algn="ctr" fontAlgn="b"/>
                      <a:r>
                        <a:rPr lang="en-US" sz="2400" b="0" i="0" u="none" strike="noStrike" dirty="0">
                          <a:solidFill>
                            <a:srgbClr val="000000"/>
                          </a:solidFill>
                          <a:latin typeface="Calibri"/>
                        </a:rPr>
                        <a:t>0</a:t>
                      </a:r>
                    </a:p>
                  </a:txBody>
                  <a:tcPr marL="9525" marR="9525" marT="9525" marB="0" anchor="ctr"/>
                </a:tc>
                <a:tc>
                  <a:txBody>
                    <a:bodyPr/>
                    <a:lstStyle/>
                    <a:p>
                      <a:pPr algn="ctr" fontAlgn="b"/>
                      <a:r>
                        <a:rPr lang="en-US" sz="2400" b="0" i="0" u="none" strike="noStrike" dirty="0">
                          <a:solidFill>
                            <a:srgbClr val="000000"/>
                          </a:solidFill>
                          <a:latin typeface="Calibri"/>
                        </a:rPr>
                        <a:t>$0.50</a:t>
                      </a:r>
                    </a:p>
                  </a:txBody>
                  <a:tcPr marL="9525" marR="9525" marT="9525" marB="0" anchor="ctr"/>
                </a:tc>
                <a:extLst>
                  <a:ext uri="{0D108BD9-81ED-4DB2-BD59-A6C34878D82A}">
                    <a16:rowId xmlns:a16="http://schemas.microsoft.com/office/drawing/2014/main" val="10006"/>
                  </a:ext>
                </a:extLst>
              </a:tr>
              <a:tr h="370840">
                <a:tc>
                  <a:txBody>
                    <a:bodyPr/>
                    <a:lstStyle/>
                    <a:p>
                      <a:pPr algn="ctr" fontAlgn="b"/>
                      <a:r>
                        <a:rPr lang="en-US" sz="2400" b="0" i="0" u="none" strike="noStrike" dirty="0">
                          <a:solidFill>
                            <a:srgbClr val="000000"/>
                          </a:solidFill>
                          <a:latin typeface="Calibri"/>
                        </a:rPr>
                        <a:t>0</a:t>
                      </a:r>
                    </a:p>
                  </a:txBody>
                  <a:tcPr marL="9525" marR="9525" marT="9525" marB="0" anchor="ctr"/>
                </a:tc>
                <a:tc>
                  <a:txBody>
                    <a:bodyPr/>
                    <a:lstStyle/>
                    <a:p>
                      <a:pPr algn="ctr" fontAlgn="b"/>
                      <a:r>
                        <a:rPr lang="en-US" sz="2400" b="0" i="0" u="none" strike="noStrike" dirty="0">
                          <a:solidFill>
                            <a:srgbClr val="000000"/>
                          </a:solidFill>
                          <a:latin typeface="Calibri"/>
                        </a:rPr>
                        <a:t>4</a:t>
                      </a:r>
                    </a:p>
                  </a:txBody>
                  <a:tcPr marL="9525" marR="9525" marT="9525" marB="0" anchor="ctr"/>
                </a:tc>
                <a:tc>
                  <a:txBody>
                    <a:bodyPr/>
                    <a:lstStyle/>
                    <a:p>
                      <a:pPr algn="ctr" fontAlgn="b"/>
                      <a:r>
                        <a:rPr lang="en-US" sz="2400" b="0" i="0" u="none" strike="noStrike" dirty="0">
                          <a:solidFill>
                            <a:srgbClr val="000000"/>
                          </a:solidFill>
                          <a:latin typeface="Calibri"/>
                        </a:rPr>
                        <a:t>2</a:t>
                      </a:r>
                    </a:p>
                  </a:txBody>
                  <a:tcPr marL="9525" marR="9525" marT="9525" marB="0" anchor="ctr"/>
                </a:tc>
                <a:tc>
                  <a:txBody>
                    <a:bodyPr/>
                    <a:lstStyle/>
                    <a:p>
                      <a:pPr algn="ctr" fontAlgn="b"/>
                      <a:r>
                        <a:rPr lang="en-US" sz="2400" b="0" i="0" u="none" strike="noStrike" dirty="0">
                          <a:solidFill>
                            <a:srgbClr val="000000"/>
                          </a:solidFill>
                          <a:latin typeface="Calibri"/>
                        </a:rPr>
                        <a:t>$0.50</a:t>
                      </a:r>
                    </a:p>
                  </a:txBody>
                  <a:tcPr marL="9525" marR="9525" marT="9525" marB="0" anchor="ctr"/>
                </a:tc>
                <a:extLst>
                  <a:ext uri="{0D108BD9-81ED-4DB2-BD59-A6C34878D82A}">
                    <a16:rowId xmlns:a16="http://schemas.microsoft.com/office/drawing/2014/main" val="10007"/>
                  </a:ext>
                </a:extLst>
              </a:tr>
              <a:tr h="370840">
                <a:tc>
                  <a:txBody>
                    <a:bodyPr/>
                    <a:lstStyle/>
                    <a:p>
                      <a:pPr algn="ctr" fontAlgn="b"/>
                      <a:r>
                        <a:rPr lang="en-US" sz="2400" b="0" i="0" u="none" strike="noStrike" dirty="0">
                          <a:solidFill>
                            <a:srgbClr val="000000"/>
                          </a:solidFill>
                          <a:latin typeface="Calibri"/>
                        </a:rPr>
                        <a:t>0</a:t>
                      </a:r>
                    </a:p>
                  </a:txBody>
                  <a:tcPr marL="9525" marR="9525" marT="9525" marB="0" anchor="ctr"/>
                </a:tc>
                <a:tc>
                  <a:txBody>
                    <a:bodyPr/>
                    <a:lstStyle/>
                    <a:p>
                      <a:pPr algn="ctr" fontAlgn="b"/>
                      <a:r>
                        <a:rPr lang="en-US" sz="2400" b="0" i="0" u="none" strike="noStrike" dirty="0">
                          <a:solidFill>
                            <a:srgbClr val="000000"/>
                          </a:solidFill>
                          <a:latin typeface="Calibri"/>
                        </a:rPr>
                        <a:t>3</a:t>
                      </a:r>
                    </a:p>
                  </a:txBody>
                  <a:tcPr marL="9525" marR="9525" marT="9525" marB="0" anchor="ctr"/>
                </a:tc>
                <a:tc>
                  <a:txBody>
                    <a:bodyPr/>
                    <a:lstStyle/>
                    <a:p>
                      <a:pPr algn="ctr" fontAlgn="b"/>
                      <a:r>
                        <a:rPr lang="en-US" sz="2400" b="0" i="0" u="none" strike="noStrike" dirty="0">
                          <a:solidFill>
                            <a:srgbClr val="000000"/>
                          </a:solidFill>
                          <a:latin typeface="Calibri"/>
                        </a:rPr>
                        <a:t>4</a:t>
                      </a:r>
                    </a:p>
                  </a:txBody>
                  <a:tcPr marL="9525" marR="9525" marT="9525" marB="0" anchor="ctr"/>
                </a:tc>
                <a:tc>
                  <a:txBody>
                    <a:bodyPr/>
                    <a:lstStyle/>
                    <a:p>
                      <a:pPr algn="ctr" fontAlgn="b"/>
                      <a:r>
                        <a:rPr lang="en-US" sz="2400" b="0" i="0" u="none" strike="noStrike" dirty="0">
                          <a:solidFill>
                            <a:srgbClr val="000000"/>
                          </a:solidFill>
                          <a:latin typeface="Calibri"/>
                        </a:rPr>
                        <a:t>$0.50</a:t>
                      </a:r>
                    </a:p>
                  </a:txBody>
                  <a:tcPr marL="9525" marR="9525" marT="9525" marB="0" anchor="ctr"/>
                </a:tc>
                <a:extLst>
                  <a:ext uri="{0D108BD9-81ED-4DB2-BD59-A6C34878D82A}">
                    <a16:rowId xmlns:a16="http://schemas.microsoft.com/office/drawing/2014/main" val="10008"/>
                  </a:ext>
                </a:extLst>
              </a:tr>
              <a:tr h="370840">
                <a:tc>
                  <a:txBody>
                    <a:bodyPr/>
                    <a:lstStyle/>
                    <a:p>
                      <a:pPr algn="ctr" fontAlgn="b"/>
                      <a:r>
                        <a:rPr lang="en-US" sz="2400" b="0" i="0" u="none" strike="noStrike" dirty="0">
                          <a:solidFill>
                            <a:srgbClr val="000000"/>
                          </a:solidFill>
                          <a:latin typeface="Calibri"/>
                        </a:rPr>
                        <a:t>0</a:t>
                      </a:r>
                    </a:p>
                  </a:txBody>
                  <a:tcPr marL="9525" marR="9525" marT="9525" marB="0" anchor="ctr"/>
                </a:tc>
                <a:tc>
                  <a:txBody>
                    <a:bodyPr/>
                    <a:lstStyle/>
                    <a:p>
                      <a:pPr algn="ctr" fontAlgn="b"/>
                      <a:r>
                        <a:rPr lang="en-US" sz="2400" b="0" i="0" u="none" strike="noStrike" dirty="0">
                          <a:solidFill>
                            <a:srgbClr val="000000"/>
                          </a:solidFill>
                          <a:latin typeface="Calibri"/>
                        </a:rPr>
                        <a:t>2</a:t>
                      </a:r>
                    </a:p>
                  </a:txBody>
                  <a:tcPr marL="9525" marR="9525" marT="9525" marB="0" anchor="ctr"/>
                </a:tc>
                <a:tc>
                  <a:txBody>
                    <a:bodyPr/>
                    <a:lstStyle/>
                    <a:p>
                      <a:pPr algn="ctr" fontAlgn="b"/>
                      <a:r>
                        <a:rPr lang="en-US" sz="2400" b="0" i="0" u="none" strike="noStrike" dirty="0">
                          <a:solidFill>
                            <a:srgbClr val="000000"/>
                          </a:solidFill>
                          <a:latin typeface="Calibri"/>
                        </a:rPr>
                        <a:t>6</a:t>
                      </a:r>
                    </a:p>
                  </a:txBody>
                  <a:tcPr marL="9525" marR="9525" marT="9525" marB="0" anchor="ctr"/>
                </a:tc>
                <a:tc>
                  <a:txBody>
                    <a:bodyPr/>
                    <a:lstStyle/>
                    <a:p>
                      <a:pPr algn="ctr" fontAlgn="b"/>
                      <a:r>
                        <a:rPr lang="en-US" sz="2400" b="0" i="0" u="none" strike="noStrike" dirty="0">
                          <a:solidFill>
                            <a:srgbClr val="000000"/>
                          </a:solidFill>
                          <a:latin typeface="Calibri"/>
                        </a:rPr>
                        <a:t>$0.50</a:t>
                      </a:r>
                    </a:p>
                  </a:txBody>
                  <a:tcPr marL="9525" marR="9525" marT="9525" marB="0" anchor="ctr"/>
                </a:tc>
                <a:extLst>
                  <a:ext uri="{0D108BD9-81ED-4DB2-BD59-A6C34878D82A}">
                    <a16:rowId xmlns:a16="http://schemas.microsoft.com/office/drawing/2014/main" val="10009"/>
                  </a:ext>
                </a:extLst>
              </a:tr>
              <a:tr h="370840">
                <a:tc>
                  <a:txBody>
                    <a:bodyPr/>
                    <a:lstStyle/>
                    <a:p>
                      <a:pPr algn="ctr" fontAlgn="b"/>
                      <a:r>
                        <a:rPr lang="en-US" sz="2400" b="0" i="0" u="none" strike="noStrike" dirty="0">
                          <a:solidFill>
                            <a:srgbClr val="000000"/>
                          </a:solidFill>
                          <a:latin typeface="Calibri"/>
                        </a:rPr>
                        <a:t>0</a:t>
                      </a:r>
                    </a:p>
                  </a:txBody>
                  <a:tcPr marL="9525" marR="9525" marT="9525" marB="0" anchor="ctr"/>
                </a:tc>
                <a:tc>
                  <a:txBody>
                    <a:bodyPr/>
                    <a:lstStyle/>
                    <a:p>
                      <a:pPr algn="ctr" fontAlgn="b"/>
                      <a:r>
                        <a:rPr lang="en-US" sz="2400" b="0" i="0" u="none" strike="noStrike" dirty="0">
                          <a:solidFill>
                            <a:srgbClr val="000000"/>
                          </a:solidFill>
                          <a:latin typeface="Calibri"/>
                        </a:rPr>
                        <a:t>1</a:t>
                      </a:r>
                    </a:p>
                  </a:txBody>
                  <a:tcPr marL="9525" marR="9525" marT="9525" marB="0" anchor="ctr"/>
                </a:tc>
                <a:tc>
                  <a:txBody>
                    <a:bodyPr/>
                    <a:lstStyle/>
                    <a:p>
                      <a:pPr algn="ctr" fontAlgn="b"/>
                      <a:r>
                        <a:rPr lang="en-US" sz="2400" b="0" i="0" u="none" strike="noStrike" dirty="0">
                          <a:solidFill>
                            <a:srgbClr val="000000"/>
                          </a:solidFill>
                          <a:latin typeface="Calibri"/>
                        </a:rPr>
                        <a:t>8</a:t>
                      </a:r>
                    </a:p>
                  </a:txBody>
                  <a:tcPr marL="9525" marR="9525" marT="9525" marB="0" anchor="ctr"/>
                </a:tc>
                <a:tc>
                  <a:txBody>
                    <a:bodyPr/>
                    <a:lstStyle/>
                    <a:p>
                      <a:pPr algn="ctr" fontAlgn="b"/>
                      <a:r>
                        <a:rPr lang="en-US" sz="2400" b="0" i="0" u="none" strike="noStrike" dirty="0">
                          <a:solidFill>
                            <a:srgbClr val="000000"/>
                          </a:solidFill>
                          <a:latin typeface="Calibri"/>
                        </a:rPr>
                        <a:t>$0.50</a:t>
                      </a:r>
                    </a:p>
                  </a:txBody>
                  <a:tcPr marL="9525" marR="9525" marT="9525" marB="0" anchor="ctr"/>
                </a:tc>
                <a:extLst>
                  <a:ext uri="{0D108BD9-81ED-4DB2-BD59-A6C34878D82A}">
                    <a16:rowId xmlns:a16="http://schemas.microsoft.com/office/drawing/2014/main" val="10010"/>
                  </a:ext>
                </a:extLst>
              </a:tr>
              <a:tr h="370840">
                <a:tc>
                  <a:txBody>
                    <a:bodyPr/>
                    <a:lstStyle/>
                    <a:p>
                      <a:pPr algn="ctr" fontAlgn="b"/>
                      <a:r>
                        <a:rPr lang="en-US" sz="2400" b="0" i="0" u="none" strike="noStrike" dirty="0">
                          <a:solidFill>
                            <a:srgbClr val="000000"/>
                          </a:solidFill>
                          <a:latin typeface="Calibri"/>
                        </a:rPr>
                        <a:t>0</a:t>
                      </a:r>
                    </a:p>
                  </a:txBody>
                  <a:tcPr marL="9525" marR="9525" marT="9525" marB="0" anchor="ctr"/>
                </a:tc>
                <a:tc>
                  <a:txBody>
                    <a:bodyPr/>
                    <a:lstStyle/>
                    <a:p>
                      <a:pPr algn="ctr" fontAlgn="b"/>
                      <a:r>
                        <a:rPr lang="en-US" sz="2400" b="0" i="0" u="none" strike="noStrike" dirty="0">
                          <a:solidFill>
                            <a:srgbClr val="000000"/>
                          </a:solidFill>
                          <a:latin typeface="Calibri"/>
                        </a:rPr>
                        <a:t>0</a:t>
                      </a:r>
                    </a:p>
                  </a:txBody>
                  <a:tcPr marL="9525" marR="9525" marT="9525" marB="0" anchor="ctr"/>
                </a:tc>
                <a:tc>
                  <a:txBody>
                    <a:bodyPr/>
                    <a:lstStyle/>
                    <a:p>
                      <a:pPr algn="ctr" fontAlgn="b"/>
                      <a:r>
                        <a:rPr lang="en-US" sz="2400" b="0" i="0" u="none" strike="noStrike" dirty="0">
                          <a:solidFill>
                            <a:srgbClr val="000000"/>
                          </a:solidFill>
                          <a:latin typeface="Calibri"/>
                        </a:rPr>
                        <a:t>10</a:t>
                      </a:r>
                    </a:p>
                  </a:txBody>
                  <a:tcPr marL="9525" marR="9525" marT="9525" marB="0" anchor="ctr"/>
                </a:tc>
                <a:tc>
                  <a:txBody>
                    <a:bodyPr/>
                    <a:lstStyle/>
                    <a:p>
                      <a:pPr algn="ctr" fontAlgn="b"/>
                      <a:r>
                        <a:rPr lang="en-US" sz="2400" b="0" i="0" u="none" strike="noStrike" dirty="0">
                          <a:solidFill>
                            <a:srgbClr val="000000"/>
                          </a:solidFill>
                          <a:latin typeface="Calibri"/>
                        </a:rPr>
                        <a:t>$0.50</a:t>
                      </a:r>
                    </a:p>
                  </a:txBody>
                  <a:tcPr marL="9525" marR="9525" marT="9525" marB="0" anchor="ctr"/>
                </a:tc>
                <a:extLst>
                  <a:ext uri="{0D108BD9-81ED-4DB2-BD59-A6C34878D82A}">
                    <a16:rowId xmlns:a16="http://schemas.microsoft.com/office/drawing/2014/main" val="10011"/>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Pólya</a:t>
            </a:r>
            <a:r>
              <a:rPr lang="en-US" dirty="0"/>
              <a:t> and Problem‑solving (cont.)</a:t>
            </a:r>
          </a:p>
        </p:txBody>
      </p:sp>
      <p:sp>
        <p:nvSpPr>
          <p:cNvPr id="3" name="Content Placeholder 2"/>
          <p:cNvSpPr>
            <a:spLocks noGrp="1"/>
          </p:cNvSpPr>
          <p:nvPr>
            <p:ph idx="1"/>
          </p:nvPr>
        </p:nvSpPr>
        <p:spPr/>
        <p:txBody>
          <a:bodyPr/>
          <a:lstStyle/>
          <a:p>
            <a:pPr marL="514350" indent="-514350">
              <a:buAutoNum type="arabicPeriod" startAt="3"/>
            </a:pPr>
            <a:r>
              <a:rPr lang="en-US" b="1" dirty="0"/>
              <a:t>Carry Out the Plan</a:t>
            </a:r>
          </a:p>
          <a:p>
            <a:pPr lvl="1" indent="0">
              <a:buNone/>
            </a:pPr>
            <a:r>
              <a:rPr lang="en-US" sz="2400" dirty="0"/>
              <a:t>Use the chosen problem-solving strategy to perform calculations</a:t>
            </a:r>
          </a:p>
          <a:p>
            <a:r>
              <a:rPr lang="en-US" b="1" dirty="0"/>
              <a:t>4.    Look Back </a:t>
            </a:r>
            <a:endParaRPr lang="en-US" sz="2400" dirty="0"/>
          </a:p>
          <a:p>
            <a:pPr marL="1204913" lvl="1" indent="-461963">
              <a:buFont typeface="Arial" panose="020B0604020202020204" pitchFamily="34" charset="0"/>
              <a:buChar char="•"/>
            </a:pPr>
            <a:r>
              <a:rPr lang="en-US" sz="2400" dirty="0"/>
              <a:t>Is my answer feasible and correct?</a:t>
            </a:r>
          </a:p>
          <a:p>
            <a:pPr marL="1204913" lvl="1" indent="-461963">
              <a:buFont typeface="Arial" panose="020B0604020202020204" pitchFamily="34" charset="0"/>
              <a:buChar char="•"/>
            </a:pPr>
            <a:r>
              <a:rPr lang="en-US" sz="2400" dirty="0"/>
              <a:t>What worked?</a:t>
            </a:r>
          </a:p>
          <a:p>
            <a:pPr marL="1204913" lvl="1" indent="-461963">
              <a:buFont typeface="Arial" panose="020B0604020202020204" pitchFamily="34" charset="0"/>
              <a:buChar char="•"/>
            </a:pPr>
            <a:r>
              <a:rPr lang="en-US" sz="2400" dirty="0"/>
              <a:t>What didn’t work?</a:t>
            </a:r>
          </a:p>
          <a:p>
            <a:pPr marL="1204913" lvl="1" indent="-461963">
              <a:buFont typeface="Arial" panose="020B0604020202020204" pitchFamily="34" charset="0"/>
              <a:buChar char="•"/>
            </a:pPr>
            <a:r>
              <a:rPr lang="en-US" sz="2400" dirty="0"/>
              <a:t>Will the solution to this problem assist me the next time I see a similar problem?</a:t>
            </a:r>
          </a:p>
          <a:p>
            <a:pPr marL="461963" indent="-461963"/>
            <a:r>
              <a:rPr lang="en-US" sz="2000" dirty="0"/>
              <a:t>                </a:t>
            </a:r>
          </a:p>
        </p:txBody>
      </p:sp>
    </p:spTree>
    <p:extLst>
      <p:ext uri="{BB962C8B-B14F-4D97-AF65-F5344CB8AC3E}">
        <p14:creationId xmlns:p14="http://schemas.microsoft.com/office/powerpoint/2010/main" val="42220895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Make a List (cont.)</a:t>
            </a:r>
          </a:p>
        </p:txBody>
      </p:sp>
      <p:sp>
        <p:nvSpPr>
          <p:cNvPr id="3" name="Content Placeholder 2"/>
          <p:cNvSpPr>
            <a:spLocks noGrp="1"/>
          </p:cNvSpPr>
          <p:nvPr>
            <p:ph idx="1"/>
          </p:nvPr>
        </p:nvSpPr>
        <p:spPr/>
        <p:txBody>
          <a:bodyPr>
            <a:normAutofit/>
          </a:bodyPr>
          <a:lstStyle/>
          <a:p>
            <a:pPr marL="398463" indent="-398463"/>
            <a:r>
              <a:rPr lang="en-US" b="1" dirty="0"/>
              <a:t>4.	Look Back </a:t>
            </a:r>
          </a:p>
          <a:p>
            <a:pPr marL="398463" indent="-398463"/>
            <a:r>
              <a:rPr lang="en-US" dirty="0"/>
              <a:t>	Looking back, we need to determine if the answer makes sense and is feasible. Have we committed any mathematical errors? In fact, we did not make any mathematical errors and our answer is quite feasible for the problem given. Therefore, we can feel confident that our answer of </a:t>
            </a:r>
            <a:r>
              <a:rPr lang="en-US" dirty="0">
                <a:solidFill>
                  <a:srgbClr val="FF0000"/>
                </a:solidFill>
              </a:rPr>
              <a:t>10 combinations </a:t>
            </a:r>
            <a:r>
              <a:rPr lang="en-US" dirty="0"/>
              <a:t>is correct.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 Use a Variable</a:t>
            </a:r>
          </a:p>
        </p:txBody>
      </p:sp>
      <p:sp>
        <p:nvSpPr>
          <p:cNvPr id="3" name="Content Placeholder 2"/>
          <p:cNvSpPr>
            <a:spLocks noGrp="1"/>
          </p:cNvSpPr>
          <p:nvPr>
            <p:ph idx="1"/>
          </p:nvPr>
        </p:nvSpPr>
        <p:spPr/>
        <p:txBody>
          <a:bodyPr>
            <a:noAutofit/>
          </a:bodyPr>
          <a:lstStyle/>
          <a:p>
            <a:r>
              <a:rPr lang="en-US" dirty="0"/>
              <a:t>A number is multiplied by 8 and the product is added to 6. If the sum is 30, what is the number? </a:t>
            </a:r>
          </a:p>
          <a:p>
            <a:r>
              <a:rPr lang="en-US" b="1" dirty="0"/>
              <a:t>Solution </a:t>
            </a:r>
          </a:p>
          <a:p>
            <a:pPr marL="461963" indent="-461963"/>
            <a:r>
              <a:rPr lang="en-US" b="1" dirty="0"/>
              <a:t>1.	Understand the Problem </a:t>
            </a:r>
          </a:p>
          <a:p>
            <a:pPr marL="461963" indent="-461963"/>
            <a:r>
              <a:rPr lang="en-US" dirty="0"/>
              <a:t>	We are being asked to multiply an </a:t>
            </a:r>
            <a:r>
              <a:rPr lang="en-US" i="1" dirty="0"/>
              <a:t>unknown</a:t>
            </a:r>
            <a:r>
              <a:rPr lang="en-US" dirty="0"/>
              <a:t> number by 8. Once we find this product, we are adding the product to 6. The sum is 30. We need to find the missing number.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 Use a Variable (cont.)</a:t>
            </a:r>
          </a:p>
        </p:txBody>
      </p:sp>
      <p:sp>
        <p:nvSpPr>
          <p:cNvPr id="3" name="Content Placeholder 2"/>
          <p:cNvSpPr>
            <a:spLocks noGrp="1"/>
          </p:cNvSpPr>
          <p:nvPr>
            <p:ph idx="1"/>
          </p:nvPr>
        </p:nvSpPr>
        <p:spPr/>
        <p:txBody>
          <a:bodyPr/>
          <a:lstStyle/>
          <a:p>
            <a:pPr marL="461963" indent="-461963"/>
            <a:r>
              <a:rPr lang="en-US" b="1" dirty="0"/>
              <a:t>2.	Develop a Plan </a:t>
            </a:r>
          </a:p>
          <a:p>
            <a:pPr marL="461963" indent="-461963"/>
            <a:r>
              <a:rPr lang="en-US" dirty="0"/>
              <a:t>	Our plan is going to revolve around finding the missing number. Since the number multiplied by 8 is an unknown, we are going to use the variable x to represent the unknown number, then use algebra to solve for the unknown number. </a:t>
            </a:r>
          </a:p>
          <a:p>
            <a:pPr marL="461963" indent="-461963"/>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 Use a Variable (cont.)</a:t>
            </a:r>
          </a:p>
        </p:txBody>
      </p:sp>
      <p:sp>
        <p:nvSpPr>
          <p:cNvPr id="3" name="Content Placeholder 2"/>
          <p:cNvSpPr>
            <a:spLocks noGrp="1"/>
          </p:cNvSpPr>
          <p:nvPr>
            <p:ph idx="1"/>
          </p:nvPr>
        </p:nvSpPr>
        <p:spPr/>
        <p:txBody>
          <a:bodyPr/>
          <a:lstStyle/>
          <a:p>
            <a:pPr marL="461963" indent="-461963"/>
            <a:r>
              <a:rPr lang="en-US" b="1" dirty="0"/>
              <a:t>3.	Carry Out the Plan </a:t>
            </a:r>
          </a:p>
          <a:p>
            <a:pPr marL="461963" indent="-461963"/>
            <a:r>
              <a:rPr lang="en-US" dirty="0"/>
              <a:t>	We let the unknown value be </a:t>
            </a:r>
            <a:r>
              <a:rPr lang="en-US" i="1" dirty="0"/>
              <a:t>x</a:t>
            </a:r>
            <a:r>
              <a:rPr lang="en-US" dirty="0"/>
              <a:t>. Using the given information, we multiply our variable by 8 to get 8</a:t>
            </a:r>
            <a:r>
              <a:rPr lang="en-US" i="1" dirty="0"/>
              <a:t>x</a:t>
            </a:r>
            <a:r>
              <a:rPr lang="en-US" dirty="0"/>
              <a:t>. Then we add 6 to get </a:t>
            </a:r>
            <a:r>
              <a:rPr lang="en-US" dirty="0">
                <a:solidFill>
                  <a:srgbClr val="000099"/>
                </a:solidFill>
              </a:rPr>
              <a:t>8</a:t>
            </a:r>
            <a:r>
              <a:rPr lang="en-US" i="1" dirty="0">
                <a:solidFill>
                  <a:srgbClr val="000099"/>
                </a:solidFill>
              </a:rPr>
              <a:t>x</a:t>
            </a:r>
            <a:r>
              <a:rPr lang="en-US" dirty="0">
                <a:solidFill>
                  <a:srgbClr val="000099"/>
                </a:solidFill>
              </a:rPr>
              <a:t> + 6</a:t>
            </a:r>
            <a:r>
              <a:rPr lang="en-US" dirty="0"/>
              <a:t>. We know this sum is 30. So we have </a:t>
            </a:r>
            <a:r>
              <a:rPr lang="en-US" dirty="0">
                <a:solidFill>
                  <a:srgbClr val="000099"/>
                </a:solidFill>
              </a:rPr>
              <a:t>8</a:t>
            </a:r>
            <a:r>
              <a:rPr lang="en-US" i="1" dirty="0">
                <a:solidFill>
                  <a:srgbClr val="000099"/>
                </a:solidFill>
              </a:rPr>
              <a:t>x</a:t>
            </a:r>
            <a:r>
              <a:rPr lang="en-US" dirty="0">
                <a:solidFill>
                  <a:srgbClr val="000099"/>
                </a:solidFill>
              </a:rPr>
              <a:t> + 6 = 30</a:t>
            </a:r>
            <a:r>
              <a:rPr lang="en-US" dirty="0"/>
              <a:t>. Solving for </a:t>
            </a:r>
            <a:r>
              <a:rPr lang="en-US" i="1" dirty="0"/>
              <a:t>x</a:t>
            </a:r>
            <a:r>
              <a:rPr lang="en-US" dirty="0"/>
              <a:t>, we need to subtract 6 from both sides, then divide by the coefficient of </a:t>
            </a:r>
            <a:r>
              <a:rPr lang="en-US" i="1" dirty="0"/>
              <a:t>x</a:t>
            </a:r>
            <a:r>
              <a:rPr lang="en-US"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 Use a Variable (cont.)</a:t>
            </a:r>
          </a:p>
        </p:txBody>
      </p:sp>
      <p:sp>
        <p:nvSpPr>
          <p:cNvPr id="3" name="Content Placeholder 2"/>
          <p:cNvSpPr>
            <a:spLocks noGrp="1"/>
          </p:cNvSpPr>
          <p:nvPr>
            <p:ph idx="1"/>
          </p:nvPr>
        </p:nvSpPr>
        <p:spPr/>
        <p:txBody>
          <a:bodyPr/>
          <a:lstStyle/>
          <a:p>
            <a:endParaRPr lang="en-US" dirty="0"/>
          </a:p>
          <a:p>
            <a:endParaRPr lang="en-US" dirty="0"/>
          </a:p>
          <a:p>
            <a:endParaRPr lang="en-US" dirty="0"/>
          </a:p>
          <a:p>
            <a:endParaRPr lang="en-US" dirty="0"/>
          </a:p>
          <a:p>
            <a:endParaRPr lang="en-US" dirty="0"/>
          </a:p>
          <a:p>
            <a:endParaRPr lang="en-US" dirty="0"/>
          </a:p>
          <a:p>
            <a:r>
              <a:rPr lang="en-US" dirty="0"/>
              <a:t>We can see that the solution is </a:t>
            </a:r>
            <a:r>
              <a:rPr lang="en-US" i="1" dirty="0">
                <a:solidFill>
                  <a:srgbClr val="FF0000"/>
                </a:solidFill>
              </a:rPr>
              <a:t>x </a:t>
            </a:r>
            <a:r>
              <a:rPr lang="en-US" dirty="0">
                <a:solidFill>
                  <a:srgbClr val="FF0000"/>
                </a:solidFill>
              </a:rPr>
              <a:t>= 3</a:t>
            </a:r>
            <a:r>
              <a:rPr lang="en-US" i="1" dirty="0"/>
              <a:t>. </a:t>
            </a:r>
            <a:endParaRPr lang="en-US" dirty="0"/>
          </a:p>
        </p:txBody>
      </p:sp>
      <p:graphicFrame>
        <p:nvGraphicFramePr>
          <p:cNvPr id="39940" name="Object 4"/>
          <p:cNvGraphicFramePr>
            <a:graphicFrameLocks noChangeAspect="1"/>
          </p:cNvGraphicFramePr>
          <p:nvPr/>
        </p:nvGraphicFramePr>
        <p:xfrm>
          <a:off x="4290704" y="4024004"/>
          <a:ext cx="711200" cy="292100"/>
        </p:xfrm>
        <a:graphic>
          <a:graphicData uri="http://schemas.openxmlformats.org/presentationml/2006/ole">
            <mc:AlternateContent xmlns:mc="http://schemas.openxmlformats.org/markup-compatibility/2006">
              <mc:Choice xmlns:v="urn:schemas-microsoft-com:vml" Requires="v">
                <p:oleObj spid="_x0000_s39985" name="Equation" r:id="rId3" imgW="711000" imgH="291960" progId="Equation.DSMT4">
                  <p:embed/>
                </p:oleObj>
              </mc:Choice>
              <mc:Fallback>
                <p:oleObj name="Equation" r:id="rId3" imgW="711000" imgH="29196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90704" y="4024004"/>
                        <a:ext cx="711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9941" name="Object 5"/>
          <p:cNvGraphicFramePr>
            <a:graphicFrameLocks noChangeAspect="1"/>
          </p:cNvGraphicFramePr>
          <p:nvPr/>
        </p:nvGraphicFramePr>
        <p:xfrm>
          <a:off x="4082080" y="2959100"/>
          <a:ext cx="1193800" cy="838200"/>
        </p:xfrm>
        <a:graphic>
          <a:graphicData uri="http://schemas.openxmlformats.org/presentationml/2006/ole">
            <mc:AlternateContent xmlns:mc="http://schemas.openxmlformats.org/markup-compatibility/2006">
              <mc:Choice xmlns:v="urn:schemas-microsoft-com:vml" Requires="v">
                <p:oleObj spid="_x0000_s39986" name="Equation" r:id="rId5" imgW="1193760" imgH="838080" progId="Equation.DSMT4">
                  <p:embed/>
                </p:oleObj>
              </mc:Choice>
              <mc:Fallback>
                <p:oleObj name="Equation" r:id="rId5" imgW="1193760" imgH="83808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082080" y="2959100"/>
                        <a:ext cx="1193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9942" name="Object 6"/>
          <p:cNvGraphicFramePr>
            <a:graphicFrameLocks noChangeAspect="1"/>
          </p:cNvGraphicFramePr>
          <p:nvPr/>
        </p:nvGraphicFramePr>
        <p:xfrm>
          <a:off x="4127786" y="2424752"/>
          <a:ext cx="1079500" cy="292100"/>
        </p:xfrm>
        <a:graphic>
          <a:graphicData uri="http://schemas.openxmlformats.org/presentationml/2006/ole">
            <mc:AlternateContent xmlns:mc="http://schemas.openxmlformats.org/markup-compatibility/2006">
              <mc:Choice xmlns:v="urn:schemas-microsoft-com:vml" Requires="v">
                <p:oleObj spid="_x0000_s39987" name="Equation" r:id="rId7" imgW="1079280" imgH="291960" progId="Equation.DSMT4">
                  <p:embed/>
                </p:oleObj>
              </mc:Choice>
              <mc:Fallback>
                <p:oleObj name="Equation" r:id="rId7" imgW="1079280" imgH="29196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127786" y="2424752"/>
                        <a:ext cx="1079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9943" name="Object 7"/>
          <p:cNvGraphicFramePr>
            <a:graphicFrameLocks noChangeAspect="1"/>
          </p:cNvGraphicFramePr>
          <p:nvPr/>
        </p:nvGraphicFramePr>
        <p:xfrm>
          <a:off x="3139722" y="1863725"/>
          <a:ext cx="2552700" cy="292100"/>
        </p:xfrm>
        <a:graphic>
          <a:graphicData uri="http://schemas.openxmlformats.org/presentationml/2006/ole">
            <mc:AlternateContent xmlns:mc="http://schemas.openxmlformats.org/markup-compatibility/2006">
              <mc:Choice xmlns:v="urn:schemas-microsoft-com:vml" Requires="v">
                <p:oleObj spid="_x0000_s39988" name="Equation" r:id="rId9" imgW="2552400" imgH="291960" progId="Equation.DSMT4">
                  <p:embed/>
                </p:oleObj>
              </mc:Choice>
              <mc:Fallback>
                <p:oleObj name="Equation" r:id="rId9" imgW="2552400" imgH="29196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139722" y="1863725"/>
                        <a:ext cx="2552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9944" name="Object 8"/>
          <p:cNvGraphicFramePr>
            <a:graphicFrameLocks noChangeAspect="1"/>
          </p:cNvGraphicFramePr>
          <p:nvPr/>
        </p:nvGraphicFramePr>
        <p:xfrm>
          <a:off x="3630304" y="1309048"/>
          <a:ext cx="1574800" cy="292100"/>
        </p:xfrm>
        <a:graphic>
          <a:graphicData uri="http://schemas.openxmlformats.org/presentationml/2006/ole">
            <mc:AlternateContent xmlns:mc="http://schemas.openxmlformats.org/markup-compatibility/2006">
              <mc:Choice xmlns:v="urn:schemas-microsoft-com:vml" Requires="v">
                <p:oleObj spid="_x0000_s39989" name="Equation" r:id="rId11" imgW="1574640" imgH="291960" progId="Equation.DSMT4">
                  <p:embed/>
                </p:oleObj>
              </mc:Choice>
              <mc:Fallback>
                <p:oleObj name="Equation" r:id="rId11" imgW="1574640" imgH="29196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630304" y="1309048"/>
                        <a:ext cx="1574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1" name="Straight Connector 10"/>
          <p:cNvCxnSpPr/>
          <p:nvPr/>
        </p:nvCxnSpPr>
        <p:spPr>
          <a:xfrm rot="5400000">
            <a:off x="3720724" y="1866900"/>
            <a:ext cx="3810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5400000">
            <a:off x="4221140" y="1872588"/>
            <a:ext cx="3810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5400000">
            <a:off x="4027796" y="2974644"/>
            <a:ext cx="3810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5400000">
            <a:off x="4082388" y="3516004"/>
            <a:ext cx="3810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994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994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994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994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 Use a Variable (cont.)</a:t>
            </a:r>
          </a:p>
        </p:txBody>
      </p:sp>
      <p:sp>
        <p:nvSpPr>
          <p:cNvPr id="3" name="Content Placeholder 2"/>
          <p:cNvSpPr>
            <a:spLocks noGrp="1"/>
          </p:cNvSpPr>
          <p:nvPr>
            <p:ph idx="1"/>
          </p:nvPr>
        </p:nvSpPr>
        <p:spPr/>
        <p:txBody>
          <a:bodyPr/>
          <a:lstStyle/>
          <a:p>
            <a:pPr marL="461963" indent="-461963"/>
            <a:r>
              <a:rPr lang="en-US" b="1" dirty="0"/>
              <a:t>4.	Look Back </a:t>
            </a:r>
          </a:p>
          <a:p>
            <a:pPr marL="461963" indent="-461963"/>
            <a:r>
              <a:rPr lang="en-US" dirty="0"/>
              <a:t>	The primary objective of looking back is to check the answer to make sure it is correct. A number, 3, is multiplied by 8 and the product is added to 6 to get a sum of 30. </a:t>
            </a:r>
          </a:p>
          <a:p>
            <a:pPr algn="ctr"/>
            <a:r>
              <a:rPr lang="en-US" dirty="0">
                <a:solidFill>
                  <a:srgbClr val="000099"/>
                </a:solidFill>
              </a:rPr>
              <a:t>8(3) + 6 = 30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Skill Check #3</a:t>
            </a:r>
          </a:p>
        </p:txBody>
      </p:sp>
      <p:sp>
        <p:nvSpPr>
          <p:cNvPr id="3" name="Content Placeholder 2"/>
          <p:cNvSpPr>
            <a:spLocks noGrp="1"/>
          </p:cNvSpPr>
          <p:nvPr>
            <p:ph idx="1"/>
          </p:nvPr>
        </p:nvSpPr>
        <p:spPr/>
        <p:txBody>
          <a:bodyPr>
            <a:normAutofit/>
          </a:bodyPr>
          <a:lstStyle/>
          <a:p>
            <a:endParaRPr lang="en-US" dirty="0"/>
          </a:p>
          <a:p>
            <a:endParaRPr lang="en-US" b="1" dirty="0"/>
          </a:p>
          <a:p>
            <a:endParaRPr lang="en-US" b="1" dirty="0"/>
          </a:p>
          <a:p>
            <a:endParaRPr lang="en-US" b="1" dirty="0"/>
          </a:p>
          <a:p>
            <a:endParaRPr lang="en-US" b="1" dirty="0"/>
          </a:p>
          <a:p>
            <a:endParaRPr lang="en-US" b="1" dirty="0"/>
          </a:p>
          <a:p>
            <a:endParaRPr lang="en-US" b="1" dirty="0"/>
          </a:p>
          <a:p>
            <a:r>
              <a:rPr lang="en-US" dirty="0">
                <a:solidFill>
                  <a:srgbClr val="000000"/>
                </a:solidFill>
              </a:rPr>
              <a:t>Answer:</a:t>
            </a:r>
            <a:r>
              <a:rPr lang="pt-BR" dirty="0">
                <a:solidFill>
                  <a:schemeClr val="tx1"/>
                </a:solidFill>
              </a:rPr>
              <a:t> </a:t>
            </a:r>
            <a:r>
              <a:rPr lang="pt-BR" dirty="0">
                <a:solidFill>
                  <a:srgbClr val="FF0000"/>
                </a:solidFill>
              </a:rPr>
              <a:t>11, 13, and 15 </a:t>
            </a:r>
            <a:r>
              <a:rPr lang="pt-BR" i="1" dirty="0">
                <a:solidFill>
                  <a:srgbClr val="FF0000"/>
                </a:solidFill>
              </a:rPr>
              <a:t> </a:t>
            </a:r>
          </a:p>
          <a:p>
            <a:endParaRPr lang="en-US" b="1" dirty="0"/>
          </a:p>
          <a:p>
            <a:endParaRPr lang="en-US" b="1" dirty="0"/>
          </a:p>
        </p:txBody>
      </p:sp>
      <p:sp>
        <p:nvSpPr>
          <p:cNvPr id="4" name="Content Placeholder 2"/>
          <p:cNvSpPr txBox="1">
            <a:spLocks/>
          </p:cNvSpPr>
          <p:nvPr/>
        </p:nvSpPr>
        <p:spPr>
          <a:xfrm>
            <a:off x="457200" y="1371600"/>
            <a:ext cx="8229600" cy="1455783"/>
          </a:xfrm>
          <a:prstGeom prst="rect">
            <a:avLst/>
          </a:prstGeom>
          <a:solidFill>
            <a:srgbClr val="FFFFCC"/>
          </a:solidFill>
          <a:ln w="28575">
            <a:solidFill>
              <a:srgbClr val="000000"/>
            </a:solidFill>
          </a:ln>
        </p:spPr>
        <p:txBody>
          <a:bodyPr>
            <a:spAutoFit/>
          </a:bodyPr>
          <a:lstStyle/>
          <a:p>
            <a:pPr marL="0" marR="0" lvl="0" indent="0" algn="ctr" defTabSz="914400" rtl="0" eaLnBrk="1" fontAlgn="auto" latinLnBrk="0" hangingPunct="1">
              <a:lnSpc>
                <a:spcPct val="100000"/>
              </a:lnSpc>
              <a:spcBef>
                <a:spcPts val="100"/>
              </a:spcBef>
              <a:spcAft>
                <a:spcPts val="0"/>
              </a:spcAft>
              <a:buClrTx/>
              <a:buSzTx/>
              <a:buFontTx/>
              <a:buNone/>
              <a:tabLst/>
              <a:defRPr/>
            </a:pPr>
            <a:r>
              <a:rPr lang="en-US" sz="2700" b="1" dirty="0">
                <a:solidFill>
                  <a:srgbClr val="000000"/>
                </a:solidFill>
              </a:rPr>
              <a:t>Skill Check #3</a:t>
            </a:r>
            <a:endParaRPr kumimoji="0" lang="en-US" sz="2700" b="1" i="0" u="none" strike="noStrike" kern="1200" cap="none" spc="0" normalizeH="0" baseline="0" noProof="0" dirty="0">
              <a:ln>
                <a:noFill/>
              </a:ln>
              <a:solidFill>
                <a:srgbClr val="000000"/>
              </a:solidFill>
              <a:effectLst/>
              <a:uLnTx/>
              <a:uFillTx/>
              <a:latin typeface="+mn-lt"/>
              <a:ea typeface="+mn-ea"/>
              <a:cs typeface="+mn-cs"/>
            </a:endParaRPr>
          </a:p>
          <a:p>
            <a:pPr lvl="0">
              <a:spcBef>
                <a:spcPct val="20000"/>
              </a:spcBef>
            </a:pPr>
            <a:r>
              <a:rPr lang="en-US" sz="2800" dirty="0">
                <a:solidFill>
                  <a:srgbClr val="000000"/>
                </a:solidFill>
              </a:rPr>
              <a:t>The sum of 3 consecutive odd natural numbers is 39. Find the three numbers.</a:t>
            </a:r>
            <a:endParaRPr kumimoji="0" lang="en-US" sz="2700" b="1" u="none" strike="noStrike" kern="1200" cap="none" spc="0" normalizeH="0" baseline="0" noProof="0" dirty="0">
              <a:ln>
                <a:noFill/>
              </a:ln>
              <a:solidFill>
                <a:srgbClr val="000000"/>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Working Backwards</a:t>
            </a:r>
          </a:p>
        </p:txBody>
      </p:sp>
      <p:sp>
        <p:nvSpPr>
          <p:cNvPr id="3" name="Content Placeholder 2"/>
          <p:cNvSpPr>
            <a:spLocks noGrp="1"/>
          </p:cNvSpPr>
          <p:nvPr>
            <p:ph idx="1"/>
          </p:nvPr>
        </p:nvSpPr>
        <p:spPr/>
        <p:txBody>
          <a:bodyPr/>
          <a:lstStyle/>
          <a:p>
            <a:r>
              <a:rPr lang="en-US" dirty="0"/>
              <a:t>While three watchmen were guarding an orchard, a thief slipped in and stole some apples. On his way out, the thief met the three watchmen, one after another, and to each in turn he gave one-half of the apples he had, plus two more in addition to that. In this way, he managed to escape with one apple. How many apples had he stolen originally? </a:t>
            </a:r>
            <a:endParaRPr lang="en-US" b="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Working Backwards (cont.)</a:t>
            </a:r>
          </a:p>
        </p:txBody>
      </p:sp>
      <p:sp>
        <p:nvSpPr>
          <p:cNvPr id="3" name="Content Placeholder 2"/>
          <p:cNvSpPr>
            <a:spLocks noGrp="1"/>
          </p:cNvSpPr>
          <p:nvPr>
            <p:ph idx="1"/>
          </p:nvPr>
        </p:nvSpPr>
        <p:spPr/>
        <p:txBody>
          <a:bodyPr/>
          <a:lstStyle/>
          <a:p>
            <a:r>
              <a:rPr lang="en-US" b="1" dirty="0"/>
              <a:t>Solution </a:t>
            </a:r>
          </a:p>
          <a:p>
            <a:pPr marL="461963" indent="-461963"/>
            <a:r>
              <a:rPr lang="en-US" b="1" dirty="0"/>
              <a:t>1.	Understand the Problem </a:t>
            </a:r>
          </a:p>
          <a:p>
            <a:pPr marL="461963" indent="-461963"/>
            <a:r>
              <a:rPr lang="en-US" dirty="0"/>
              <a:t>	After reading the problem, we can identify the pertinent information needed to solve the problem. The thief had one apple when he escaped the orchard. We are asked to determine how many apples he started with if he gave each of the three watchmen      of the apples in his possession, plus two more. </a:t>
            </a:r>
          </a:p>
        </p:txBody>
      </p:sp>
      <p:graphicFrame>
        <p:nvGraphicFramePr>
          <p:cNvPr id="4" name="Object 3"/>
          <p:cNvGraphicFramePr>
            <a:graphicFrameLocks noChangeAspect="1"/>
          </p:cNvGraphicFramePr>
          <p:nvPr>
            <p:extLst>
              <p:ext uri="{D42A27DB-BD31-4B8C-83A1-F6EECF244321}">
                <p14:modId xmlns:p14="http://schemas.microsoft.com/office/powerpoint/2010/main" val="1854245367"/>
              </p:ext>
            </p:extLst>
          </p:nvPr>
        </p:nvGraphicFramePr>
        <p:xfrm>
          <a:off x="2666997" y="4419600"/>
          <a:ext cx="254000" cy="685800"/>
        </p:xfrm>
        <a:graphic>
          <a:graphicData uri="http://schemas.openxmlformats.org/presentationml/2006/ole">
            <mc:AlternateContent xmlns:mc="http://schemas.openxmlformats.org/markup-compatibility/2006">
              <mc:Choice xmlns:v="urn:schemas-microsoft-com:vml" Requires="v">
                <p:oleObj spid="_x0000_s40971" name="Equation" r:id="rId3" imgW="253890" imgH="837836" progId="Equation.DSMT4">
                  <p:embed/>
                </p:oleObj>
              </mc:Choice>
              <mc:Fallback>
                <p:oleObj name="Equation" r:id="rId3" imgW="253890" imgH="837836"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66997" y="4419600"/>
                        <a:ext cx="254000" cy="685800"/>
                      </a:xfrm>
                      <a:prstGeom prst="rect">
                        <a:avLst/>
                      </a:prstGeom>
                      <a:noFill/>
                      <a:ln>
                        <a:noFill/>
                      </a:ln>
                      <a:effectLst/>
                    </p:spPr>
                  </p:pic>
                </p:oleObj>
              </mc:Fallback>
            </mc:AlternateContent>
          </a:graphicData>
        </a:graphic>
      </p:graphicFrame>
    </p:spTree>
    <p:extLst>
      <p:ext uri="{BB962C8B-B14F-4D97-AF65-F5344CB8AC3E}">
        <p14:creationId xmlns:p14="http://schemas.microsoft.com/office/powerpoint/2010/main" val="34633834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Working Backwards (cont.)</a:t>
            </a:r>
          </a:p>
        </p:txBody>
      </p:sp>
      <p:sp>
        <p:nvSpPr>
          <p:cNvPr id="3" name="Content Placeholder 2"/>
          <p:cNvSpPr>
            <a:spLocks noGrp="1"/>
          </p:cNvSpPr>
          <p:nvPr>
            <p:ph idx="1"/>
          </p:nvPr>
        </p:nvSpPr>
        <p:spPr/>
        <p:txBody>
          <a:bodyPr/>
          <a:lstStyle/>
          <a:p>
            <a:pPr marL="461963" indent="-461963"/>
            <a:r>
              <a:rPr lang="en-US" b="1" dirty="0"/>
              <a:t>2.	Develop a Plan </a:t>
            </a:r>
          </a:p>
          <a:p>
            <a:pPr marL="461963" indent="-461963"/>
            <a:r>
              <a:rPr lang="en-US" dirty="0"/>
              <a:t>	Choosing a strategy that best reflects the situation often makes problem solving a little easier. In this problem, it seems it might be best to work backwards. Notice that we have the ending value of one apple already. Using this fact, we can find the solution by working backwards using the information given. When using the method of working backwards, note that all of the operations of arithmetic are done in reverse.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Working Backwards (cont.)</a:t>
            </a:r>
          </a:p>
        </p:txBody>
      </p:sp>
      <p:sp>
        <p:nvSpPr>
          <p:cNvPr id="3" name="Content Placeholder 2"/>
          <p:cNvSpPr>
            <a:spLocks noGrp="1"/>
          </p:cNvSpPr>
          <p:nvPr>
            <p:ph idx="1"/>
          </p:nvPr>
        </p:nvSpPr>
        <p:spPr/>
        <p:txBody>
          <a:bodyPr>
            <a:noAutofit/>
          </a:bodyPr>
          <a:lstStyle/>
          <a:p>
            <a:pPr marL="461963" indent="-461963"/>
            <a:r>
              <a:rPr lang="en-US" b="1" dirty="0"/>
              <a:t>3.	Carry Out the Plan </a:t>
            </a:r>
          </a:p>
          <a:p>
            <a:pPr marL="461963" indent="-461963"/>
            <a:r>
              <a:rPr lang="en-US" dirty="0"/>
              <a:t>	We have decided to work backwards. Recall from the initial problem that the thief is </a:t>
            </a:r>
            <a:r>
              <a:rPr lang="en-US" i="1" dirty="0"/>
              <a:t>dividing</a:t>
            </a:r>
            <a:r>
              <a:rPr lang="en-US" dirty="0"/>
              <a:t> his apples in half and then </a:t>
            </a:r>
            <a:r>
              <a:rPr lang="en-US" i="1" dirty="0"/>
              <a:t>subtracting</a:t>
            </a:r>
            <a:r>
              <a:rPr lang="en-US" dirty="0"/>
              <a:t> two more from the number of apples in his possession each time he meets a watchman. To work backwards, we must reverse the operations each time. So instead of subtracting 2 apples, we add 2. Instead of dividing his apples in half (that is, dividing by 2), we multiply by 2.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accent3"/>
        </a:solidFill>
        <a:ln w="28575">
          <a:solidFill>
            <a:srgbClr val="000000"/>
          </a:solidFill>
        </a:ln>
      </a:spPr>
      <a:bodyPr wrap="square">
        <a:normAutofit/>
      </a:bodyPr>
      <a:lstStyle>
        <a:defPPr algn="ctr">
          <a:spcBef>
            <a:spcPct val="0"/>
          </a:spcBef>
          <a:buFont typeface="Courier New" pitchFamily="49" charset="0"/>
          <a:buNone/>
          <a:defRPr sz="2800" b="1" dirty="0" smtClean="0">
            <a:solidFill>
              <a:srgbClr val="000000"/>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1698</TotalTime>
  <Words>1934</Words>
  <Application>Microsoft Office PowerPoint</Application>
  <PresentationFormat>On-screen Show (4:3)</PresentationFormat>
  <Paragraphs>320</Paragraphs>
  <Slides>56</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56</vt:i4>
      </vt:variant>
    </vt:vector>
  </HeadingPairs>
  <TitlesOfParts>
    <vt:vector size="61" baseType="lpstr">
      <vt:lpstr>Arial</vt:lpstr>
      <vt:lpstr>Calibri</vt:lpstr>
      <vt:lpstr>Courier New</vt:lpstr>
      <vt:lpstr>Office Theme</vt:lpstr>
      <vt:lpstr>Equation</vt:lpstr>
      <vt:lpstr>Section 1.2</vt:lpstr>
      <vt:lpstr>Objectives</vt:lpstr>
      <vt:lpstr>Pólya and Problem‑solving </vt:lpstr>
      <vt:lpstr>Pólya and Problem‑solving (cont.)</vt:lpstr>
      <vt:lpstr>Pólya and Problem‑solving (cont.)</vt:lpstr>
      <vt:lpstr>Example 1: Working Backwards</vt:lpstr>
      <vt:lpstr>Example 1: Working Backwards (cont.)</vt:lpstr>
      <vt:lpstr>Example 1: Working Backwards (cont.)</vt:lpstr>
      <vt:lpstr>Example 1: Working Backwards (cont.)</vt:lpstr>
      <vt:lpstr>Example 1: Working Backwards (cont.)</vt:lpstr>
      <vt:lpstr>Example 1: Working Backwards (cont.)</vt:lpstr>
      <vt:lpstr>Example 1: Working Backwards (cont.)</vt:lpstr>
      <vt:lpstr>Example 1: Working Backwards (cont.)</vt:lpstr>
      <vt:lpstr>Example 1: Working Backwards (cont.)</vt:lpstr>
      <vt:lpstr>Example 2: Guess and Test</vt:lpstr>
      <vt:lpstr>Example 2: Guess and Test (cont.)</vt:lpstr>
      <vt:lpstr>Example 2: Guess and Test (cont.)</vt:lpstr>
      <vt:lpstr>Example 2: Guess and Test (cont.)</vt:lpstr>
      <vt:lpstr>Example 2: Guess and Test (cont.)</vt:lpstr>
      <vt:lpstr>Example 2: Guess and Test (cont.)</vt:lpstr>
      <vt:lpstr>Example 2: Guess and Test (cont.)</vt:lpstr>
      <vt:lpstr>Skill Check #1</vt:lpstr>
      <vt:lpstr>Skill Check #1</vt:lpstr>
      <vt:lpstr>Example 3: Solve a Simpler Problem</vt:lpstr>
      <vt:lpstr>Example 3: Solve a Simpler Problem (cont.)</vt:lpstr>
      <vt:lpstr>Example 3: Solve a Simpler Problem (cont.)</vt:lpstr>
      <vt:lpstr>Example 3: Solve a Simpler Problem (cont.)</vt:lpstr>
      <vt:lpstr>Example 3: Solve a Simpler Problem (cont.)</vt:lpstr>
      <vt:lpstr>Example 3: Solve a Simpler Problem (cont.)</vt:lpstr>
      <vt:lpstr>Example 3: Solve a Simpler Problem (cont.)</vt:lpstr>
      <vt:lpstr>Example 4: Find a Pattern</vt:lpstr>
      <vt:lpstr>Example 4: Find a Pattern (cont.)</vt:lpstr>
      <vt:lpstr>Example 4: Find a Pattern (cont.)</vt:lpstr>
      <vt:lpstr>Example 4: Find a Pattern (cont.)</vt:lpstr>
      <vt:lpstr>Example 4: Find a Pattern (cont.)</vt:lpstr>
      <vt:lpstr>Example 4: Find a Pattern (cont.)</vt:lpstr>
      <vt:lpstr>Skill Check #2</vt:lpstr>
      <vt:lpstr>Example 5: Draw a Diagram</vt:lpstr>
      <vt:lpstr>Example 5: Draw a Diagram (cont.)</vt:lpstr>
      <vt:lpstr>Example 5: Draw a Diagram (cont.)</vt:lpstr>
      <vt:lpstr>Example 5: Draw a Diagram (cont.)</vt:lpstr>
      <vt:lpstr>Example 5: Draw a Diagram (cont.)</vt:lpstr>
      <vt:lpstr>Example 5: Draw a Diagram (cont.)</vt:lpstr>
      <vt:lpstr>Example 5: Draw a Diagram (cont.)</vt:lpstr>
      <vt:lpstr>Example 5: Draw a Diagram (cont.)</vt:lpstr>
      <vt:lpstr>Example 6: Make a List</vt:lpstr>
      <vt:lpstr>Example 6: Make a List (cont.)</vt:lpstr>
      <vt:lpstr>Example 6: Make a List (cont.)</vt:lpstr>
      <vt:lpstr>Example 6: Make a List (cont.)</vt:lpstr>
      <vt:lpstr>Example 6: Make a List (cont.)</vt:lpstr>
      <vt:lpstr>Example 7: Use a Variable</vt:lpstr>
      <vt:lpstr>Example 7: Use a Variable (cont.)</vt:lpstr>
      <vt:lpstr>Example 7: Use a Variable (cont.)</vt:lpstr>
      <vt:lpstr>Example 7: Use a Variable (cont.)</vt:lpstr>
      <vt:lpstr>Example 7: Use a Variable (cont.)</vt:lpstr>
      <vt:lpstr>Skill Check #3</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dc:title>
  <dc:creator>Hawkes Learning Systems</dc:creator>
  <cp:lastModifiedBy>Daniel Breuer</cp:lastModifiedBy>
  <cp:revision>264</cp:revision>
  <dcterms:created xsi:type="dcterms:W3CDTF">2013-04-26T14:43:13Z</dcterms:created>
  <dcterms:modified xsi:type="dcterms:W3CDTF">2018-02-07T14:49:27Z</dcterms:modified>
</cp:coreProperties>
</file>