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8" r:id="rId3"/>
    <p:sldId id="261" r:id="rId4"/>
    <p:sldId id="260" r:id="rId5"/>
    <p:sldId id="312" r:id="rId6"/>
    <p:sldId id="311" r:id="rId7"/>
    <p:sldId id="262" r:id="rId8"/>
    <p:sldId id="263" r:id="rId9"/>
    <p:sldId id="264" r:id="rId10"/>
    <p:sldId id="305" r:id="rId11"/>
    <p:sldId id="265" r:id="rId12"/>
    <p:sldId id="266" r:id="rId13"/>
    <p:sldId id="267" r:id="rId14"/>
    <p:sldId id="306" r:id="rId15"/>
    <p:sldId id="268" r:id="rId16"/>
    <p:sldId id="269" r:id="rId17"/>
    <p:sldId id="270" r:id="rId18"/>
    <p:sldId id="271" r:id="rId19"/>
    <p:sldId id="307" r:id="rId20"/>
    <p:sldId id="310" r:id="rId21"/>
    <p:sldId id="272" r:id="rId22"/>
    <p:sldId id="273" r:id="rId23"/>
    <p:sldId id="274" r:id="rId24"/>
    <p:sldId id="275" r:id="rId25"/>
    <p:sldId id="276" r:id="rId26"/>
    <p:sldId id="277" r:id="rId27"/>
    <p:sldId id="278" r:id="rId28"/>
    <p:sldId id="279" r:id="rId29"/>
    <p:sldId id="313"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1F497D"/>
    <a:srgbClr val="366092"/>
    <a:srgbClr val="000000"/>
    <a:srgbClr val="FF00FF"/>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26" autoAdjust="0"/>
    <p:restoredTop sz="94709" autoAdjust="0"/>
  </p:normalViewPr>
  <p:slideViewPr>
    <p:cSldViewPr>
      <p:cViewPr varScale="1">
        <p:scale>
          <a:sx n="71" d="100"/>
          <a:sy n="71" d="100"/>
        </p:scale>
        <p:origin x="76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6"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4"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Estimating and Evaluating</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rmAutofit/>
          </a:bodyPr>
          <a:lstStyle/>
          <a:p>
            <a:r>
              <a:rPr lang="en-US" dirty="0" smtClean="0"/>
              <a:t>Since all we need is an estimate, we’ll use this average. However, keep in mind that some venues include the cost of food in the total cost of the venue, while other venues do not include this and may still cost tens of thousands of dollars.</a:t>
            </a:r>
            <a:r>
              <a:rPr lang="en-US" baseline="30000" dirty="0" smtClean="0"/>
              <a:t>1</a:t>
            </a:r>
            <a:r>
              <a:rPr lang="en-US" dirty="0" smtClean="0"/>
              <a:t> </a:t>
            </a:r>
          </a:p>
          <a:p>
            <a:r>
              <a:rPr lang="en-US" dirty="0" smtClean="0"/>
              <a:t>Food for a reception is usually based on a “per person” amount. As a result, changing the number of guests could drastically change the total cost of the food.</a:t>
            </a:r>
          </a:p>
          <a:p>
            <a:endParaRPr lang="en-US" sz="1600" dirty="0" smtClean="0"/>
          </a:p>
          <a:p>
            <a:endParaRPr lang="en-US" sz="1600" dirty="0" smtClean="0"/>
          </a:p>
          <a:p>
            <a:r>
              <a:rPr lang="en-US" sz="1600" b="1" dirty="0" smtClean="0"/>
              <a:t>1  </a:t>
            </a:r>
            <a:r>
              <a:rPr lang="en-US" sz="1600" dirty="0" smtClean="0"/>
              <a:t>The Wedding Report, http://www.theweddingreport.com </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Autofit/>
          </a:bodyPr>
          <a:lstStyle/>
          <a:p>
            <a:r>
              <a:rPr lang="en-US" dirty="0" smtClean="0"/>
              <a:t>Several wedding sites give total cost averages in the range of $4750. Again, keeping in mind that we’re looking for an estimate and not an exact figure, this will help keep us moving forward on finding the estimate and keep us from being bogged down in finding the least expensive price per head. </a:t>
            </a:r>
          </a:p>
          <a:p>
            <a:r>
              <a:rPr lang="en-US" dirty="0" smtClean="0"/>
              <a:t>Decorations can be anything from very simple to spectacular! However, the average reported cost is in the $900 range for reception decorations and flower arrangements. So, we’ll use this for our estimate.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Autofit/>
          </a:bodyPr>
          <a:lstStyle/>
          <a:p>
            <a:r>
              <a:rPr lang="en-US" dirty="0" smtClean="0"/>
              <a:t>Last, assuming entertainment is a desired feature of the reception, we’ll need to make an initial decision based on some quick research. Having a DJ or single musician ranges from $300 to $700, while having a live band ranges from $900 to $1600. It might seem like averaging the two of these would give a good general idea, but stop and think for a minute. An average of the lowest and highest amounts would give us an amount of $950. This amount is either far too much for the first category, or not really enough for the higher category.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rmAutofit/>
          </a:bodyPr>
          <a:lstStyle/>
          <a:p>
            <a:r>
              <a:rPr lang="en-US" dirty="0" smtClean="0"/>
              <a:t>So instead of being so far off in either direction, we will simply chose one of the categories and mention it in our estimation. For now, choosing the lower end of having a DJ or single musician, means that </a:t>
            </a:r>
          </a:p>
          <a:p>
            <a:endParaRPr lang="en-US" sz="1000" dirty="0" smtClean="0"/>
          </a:p>
          <a:p>
            <a:r>
              <a:rPr lang="en-US" dirty="0" smtClean="0"/>
              <a:t>entertainment cost is about </a:t>
            </a:r>
          </a:p>
          <a:p>
            <a:endParaRPr lang="en-US" sz="1000" dirty="0" smtClean="0"/>
          </a:p>
          <a:p>
            <a:r>
              <a:rPr lang="en-US" dirty="0" smtClean="0"/>
              <a:t>Now, we’re prepared to combine all of the individual estimates in order to arrive at a total estimate for a wedding reception. </a:t>
            </a:r>
            <a:endParaRPr lang="en-US" dirty="0"/>
          </a:p>
        </p:txBody>
      </p:sp>
      <p:graphicFrame>
        <p:nvGraphicFramePr>
          <p:cNvPr id="63490" name="Object 2"/>
          <p:cNvGraphicFramePr>
            <a:graphicFrameLocks noChangeAspect="1"/>
          </p:cNvGraphicFramePr>
          <p:nvPr/>
        </p:nvGraphicFramePr>
        <p:xfrm>
          <a:off x="4635500" y="3124200"/>
          <a:ext cx="2946400" cy="838200"/>
        </p:xfrm>
        <a:graphic>
          <a:graphicData uri="http://schemas.openxmlformats.org/presentationml/2006/ole">
            <mc:AlternateContent xmlns:mc="http://schemas.openxmlformats.org/markup-compatibility/2006">
              <mc:Choice xmlns:v="urn:schemas-microsoft-com:vml" Requires="v">
                <p:oleObj spid="_x0000_s63494" name="Equation" r:id="rId3" imgW="2946240" imgH="838080" progId="Equation.DSMT4">
                  <p:embed/>
                </p:oleObj>
              </mc:Choice>
              <mc:Fallback>
                <p:oleObj name="Equation" r:id="rId3" imgW="29462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35500" y="3124200"/>
                        <a:ext cx="294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Autofit/>
          </a:bodyPr>
          <a:lstStyle/>
          <a:p>
            <a:endParaRPr lang="en-US" dirty="0" smtClean="0"/>
          </a:p>
          <a:p>
            <a:endParaRPr lang="en-US" dirty="0" smtClean="0"/>
          </a:p>
          <a:p>
            <a:endParaRPr lang="en-US" dirty="0" smtClean="0"/>
          </a:p>
          <a:p>
            <a:endParaRPr lang="en-US" dirty="0" smtClean="0"/>
          </a:p>
          <a:p>
            <a:endParaRPr lang="en-US" dirty="0" smtClean="0"/>
          </a:p>
          <a:p>
            <a:r>
              <a:rPr lang="en-US" dirty="0" smtClean="0"/>
              <a:t>Since the estimation price is $9378, now might be a good time to consider if rounding should play a part, and if so, how precise it should be. Because this is an estimate, giving prices that end in $78 might appear to be more accurate than we were anticipating. </a:t>
            </a:r>
            <a:endParaRPr lang="en-US" dirty="0"/>
          </a:p>
        </p:txBody>
      </p:sp>
      <p:graphicFrame>
        <p:nvGraphicFramePr>
          <p:cNvPr id="90115" name="Object 3"/>
          <p:cNvGraphicFramePr>
            <a:graphicFrameLocks noChangeAspect="1"/>
          </p:cNvGraphicFramePr>
          <p:nvPr>
            <p:extLst>
              <p:ext uri="{D42A27DB-BD31-4B8C-83A1-F6EECF244321}">
                <p14:modId xmlns:p14="http://schemas.microsoft.com/office/powerpoint/2010/main" val="2533306056"/>
              </p:ext>
            </p:extLst>
          </p:nvPr>
        </p:nvGraphicFramePr>
        <p:xfrm>
          <a:off x="2889250" y="1441450"/>
          <a:ext cx="3365500" cy="2019300"/>
        </p:xfrm>
        <a:graphic>
          <a:graphicData uri="http://schemas.openxmlformats.org/presentationml/2006/ole">
            <mc:AlternateContent xmlns:mc="http://schemas.openxmlformats.org/markup-compatibility/2006">
              <mc:Choice xmlns:v="urn:schemas-microsoft-com:vml" Requires="v">
                <p:oleObj spid="_x0000_s90125" name="Equation" r:id="rId3" imgW="3365280" imgH="2019240" progId="Equation.DSMT4">
                  <p:embed/>
                </p:oleObj>
              </mc:Choice>
              <mc:Fallback>
                <p:oleObj name="Equation" r:id="rId3" imgW="3365280" imgH="2019240" progId="Equation.DSMT4">
                  <p:embed/>
                  <p:pic>
                    <p:nvPicPr>
                      <p:cNvPr id="0" name="Picture 3"/>
                      <p:cNvPicPr>
                        <a:picLocks noChangeAspect="1" noChangeArrowheads="1"/>
                      </p:cNvPicPr>
                      <p:nvPr/>
                    </p:nvPicPr>
                    <p:blipFill>
                      <a:blip r:embed="rId4"/>
                      <a:srcRect/>
                      <a:stretch>
                        <a:fillRect/>
                      </a:stretch>
                    </p:blipFill>
                    <p:spPr bwMode="auto">
                      <a:xfrm>
                        <a:off x="2889250" y="1441450"/>
                        <a:ext cx="336550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6" name="Object 4"/>
          <p:cNvGraphicFramePr>
            <a:graphicFrameLocks noChangeAspect="1"/>
          </p:cNvGraphicFramePr>
          <p:nvPr/>
        </p:nvGraphicFramePr>
        <p:xfrm>
          <a:off x="5306704" y="3504252"/>
          <a:ext cx="914400" cy="368300"/>
        </p:xfrm>
        <a:graphic>
          <a:graphicData uri="http://schemas.openxmlformats.org/presentationml/2006/ole">
            <mc:AlternateContent xmlns:mc="http://schemas.openxmlformats.org/markup-compatibility/2006">
              <mc:Choice xmlns:v="urn:schemas-microsoft-com:vml" Requires="v">
                <p:oleObj spid="_x0000_s90126" name="Equation" r:id="rId5" imgW="914400" imgH="368280" progId="Equation.DSMT4">
                  <p:embed/>
                </p:oleObj>
              </mc:Choice>
              <mc:Fallback>
                <p:oleObj name="Equation" r:id="rId5" imgW="91440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6704" y="3504252"/>
                        <a:ext cx="914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1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rmAutofit/>
          </a:bodyPr>
          <a:lstStyle/>
          <a:p>
            <a:r>
              <a:rPr lang="en-US" dirty="0" smtClean="0"/>
              <a:t>Since we are new to the game of planning a reception, friends, relatives or whomever the estimation is for might assume that enough research went in to be confident enough to estimate to the nearest dollar. Although we did do the research, this is unlikely. Rounding to the nearest hundred dollars or the nearest thousand dollars might paint a better picture of the estimate. Rounding to the nearest hundred dollars gives </a:t>
            </a:r>
            <a:r>
              <a:rPr lang="en-US" dirty="0" smtClean="0">
                <a:solidFill>
                  <a:srgbClr val="FF0000"/>
                </a:solidFill>
              </a:rPr>
              <a:t>$9400 </a:t>
            </a:r>
            <a:r>
              <a:rPr lang="en-US" dirty="0" smtClean="0"/>
              <a:t>while rounding to the nearest thousand dollars gives </a:t>
            </a:r>
            <a:r>
              <a:rPr lang="en-US" dirty="0" smtClean="0">
                <a:solidFill>
                  <a:srgbClr val="FF0000"/>
                </a:solidFill>
              </a:rPr>
              <a:t>$9000</a:t>
            </a:r>
            <a:r>
              <a:rPr lang="en-US" dirty="0" smtClean="0"/>
              <a: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Autofit/>
          </a:bodyPr>
          <a:lstStyle/>
          <a:p>
            <a:r>
              <a:rPr lang="en-US" dirty="0" smtClean="0"/>
              <a:t>Consider the scale of the project. A $400 difference in price is meaningful in a nine‑thousand‑dollar project. Therefore rounding to </a:t>
            </a:r>
            <a:r>
              <a:rPr lang="en-US" dirty="0" smtClean="0">
                <a:solidFill>
                  <a:srgbClr val="FF0000"/>
                </a:solidFill>
              </a:rPr>
              <a:t>$9400 </a:t>
            </a:r>
            <a:r>
              <a:rPr lang="en-US" dirty="0" smtClean="0"/>
              <a:t>for the estimation is the better choice. Let’s stop for a moment and consider when a difference of $400 might not make such a large impact. Suppose the estimate was more like $32,378. When considering a budget near thirty-two thousand dollars, $400 is no longer likely to be a game-changer.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Autofit/>
          </a:bodyPr>
          <a:lstStyle/>
          <a:p>
            <a:pPr marL="461963" indent="-461963"/>
            <a:r>
              <a:rPr lang="en-US" b="1" dirty="0" smtClean="0"/>
              <a:t>4.	Look Back </a:t>
            </a:r>
          </a:p>
          <a:p>
            <a:pPr marL="461963" indent="-461963"/>
            <a:r>
              <a:rPr lang="en-US" dirty="0" smtClean="0"/>
              <a:t>	The last step in the process requires that we consider the answer to determine if it is feasible. If you were just beginning the process of planning a wedding reception, this amount could either cause sticker shock or be quite a nice surprise, depending on your past experience with weddings. Since we based our intermediate figures on national averages, it is safe to assume that this is a middle-of-the-road figure.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lstStyle/>
          <a:p>
            <a:r>
              <a:rPr lang="en-US" dirty="0" smtClean="0"/>
              <a:t>What we have learned in the process is that there are several areas where we might be able to save money, but also places where we might want to splurge, for example, hiring a live band to dance the night away!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371600"/>
            <a:ext cx="8229600" cy="327660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800" b="1" dirty="0" smtClean="0">
                <a:solidFill>
                  <a:srgbClr val="000000"/>
                </a:solidFill>
              </a:rPr>
              <a:t>Skill Check #1</a:t>
            </a:r>
            <a:endParaRPr kumimoji="0" lang="en-US" sz="28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Using the estimation prices given in Example 1, what is the estimated cost for the same reception if the number of guests was only 50? Or 200 (assuming that all venues in our previous calculations could accommodate 200 people)? Think carefully about how you might arrive at the estimates.</a:t>
            </a:r>
            <a:endParaRPr kumimoji="0" lang="en-US" sz="2800" b="1"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457200" indent="-457200" defTabSz="406400">
              <a:buFont typeface="Courier New" pitchFamily="49" charset="0"/>
              <a:buChar char="o"/>
            </a:pPr>
            <a:r>
              <a:rPr lang="en-US" i="0" dirty="0" smtClean="0">
                <a:solidFill>
                  <a:schemeClr val="tx1"/>
                </a:solidFill>
              </a:rPr>
              <a:t>Find estimates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lstStyle/>
          <a:p>
            <a:pPr marL="1376363" indent="-1376363"/>
            <a:r>
              <a:rPr lang="en-US" dirty="0" smtClean="0">
                <a:solidFill>
                  <a:srgbClr val="000000"/>
                </a:solidFill>
              </a:rPr>
              <a:t>Answer:</a:t>
            </a:r>
            <a:r>
              <a:rPr lang="en-US" b="1" dirty="0" smtClean="0"/>
              <a:t>	</a:t>
            </a:r>
            <a:r>
              <a:rPr lang="en-US" dirty="0" smtClean="0">
                <a:solidFill>
                  <a:srgbClr val="FF0000"/>
                </a:solidFill>
              </a:rPr>
              <a:t>The only amount likely to change is the cost of food since it is the only one affected by the number of guests. Therefore, a reasonable estimate would be halving the cost of food for 50 people, or doubling it for 200. Therefore, $7003 or $7000 rounded to the nearest hundred dollars is an appropriate estimate for 50 guests, and $14,128 or $14,000 for 200.</a:t>
            </a:r>
            <a:r>
              <a:rPr lang="en-US" dirty="0" smtClean="0">
                <a:solidFill>
                  <a:srgbClr val="C00000"/>
                </a:solidFill>
              </a:rPr>
              <a:t> </a:t>
            </a:r>
            <a:endParaRPr lang="pt-BR" i="1" dirty="0" smtClean="0">
              <a:solidFill>
                <a:srgbClr val="C00000"/>
              </a:solidFill>
            </a:endParaRP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Deductive Reasoning in Estimation </a:t>
            </a:r>
            <a:endParaRPr lang="en-US" dirty="0"/>
          </a:p>
        </p:txBody>
      </p:sp>
      <p:sp>
        <p:nvSpPr>
          <p:cNvPr id="3" name="Content Placeholder 2"/>
          <p:cNvSpPr>
            <a:spLocks noGrp="1"/>
          </p:cNvSpPr>
          <p:nvPr>
            <p:ph idx="1"/>
          </p:nvPr>
        </p:nvSpPr>
        <p:spPr/>
        <p:txBody>
          <a:bodyPr/>
          <a:lstStyle/>
          <a:p>
            <a:r>
              <a:rPr lang="en-US" dirty="0" smtClean="0"/>
              <a:t>A public university is expanding its campus by building a new Math and Computer Science Center. Estimate the cost of the new center by using the cost specifications of the most recently constructed building on campus. The previous classroom building had 20,000 square feet (sq ft) of assigned space, with a construction cost of $6,000,000. The new center needs to contain 40,000 sq ft of assigned space.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Deductive Reasoning in Estimation (cont.)</a:t>
            </a:r>
            <a:endParaRPr lang="en-US" dirty="0"/>
          </a:p>
        </p:txBody>
      </p:sp>
      <p:sp>
        <p:nvSpPr>
          <p:cNvPr id="3" name="Content Placeholder 2"/>
          <p:cNvSpPr>
            <a:spLocks noGrp="1"/>
          </p:cNvSpPr>
          <p:nvPr>
            <p:ph idx="1"/>
          </p:nvPr>
        </p:nvSpPr>
        <p:spPr/>
        <p:txBody>
          <a:bodyPr>
            <a:noAutofit/>
          </a:bodyPr>
          <a:lstStyle/>
          <a:p>
            <a:r>
              <a:rPr lang="en-US" b="1" dirty="0" smtClean="0"/>
              <a:t>Solution </a:t>
            </a:r>
          </a:p>
          <a:p>
            <a:r>
              <a:rPr lang="en-US" dirty="0" smtClean="0"/>
              <a:t>The problem clearly asks for an estimate of the building cost for the new center based on previous figures. This is both Step 1 and Step 2 in our problem-solving process. We understand the problem and are given a plan of action. We can then use deductive reasoning to carry out that plan. State-funded universities build classroom buildings on roughly the same level of quality.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Deductive Reasoning in Estimation (cont.)</a:t>
            </a:r>
            <a:endParaRPr lang="en-US" dirty="0"/>
          </a:p>
        </p:txBody>
      </p:sp>
      <p:sp>
        <p:nvSpPr>
          <p:cNvPr id="3" name="Content Placeholder 2"/>
          <p:cNvSpPr>
            <a:spLocks noGrp="1"/>
          </p:cNvSpPr>
          <p:nvPr>
            <p:ph idx="1"/>
          </p:nvPr>
        </p:nvSpPr>
        <p:spPr/>
        <p:txBody>
          <a:bodyPr/>
          <a:lstStyle/>
          <a:p>
            <a:r>
              <a:rPr lang="en-US" dirty="0" smtClean="0"/>
              <a:t>Therefore, since we are given the construction cost of the first building, we can reasonably conclude that the new center will cost approximately the same amount per square foot. Because we are doubling the square footage of assigned space in the new center, we will need to double the construction cost. Therefore, using the information we are given, a good estimate for the cost of the new Math and Computer Science Center is </a:t>
            </a:r>
            <a:r>
              <a:rPr lang="en-US" dirty="0" smtClean="0">
                <a:solidFill>
                  <a:srgbClr val="FF0000"/>
                </a:solidFill>
              </a:rPr>
              <a:t>$12,000,000</a:t>
            </a:r>
            <a:r>
              <a:rPr lang="en-US" dirty="0" smtClean="0"/>
              <a:t>.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Estimating Using Graphs </a:t>
            </a:r>
            <a:endParaRPr lang="en-US" dirty="0"/>
          </a:p>
        </p:txBody>
      </p:sp>
      <p:sp>
        <p:nvSpPr>
          <p:cNvPr id="3" name="Content Placeholder 2"/>
          <p:cNvSpPr>
            <a:spLocks noGrp="1"/>
          </p:cNvSpPr>
          <p:nvPr>
            <p:ph idx="1"/>
          </p:nvPr>
        </p:nvSpPr>
        <p:spPr/>
        <p:txBody>
          <a:bodyPr/>
          <a:lstStyle/>
          <a:p>
            <a:r>
              <a:rPr lang="en-US" dirty="0" smtClean="0"/>
              <a:t>A 2011 study of student graduation data by Complete College America showed that on average, students end up taking significantly more credits than required to complete their college degree.</a:t>
            </a:r>
            <a:r>
              <a:rPr lang="en-US" baseline="30000" dirty="0" smtClean="0"/>
              <a:t>2</a:t>
            </a:r>
            <a:r>
              <a:rPr lang="en-US" dirty="0" smtClean="0"/>
              <a:t> According to the graph, students graduating with a certificate are required to take 30 credit hours.</a:t>
            </a:r>
          </a:p>
          <a:p>
            <a:endParaRPr lang="en-US" dirty="0" smtClean="0"/>
          </a:p>
          <a:p>
            <a:endParaRPr lang="en-US" dirty="0" smtClean="0"/>
          </a:p>
          <a:p>
            <a:endParaRPr lang="en-US" sz="1600" dirty="0" smtClean="0"/>
          </a:p>
          <a:p>
            <a:endParaRPr lang="en-US" sz="1600" dirty="0" smtClean="0"/>
          </a:p>
          <a:p>
            <a:r>
              <a:rPr lang="en-US" sz="1600" b="1" dirty="0" smtClean="0"/>
              <a:t>2  </a:t>
            </a:r>
            <a:r>
              <a:rPr lang="en-US" sz="1600" dirty="0" smtClean="0"/>
              <a:t>“Time is the Enemy,” Complete College America</a:t>
            </a:r>
            <a:endParaRPr lang="en-US" sz="1600" dirty="0"/>
          </a:p>
        </p:txBody>
      </p:sp>
      <p:pic>
        <p:nvPicPr>
          <p:cNvPr id="94209" name="Picture 1"/>
          <p:cNvPicPr>
            <a:picLocks noChangeAspect="1" noChangeArrowheads="1"/>
          </p:cNvPicPr>
          <p:nvPr/>
        </p:nvPicPr>
        <p:blipFill>
          <a:blip r:embed="rId2" cstate="print"/>
          <a:srcRect/>
          <a:stretch>
            <a:fillRect/>
          </a:stretch>
        </p:blipFill>
        <p:spPr bwMode="auto">
          <a:xfrm>
            <a:off x="2790825" y="3789671"/>
            <a:ext cx="5210175" cy="1800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Estimating Using Graphs (cont.)</a:t>
            </a:r>
            <a:endParaRPr lang="en-US" dirty="0"/>
          </a:p>
        </p:txBody>
      </p:sp>
      <p:sp>
        <p:nvSpPr>
          <p:cNvPr id="3" name="Content Placeholder 2"/>
          <p:cNvSpPr>
            <a:spLocks noGrp="1"/>
          </p:cNvSpPr>
          <p:nvPr>
            <p:ph idx="1"/>
          </p:nvPr>
        </p:nvSpPr>
        <p:spPr/>
        <p:txBody>
          <a:bodyPr>
            <a:noAutofit/>
          </a:bodyPr>
          <a:lstStyle/>
          <a:p>
            <a:pPr marL="398463" indent="-398463"/>
            <a:r>
              <a:rPr lang="en-US" sz="2650" b="1" dirty="0" smtClean="0"/>
              <a:t>a.	</a:t>
            </a:r>
            <a:r>
              <a:rPr lang="en-US" sz="2650" dirty="0" smtClean="0"/>
              <a:t>Notice that the number of credits that students receiving a certificate take is missing. Estimate the number of credits students receiving a certificate actually take. </a:t>
            </a:r>
          </a:p>
          <a:p>
            <a:pPr marL="398463" indent="-398463"/>
            <a:r>
              <a:rPr lang="en-US" sz="2650" b="1" dirty="0" smtClean="0"/>
              <a:t>b.	</a:t>
            </a:r>
            <a:r>
              <a:rPr lang="en-US" sz="2650" dirty="0" smtClean="0"/>
              <a:t>If the average cost of a credit hour is $287 when seeking a certificate, estimate the total cost for courses that students </a:t>
            </a:r>
            <a:r>
              <a:rPr lang="en-US" sz="2650" i="1" dirty="0" smtClean="0"/>
              <a:t>should </a:t>
            </a:r>
            <a:r>
              <a:rPr lang="en-US" sz="2650" dirty="0" smtClean="0"/>
              <a:t>pay for a certificate</a:t>
            </a:r>
            <a:r>
              <a:rPr lang="en-US" sz="2650" i="1" dirty="0" smtClean="0"/>
              <a:t>. </a:t>
            </a:r>
          </a:p>
          <a:p>
            <a:pPr marL="398463" indent="-398463"/>
            <a:r>
              <a:rPr lang="en-US" sz="2650" b="1" dirty="0" smtClean="0"/>
              <a:t>c.	</a:t>
            </a:r>
            <a:r>
              <a:rPr lang="en-US" sz="2650" dirty="0" smtClean="0"/>
              <a:t>If the average cost of a credit hour is $287 when seeking a certificate, estimate the cost for courses that students end up paying if they take the average number of credits for a certificate. Use your answer from part </a:t>
            </a:r>
            <a:r>
              <a:rPr lang="en-US" sz="2650" b="1" dirty="0" smtClean="0"/>
              <a:t>a.</a:t>
            </a:r>
            <a:r>
              <a:rPr lang="en-US" sz="2650" dirty="0" smtClean="0"/>
              <a:t> </a:t>
            </a:r>
            <a:endParaRPr lang="en-US" sz="26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Estimating Using Graphs (cont.)</a:t>
            </a:r>
            <a:endParaRPr lang="en-US" dirty="0"/>
          </a:p>
        </p:txBody>
      </p:sp>
      <p:sp>
        <p:nvSpPr>
          <p:cNvPr id="3" name="Content Placeholder 2"/>
          <p:cNvSpPr>
            <a:spLocks noGrp="1"/>
          </p:cNvSpPr>
          <p:nvPr>
            <p:ph idx="1"/>
          </p:nvPr>
        </p:nvSpPr>
        <p:spPr/>
        <p:txBody>
          <a:bodyPr>
            <a:noAutofit/>
          </a:bodyPr>
          <a:lstStyle/>
          <a:p>
            <a:pPr marL="461963" indent="-461963"/>
            <a:r>
              <a:rPr lang="en-US" b="1" dirty="0" smtClean="0"/>
              <a:t>Solution</a:t>
            </a:r>
          </a:p>
          <a:p>
            <a:pPr marL="461963" indent="-461963"/>
            <a:r>
              <a:rPr lang="en-US" b="1" dirty="0" smtClean="0"/>
              <a:t>a.	</a:t>
            </a:r>
            <a:r>
              <a:rPr lang="en-US" dirty="0" smtClean="0"/>
              <a:t>We can see that under the Certificate heading, we are told that students should take 30 credits to complete the degree. The legend explains that the green books represent the 30 credits needed for the certificate and the blue books represent the excess credits that the students take while pursuing a certificate. We can compare the two stacks and see that they represent about the same number of credits.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Estimating Using Graphs (cont.)</a:t>
            </a:r>
            <a:endParaRPr lang="en-US" dirty="0"/>
          </a:p>
        </p:txBody>
      </p:sp>
      <p:sp>
        <p:nvSpPr>
          <p:cNvPr id="3" name="Content Placeholder 2"/>
          <p:cNvSpPr>
            <a:spLocks noGrp="1"/>
          </p:cNvSpPr>
          <p:nvPr>
            <p:ph idx="1"/>
          </p:nvPr>
        </p:nvSpPr>
        <p:spPr/>
        <p:txBody>
          <a:bodyPr>
            <a:normAutofit fontScale="92500"/>
          </a:bodyPr>
          <a:lstStyle/>
          <a:p>
            <a:pPr marL="398463" indent="-398463"/>
            <a:r>
              <a:rPr lang="en-US" dirty="0" smtClean="0"/>
              <a:t>	In other words, on average students take twice as many credits as they need to get a certificate. So a good estimate for the number of credits students actually take when receiving a certificate is </a:t>
            </a:r>
            <a:r>
              <a:rPr lang="en-US" dirty="0">
                <a:solidFill>
                  <a:srgbClr val="000099"/>
                </a:solidFill>
              </a:rPr>
              <a:t>30 + 30 = 60</a:t>
            </a:r>
            <a:r>
              <a:rPr lang="en-US" dirty="0" smtClean="0"/>
              <a:t>. In reality, the actual figure for the average number of credits students take when receiving a certificate is </a:t>
            </a:r>
            <a:r>
              <a:rPr lang="en-US" dirty="0">
                <a:solidFill>
                  <a:srgbClr val="FF0000"/>
                </a:solidFill>
              </a:rPr>
              <a:t>63.5</a:t>
            </a:r>
            <a:r>
              <a:rPr lang="en-US" dirty="0" smtClean="0"/>
              <a:t>. </a:t>
            </a:r>
          </a:p>
          <a:p>
            <a:pPr marL="398463" indent="-398463"/>
            <a:r>
              <a:rPr lang="en-US" b="1" dirty="0" smtClean="0"/>
              <a:t>b.	</a:t>
            </a:r>
            <a:r>
              <a:rPr lang="en-US" dirty="0" smtClean="0"/>
              <a:t>Students should take 30 hours to receive a certificate based on the graph. For our estimate, we can round the price of a credit hour to make our estimation easier. Since the cost is $287 on average, we can round to $300. Multiplying these two together gives us the following.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Estimating Using Graphs (cont.)</a:t>
            </a:r>
            <a:endParaRPr lang="en-US" dirty="0"/>
          </a:p>
        </p:txBody>
      </p:sp>
      <p:sp>
        <p:nvSpPr>
          <p:cNvPr id="3" name="Content Placeholder 2"/>
          <p:cNvSpPr>
            <a:spLocks noGrp="1"/>
          </p:cNvSpPr>
          <p:nvPr>
            <p:ph idx="1"/>
          </p:nvPr>
        </p:nvSpPr>
        <p:spPr/>
        <p:txBody>
          <a:bodyPr/>
          <a:lstStyle/>
          <a:p>
            <a:pPr marL="398463" indent="-398463"/>
            <a:endParaRPr lang="en-US" dirty="0" smtClean="0"/>
          </a:p>
          <a:p>
            <a:pPr marL="398463" indent="-398463"/>
            <a:r>
              <a:rPr lang="en-US" dirty="0" smtClean="0"/>
              <a:t>	So, on average, students receiving a certificate should pay approximately $9000. </a:t>
            </a:r>
          </a:p>
          <a:p>
            <a:pPr marL="398463" indent="-398463"/>
            <a:r>
              <a:rPr lang="en-US" b="1" dirty="0" smtClean="0"/>
              <a:t>c.	</a:t>
            </a:r>
            <a:r>
              <a:rPr lang="en-US" dirty="0" smtClean="0"/>
              <a:t>Based on part </a:t>
            </a:r>
            <a:r>
              <a:rPr lang="en-US" b="1" dirty="0" smtClean="0"/>
              <a:t>a</a:t>
            </a:r>
            <a:r>
              <a:rPr lang="en-US" dirty="0" smtClean="0"/>
              <a:t>., we know that students take twice as many credit hours as needed for a certificate. Therefore, we can double the cost that they should pay in order to find the cost they actually pay. </a:t>
            </a:r>
            <a:endParaRPr lang="en-US" dirty="0"/>
          </a:p>
        </p:txBody>
      </p:sp>
      <p:graphicFrame>
        <p:nvGraphicFramePr>
          <p:cNvPr id="68609" name="Object 1"/>
          <p:cNvGraphicFramePr>
            <a:graphicFrameLocks noChangeAspect="1"/>
          </p:cNvGraphicFramePr>
          <p:nvPr>
            <p:extLst>
              <p:ext uri="{D42A27DB-BD31-4B8C-83A1-F6EECF244321}">
                <p14:modId xmlns:p14="http://schemas.microsoft.com/office/powerpoint/2010/main" val="3125710938"/>
              </p:ext>
            </p:extLst>
          </p:nvPr>
        </p:nvGraphicFramePr>
        <p:xfrm>
          <a:off x="3276600" y="4648200"/>
          <a:ext cx="2768600" cy="368300"/>
        </p:xfrm>
        <a:graphic>
          <a:graphicData uri="http://schemas.openxmlformats.org/presentationml/2006/ole">
            <mc:AlternateContent xmlns:mc="http://schemas.openxmlformats.org/markup-compatibility/2006">
              <mc:Choice xmlns:v="urn:schemas-microsoft-com:vml" Requires="v">
                <p:oleObj spid="_x0000_s68618" name="Equation" r:id="rId3" imgW="2768400" imgH="368280" progId="Equation.DSMT4">
                  <p:embed/>
                </p:oleObj>
              </mc:Choice>
              <mc:Fallback>
                <p:oleObj name="Equation" r:id="rId3" imgW="2768400" imgH="3682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4648200"/>
                        <a:ext cx="2768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611" name="Object 3"/>
          <p:cNvGraphicFramePr>
            <a:graphicFrameLocks noChangeAspect="1"/>
          </p:cNvGraphicFramePr>
          <p:nvPr/>
        </p:nvGraphicFramePr>
        <p:xfrm>
          <a:off x="3232674" y="1384300"/>
          <a:ext cx="2476500" cy="368300"/>
        </p:xfrm>
        <a:graphic>
          <a:graphicData uri="http://schemas.openxmlformats.org/presentationml/2006/ole">
            <mc:AlternateContent xmlns:mc="http://schemas.openxmlformats.org/markup-compatibility/2006">
              <mc:Choice xmlns:v="urn:schemas-microsoft-com:vml" Requires="v">
                <p:oleObj spid="_x0000_s68619" name="Equation" r:id="rId5" imgW="2476440" imgH="368280" progId="Equation.DSMT4">
                  <p:embed/>
                </p:oleObj>
              </mc:Choice>
              <mc:Fallback>
                <p:oleObj name="Equation" r:id="rId5" imgW="247644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2674" y="1384300"/>
                        <a:ext cx="2476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6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a:xfrm>
            <a:off x="457200" y="1280160"/>
            <a:ext cx="8382000" cy="4572000"/>
          </a:xfrm>
        </p:spPr>
        <p:txBody>
          <a:bodyPr/>
          <a:lstStyle/>
          <a:p>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r>
              <a:rPr lang="en-US" dirty="0" smtClean="0">
                <a:solidFill>
                  <a:srgbClr val="000000"/>
                </a:solidFill>
              </a:rPr>
              <a:t>Answer: </a:t>
            </a:r>
            <a:r>
              <a:rPr lang="en-US" dirty="0" smtClean="0">
                <a:solidFill>
                  <a:srgbClr val="FF0000"/>
                </a:solidFill>
              </a:rPr>
              <a:t>On </a:t>
            </a:r>
            <a:r>
              <a:rPr lang="en-US" dirty="0">
                <a:solidFill>
                  <a:srgbClr val="FF0000"/>
                </a:solidFill>
              </a:rPr>
              <a:t>average, students take approximately 17 	</a:t>
            </a:r>
            <a:r>
              <a:rPr lang="en-US" dirty="0" smtClean="0">
                <a:solidFill>
                  <a:srgbClr val="FF0000"/>
                </a:solidFill>
              </a:rPr>
              <a:t>     extra </a:t>
            </a:r>
            <a:r>
              <a:rPr lang="en-US" dirty="0">
                <a:solidFill>
                  <a:srgbClr val="FF0000"/>
                </a:solidFill>
              </a:rPr>
              <a:t>credit hours.</a:t>
            </a:r>
            <a:r>
              <a:rPr lang="en-US" dirty="0">
                <a:solidFill>
                  <a:srgbClr val="C00000"/>
                </a:solidFill>
              </a:rPr>
              <a:t> </a:t>
            </a:r>
          </a:p>
          <a:p>
            <a:endParaRPr lang="en-US" dirty="0" smtClean="0"/>
          </a:p>
        </p:txBody>
      </p:sp>
      <p:sp>
        <p:nvSpPr>
          <p:cNvPr id="4" name="Content Placeholder 2"/>
          <p:cNvSpPr txBox="1">
            <a:spLocks/>
          </p:cNvSpPr>
          <p:nvPr/>
        </p:nvSpPr>
        <p:spPr>
          <a:xfrm>
            <a:off x="457200" y="1371600"/>
            <a:ext cx="8229600" cy="1902059"/>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800" b="1" dirty="0" smtClean="0">
                <a:solidFill>
                  <a:srgbClr val="000000"/>
                </a:solidFill>
              </a:rPr>
              <a:t>Skill Check #2</a:t>
            </a:r>
            <a:endParaRPr kumimoji="0" lang="en-US" sz="28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Use the graph in Example 3 and estimate the number of excess credits students take when earning a bachelor's degree. </a:t>
            </a:r>
            <a:endParaRPr kumimoji="0" lang="en-US" sz="2800" b="1"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618199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Estimating and Evaluating</a:t>
            </a:r>
            <a:endParaRPr lang="en-US" dirty="0"/>
          </a:p>
        </p:txBody>
      </p:sp>
      <p:sp>
        <p:nvSpPr>
          <p:cNvPr id="3" name="Content Placeholder 2"/>
          <p:cNvSpPr>
            <a:spLocks noGrp="1"/>
          </p:cNvSpPr>
          <p:nvPr>
            <p:ph idx="1"/>
          </p:nvPr>
        </p:nvSpPr>
        <p:spPr/>
        <p:txBody>
          <a:bodyPr>
            <a:normAutofit/>
          </a:bodyPr>
          <a:lstStyle/>
          <a:p>
            <a:r>
              <a:rPr lang="en-US" dirty="0" smtClean="0"/>
              <a:t>Along with the reasoning and problem-solving skills covered in the previous sections, critical thinking also involves the ability to estimate and evaluate. These skills are part of a bigger picture of being </a:t>
            </a:r>
            <a:r>
              <a:rPr lang="en-US" i="1" dirty="0" smtClean="0"/>
              <a:t>numerate</a:t>
            </a:r>
            <a:r>
              <a:rPr lang="en-US" dirty="0" smtClean="0"/>
              <a:t>; that is, having the ability to think about and communicate with numbers.</a:t>
            </a:r>
          </a:p>
          <a:p>
            <a:r>
              <a:rPr lang="en-US" dirty="0" smtClean="0"/>
              <a:t>We’ll continue our critical thinking skills by applying reasoning and the steps of problem solving to estimation  and evaluation.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Estimating</a:t>
            </a:r>
            <a:endParaRPr lang="en-US" dirty="0"/>
          </a:p>
        </p:txBody>
      </p:sp>
      <p:sp>
        <p:nvSpPr>
          <p:cNvPr id="3" name="Content Placeholder 2"/>
          <p:cNvSpPr>
            <a:spLocks noGrp="1"/>
          </p:cNvSpPr>
          <p:nvPr>
            <p:ph idx="1"/>
          </p:nvPr>
        </p:nvSpPr>
        <p:spPr/>
        <p:txBody>
          <a:bodyPr/>
          <a:lstStyle/>
          <a:p>
            <a:endParaRPr lang="en-US" b="1" dirty="0" smtClean="0"/>
          </a:p>
          <a:p>
            <a:endParaRPr lang="en-US" b="1" dirty="0"/>
          </a:p>
        </p:txBody>
      </p:sp>
      <p:sp>
        <p:nvSpPr>
          <p:cNvPr id="4" name="Content Placeholder 2"/>
          <p:cNvSpPr txBox="1">
            <a:spLocks/>
          </p:cNvSpPr>
          <p:nvPr/>
        </p:nvSpPr>
        <p:spPr>
          <a:xfrm>
            <a:off x="457200" y="1295400"/>
            <a:ext cx="8229600" cy="167640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kumimoji="0" lang="en-US" sz="2700" b="1" i="0" u="none" strike="noStrike" kern="1200" cap="none" spc="0" normalizeH="0" baseline="0" noProof="0" dirty="0" smtClean="0">
                <a:ln>
                  <a:noFill/>
                </a:ln>
                <a:solidFill>
                  <a:srgbClr val="000000"/>
                </a:solidFill>
                <a:effectLst/>
                <a:uLnTx/>
                <a:uFillTx/>
                <a:latin typeface="+mn-lt"/>
                <a:ea typeface="+mn-ea"/>
                <a:cs typeface="+mn-cs"/>
              </a:rPr>
              <a:t>Estimate</a:t>
            </a:r>
          </a:p>
          <a:p>
            <a:pPr lvl="0">
              <a:spcBef>
                <a:spcPct val="20000"/>
              </a:spcBef>
            </a:pPr>
            <a:r>
              <a:rPr lang="en-US" sz="2800" dirty="0" smtClean="0">
                <a:solidFill>
                  <a:srgbClr val="000000"/>
                </a:solidFill>
              </a:rPr>
              <a:t>To </a:t>
            </a:r>
            <a:r>
              <a:rPr lang="en-US" sz="2800" b="1" dirty="0" smtClean="0">
                <a:solidFill>
                  <a:srgbClr val="C00000"/>
                </a:solidFill>
              </a:rPr>
              <a:t>estimate</a:t>
            </a:r>
            <a:r>
              <a:rPr lang="en-US" sz="2800" dirty="0" smtClean="0">
                <a:solidFill>
                  <a:srgbClr val="000000"/>
                </a:solidFill>
              </a:rPr>
              <a:t> is to make an approximate calculation or to roughly judge the value of a quantity.</a:t>
            </a:r>
            <a:r>
              <a:rPr lang="en-US" sz="2700" i="1" dirty="0" smtClean="0">
                <a:solidFill>
                  <a:srgbClr val="000000"/>
                </a:solidFill>
              </a:rPr>
              <a:t> </a:t>
            </a:r>
            <a:endParaRPr kumimoji="0" lang="en-US" sz="27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Estimating</a:t>
            </a:r>
            <a:endParaRPr lang="en-US" dirty="0"/>
          </a:p>
        </p:txBody>
      </p:sp>
      <p:sp>
        <p:nvSpPr>
          <p:cNvPr id="3" name="Content Placeholder 2"/>
          <p:cNvSpPr>
            <a:spLocks noGrp="1"/>
          </p:cNvSpPr>
          <p:nvPr>
            <p:ph idx="1"/>
          </p:nvPr>
        </p:nvSpPr>
        <p:spPr/>
        <p:txBody>
          <a:bodyPr>
            <a:normAutofit/>
          </a:bodyPr>
          <a:lstStyle/>
          <a:p>
            <a:r>
              <a:rPr lang="en-US" dirty="0" smtClean="0"/>
              <a:t>Important points about estimation:</a:t>
            </a:r>
          </a:p>
          <a:p>
            <a:pPr marL="457200" indent="-457200">
              <a:buFont typeface="Arial" panose="020B0604020202020204" pitchFamily="34" charset="0"/>
              <a:buChar char="•"/>
            </a:pPr>
            <a:r>
              <a:rPr lang="en-US" dirty="0" smtClean="0"/>
              <a:t>Estimates are an </a:t>
            </a:r>
            <a:r>
              <a:rPr lang="en-US" i="1" dirty="0" smtClean="0"/>
              <a:t>educated guess</a:t>
            </a:r>
            <a:r>
              <a:rPr lang="en-US" dirty="0" smtClean="0"/>
              <a:t>, not an exact amount.</a:t>
            </a:r>
          </a:p>
          <a:p>
            <a:pPr marL="457200" indent="-457200">
              <a:buFont typeface="Arial" panose="020B0604020202020204" pitchFamily="34" charset="0"/>
              <a:buChar char="•"/>
            </a:pPr>
            <a:r>
              <a:rPr lang="en-US" dirty="0" smtClean="0"/>
              <a:t>How precise do you want your estimate to be?</a:t>
            </a:r>
          </a:p>
          <a:p>
            <a:pPr marL="457200" indent="-457200">
              <a:buFont typeface="Arial" panose="020B0604020202020204" pitchFamily="34" charset="0"/>
              <a:buChar char="•"/>
            </a:pPr>
            <a:r>
              <a:rPr lang="en-US" dirty="0" smtClean="0"/>
              <a:t>When should rounding occur – should you round before any calculations are done or wait and round at the end of all calculations?</a:t>
            </a:r>
          </a:p>
        </p:txBody>
      </p:sp>
    </p:spTree>
    <p:extLst>
      <p:ext uri="{BB962C8B-B14F-4D97-AF65-F5344CB8AC3E}">
        <p14:creationId xmlns:p14="http://schemas.microsoft.com/office/powerpoint/2010/main" val="1801750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a:t>
            </a:r>
            <a:endParaRPr lang="en-US" dirty="0"/>
          </a:p>
        </p:txBody>
      </p:sp>
      <p:sp>
        <p:nvSpPr>
          <p:cNvPr id="3" name="Content Placeholder 2"/>
          <p:cNvSpPr>
            <a:spLocks noGrp="1"/>
          </p:cNvSpPr>
          <p:nvPr>
            <p:ph idx="1"/>
          </p:nvPr>
        </p:nvSpPr>
        <p:spPr/>
        <p:txBody>
          <a:bodyPr>
            <a:normAutofit lnSpcReduction="10000"/>
          </a:bodyPr>
          <a:lstStyle/>
          <a:p>
            <a:r>
              <a:rPr lang="en-US" dirty="0" smtClean="0"/>
              <a:t>Suppose you are planning a wedding reception for 100 people. This is your first time planning such an event. Estimate the cost of the reception.</a:t>
            </a:r>
          </a:p>
          <a:p>
            <a:r>
              <a:rPr lang="en-US" b="1" dirty="0" smtClean="0"/>
              <a:t>Solution </a:t>
            </a:r>
          </a:p>
          <a:p>
            <a:r>
              <a:rPr lang="en-US" dirty="0" smtClean="0"/>
              <a:t>Let’s use Pólya’s steps to help us with the estimation. </a:t>
            </a:r>
          </a:p>
          <a:p>
            <a:pPr marL="461963" indent="-461963"/>
            <a:r>
              <a:rPr lang="en-US" b="1" dirty="0" smtClean="0"/>
              <a:t>1.	Understand the Problem </a:t>
            </a:r>
          </a:p>
          <a:p>
            <a:pPr marL="461963" indent="-461963"/>
            <a:r>
              <a:rPr lang="en-US" dirty="0" smtClean="0"/>
              <a:t>	If we are estimating the cost of the reception, then we need to account for all of the possible expenses we might encounter and add the approximate expenses to find an estimate for the total.</a:t>
            </a:r>
          </a:p>
        </p:txBody>
      </p:sp>
    </p:spTree>
    <p:extLst>
      <p:ext uri="{BB962C8B-B14F-4D97-AF65-F5344CB8AC3E}">
        <p14:creationId xmlns:p14="http://schemas.microsoft.com/office/powerpoint/2010/main" val="255204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lstStyle/>
          <a:p>
            <a:pPr marL="461963" indent="-461963"/>
            <a:r>
              <a:rPr lang="en-US" b="1" dirty="0" smtClean="0"/>
              <a:t>2.	Develop a Plan </a:t>
            </a:r>
          </a:p>
          <a:p>
            <a:pPr marL="461963" indent="-461963"/>
            <a:r>
              <a:rPr lang="en-US" dirty="0" smtClean="0"/>
              <a:t>	There are several factors that go into the cost of the reception. Breaking the overall cost into smaller segments by listing as many of these as possible is a great place to start. This is a way to account for all possibilities while solving simpler problems.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Autofit/>
          </a:bodyPr>
          <a:lstStyle/>
          <a:p>
            <a:pPr marL="461963" indent="-461963"/>
            <a:r>
              <a:rPr lang="en-US" b="1" dirty="0" smtClean="0"/>
              <a:t>3.	Carry Out the Plan </a:t>
            </a:r>
          </a:p>
          <a:p>
            <a:pPr marL="461963" indent="-461963"/>
            <a:r>
              <a:rPr lang="en-US" dirty="0" smtClean="0"/>
              <a:t>	How many cost factors can you name? If you’re not in the reception business, you might seek the help of an online planner or other resource so that you don’t leave anything out. Suppose an online search for “planning a reception checklist” produced the following.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Pólya’s Problem-Solving Steps in Estimation (cont.)</a:t>
            </a:r>
            <a:endParaRPr lang="en-US" dirty="0"/>
          </a:p>
        </p:txBody>
      </p:sp>
      <p:sp>
        <p:nvSpPr>
          <p:cNvPr id="3" name="Content Placeholder 2"/>
          <p:cNvSpPr>
            <a:spLocks noGrp="1"/>
          </p:cNvSpPr>
          <p:nvPr>
            <p:ph idx="1"/>
          </p:nvPr>
        </p:nvSpPr>
        <p:spPr/>
        <p:txBody>
          <a:bodyPr>
            <a:noAutofit/>
          </a:bodyPr>
          <a:lstStyle/>
          <a:p>
            <a:r>
              <a:rPr lang="en-US" dirty="0" smtClean="0"/>
              <a:t>	Venue cost </a:t>
            </a:r>
          </a:p>
          <a:p>
            <a:r>
              <a:rPr lang="en-US" dirty="0" smtClean="0"/>
              <a:t>	Food </a:t>
            </a:r>
          </a:p>
          <a:p>
            <a:r>
              <a:rPr lang="en-US" dirty="0" smtClean="0"/>
              <a:t>	Décor </a:t>
            </a:r>
          </a:p>
          <a:p>
            <a:r>
              <a:rPr lang="en-US" dirty="0" smtClean="0"/>
              <a:t>	Entertainment </a:t>
            </a:r>
          </a:p>
          <a:p>
            <a:r>
              <a:rPr lang="en-US" dirty="0" smtClean="0"/>
              <a:t>First of all, you need a venue big enough to comfortably hold 100 people. Since this cost varies based on location, it is best to get a few rough estimates—again, this can be done online. The Wedding Report for 2011 lists the average cost of reception venues as $3228.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1661</TotalTime>
  <Words>1471</Words>
  <Application>Microsoft Office PowerPoint</Application>
  <PresentationFormat>On-screen Show (4:3)</PresentationFormat>
  <Paragraphs>110</Paragraphs>
  <Slides>29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4" baseType="lpstr">
      <vt:lpstr>Calibri</vt:lpstr>
      <vt:lpstr>Courier New</vt:lpstr>
      <vt:lpstr>Arial</vt:lpstr>
      <vt:lpstr>Office Theme</vt:lpstr>
      <vt:lpstr>Equation</vt:lpstr>
      <vt:lpstr>Section 1.3</vt:lpstr>
      <vt:lpstr>Objectives</vt:lpstr>
      <vt:lpstr>Estimating and Evaluating</vt:lpstr>
      <vt:lpstr>Estimating</vt:lpstr>
      <vt:lpstr>Estimating</vt:lpstr>
      <vt:lpstr>Example 1: Using Pólya’s Problem-Solving Steps in Estimation </vt:lpstr>
      <vt:lpstr>Example 1: Using Pólya’s Problem-Solving Steps in Estimation (cont.)</vt:lpstr>
      <vt:lpstr>Example 1: Using Pólya’s Problem-Solving Steps in Estimation (cont.)</vt:lpstr>
      <vt:lpstr>Example 1: Using Pólya’s Problem-Solving Steps in Estimation (cont.)</vt:lpstr>
      <vt:lpstr>Example 1: Using Pólya’s Problem-Solving Steps in Estimation (cont.)</vt:lpstr>
      <vt:lpstr>Example 1: Using Pólya’s Problem-Solving Steps in Estimation (cont.)</vt:lpstr>
      <vt:lpstr>Example 1: Using Pólya’s Problem-Solving Steps in Estimation (cont.)</vt:lpstr>
      <vt:lpstr>Example 1: Using Pólya’s Problem-Solving Steps in Estimation (cont.)</vt:lpstr>
      <vt:lpstr>Example 1: Using Pólya’s Problem-Solving Steps in Estimation (cont.)</vt:lpstr>
      <vt:lpstr>Example 1: Using Pólya’s Problem-Solving Steps in Estimation (cont.)</vt:lpstr>
      <vt:lpstr>Example 1: Using Pólya’s Problem-Solving Steps in Estimation (cont.)</vt:lpstr>
      <vt:lpstr>Example 1: Using Pólya’s Problem-Solving Steps in Estimation (cont.)</vt:lpstr>
      <vt:lpstr>Example 1: Using Pólya’s Problem-Solving Steps in Estimation (cont.)</vt:lpstr>
      <vt:lpstr>Skill Check #1</vt:lpstr>
      <vt:lpstr>Skill Check #1</vt:lpstr>
      <vt:lpstr>Example 2: Using Deductive Reasoning in Estimation </vt:lpstr>
      <vt:lpstr>Example 2: Using Deductive Reasoning in Estimation (cont.)</vt:lpstr>
      <vt:lpstr>Example 2: Using Deductive Reasoning in Estimation (cont.)</vt:lpstr>
      <vt:lpstr>Example 3: Estimating Using Graphs </vt:lpstr>
      <vt:lpstr>Example 3: Estimating Using Graphs (cont.)</vt:lpstr>
      <vt:lpstr>Example 3: Estimating Using Graphs (cont.)</vt:lpstr>
      <vt:lpstr>Example 3: Estimating Using Graphs (cont.)</vt:lpstr>
      <vt:lpstr>Example 3: Estimating Using Graphs (cont.)</vt:lpstr>
      <vt:lpstr>Skill Check #2</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232</cp:revision>
  <dcterms:created xsi:type="dcterms:W3CDTF">2013-04-26T14:43:13Z</dcterms:created>
  <dcterms:modified xsi:type="dcterms:W3CDTF">2017-08-03T17:44:41Z</dcterms:modified>
</cp:coreProperties>
</file>