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62"/>
  </p:notesMasterIdLst>
  <p:handoutMasterIdLst>
    <p:handoutMasterId r:id="rId63"/>
  </p:handoutMasterIdLst>
  <p:sldIdLst>
    <p:sldId id="256" r:id="rId2"/>
    <p:sldId id="258" r:id="rId3"/>
    <p:sldId id="313"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312" r:id="rId18"/>
    <p:sldId id="314" r:id="rId19"/>
    <p:sldId id="272" r:id="rId20"/>
    <p:sldId id="273" r:id="rId21"/>
    <p:sldId id="274" r:id="rId22"/>
    <p:sldId id="275" r:id="rId23"/>
    <p:sldId id="276" r:id="rId24"/>
    <p:sldId id="277" r:id="rId25"/>
    <p:sldId id="278" r:id="rId26"/>
    <p:sldId id="315" r:id="rId27"/>
    <p:sldId id="279" r:id="rId28"/>
    <p:sldId id="280" r:id="rId29"/>
    <p:sldId id="281" r:id="rId30"/>
    <p:sldId id="316" r:id="rId31"/>
    <p:sldId id="282" r:id="rId32"/>
    <p:sldId id="284" r:id="rId33"/>
    <p:sldId id="285" r:id="rId34"/>
    <p:sldId id="286" r:id="rId35"/>
    <p:sldId id="287" r:id="rId36"/>
    <p:sldId id="288" r:id="rId37"/>
    <p:sldId id="317" r:id="rId38"/>
    <p:sldId id="289" r:id="rId39"/>
    <p:sldId id="291" r:id="rId40"/>
    <p:sldId id="292" r:id="rId41"/>
    <p:sldId id="293" r:id="rId42"/>
    <p:sldId id="294" r:id="rId43"/>
    <p:sldId id="295" r:id="rId44"/>
    <p:sldId id="296" r:id="rId45"/>
    <p:sldId id="297" r:id="rId46"/>
    <p:sldId id="299" r:id="rId47"/>
    <p:sldId id="300" r:id="rId48"/>
    <p:sldId id="301" r:id="rId49"/>
    <p:sldId id="318" r:id="rId50"/>
    <p:sldId id="302" r:id="rId51"/>
    <p:sldId id="303" r:id="rId52"/>
    <p:sldId id="304" r:id="rId53"/>
    <p:sldId id="305" r:id="rId54"/>
    <p:sldId id="306" r:id="rId55"/>
    <p:sldId id="307" r:id="rId56"/>
    <p:sldId id="308" r:id="rId57"/>
    <p:sldId id="309" r:id="rId58"/>
    <p:sldId id="310" r:id="rId59"/>
    <p:sldId id="311" r:id="rId60"/>
    <p:sldId id="319" r:id="rId61"/>
  </p:sldIdLst>
  <p:sldSz cx="9144000" cy="6858000" type="screen4x3"/>
  <p:notesSz cx="6858000" cy="9144000"/>
  <p:embeddedFontLst>
    <p:embeddedFont>
      <p:font typeface="Calibri" panose="020F0502020204030204" pitchFamily="34" charset="0"/>
      <p:regular r:id="rId64"/>
      <p:bold r:id="rId65"/>
      <p:italic r:id="rId66"/>
      <p:boldItalic r:id="rId67"/>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366092"/>
    <a:srgbClr val="000099"/>
    <a:srgbClr val="0000FF"/>
    <a:srgbClr val="FF00FF"/>
    <a:srgbClr val="FFCC00"/>
    <a:srgbClr val="FFCCCC"/>
    <a:srgbClr val="FFCC99"/>
    <a:srgbClr val="FFFFCC"/>
    <a:srgbClr val="1F497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395" autoAdjust="0"/>
    <p:restoredTop sz="94671" autoAdjust="0"/>
  </p:normalViewPr>
  <p:slideViewPr>
    <p:cSldViewPr>
      <p:cViewPr varScale="1">
        <p:scale>
          <a:sx n="67" d="100"/>
          <a:sy n="67" d="100"/>
        </p:scale>
        <p:origin x="810" y="60"/>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handoutMaster" Target="handoutMasters/handoutMaster1.xml"/><Relationship Id="rId68"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font" Target="fonts/font3.fntdata"/><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font" Target="fonts/font1.fntdata"/><Relationship Id="rId69"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font" Target="fonts/font4.fntdata"/><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notesMaster" Target="notesMasters/notesMaster1.xml"/><Relationship Id="rId7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font" Target="fonts/font2.fntdata"/><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7.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8/3/2017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6884390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143751-3E81-4327-AFFF-D02BF10D035B}" type="datetimeFigureOut">
              <a:rPr lang="en-US" smtClean="0"/>
              <a:pPr/>
              <a:t>8/3/2017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E911B12-0E67-42ED-9D33-D97C720837E8}" type="slidenum">
              <a:rPr lang="en-US" smtClean="0"/>
              <a:pPr/>
              <a:t>‹#›</a:t>
            </a:fld>
            <a:endParaRPr lang="en-US"/>
          </a:p>
        </p:txBody>
      </p:sp>
    </p:spTree>
    <p:extLst>
      <p:ext uri="{BB962C8B-B14F-4D97-AF65-F5344CB8AC3E}">
        <p14:creationId xmlns:p14="http://schemas.microsoft.com/office/powerpoint/2010/main" val="1970838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smtClean="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00"/>
            <a:ext cx="1828649" cy="457162"/>
          </a:xfrm>
          <a:prstGeom prst="rect">
            <a:avLst/>
          </a:prstGeom>
        </p:spPr>
      </p:pic>
      <p:sp>
        <p:nvSpPr>
          <p:cNvPr id="10" name="TextBox 5"/>
          <p:cNvSpPr txBox="1">
            <a:spLocks noChangeArrowheads="1"/>
          </p:cNvSpPr>
          <p:nvPr userDrawn="1"/>
        </p:nvSpPr>
        <p:spPr bwMode="auto">
          <a:xfrm>
            <a:off x="6164283" y="5906831"/>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smtClean="0"/>
              <a:t>Click to edit Master title style</a:t>
            </a:r>
            <a:endParaRPr lang="en-US" dirty="0"/>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smtClean="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21" name="TextBox 5"/>
          <p:cNvSpPr txBox="1">
            <a:spLocks noChangeArrowheads="1"/>
          </p:cNvSpPr>
          <p:nvPr userDrawn="1"/>
        </p:nvSpPr>
        <p:spPr bwMode="auto">
          <a:xfrm>
            <a:off x="6164283" y="5906831"/>
            <a:ext cx="2819400" cy="646331"/>
          </a:xfrm>
          <a:prstGeom prst="rect">
            <a:avLst/>
          </a:prstGeom>
          <a:noFill/>
          <a:ln>
            <a:noFill/>
          </a:ln>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4.wmf"/></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5.w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6.wmf"/></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7.wmf"/></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wmf"/><Relationship Id="rId5" Type="http://schemas.openxmlformats.org/officeDocument/2006/relationships/oleObject" Target="../embeddings/oleObject2.bin"/><Relationship Id="rId4" Type="http://schemas.openxmlformats.org/officeDocument/2006/relationships/image" Target="../media/image2.wm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smtClean="0">
                <a:solidFill>
                  <a:srgbClr val="1F497D"/>
                </a:solidFill>
                <a:latin typeface="Arial" charset="0"/>
                <a:cs typeface="Arial" charset="0"/>
              </a:rPr>
              <a:t>Section 10.1</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buNone/>
            </a:pPr>
            <a:r>
              <a:rPr lang="en-US" b="1" i="1" dirty="0" smtClean="0">
                <a:solidFill>
                  <a:srgbClr val="366092"/>
                </a:solidFill>
              </a:rPr>
              <a:t>How to Determine a Winner </a:t>
            </a:r>
            <a:endParaRPr lang="en-US" b="1" i="1" dirty="0">
              <a:solidFill>
                <a:srgbClr val="366092"/>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Reading a Preference Table (cont.)</a:t>
            </a:r>
            <a:endParaRPr lang="en-US" dirty="0"/>
          </a:p>
        </p:txBody>
      </p:sp>
      <p:sp>
        <p:nvSpPr>
          <p:cNvPr id="3" name="Content Placeholder 2"/>
          <p:cNvSpPr>
            <a:spLocks noGrp="1"/>
          </p:cNvSpPr>
          <p:nvPr>
            <p:ph idx="1"/>
          </p:nvPr>
        </p:nvSpPr>
        <p:spPr/>
        <p:txBody>
          <a:bodyPr>
            <a:normAutofit/>
          </a:bodyPr>
          <a:lstStyle/>
          <a:p>
            <a:pPr marL="461963" indent="-461963"/>
            <a:r>
              <a:rPr lang="en-US" b="1" dirty="0" smtClean="0"/>
              <a:t>c.	</a:t>
            </a:r>
            <a:r>
              <a:rPr lang="en-US" dirty="0" smtClean="0"/>
              <a:t>To find the candidate with the most first-place votes, we need to count the number of votes each candidate received where they were ranked first place. By looking across the 1</a:t>
            </a:r>
            <a:r>
              <a:rPr lang="en-US" baseline="30000" dirty="0" smtClean="0"/>
              <a:t>st</a:t>
            </a:r>
            <a:r>
              <a:rPr lang="en-US" dirty="0" smtClean="0"/>
              <a:t> row, we see that there was only one ranking order that placed Sydney first. At the bottom of that column, we know that this particular ranking received </a:t>
            </a:r>
            <a:r>
              <a:rPr lang="en-US" dirty="0" smtClean="0">
                <a:solidFill>
                  <a:srgbClr val="000099"/>
                </a:solidFill>
              </a:rPr>
              <a:t>15 votes</a:t>
            </a:r>
            <a:r>
              <a:rPr lang="en-US" dirty="0" smtClean="0"/>
              <a:t>. So, Sydney received </a:t>
            </a:r>
            <a:r>
              <a:rPr lang="en-US" dirty="0" smtClean="0">
                <a:solidFill>
                  <a:srgbClr val="000099"/>
                </a:solidFill>
              </a:rPr>
              <a:t>15</a:t>
            </a:r>
            <a:r>
              <a:rPr lang="en-US" dirty="0" smtClean="0"/>
              <a:t> first-place votes overall. </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Reading a Preference Table (cont.)</a:t>
            </a:r>
            <a:endParaRPr lang="en-US" dirty="0"/>
          </a:p>
        </p:txBody>
      </p:sp>
      <p:graphicFrame>
        <p:nvGraphicFramePr>
          <p:cNvPr id="4" name="Content Placeholder 3"/>
          <p:cNvGraphicFramePr>
            <a:graphicFrameLocks noGrp="1"/>
          </p:cNvGraphicFramePr>
          <p:nvPr>
            <p:ph idx="1"/>
          </p:nvPr>
        </p:nvGraphicFramePr>
        <p:xfrm>
          <a:off x="457200" y="1279525"/>
          <a:ext cx="8229600" cy="3368040"/>
        </p:xfrm>
        <a:graphic>
          <a:graphicData uri="http://schemas.openxmlformats.org/drawingml/2006/table">
            <a:tbl>
              <a:tblPr firstRow="1" bandRow="1">
                <a:tableStyleId>{5C22544A-7EE6-4342-B048-85BDC9FD1C3A}</a:tableStyleId>
              </a:tblPr>
              <a:tblGrid>
                <a:gridCol w="1371600"/>
                <a:gridCol w="1371600"/>
                <a:gridCol w="1371600"/>
                <a:gridCol w="1371600"/>
                <a:gridCol w="1371600"/>
                <a:gridCol w="1371600"/>
              </a:tblGrid>
              <a:tr h="370840">
                <a:tc gridSpan="6">
                  <a:txBody>
                    <a:bodyPr/>
                    <a:lstStyle/>
                    <a:p>
                      <a:pPr algn="ctr" fontAlgn="b"/>
                      <a:r>
                        <a:rPr lang="en-US" sz="2400" b="1" i="0" u="none" strike="noStrike" dirty="0">
                          <a:solidFill>
                            <a:schemeClr val="bg1"/>
                          </a:solidFill>
                          <a:latin typeface="Calibri"/>
                        </a:rPr>
                        <a:t>Table </a:t>
                      </a:r>
                      <a:r>
                        <a:rPr lang="en-US" sz="2400" b="1" i="0" u="none" strike="noStrike" dirty="0" smtClean="0">
                          <a:solidFill>
                            <a:schemeClr val="bg1"/>
                          </a:solidFill>
                          <a:latin typeface="Calibri"/>
                        </a:rPr>
                        <a:t>3: Preference </a:t>
                      </a:r>
                      <a:r>
                        <a:rPr lang="en-US" sz="2400" b="1" i="0" u="none" strike="noStrike" dirty="0">
                          <a:solidFill>
                            <a:schemeClr val="bg1"/>
                          </a:solidFill>
                          <a:latin typeface="Calibri"/>
                        </a:rPr>
                        <a:t>Table for Senior Class </a:t>
                      </a:r>
                      <a:r>
                        <a:rPr lang="en-US" sz="2400" b="1" i="0" u="none" strike="noStrike" dirty="0" smtClean="0">
                          <a:solidFill>
                            <a:schemeClr val="bg1"/>
                          </a:solidFill>
                          <a:latin typeface="Calibri"/>
                        </a:rPr>
                        <a:t>President </a:t>
                      </a:r>
                      <a:endParaRPr lang="en-US" sz="2400" b="1" i="0" u="none" strike="noStrike" dirty="0">
                        <a:solidFill>
                          <a:schemeClr val="bg1"/>
                        </a:solidFill>
                        <a:latin typeface="Calibri"/>
                      </a:endParaRPr>
                    </a:p>
                  </a:txBody>
                  <a:tcPr marL="9525" marR="9525" marT="9525" marB="0" anchor="b"/>
                </a:tc>
                <a:tc hMerge="1">
                  <a:txBody>
                    <a:bodyPr/>
                    <a:lstStyle/>
                    <a:p>
                      <a:pPr algn="l" fontAlgn="b"/>
                      <a:endParaRPr lang="en-US" sz="2400" b="0" i="0" u="none" strike="noStrike" dirty="0">
                        <a:solidFill>
                          <a:srgbClr val="000000"/>
                        </a:solidFill>
                        <a:latin typeface="Calibri"/>
                      </a:endParaRPr>
                    </a:p>
                  </a:txBody>
                  <a:tcPr marL="9525" marR="9525" marT="9525" marB="0" anchor="b"/>
                </a:tc>
                <a:tc hMerge="1">
                  <a:txBody>
                    <a:bodyPr/>
                    <a:lstStyle/>
                    <a:p>
                      <a:pPr algn="l" fontAlgn="b"/>
                      <a:endParaRPr lang="en-US" sz="2400" b="0" i="0" u="none" strike="noStrike" dirty="0">
                        <a:solidFill>
                          <a:srgbClr val="000000"/>
                        </a:solidFill>
                        <a:latin typeface="Calibri"/>
                      </a:endParaRPr>
                    </a:p>
                  </a:txBody>
                  <a:tcPr marL="9525" marR="9525" marT="9525" marB="0" anchor="b"/>
                </a:tc>
                <a:tc hMerge="1">
                  <a:txBody>
                    <a:bodyPr/>
                    <a:lstStyle/>
                    <a:p>
                      <a:pPr algn="l" fontAlgn="b"/>
                      <a:endParaRPr lang="en-US" sz="2400" b="0" i="0" u="none" strike="noStrike" dirty="0">
                        <a:solidFill>
                          <a:srgbClr val="000000"/>
                        </a:solidFill>
                        <a:latin typeface="Calibri"/>
                      </a:endParaRPr>
                    </a:p>
                  </a:txBody>
                  <a:tcPr marL="9525" marR="9525" marT="9525" marB="0" anchor="b"/>
                </a:tc>
                <a:tc hMerge="1">
                  <a:txBody>
                    <a:bodyPr/>
                    <a:lstStyle/>
                    <a:p>
                      <a:pPr algn="l" fontAlgn="b"/>
                      <a:endParaRPr lang="en-US" sz="2400" b="0" i="0" u="none" strike="noStrike" dirty="0">
                        <a:solidFill>
                          <a:srgbClr val="000000"/>
                        </a:solidFill>
                        <a:latin typeface="Calibri"/>
                      </a:endParaRPr>
                    </a:p>
                  </a:txBody>
                  <a:tcPr marL="9525" marR="9525" marT="9525" marB="0" anchor="b"/>
                </a:tc>
                <a:tc hMerge="1">
                  <a:txBody>
                    <a:bodyPr/>
                    <a:lstStyle/>
                    <a:p>
                      <a:pPr algn="l" fontAlgn="b"/>
                      <a:endParaRPr lang="en-US" sz="2400" b="0" i="0" u="none" strike="noStrike" dirty="0">
                        <a:solidFill>
                          <a:srgbClr val="000000"/>
                        </a:solidFill>
                        <a:latin typeface="Calibri"/>
                      </a:endParaRPr>
                    </a:p>
                  </a:txBody>
                  <a:tcPr marL="9525" marR="9525" marT="9525" marB="0" anchor="b"/>
                </a:tc>
              </a:tr>
              <a:tr h="370840">
                <a:tc>
                  <a:txBody>
                    <a:bodyPr/>
                    <a:lstStyle/>
                    <a:p>
                      <a:pPr algn="l" fontAlgn="b"/>
                      <a:endParaRPr lang="en-US" sz="2400" b="0" i="0" u="none" strike="noStrike" dirty="0">
                        <a:solidFill>
                          <a:srgbClr val="000000"/>
                        </a:solidFill>
                        <a:latin typeface="Calibri"/>
                      </a:endParaRPr>
                    </a:p>
                  </a:txBody>
                  <a:tcPr marL="9525" marR="9525" marT="9525" marB="0" anchor="ctr"/>
                </a:tc>
                <a:tc gridSpan="5">
                  <a:txBody>
                    <a:bodyPr/>
                    <a:lstStyle/>
                    <a:p>
                      <a:pPr algn="ctr" fontAlgn="b"/>
                      <a:r>
                        <a:rPr lang="en-US" sz="2400" b="1" i="0" u="none" strike="noStrike" dirty="0">
                          <a:solidFill>
                            <a:srgbClr val="000000"/>
                          </a:solidFill>
                          <a:latin typeface="Calibri"/>
                        </a:rPr>
                        <a:t> </a:t>
                      </a:r>
                      <a:r>
                        <a:rPr lang="en-US" sz="2400" b="1" i="0" u="none" strike="noStrike" dirty="0" smtClean="0">
                          <a:solidFill>
                            <a:srgbClr val="000000"/>
                          </a:solidFill>
                          <a:latin typeface="+mn-lt"/>
                        </a:rPr>
                        <a:t>Rankings</a:t>
                      </a:r>
                      <a:endParaRPr lang="en-US" sz="2400" b="1" i="0" u="none" strike="noStrike" dirty="0">
                        <a:solidFill>
                          <a:srgbClr val="000000"/>
                        </a:solidFill>
                        <a:latin typeface="Calibri"/>
                      </a:endParaRPr>
                    </a:p>
                  </a:txBody>
                  <a:tcPr marL="9525" marR="9525" marT="9525" marB="0" anchor="ctr"/>
                </a:tc>
                <a:tc hMerge="1">
                  <a:txBody>
                    <a:bodyPr/>
                    <a:lstStyle/>
                    <a:p>
                      <a:pPr algn="l" fontAlgn="b"/>
                      <a:endParaRPr lang="en-US" sz="2400" b="0" i="0" u="none" strike="noStrike" dirty="0">
                        <a:solidFill>
                          <a:srgbClr val="000000"/>
                        </a:solidFill>
                        <a:latin typeface="Calibri"/>
                      </a:endParaRPr>
                    </a:p>
                  </a:txBody>
                  <a:tcPr marL="9525" marR="9525" marT="9525" marB="0" anchor="b"/>
                </a:tc>
                <a:tc hMerge="1">
                  <a:txBody>
                    <a:bodyPr/>
                    <a:lstStyle/>
                    <a:p>
                      <a:pPr algn="l" fontAlgn="b"/>
                      <a:endParaRPr lang="en-US" sz="2400" b="0" i="0" u="none" strike="noStrike" dirty="0">
                        <a:solidFill>
                          <a:srgbClr val="000000"/>
                        </a:solidFill>
                        <a:latin typeface="Calibri"/>
                      </a:endParaRPr>
                    </a:p>
                  </a:txBody>
                  <a:tcPr marL="9525" marR="9525" marT="9525" marB="0" anchor="b"/>
                </a:tc>
                <a:tc hMerge="1">
                  <a:txBody>
                    <a:bodyPr/>
                    <a:lstStyle/>
                    <a:p>
                      <a:pPr algn="l" fontAlgn="b"/>
                      <a:endParaRPr lang="en-US" sz="2400" b="0" i="0" u="none" strike="noStrike" dirty="0">
                        <a:solidFill>
                          <a:srgbClr val="000000"/>
                        </a:solidFill>
                        <a:latin typeface="Calibri"/>
                      </a:endParaRPr>
                    </a:p>
                  </a:txBody>
                  <a:tcPr marL="9525" marR="9525" marT="9525" marB="0" anchor="b"/>
                </a:tc>
                <a:tc hMerge="1">
                  <a:txBody>
                    <a:bodyPr/>
                    <a:lstStyle/>
                    <a:p>
                      <a:pPr algn="l" fontAlgn="b"/>
                      <a:endParaRPr lang="en-US" sz="2400" b="0" i="0" u="none" strike="noStrike" dirty="0">
                        <a:solidFill>
                          <a:srgbClr val="000000"/>
                        </a:solidFill>
                        <a:latin typeface="Calibri"/>
                      </a:endParaRPr>
                    </a:p>
                  </a:txBody>
                  <a:tcPr marL="9525" marR="9525" marT="9525" marB="0" anchor="b"/>
                </a:tc>
              </a:tr>
              <a:tr h="370840">
                <a:tc>
                  <a:txBody>
                    <a:bodyPr/>
                    <a:lstStyle/>
                    <a:p>
                      <a:pPr algn="ctr" fontAlgn="b"/>
                      <a:r>
                        <a:rPr lang="en-US" sz="2400" b="0" i="0" u="none" strike="noStrike" dirty="0">
                          <a:solidFill>
                            <a:srgbClr val="000000"/>
                          </a:solidFill>
                          <a:latin typeface="Calibri"/>
                        </a:rPr>
                        <a:t>1</a:t>
                      </a:r>
                      <a:r>
                        <a:rPr lang="en-US" sz="2400" b="0" i="0" u="none" strike="noStrike" baseline="30000" dirty="0">
                          <a:solidFill>
                            <a:srgbClr val="000000"/>
                          </a:solidFill>
                          <a:latin typeface="Calibri"/>
                        </a:rPr>
                        <a:t>st</a:t>
                      </a:r>
                    </a:p>
                  </a:txBody>
                  <a:tcPr marL="9525" marR="9525" marT="9525" marB="0" anchor="ctr">
                    <a:solidFill>
                      <a:srgbClr val="FFCC00"/>
                    </a:solidFill>
                  </a:tcPr>
                </a:tc>
                <a:tc>
                  <a:txBody>
                    <a:bodyPr/>
                    <a:lstStyle/>
                    <a:p>
                      <a:pPr algn="ctr" fontAlgn="b"/>
                      <a:r>
                        <a:rPr lang="en-US" sz="2400" b="0" i="0" u="none" strike="noStrike" dirty="0">
                          <a:solidFill>
                            <a:srgbClr val="000000"/>
                          </a:solidFill>
                          <a:latin typeface="Calibri"/>
                        </a:rPr>
                        <a:t>Sydney</a:t>
                      </a:r>
                    </a:p>
                  </a:txBody>
                  <a:tcPr marL="9525" marR="9525" marT="9525" marB="0" anchor="ctr">
                    <a:solidFill>
                      <a:srgbClr val="FFFF00"/>
                    </a:solidFill>
                  </a:tcPr>
                </a:tc>
                <a:tc>
                  <a:txBody>
                    <a:bodyPr/>
                    <a:lstStyle/>
                    <a:p>
                      <a:pPr algn="ctr" fontAlgn="b"/>
                      <a:r>
                        <a:rPr lang="en-US" sz="2400" b="0" i="0" u="none" strike="noStrike" dirty="0">
                          <a:solidFill>
                            <a:srgbClr val="000000"/>
                          </a:solidFill>
                          <a:latin typeface="Calibri"/>
                        </a:rPr>
                        <a:t>Ava</a:t>
                      </a:r>
                    </a:p>
                  </a:txBody>
                  <a:tcPr marL="9525" marR="9525" marT="9525" marB="0" anchor="ctr">
                    <a:solidFill>
                      <a:srgbClr val="FFCC00"/>
                    </a:solidFill>
                  </a:tcPr>
                </a:tc>
                <a:tc>
                  <a:txBody>
                    <a:bodyPr/>
                    <a:lstStyle/>
                    <a:p>
                      <a:pPr algn="ctr" fontAlgn="b"/>
                      <a:r>
                        <a:rPr lang="en-US" sz="2400" b="0" i="0" u="none" strike="noStrike" dirty="0">
                          <a:solidFill>
                            <a:srgbClr val="000000"/>
                          </a:solidFill>
                          <a:latin typeface="Calibri"/>
                        </a:rPr>
                        <a:t>Ava</a:t>
                      </a:r>
                    </a:p>
                  </a:txBody>
                  <a:tcPr marL="9525" marR="9525" marT="9525" marB="0" anchor="ctr">
                    <a:solidFill>
                      <a:srgbClr val="FFCC00"/>
                    </a:solidFill>
                  </a:tcPr>
                </a:tc>
                <a:tc>
                  <a:txBody>
                    <a:bodyPr/>
                    <a:lstStyle/>
                    <a:p>
                      <a:pPr algn="ctr" fontAlgn="b"/>
                      <a:r>
                        <a:rPr lang="en-US" sz="2400" b="0" i="0" u="none" strike="noStrike" dirty="0" err="1">
                          <a:solidFill>
                            <a:srgbClr val="000000"/>
                          </a:solidFill>
                          <a:latin typeface="Calibri"/>
                        </a:rPr>
                        <a:t>Carley</a:t>
                      </a:r>
                      <a:endParaRPr lang="en-US" sz="2400" b="0" i="0" u="none" strike="noStrike" dirty="0">
                        <a:solidFill>
                          <a:srgbClr val="000000"/>
                        </a:solidFill>
                        <a:latin typeface="Calibri"/>
                      </a:endParaRPr>
                    </a:p>
                  </a:txBody>
                  <a:tcPr marL="9525" marR="9525" marT="9525" marB="0" anchor="ctr">
                    <a:solidFill>
                      <a:srgbClr val="FFCC00"/>
                    </a:solidFill>
                  </a:tcPr>
                </a:tc>
                <a:tc>
                  <a:txBody>
                    <a:bodyPr/>
                    <a:lstStyle/>
                    <a:p>
                      <a:pPr algn="ctr" fontAlgn="b"/>
                      <a:r>
                        <a:rPr lang="en-US" sz="2400" b="0" i="0" u="none" strike="noStrike" dirty="0" err="1">
                          <a:solidFill>
                            <a:srgbClr val="000000"/>
                          </a:solidFill>
                          <a:latin typeface="Calibri"/>
                        </a:rPr>
                        <a:t>Carley</a:t>
                      </a:r>
                      <a:endParaRPr lang="en-US" sz="2400" b="0" i="0" u="none" strike="noStrike" dirty="0">
                        <a:solidFill>
                          <a:srgbClr val="000000"/>
                        </a:solidFill>
                        <a:latin typeface="Calibri"/>
                      </a:endParaRPr>
                    </a:p>
                  </a:txBody>
                  <a:tcPr marL="9525" marR="9525" marT="9525" marB="0" anchor="ctr">
                    <a:solidFill>
                      <a:srgbClr val="FFCC00"/>
                    </a:solidFill>
                  </a:tcPr>
                </a:tc>
              </a:tr>
              <a:tr h="370840">
                <a:tc>
                  <a:txBody>
                    <a:bodyPr/>
                    <a:lstStyle/>
                    <a:p>
                      <a:pPr algn="ctr" fontAlgn="b"/>
                      <a:r>
                        <a:rPr lang="en-US" sz="2400" b="0" i="0" u="none" strike="noStrike" dirty="0" smtClean="0">
                          <a:solidFill>
                            <a:srgbClr val="000000"/>
                          </a:solidFill>
                          <a:latin typeface="Calibri"/>
                        </a:rPr>
                        <a:t>2</a:t>
                      </a:r>
                      <a:r>
                        <a:rPr lang="en-US" sz="2400" b="0" i="0" u="none" strike="noStrike" baseline="30000" dirty="0" smtClean="0">
                          <a:solidFill>
                            <a:srgbClr val="000000"/>
                          </a:solidFill>
                          <a:latin typeface="+mn-lt"/>
                        </a:rPr>
                        <a:t>nd</a:t>
                      </a:r>
                      <a:endParaRPr lang="en-US" sz="2400" b="0" i="0" u="none" strike="noStrike" dirty="0">
                        <a:solidFill>
                          <a:srgbClr val="000000"/>
                        </a:solidFill>
                        <a:latin typeface="Calibri"/>
                      </a:endParaRPr>
                    </a:p>
                  </a:txBody>
                  <a:tcPr marL="9525" marR="9525" marT="9525" marB="0" anchor="ctr"/>
                </a:tc>
                <a:tc>
                  <a:txBody>
                    <a:bodyPr/>
                    <a:lstStyle/>
                    <a:p>
                      <a:pPr algn="ctr" fontAlgn="b"/>
                      <a:r>
                        <a:rPr lang="en-US" sz="2400" b="0" i="0" u="none" strike="noStrike" dirty="0">
                          <a:solidFill>
                            <a:srgbClr val="000000"/>
                          </a:solidFill>
                          <a:latin typeface="Calibri"/>
                        </a:rPr>
                        <a:t>Ryan</a:t>
                      </a:r>
                    </a:p>
                  </a:txBody>
                  <a:tcPr marL="9525" marR="9525" marT="9525" marB="0" anchor="ctr">
                    <a:solidFill>
                      <a:srgbClr val="FFCC00"/>
                    </a:solidFill>
                  </a:tcPr>
                </a:tc>
                <a:tc>
                  <a:txBody>
                    <a:bodyPr/>
                    <a:lstStyle/>
                    <a:p>
                      <a:pPr algn="ctr" fontAlgn="b"/>
                      <a:r>
                        <a:rPr lang="en-US" sz="2400" b="0" i="0" u="none" strike="noStrike" dirty="0" err="1">
                          <a:solidFill>
                            <a:srgbClr val="000000"/>
                          </a:solidFill>
                          <a:latin typeface="Calibri"/>
                        </a:rPr>
                        <a:t>Carley</a:t>
                      </a:r>
                      <a:endParaRPr lang="en-US" sz="2400" b="0" i="0" u="none" strike="noStrike" dirty="0">
                        <a:solidFill>
                          <a:srgbClr val="000000"/>
                        </a:solidFill>
                        <a:latin typeface="Calibri"/>
                      </a:endParaRPr>
                    </a:p>
                  </a:txBody>
                  <a:tcPr marL="9525" marR="9525" marT="9525" marB="0" anchor="ctr"/>
                </a:tc>
                <a:tc>
                  <a:txBody>
                    <a:bodyPr/>
                    <a:lstStyle/>
                    <a:p>
                      <a:pPr algn="ctr" fontAlgn="b"/>
                      <a:r>
                        <a:rPr lang="en-US" sz="2400" b="0" i="0" u="none" strike="noStrike" dirty="0" err="1">
                          <a:solidFill>
                            <a:srgbClr val="000000"/>
                          </a:solidFill>
                          <a:latin typeface="Calibri"/>
                        </a:rPr>
                        <a:t>Carley</a:t>
                      </a:r>
                      <a:endParaRPr lang="en-US" sz="2400" b="0" i="0" u="none" strike="noStrike" dirty="0">
                        <a:solidFill>
                          <a:srgbClr val="000000"/>
                        </a:solidFill>
                        <a:latin typeface="Calibri"/>
                      </a:endParaRPr>
                    </a:p>
                  </a:txBody>
                  <a:tcPr marL="9525" marR="9525" marT="9525" marB="0" anchor="ctr"/>
                </a:tc>
                <a:tc>
                  <a:txBody>
                    <a:bodyPr/>
                    <a:lstStyle/>
                    <a:p>
                      <a:pPr algn="ctr" fontAlgn="b"/>
                      <a:r>
                        <a:rPr lang="en-US" sz="2400" b="0" i="0" u="none" strike="noStrike" dirty="0">
                          <a:solidFill>
                            <a:srgbClr val="000000"/>
                          </a:solidFill>
                          <a:latin typeface="Calibri"/>
                        </a:rPr>
                        <a:t>Zaire</a:t>
                      </a:r>
                    </a:p>
                  </a:txBody>
                  <a:tcPr marL="9525" marR="9525" marT="9525" marB="0" anchor="ctr"/>
                </a:tc>
                <a:tc>
                  <a:txBody>
                    <a:bodyPr/>
                    <a:lstStyle/>
                    <a:p>
                      <a:pPr algn="ctr" fontAlgn="b"/>
                      <a:r>
                        <a:rPr lang="en-US" sz="2400" b="0" i="0" u="none" strike="noStrike" dirty="0">
                          <a:solidFill>
                            <a:srgbClr val="000000"/>
                          </a:solidFill>
                          <a:latin typeface="Calibri"/>
                        </a:rPr>
                        <a:t>Sydney</a:t>
                      </a:r>
                    </a:p>
                  </a:txBody>
                  <a:tcPr marL="9525" marR="9525" marT="9525" marB="0" anchor="ctr"/>
                </a:tc>
              </a:tr>
              <a:tr h="370840">
                <a:tc>
                  <a:txBody>
                    <a:bodyPr/>
                    <a:lstStyle/>
                    <a:p>
                      <a:pPr algn="ctr" fontAlgn="b"/>
                      <a:r>
                        <a:rPr lang="en-US" sz="2400" b="0" i="0" u="none" strike="noStrike" dirty="0" smtClean="0">
                          <a:solidFill>
                            <a:srgbClr val="000000"/>
                          </a:solidFill>
                          <a:latin typeface="Calibri"/>
                        </a:rPr>
                        <a:t>3</a:t>
                      </a:r>
                      <a:r>
                        <a:rPr lang="en-US" sz="2400" b="0" i="0" u="none" strike="noStrike" baseline="30000" dirty="0" smtClean="0">
                          <a:solidFill>
                            <a:srgbClr val="000000"/>
                          </a:solidFill>
                          <a:latin typeface="+mn-lt"/>
                        </a:rPr>
                        <a:t>rd</a:t>
                      </a:r>
                      <a:endParaRPr lang="en-US" sz="2400" b="0" i="0" u="none" strike="noStrike" dirty="0">
                        <a:solidFill>
                          <a:srgbClr val="000000"/>
                        </a:solidFill>
                        <a:latin typeface="Calibri"/>
                      </a:endParaRPr>
                    </a:p>
                  </a:txBody>
                  <a:tcPr marL="9525" marR="9525" marT="9525" marB="0" anchor="ctr"/>
                </a:tc>
                <a:tc>
                  <a:txBody>
                    <a:bodyPr/>
                    <a:lstStyle/>
                    <a:p>
                      <a:pPr algn="ctr" fontAlgn="b"/>
                      <a:r>
                        <a:rPr lang="en-US" sz="2400" b="0" i="0" u="none" strike="noStrike" dirty="0">
                          <a:solidFill>
                            <a:srgbClr val="000000"/>
                          </a:solidFill>
                          <a:latin typeface="Calibri"/>
                        </a:rPr>
                        <a:t>Ava</a:t>
                      </a:r>
                    </a:p>
                  </a:txBody>
                  <a:tcPr marL="9525" marR="9525" marT="9525" marB="0" anchor="ctr">
                    <a:solidFill>
                      <a:srgbClr val="FFCC00"/>
                    </a:solidFill>
                  </a:tcPr>
                </a:tc>
                <a:tc>
                  <a:txBody>
                    <a:bodyPr/>
                    <a:lstStyle/>
                    <a:p>
                      <a:pPr algn="ctr" fontAlgn="b"/>
                      <a:r>
                        <a:rPr lang="en-US" sz="2400" b="0" i="0" u="none" strike="noStrike" dirty="0">
                          <a:solidFill>
                            <a:srgbClr val="000000"/>
                          </a:solidFill>
                          <a:latin typeface="Calibri"/>
                        </a:rPr>
                        <a:t>Ryan</a:t>
                      </a:r>
                    </a:p>
                  </a:txBody>
                  <a:tcPr marL="9525" marR="9525" marT="9525" marB="0" anchor="ctr"/>
                </a:tc>
                <a:tc>
                  <a:txBody>
                    <a:bodyPr/>
                    <a:lstStyle/>
                    <a:p>
                      <a:pPr algn="ctr" fontAlgn="b"/>
                      <a:r>
                        <a:rPr lang="en-US" sz="2400" b="0" i="0" u="none" strike="noStrike">
                          <a:solidFill>
                            <a:srgbClr val="000000"/>
                          </a:solidFill>
                          <a:latin typeface="Calibri"/>
                        </a:rPr>
                        <a:t>Sydney</a:t>
                      </a:r>
                    </a:p>
                  </a:txBody>
                  <a:tcPr marL="9525" marR="9525" marT="9525" marB="0" anchor="ctr"/>
                </a:tc>
                <a:tc>
                  <a:txBody>
                    <a:bodyPr/>
                    <a:lstStyle/>
                    <a:p>
                      <a:pPr algn="ctr" fontAlgn="b"/>
                      <a:r>
                        <a:rPr lang="en-US" sz="2400" b="0" i="0" u="none" strike="noStrike">
                          <a:solidFill>
                            <a:srgbClr val="000000"/>
                          </a:solidFill>
                          <a:latin typeface="Calibri"/>
                        </a:rPr>
                        <a:t>Ryan</a:t>
                      </a:r>
                    </a:p>
                  </a:txBody>
                  <a:tcPr marL="9525" marR="9525" marT="9525" marB="0" anchor="ctr"/>
                </a:tc>
                <a:tc>
                  <a:txBody>
                    <a:bodyPr/>
                    <a:lstStyle/>
                    <a:p>
                      <a:pPr algn="ctr" fontAlgn="b"/>
                      <a:r>
                        <a:rPr lang="en-US" sz="2400" b="0" i="0" u="none" strike="noStrike">
                          <a:solidFill>
                            <a:srgbClr val="000000"/>
                          </a:solidFill>
                          <a:latin typeface="Calibri"/>
                        </a:rPr>
                        <a:t>Ava</a:t>
                      </a:r>
                    </a:p>
                  </a:txBody>
                  <a:tcPr marL="9525" marR="9525" marT="9525" marB="0" anchor="ctr"/>
                </a:tc>
              </a:tr>
              <a:tr h="370840">
                <a:tc>
                  <a:txBody>
                    <a:bodyPr/>
                    <a:lstStyle/>
                    <a:p>
                      <a:pPr algn="ctr" fontAlgn="b"/>
                      <a:r>
                        <a:rPr lang="en-US" sz="2400" b="0" i="0" u="none" strike="noStrike" dirty="0" smtClean="0">
                          <a:solidFill>
                            <a:srgbClr val="000000"/>
                          </a:solidFill>
                          <a:latin typeface="Calibri"/>
                        </a:rPr>
                        <a:t>4</a:t>
                      </a:r>
                      <a:r>
                        <a:rPr lang="en-US" sz="2400" b="0" i="0" u="none" strike="noStrike" baseline="30000" dirty="0" smtClean="0">
                          <a:solidFill>
                            <a:srgbClr val="000000"/>
                          </a:solidFill>
                          <a:latin typeface="+mn-lt"/>
                        </a:rPr>
                        <a:t>th</a:t>
                      </a:r>
                      <a:endParaRPr lang="en-US" sz="2400" b="0" i="0" u="none" strike="noStrike" dirty="0">
                        <a:solidFill>
                          <a:srgbClr val="000000"/>
                        </a:solidFill>
                        <a:latin typeface="Calibri"/>
                      </a:endParaRPr>
                    </a:p>
                  </a:txBody>
                  <a:tcPr marL="9525" marR="9525" marT="9525" marB="0" anchor="ctr"/>
                </a:tc>
                <a:tc>
                  <a:txBody>
                    <a:bodyPr/>
                    <a:lstStyle/>
                    <a:p>
                      <a:pPr algn="ctr" fontAlgn="b"/>
                      <a:r>
                        <a:rPr lang="en-US" sz="2400" b="0" i="0" u="none" strike="noStrike" dirty="0" err="1">
                          <a:solidFill>
                            <a:srgbClr val="000000"/>
                          </a:solidFill>
                          <a:latin typeface="Calibri"/>
                        </a:rPr>
                        <a:t>Carley</a:t>
                      </a:r>
                      <a:endParaRPr lang="en-US" sz="2400" b="0" i="0" u="none" strike="noStrike" dirty="0">
                        <a:solidFill>
                          <a:srgbClr val="000000"/>
                        </a:solidFill>
                        <a:latin typeface="Calibri"/>
                      </a:endParaRPr>
                    </a:p>
                  </a:txBody>
                  <a:tcPr marL="9525" marR="9525" marT="9525" marB="0" anchor="ctr">
                    <a:solidFill>
                      <a:srgbClr val="FFCC00"/>
                    </a:solidFill>
                  </a:tcPr>
                </a:tc>
                <a:tc>
                  <a:txBody>
                    <a:bodyPr/>
                    <a:lstStyle/>
                    <a:p>
                      <a:pPr algn="ctr" fontAlgn="b"/>
                      <a:r>
                        <a:rPr lang="en-US" sz="2400" b="0" i="0" u="none" strike="noStrike" dirty="0">
                          <a:solidFill>
                            <a:srgbClr val="000000"/>
                          </a:solidFill>
                          <a:latin typeface="Calibri"/>
                        </a:rPr>
                        <a:t>Zaire</a:t>
                      </a:r>
                    </a:p>
                  </a:txBody>
                  <a:tcPr marL="9525" marR="9525" marT="9525" marB="0" anchor="ctr"/>
                </a:tc>
                <a:tc>
                  <a:txBody>
                    <a:bodyPr/>
                    <a:lstStyle/>
                    <a:p>
                      <a:pPr algn="ctr" fontAlgn="b"/>
                      <a:r>
                        <a:rPr lang="en-US" sz="2400" b="0" i="0" u="none" strike="noStrike">
                          <a:solidFill>
                            <a:srgbClr val="000000"/>
                          </a:solidFill>
                          <a:latin typeface="Calibri"/>
                        </a:rPr>
                        <a:t>Ryan</a:t>
                      </a:r>
                    </a:p>
                  </a:txBody>
                  <a:tcPr marL="9525" marR="9525" marT="9525" marB="0" anchor="ctr"/>
                </a:tc>
                <a:tc>
                  <a:txBody>
                    <a:bodyPr/>
                    <a:lstStyle/>
                    <a:p>
                      <a:pPr algn="ctr" fontAlgn="b"/>
                      <a:r>
                        <a:rPr lang="en-US" sz="2400" b="0" i="0" u="none" strike="noStrike">
                          <a:solidFill>
                            <a:srgbClr val="000000"/>
                          </a:solidFill>
                          <a:latin typeface="Calibri"/>
                        </a:rPr>
                        <a:t>Ava</a:t>
                      </a:r>
                    </a:p>
                  </a:txBody>
                  <a:tcPr marL="9525" marR="9525" marT="9525" marB="0" anchor="ctr"/>
                </a:tc>
                <a:tc>
                  <a:txBody>
                    <a:bodyPr/>
                    <a:lstStyle/>
                    <a:p>
                      <a:pPr algn="ctr" fontAlgn="b"/>
                      <a:r>
                        <a:rPr lang="en-US" sz="2400" b="0" i="0" u="none" strike="noStrike">
                          <a:solidFill>
                            <a:srgbClr val="000000"/>
                          </a:solidFill>
                          <a:latin typeface="Calibri"/>
                        </a:rPr>
                        <a:t>Zaire</a:t>
                      </a:r>
                    </a:p>
                  </a:txBody>
                  <a:tcPr marL="9525" marR="9525" marT="9525" marB="0" anchor="ctr"/>
                </a:tc>
              </a:tr>
              <a:tr h="370840">
                <a:tc>
                  <a:txBody>
                    <a:bodyPr/>
                    <a:lstStyle/>
                    <a:p>
                      <a:pPr algn="ctr" fontAlgn="b"/>
                      <a:r>
                        <a:rPr lang="en-US" sz="2400" b="0" i="0" u="none" strike="noStrike" dirty="0" smtClean="0">
                          <a:solidFill>
                            <a:srgbClr val="000000"/>
                          </a:solidFill>
                          <a:latin typeface="Calibri"/>
                        </a:rPr>
                        <a:t>5</a:t>
                      </a:r>
                      <a:r>
                        <a:rPr lang="en-US" sz="2400" b="0" i="0" u="none" strike="noStrike" baseline="30000" dirty="0" smtClean="0">
                          <a:solidFill>
                            <a:srgbClr val="000000"/>
                          </a:solidFill>
                          <a:latin typeface="+mn-lt"/>
                        </a:rPr>
                        <a:t>th</a:t>
                      </a:r>
                      <a:endParaRPr lang="en-US" sz="2400" b="0" i="0" u="none" strike="noStrike" dirty="0">
                        <a:solidFill>
                          <a:srgbClr val="000000"/>
                        </a:solidFill>
                        <a:latin typeface="Calibri"/>
                      </a:endParaRPr>
                    </a:p>
                  </a:txBody>
                  <a:tcPr marL="9525" marR="9525" marT="9525" marB="0" anchor="ctr"/>
                </a:tc>
                <a:tc>
                  <a:txBody>
                    <a:bodyPr/>
                    <a:lstStyle/>
                    <a:p>
                      <a:pPr algn="ctr" fontAlgn="b"/>
                      <a:r>
                        <a:rPr lang="en-US" sz="2400" b="0" i="0" u="none" strike="noStrike">
                          <a:solidFill>
                            <a:srgbClr val="000000"/>
                          </a:solidFill>
                          <a:latin typeface="Calibri"/>
                        </a:rPr>
                        <a:t>Zaire</a:t>
                      </a:r>
                    </a:p>
                  </a:txBody>
                  <a:tcPr marL="9525" marR="9525" marT="9525" marB="0" anchor="ctr">
                    <a:solidFill>
                      <a:srgbClr val="FFCC00"/>
                    </a:solidFill>
                  </a:tcPr>
                </a:tc>
                <a:tc>
                  <a:txBody>
                    <a:bodyPr/>
                    <a:lstStyle/>
                    <a:p>
                      <a:pPr algn="ctr" fontAlgn="b"/>
                      <a:r>
                        <a:rPr lang="en-US" sz="2400" b="0" i="0" u="none" strike="noStrike" dirty="0">
                          <a:solidFill>
                            <a:srgbClr val="000000"/>
                          </a:solidFill>
                          <a:latin typeface="Calibri"/>
                        </a:rPr>
                        <a:t>Sydney</a:t>
                      </a:r>
                    </a:p>
                  </a:txBody>
                  <a:tcPr marL="9525" marR="9525" marT="9525" marB="0" anchor="ctr"/>
                </a:tc>
                <a:tc>
                  <a:txBody>
                    <a:bodyPr/>
                    <a:lstStyle/>
                    <a:p>
                      <a:pPr algn="ctr" fontAlgn="b"/>
                      <a:r>
                        <a:rPr lang="en-US" sz="2400" b="0" i="0" u="none" strike="noStrike" dirty="0">
                          <a:solidFill>
                            <a:srgbClr val="000000"/>
                          </a:solidFill>
                          <a:latin typeface="Calibri"/>
                        </a:rPr>
                        <a:t>Zaire</a:t>
                      </a:r>
                    </a:p>
                  </a:txBody>
                  <a:tcPr marL="9525" marR="9525" marT="9525" marB="0" anchor="ctr"/>
                </a:tc>
                <a:tc>
                  <a:txBody>
                    <a:bodyPr/>
                    <a:lstStyle/>
                    <a:p>
                      <a:pPr algn="ctr" fontAlgn="b"/>
                      <a:r>
                        <a:rPr lang="en-US" sz="2400" b="0" i="0" u="none" strike="noStrike">
                          <a:solidFill>
                            <a:srgbClr val="000000"/>
                          </a:solidFill>
                          <a:latin typeface="Calibri"/>
                        </a:rPr>
                        <a:t>Sydney</a:t>
                      </a:r>
                    </a:p>
                  </a:txBody>
                  <a:tcPr marL="9525" marR="9525" marT="9525" marB="0" anchor="ctr"/>
                </a:tc>
                <a:tc>
                  <a:txBody>
                    <a:bodyPr/>
                    <a:lstStyle/>
                    <a:p>
                      <a:pPr algn="ctr" fontAlgn="b"/>
                      <a:r>
                        <a:rPr lang="en-US" sz="2400" b="0" i="0" u="none" strike="noStrike">
                          <a:solidFill>
                            <a:srgbClr val="000000"/>
                          </a:solidFill>
                          <a:latin typeface="Calibri"/>
                        </a:rPr>
                        <a:t>Ryan</a:t>
                      </a:r>
                    </a:p>
                  </a:txBody>
                  <a:tcPr marL="9525" marR="9525" marT="9525" marB="0" anchor="ctr"/>
                </a:tc>
              </a:tr>
              <a:tr h="370840">
                <a:tc>
                  <a:txBody>
                    <a:bodyPr/>
                    <a:lstStyle/>
                    <a:p>
                      <a:pPr algn="ctr" fontAlgn="b"/>
                      <a:r>
                        <a:rPr lang="en-US" sz="2400" b="1" i="0" u="none" strike="noStrike" dirty="0">
                          <a:solidFill>
                            <a:srgbClr val="000000"/>
                          </a:solidFill>
                          <a:latin typeface="Calibri"/>
                        </a:rPr>
                        <a:t>Total Votes</a:t>
                      </a:r>
                    </a:p>
                  </a:txBody>
                  <a:tcPr marL="9525" marR="9525" marT="9525" marB="0" anchor="ctr"/>
                </a:tc>
                <a:tc>
                  <a:txBody>
                    <a:bodyPr/>
                    <a:lstStyle/>
                    <a:p>
                      <a:pPr algn="ctr" fontAlgn="b"/>
                      <a:r>
                        <a:rPr lang="en-US" sz="2400" b="1" i="0" u="none" strike="noStrike" dirty="0">
                          <a:solidFill>
                            <a:srgbClr val="C00000"/>
                          </a:solidFill>
                          <a:latin typeface="Calibri"/>
                        </a:rPr>
                        <a:t>15</a:t>
                      </a:r>
                    </a:p>
                  </a:txBody>
                  <a:tcPr marL="9525" marR="9525" marT="9525" marB="0" anchor="ctr">
                    <a:solidFill>
                      <a:srgbClr val="FFCC00"/>
                    </a:solidFill>
                  </a:tcPr>
                </a:tc>
                <a:tc>
                  <a:txBody>
                    <a:bodyPr/>
                    <a:lstStyle/>
                    <a:p>
                      <a:pPr algn="ctr" fontAlgn="b"/>
                      <a:r>
                        <a:rPr lang="en-US" sz="2400" b="1" i="0" u="none" strike="noStrike" dirty="0">
                          <a:solidFill>
                            <a:srgbClr val="000000"/>
                          </a:solidFill>
                          <a:latin typeface="Calibri"/>
                        </a:rPr>
                        <a:t>29</a:t>
                      </a:r>
                    </a:p>
                  </a:txBody>
                  <a:tcPr marL="9525" marR="9525" marT="9525" marB="0" anchor="ctr"/>
                </a:tc>
                <a:tc>
                  <a:txBody>
                    <a:bodyPr/>
                    <a:lstStyle/>
                    <a:p>
                      <a:pPr algn="ctr" fontAlgn="b"/>
                      <a:r>
                        <a:rPr lang="en-US" sz="2400" b="1" i="0" u="none" strike="noStrike" dirty="0">
                          <a:solidFill>
                            <a:srgbClr val="000000"/>
                          </a:solidFill>
                          <a:latin typeface="Calibri"/>
                        </a:rPr>
                        <a:t>6</a:t>
                      </a:r>
                    </a:p>
                  </a:txBody>
                  <a:tcPr marL="9525" marR="9525" marT="9525" marB="0" anchor="ctr"/>
                </a:tc>
                <a:tc>
                  <a:txBody>
                    <a:bodyPr/>
                    <a:lstStyle/>
                    <a:p>
                      <a:pPr algn="ctr" fontAlgn="b"/>
                      <a:r>
                        <a:rPr lang="en-US" sz="2400" b="1" i="0" u="none" strike="noStrike" dirty="0">
                          <a:solidFill>
                            <a:srgbClr val="000000"/>
                          </a:solidFill>
                          <a:latin typeface="Calibri"/>
                        </a:rPr>
                        <a:t>24</a:t>
                      </a:r>
                    </a:p>
                  </a:txBody>
                  <a:tcPr marL="9525" marR="9525" marT="9525" marB="0" anchor="ctr"/>
                </a:tc>
                <a:tc>
                  <a:txBody>
                    <a:bodyPr/>
                    <a:lstStyle/>
                    <a:p>
                      <a:pPr algn="ctr" fontAlgn="b"/>
                      <a:r>
                        <a:rPr lang="en-US" sz="2400" b="1" i="0" u="none" strike="noStrike" dirty="0">
                          <a:solidFill>
                            <a:srgbClr val="000000"/>
                          </a:solidFill>
                          <a:latin typeface="Calibri"/>
                        </a:rPr>
                        <a:t>1</a:t>
                      </a:r>
                    </a:p>
                  </a:txBody>
                  <a:tcPr marL="9525" marR="9525" marT="9525" marB="0" anchor="ctr"/>
                </a:tc>
              </a:tr>
            </a:tbl>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Reading a Preference Table (cont.)</a:t>
            </a:r>
            <a:endParaRPr lang="en-US" dirty="0"/>
          </a:p>
        </p:txBody>
      </p:sp>
      <p:sp>
        <p:nvSpPr>
          <p:cNvPr id="5" name="Content Placeholder 4"/>
          <p:cNvSpPr>
            <a:spLocks noGrp="1"/>
          </p:cNvSpPr>
          <p:nvPr>
            <p:ph idx="1"/>
          </p:nvPr>
        </p:nvSpPr>
        <p:spPr/>
        <p:txBody>
          <a:bodyPr/>
          <a:lstStyle/>
          <a:p>
            <a:r>
              <a:rPr lang="en-US" dirty="0" smtClean="0"/>
              <a:t>There were two rankings in which Ava received </a:t>
            </a:r>
            <a:br>
              <a:rPr lang="en-US" dirty="0" smtClean="0"/>
            </a:br>
            <a:r>
              <a:rPr lang="en-US" dirty="0" smtClean="0"/>
              <a:t>first-place votes: the second column of rankings and the third. Therefore, Ava had a total of </a:t>
            </a:r>
            <a:r>
              <a:rPr lang="en-US" dirty="0" smtClean="0">
                <a:solidFill>
                  <a:srgbClr val="000099"/>
                </a:solidFill>
              </a:rPr>
              <a:t>29 + 6 = 35 </a:t>
            </a:r>
            <a:br>
              <a:rPr lang="en-US" dirty="0" smtClean="0">
                <a:solidFill>
                  <a:srgbClr val="000099"/>
                </a:solidFill>
              </a:rPr>
            </a:br>
            <a:r>
              <a:rPr lang="en-US" dirty="0" smtClean="0"/>
              <a:t>first-place votes. </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Reading a Preference Table (cont.)</a:t>
            </a:r>
            <a:endParaRPr lang="en-US" dirty="0"/>
          </a:p>
        </p:txBody>
      </p:sp>
      <p:graphicFrame>
        <p:nvGraphicFramePr>
          <p:cNvPr id="4" name="Content Placeholder 3"/>
          <p:cNvGraphicFramePr>
            <a:graphicFrameLocks noGrp="1"/>
          </p:cNvGraphicFramePr>
          <p:nvPr>
            <p:ph idx="1"/>
          </p:nvPr>
        </p:nvGraphicFramePr>
        <p:xfrm>
          <a:off x="457200" y="1279525"/>
          <a:ext cx="8229600" cy="3368040"/>
        </p:xfrm>
        <a:graphic>
          <a:graphicData uri="http://schemas.openxmlformats.org/drawingml/2006/table">
            <a:tbl>
              <a:tblPr firstRow="1" bandRow="1">
                <a:tableStyleId>{5C22544A-7EE6-4342-B048-85BDC9FD1C3A}</a:tableStyleId>
              </a:tblPr>
              <a:tblGrid>
                <a:gridCol w="1371600"/>
                <a:gridCol w="1371600"/>
                <a:gridCol w="1371600"/>
                <a:gridCol w="1371600"/>
                <a:gridCol w="1371600"/>
                <a:gridCol w="1371600"/>
              </a:tblGrid>
              <a:tr h="370840">
                <a:tc gridSpan="6">
                  <a:txBody>
                    <a:bodyPr/>
                    <a:lstStyle/>
                    <a:p>
                      <a:pPr algn="ctr" fontAlgn="b"/>
                      <a:r>
                        <a:rPr lang="en-US" sz="2400" b="1" i="0" u="none" strike="noStrike" dirty="0">
                          <a:solidFill>
                            <a:schemeClr val="bg1"/>
                          </a:solidFill>
                          <a:latin typeface="Calibri"/>
                        </a:rPr>
                        <a:t>Table </a:t>
                      </a:r>
                      <a:r>
                        <a:rPr lang="en-US" sz="2400" b="1" i="0" u="none" strike="noStrike" dirty="0" smtClean="0">
                          <a:solidFill>
                            <a:schemeClr val="bg1"/>
                          </a:solidFill>
                          <a:latin typeface="Calibri"/>
                        </a:rPr>
                        <a:t>4: Preference </a:t>
                      </a:r>
                      <a:r>
                        <a:rPr lang="en-US" sz="2400" b="1" i="0" u="none" strike="noStrike" dirty="0">
                          <a:solidFill>
                            <a:schemeClr val="bg1"/>
                          </a:solidFill>
                          <a:latin typeface="Calibri"/>
                        </a:rPr>
                        <a:t>Table for Senior Class </a:t>
                      </a:r>
                      <a:r>
                        <a:rPr lang="en-US" sz="2400" b="1" i="0" u="none" strike="noStrike" dirty="0" smtClean="0">
                          <a:solidFill>
                            <a:schemeClr val="bg1"/>
                          </a:solidFill>
                          <a:latin typeface="Calibri"/>
                        </a:rPr>
                        <a:t>President</a:t>
                      </a:r>
                      <a:endParaRPr lang="en-US" sz="2400" b="1" i="0" u="none" strike="noStrike" dirty="0">
                        <a:solidFill>
                          <a:schemeClr val="bg1"/>
                        </a:solidFill>
                        <a:latin typeface="Calibri"/>
                      </a:endParaRPr>
                    </a:p>
                  </a:txBody>
                  <a:tcPr marL="9525" marR="9525" marT="9525" marB="0" anchor="b"/>
                </a:tc>
                <a:tc hMerge="1">
                  <a:txBody>
                    <a:bodyPr/>
                    <a:lstStyle/>
                    <a:p>
                      <a:pPr algn="l" fontAlgn="b"/>
                      <a:endParaRPr lang="en-US" sz="2400" b="0" i="0" u="none" strike="noStrike" dirty="0">
                        <a:solidFill>
                          <a:srgbClr val="000000"/>
                        </a:solidFill>
                        <a:latin typeface="Calibri"/>
                      </a:endParaRPr>
                    </a:p>
                  </a:txBody>
                  <a:tcPr marL="9525" marR="9525" marT="9525" marB="0" anchor="b"/>
                </a:tc>
                <a:tc hMerge="1">
                  <a:txBody>
                    <a:bodyPr/>
                    <a:lstStyle/>
                    <a:p>
                      <a:pPr algn="l" fontAlgn="b"/>
                      <a:endParaRPr lang="en-US" sz="2400" b="0" i="0" u="none" strike="noStrike">
                        <a:solidFill>
                          <a:srgbClr val="000000"/>
                        </a:solidFill>
                        <a:latin typeface="Calibri"/>
                      </a:endParaRPr>
                    </a:p>
                  </a:txBody>
                  <a:tcPr marL="9525" marR="9525" marT="9525" marB="0" anchor="b"/>
                </a:tc>
                <a:tc hMerge="1">
                  <a:txBody>
                    <a:bodyPr/>
                    <a:lstStyle/>
                    <a:p>
                      <a:pPr algn="l" fontAlgn="b"/>
                      <a:endParaRPr lang="en-US" sz="2400" b="0" i="0" u="none" strike="noStrike">
                        <a:solidFill>
                          <a:srgbClr val="000000"/>
                        </a:solidFill>
                        <a:latin typeface="Calibri"/>
                      </a:endParaRPr>
                    </a:p>
                  </a:txBody>
                  <a:tcPr marL="9525" marR="9525" marT="9525" marB="0" anchor="b"/>
                </a:tc>
                <a:tc hMerge="1">
                  <a:txBody>
                    <a:bodyPr/>
                    <a:lstStyle/>
                    <a:p>
                      <a:pPr algn="l" fontAlgn="b"/>
                      <a:endParaRPr lang="en-US" sz="2400" b="0" i="0" u="none" strike="noStrike">
                        <a:solidFill>
                          <a:srgbClr val="000000"/>
                        </a:solidFill>
                        <a:latin typeface="Calibri"/>
                      </a:endParaRPr>
                    </a:p>
                  </a:txBody>
                  <a:tcPr marL="9525" marR="9525" marT="9525" marB="0" anchor="b"/>
                </a:tc>
                <a:tc hMerge="1">
                  <a:txBody>
                    <a:bodyPr/>
                    <a:lstStyle/>
                    <a:p>
                      <a:pPr algn="l" fontAlgn="b"/>
                      <a:endParaRPr lang="en-US" sz="2400" b="0" i="0" u="none" strike="noStrike" dirty="0">
                        <a:solidFill>
                          <a:srgbClr val="000000"/>
                        </a:solidFill>
                        <a:latin typeface="Calibri"/>
                      </a:endParaRPr>
                    </a:p>
                  </a:txBody>
                  <a:tcPr marL="9525" marR="9525" marT="9525" marB="0" anchor="b"/>
                </a:tc>
              </a:tr>
              <a:tr h="370840">
                <a:tc>
                  <a:txBody>
                    <a:bodyPr/>
                    <a:lstStyle/>
                    <a:p>
                      <a:pPr algn="ctr" fontAlgn="b"/>
                      <a:endParaRPr lang="en-US" sz="2400" b="0" i="0" u="none" strike="noStrike" dirty="0">
                        <a:solidFill>
                          <a:srgbClr val="000000"/>
                        </a:solidFill>
                        <a:latin typeface="Calibri"/>
                      </a:endParaRPr>
                    </a:p>
                  </a:txBody>
                  <a:tcPr marL="9525" marR="9525" marT="9525" marB="0" anchor="ctr"/>
                </a:tc>
                <a:tc gridSpan="5">
                  <a:txBody>
                    <a:bodyPr/>
                    <a:lstStyle/>
                    <a:p>
                      <a:pPr algn="ctr" fontAlgn="b"/>
                      <a:r>
                        <a:rPr lang="en-US" sz="2400" b="1" i="0" u="none" strike="noStrike" dirty="0" smtClean="0">
                          <a:solidFill>
                            <a:srgbClr val="000000"/>
                          </a:solidFill>
                          <a:latin typeface="+mn-lt"/>
                        </a:rPr>
                        <a:t>Rankings</a:t>
                      </a:r>
                      <a:endParaRPr lang="en-US" sz="2400" b="1" i="0" u="none" strike="noStrike" dirty="0">
                        <a:solidFill>
                          <a:srgbClr val="000000"/>
                        </a:solidFill>
                        <a:latin typeface="+mn-lt"/>
                      </a:endParaRPr>
                    </a:p>
                  </a:txBody>
                  <a:tcPr marL="9525" marR="9525" marT="9525" marB="0" anchor="ctr"/>
                </a:tc>
                <a:tc hMerge="1">
                  <a:txBody>
                    <a:bodyPr/>
                    <a:lstStyle/>
                    <a:p>
                      <a:pPr algn="ctr" fontAlgn="b"/>
                      <a:endParaRPr lang="en-US" sz="2400" b="0" i="0" u="none" strike="noStrike" dirty="0">
                        <a:solidFill>
                          <a:srgbClr val="000000"/>
                        </a:solidFill>
                        <a:latin typeface="Calibri"/>
                      </a:endParaRPr>
                    </a:p>
                  </a:txBody>
                  <a:tcPr marL="9525" marR="9525" marT="9525" marB="0" anchor="b"/>
                </a:tc>
                <a:tc hMerge="1">
                  <a:txBody>
                    <a:bodyPr/>
                    <a:lstStyle/>
                    <a:p>
                      <a:pPr algn="ctr" fontAlgn="b"/>
                      <a:endParaRPr lang="en-US" sz="2400" b="0" i="0" u="none" strike="noStrike" dirty="0">
                        <a:solidFill>
                          <a:srgbClr val="000000"/>
                        </a:solidFill>
                        <a:latin typeface="Calibri"/>
                      </a:endParaRPr>
                    </a:p>
                  </a:txBody>
                  <a:tcPr marL="9525" marR="9525" marT="9525" marB="0" anchor="b"/>
                </a:tc>
                <a:tc hMerge="1">
                  <a:txBody>
                    <a:bodyPr/>
                    <a:lstStyle/>
                    <a:p>
                      <a:pPr algn="ctr" fontAlgn="b"/>
                      <a:endParaRPr lang="en-US" sz="2400" b="0" i="0" u="none" strike="noStrike" dirty="0">
                        <a:solidFill>
                          <a:srgbClr val="000000"/>
                        </a:solidFill>
                        <a:latin typeface="Calibri"/>
                      </a:endParaRPr>
                    </a:p>
                  </a:txBody>
                  <a:tcPr marL="9525" marR="9525" marT="9525" marB="0" anchor="b"/>
                </a:tc>
                <a:tc hMerge="1">
                  <a:txBody>
                    <a:bodyPr/>
                    <a:lstStyle/>
                    <a:p>
                      <a:pPr algn="ctr" fontAlgn="b"/>
                      <a:endParaRPr lang="en-US" sz="2400" b="0" i="0" u="none" strike="noStrike" dirty="0">
                        <a:solidFill>
                          <a:srgbClr val="000000"/>
                        </a:solidFill>
                        <a:latin typeface="Calibri"/>
                      </a:endParaRPr>
                    </a:p>
                  </a:txBody>
                  <a:tcPr marL="9525" marR="9525" marT="9525" marB="0" anchor="b"/>
                </a:tc>
              </a:tr>
              <a:tr h="370840">
                <a:tc>
                  <a:txBody>
                    <a:bodyPr/>
                    <a:lstStyle/>
                    <a:p>
                      <a:pPr algn="ctr" fontAlgn="b"/>
                      <a:r>
                        <a:rPr lang="en-US" sz="2400" b="0" i="0" u="none" strike="noStrike" dirty="0">
                          <a:solidFill>
                            <a:srgbClr val="000000"/>
                          </a:solidFill>
                          <a:latin typeface="Calibri"/>
                        </a:rPr>
                        <a:t>1</a:t>
                      </a:r>
                      <a:r>
                        <a:rPr lang="en-US" sz="2400" b="0" i="0" u="none" strike="noStrike" baseline="30000" dirty="0">
                          <a:solidFill>
                            <a:srgbClr val="000000"/>
                          </a:solidFill>
                          <a:latin typeface="Calibri"/>
                        </a:rPr>
                        <a:t>st</a:t>
                      </a:r>
                    </a:p>
                  </a:txBody>
                  <a:tcPr marL="9525" marR="9525" marT="9525" marB="0" anchor="ctr">
                    <a:solidFill>
                      <a:srgbClr val="FFCC00"/>
                    </a:solidFill>
                  </a:tcPr>
                </a:tc>
                <a:tc>
                  <a:txBody>
                    <a:bodyPr/>
                    <a:lstStyle/>
                    <a:p>
                      <a:pPr algn="ctr" fontAlgn="b"/>
                      <a:r>
                        <a:rPr lang="en-US" sz="2400" b="0" i="0" u="none" strike="noStrike" dirty="0">
                          <a:solidFill>
                            <a:srgbClr val="000000"/>
                          </a:solidFill>
                          <a:latin typeface="Calibri"/>
                        </a:rPr>
                        <a:t>Sydney</a:t>
                      </a:r>
                    </a:p>
                  </a:txBody>
                  <a:tcPr marL="9525" marR="9525" marT="9525" marB="0" anchor="ctr">
                    <a:solidFill>
                      <a:srgbClr val="FFCC00"/>
                    </a:solidFill>
                  </a:tcPr>
                </a:tc>
                <a:tc>
                  <a:txBody>
                    <a:bodyPr/>
                    <a:lstStyle/>
                    <a:p>
                      <a:pPr algn="ctr" fontAlgn="b"/>
                      <a:r>
                        <a:rPr lang="en-US" sz="2400" b="0" i="0" u="none" strike="noStrike" dirty="0">
                          <a:solidFill>
                            <a:srgbClr val="000000"/>
                          </a:solidFill>
                          <a:latin typeface="Calibri"/>
                        </a:rPr>
                        <a:t>Ava</a:t>
                      </a:r>
                    </a:p>
                  </a:txBody>
                  <a:tcPr marL="9525" marR="9525" marT="9525" marB="0" anchor="ctr">
                    <a:solidFill>
                      <a:srgbClr val="FFFF00"/>
                    </a:solidFill>
                  </a:tcPr>
                </a:tc>
                <a:tc>
                  <a:txBody>
                    <a:bodyPr/>
                    <a:lstStyle/>
                    <a:p>
                      <a:pPr algn="ctr" fontAlgn="b"/>
                      <a:r>
                        <a:rPr lang="en-US" sz="2400" b="0" i="0" u="none" strike="noStrike" dirty="0">
                          <a:solidFill>
                            <a:srgbClr val="000000"/>
                          </a:solidFill>
                          <a:latin typeface="Calibri"/>
                        </a:rPr>
                        <a:t>Ava</a:t>
                      </a:r>
                    </a:p>
                  </a:txBody>
                  <a:tcPr marL="9525" marR="9525" marT="9525" marB="0" anchor="ctr">
                    <a:solidFill>
                      <a:srgbClr val="FFFF00"/>
                    </a:solidFill>
                  </a:tcPr>
                </a:tc>
                <a:tc>
                  <a:txBody>
                    <a:bodyPr/>
                    <a:lstStyle/>
                    <a:p>
                      <a:pPr algn="ctr" fontAlgn="b"/>
                      <a:r>
                        <a:rPr lang="en-US" sz="2400" b="0" i="0" u="none" strike="noStrike" dirty="0" err="1">
                          <a:solidFill>
                            <a:srgbClr val="000000"/>
                          </a:solidFill>
                          <a:latin typeface="Calibri"/>
                        </a:rPr>
                        <a:t>Carley</a:t>
                      </a:r>
                      <a:endParaRPr lang="en-US" sz="2400" b="0" i="0" u="none" strike="noStrike" dirty="0">
                        <a:solidFill>
                          <a:srgbClr val="000000"/>
                        </a:solidFill>
                        <a:latin typeface="Calibri"/>
                      </a:endParaRPr>
                    </a:p>
                  </a:txBody>
                  <a:tcPr marL="9525" marR="9525" marT="9525" marB="0" anchor="ctr">
                    <a:solidFill>
                      <a:srgbClr val="FFCC00"/>
                    </a:solidFill>
                  </a:tcPr>
                </a:tc>
                <a:tc>
                  <a:txBody>
                    <a:bodyPr/>
                    <a:lstStyle/>
                    <a:p>
                      <a:pPr algn="ctr" fontAlgn="b"/>
                      <a:r>
                        <a:rPr lang="en-US" sz="2400" b="0" i="0" u="none" strike="noStrike" dirty="0" err="1">
                          <a:solidFill>
                            <a:srgbClr val="000000"/>
                          </a:solidFill>
                          <a:latin typeface="Calibri"/>
                        </a:rPr>
                        <a:t>Carley</a:t>
                      </a:r>
                      <a:endParaRPr lang="en-US" sz="2400" b="0" i="0" u="none" strike="noStrike" dirty="0">
                        <a:solidFill>
                          <a:srgbClr val="000000"/>
                        </a:solidFill>
                        <a:latin typeface="Calibri"/>
                      </a:endParaRPr>
                    </a:p>
                  </a:txBody>
                  <a:tcPr marL="9525" marR="9525" marT="9525" marB="0" anchor="ctr">
                    <a:solidFill>
                      <a:srgbClr val="FFCC00"/>
                    </a:solidFill>
                  </a:tcPr>
                </a:tc>
              </a:tr>
              <a:tr h="370840">
                <a:tc>
                  <a:txBody>
                    <a:bodyPr/>
                    <a:lstStyle/>
                    <a:p>
                      <a:pPr algn="ctr" fontAlgn="b"/>
                      <a:r>
                        <a:rPr lang="en-US" sz="2400" b="0" i="0" u="none" strike="noStrike" dirty="0" smtClean="0">
                          <a:solidFill>
                            <a:srgbClr val="000000"/>
                          </a:solidFill>
                          <a:latin typeface="Calibri"/>
                        </a:rPr>
                        <a:t>2</a:t>
                      </a:r>
                      <a:r>
                        <a:rPr lang="en-US" sz="2400" b="0" i="0" u="none" strike="noStrike" baseline="30000" dirty="0" smtClean="0">
                          <a:solidFill>
                            <a:srgbClr val="000000"/>
                          </a:solidFill>
                          <a:latin typeface="+mn-lt"/>
                        </a:rPr>
                        <a:t>nd</a:t>
                      </a:r>
                      <a:endParaRPr lang="en-US" sz="2400" b="0" i="0" u="none" strike="noStrike" dirty="0">
                        <a:solidFill>
                          <a:srgbClr val="000000"/>
                        </a:solidFill>
                        <a:latin typeface="Calibri"/>
                      </a:endParaRPr>
                    </a:p>
                  </a:txBody>
                  <a:tcPr marL="9525" marR="9525" marT="9525" marB="0" anchor="ctr"/>
                </a:tc>
                <a:tc>
                  <a:txBody>
                    <a:bodyPr/>
                    <a:lstStyle/>
                    <a:p>
                      <a:pPr algn="ctr" fontAlgn="b"/>
                      <a:r>
                        <a:rPr lang="en-US" sz="2400" b="0" i="0" u="none" strike="noStrike">
                          <a:solidFill>
                            <a:srgbClr val="000000"/>
                          </a:solidFill>
                          <a:latin typeface="Calibri"/>
                        </a:rPr>
                        <a:t>Ryan</a:t>
                      </a:r>
                    </a:p>
                  </a:txBody>
                  <a:tcPr marL="9525" marR="9525" marT="9525" marB="0" anchor="ctr"/>
                </a:tc>
                <a:tc>
                  <a:txBody>
                    <a:bodyPr/>
                    <a:lstStyle/>
                    <a:p>
                      <a:pPr algn="ctr" fontAlgn="b"/>
                      <a:r>
                        <a:rPr lang="en-US" sz="2400" b="0" i="0" u="none" strike="noStrike" dirty="0" err="1">
                          <a:solidFill>
                            <a:srgbClr val="000000"/>
                          </a:solidFill>
                          <a:latin typeface="Calibri"/>
                        </a:rPr>
                        <a:t>Carley</a:t>
                      </a:r>
                      <a:endParaRPr lang="en-US" sz="2400" b="0" i="0" u="none" strike="noStrike" dirty="0">
                        <a:solidFill>
                          <a:srgbClr val="000000"/>
                        </a:solidFill>
                        <a:latin typeface="Calibri"/>
                      </a:endParaRPr>
                    </a:p>
                  </a:txBody>
                  <a:tcPr marL="9525" marR="9525" marT="9525" marB="0" anchor="ctr">
                    <a:solidFill>
                      <a:srgbClr val="FFCC00"/>
                    </a:solidFill>
                  </a:tcPr>
                </a:tc>
                <a:tc>
                  <a:txBody>
                    <a:bodyPr/>
                    <a:lstStyle/>
                    <a:p>
                      <a:pPr algn="ctr" fontAlgn="b"/>
                      <a:r>
                        <a:rPr lang="en-US" sz="2400" b="0" i="0" u="none" strike="noStrike" dirty="0" err="1">
                          <a:solidFill>
                            <a:srgbClr val="000000"/>
                          </a:solidFill>
                          <a:latin typeface="Calibri"/>
                        </a:rPr>
                        <a:t>Carley</a:t>
                      </a:r>
                      <a:endParaRPr lang="en-US" sz="2400" b="0" i="0" u="none" strike="noStrike" dirty="0">
                        <a:solidFill>
                          <a:srgbClr val="000000"/>
                        </a:solidFill>
                        <a:latin typeface="Calibri"/>
                      </a:endParaRPr>
                    </a:p>
                  </a:txBody>
                  <a:tcPr marL="9525" marR="9525" marT="9525" marB="0" anchor="ctr">
                    <a:solidFill>
                      <a:srgbClr val="FFCC00"/>
                    </a:solidFill>
                  </a:tcPr>
                </a:tc>
                <a:tc>
                  <a:txBody>
                    <a:bodyPr/>
                    <a:lstStyle/>
                    <a:p>
                      <a:pPr algn="ctr" fontAlgn="b"/>
                      <a:r>
                        <a:rPr lang="en-US" sz="2400" b="0" i="0" u="none" strike="noStrike" dirty="0">
                          <a:solidFill>
                            <a:srgbClr val="000000"/>
                          </a:solidFill>
                          <a:latin typeface="Calibri"/>
                        </a:rPr>
                        <a:t>Zaire</a:t>
                      </a:r>
                    </a:p>
                  </a:txBody>
                  <a:tcPr marL="9525" marR="9525" marT="9525" marB="0" anchor="ctr"/>
                </a:tc>
                <a:tc>
                  <a:txBody>
                    <a:bodyPr/>
                    <a:lstStyle/>
                    <a:p>
                      <a:pPr algn="ctr" fontAlgn="b"/>
                      <a:r>
                        <a:rPr lang="en-US" sz="2400" b="0" i="0" u="none" strike="noStrike">
                          <a:solidFill>
                            <a:srgbClr val="000000"/>
                          </a:solidFill>
                          <a:latin typeface="Calibri"/>
                        </a:rPr>
                        <a:t>Sydney</a:t>
                      </a:r>
                    </a:p>
                  </a:txBody>
                  <a:tcPr marL="9525" marR="9525" marT="9525" marB="0" anchor="ctr"/>
                </a:tc>
              </a:tr>
              <a:tr h="370840">
                <a:tc>
                  <a:txBody>
                    <a:bodyPr/>
                    <a:lstStyle/>
                    <a:p>
                      <a:pPr algn="ctr" fontAlgn="b"/>
                      <a:r>
                        <a:rPr lang="en-US" sz="2400" b="0" i="0" u="none" strike="noStrike" dirty="0" smtClean="0">
                          <a:solidFill>
                            <a:srgbClr val="000000"/>
                          </a:solidFill>
                          <a:latin typeface="Calibri"/>
                        </a:rPr>
                        <a:t>3</a:t>
                      </a:r>
                      <a:r>
                        <a:rPr lang="en-US" sz="2400" b="0" i="0" u="none" strike="noStrike" baseline="30000" dirty="0" smtClean="0">
                          <a:solidFill>
                            <a:srgbClr val="000000"/>
                          </a:solidFill>
                          <a:latin typeface="+mn-lt"/>
                        </a:rPr>
                        <a:t>rd</a:t>
                      </a:r>
                      <a:endParaRPr lang="en-US" sz="2400" b="0" i="0" u="none" strike="noStrike" dirty="0">
                        <a:solidFill>
                          <a:srgbClr val="000000"/>
                        </a:solidFill>
                        <a:latin typeface="Calibri"/>
                      </a:endParaRPr>
                    </a:p>
                  </a:txBody>
                  <a:tcPr marL="9525" marR="9525" marT="9525" marB="0" anchor="ctr"/>
                </a:tc>
                <a:tc>
                  <a:txBody>
                    <a:bodyPr/>
                    <a:lstStyle/>
                    <a:p>
                      <a:pPr algn="ctr" fontAlgn="b"/>
                      <a:r>
                        <a:rPr lang="en-US" sz="2400" b="0" i="0" u="none" strike="noStrike">
                          <a:solidFill>
                            <a:srgbClr val="000000"/>
                          </a:solidFill>
                          <a:latin typeface="Calibri"/>
                        </a:rPr>
                        <a:t>Ava</a:t>
                      </a:r>
                    </a:p>
                  </a:txBody>
                  <a:tcPr marL="9525" marR="9525" marT="9525" marB="0" anchor="ctr"/>
                </a:tc>
                <a:tc>
                  <a:txBody>
                    <a:bodyPr/>
                    <a:lstStyle/>
                    <a:p>
                      <a:pPr algn="ctr" fontAlgn="b"/>
                      <a:r>
                        <a:rPr lang="en-US" sz="2400" b="0" i="0" u="none" strike="noStrike" dirty="0">
                          <a:solidFill>
                            <a:srgbClr val="000000"/>
                          </a:solidFill>
                          <a:latin typeface="Calibri"/>
                        </a:rPr>
                        <a:t>Ryan</a:t>
                      </a:r>
                    </a:p>
                  </a:txBody>
                  <a:tcPr marL="9525" marR="9525" marT="9525" marB="0" anchor="ctr">
                    <a:solidFill>
                      <a:srgbClr val="FFCC00"/>
                    </a:solidFill>
                  </a:tcPr>
                </a:tc>
                <a:tc>
                  <a:txBody>
                    <a:bodyPr/>
                    <a:lstStyle/>
                    <a:p>
                      <a:pPr algn="ctr" fontAlgn="b"/>
                      <a:r>
                        <a:rPr lang="en-US" sz="2400" b="0" i="0" u="none" strike="noStrike" dirty="0">
                          <a:solidFill>
                            <a:srgbClr val="000000"/>
                          </a:solidFill>
                          <a:latin typeface="Calibri"/>
                        </a:rPr>
                        <a:t>Sydney</a:t>
                      </a:r>
                    </a:p>
                  </a:txBody>
                  <a:tcPr marL="9525" marR="9525" marT="9525" marB="0" anchor="ctr">
                    <a:solidFill>
                      <a:srgbClr val="FFCC00"/>
                    </a:solidFill>
                  </a:tcPr>
                </a:tc>
                <a:tc>
                  <a:txBody>
                    <a:bodyPr/>
                    <a:lstStyle/>
                    <a:p>
                      <a:pPr algn="ctr" fontAlgn="b"/>
                      <a:r>
                        <a:rPr lang="en-US" sz="2400" b="0" i="0" u="none" strike="noStrike">
                          <a:solidFill>
                            <a:srgbClr val="000000"/>
                          </a:solidFill>
                          <a:latin typeface="Calibri"/>
                        </a:rPr>
                        <a:t>Ryan</a:t>
                      </a:r>
                    </a:p>
                  </a:txBody>
                  <a:tcPr marL="9525" marR="9525" marT="9525" marB="0" anchor="ctr"/>
                </a:tc>
                <a:tc>
                  <a:txBody>
                    <a:bodyPr/>
                    <a:lstStyle/>
                    <a:p>
                      <a:pPr algn="ctr" fontAlgn="b"/>
                      <a:r>
                        <a:rPr lang="en-US" sz="2400" b="0" i="0" u="none" strike="noStrike">
                          <a:solidFill>
                            <a:srgbClr val="000000"/>
                          </a:solidFill>
                          <a:latin typeface="Calibri"/>
                        </a:rPr>
                        <a:t>Ava</a:t>
                      </a:r>
                    </a:p>
                  </a:txBody>
                  <a:tcPr marL="9525" marR="9525" marT="9525" marB="0" anchor="ctr"/>
                </a:tc>
              </a:tr>
              <a:tr h="370840">
                <a:tc>
                  <a:txBody>
                    <a:bodyPr/>
                    <a:lstStyle/>
                    <a:p>
                      <a:pPr algn="ctr" fontAlgn="b"/>
                      <a:r>
                        <a:rPr lang="en-US" sz="2400" b="0" i="0" u="none" strike="noStrike" dirty="0" smtClean="0">
                          <a:solidFill>
                            <a:srgbClr val="000000"/>
                          </a:solidFill>
                          <a:latin typeface="Calibri"/>
                        </a:rPr>
                        <a:t>4</a:t>
                      </a:r>
                      <a:r>
                        <a:rPr lang="en-US" sz="2400" b="0" i="0" u="none" strike="noStrike" baseline="30000" dirty="0" smtClean="0">
                          <a:solidFill>
                            <a:srgbClr val="000000"/>
                          </a:solidFill>
                          <a:latin typeface="+mn-lt"/>
                        </a:rPr>
                        <a:t>th</a:t>
                      </a:r>
                      <a:endParaRPr lang="en-US" sz="2400" b="0" i="0" u="none" strike="noStrike" dirty="0">
                        <a:solidFill>
                          <a:srgbClr val="000000"/>
                        </a:solidFill>
                        <a:latin typeface="Calibri"/>
                      </a:endParaRPr>
                    </a:p>
                  </a:txBody>
                  <a:tcPr marL="9525" marR="9525" marT="9525" marB="0" anchor="ctr"/>
                </a:tc>
                <a:tc>
                  <a:txBody>
                    <a:bodyPr/>
                    <a:lstStyle/>
                    <a:p>
                      <a:pPr algn="ctr" fontAlgn="b"/>
                      <a:r>
                        <a:rPr lang="en-US" sz="2400" b="0" i="0" u="none" strike="noStrike">
                          <a:solidFill>
                            <a:srgbClr val="000000"/>
                          </a:solidFill>
                          <a:latin typeface="Calibri"/>
                        </a:rPr>
                        <a:t>Carley</a:t>
                      </a:r>
                    </a:p>
                  </a:txBody>
                  <a:tcPr marL="9525" marR="9525" marT="9525" marB="0" anchor="ctr"/>
                </a:tc>
                <a:tc>
                  <a:txBody>
                    <a:bodyPr/>
                    <a:lstStyle/>
                    <a:p>
                      <a:pPr algn="ctr" fontAlgn="b"/>
                      <a:r>
                        <a:rPr lang="en-US" sz="2400" b="0" i="0" u="none" strike="noStrike">
                          <a:solidFill>
                            <a:srgbClr val="000000"/>
                          </a:solidFill>
                          <a:latin typeface="Calibri"/>
                        </a:rPr>
                        <a:t>Zaire</a:t>
                      </a:r>
                    </a:p>
                  </a:txBody>
                  <a:tcPr marL="9525" marR="9525" marT="9525" marB="0" anchor="ctr">
                    <a:solidFill>
                      <a:srgbClr val="FFCC00"/>
                    </a:solidFill>
                  </a:tcPr>
                </a:tc>
                <a:tc>
                  <a:txBody>
                    <a:bodyPr/>
                    <a:lstStyle/>
                    <a:p>
                      <a:pPr algn="ctr" fontAlgn="b"/>
                      <a:r>
                        <a:rPr lang="en-US" sz="2400" b="0" i="0" u="none" strike="noStrike" dirty="0">
                          <a:solidFill>
                            <a:srgbClr val="000000"/>
                          </a:solidFill>
                          <a:latin typeface="Calibri"/>
                        </a:rPr>
                        <a:t>Ryan</a:t>
                      </a:r>
                    </a:p>
                  </a:txBody>
                  <a:tcPr marL="9525" marR="9525" marT="9525" marB="0" anchor="ctr">
                    <a:solidFill>
                      <a:srgbClr val="FFCC00"/>
                    </a:solidFill>
                  </a:tcPr>
                </a:tc>
                <a:tc>
                  <a:txBody>
                    <a:bodyPr/>
                    <a:lstStyle/>
                    <a:p>
                      <a:pPr algn="ctr" fontAlgn="b"/>
                      <a:r>
                        <a:rPr lang="en-US" sz="2400" b="0" i="0" u="none" strike="noStrike" dirty="0">
                          <a:solidFill>
                            <a:srgbClr val="000000"/>
                          </a:solidFill>
                          <a:latin typeface="Calibri"/>
                        </a:rPr>
                        <a:t>Ava</a:t>
                      </a:r>
                    </a:p>
                  </a:txBody>
                  <a:tcPr marL="9525" marR="9525" marT="9525" marB="0" anchor="ctr"/>
                </a:tc>
                <a:tc>
                  <a:txBody>
                    <a:bodyPr/>
                    <a:lstStyle/>
                    <a:p>
                      <a:pPr algn="ctr" fontAlgn="b"/>
                      <a:r>
                        <a:rPr lang="en-US" sz="2400" b="0" i="0" u="none" strike="noStrike">
                          <a:solidFill>
                            <a:srgbClr val="000000"/>
                          </a:solidFill>
                          <a:latin typeface="Calibri"/>
                        </a:rPr>
                        <a:t>Zaire</a:t>
                      </a:r>
                    </a:p>
                  </a:txBody>
                  <a:tcPr marL="9525" marR="9525" marT="9525" marB="0" anchor="ctr"/>
                </a:tc>
              </a:tr>
              <a:tr h="370840">
                <a:tc>
                  <a:txBody>
                    <a:bodyPr/>
                    <a:lstStyle/>
                    <a:p>
                      <a:pPr algn="ctr" fontAlgn="b"/>
                      <a:r>
                        <a:rPr lang="en-US" sz="2400" b="0" i="0" u="none" strike="noStrike" dirty="0" smtClean="0">
                          <a:solidFill>
                            <a:srgbClr val="000000"/>
                          </a:solidFill>
                          <a:latin typeface="Calibri"/>
                        </a:rPr>
                        <a:t>5</a:t>
                      </a:r>
                      <a:r>
                        <a:rPr lang="en-US" sz="2400" b="0" i="0" u="none" strike="noStrike" baseline="30000" dirty="0" smtClean="0">
                          <a:solidFill>
                            <a:srgbClr val="000000"/>
                          </a:solidFill>
                          <a:latin typeface="+mn-lt"/>
                        </a:rPr>
                        <a:t>th</a:t>
                      </a:r>
                      <a:endParaRPr lang="en-US" sz="2400" b="0" i="0" u="none" strike="noStrike" dirty="0">
                        <a:solidFill>
                          <a:srgbClr val="000000"/>
                        </a:solidFill>
                        <a:latin typeface="Calibri"/>
                      </a:endParaRPr>
                    </a:p>
                  </a:txBody>
                  <a:tcPr marL="9525" marR="9525" marT="9525" marB="0" anchor="ctr"/>
                </a:tc>
                <a:tc>
                  <a:txBody>
                    <a:bodyPr/>
                    <a:lstStyle/>
                    <a:p>
                      <a:pPr algn="ctr" fontAlgn="b"/>
                      <a:r>
                        <a:rPr lang="en-US" sz="2400" b="0" i="0" u="none" strike="noStrike">
                          <a:solidFill>
                            <a:srgbClr val="000000"/>
                          </a:solidFill>
                          <a:latin typeface="Calibri"/>
                        </a:rPr>
                        <a:t>Zaire</a:t>
                      </a:r>
                    </a:p>
                  </a:txBody>
                  <a:tcPr marL="9525" marR="9525" marT="9525" marB="0" anchor="ctr"/>
                </a:tc>
                <a:tc>
                  <a:txBody>
                    <a:bodyPr/>
                    <a:lstStyle/>
                    <a:p>
                      <a:pPr algn="ctr" fontAlgn="b"/>
                      <a:r>
                        <a:rPr lang="en-US" sz="2400" b="0" i="0" u="none" strike="noStrike">
                          <a:solidFill>
                            <a:srgbClr val="000000"/>
                          </a:solidFill>
                          <a:latin typeface="Calibri"/>
                        </a:rPr>
                        <a:t>Sydney</a:t>
                      </a:r>
                    </a:p>
                  </a:txBody>
                  <a:tcPr marL="9525" marR="9525" marT="9525" marB="0" anchor="ctr">
                    <a:solidFill>
                      <a:srgbClr val="FFCC00"/>
                    </a:solidFill>
                  </a:tcPr>
                </a:tc>
                <a:tc>
                  <a:txBody>
                    <a:bodyPr/>
                    <a:lstStyle/>
                    <a:p>
                      <a:pPr algn="ctr" fontAlgn="b"/>
                      <a:r>
                        <a:rPr lang="en-US" sz="2400" b="0" i="0" u="none" strike="noStrike" dirty="0">
                          <a:solidFill>
                            <a:srgbClr val="000000"/>
                          </a:solidFill>
                          <a:latin typeface="Calibri"/>
                        </a:rPr>
                        <a:t>Zaire</a:t>
                      </a:r>
                    </a:p>
                  </a:txBody>
                  <a:tcPr marL="9525" marR="9525" marT="9525" marB="0" anchor="ctr">
                    <a:solidFill>
                      <a:srgbClr val="FFCC00"/>
                    </a:solidFill>
                  </a:tcPr>
                </a:tc>
                <a:tc>
                  <a:txBody>
                    <a:bodyPr/>
                    <a:lstStyle/>
                    <a:p>
                      <a:pPr algn="ctr" fontAlgn="b"/>
                      <a:r>
                        <a:rPr lang="en-US" sz="2400" b="0" i="0" u="none" strike="noStrike" dirty="0">
                          <a:solidFill>
                            <a:srgbClr val="000000"/>
                          </a:solidFill>
                          <a:latin typeface="Calibri"/>
                        </a:rPr>
                        <a:t>Sydney</a:t>
                      </a:r>
                    </a:p>
                  </a:txBody>
                  <a:tcPr marL="9525" marR="9525" marT="9525" marB="0" anchor="ctr"/>
                </a:tc>
                <a:tc>
                  <a:txBody>
                    <a:bodyPr/>
                    <a:lstStyle/>
                    <a:p>
                      <a:pPr algn="ctr" fontAlgn="b"/>
                      <a:r>
                        <a:rPr lang="en-US" sz="2400" b="0" i="0" u="none" strike="noStrike">
                          <a:solidFill>
                            <a:srgbClr val="000000"/>
                          </a:solidFill>
                          <a:latin typeface="Calibri"/>
                        </a:rPr>
                        <a:t>Ryan</a:t>
                      </a:r>
                    </a:p>
                  </a:txBody>
                  <a:tcPr marL="9525" marR="9525" marT="9525" marB="0" anchor="ctr"/>
                </a:tc>
              </a:tr>
              <a:tr h="370840">
                <a:tc>
                  <a:txBody>
                    <a:bodyPr/>
                    <a:lstStyle/>
                    <a:p>
                      <a:pPr algn="ctr" fontAlgn="b"/>
                      <a:r>
                        <a:rPr lang="en-US" sz="2400" b="1" i="0" u="none" strike="noStrike" dirty="0">
                          <a:solidFill>
                            <a:srgbClr val="000000"/>
                          </a:solidFill>
                          <a:latin typeface="Calibri"/>
                        </a:rPr>
                        <a:t>Total Votes</a:t>
                      </a:r>
                    </a:p>
                  </a:txBody>
                  <a:tcPr marL="9525" marR="9525" marT="9525" marB="0" anchor="ctr"/>
                </a:tc>
                <a:tc>
                  <a:txBody>
                    <a:bodyPr/>
                    <a:lstStyle/>
                    <a:p>
                      <a:pPr algn="ctr" fontAlgn="b"/>
                      <a:r>
                        <a:rPr lang="en-US" sz="2400" b="1" i="0" u="none" strike="noStrike" dirty="0">
                          <a:solidFill>
                            <a:srgbClr val="000000"/>
                          </a:solidFill>
                          <a:latin typeface="Calibri"/>
                        </a:rPr>
                        <a:t>15</a:t>
                      </a:r>
                    </a:p>
                  </a:txBody>
                  <a:tcPr marL="9525" marR="9525" marT="9525" marB="0" anchor="ctr"/>
                </a:tc>
                <a:tc>
                  <a:txBody>
                    <a:bodyPr/>
                    <a:lstStyle/>
                    <a:p>
                      <a:pPr algn="ctr" fontAlgn="b"/>
                      <a:r>
                        <a:rPr lang="en-US" sz="2400" b="1" i="0" u="none" strike="noStrike" dirty="0">
                          <a:solidFill>
                            <a:srgbClr val="C00000"/>
                          </a:solidFill>
                          <a:latin typeface="Calibri"/>
                        </a:rPr>
                        <a:t>29</a:t>
                      </a:r>
                    </a:p>
                  </a:txBody>
                  <a:tcPr marL="9525" marR="9525" marT="9525" marB="0" anchor="ctr">
                    <a:solidFill>
                      <a:srgbClr val="FFCC00"/>
                    </a:solidFill>
                  </a:tcPr>
                </a:tc>
                <a:tc>
                  <a:txBody>
                    <a:bodyPr/>
                    <a:lstStyle/>
                    <a:p>
                      <a:pPr algn="ctr" fontAlgn="b"/>
                      <a:r>
                        <a:rPr lang="en-US" sz="2400" b="1" i="0" u="none" strike="noStrike" dirty="0">
                          <a:solidFill>
                            <a:srgbClr val="C00000"/>
                          </a:solidFill>
                          <a:latin typeface="Calibri"/>
                        </a:rPr>
                        <a:t>6</a:t>
                      </a:r>
                    </a:p>
                  </a:txBody>
                  <a:tcPr marL="9525" marR="9525" marT="9525" marB="0" anchor="ctr">
                    <a:solidFill>
                      <a:srgbClr val="FFCC00"/>
                    </a:solidFill>
                  </a:tcPr>
                </a:tc>
                <a:tc>
                  <a:txBody>
                    <a:bodyPr/>
                    <a:lstStyle/>
                    <a:p>
                      <a:pPr algn="ctr" fontAlgn="b"/>
                      <a:r>
                        <a:rPr lang="en-US" sz="2400" b="1" i="0" u="none" strike="noStrike" dirty="0">
                          <a:solidFill>
                            <a:srgbClr val="000000"/>
                          </a:solidFill>
                          <a:latin typeface="Calibri"/>
                        </a:rPr>
                        <a:t>24</a:t>
                      </a:r>
                    </a:p>
                  </a:txBody>
                  <a:tcPr marL="9525" marR="9525" marT="9525" marB="0" anchor="ctr"/>
                </a:tc>
                <a:tc>
                  <a:txBody>
                    <a:bodyPr/>
                    <a:lstStyle/>
                    <a:p>
                      <a:pPr algn="ctr" fontAlgn="b"/>
                      <a:r>
                        <a:rPr lang="en-US" sz="2400" b="1" i="0" u="none" strike="noStrike" dirty="0">
                          <a:solidFill>
                            <a:srgbClr val="000000"/>
                          </a:solidFill>
                          <a:latin typeface="Calibri"/>
                        </a:rPr>
                        <a:t>1</a:t>
                      </a:r>
                    </a:p>
                  </a:txBody>
                  <a:tcPr marL="9525" marR="9525" marT="9525" marB="0" anchor="ctr"/>
                </a:tc>
              </a:tr>
            </a:tbl>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Reading a Preference Table (cont.)</a:t>
            </a:r>
            <a:endParaRPr lang="en-US" dirty="0"/>
          </a:p>
        </p:txBody>
      </p:sp>
      <p:sp>
        <p:nvSpPr>
          <p:cNvPr id="5" name="Content Placeholder 4"/>
          <p:cNvSpPr>
            <a:spLocks noGrp="1"/>
          </p:cNvSpPr>
          <p:nvPr>
            <p:ph idx="1"/>
          </p:nvPr>
        </p:nvSpPr>
        <p:spPr/>
        <p:txBody>
          <a:bodyPr/>
          <a:lstStyle/>
          <a:p>
            <a:r>
              <a:rPr lang="en-US" dirty="0" err="1" smtClean="0"/>
              <a:t>Carley</a:t>
            </a:r>
            <a:r>
              <a:rPr lang="en-US" dirty="0" smtClean="0"/>
              <a:t> was also ranked first in two rankings, which are shown in the last two columns of the table. Her first place rankings total </a:t>
            </a:r>
            <a:r>
              <a:rPr lang="en-US" dirty="0" smtClean="0">
                <a:solidFill>
                  <a:srgbClr val="000099"/>
                </a:solidFill>
              </a:rPr>
              <a:t>24 + 1 = 25</a:t>
            </a:r>
            <a:r>
              <a:rPr lang="en-US" dirty="0" smtClean="0"/>
              <a:t>. </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Reading a Preference Table (cont.)</a:t>
            </a:r>
            <a:endParaRPr lang="en-US" dirty="0"/>
          </a:p>
        </p:txBody>
      </p:sp>
      <p:graphicFrame>
        <p:nvGraphicFramePr>
          <p:cNvPr id="4" name="Content Placeholder 3"/>
          <p:cNvGraphicFramePr>
            <a:graphicFrameLocks noGrp="1"/>
          </p:cNvGraphicFramePr>
          <p:nvPr>
            <p:ph idx="1"/>
          </p:nvPr>
        </p:nvGraphicFramePr>
        <p:xfrm>
          <a:off x="457200" y="1279525"/>
          <a:ext cx="8229600" cy="3368040"/>
        </p:xfrm>
        <a:graphic>
          <a:graphicData uri="http://schemas.openxmlformats.org/drawingml/2006/table">
            <a:tbl>
              <a:tblPr firstRow="1" bandRow="1">
                <a:tableStyleId>{5C22544A-7EE6-4342-B048-85BDC9FD1C3A}</a:tableStyleId>
              </a:tblPr>
              <a:tblGrid>
                <a:gridCol w="1371600"/>
                <a:gridCol w="1371600"/>
                <a:gridCol w="1371600"/>
                <a:gridCol w="1371600"/>
                <a:gridCol w="1371600"/>
                <a:gridCol w="1371600"/>
              </a:tblGrid>
              <a:tr h="370840">
                <a:tc gridSpan="6">
                  <a:txBody>
                    <a:bodyPr/>
                    <a:lstStyle/>
                    <a:p>
                      <a:pPr algn="ctr" fontAlgn="b"/>
                      <a:r>
                        <a:rPr lang="en-US" sz="2400" b="1" i="0" u="none" strike="noStrike" dirty="0">
                          <a:solidFill>
                            <a:schemeClr val="bg1"/>
                          </a:solidFill>
                          <a:latin typeface="Calibri"/>
                        </a:rPr>
                        <a:t>Table </a:t>
                      </a:r>
                      <a:r>
                        <a:rPr lang="en-US" sz="2400" b="1" i="0" u="none" strike="noStrike" dirty="0" smtClean="0">
                          <a:solidFill>
                            <a:schemeClr val="bg1"/>
                          </a:solidFill>
                          <a:latin typeface="Calibri"/>
                        </a:rPr>
                        <a:t>5: Preference </a:t>
                      </a:r>
                      <a:r>
                        <a:rPr lang="en-US" sz="2400" b="1" i="0" u="none" strike="noStrike" dirty="0">
                          <a:solidFill>
                            <a:schemeClr val="bg1"/>
                          </a:solidFill>
                          <a:latin typeface="Calibri"/>
                        </a:rPr>
                        <a:t>Table for Senior Class </a:t>
                      </a:r>
                      <a:r>
                        <a:rPr lang="en-US" sz="2400" b="1" i="0" u="none" strike="noStrike" dirty="0" smtClean="0">
                          <a:solidFill>
                            <a:schemeClr val="bg1"/>
                          </a:solidFill>
                          <a:latin typeface="Calibri"/>
                        </a:rPr>
                        <a:t>President</a:t>
                      </a:r>
                      <a:endParaRPr lang="en-US" sz="2400" b="1" i="0" u="none" strike="noStrike" dirty="0">
                        <a:solidFill>
                          <a:schemeClr val="bg1"/>
                        </a:solidFill>
                        <a:latin typeface="Calibri"/>
                      </a:endParaRPr>
                    </a:p>
                  </a:txBody>
                  <a:tcPr marL="9525" marR="9525" marT="9525" marB="0" anchor="b"/>
                </a:tc>
                <a:tc hMerge="1">
                  <a:txBody>
                    <a:bodyPr/>
                    <a:lstStyle/>
                    <a:p>
                      <a:pPr algn="l" fontAlgn="b"/>
                      <a:endParaRPr lang="en-US" sz="2400" b="0" i="0" u="none" strike="noStrike">
                        <a:solidFill>
                          <a:schemeClr val="bg1"/>
                        </a:solidFill>
                        <a:latin typeface="Calibri"/>
                      </a:endParaRPr>
                    </a:p>
                  </a:txBody>
                  <a:tcPr marL="9525" marR="9525" marT="9525" marB="0" anchor="b"/>
                </a:tc>
                <a:tc hMerge="1">
                  <a:txBody>
                    <a:bodyPr/>
                    <a:lstStyle/>
                    <a:p>
                      <a:pPr algn="l" fontAlgn="b"/>
                      <a:endParaRPr lang="en-US" sz="2400" b="0" i="0" u="none" strike="noStrike">
                        <a:solidFill>
                          <a:schemeClr val="bg1"/>
                        </a:solidFill>
                        <a:latin typeface="Calibri"/>
                      </a:endParaRPr>
                    </a:p>
                  </a:txBody>
                  <a:tcPr marL="9525" marR="9525" marT="9525" marB="0" anchor="b"/>
                </a:tc>
                <a:tc hMerge="1">
                  <a:txBody>
                    <a:bodyPr/>
                    <a:lstStyle/>
                    <a:p>
                      <a:pPr algn="l" fontAlgn="b"/>
                      <a:endParaRPr lang="en-US" sz="2400" b="0" i="0" u="none" strike="noStrike">
                        <a:solidFill>
                          <a:schemeClr val="bg1"/>
                        </a:solidFill>
                        <a:latin typeface="Calibri"/>
                      </a:endParaRPr>
                    </a:p>
                  </a:txBody>
                  <a:tcPr marL="9525" marR="9525" marT="9525" marB="0" anchor="b"/>
                </a:tc>
                <a:tc hMerge="1">
                  <a:txBody>
                    <a:bodyPr/>
                    <a:lstStyle/>
                    <a:p>
                      <a:pPr algn="l" fontAlgn="b"/>
                      <a:endParaRPr lang="en-US" sz="2400" b="0" i="0" u="none" strike="noStrike">
                        <a:solidFill>
                          <a:schemeClr val="bg1"/>
                        </a:solidFill>
                        <a:latin typeface="Calibri"/>
                      </a:endParaRPr>
                    </a:p>
                  </a:txBody>
                  <a:tcPr marL="9525" marR="9525" marT="9525" marB="0" anchor="b"/>
                </a:tc>
                <a:tc hMerge="1">
                  <a:txBody>
                    <a:bodyPr/>
                    <a:lstStyle/>
                    <a:p>
                      <a:pPr algn="l" fontAlgn="b"/>
                      <a:endParaRPr lang="en-US" sz="2400" b="0" i="0" u="none" strike="noStrike" dirty="0">
                        <a:solidFill>
                          <a:schemeClr val="bg1"/>
                        </a:solidFill>
                        <a:latin typeface="Calibri"/>
                      </a:endParaRPr>
                    </a:p>
                  </a:txBody>
                  <a:tcPr marL="9525" marR="9525" marT="9525" marB="0" anchor="b"/>
                </a:tc>
              </a:tr>
              <a:tr h="370840">
                <a:tc>
                  <a:txBody>
                    <a:bodyPr/>
                    <a:lstStyle/>
                    <a:p>
                      <a:pPr algn="ctr" fontAlgn="b"/>
                      <a:endParaRPr lang="en-US" sz="2400" b="0" i="0" u="none" strike="noStrike" dirty="0">
                        <a:solidFill>
                          <a:srgbClr val="000000"/>
                        </a:solidFill>
                        <a:latin typeface="Calibri"/>
                      </a:endParaRPr>
                    </a:p>
                  </a:txBody>
                  <a:tcPr marL="9525" marR="9525" marT="9525" marB="0" anchor="ctr"/>
                </a:tc>
                <a:tc gridSpan="5">
                  <a:txBody>
                    <a:bodyPr/>
                    <a:lstStyle/>
                    <a:p>
                      <a:pPr algn="ctr" fontAlgn="b"/>
                      <a:r>
                        <a:rPr lang="en-US" sz="2400" b="1" i="0" u="none" strike="noStrike" dirty="0" smtClean="0">
                          <a:solidFill>
                            <a:srgbClr val="000000"/>
                          </a:solidFill>
                          <a:latin typeface="+mn-lt"/>
                        </a:rPr>
                        <a:t>Rankings</a:t>
                      </a:r>
                      <a:endParaRPr lang="en-US" sz="2400" b="1" i="0" u="none" strike="noStrike" dirty="0">
                        <a:solidFill>
                          <a:srgbClr val="000000"/>
                        </a:solidFill>
                        <a:latin typeface="Calibri"/>
                      </a:endParaRPr>
                    </a:p>
                  </a:txBody>
                  <a:tcPr marL="9525" marR="9525" marT="9525" marB="0" anchor="ctr"/>
                </a:tc>
                <a:tc hMerge="1">
                  <a:txBody>
                    <a:bodyPr/>
                    <a:lstStyle/>
                    <a:p>
                      <a:pPr algn="l" fontAlgn="b"/>
                      <a:endParaRPr lang="en-US" sz="2400" b="0" i="0" u="none" strike="noStrike" dirty="0">
                        <a:solidFill>
                          <a:srgbClr val="000000"/>
                        </a:solidFill>
                        <a:latin typeface="Calibri"/>
                      </a:endParaRPr>
                    </a:p>
                  </a:txBody>
                  <a:tcPr marL="9525" marR="9525" marT="9525" marB="0" anchor="b"/>
                </a:tc>
                <a:tc hMerge="1">
                  <a:txBody>
                    <a:bodyPr/>
                    <a:lstStyle/>
                    <a:p>
                      <a:pPr algn="l" fontAlgn="b"/>
                      <a:endParaRPr lang="en-US" sz="2400" b="0" i="0" u="none" strike="noStrike" dirty="0">
                        <a:solidFill>
                          <a:srgbClr val="000000"/>
                        </a:solidFill>
                        <a:latin typeface="Calibri"/>
                      </a:endParaRPr>
                    </a:p>
                  </a:txBody>
                  <a:tcPr marL="9525" marR="9525" marT="9525" marB="0" anchor="b"/>
                </a:tc>
                <a:tc hMerge="1">
                  <a:txBody>
                    <a:bodyPr/>
                    <a:lstStyle/>
                    <a:p>
                      <a:pPr algn="l" fontAlgn="b"/>
                      <a:endParaRPr lang="en-US" sz="2400" b="0" i="0" u="none" strike="noStrike" dirty="0">
                        <a:solidFill>
                          <a:srgbClr val="000000"/>
                        </a:solidFill>
                        <a:latin typeface="Calibri"/>
                      </a:endParaRPr>
                    </a:p>
                  </a:txBody>
                  <a:tcPr marL="9525" marR="9525" marT="9525" marB="0" anchor="b"/>
                </a:tc>
                <a:tc hMerge="1">
                  <a:txBody>
                    <a:bodyPr/>
                    <a:lstStyle/>
                    <a:p>
                      <a:pPr algn="l" fontAlgn="b"/>
                      <a:endParaRPr lang="en-US" sz="2400" b="0" i="0" u="none" strike="noStrike" dirty="0">
                        <a:solidFill>
                          <a:srgbClr val="000000"/>
                        </a:solidFill>
                        <a:latin typeface="Calibri"/>
                      </a:endParaRPr>
                    </a:p>
                  </a:txBody>
                  <a:tcPr marL="9525" marR="9525" marT="9525" marB="0" anchor="b"/>
                </a:tc>
              </a:tr>
              <a:tr h="370840">
                <a:tc>
                  <a:txBody>
                    <a:bodyPr/>
                    <a:lstStyle/>
                    <a:p>
                      <a:pPr algn="ctr" fontAlgn="b"/>
                      <a:r>
                        <a:rPr lang="en-US" sz="2400" b="0" i="0" u="none" strike="noStrike" dirty="0">
                          <a:solidFill>
                            <a:srgbClr val="000000"/>
                          </a:solidFill>
                          <a:latin typeface="Calibri"/>
                        </a:rPr>
                        <a:t>1</a:t>
                      </a:r>
                      <a:r>
                        <a:rPr lang="en-US" sz="2400" b="0" i="0" u="none" strike="noStrike" baseline="30000" dirty="0">
                          <a:solidFill>
                            <a:srgbClr val="000000"/>
                          </a:solidFill>
                          <a:latin typeface="Calibri"/>
                        </a:rPr>
                        <a:t>st</a:t>
                      </a:r>
                    </a:p>
                  </a:txBody>
                  <a:tcPr marL="9525" marR="9525" marT="9525" marB="0" anchor="ctr">
                    <a:solidFill>
                      <a:srgbClr val="FFCC00"/>
                    </a:solidFill>
                  </a:tcPr>
                </a:tc>
                <a:tc>
                  <a:txBody>
                    <a:bodyPr/>
                    <a:lstStyle/>
                    <a:p>
                      <a:pPr algn="ctr" fontAlgn="b"/>
                      <a:r>
                        <a:rPr lang="en-US" sz="2400" b="0" i="0" u="none" strike="noStrike" dirty="0">
                          <a:solidFill>
                            <a:srgbClr val="000000"/>
                          </a:solidFill>
                          <a:latin typeface="Calibri"/>
                        </a:rPr>
                        <a:t>Sydney</a:t>
                      </a:r>
                    </a:p>
                  </a:txBody>
                  <a:tcPr marL="9525" marR="9525" marT="9525" marB="0" anchor="ctr">
                    <a:solidFill>
                      <a:srgbClr val="FFCC00"/>
                    </a:solidFill>
                  </a:tcPr>
                </a:tc>
                <a:tc>
                  <a:txBody>
                    <a:bodyPr/>
                    <a:lstStyle/>
                    <a:p>
                      <a:pPr algn="ctr" fontAlgn="b"/>
                      <a:r>
                        <a:rPr lang="en-US" sz="2400" b="0" i="0" u="none" strike="noStrike" dirty="0">
                          <a:solidFill>
                            <a:srgbClr val="000000"/>
                          </a:solidFill>
                          <a:latin typeface="Calibri"/>
                        </a:rPr>
                        <a:t>Ava</a:t>
                      </a:r>
                    </a:p>
                  </a:txBody>
                  <a:tcPr marL="9525" marR="9525" marT="9525" marB="0" anchor="ctr">
                    <a:solidFill>
                      <a:srgbClr val="FFCC00"/>
                    </a:solidFill>
                  </a:tcPr>
                </a:tc>
                <a:tc>
                  <a:txBody>
                    <a:bodyPr/>
                    <a:lstStyle/>
                    <a:p>
                      <a:pPr algn="ctr" fontAlgn="b"/>
                      <a:r>
                        <a:rPr lang="en-US" sz="2400" b="0" i="0" u="none" strike="noStrike" dirty="0">
                          <a:solidFill>
                            <a:srgbClr val="000000"/>
                          </a:solidFill>
                          <a:latin typeface="Calibri"/>
                        </a:rPr>
                        <a:t>Ava</a:t>
                      </a:r>
                    </a:p>
                  </a:txBody>
                  <a:tcPr marL="9525" marR="9525" marT="9525" marB="0" anchor="ctr">
                    <a:solidFill>
                      <a:srgbClr val="FFCC00"/>
                    </a:solidFill>
                  </a:tcPr>
                </a:tc>
                <a:tc>
                  <a:txBody>
                    <a:bodyPr/>
                    <a:lstStyle/>
                    <a:p>
                      <a:pPr algn="ctr" fontAlgn="b"/>
                      <a:r>
                        <a:rPr lang="en-US" sz="2400" b="0" i="0" u="none" strike="noStrike" dirty="0" err="1">
                          <a:solidFill>
                            <a:srgbClr val="000000"/>
                          </a:solidFill>
                          <a:latin typeface="Calibri"/>
                        </a:rPr>
                        <a:t>Carley</a:t>
                      </a:r>
                      <a:endParaRPr lang="en-US" sz="2400" b="0" i="0" u="none" strike="noStrike" dirty="0">
                        <a:solidFill>
                          <a:srgbClr val="000000"/>
                        </a:solidFill>
                        <a:latin typeface="Calibri"/>
                      </a:endParaRPr>
                    </a:p>
                  </a:txBody>
                  <a:tcPr marL="9525" marR="9525" marT="9525" marB="0" anchor="ctr">
                    <a:solidFill>
                      <a:srgbClr val="FFFF00"/>
                    </a:solidFill>
                  </a:tcPr>
                </a:tc>
                <a:tc>
                  <a:txBody>
                    <a:bodyPr/>
                    <a:lstStyle/>
                    <a:p>
                      <a:pPr algn="ctr" fontAlgn="b"/>
                      <a:r>
                        <a:rPr lang="en-US" sz="2400" b="0" i="0" u="none" strike="noStrike" dirty="0" err="1">
                          <a:solidFill>
                            <a:srgbClr val="000000"/>
                          </a:solidFill>
                          <a:latin typeface="Calibri"/>
                        </a:rPr>
                        <a:t>Carley</a:t>
                      </a:r>
                      <a:endParaRPr lang="en-US" sz="2400" b="0" i="0" u="none" strike="noStrike" dirty="0">
                        <a:solidFill>
                          <a:srgbClr val="000000"/>
                        </a:solidFill>
                        <a:latin typeface="Calibri"/>
                      </a:endParaRPr>
                    </a:p>
                  </a:txBody>
                  <a:tcPr marL="9525" marR="9525" marT="9525" marB="0" anchor="ctr">
                    <a:solidFill>
                      <a:srgbClr val="FFFF00"/>
                    </a:solidFill>
                  </a:tcPr>
                </a:tc>
              </a:tr>
              <a:tr h="370840">
                <a:tc>
                  <a:txBody>
                    <a:bodyPr/>
                    <a:lstStyle/>
                    <a:p>
                      <a:pPr algn="ctr" fontAlgn="b"/>
                      <a:r>
                        <a:rPr lang="en-US" sz="2400" b="0" i="0" u="none" strike="noStrike" dirty="0" smtClean="0">
                          <a:solidFill>
                            <a:srgbClr val="000000"/>
                          </a:solidFill>
                          <a:latin typeface="Calibri"/>
                        </a:rPr>
                        <a:t>2</a:t>
                      </a:r>
                      <a:r>
                        <a:rPr lang="en-US" sz="2400" b="0" i="0" u="none" strike="noStrike" baseline="30000" dirty="0" smtClean="0">
                          <a:solidFill>
                            <a:srgbClr val="000000"/>
                          </a:solidFill>
                          <a:latin typeface="+mn-lt"/>
                        </a:rPr>
                        <a:t>nd</a:t>
                      </a:r>
                      <a:endParaRPr lang="en-US" sz="2400" b="0" i="0" u="none" strike="noStrike" dirty="0">
                        <a:solidFill>
                          <a:srgbClr val="000000"/>
                        </a:solidFill>
                        <a:latin typeface="Calibri"/>
                      </a:endParaRPr>
                    </a:p>
                  </a:txBody>
                  <a:tcPr marL="9525" marR="9525" marT="9525" marB="0" anchor="ctr"/>
                </a:tc>
                <a:tc>
                  <a:txBody>
                    <a:bodyPr/>
                    <a:lstStyle/>
                    <a:p>
                      <a:pPr algn="ctr" fontAlgn="b"/>
                      <a:r>
                        <a:rPr lang="en-US" sz="2400" b="0" i="0" u="none" strike="noStrike" dirty="0">
                          <a:solidFill>
                            <a:srgbClr val="000000"/>
                          </a:solidFill>
                          <a:latin typeface="Calibri"/>
                        </a:rPr>
                        <a:t>Ryan</a:t>
                      </a:r>
                    </a:p>
                  </a:txBody>
                  <a:tcPr marL="9525" marR="9525" marT="9525" marB="0" anchor="ctr"/>
                </a:tc>
                <a:tc>
                  <a:txBody>
                    <a:bodyPr/>
                    <a:lstStyle/>
                    <a:p>
                      <a:pPr algn="ctr" fontAlgn="b"/>
                      <a:r>
                        <a:rPr lang="en-US" sz="2400" b="0" i="0" u="none" strike="noStrike" dirty="0" err="1">
                          <a:solidFill>
                            <a:srgbClr val="000000"/>
                          </a:solidFill>
                          <a:latin typeface="Calibri"/>
                        </a:rPr>
                        <a:t>Carley</a:t>
                      </a:r>
                      <a:endParaRPr lang="en-US" sz="2400" b="0" i="0" u="none" strike="noStrike" dirty="0">
                        <a:solidFill>
                          <a:srgbClr val="000000"/>
                        </a:solidFill>
                        <a:latin typeface="Calibri"/>
                      </a:endParaRPr>
                    </a:p>
                  </a:txBody>
                  <a:tcPr marL="9525" marR="9525" marT="9525" marB="0" anchor="ctr"/>
                </a:tc>
                <a:tc>
                  <a:txBody>
                    <a:bodyPr/>
                    <a:lstStyle/>
                    <a:p>
                      <a:pPr algn="ctr" fontAlgn="b"/>
                      <a:r>
                        <a:rPr lang="en-US" sz="2400" b="0" i="0" u="none" strike="noStrike">
                          <a:solidFill>
                            <a:srgbClr val="000000"/>
                          </a:solidFill>
                          <a:latin typeface="Calibri"/>
                        </a:rPr>
                        <a:t>Carley</a:t>
                      </a:r>
                    </a:p>
                  </a:txBody>
                  <a:tcPr marL="9525" marR="9525" marT="9525" marB="0" anchor="ctr"/>
                </a:tc>
                <a:tc>
                  <a:txBody>
                    <a:bodyPr/>
                    <a:lstStyle/>
                    <a:p>
                      <a:pPr algn="ctr" fontAlgn="b"/>
                      <a:r>
                        <a:rPr lang="en-US" sz="2400" b="0" i="0" u="none" strike="noStrike" dirty="0">
                          <a:solidFill>
                            <a:srgbClr val="000000"/>
                          </a:solidFill>
                          <a:latin typeface="Calibri"/>
                        </a:rPr>
                        <a:t>Zaire</a:t>
                      </a:r>
                    </a:p>
                  </a:txBody>
                  <a:tcPr marL="9525" marR="9525" marT="9525" marB="0" anchor="ctr">
                    <a:solidFill>
                      <a:srgbClr val="FFCC00"/>
                    </a:solidFill>
                  </a:tcPr>
                </a:tc>
                <a:tc>
                  <a:txBody>
                    <a:bodyPr/>
                    <a:lstStyle/>
                    <a:p>
                      <a:pPr algn="ctr" fontAlgn="b"/>
                      <a:r>
                        <a:rPr lang="en-US" sz="2400" b="0" i="0" u="none" strike="noStrike" dirty="0">
                          <a:solidFill>
                            <a:srgbClr val="000000"/>
                          </a:solidFill>
                          <a:latin typeface="Calibri"/>
                        </a:rPr>
                        <a:t>Sydney</a:t>
                      </a:r>
                    </a:p>
                  </a:txBody>
                  <a:tcPr marL="9525" marR="9525" marT="9525" marB="0" anchor="ctr">
                    <a:solidFill>
                      <a:srgbClr val="FFCC00"/>
                    </a:solidFill>
                  </a:tcPr>
                </a:tc>
              </a:tr>
              <a:tr h="370840">
                <a:tc>
                  <a:txBody>
                    <a:bodyPr/>
                    <a:lstStyle/>
                    <a:p>
                      <a:pPr algn="ctr" fontAlgn="b"/>
                      <a:r>
                        <a:rPr lang="en-US" sz="2400" b="0" i="0" u="none" strike="noStrike" dirty="0" smtClean="0">
                          <a:solidFill>
                            <a:srgbClr val="000000"/>
                          </a:solidFill>
                          <a:latin typeface="Calibri"/>
                        </a:rPr>
                        <a:t>3</a:t>
                      </a:r>
                      <a:r>
                        <a:rPr lang="en-US" sz="2400" b="0" i="0" u="none" strike="noStrike" baseline="30000" dirty="0" smtClean="0">
                          <a:solidFill>
                            <a:srgbClr val="000000"/>
                          </a:solidFill>
                          <a:latin typeface="+mn-lt"/>
                        </a:rPr>
                        <a:t>rd</a:t>
                      </a:r>
                      <a:endParaRPr lang="en-US" sz="2400" b="0" i="0" u="none" strike="noStrike" dirty="0">
                        <a:solidFill>
                          <a:srgbClr val="000000"/>
                        </a:solidFill>
                        <a:latin typeface="Calibri"/>
                      </a:endParaRPr>
                    </a:p>
                  </a:txBody>
                  <a:tcPr marL="9525" marR="9525" marT="9525" marB="0" anchor="ctr"/>
                </a:tc>
                <a:tc>
                  <a:txBody>
                    <a:bodyPr/>
                    <a:lstStyle/>
                    <a:p>
                      <a:pPr algn="ctr" fontAlgn="b"/>
                      <a:r>
                        <a:rPr lang="en-US" sz="2400" b="0" i="0" u="none" strike="noStrike" dirty="0">
                          <a:solidFill>
                            <a:srgbClr val="000000"/>
                          </a:solidFill>
                          <a:latin typeface="Calibri"/>
                        </a:rPr>
                        <a:t>Ava</a:t>
                      </a:r>
                    </a:p>
                  </a:txBody>
                  <a:tcPr marL="9525" marR="9525" marT="9525" marB="0" anchor="ctr"/>
                </a:tc>
                <a:tc>
                  <a:txBody>
                    <a:bodyPr/>
                    <a:lstStyle/>
                    <a:p>
                      <a:pPr algn="ctr" fontAlgn="b"/>
                      <a:r>
                        <a:rPr lang="en-US" sz="2400" b="0" i="0" u="none" strike="noStrike" dirty="0">
                          <a:solidFill>
                            <a:srgbClr val="000000"/>
                          </a:solidFill>
                          <a:latin typeface="Calibri"/>
                        </a:rPr>
                        <a:t>Ryan</a:t>
                      </a:r>
                    </a:p>
                  </a:txBody>
                  <a:tcPr marL="9525" marR="9525" marT="9525" marB="0" anchor="ctr"/>
                </a:tc>
                <a:tc>
                  <a:txBody>
                    <a:bodyPr/>
                    <a:lstStyle/>
                    <a:p>
                      <a:pPr algn="ctr" fontAlgn="b"/>
                      <a:r>
                        <a:rPr lang="en-US" sz="2400" b="0" i="0" u="none" strike="noStrike" dirty="0">
                          <a:solidFill>
                            <a:srgbClr val="000000"/>
                          </a:solidFill>
                          <a:latin typeface="Calibri"/>
                        </a:rPr>
                        <a:t>Sydney</a:t>
                      </a:r>
                    </a:p>
                  </a:txBody>
                  <a:tcPr marL="9525" marR="9525" marT="9525" marB="0" anchor="ctr"/>
                </a:tc>
                <a:tc>
                  <a:txBody>
                    <a:bodyPr/>
                    <a:lstStyle/>
                    <a:p>
                      <a:pPr algn="ctr" fontAlgn="b"/>
                      <a:r>
                        <a:rPr lang="en-US" sz="2400" b="0" i="0" u="none" strike="noStrike">
                          <a:solidFill>
                            <a:srgbClr val="000000"/>
                          </a:solidFill>
                          <a:latin typeface="Calibri"/>
                        </a:rPr>
                        <a:t>Ryan</a:t>
                      </a:r>
                    </a:p>
                  </a:txBody>
                  <a:tcPr marL="9525" marR="9525" marT="9525" marB="0" anchor="ctr">
                    <a:solidFill>
                      <a:srgbClr val="FFCC00"/>
                    </a:solidFill>
                  </a:tcPr>
                </a:tc>
                <a:tc>
                  <a:txBody>
                    <a:bodyPr/>
                    <a:lstStyle/>
                    <a:p>
                      <a:pPr algn="ctr" fontAlgn="b"/>
                      <a:r>
                        <a:rPr lang="en-US" sz="2400" b="0" i="0" u="none" strike="noStrike" dirty="0">
                          <a:solidFill>
                            <a:srgbClr val="000000"/>
                          </a:solidFill>
                          <a:latin typeface="Calibri"/>
                        </a:rPr>
                        <a:t>Ava</a:t>
                      </a:r>
                    </a:p>
                  </a:txBody>
                  <a:tcPr marL="9525" marR="9525" marT="9525" marB="0" anchor="ctr">
                    <a:solidFill>
                      <a:srgbClr val="FFCC00"/>
                    </a:solidFill>
                  </a:tcPr>
                </a:tc>
              </a:tr>
              <a:tr h="370840">
                <a:tc>
                  <a:txBody>
                    <a:bodyPr/>
                    <a:lstStyle/>
                    <a:p>
                      <a:pPr algn="ctr" fontAlgn="b"/>
                      <a:r>
                        <a:rPr lang="en-US" sz="2400" b="0" i="0" u="none" strike="noStrike" dirty="0" smtClean="0">
                          <a:solidFill>
                            <a:srgbClr val="000000"/>
                          </a:solidFill>
                          <a:latin typeface="Calibri"/>
                        </a:rPr>
                        <a:t>4</a:t>
                      </a:r>
                      <a:r>
                        <a:rPr lang="en-US" sz="2400" b="0" i="0" u="none" strike="noStrike" baseline="30000" dirty="0" smtClean="0">
                          <a:solidFill>
                            <a:srgbClr val="000000"/>
                          </a:solidFill>
                          <a:latin typeface="+mn-lt"/>
                        </a:rPr>
                        <a:t>th</a:t>
                      </a:r>
                      <a:endParaRPr lang="en-US" sz="2400" b="0" i="0" u="none" strike="noStrike" dirty="0">
                        <a:solidFill>
                          <a:srgbClr val="000000"/>
                        </a:solidFill>
                        <a:latin typeface="Calibri"/>
                      </a:endParaRPr>
                    </a:p>
                  </a:txBody>
                  <a:tcPr marL="9525" marR="9525" marT="9525" marB="0" anchor="ctr"/>
                </a:tc>
                <a:tc>
                  <a:txBody>
                    <a:bodyPr/>
                    <a:lstStyle/>
                    <a:p>
                      <a:pPr algn="ctr" fontAlgn="b"/>
                      <a:r>
                        <a:rPr lang="en-US" sz="2400" b="0" i="0" u="none" strike="noStrike" dirty="0" err="1">
                          <a:solidFill>
                            <a:srgbClr val="000000"/>
                          </a:solidFill>
                          <a:latin typeface="Calibri"/>
                        </a:rPr>
                        <a:t>Carley</a:t>
                      </a:r>
                      <a:endParaRPr lang="en-US" sz="2400" b="0" i="0" u="none" strike="noStrike" dirty="0">
                        <a:solidFill>
                          <a:srgbClr val="000000"/>
                        </a:solidFill>
                        <a:latin typeface="Calibri"/>
                      </a:endParaRPr>
                    </a:p>
                  </a:txBody>
                  <a:tcPr marL="9525" marR="9525" marT="9525" marB="0" anchor="ctr"/>
                </a:tc>
                <a:tc>
                  <a:txBody>
                    <a:bodyPr/>
                    <a:lstStyle/>
                    <a:p>
                      <a:pPr algn="ctr" fontAlgn="b"/>
                      <a:r>
                        <a:rPr lang="en-US" sz="2400" b="0" i="0" u="none" strike="noStrike">
                          <a:solidFill>
                            <a:srgbClr val="000000"/>
                          </a:solidFill>
                          <a:latin typeface="Calibri"/>
                        </a:rPr>
                        <a:t>Zaire</a:t>
                      </a:r>
                    </a:p>
                  </a:txBody>
                  <a:tcPr marL="9525" marR="9525" marT="9525" marB="0" anchor="ctr"/>
                </a:tc>
                <a:tc>
                  <a:txBody>
                    <a:bodyPr/>
                    <a:lstStyle/>
                    <a:p>
                      <a:pPr algn="ctr" fontAlgn="b"/>
                      <a:r>
                        <a:rPr lang="en-US" sz="2400" b="0" i="0" u="none" strike="noStrike" dirty="0">
                          <a:solidFill>
                            <a:srgbClr val="000000"/>
                          </a:solidFill>
                          <a:latin typeface="Calibri"/>
                        </a:rPr>
                        <a:t>Ryan</a:t>
                      </a:r>
                    </a:p>
                  </a:txBody>
                  <a:tcPr marL="9525" marR="9525" marT="9525" marB="0" anchor="ctr"/>
                </a:tc>
                <a:tc>
                  <a:txBody>
                    <a:bodyPr/>
                    <a:lstStyle/>
                    <a:p>
                      <a:pPr algn="ctr" fontAlgn="b"/>
                      <a:r>
                        <a:rPr lang="en-US" sz="2400" b="0" i="0" u="none" strike="noStrike">
                          <a:solidFill>
                            <a:srgbClr val="000000"/>
                          </a:solidFill>
                          <a:latin typeface="Calibri"/>
                        </a:rPr>
                        <a:t>Ava</a:t>
                      </a:r>
                    </a:p>
                  </a:txBody>
                  <a:tcPr marL="9525" marR="9525" marT="9525" marB="0" anchor="ctr">
                    <a:solidFill>
                      <a:srgbClr val="FFCC00"/>
                    </a:solidFill>
                  </a:tcPr>
                </a:tc>
                <a:tc>
                  <a:txBody>
                    <a:bodyPr/>
                    <a:lstStyle/>
                    <a:p>
                      <a:pPr algn="ctr" fontAlgn="b"/>
                      <a:r>
                        <a:rPr lang="en-US" sz="2400" b="0" i="0" u="none" strike="noStrike" dirty="0">
                          <a:solidFill>
                            <a:srgbClr val="000000"/>
                          </a:solidFill>
                          <a:latin typeface="Calibri"/>
                        </a:rPr>
                        <a:t>Zaire</a:t>
                      </a:r>
                    </a:p>
                  </a:txBody>
                  <a:tcPr marL="9525" marR="9525" marT="9525" marB="0" anchor="ctr">
                    <a:solidFill>
                      <a:srgbClr val="FFCC00"/>
                    </a:solidFill>
                  </a:tcPr>
                </a:tc>
              </a:tr>
              <a:tr h="370840">
                <a:tc>
                  <a:txBody>
                    <a:bodyPr/>
                    <a:lstStyle/>
                    <a:p>
                      <a:pPr algn="ctr" fontAlgn="b"/>
                      <a:r>
                        <a:rPr lang="en-US" sz="2400" b="0" i="0" u="none" strike="noStrike" dirty="0" smtClean="0">
                          <a:solidFill>
                            <a:srgbClr val="000000"/>
                          </a:solidFill>
                          <a:latin typeface="Calibri"/>
                        </a:rPr>
                        <a:t>5</a:t>
                      </a:r>
                      <a:r>
                        <a:rPr lang="en-US" sz="2400" b="0" i="0" u="none" strike="noStrike" baseline="30000" dirty="0" smtClean="0">
                          <a:solidFill>
                            <a:srgbClr val="000000"/>
                          </a:solidFill>
                          <a:latin typeface="+mn-lt"/>
                        </a:rPr>
                        <a:t>th</a:t>
                      </a:r>
                      <a:endParaRPr lang="en-US" sz="2400" b="0" i="0" u="none" strike="noStrike" dirty="0">
                        <a:solidFill>
                          <a:srgbClr val="000000"/>
                        </a:solidFill>
                        <a:latin typeface="Calibri"/>
                      </a:endParaRPr>
                    </a:p>
                  </a:txBody>
                  <a:tcPr marL="9525" marR="9525" marT="9525" marB="0" anchor="ctr"/>
                </a:tc>
                <a:tc>
                  <a:txBody>
                    <a:bodyPr/>
                    <a:lstStyle/>
                    <a:p>
                      <a:pPr algn="ctr" fontAlgn="b"/>
                      <a:r>
                        <a:rPr lang="en-US" sz="2400" b="0" i="0" u="none" strike="noStrike" dirty="0">
                          <a:solidFill>
                            <a:srgbClr val="000000"/>
                          </a:solidFill>
                          <a:latin typeface="Calibri"/>
                        </a:rPr>
                        <a:t>Zaire</a:t>
                      </a:r>
                    </a:p>
                  </a:txBody>
                  <a:tcPr marL="9525" marR="9525" marT="9525" marB="0" anchor="ctr"/>
                </a:tc>
                <a:tc>
                  <a:txBody>
                    <a:bodyPr/>
                    <a:lstStyle/>
                    <a:p>
                      <a:pPr algn="ctr" fontAlgn="b"/>
                      <a:r>
                        <a:rPr lang="en-US" sz="2400" b="0" i="0" u="none" strike="noStrike">
                          <a:solidFill>
                            <a:srgbClr val="000000"/>
                          </a:solidFill>
                          <a:latin typeface="Calibri"/>
                        </a:rPr>
                        <a:t>Sydney</a:t>
                      </a:r>
                    </a:p>
                  </a:txBody>
                  <a:tcPr marL="9525" marR="9525" marT="9525" marB="0" anchor="ctr"/>
                </a:tc>
                <a:tc>
                  <a:txBody>
                    <a:bodyPr/>
                    <a:lstStyle/>
                    <a:p>
                      <a:pPr algn="ctr" fontAlgn="b"/>
                      <a:r>
                        <a:rPr lang="en-US" sz="2400" b="0" i="0" u="none" strike="noStrike" dirty="0">
                          <a:solidFill>
                            <a:srgbClr val="000000"/>
                          </a:solidFill>
                          <a:latin typeface="Calibri"/>
                        </a:rPr>
                        <a:t>Zaire</a:t>
                      </a:r>
                    </a:p>
                  </a:txBody>
                  <a:tcPr marL="9525" marR="9525" marT="9525" marB="0" anchor="ctr"/>
                </a:tc>
                <a:tc>
                  <a:txBody>
                    <a:bodyPr/>
                    <a:lstStyle/>
                    <a:p>
                      <a:pPr algn="ctr" fontAlgn="b"/>
                      <a:r>
                        <a:rPr lang="en-US" sz="2400" b="0" i="0" u="none" strike="noStrike" dirty="0">
                          <a:solidFill>
                            <a:srgbClr val="000000"/>
                          </a:solidFill>
                          <a:latin typeface="Calibri"/>
                        </a:rPr>
                        <a:t>Sydney</a:t>
                      </a:r>
                    </a:p>
                  </a:txBody>
                  <a:tcPr marL="9525" marR="9525" marT="9525" marB="0" anchor="ctr">
                    <a:solidFill>
                      <a:srgbClr val="FFCC00"/>
                    </a:solidFill>
                  </a:tcPr>
                </a:tc>
                <a:tc>
                  <a:txBody>
                    <a:bodyPr/>
                    <a:lstStyle/>
                    <a:p>
                      <a:pPr algn="ctr" fontAlgn="b"/>
                      <a:r>
                        <a:rPr lang="en-US" sz="2400" b="0" i="0" u="none" strike="noStrike" dirty="0">
                          <a:solidFill>
                            <a:srgbClr val="000000"/>
                          </a:solidFill>
                          <a:latin typeface="Calibri"/>
                        </a:rPr>
                        <a:t>Ryan</a:t>
                      </a:r>
                    </a:p>
                  </a:txBody>
                  <a:tcPr marL="9525" marR="9525" marT="9525" marB="0" anchor="ctr">
                    <a:solidFill>
                      <a:srgbClr val="FFCC00"/>
                    </a:solidFill>
                  </a:tcPr>
                </a:tc>
              </a:tr>
              <a:tr h="370840">
                <a:tc>
                  <a:txBody>
                    <a:bodyPr/>
                    <a:lstStyle/>
                    <a:p>
                      <a:pPr algn="ctr" fontAlgn="b"/>
                      <a:r>
                        <a:rPr lang="en-US" sz="2400" b="1" i="0" u="none" strike="noStrike" dirty="0">
                          <a:solidFill>
                            <a:srgbClr val="000000"/>
                          </a:solidFill>
                          <a:latin typeface="Calibri"/>
                        </a:rPr>
                        <a:t>Total Votes</a:t>
                      </a:r>
                    </a:p>
                  </a:txBody>
                  <a:tcPr marL="9525" marR="9525" marT="9525" marB="0" anchor="ctr"/>
                </a:tc>
                <a:tc>
                  <a:txBody>
                    <a:bodyPr/>
                    <a:lstStyle/>
                    <a:p>
                      <a:pPr algn="ctr" fontAlgn="b"/>
                      <a:r>
                        <a:rPr lang="en-US" sz="2400" b="1" i="0" u="none" strike="noStrike" dirty="0">
                          <a:solidFill>
                            <a:srgbClr val="000000"/>
                          </a:solidFill>
                          <a:latin typeface="Calibri"/>
                        </a:rPr>
                        <a:t>15</a:t>
                      </a:r>
                    </a:p>
                  </a:txBody>
                  <a:tcPr marL="9525" marR="9525" marT="9525" marB="0" anchor="ctr"/>
                </a:tc>
                <a:tc>
                  <a:txBody>
                    <a:bodyPr/>
                    <a:lstStyle/>
                    <a:p>
                      <a:pPr algn="ctr" fontAlgn="b"/>
                      <a:r>
                        <a:rPr lang="en-US" sz="2400" b="1" i="0" u="none" strike="noStrike" dirty="0">
                          <a:solidFill>
                            <a:srgbClr val="000000"/>
                          </a:solidFill>
                          <a:latin typeface="Calibri"/>
                        </a:rPr>
                        <a:t>29</a:t>
                      </a:r>
                    </a:p>
                  </a:txBody>
                  <a:tcPr marL="9525" marR="9525" marT="9525" marB="0" anchor="ctr"/>
                </a:tc>
                <a:tc>
                  <a:txBody>
                    <a:bodyPr/>
                    <a:lstStyle/>
                    <a:p>
                      <a:pPr algn="ctr" fontAlgn="b"/>
                      <a:r>
                        <a:rPr lang="en-US" sz="2400" b="1" i="0" u="none" strike="noStrike" dirty="0">
                          <a:solidFill>
                            <a:srgbClr val="000000"/>
                          </a:solidFill>
                          <a:latin typeface="Calibri"/>
                        </a:rPr>
                        <a:t>6</a:t>
                      </a:r>
                    </a:p>
                  </a:txBody>
                  <a:tcPr marL="9525" marR="9525" marT="9525" marB="0" anchor="ctr"/>
                </a:tc>
                <a:tc>
                  <a:txBody>
                    <a:bodyPr/>
                    <a:lstStyle/>
                    <a:p>
                      <a:pPr algn="ctr" fontAlgn="b"/>
                      <a:r>
                        <a:rPr lang="en-US" sz="2400" b="1" i="0" u="none" strike="noStrike" dirty="0">
                          <a:solidFill>
                            <a:srgbClr val="C00000"/>
                          </a:solidFill>
                          <a:latin typeface="Calibri"/>
                        </a:rPr>
                        <a:t>24</a:t>
                      </a:r>
                    </a:p>
                  </a:txBody>
                  <a:tcPr marL="9525" marR="9525" marT="9525" marB="0" anchor="ctr">
                    <a:solidFill>
                      <a:srgbClr val="FFCC00"/>
                    </a:solidFill>
                  </a:tcPr>
                </a:tc>
                <a:tc>
                  <a:txBody>
                    <a:bodyPr/>
                    <a:lstStyle/>
                    <a:p>
                      <a:pPr algn="ctr" fontAlgn="b"/>
                      <a:r>
                        <a:rPr lang="en-US" sz="2400" b="1" i="0" u="none" strike="noStrike" dirty="0">
                          <a:solidFill>
                            <a:srgbClr val="C00000"/>
                          </a:solidFill>
                          <a:latin typeface="Calibri"/>
                        </a:rPr>
                        <a:t>1</a:t>
                      </a:r>
                    </a:p>
                  </a:txBody>
                  <a:tcPr marL="9525" marR="9525" marT="9525" marB="0" anchor="ctr">
                    <a:solidFill>
                      <a:srgbClr val="FFCC00"/>
                    </a:solidFill>
                  </a:tcPr>
                </a:tc>
              </a:tr>
            </a:tbl>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Reading a Preference Table (cont.)</a:t>
            </a:r>
            <a:endParaRPr lang="en-US" dirty="0"/>
          </a:p>
        </p:txBody>
      </p:sp>
      <p:sp>
        <p:nvSpPr>
          <p:cNvPr id="5" name="Content Placeholder 4"/>
          <p:cNvSpPr>
            <a:spLocks noGrp="1"/>
          </p:cNvSpPr>
          <p:nvPr>
            <p:ph idx="1"/>
          </p:nvPr>
        </p:nvSpPr>
        <p:spPr/>
        <p:txBody>
          <a:bodyPr/>
          <a:lstStyle/>
          <a:p>
            <a:pPr marL="461963" indent="-461963"/>
            <a:r>
              <a:rPr lang="en-US" dirty="0" smtClean="0"/>
              <a:t>	Notice that there are no rankings that place either Ryan or Zaire in first. Therefore, Ava received the most first place rankings with a total of </a:t>
            </a:r>
            <a:r>
              <a:rPr lang="en-US" dirty="0" smtClean="0">
                <a:solidFill>
                  <a:srgbClr val="FF0000"/>
                </a:solidFill>
              </a:rPr>
              <a:t>35 votes</a:t>
            </a:r>
            <a:r>
              <a:rPr lang="en-US" dirty="0" smtClean="0"/>
              <a:t>.</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Reading a Preference Table (cont.)</a:t>
            </a:r>
            <a:endParaRPr lang="en-US" dirty="0"/>
          </a:p>
        </p:txBody>
      </p:sp>
      <p:sp>
        <p:nvSpPr>
          <p:cNvPr id="5" name="Content Placeholder 4"/>
          <p:cNvSpPr>
            <a:spLocks noGrp="1"/>
          </p:cNvSpPr>
          <p:nvPr>
            <p:ph idx="1"/>
          </p:nvPr>
        </p:nvSpPr>
        <p:spPr/>
        <p:txBody>
          <a:bodyPr/>
          <a:lstStyle/>
          <a:p>
            <a:pPr marL="461963" indent="-461963"/>
            <a:r>
              <a:rPr lang="en-US" b="1" dirty="0" smtClean="0"/>
              <a:t>d.</a:t>
            </a:r>
            <a:r>
              <a:rPr lang="en-US" dirty="0" smtClean="0"/>
              <a:t>	The number of students who prefer the order of ranking to be Ava, </a:t>
            </a:r>
            <a:r>
              <a:rPr lang="en-US" dirty="0" err="1" smtClean="0"/>
              <a:t>Carley</a:t>
            </a:r>
            <a:r>
              <a:rPr lang="en-US" dirty="0" smtClean="0"/>
              <a:t>, Sydney, Ryan, and then Zaire is found in the third column of rankings. The total votes for this column is </a:t>
            </a:r>
            <a:r>
              <a:rPr lang="en-US" dirty="0" smtClean="0">
                <a:solidFill>
                  <a:srgbClr val="000099"/>
                </a:solidFill>
              </a:rPr>
              <a:t>6</a:t>
            </a:r>
            <a:r>
              <a:rPr lang="en-US" dirty="0" smtClean="0"/>
              <a:t>, so there were </a:t>
            </a:r>
            <a:r>
              <a:rPr lang="en-US" dirty="0" smtClean="0">
                <a:solidFill>
                  <a:srgbClr val="FF0000"/>
                </a:solidFill>
              </a:rPr>
              <a:t>6</a:t>
            </a:r>
            <a:r>
              <a:rPr lang="en-US" dirty="0" smtClean="0"/>
              <a:t> students who chose this ranking.</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Skill Check #1 </a:t>
            </a:r>
            <a:endParaRPr lang="en-US" dirty="0"/>
          </a:p>
        </p:txBody>
      </p:sp>
      <p:sp>
        <p:nvSpPr>
          <p:cNvPr id="3" name="Content Placeholder 2"/>
          <p:cNvSpPr>
            <a:spLocks noGrp="1"/>
          </p:cNvSpPr>
          <p:nvPr>
            <p:ph idx="1"/>
          </p:nvPr>
        </p:nvSpPr>
        <p:spPr>
          <a:xfrm>
            <a:off x="457200" y="1280160"/>
            <a:ext cx="8229600" cy="1471172"/>
          </a:xfrm>
          <a:solidFill>
            <a:srgbClr val="FFFFCC"/>
          </a:solidFill>
          <a:ln w="28575">
            <a:solidFill>
              <a:srgbClr val="000000"/>
            </a:solidFill>
          </a:ln>
        </p:spPr>
        <p:txBody>
          <a:bodyPr>
            <a:spAutoFit/>
          </a:bodyPr>
          <a:lstStyle/>
          <a:p>
            <a:pPr algn="ctr"/>
            <a:r>
              <a:rPr lang="en-US" b="1" dirty="0" smtClean="0">
                <a:solidFill>
                  <a:srgbClr val="000000"/>
                </a:solidFill>
              </a:rPr>
              <a:t>Skill Check #1</a:t>
            </a:r>
          </a:p>
          <a:p>
            <a:r>
              <a:rPr lang="en-US" dirty="0" smtClean="0">
                <a:solidFill>
                  <a:srgbClr val="000000"/>
                </a:solidFill>
              </a:rPr>
              <a:t>Which candidate in Example 1 had the most rankings for fifth place? </a:t>
            </a:r>
            <a:endParaRPr lang="en-US" dirty="0">
              <a:solidFill>
                <a:srgbClr val="000000"/>
              </a:solidFill>
            </a:endParaRPr>
          </a:p>
        </p:txBody>
      </p:sp>
      <p:sp>
        <p:nvSpPr>
          <p:cNvPr id="7" name="Rectangle 6"/>
          <p:cNvSpPr/>
          <p:nvPr/>
        </p:nvSpPr>
        <p:spPr>
          <a:xfrm>
            <a:off x="457200" y="4989493"/>
            <a:ext cx="8229600" cy="954107"/>
          </a:xfrm>
          <a:prstGeom prst="rect">
            <a:avLst/>
          </a:prstGeom>
        </p:spPr>
        <p:txBody>
          <a:bodyPr wrap="square">
            <a:spAutoFit/>
          </a:bodyPr>
          <a:lstStyle/>
          <a:p>
            <a:pPr marL="1312863" indent="-1312863"/>
            <a:r>
              <a:rPr lang="en-US" sz="2800" dirty="0" smtClean="0">
                <a:solidFill>
                  <a:srgbClr val="000000"/>
                </a:solidFill>
              </a:rPr>
              <a:t>Answer:	</a:t>
            </a:r>
            <a:r>
              <a:rPr lang="en-US" sz="2800" dirty="0" smtClean="0">
                <a:solidFill>
                  <a:srgbClr val="FF0000"/>
                </a:solidFill>
              </a:rPr>
              <a:t>Sydney, with 53 votes that gave her a fifth place ranking. </a:t>
            </a:r>
            <a:endParaRPr lang="en-US" sz="2800" dirty="0">
              <a:solidFill>
                <a:srgbClr val="FF0000"/>
              </a:solidFill>
            </a:endParaRPr>
          </a:p>
        </p:txBody>
      </p:sp>
    </p:spTree>
    <p:extLst>
      <p:ext uri="{BB962C8B-B14F-4D97-AF65-F5344CB8AC3E}">
        <p14:creationId xmlns:p14="http://schemas.microsoft.com/office/powerpoint/2010/main" val="15139240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Majority Rule Decision</a:t>
            </a:r>
            <a:endParaRPr lang="en-US" dirty="0"/>
          </a:p>
        </p:txBody>
      </p:sp>
      <p:sp>
        <p:nvSpPr>
          <p:cNvPr id="3" name="Content Placeholder 2"/>
          <p:cNvSpPr>
            <a:spLocks noGrp="1"/>
          </p:cNvSpPr>
          <p:nvPr>
            <p:ph idx="1"/>
          </p:nvPr>
        </p:nvSpPr>
        <p:spPr>
          <a:xfrm>
            <a:off x="457200" y="1280160"/>
            <a:ext cx="8229600" cy="1471172"/>
          </a:xfrm>
          <a:solidFill>
            <a:srgbClr val="FFFFCC"/>
          </a:solidFill>
          <a:ln w="28575">
            <a:solidFill>
              <a:srgbClr val="000000"/>
            </a:solidFill>
          </a:ln>
        </p:spPr>
        <p:txBody>
          <a:bodyPr>
            <a:spAutoFit/>
          </a:bodyPr>
          <a:lstStyle/>
          <a:p>
            <a:pPr algn="ctr"/>
            <a:r>
              <a:rPr lang="en-US" b="1" dirty="0" smtClean="0">
                <a:solidFill>
                  <a:srgbClr val="000000"/>
                </a:solidFill>
              </a:rPr>
              <a:t>Majority Rule Decision</a:t>
            </a:r>
          </a:p>
          <a:p>
            <a:r>
              <a:rPr lang="en-US" dirty="0" smtClean="0">
                <a:solidFill>
                  <a:srgbClr val="000000"/>
                </a:solidFill>
              </a:rPr>
              <a:t>The </a:t>
            </a:r>
            <a:r>
              <a:rPr lang="en-US" b="1" dirty="0" smtClean="0">
                <a:solidFill>
                  <a:srgbClr val="C00000"/>
                </a:solidFill>
              </a:rPr>
              <a:t>majority rule decision</a:t>
            </a:r>
            <a:r>
              <a:rPr lang="en-US" dirty="0" smtClean="0">
                <a:solidFill>
                  <a:srgbClr val="000000"/>
                </a:solidFill>
              </a:rPr>
              <a:t> states that the winner must have more than 50% of the first-place votes to win.</a:t>
            </a:r>
            <a:endParaRPr lang="en-US" dirty="0">
              <a:solidFill>
                <a:srgbClr val="000000"/>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p:cNvSpPr>
          <p:nvPr>
            <p:ph type="title"/>
          </p:nvPr>
        </p:nvSpPr>
        <p:spPr>
          <a:prstGeom prst="rect">
            <a:avLst/>
          </a:prstGeom>
        </p:spPr>
        <p:txBody>
          <a:bodyPr/>
          <a:lstStyle/>
          <a:p>
            <a:r>
              <a:rPr lang="en-US" sz="3200" dirty="0" smtClean="0">
                <a:solidFill>
                  <a:schemeClr val="accent1"/>
                </a:solidFill>
              </a:rPr>
              <a:t>Objectives</a:t>
            </a:r>
          </a:p>
        </p:txBody>
      </p:sp>
      <p:sp>
        <p:nvSpPr>
          <p:cNvPr id="5123" name="Rectangle 3"/>
          <p:cNvSpPr>
            <a:spLocks noGrp="1"/>
          </p:cNvSpPr>
          <p:nvPr>
            <p:ph idx="1"/>
          </p:nvPr>
        </p:nvSpPr>
        <p:spPr>
          <a:xfrm>
            <a:off x="457200" y="1280160"/>
            <a:ext cx="8229600" cy="1384995"/>
          </a:xfrm>
          <a:prstGeom prst="rect">
            <a:avLst/>
          </a:prstGeom>
          <a:noFill/>
        </p:spPr>
        <p:txBody>
          <a:bodyPr>
            <a:spAutoFit/>
          </a:bodyPr>
          <a:lstStyle/>
          <a:p>
            <a:pPr marL="461963" indent="-461963">
              <a:buFont typeface="Courier New" pitchFamily="49" charset="0"/>
              <a:buChar char="o"/>
            </a:pPr>
            <a:r>
              <a:rPr lang="en-US" dirty="0" smtClean="0"/>
              <a:t>Understand counting methods such as the majority, plurality, </a:t>
            </a:r>
            <a:r>
              <a:rPr lang="en-US" dirty="0" err="1" smtClean="0"/>
              <a:t>Borda</a:t>
            </a:r>
            <a:r>
              <a:rPr lang="en-US" dirty="0" smtClean="0"/>
              <a:t> count, plurality with elimination, and </a:t>
            </a:r>
            <a:r>
              <a:rPr lang="en-US" dirty="0" err="1" smtClean="0"/>
              <a:t>pairwise</a:t>
            </a:r>
            <a:r>
              <a:rPr lang="en-US" dirty="0" smtClean="0"/>
              <a:t> comparison methods </a:t>
            </a:r>
            <a:endParaRPr lang="en-US" i="0" dirty="0" smtClean="0">
              <a:solidFill>
                <a:schemeClr val="tx1"/>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Majority Rule Decision </a:t>
            </a:r>
            <a:endParaRPr lang="en-US" dirty="0"/>
          </a:p>
        </p:txBody>
      </p:sp>
      <p:sp>
        <p:nvSpPr>
          <p:cNvPr id="3" name="Content Placeholder 2"/>
          <p:cNvSpPr>
            <a:spLocks noGrp="1"/>
          </p:cNvSpPr>
          <p:nvPr>
            <p:ph idx="1"/>
          </p:nvPr>
        </p:nvSpPr>
        <p:spPr/>
        <p:txBody>
          <a:bodyPr/>
          <a:lstStyle/>
          <a:p>
            <a:r>
              <a:rPr lang="en-US" dirty="0" smtClean="0"/>
              <a:t>Use a majority rule decision to determine a winner in the election results from </a:t>
            </a:r>
            <a:r>
              <a:rPr lang="en-US" dirty="0" err="1" smtClean="0"/>
              <a:t>Satou</a:t>
            </a:r>
            <a:r>
              <a:rPr lang="en-US" dirty="0" smtClean="0"/>
              <a:t>, Williams, Tremblay, and Russo. The preference table is reprinted as Table 6 for ease of reference.</a:t>
            </a:r>
          </a:p>
          <a:p>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Majority Rule Decision (cont.) </a:t>
            </a:r>
            <a:endParaRPr lang="en-US" dirty="0"/>
          </a:p>
        </p:txBody>
      </p:sp>
      <p:graphicFrame>
        <p:nvGraphicFramePr>
          <p:cNvPr id="4" name="Content Placeholder 3"/>
          <p:cNvGraphicFramePr>
            <a:graphicFrameLocks noGrp="1"/>
          </p:cNvGraphicFramePr>
          <p:nvPr>
            <p:ph idx="1"/>
          </p:nvPr>
        </p:nvGraphicFramePr>
        <p:xfrm>
          <a:off x="457200" y="1279525"/>
          <a:ext cx="8229600" cy="2626995"/>
        </p:xfrm>
        <a:graphic>
          <a:graphicData uri="http://schemas.openxmlformats.org/drawingml/2006/table">
            <a:tbl>
              <a:tblPr firstRow="1" bandRow="1">
                <a:tableStyleId>{5C22544A-7EE6-4342-B048-85BDC9FD1C3A}</a:tableStyleId>
              </a:tblPr>
              <a:tblGrid>
                <a:gridCol w="1645920"/>
                <a:gridCol w="1645920"/>
                <a:gridCol w="1645920"/>
                <a:gridCol w="1645920"/>
                <a:gridCol w="1645920"/>
              </a:tblGrid>
              <a:tr h="370840">
                <a:tc gridSpan="5">
                  <a:txBody>
                    <a:bodyPr/>
                    <a:lstStyle/>
                    <a:p>
                      <a:pPr algn="ctr" fontAlgn="b"/>
                      <a:r>
                        <a:rPr lang="en-US" sz="2400" b="1" i="0" u="none" strike="noStrike" dirty="0">
                          <a:solidFill>
                            <a:schemeClr val="bg1"/>
                          </a:solidFill>
                          <a:latin typeface="Calibri"/>
                        </a:rPr>
                        <a:t>Table </a:t>
                      </a:r>
                      <a:r>
                        <a:rPr lang="en-US" sz="2400" b="1" i="0" u="none" strike="noStrike" dirty="0" smtClean="0">
                          <a:solidFill>
                            <a:schemeClr val="bg1"/>
                          </a:solidFill>
                          <a:latin typeface="Calibri"/>
                        </a:rPr>
                        <a:t>6: Preference </a:t>
                      </a:r>
                      <a:r>
                        <a:rPr lang="en-US" sz="2400" b="1" i="0" u="none" strike="noStrike" dirty="0">
                          <a:solidFill>
                            <a:schemeClr val="bg1"/>
                          </a:solidFill>
                          <a:latin typeface="Calibri"/>
                        </a:rPr>
                        <a:t>Table for </a:t>
                      </a:r>
                      <a:r>
                        <a:rPr lang="en-US" sz="2400" b="1" i="0" u="none" strike="noStrike" dirty="0" smtClean="0">
                          <a:solidFill>
                            <a:schemeClr val="bg1"/>
                          </a:solidFill>
                          <a:latin typeface="Calibri"/>
                        </a:rPr>
                        <a:t>Candidates</a:t>
                      </a:r>
                      <a:endParaRPr lang="en-US" sz="2400" b="1" i="0" u="none" strike="noStrike" dirty="0">
                        <a:solidFill>
                          <a:schemeClr val="bg1"/>
                        </a:solidFill>
                        <a:latin typeface="Calibri"/>
                      </a:endParaRPr>
                    </a:p>
                  </a:txBody>
                  <a:tcPr marL="9525" marR="9525" marT="9525" marB="0" anchor="ctr"/>
                </a:tc>
                <a:tc hMerge="1">
                  <a:txBody>
                    <a:bodyPr/>
                    <a:lstStyle/>
                    <a:p>
                      <a:pPr algn="ctr" fontAlgn="b"/>
                      <a:endParaRPr lang="en-US" sz="2400" b="0" i="0" u="none" strike="noStrike" dirty="0">
                        <a:solidFill>
                          <a:srgbClr val="000000"/>
                        </a:solidFill>
                        <a:latin typeface="Calibri"/>
                      </a:endParaRPr>
                    </a:p>
                  </a:txBody>
                  <a:tcPr marL="9525" marR="9525" marT="9525" marB="0" anchor="ctr"/>
                </a:tc>
                <a:tc hMerge="1">
                  <a:txBody>
                    <a:bodyPr/>
                    <a:lstStyle/>
                    <a:p>
                      <a:pPr algn="ctr" fontAlgn="b"/>
                      <a:endParaRPr lang="en-US" sz="2400" b="0" i="0" u="none" strike="noStrike" dirty="0">
                        <a:solidFill>
                          <a:srgbClr val="000000"/>
                        </a:solidFill>
                        <a:latin typeface="Calibri"/>
                      </a:endParaRPr>
                    </a:p>
                  </a:txBody>
                  <a:tcPr marL="9525" marR="9525" marT="9525" marB="0" anchor="ctr"/>
                </a:tc>
                <a:tc hMerge="1">
                  <a:txBody>
                    <a:bodyPr/>
                    <a:lstStyle/>
                    <a:p>
                      <a:pPr algn="ctr" fontAlgn="b"/>
                      <a:endParaRPr lang="en-US" sz="2400" b="0" i="0" u="none" strike="noStrike" dirty="0">
                        <a:solidFill>
                          <a:srgbClr val="000000"/>
                        </a:solidFill>
                        <a:latin typeface="Calibri"/>
                      </a:endParaRPr>
                    </a:p>
                  </a:txBody>
                  <a:tcPr marL="9525" marR="9525" marT="9525" marB="0" anchor="ctr"/>
                </a:tc>
                <a:tc hMerge="1">
                  <a:txBody>
                    <a:bodyPr/>
                    <a:lstStyle/>
                    <a:p>
                      <a:pPr algn="ctr" fontAlgn="b"/>
                      <a:endParaRPr lang="en-US" sz="2400" b="0" i="0" u="none" strike="noStrike" dirty="0">
                        <a:solidFill>
                          <a:srgbClr val="000000"/>
                        </a:solidFill>
                        <a:latin typeface="Calibri"/>
                      </a:endParaRPr>
                    </a:p>
                  </a:txBody>
                  <a:tcPr marL="9525" marR="9525" marT="9525" marB="0" anchor="ctr"/>
                </a:tc>
              </a:tr>
              <a:tr h="370840">
                <a:tc>
                  <a:txBody>
                    <a:bodyPr/>
                    <a:lstStyle/>
                    <a:p>
                      <a:pPr algn="ctr" fontAlgn="b"/>
                      <a:endParaRPr lang="en-US" sz="2400" b="0" i="0" u="none" strike="noStrike" dirty="0">
                        <a:solidFill>
                          <a:srgbClr val="000000"/>
                        </a:solidFill>
                        <a:latin typeface="Calibri"/>
                      </a:endParaRPr>
                    </a:p>
                  </a:txBody>
                  <a:tcPr marL="9525" marR="9525" marT="9525" marB="0" anchor="ctr"/>
                </a:tc>
                <a:tc gridSpan="4">
                  <a:txBody>
                    <a:bodyPr/>
                    <a:lstStyle/>
                    <a:p>
                      <a:pPr algn="ctr" fontAlgn="b"/>
                      <a:r>
                        <a:rPr lang="en-US" sz="2400" b="1" i="0" u="none" strike="noStrike" dirty="0" smtClean="0">
                          <a:solidFill>
                            <a:srgbClr val="000000"/>
                          </a:solidFill>
                          <a:latin typeface="+mn-lt"/>
                        </a:rPr>
                        <a:t>Rankings</a:t>
                      </a:r>
                      <a:endParaRPr lang="en-US" sz="2400" b="1" i="0" u="none" strike="noStrike" dirty="0">
                        <a:solidFill>
                          <a:srgbClr val="000000"/>
                        </a:solidFill>
                        <a:latin typeface="+mn-lt"/>
                      </a:endParaRPr>
                    </a:p>
                  </a:txBody>
                  <a:tcPr marL="9525" marR="9525" marT="9525" marB="0" anchor="ctr"/>
                </a:tc>
                <a:tc hMerge="1">
                  <a:txBody>
                    <a:bodyPr/>
                    <a:lstStyle/>
                    <a:p>
                      <a:pPr algn="ctr" fontAlgn="b"/>
                      <a:endParaRPr lang="en-US" sz="2400" b="0" i="0" u="none" strike="noStrike" dirty="0">
                        <a:solidFill>
                          <a:srgbClr val="000000"/>
                        </a:solidFill>
                        <a:latin typeface="Calibri"/>
                      </a:endParaRPr>
                    </a:p>
                  </a:txBody>
                  <a:tcPr marL="9525" marR="9525" marT="9525" marB="0" anchor="ctr"/>
                </a:tc>
                <a:tc hMerge="1">
                  <a:txBody>
                    <a:bodyPr/>
                    <a:lstStyle/>
                    <a:p>
                      <a:pPr algn="ctr" fontAlgn="b"/>
                      <a:endParaRPr lang="en-US" sz="2400" b="0" i="0" u="none" strike="noStrike" dirty="0">
                        <a:solidFill>
                          <a:srgbClr val="000000"/>
                        </a:solidFill>
                        <a:latin typeface="Calibri"/>
                      </a:endParaRPr>
                    </a:p>
                  </a:txBody>
                  <a:tcPr marL="9525" marR="9525" marT="9525" marB="0" anchor="ctr"/>
                </a:tc>
                <a:tc hMerge="1">
                  <a:txBody>
                    <a:bodyPr/>
                    <a:lstStyle/>
                    <a:p>
                      <a:pPr algn="ctr" fontAlgn="b"/>
                      <a:endParaRPr lang="en-US" sz="2400" b="0" i="0" u="none" strike="noStrike" dirty="0">
                        <a:solidFill>
                          <a:srgbClr val="000000"/>
                        </a:solidFill>
                        <a:latin typeface="Calibri"/>
                      </a:endParaRPr>
                    </a:p>
                  </a:txBody>
                  <a:tcPr marL="9525" marR="9525" marT="9525" marB="0" anchor="ctr"/>
                </a:tc>
              </a:tr>
              <a:tr h="370840">
                <a:tc>
                  <a:txBody>
                    <a:bodyPr/>
                    <a:lstStyle/>
                    <a:p>
                      <a:pPr algn="ctr" fontAlgn="b"/>
                      <a:r>
                        <a:rPr lang="en-US" sz="2400" b="0" i="0" u="none" strike="noStrike" dirty="0">
                          <a:solidFill>
                            <a:srgbClr val="000000"/>
                          </a:solidFill>
                          <a:latin typeface="Calibri"/>
                        </a:rPr>
                        <a:t>1</a:t>
                      </a:r>
                      <a:r>
                        <a:rPr lang="en-US" sz="2400" b="0" i="0" u="none" strike="noStrike" baseline="30000" dirty="0">
                          <a:solidFill>
                            <a:srgbClr val="000000"/>
                          </a:solidFill>
                          <a:latin typeface="Calibri"/>
                        </a:rPr>
                        <a:t>st</a:t>
                      </a:r>
                    </a:p>
                  </a:txBody>
                  <a:tcPr marL="9525" marR="9525" marT="9525" marB="0" anchor="ctr"/>
                </a:tc>
                <a:tc>
                  <a:txBody>
                    <a:bodyPr/>
                    <a:lstStyle/>
                    <a:p>
                      <a:pPr algn="ctr" fontAlgn="b"/>
                      <a:r>
                        <a:rPr lang="en-US" sz="2400" b="0" i="0" u="none" strike="noStrike">
                          <a:solidFill>
                            <a:srgbClr val="000000"/>
                          </a:solidFill>
                          <a:latin typeface="Calibri"/>
                        </a:rPr>
                        <a:t>Williams</a:t>
                      </a:r>
                    </a:p>
                  </a:txBody>
                  <a:tcPr marL="9525" marR="9525" marT="9525" marB="0" anchor="ctr"/>
                </a:tc>
                <a:tc>
                  <a:txBody>
                    <a:bodyPr/>
                    <a:lstStyle/>
                    <a:p>
                      <a:pPr algn="ctr" fontAlgn="b"/>
                      <a:r>
                        <a:rPr lang="en-US" sz="2400" b="0" i="0" u="none" strike="noStrike">
                          <a:solidFill>
                            <a:srgbClr val="000000"/>
                          </a:solidFill>
                          <a:latin typeface="Calibri"/>
                        </a:rPr>
                        <a:t>Tremblay</a:t>
                      </a:r>
                    </a:p>
                  </a:txBody>
                  <a:tcPr marL="9525" marR="9525" marT="9525" marB="0" anchor="ctr"/>
                </a:tc>
                <a:tc>
                  <a:txBody>
                    <a:bodyPr/>
                    <a:lstStyle/>
                    <a:p>
                      <a:pPr algn="ctr" fontAlgn="b"/>
                      <a:r>
                        <a:rPr lang="en-US" sz="2400" b="0" i="0" u="none" strike="noStrike">
                          <a:solidFill>
                            <a:srgbClr val="000000"/>
                          </a:solidFill>
                          <a:latin typeface="Calibri"/>
                        </a:rPr>
                        <a:t>Satou</a:t>
                      </a:r>
                    </a:p>
                  </a:txBody>
                  <a:tcPr marL="9525" marR="9525" marT="9525" marB="0" anchor="ctr"/>
                </a:tc>
                <a:tc>
                  <a:txBody>
                    <a:bodyPr/>
                    <a:lstStyle/>
                    <a:p>
                      <a:pPr algn="ctr" fontAlgn="b"/>
                      <a:r>
                        <a:rPr lang="en-US" sz="2400" b="0" i="0" u="none" strike="noStrike">
                          <a:solidFill>
                            <a:srgbClr val="000000"/>
                          </a:solidFill>
                          <a:latin typeface="Calibri"/>
                        </a:rPr>
                        <a:t>Russo</a:t>
                      </a:r>
                    </a:p>
                  </a:txBody>
                  <a:tcPr marL="9525" marR="9525" marT="9525" marB="0" anchor="ctr"/>
                </a:tc>
              </a:tr>
              <a:tr h="370840">
                <a:tc>
                  <a:txBody>
                    <a:bodyPr/>
                    <a:lstStyle/>
                    <a:p>
                      <a:pPr algn="ctr" fontAlgn="b"/>
                      <a:r>
                        <a:rPr lang="en-US" sz="2400" b="0" i="0" u="none" strike="noStrike" dirty="0" smtClean="0">
                          <a:solidFill>
                            <a:srgbClr val="000000"/>
                          </a:solidFill>
                          <a:latin typeface="Calibri"/>
                        </a:rPr>
                        <a:t>2</a:t>
                      </a:r>
                      <a:r>
                        <a:rPr lang="en-US" sz="2400" b="0" i="0" u="none" strike="noStrike" baseline="30000" dirty="0" smtClean="0">
                          <a:solidFill>
                            <a:srgbClr val="000000"/>
                          </a:solidFill>
                          <a:latin typeface="+mn-lt"/>
                        </a:rPr>
                        <a:t>nd</a:t>
                      </a:r>
                      <a:endParaRPr lang="en-US" sz="2400" b="0" i="0" u="none" strike="noStrike" dirty="0">
                        <a:solidFill>
                          <a:srgbClr val="000000"/>
                        </a:solidFill>
                        <a:latin typeface="Calibri"/>
                      </a:endParaRPr>
                    </a:p>
                  </a:txBody>
                  <a:tcPr marL="9525" marR="9525" marT="9525" marB="0" anchor="ctr"/>
                </a:tc>
                <a:tc>
                  <a:txBody>
                    <a:bodyPr/>
                    <a:lstStyle/>
                    <a:p>
                      <a:pPr algn="ctr" fontAlgn="b"/>
                      <a:r>
                        <a:rPr lang="en-US" sz="2400" b="0" i="0" u="none" strike="noStrike">
                          <a:solidFill>
                            <a:srgbClr val="000000"/>
                          </a:solidFill>
                          <a:latin typeface="Calibri"/>
                        </a:rPr>
                        <a:t>Satou</a:t>
                      </a:r>
                    </a:p>
                  </a:txBody>
                  <a:tcPr marL="9525" marR="9525" marT="9525" marB="0" anchor="ctr"/>
                </a:tc>
                <a:tc>
                  <a:txBody>
                    <a:bodyPr/>
                    <a:lstStyle/>
                    <a:p>
                      <a:pPr algn="ctr" fontAlgn="b"/>
                      <a:r>
                        <a:rPr lang="en-US" sz="2400" b="0" i="0" u="none" strike="noStrike">
                          <a:solidFill>
                            <a:srgbClr val="000000"/>
                          </a:solidFill>
                          <a:latin typeface="Calibri"/>
                        </a:rPr>
                        <a:t>Satou</a:t>
                      </a:r>
                    </a:p>
                  </a:txBody>
                  <a:tcPr marL="9525" marR="9525" marT="9525" marB="0" anchor="ctr"/>
                </a:tc>
                <a:tc>
                  <a:txBody>
                    <a:bodyPr/>
                    <a:lstStyle/>
                    <a:p>
                      <a:pPr algn="ctr" fontAlgn="b"/>
                      <a:r>
                        <a:rPr lang="en-US" sz="2400" b="0" i="0" u="none" strike="noStrike">
                          <a:solidFill>
                            <a:srgbClr val="000000"/>
                          </a:solidFill>
                          <a:latin typeface="Calibri"/>
                        </a:rPr>
                        <a:t>Williams</a:t>
                      </a:r>
                    </a:p>
                  </a:txBody>
                  <a:tcPr marL="9525" marR="9525" marT="9525" marB="0" anchor="ctr"/>
                </a:tc>
                <a:tc>
                  <a:txBody>
                    <a:bodyPr/>
                    <a:lstStyle/>
                    <a:p>
                      <a:pPr algn="ctr" fontAlgn="b"/>
                      <a:r>
                        <a:rPr lang="en-US" sz="2400" b="0" i="0" u="none" strike="noStrike">
                          <a:solidFill>
                            <a:srgbClr val="000000"/>
                          </a:solidFill>
                          <a:latin typeface="Calibri"/>
                        </a:rPr>
                        <a:t>Williams</a:t>
                      </a:r>
                    </a:p>
                  </a:txBody>
                  <a:tcPr marL="9525" marR="9525" marT="9525" marB="0" anchor="ctr"/>
                </a:tc>
              </a:tr>
              <a:tr h="370840">
                <a:tc>
                  <a:txBody>
                    <a:bodyPr/>
                    <a:lstStyle/>
                    <a:p>
                      <a:pPr algn="ctr" fontAlgn="b"/>
                      <a:r>
                        <a:rPr lang="en-US" sz="2400" b="0" i="0" u="none" strike="noStrike" dirty="0" smtClean="0">
                          <a:solidFill>
                            <a:srgbClr val="000000"/>
                          </a:solidFill>
                          <a:latin typeface="Calibri"/>
                        </a:rPr>
                        <a:t>3</a:t>
                      </a:r>
                      <a:r>
                        <a:rPr lang="en-US" sz="2400" b="0" i="0" u="none" strike="noStrike" baseline="30000" dirty="0" smtClean="0">
                          <a:solidFill>
                            <a:srgbClr val="000000"/>
                          </a:solidFill>
                          <a:latin typeface="+mn-lt"/>
                        </a:rPr>
                        <a:t>rd</a:t>
                      </a:r>
                      <a:endParaRPr lang="en-US" sz="2400" b="0" i="0" u="none" strike="noStrike" dirty="0">
                        <a:solidFill>
                          <a:srgbClr val="000000"/>
                        </a:solidFill>
                        <a:latin typeface="Calibri"/>
                      </a:endParaRPr>
                    </a:p>
                  </a:txBody>
                  <a:tcPr marL="9525" marR="9525" marT="9525" marB="0" anchor="ctr"/>
                </a:tc>
                <a:tc>
                  <a:txBody>
                    <a:bodyPr/>
                    <a:lstStyle/>
                    <a:p>
                      <a:pPr algn="ctr" fontAlgn="b"/>
                      <a:r>
                        <a:rPr lang="en-US" sz="2400" b="0" i="0" u="none" strike="noStrike">
                          <a:solidFill>
                            <a:srgbClr val="000000"/>
                          </a:solidFill>
                          <a:latin typeface="Calibri"/>
                        </a:rPr>
                        <a:t>Tremblay</a:t>
                      </a:r>
                    </a:p>
                  </a:txBody>
                  <a:tcPr marL="9525" marR="9525" marT="9525" marB="0" anchor="ctr"/>
                </a:tc>
                <a:tc>
                  <a:txBody>
                    <a:bodyPr/>
                    <a:lstStyle/>
                    <a:p>
                      <a:pPr algn="ctr" fontAlgn="b"/>
                      <a:r>
                        <a:rPr lang="en-US" sz="2400" b="0" i="0" u="none" strike="noStrike">
                          <a:solidFill>
                            <a:srgbClr val="000000"/>
                          </a:solidFill>
                          <a:latin typeface="Calibri"/>
                        </a:rPr>
                        <a:t>Williams</a:t>
                      </a:r>
                    </a:p>
                  </a:txBody>
                  <a:tcPr marL="9525" marR="9525" marT="9525" marB="0" anchor="ctr"/>
                </a:tc>
                <a:tc>
                  <a:txBody>
                    <a:bodyPr/>
                    <a:lstStyle/>
                    <a:p>
                      <a:pPr algn="ctr" fontAlgn="b"/>
                      <a:r>
                        <a:rPr lang="en-US" sz="2400" b="0" i="0" u="none" strike="noStrike">
                          <a:solidFill>
                            <a:srgbClr val="000000"/>
                          </a:solidFill>
                          <a:latin typeface="Calibri"/>
                        </a:rPr>
                        <a:t>Tremblay</a:t>
                      </a:r>
                    </a:p>
                  </a:txBody>
                  <a:tcPr marL="9525" marR="9525" marT="9525" marB="0" anchor="ctr"/>
                </a:tc>
                <a:tc>
                  <a:txBody>
                    <a:bodyPr/>
                    <a:lstStyle/>
                    <a:p>
                      <a:pPr algn="ctr" fontAlgn="b"/>
                      <a:r>
                        <a:rPr lang="en-US" sz="2400" b="0" i="0" u="none" strike="noStrike">
                          <a:solidFill>
                            <a:srgbClr val="000000"/>
                          </a:solidFill>
                          <a:latin typeface="Calibri"/>
                        </a:rPr>
                        <a:t>Satou</a:t>
                      </a:r>
                    </a:p>
                  </a:txBody>
                  <a:tcPr marL="9525" marR="9525" marT="9525" marB="0" anchor="ctr"/>
                </a:tc>
              </a:tr>
              <a:tr h="370840">
                <a:tc>
                  <a:txBody>
                    <a:bodyPr/>
                    <a:lstStyle/>
                    <a:p>
                      <a:pPr algn="ctr" fontAlgn="b"/>
                      <a:r>
                        <a:rPr lang="en-US" sz="2400" b="0" i="0" u="none" strike="noStrike" dirty="0" smtClean="0">
                          <a:solidFill>
                            <a:srgbClr val="000000"/>
                          </a:solidFill>
                          <a:latin typeface="Calibri"/>
                        </a:rPr>
                        <a:t>4</a:t>
                      </a:r>
                      <a:r>
                        <a:rPr lang="en-US" sz="2400" b="0" i="0" u="none" strike="noStrike" baseline="30000" dirty="0" smtClean="0">
                          <a:solidFill>
                            <a:srgbClr val="000000"/>
                          </a:solidFill>
                          <a:latin typeface="+mn-lt"/>
                        </a:rPr>
                        <a:t>th</a:t>
                      </a:r>
                      <a:endParaRPr lang="en-US" sz="2400" b="0" i="0" u="none" strike="noStrike" dirty="0">
                        <a:solidFill>
                          <a:srgbClr val="000000"/>
                        </a:solidFill>
                        <a:latin typeface="Calibri"/>
                      </a:endParaRPr>
                    </a:p>
                  </a:txBody>
                  <a:tcPr marL="9525" marR="9525" marT="9525" marB="0" anchor="ctr"/>
                </a:tc>
                <a:tc>
                  <a:txBody>
                    <a:bodyPr/>
                    <a:lstStyle/>
                    <a:p>
                      <a:pPr algn="ctr" fontAlgn="b"/>
                      <a:r>
                        <a:rPr lang="en-US" sz="2400" b="0" i="0" u="none" strike="noStrike">
                          <a:solidFill>
                            <a:srgbClr val="000000"/>
                          </a:solidFill>
                          <a:latin typeface="Calibri"/>
                        </a:rPr>
                        <a:t>Russo</a:t>
                      </a:r>
                    </a:p>
                  </a:txBody>
                  <a:tcPr marL="9525" marR="9525" marT="9525" marB="0" anchor="ctr"/>
                </a:tc>
                <a:tc>
                  <a:txBody>
                    <a:bodyPr/>
                    <a:lstStyle/>
                    <a:p>
                      <a:pPr algn="ctr" fontAlgn="b"/>
                      <a:r>
                        <a:rPr lang="en-US" sz="2400" b="0" i="0" u="none" strike="noStrike">
                          <a:solidFill>
                            <a:srgbClr val="000000"/>
                          </a:solidFill>
                          <a:latin typeface="Calibri"/>
                        </a:rPr>
                        <a:t>Russo</a:t>
                      </a:r>
                    </a:p>
                  </a:txBody>
                  <a:tcPr marL="9525" marR="9525" marT="9525" marB="0" anchor="ctr"/>
                </a:tc>
                <a:tc>
                  <a:txBody>
                    <a:bodyPr/>
                    <a:lstStyle/>
                    <a:p>
                      <a:pPr algn="ctr" fontAlgn="b"/>
                      <a:r>
                        <a:rPr lang="en-US" sz="2400" b="0" i="0" u="none" strike="noStrike">
                          <a:solidFill>
                            <a:srgbClr val="000000"/>
                          </a:solidFill>
                          <a:latin typeface="Calibri"/>
                        </a:rPr>
                        <a:t>Russo</a:t>
                      </a:r>
                    </a:p>
                  </a:txBody>
                  <a:tcPr marL="9525" marR="9525" marT="9525" marB="0" anchor="ctr"/>
                </a:tc>
                <a:tc>
                  <a:txBody>
                    <a:bodyPr/>
                    <a:lstStyle/>
                    <a:p>
                      <a:pPr algn="ctr" fontAlgn="b"/>
                      <a:r>
                        <a:rPr lang="en-US" sz="2400" b="0" i="0" u="none" strike="noStrike">
                          <a:solidFill>
                            <a:srgbClr val="000000"/>
                          </a:solidFill>
                          <a:latin typeface="Calibri"/>
                        </a:rPr>
                        <a:t>Tremblay</a:t>
                      </a:r>
                    </a:p>
                  </a:txBody>
                  <a:tcPr marL="9525" marR="9525" marT="9525" marB="0" anchor="ctr"/>
                </a:tc>
              </a:tr>
              <a:tr h="370840">
                <a:tc>
                  <a:txBody>
                    <a:bodyPr/>
                    <a:lstStyle/>
                    <a:p>
                      <a:pPr algn="ctr" fontAlgn="b"/>
                      <a:r>
                        <a:rPr lang="en-US" sz="2400" b="1" i="0" u="none" strike="noStrike" dirty="0">
                          <a:solidFill>
                            <a:srgbClr val="000000"/>
                          </a:solidFill>
                          <a:latin typeface="Calibri"/>
                        </a:rPr>
                        <a:t>Total Votes</a:t>
                      </a:r>
                    </a:p>
                  </a:txBody>
                  <a:tcPr marL="9525" marR="9525" marT="9525" marB="0" anchor="ctr"/>
                </a:tc>
                <a:tc>
                  <a:txBody>
                    <a:bodyPr/>
                    <a:lstStyle/>
                    <a:p>
                      <a:pPr algn="ctr" fontAlgn="b"/>
                      <a:r>
                        <a:rPr lang="en-US" sz="2400" b="1" i="0" u="none" strike="noStrike" dirty="0">
                          <a:solidFill>
                            <a:srgbClr val="000000"/>
                          </a:solidFill>
                          <a:latin typeface="Calibri"/>
                        </a:rPr>
                        <a:t>132</a:t>
                      </a:r>
                    </a:p>
                  </a:txBody>
                  <a:tcPr marL="9525" marR="9525" marT="9525" marB="0" anchor="ctr"/>
                </a:tc>
                <a:tc>
                  <a:txBody>
                    <a:bodyPr/>
                    <a:lstStyle/>
                    <a:p>
                      <a:pPr algn="ctr" fontAlgn="b"/>
                      <a:r>
                        <a:rPr lang="en-US" sz="2400" b="1" i="0" u="none" strike="noStrike" dirty="0">
                          <a:solidFill>
                            <a:srgbClr val="000000"/>
                          </a:solidFill>
                          <a:latin typeface="Calibri"/>
                        </a:rPr>
                        <a:t>210</a:t>
                      </a:r>
                    </a:p>
                  </a:txBody>
                  <a:tcPr marL="9525" marR="9525" marT="9525" marB="0" anchor="ctr"/>
                </a:tc>
                <a:tc>
                  <a:txBody>
                    <a:bodyPr/>
                    <a:lstStyle/>
                    <a:p>
                      <a:pPr algn="ctr" fontAlgn="b"/>
                      <a:r>
                        <a:rPr lang="en-US" sz="2400" b="1" i="0" u="none" strike="noStrike" dirty="0">
                          <a:solidFill>
                            <a:srgbClr val="000000"/>
                          </a:solidFill>
                          <a:latin typeface="Calibri"/>
                        </a:rPr>
                        <a:t>167</a:t>
                      </a:r>
                    </a:p>
                  </a:txBody>
                  <a:tcPr marL="9525" marR="9525" marT="9525" marB="0" anchor="ctr"/>
                </a:tc>
                <a:tc>
                  <a:txBody>
                    <a:bodyPr/>
                    <a:lstStyle/>
                    <a:p>
                      <a:pPr algn="ctr" fontAlgn="b"/>
                      <a:r>
                        <a:rPr lang="en-US" sz="2400" b="1" i="0" u="none" strike="noStrike" dirty="0">
                          <a:solidFill>
                            <a:srgbClr val="000000"/>
                          </a:solidFill>
                          <a:latin typeface="Calibri"/>
                        </a:rPr>
                        <a:t>267</a:t>
                      </a:r>
                    </a:p>
                  </a:txBody>
                  <a:tcPr marL="9525" marR="9525" marT="9525" marB="0" anchor="ctr"/>
                </a:tc>
              </a:tr>
            </a:tbl>
          </a:graphicData>
        </a:graphic>
      </p:graphicFrame>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Majority Rule Decision (cont.) </a:t>
            </a:r>
            <a:endParaRPr lang="en-US" dirty="0"/>
          </a:p>
        </p:txBody>
      </p:sp>
      <p:sp>
        <p:nvSpPr>
          <p:cNvPr id="5" name="Content Placeholder 4"/>
          <p:cNvSpPr>
            <a:spLocks noGrp="1"/>
          </p:cNvSpPr>
          <p:nvPr>
            <p:ph idx="1"/>
          </p:nvPr>
        </p:nvSpPr>
        <p:spPr/>
        <p:txBody>
          <a:bodyPr/>
          <a:lstStyle/>
          <a:p>
            <a:r>
              <a:rPr lang="en-US" b="1" dirty="0" smtClean="0"/>
              <a:t>Solution </a:t>
            </a:r>
          </a:p>
          <a:p>
            <a:r>
              <a:rPr lang="en-US" dirty="0" smtClean="0"/>
              <a:t>In order to be declared a winner with the majority rule decision, a candidate must have more than 50% of the first-place votes. The first thing to determine is the total number of voters so we can calculate the number needed for a majority. To find the total number of voters, we sum across the row labeled “Total Votes.” </a:t>
            </a:r>
          </a:p>
          <a:p>
            <a:pPr algn="ctr"/>
            <a:r>
              <a:rPr lang="en-US" dirty="0" smtClean="0">
                <a:solidFill>
                  <a:srgbClr val="000099"/>
                </a:solidFill>
              </a:rPr>
              <a:t>132 + 210 + 167 + 267 = 776 </a:t>
            </a:r>
            <a:endParaRPr lang="en-US" dirty="0">
              <a:solidFill>
                <a:srgbClr val="000099"/>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Majority Rule Decision (cont.) </a:t>
            </a:r>
            <a:endParaRPr lang="en-US" dirty="0"/>
          </a:p>
        </p:txBody>
      </p:sp>
      <p:sp>
        <p:nvSpPr>
          <p:cNvPr id="5" name="Content Placeholder 4"/>
          <p:cNvSpPr>
            <a:spLocks noGrp="1"/>
          </p:cNvSpPr>
          <p:nvPr>
            <p:ph idx="1"/>
          </p:nvPr>
        </p:nvSpPr>
        <p:spPr/>
        <p:txBody>
          <a:bodyPr/>
          <a:lstStyle/>
          <a:p>
            <a:r>
              <a:rPr lang="en-US" dirty="0" smtClean="0"/>
              <a:t>There were </a:t>
            </a:r>
            <a:r>
              <a:rPr lang="en-US" dirty="0" smtClean="0">
                <a:solidFill>
                  <a:srgbClr val="0000FF"/>
                </a:solidFill>
              </a:rPr>
              <a:t>776</a:t>
            </a:r>
            <a:r>
              <a:rPr lang="en-US" dirty="0" smtClean="0"/>
              <a:t> votes cast in this election. Therefore, to have a majority, a candidate needs more than half of the votes, or more than </a:t>
            </a:r>
          </a:p>
          <a:p>
            <a:endParaRPr lang="en-US" dirty="0" smtClean="0"/>
          </a:p>
          <a:p>
            <a:endParaRPr lang="en-US" dirty="0" smtClean="0"/>
          </a:p>
          <a:p>
            <a:endParaRPr lang="en-US" dirty="0" smtClean="0"/>
          </a:p>
          <a:p>
            <a:r>
              <a:rPr lang="en-US" dirty="0" smtClean="0"/>
              <a:t>So a minimum of </a:t>
            </a:r>
            <a:r>
              <a:rPr lang="en-US" dirty="0" smtClean="0">
                <a:solidFill>
                  <a:srgbClr val="FF00FF"/>
                </a:solidFill>
              </a:rPr>
              <a:t>389 </a:t>
            </a:r>
            <a:r>
              <a:rPr lang="en-US" dirty="0" smtClean="0"/>
              <a:t>votes are needed for a majority. </a:t>
            </a:r>
          </a:p>
          <a:p>
            <a:endParaRPr lang="en-US" dirty="0"/>
          </a:p>
        </p:txBody>
      </p:sp>
      <p:graphicFrame>
        <p:nvGraphicFramePr>
          <p:cNvPr id="3074" name="Object 2"/>
          <p:cNvGraphicFramePr>
            <a:graphicFrameLocks noChangeAspect="1"/>
          </p:cNvGraphicFramePr>
          <p:nvPr/>
        </p:nvGraphicFramePr>
        <p:xfrm>
          <a:off x="3352800" y="3009900"/>
          <a:ext cx="2438400" cy="838200"/>
        </p:xfrm>
        <a:graphic>
          <a:graphicData uri="http://schemas.openxmlformats.org/presentationml/2006/ole">
            <mc:AlternateContent xmlns:mc="http://schemas.openxmlformats.org/markup-compatibility/2006">
              <mc:Choice xmlns:v="urn:schemas-microsoft-com:vml" Requires="v">
                <p:oleObj spid="_x0000_s3096" name="Equation" r:id="rId3" imgW="2438280" imgH="838080" progId="Equation.DSMT4">
                  <p:embed/>
                </p:oleObj>
              </mc:Choice>
              <mc:Fallback>
                <p:oleObj name="Equation" r:id="rId3" imgW="243828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52800" y="3009900"/>
                        <a:ext cx="2438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7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Majority Rule Decision (cont.) </a:t>
            </a:r>
            <a:endParaRPr lang="en-US" dirty="0"/>
          </a:p>
        </p:txBody>
      </p:sp>
      <p:sp>
        <p:nvSpPr>
          <p:cNvPr id="5" name="Content Placeholder 4"/>
          <p:cNvSpPr>
            <a:spLocks noGrp="1"/>
          </p:cNvSpPr>
          <p:nvPr>
            <p:ph idx="1"/>
          </p:nvPr>
        </p:nvSpPr>
        <p:spPr/>
        <p:txBody>
          <a:bodyPr/>
          <a:lstStyle/>
          <a:p>
            <a:r>
              <a:rPr lang="en-US" dirty="0" smtClean="0"/>
              <a:t>Looking across the 1</a:t>
            </a:r>
            <a:r>
              <a:rPr lang="en-US" baseline="30000" dirty="0" smtClean="0"/>
              <a:t>st</a:t>
            </a:r>
            <a:r>
              <a:rPr lang="en-US" dirty="0" smtClean="0"/>
              <a:t> row, we can see that each candidate has only one ranking where they were placed first. The number of first place rankings are as follows.</a:t>
            </a:r>
          </a:p>
          <a:p>
            <a:pPr marL="1376363" indent="-1322388">
              <a:tabLst>
                <a:tab pos="3033713" algn="l"/>
              </a:tabLst>
            </a:pPr>
            <a:r>
              <a:rPr lang="en-US" dirty="0" smtClean="0"/>
              <a:t>	Russo: 	</a:t>
            </a:r>
            <a:r>
              <a:rPr lang="en-US" dirty="0" smtClean="0">
                <a:solidFill>
                  <a:srgbClr val="0000FF"/>
                </a:solidFill>
              </a:rPr>
              <a:t>267</a:t>
            </a:r>
            <a:r>
              <a:rPr lang="en-US" dirty="0" smtClean="0"/>
              <a:t> first-place votes </a:t>
            </a:r>
          </a:p>
          <a:p>
            <a:pPr marL="1376363" indent="-1322388">
              <a:tabLst>
                <a:tab pos="3033713" algn="l"/>
              </a:tabLst>
            </a:pPr>
            <a:r>
              <a:rPr lang="en-US" dirty="0" smtClean="0"/>
              <a:t>	</a:t>
            </a:r>
            <a:r>
              <a:rPr lang="en-US" dirty="0" err="1" smtClean="0"/>
              <a:t>Satou</a:t>
            </a:r>
            <a:r>
              <a:rPr lang="en-US" dirty="0" smtClean="0"/>
              <a:t>: 	</a:t>
            </a:r>
            <a:r>
              <a:rPr lang="en-US" dirty="0" smtClean="0">
                <a:solidFill>
                  <a:srgbClr val="0000FF"/>
                </a:solidFill>
              </a:rPr>
              <a:t>167</a:t>
            </a:r>
            <a:r>
              <a:rPr lang="en-US" dirty="0" smtClean="0"/>
              <a:t> first-place votes </a:t>
            </a:r>
          </a:p>
          <a:p>
            <a:pPr marL="1376363" indent="-1322388">
              <a:tabLst>
                <a:tab pos="3033713" algn="l"/>
              </a:tabLst>
            </a:pPr>
            <a:r>
              <a:rPr lang="en-US" dirty="0" smtClean="0"/>
              <a:t>	Tremblay:	</a:t>
            </a:r>
            <a:r>
              <a:rPr lang="en-US" dirty="0" smtClean="0">
                <a:solidFill>
                  <a:srgbClr val="0000FF"/>
                </a:solidFill>
              </a:rPr>
              <a:t>210</a:t>
            </a:r>
            <a:r>
              <a:rPr lang="en-US" dirty="0" smtClean="0"/>
              <a:t> first-place votes </a:t>
            </a:r>
          </a:p>
          <a:p>
            <a:pPr marL="1376363" indent="-1322388">
              <a:tabLst>
                <a:tab pos="3033713" algn="l"/>
              </a:tabLst>
            </a:pPr>
            <a:r>
              <a:rPr lang="en-US" dirty="0" smtClean="0"/>
              <a:t>	Williams: 	</a:t>
            </a:r>
            <a:r>
              <a:rPr lang="en-US" dirty="0" smtClean="0">
                <a:solidFill>
                  <a:srgbClr val="0000FF"/>
                </a:solidFill>
              </a:rPr>
              <a:t>132</a:t>
            </a:r>
            <a:r>
              <a:rPr lang="en-US" dirty="0" smtClean="0"/>
              <a:t> first-place votes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Majority Rule Decision (cont.) </a:t>
            </a:r>
            <a:endParaRPr lang="en-US" dirty="0"/>
          </a:p>
        </p:txBody>
      </p:sp>
      <p:sp>
        <p:nvSpPr>
          <p:cNvPr id="5" name="Content Placeholder 4"/>
          <p:cNvSpPr>
            <a:spLocks noGrp="1"/>
          </p:cNvSpPr>
          <p:nvPr>
            <p:ph idx="1"/>
          </p:nvPr>
        </p:nvSpPr>
        <p:spPr/>
        <p:txBody>
          <a:bodyPr/>
          <a:lstStyle/>
          <a:p>
            <a:r>
              <a:rPr lang="en-US" dirty="0" smtClean="0"/>
              <a:t>This means that no candidate obtained the minimum of </a:t>
            </a:r>
            <a:r>
              <a:rPr lang="en-US" dirty="0" smtClean="0">
                <a:solidFill>
                  <a:srgbClr val="FF0000"/>
                </a:solidFill>
              </a:rPr>
              <a:t>389</a:t>
            </a:r>
            <a:r>
              <a:rPr lang="en-US" dirty="0" smtClean="0"/>
              <a:t> first-place votes needed for a majority. Therefore, using the majority rule decision, we cannot declare an immediate winner. Instead, an alternative method for choosing a winner will be needed. </a:t>
            </a:r>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Plurality Method</a:t>
            </a:r>
            <a:endParaRPr lang="en-US" dirty="0"/>
          </a:p>
        </p:txBody>
      </p:sp>
      <p:sp>
        <p:nvSpPr>
          <p:cNvPr id="3" name="Content Placeholder 2"/>
          <p:cNvSpPr>
            <a:spLocks noGrp="1"/>
          </p:cNvSpPr>
          <p:nvPr>
            <p:ph idx="1"/>
          </p:nvPr>
        </p:nvSpPr>
        <p:spPr>
          <a:xfrm>
            <a:off x="457200" y="1280160"/>
            <a:ext cx="8229600" cy="1471172"/>
          </a:xfrm>
          <a:solidFill>
            <a:srgbClr val="FFFFCC"/>
          </a:solidFill>
          <a:ln w="28575">
            <a:solidFill>
              <a:srgbClr val="000000"/>
            </a:solidFill>
          </a:ln>
        </p:spPr>
        <p:txBody>
          <a:bodyPr>
            <a:spAutoFit/>
          </a:bodyPr>
          <a:lstStyle/>
          <a:p>
            <a:pPr algn="ctr"/>
            <a:r>
              <a:rPr lang="en-US" b="1" dirty="0" smtClean="0">
                <a:solidFill>
                  <a:srgbClr val="000000"/>
                </a:solidFill>
              </a:rPr>
              <a:t>Plurality Method</a:t>
            </a:r>
          </a:p>
          <a:p>
            <a:r>
              <a:rPr lang="en-US" dirty="0" smtClean="0">
                <a:solidFill>
                  <a:srgbClr val="000000"/>
                </a:solidFill>
              </a:rPr>
              <a:t>The </a:t>
            </a:r>
            <a:r>
              <a:rPr lang="en-US" b="1" dirty="0" smtClean="0">
                <a:solidFill>
                  <a:srgbClr val="C00000"/>
                </a:solidFill>
              </a:rPr>
              <a:t>plurality method</a:t>
            </a:r>
            <a:r>
              <a:rPr lang="en-US" dirty="0" smtClean="0">
                <a:solidFill>
                  <a:srgbClr val="000000"/>
                </a:solidFill>
              </a:rPr>
              <a:t> states that the candidate with the most first-place votes wins. No majority is required.</a:t>
            </a:r>
            <a:endParaRPr lang="en-US" dirty="0">
              <a:solidFill>
                <a:srgbClr val="000000"/>
              </a:solidFill>
            </a:endParaRPr>
          </a:p>
        </p:txBody>
      </p:sp>
    </p:spTree>
    <p:extLst>
      <p:ext uri="{BB962C8B-B14F-4D97-AF65-F5344CB8AC3E}">
        <p14:creationId xmlns:p14="http://schemas.microsoft.com/office/powerpoint/2010/main" val="94961724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Plurality Method </a:t>
            </a:r>
            <a:endParaRPr lang="en-US" dirty="0"/>
          </a:p>
        </p:txBody>
      </p:sp>
      <p:sp>
        <p:nvSpPr>
          <p:cNvPr id="3" name="Content Placeholder 2"/>
          <p:cNvSpPr>
            <a:spLocks noGrp="1"/>
          </p:cNvSpPr>
          <p:nvPr>
            <p:ph idx="1"/>
          </p:nvPr>
        </p:nvSpPr>
        <p:spPr/>
        <p:txBody>
          <a:bodyPr/>
          <a:lstStyle/>
          <a:p>
            <a:r>
              <a:rPr lang="en-US" dirty="0" smtClean="0"/>
              <a:t>Use a plurality method to determine a winner with the four candidates, </a:t>
            </a:r>
            <a:r>
              <a:rPr lang="en-US" dirty="0" err="1" smtClean="0"/>
              <a:t>Satou</a:t>
            </a:r>
            <a:r>
              <a:rPr lang="en-US" dirty="0" smtClean="0"/>
              <a:t>, Williams, Tremblay, and Russo. The preference table is reprinted as Table 7. </a:t>
            </a:r>
            <a:endParaRPr lang="en-US" dirty="0"/>
          </a:p>
        </p:txBody>
      </p:sp>
      <p:graphicFrame>
        <p:nvGraphicFramePr>
          <p:cNvPr id="4" name="Content Placeholder 3"/>
          <p:cNvGraphicFramePr>
            <a:graphicFrameLocks/>
          </p:cNvGraphicFramePr>
          <p:nvPr/>
        </p:nvGraphicFramePr>
        <p:xfrm>
          <a:off x="457200" y="2859405"/>
          <a:ext cx="8229600" cy="2626995"/>
        </p:xfrm>
        <a:graphic>
          <a:graphicData uri="http://schemas.openxmlformats.org/drawingml/2006/table">
            <a:tbl>
              <a:tblPr firstRow="1" bandRow="1">
                <a:tableStyleId>{5C22544A-7EE6-4342-B048-85BDC9FD1C3A}</a:tableStyleId>
              </a:tblPr>
              <a:tblGrid>
                <a:gridCol w="1645920"/>
                <a:gridCol w="1645920"/>
                <a:gridCol w="1645920"/>
                <a:gridCol w="1645920"/>
                <a:gridCol w="1645920"/>
              </a:tblGrid>
              <a:tr h="370840">
                <a:tc gridSpan="5">
                  <a:txBody>
                    <a:bodyPr/>
                    <a:lstStyle/>
                    <a:p>
                      <a:pPr algn="ctr" fontAlgn="b"/>
                      <a:r>
                        <a:rPr lang="en-US" sz="2400" b="1" i="0" u="none" strike="noStrike" dirty="0">
                          <a:solidFill>
                            <a:schemeClr val="bg1"/>
                          </a:solidFill>
                          <a:latin typeface="Calibri"/>
                        </a:rPr>
                        <a:t>Table </a:t>
                      </a:r>
                      <a:r>
                        <a:rPr lang="en-US" sz="2400" b="1" i="0" u="none" strike="noStrike" dirty="0" smtClean="0">
                          <a:solidFill>
                            <a:schemeClr val="bg1"/>
                          </a:solidFill>
                          <a:latin typeface="Calibri"/>
                        </a:rPr>
                        <a:t>7: Preference </a:t>
                      </a:r>
                      <a:r>
                        <a:rPr lang="en-US" sz="2400" b="1" i="0" u="none" strike="noStrike" dirty="0">
                          <a:solidFill>
                            <a:schemeClr val="bg1"/>
                          </a:solidFill>
                          <a:latin typeface="Calibri"/>
                        </a:rPr>
                        <a:t>Table for </a:t>
                      </a:r>
                      <a:r>
                        <a:rPr lang="en-US" sz="2400" b="1" i="0" u="none" strike="noStrike" dirty="0" smtClean="0">
                          <a:solidFill>
                            <a:schemeClr val="bg1"/>
                          </a:solidFill>
                          <a:latin typeface="Calibri"/>
                        </a:rPr>
                        <a:t>Candidates</a:t>
                      </a:r>
                      <a:r>
                        <a:rPr lang="en-US" sz="2400" b="1" i="0" u="none" strike="noStrike" dirty="0" smtClean="0">
                          <a:solidFill>
                            <a:srgbClr val="000000"/>
                          </a:solidFill>
                          <a:latin typeface="Calibri"/>
                        </a:rPr>
                        <a:t> </a:t>
                      </a:r>
                      <a:endParaRPr lang="en-US" sz="2400" b="1" i="0" u="none" strike="noStrike" dirty="0">
                        <a:solidFill>
                          <a:srgbClr val="000000"/>
                        </a:solidFill>
                        <a:latin typeface="Calibri"/>
                      </a:endParaRPr>
                    </a:p>
                  </a:txBody>
                  <a:tcPr marL="9525" marR="9525" marT="9525" marB="0" anchor="ctr"/>
                </a:tc>
                <a:tc hMerge="1">
                  <a:txBody>
                    <a:bodyPr/>
                    <a:lstStyle/>
                    <a:p>
                      <a:pPr algn="ctr" fontAlgn="b"/>
                      <a:endParaRPr lang="en-US" sz="2400" b="0" i="0" u="none" strike="noStrike" dirty="0">
                        <a:solidFill>
                          <a:srgbClr val="000000"/>
                        </a:solidFill>
                        <a:latin typeface="Calibri"/>
                      </a:endParaRPr>
                    </a:p>
                  </a:txBody>
                  <a:tcPr marL="9525" marR="9525" marT="9525" marB="0" anchor="ctr"/>
                </a:tc>
                <a:tc hMerge="1">
                  <a:txBody>
                    <a:bodyPr/>
                    <a:lstStyle/>
                    <a:p>
                      <a:pPr algn="ctr" fontAlgn="b"/>
                      <a:endParaRPr lang="en-US" sz="2400" b="0" i="0" u="none" strike="noStrike" dirty="0">
                        <a:solidFill>
                          <a:srgbClr val="000000"/>
                        </a:solidFill>
                        <a:latin typeface="Calibri"/>
                      </a:endParaRPr>
                    </a:p>
                  </a:txBody>
                  <a:tcPr marL="9525" marR="9525" marT="9525" marB="0" anchor="ctr"/>
                </a:tc>
                <a:tc hMerge="1">
                  <a:txBody>
                    <a:bodyPr/>
                    <a:lstStyle/>
                    <a:p>
                      <a:pPr algn="ctr" fontAlgn="b"/>
                      <a:endParaRPr lang="en-US" sz="2400" b="0" i="0" u="none" strike="noStrike" dirty="0">
                        <a:solidFill>
                          <a:srgbClr val="000000"/>
                        </a:solidFill>
                        <a:latin typeface="Calibri"/>
                      </a:endParaRPr>
                    </a:p>
                  </a:txBody>
                  <a:tcPr marL="9525" marR="9525" marT="9525" marB="0" anchor="ctr"/>
                </a:tc>
                <a:tc hMerge="1">
                  <a:txBody>
                    <a:bodyPr/>
                    <a:lstStyle/>
                    <a:p>
                      <a:pPr algn="ctr" fontAlgn="b"/>
                      <a:endParaRPr lang="en-US" sz="2400" b="0" i="0" u="none" strike="noStrike" dirty="0">
                        <a:solidFill>
                          <a:srgbClr val="000000"/>
                        </a:solidFill>
                        <a:latin typeface="Calibri"/>
                      </a:endParaRPr>
                    </a:p>
                  </a:txBody>
                  <a:tcPr marL="9525" marR="9525" marT="9525" marB="0" anchor="ctr"/>
                </a:tc>
              </a:tr>
              <a:tr h="370840">
                <a:tc>
                  <a:txBody>
                    <a:bodyPr/>
                    <a:lstStyle/>
                    <a:p>
                      <a:pPr algn="ctr" fontAlgn="b"/>
                      <a:endParaRPr lang="en-US" sz="2400" b="1" i="0" u="none" strike="noStrike" dirty="0">
                        <a:solidFill>
                          <a:srgbClr val="000000"/>
                        </a:solidFill>
                        <a:latin typeface="Calibri"/>
                      </a:endParaRPr>
                    </a:p>
                  </a:txBody>
                  <a:tcPr marL="9525" marR="9525" marT="9525" marB="0" anchor="ctr"/>
                </a:tc>
                <a:tc gridSpan="4">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2400" b="1" i="0" u="none" strike="noStrike" dirty="0" smtClean="0">
                          <a:solidFill>
                            <a:srgbClr val="000000"/>
                          </a:solidFill>
                          <a:latin typeface="+mn-lt"/>
                        </a:rPr>
                        <a:t>Rankings</a:t>
                      </a:r>
                      <a:r>
                        <a:rPr lang="en-US" sz="2400" b="0" i="0" u="none" strike="noStrike" dirty="0" smtClean="0">
                          <a:solidFill>
                            <a:srgbClr val="000000"/>
                          </a:solidFill>
                          <a:latin typeface="Calibri"/>
                        </a:rPr>
                        <a:t> </a:t>
                      </a:r>
                      <a:endParaRPr lang="en-US" sz="2400" b="0" i="0" u="none" strike="noStrike" dirty="0">
                        <a:solidFill>
                          <a:srgbClr val="000000"/>
                        </a:solidFill>
                        <a:latin typeface="Calibri"/>
                      </a:endParaRPr>
                    </a:p>
                  </a:txBody>
                  <a:tcPr marL="9525" marR="9525" marT="9525" marB="0" anchor="ctr"/>
                </a:tc>
                <a:tc hMerge="1">
                  <a:txBody>
                    <a:bodyPr/>
                    <a:lstStyle/>
                    <a:p>
                      <a:pPr algn="ctr" fontAlgn="b"/>
                      <a:endParaRPr lang="en-US" sz="2400" b="0" i="0" u="none" strike="noStrike" dirty="0">
                        <a:solidFill>
                          <a:srgbClr val="000000"/>
                        </a:solidFill>
                        <a:latin typeface="Calibri"/>
                      </a:endParaRPr>
                    </a:p>
                  </a:txBody>
                  <a:tcPr marL="9525" marR="9525" marT="9525" marB="0" anchor="ctr"/>
                </a:tc>
                <a:tc hMerge="1">
                  <a:txBody>
                    <a:bodyPr/>
                    <a:lstStyle/>
                    <a:p>
                      <a:pPr algn="ctr" fontAlgn="b"/>
                      <a:endParaRPr lang="en-US" sz="2400" b="0" i="0" u="none" strike="noStrike" dirty="0">
                        <a:solidFill>
                          <a:srgbClr val="000000"/>
                        </a:solidFill>
                        <a:latin typeface="Calibri"/>
                      </a:endParaRPr>
                    </a:p>
                  </a:txBody>
                  <a:tcPr marL="9525" marR="9525" marT="9525" marB="0" anchor="ctr"/>
                </a:tc>
                <a:tc hMerge="1">
                  <a:txBody>
                    <a:bodyPr/>
                    <a:lstStyle/>
                    <a:p>
                      <a:pPr algn="ctr" fontAlgn="b"/>
                      <a:endParaRPr lang="en-US" sz="2400" b="0" i="0" u="none" strike="noStrike" dirty="0">
                        <a:solidFill>
                          <a:srgbClr val="000000"/>
                        </a:solidFill>
                        <a:latin typeface="Calibri"/>
                      </a:endParaRPr>
                    </a:p>
                  </a:txBody>
                  <a:tcPr marL="9525" marR="9525" marT="9525" marB="0" anchor="ctr"/>
                </a:tc>
              </a:tr>
              <a:tr h="370840">
                <a:tc>
                  <a:txBody>
                    <a:bodyPr/>
                    <a:lstStyle/>
                    <a:p>
                      <a:pPr algn="ctr" fontAlgn="b"/>
                      <a:r>
                        <a:rPr lang="en-US" sz="2400" b="0" i="0" u="none" strike="noStrike" dirty="0">
                          <a:solidFill>
                            <a:srgbClr val="000000"/>
                          </a:solidFill>
                          <a:latin typeface="Calibri"/>
                        </a:rPr>
                        <a:t>1</a:t>
                      </a:r>
                      <a:r>
                        <a:rPr lang="en-US" sz="2400" b="0" i="0" u="none" strike="noStrike" baseline="30000" dirty="0">
                          <a:solidFill>
                            <a:srgbClr val="000000"/>
                          </a:solidFill>
                          <a:latin typeface="Calibri"/>
                        </a:rPr>
                        <a:t>st</a:t>
                      </a:r>
                    </a:p>
                  </a:txBody>
                  <a:tcPr marL="9525" marR="9525" marT="9525" marB="0" anchor="ctr"/>
                </a:tc>
                <a:tc>
                  <a:txBody>
                    <a:bodyPr/>
                    <a:lstStyle/>
                    <a:p>
                      <a:pPr algn="ctr" fontAlgn="b"/>
                      <a:r>
                        <a:rPr lang="en-US" sz="2400" b="0" i="0" u="none" strike="noStrike">
                          <a:solidFill>
                            <a:srgbClr val="000000"/>
                          </a:solidFill>
                          <a:latin typeface="Calibri"/>
                        </a:rPr>
                        <a:t>Williams</a:t>
                      </a:r>
                    </a:p>
                  </a:txBody>
                  <a:tcPr marL="9525" marR="9525" marT="9525" marB="0" anchor="ctr"/>
                </a:tc>
                <a:tc>
                  <a:txBody>
                    <a:bodyPr/>
                    <a:lstStyle/>
                    <a:p>
                      <a:pPr algn="ctr" fontAlgn="b"/>
                      <a:r>
                        <a:rPr lang="en-US" sz="2400" b="0" i="0" u="none" strike="noStrike">
                          <a:solidFill>
                            <a:srgbClr val="000000"/>
                          </a:solidFill>
                          <a:latin typeface="Calibri"/>
                        </a:rPr>
                        <a:t>Tremblay</a:t>
                      </a:r>
                    </a:p>
                  </a:txBody>
                  <a:tcPr marL="9525" marR="9525" marT="9525" marB="0" anchor="ctr"/>
                </a:tc>
                <a:tc>
                  <a:txBody>
                    <a:bodyPr/>
                    <a:lstStyle/>
                    <a:p>
                      <a:pPr algn="ctr" fontAlgn="b"/>
                      <a:r>
                        <a:rPr lang="en-US" sz="2400" b="0" i="0" u="none" strike="noStrike">
                          <a:solidFill>
                            <a:srgbClr val="000000"/>
                          </a:solidFill>
                          <a:latin typeface="Calibri"/>
                        </a:rPr>
                        <a:t>Satou</a:t>
                      </a:r>
                    </a:p>
                  </a:txBody>
                  <a:tcPr marL="9525" marR="9525" marT="9525" marB="0" anchor="ctr"/>
                </a:tc>
                <a:tc>
                  <a:txBody>
                    <a:bodyPr/>
                    <a:lstStyle/>
                    <a:p>
                      <a:pPr algn="ctr" fontAlgn="b"/>
                      <a:r>
                        <a:rPr lang="en-US" sz="2400" b="0" i="0" u="none" strike="noStrike">
                          <a:solidFill>
                            <a:srgbClr val="000000"/>
                          </a:solidFill>
                          <a:latin typeface="Calibri"/>
                        </a:rPr>
                        <a:t>Russo</a:t>
                      </a:r>
                    </a:p>
                  </a:txBody>
                  <a:tcPr marL="9525" marR="9525" marT="9525" marB="0" anchor="ctr"/>
                </a:tc>
              </a:tr>
              <a:tr h="370840">
                <a:tc>
                  <a:txBody>
                    <a:bodyPr/>
                    <a:lstStyle/>
                    <a:p>
                      <a:pPr algn="ctr" fontAlgn="b"/>
                      <a:r>
                        <a:rPr lang="en-US" sz="2400" b="0" i="0" u="none" strike="noStrike" dirty="0" smtClean="0">
                          <a:solidFill>
                            <a:srgbClr val="000000"/>
                          </a:solidFill>
                          <a:latin typeface="Calibri"/>
                        </a:rPr>
                        <a:t>2</a:t>
                      </a:r>
                      <a:r>
                        <a:rPr lang="en-US" sz="2400" b="0" i="0" u="none" strike="noStrike" baseline="30000" dirty="0" smtClean="0">
                          <a:solidFill>
                            <a:srgbClr val="000000"/>
                          </a:solidFill>
                          <a:latin typeface="+mn-lt"/>
                        </a:rPr>
                        <a:t>nd</a:t>
                      </a:r>
                      <a:endParaRPr lang="en-US" sz="2400" b="0" i="0" u="none" strike="noStrike" dirty="0">
                        <a:solidFill>
                          <a:srgbClr val="000000"/>
                        </a:solidFill>
                        <a:latin typeface="Calibri"/>
                      </a:endParaRPr>
                    </a:p>
                  </a:txBody>
                  <a:tcPr marL="9525" marR="9525" marT="9525" marB="0" anchor="ctr"/>
                </a:tc>
                <a:tc>
                  <a:txBody>
                    <a:bodyPr/>
                    <a:lstStyle/>
                    <a:p>
                      <a:pPr algn="ctr" fontAlgn="b"/>
                      <a:r>
                        <a:rPr lang="en-US" sz="2400" b="0" i="0" u="none" strike="noStrike">
                          <a:solidFill>
                            <a:srgbClr val="000000"/>
                          </a:solidFill>
                          <a:latin typeface="Calibri"/>
                        </a:rPr>
                        <a:t>Satou</a:t>
                      </a:r>
                    </a:p>
                  </a:txBody>
                  <a:tcPr marL="9525" marR="9525" marT="9525" marB="0" anchor="ctr"/>
                </a:tc>
                <a:tc>
                  <a:txBody>
                    <a:bodyPr/>
                    <a:lstStyle/>
                    <a:p>
                      <a:pPr algn="ctr" fontAlgn="b"/>
                      <a:r>
                        <a:rPr lang="en-US" sz="2400" b="0" i="0" u="none" strike="noStrike">
                          <a:solidFill>
                            <a:srgbClr val="000000"/>
                          </a:solidFill>
                          <a:latin typeface="Calibri"/>
                        </a:rPr>
                        <a:t>Satou</a:t>
                      </a:r>
                    </a:p>
                  </a:txBody>
                  <a:tcPr marL="9525" marR="9525" marT="9525" marB="0" anchor="ctr"/>
                </a:tc>
                <a:tc>
                  <a:txBody>
                    <a:bodyPr/>
                    <a:lstStyle/>
                    <a:p>
                      <a:pPr algn="ctr" fontAlgn="b"/>
                      <a:r>
                        <a:rPr lang="en-US" sz="2400" b="0" i="0" u="none" strike="noStrike">
                          <a:solidFill>
                            <a:srgbClr val="000000"/>
                          </a:solidFill>
                          <a:latin typeface="Calibri"/>
                        </a:rPr>
                        <a:t>Williams</a:t>
                      </a:r>
                    </a:p>
                  </a:txBody>
                  <a:tcPr marL="9525" marR="9525" marT="9525" marB="0" anchor="ctr"/>
                </a:tc>
                <a:tc>
                  <a:txBody>
                    <a:bodyPr/>
                    <a:lstStyle/>
                    <a:p>
                      <a:pPr algn="ctr" fontAlgn="b"/>
                      <a:r>
                        <a:rPr lang="en-US" sz="2400" b="0" i="0" u="none" strike="noStrike">
                          <a:solidFill>
                            <a:srgbClr val="000000"/>
                          </a:solidFill>
                          <a:latin typeface="Calibri"/>
                        </a:rPr>
                        <a:t>Williams</a:t>
                      </a:r>
                    </a:p>
                  </a:txBody>
                  <a:tcPr marL="9525" marR="9525" marT="9525" marB="0" anchor="ctr"/>
                </a:tc>
              </a:tr>
              <a:tr h="370840">
                <a:tc>
                  <a:txBody>
                    <a:bodyPr/>
                    <a:lstStyle/>
                    <a:p>
                      <a:pPr algn="ctr" fontAlgn="b"/>
                      <a:r>
                        <a:rPr lang="en-US" sz="2400" b="0" i="0" u="none" strike="noStrike" dirty="0" smtClean="0">
                          <a:solidFill>
                            <a:srgbClr val="000000"/>
                          </a:solidFill>
                          <a:latin typeface="Calibri"/>
                        </a:rPr>
                        <a:t>3</a:t>
                      </a:r>
                      <a:r>
                        <a:rPr lang="en-US" sz="2400" b="0" i="0" u="none" strike="noStrike" baseline="30000" dirty="0" smtClean="0">
                          <a:solidFill>
                            <a:srgbClr val="000000"/>
                          </a:solidFill>
                          <a:latin typeface="+mn-lt"/>
                        </a:rPr>
                        <a:t>rd</a:t>
                      </a:r>
                      <a:endParaRPr lang="en-US" sz="2400" b="0" i="0" u="none" strike="noStrike" dirty="0">
                        <a:solidFill>
                          <a:srgbClr val="000000"/>
                        </a:solidFill>
                        <a:latin typeface="Calibri"/>
                      </a:endParaRPr>
                    </a:p>
                  </a:txBody>
                  <a:tcPr marL="9525" marR="9525" marT="9525" marB="0" anchor="ctr"/>
                </a:tc>
                <a:tc>
                  <a:txBody>
                    <a:bodyPr/>
                    <a:lstStyle/>
                    <a:p>
                      <a:pPr algn="ctr" fontAlgn="b"/>
                      <a:r>
                        <a:rPr lang="en-US" sz="2400" b="0" i="0" u="none" strike="noStrike">
                          <a:solidFill>
                            <a:srgbClr val="000000"/>
                          </a:solidFill>
                          <a:latin typeface="Calibri"/>
                        </a:rPr>
                        <a:t>Tremblay</a:t>
                      </a:r>
                    </a:p>
                  </a:txBody>
                  <a:tcPr marL="9525" marR="9525" marT="9525" marB="0" anchor="ctr"/>
                </a:tc>
                <a:tc>
                  <a:txBody>
                    <a:bodyPr/>
                    <a:lstStyle/>
                    <a:p>
                      <a:pPr algn="ctr" fontAlgn="b"/>
                      <a:r>
                        <a:rPr lang="en-US" sz="2400" b="0" i="0" u="none" strike="noStrike">
                          <a:solidFill>
                            <a:srgbClr val="000000"/>
                          </a:solidFill>
                          <a:latin typeface="Calibri"/>
                        </a:rPr>
                        <a:t>Williams</a:t>
                      </a:r>
                    </a:p>
                  </a:txBody>
                  <a:tcPr marL="9525" marR="9525" marT="9525" marB="0" anchor="ctr"/>
                </a:tc>
                <a:tc>
                  <a:txBody>
                    <a:bodyPr/>
                    <a:lstStyle/>
                    <a:p>
                      <a:pPr algn="ctr" fontAlgn="b"/>
                      <a:r>
                        <a:rPr lang="en-US" sz="2400" b="0" i="0" u="none" strike="noStrike">
                          <a:solidFill>
                            <a:srgbClr val="000000"/>
                          </a:solidFill>
                          <a:latin typeface="Calibri"/>
                        </a:rPr>
                        <a:t>Tremblay</a:t>
                      </a:r>
                    </a:p>
                  </a:txBody>
                  <a:tcPr marL="9525" marR="9525" marT="9525" marB="0" anchor="ctr"/>
                </a:tc>
                <a:tc>
                  <a:txBody>
                    <a:bodyPr/>
                    <a:lstStyle/>
                    <a:p>
                      <a:pPr algn="ctr" fontAlgn="b"/>
                      <a:r>
                        <a:rPr lang="en-US" sz="2400" b="0" i="0" u="none" strike="noStrike">
                          <a:solidFill>
                            <a:srgbClr val="000000"/>
                          </a:solidFill>
                          <a:latin typeface="Calibri"/>
                        </a:rPr>
                        <a:t>Satou</a:t>
                      </a:r>
                    </a:p>
                  </a:txBody>
                  <a:tcPr marL="9525" marR="9525" marT="9525" marB="0" anchor="ctr"/>
                </a:tc>
              </a:tr>
              <a:tr h="370840">
                <a:tc>
                  <a:txBody>
                    <a:bodyPr/>
                    <a:lstStyle/>
                    <a:p>
                      <a:pPr algn="ctr" fontAlgn="b"/>
                      <a:r>
                        <a:rPr lang="en-US" sz="2400" b="0" i="0" u="none" strike="noStrike" dirty="0" smtClean="0">
                          <a:solidFill>
                            <a:srgbClr val="000000"/>
                          </a:solidFill>
                          <a:latin typeface="Calibri"/>
                        </a:rPr>
                        <a:t>4</a:t>
                      </a:r>
                      <a:r>
                        <a:rPr lang="en-US" sz="2400" b="0" i="0" u="none" strike="noStrike" baseline="30000" dirty="0" smtClean="0">
                          <a:solidFill>
                            <a:srgbClr val="000000"/>
                          </a:solidFill>
                          <a:latin typeface="+mn-lt"/>
                        </a:rPr>
                        <a:t>th</a:t>
                      </a:r>
                      <a:endParaRPr lang="en-US" sz="2400" b="0" i="0" u="none" strike="noStrike" dirty="0">
                        <a:solidFill>
                          <a:srgbClr val="000000"/>
                        </a:solidFill>
                        <a:latin typeface="Calibri"/>
                      </a:endParaRPr>
                    </a:p>
                  </a:txBody>
                  <a:tcPr marL="9525" marR="9525" marT="9525" marB="0" anchor="ctr"/>
                </a:tc>
                <a:tc>
                  <a:txBody>
                    <a:bodyPr/>
                    <a:lstStyle/>
                    <a:p>
                      <a:pPr algn="ctr" fontAlgn="b"/>
                      <a:r>
                        <a:rPr lang="en-US" sz="2400" b="0" i="0" u="none" strike="noStrike">
                          <a:solidFill>
                            <a:srgbClr val="000000"/>
                          </a:solidFill>
                          <a:latin typeface="Calibri"/>
                        </a:rPr>
                        <a:t>Russo</a:t>
                      </a:r>
                    </a:p>
                  </a:txBody>
                  <a:tcPr marL="9525" marR="9525" marT="9525" marB="0" anchor="ctr"/>
                </a:tc>
                <a:tc>
                  <a:txBody>
                    <a:bodyPr/>
                    <a:lstStyle/>
                    <a:p>
                      <a:pPr algn="ctr" fontAlgn="b"/>
                      <a:r>
                        <a:rPr lang="en-US" sz="2400" b="0" i="0" u="none" strike="noStrike">
                          <a:solidFill>
                            <a:srgbClr val="000000"/>
                          </a:solidFill>
                          <a:latin typeface="Calibri"/>
                        </a:rPr>
                        <a:t>Russo</a:t>
                      </a:r>
                    </a:p>
                  </a:txBody>
                  <a:tcPr marL="9525" marR="9525" marT="9525" marB="0" anchor="ctr"/>
                </a:tc>
                <a:tc>
                  <a:txBody>
                    <a:bodyPr/>
                    <a:lstStyle/>
                    <a:p>
                      <a:pPr algn="ctr" fontAlgn="b"/>
                      <a:r>
                        <a:rPr lang="en-US" sz="2400" b="0" i="0" u="none" strike="noStrike">
                          <a:solidFill>
                            <a:srgbClr val="000000"/>
                          </a:solidFill>
                          <a:latin typeface="Calibri"/>
                        </a:rPr>
                        <a:t>Russo</a:t>
                      </a:r>
                    </a:p>
                  </a:txBody>
                  <a:tcPr marL="9525" marR="9525" marT="9525" marB="0" anchor="ctr"/>
                </a:tc>
                <a:tc>
                  <a:txBody>
                    <a:bodyPr/>
                    <a:lstStyle/>
                    <a:p>
                      <a:pPr algn="ctr" fontAlgn="b"/>
                      <a:r>
                        <a:rPr lang="en-US" sz="2400" b="0" i="0" u="none" strike="noStrike">
                          <a:solidFill>
                            <a:srgbClr val="000000"/>
                          </a:solidFill>
                          <a:latin typeface="Calibri"/>
                        </a:rPr>
                        <a:t>Tremblay</a:t>
                      </a:r>
                    </a:p>
                  </a:txBody>
                  <a:tcPr marL="9525" marR="9525" marT="9525" marB="0" anchor="ctr"/>
                </a:tc>
              </a:tr>
              <a:tr h="370840">
                <a:tc>
                  <a:txBody>
                    <a:bodyPr/>
                    <a:lstStyle/>
                    <a:p>
                      <a:pPr algn="ctr" fontAlgn="b"/>
                      <a:r>
                        <a:rPr lang="en-US" sz="2400" b="1" i="0" u="none" strike="noStrike" dirty="0">
                          <a:solidFill>
                            <a:srgbClr val="000000"/>
                          </a:solidFill>
                          <a:latin typeface="Calibri"/>
                        </a:rPr>
                        <a:t>Total Votes</a:t>
                      </a:r>
                    </a:p>
                  </a:txBody>
                  <a:tcPr marL="9525" marR="9525" marT="9525" marB="0" anchor="ctr"/>
                </a:tc>
                <a:tc>
                  <a:txBody>
                    <a:bodyPr/>
                    <a:lstStyle/>
                    <a:p>
                      <a:pPr algn="ctr" fontAlgn="b"/>
                      <a:r>
                        <a:rPr lang="en-US" sz="2400" b="1" i="0" u="none" strike="noStrike" dirty="0">
                          <a:solidFill>
                            <a:srgbClr val="000000"/>
                          </a:solidFill>
                          <a:latin typeface="Calibri"/>
                        </a:rPr>
                        <a:t>132</a:t>
                      </a:r>
                    </a:p>
                  </a:txBody>
                  <a:tcPr marL="9525" marR="9525" marT="9525" marB="0" anchor="ctr"/>
                </a:tc>
                <a:tc>
                  <a:txBody>
                    <a:bodyPr/>
                    <a:lstStyle/>
                    <a:p>
                      <a:pPr algn="ctr" fontAlgn="b"/>
                      <a:r>
                        <a:rPr lang="en-US" sz="2400" b="1" i="0" u="none" strike="noStrike" dirty="0">
                          <a:solidFill>
                            <a:srgbClr val="000000"/>
                          </a:solidFill>
                          <a:latin typeface="Calibri"/>
                        </a:rPr>
                        <a:t>210</a:t>
                      </a:r>
                    </a:p>
                  </a:txBody>
                  <a:tcPr marL="9525" marR="9525" marT="9525" marB="0" anchor="ctr"/>
                </a:tc>
                <a:tc>
                  <a:txBody>
                    <a:bodyPr/>
                    <a:lstStyle/>
                    <a:p>
                      <a:pPr algn="ctr" fontAlgn="b"/>
                      <a:r>
                        <a:rPr lang="en-US" sz="2400" b="1" i="0" u="none" strike="noStrike" dirty="0">
                          <a:solidFill>
                            <a:srgbClr val="000000"/>
                          </a:solidFill>
                          <a:latin typeface="Calibri"/>
                        </a:rPr>
                        <a:t>167</a:t>
                      </a:r>
                    </a:p>
                  </a:txBody>
                  <a:tcPr marL="9525" marR="9525" marT="9525" marB="0" anchor="ctr"/>
                </a:tc>
                <a:tc>
                  <a:txBody>
                    <a:bodyPr/>
                    <a:lstStyle/>
                    <a:p>
                      <a:pPr algn="ctr" fontAlgn="b"/>
                      <a:r>
                        <a:rPr lang="en-US" sz="2400" b="1" i="0" u="none" strike="noStrike" dirty="0">
                          <a:solidFill>
                            <a:srgbClr val="000000"/>
                          </a:solidFill>
                          <a:latin typeface="Calibri"/>
                        </a:rPr>
                        <a:t>267</a:t>
                      </a:r>
                    </a:p>
                  </a:txBody>
                  <a:tcPr marL="9525" marR="9525" marT="9525" marB="0" anchor="ctr"/>
                </a:tc>
              </a:tr>
            </a:tbl>
          </a:graphicData>
        </a:graphic>
      </p:graphicFrame>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Plurality Method (cont.) </a:t>
            </a:r>
            <a:endParaRPr lang="en-US" dirty="0"/>
          </a:p>
        </p:txBody>
      </p:sp>
      <p:sp>
        <p:nvSpPr>
          <p:cNvPr id="5" name="Content Placeholder 4"/>
          <p:cNvSpPr>
            <a:spLocks noGrp="1"/>
          </p:cNvSpPr>
          <p:nvPr>
            <p:ph idx="1"/>
          </p:nvPr>
        </p:nvSpPr>
        <p:spPr/>
        <p:txBody>
          <a:bodyPr/>
          <a:lstStyle/>
          <a:p>
            <a:r>
              <a:rPr lang="en-US" b="1" dirty="0" smtClean="0"/>
              <a:t>Solution </a:t>
            </a:r>
          </a:p>
          <a:p>
            <a:r>
              <a:rPr lang="en-US" dirty="0" smtClean="0"/>
              <a:t>When using the plurality method, the only consideration is who has the most first-place votes. The other rankings play no role in the process here. Recall each candidate’s first-place votes from Example 2.</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Plurality Method (cont.) </a:t>
            </a:r>
            <a:endParaRPr lang="en-US" dirty="0"/>
          </a:p>
        </p:txBody>
      </p:sp>
      <p:sp>
        <p:nvSpPr>
          <p:cNvPr id="5" name="Content Placeholder 4"/>
          <p:cNvSpPr>
            <a:spLocks noGrp="1"/>
          </p:cNvSpPr>
          <p:nvPr>
            <p:ph idx="1"/>
          </p:nvPr>
        </p:nvSpPr>
        <p:spPr/>
        <p:txBody>
          <a:bodyPr/>
          <a:lstStyle/>
          <a:p>
            <a:pPr>
              <a:tabLst>
                <a:tab pos="1376363" algn="l"/>
                <a:tab pos="3033713" algn="l"/>
              </a:tabLst>
            </a:pPr>
            <a:r>
              <a:rPr lang="en-US" dirty="0" smtClean="0"/>
              <a:t>	Russo:	</a:t>
            </a:r>
            <a:r>
              <a:rPr lang="en-US" dirty="0" smtClean="0">
                <a:solidFill>
                  <a:srgbClr val="0000FF"/>
                </a:solidFill>
              </a:rPr>
              <a:t>267</a:t>
            </a:r>
            <a:r>
              <a:rPr lang="en-US" dirty="0" smtClean="0"/>
              <a:t> first-place votes </a:t>
            </a:r>
          </a:p>
          <a:p>
            <a:pPr>
              <a:tabLst>
                <a:tab pos="1376363" algn="l"/>
                <a:tab pos="3033713" algn="l"/>
              </a:tabLst>
            </a:pPr>
            <a:r>
              <a:rPr lang="en-US" dirty="0" smtClean="0"/>
              <a:t>	</a:t>
            </a:r>
            <a:r>
              <a:rPr lang="en-US" dirty="0" err="1" smtClean="0"/>
              <a:t>Satou</a:t>
            </a:r>
            <a:r>
              <a:rPr lang="en-US" dirty="0" smtClean="0"/>
              <a:t>: 	</a:t>
            </a:r>
            <a:r>
              <a:rPr lang="en-US" dirty="0" smtClean="0">
                <a:solidFill>
                  <a:srgbClr val="0000FF"/>
                </a:solidFill>
              </a:rPr>
              <a:t>167</a:t>
            </a:r>
            <a:r>
              <a:rPr lang="en-US" dirty="0" smtClean="0"/>
              <a:t> first-place votes </a:t>
            </a:r>
          </a:p>
          <a:p>
            <a:pPr>
              <a:tabLst>
                <a:tab pos="1376363" algn="l"/>
                <a:tab pos="3033713" algn="l"/>
              </a:tabLst>
            </a:pPr>
            <a:r>
              <a:rPr lang="en-US" dirty="0" smtClean="0"/>
              <a:t>	Tremblay: 	</a:t>
            </a:r>
            <a:r>
              <a:rPr lang="en-US" dirty="0" smtClean="0">
                <a:solidFill>
                  <a:srgbClr val="0000FF"/>
                </a:solidFill>
              </a:rPr>
              <a:t>210</a:t>
            </a:r>
            <a:r>
              <a:rPr lang="en-US" dirty="0" smtClean="0"/>
              <a:t> first-place votes </a:t>
            </a:r>
          </a:p>
          <a:p>
            <a:pPr>
              <a:tabLst>
                <a:tab pos="1376363" algn="l"/>
                <a:tab pos="3033713" algn="l"/>
              </a:tabLst>
            </a:pPr>
            <a:r>
              <a:rPr lang="en-US" dirty="0" smtClean="0"/>
              <a:t>	Williams: 	</a:t>
            </a:r>
            <a:r>
              <a:rPr lang="en-US" dirty="0" smtClean="0">
                <a:solidFill>
                  <a:srgbClr val="0000FF"/>
                </a:solidFill>
              </a:rPr>
              <a:t>132</a:t>
            </a:r>
            <a:r>
              <a:rPr lang="en-US" dirty="0" smtClean="0"/>
              <a:t> first-place votes </a:t>
            </a:r>
          </a:p>
          <a:p>
            <a:r>
              <a:rPr lang="en-US" dirty="0" smtClean="0"/>
              <a:t>Therefore, Russo wins the election with </a:t>
            </a:r>
            <a:r>
              <a:rPr lang="en-US" dirty="0" smtClean="0">
                <a:solidFill>
                  <a:srgbClr val="FF0000"/>
                </a:solidFill>
              </a:rPr>
              <a:t>267</a:t>
            </a:r>
            <a:r>
              <a:rPr lang="en-US" dirty="0" smtClean="0"/>
              <a:t> first-place votes.</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to Determine a Winner</a:t>
            </a:r>
            <a:endParaRPr lang="en-US" dirty="0"/>
          </a:p>
        </p:txBody>
      </p:sp>
      <p:sp>
        <p:nvSpPr>
          <p:cNvPr id="3" name="Content Placeholder 2"/>
          <p:cNvSpPr>
            <a:spLocks noGrp="1"/>
          </p:cNvSpPr>
          <p:nvPr>
            <p:ph idx="1"/>
          </p:nvPr>
        </p:nvSpPr>
        <p:spPr/>
        <p:txBody>
          <a:bodyPr/>
          <a:lstStyle/>
          <a:p>
            <a:r>
              <a:rPr lang="en-US" dirty="0" smtClean="0"/>
              <a:t>In elections, sometimes it’s the case that we are simply concerned about the overall winner, but at other times, we desire a ranking of the candidates in terms of outcomes, that is, first place, second place, etc. In either case, there is still a choice to make about how to determine a winner.</a:t>
            </a:r>
            <a:endParaRPr lang="en-US" dirty="0"/>
          </a:p>
        </p:txBody>
      </p:sp>
    </p:spTree>
    <p:extLst>
      <p:ext uri="{BB962C8B-B14F-4D97-AF65-F5344CB8AC3E}">
        <p14:creationId xmlns:p14="http://schemas.microsoft.com/office/powerpoint/2010/main" val="132935722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Borda</a:t>
            </a:r>
            <a:r>
              <a:rPr lang="en-US" dirty="0" smtClean="0"/>
              <a:t> Count Method</a:t>
            </a:r>
            <a:endParaRPr lang="en-US" dirty="0"/>
          </a:p>
        </p:txBody>
      </p:sp>
      <p:sp>
        <p:nvSpPr>
          <p:cNvPr id="3" name="Content Placeholder 2"/>
          <p:cNvSpPr>
            <a:spLocks noGrp="1"/>
          </p:cNvSpPr>
          <p:nvPr>
            <p:ph idx="1"/>
          </p:nvPr>
        </p:nvSpPr>
        <p:spPr>
          <a:xfrm>
            <a:off x="457200" y="1280160"/>
            <a:ext cx="8229600" cy="2763834"/>
          </a:xfrm>
          <a:solidFill>
            <a:srgbClr val="FFFFCC"/>
          </a:solidFill>
          <a:ln w="28575">
            <a:solidFill>
              <a:srgbClr val="000000"/>
            </a:solidFill>
          </a:ln>
        </p:spPr>
        <p:txBody>
          <a:bodyPr>
            <a:spAutoFit/>
          </a:bodyPr>
          <a:lstStyle/>
          <a:p>
            <a:pPr algn="ctr"/>
            <a:r>
              <a:rPr lang="en-US" b="1" dirty="0" smtClean="0">
                <a:solidFill>
                  <a:srgbClr val="000000"/>
                </a:solidFill>
              </a:rPr>
              <a:t>The </a:t>
            </a:r>
            <a:r>
              <a:rPr lang="en-US" b="1" dirty="0" err="1" smtClean="0">
                <a:solidFill>
                  <a:srgbClr val="000000"/>
                </a:solidFill>
              </a:rPr>
              <a:t>Borda</a:t>
            </a:r>
            <a:r>
              <a:rPr lang="en-US" b="1" dirty="0" smtClean="0">
                <a:solidFill>
                  <a:srgbClr val="000000"/>
                </a:solidFill>
              </a:rPr>
              <a:t> Count Method</a:t>
            </a:r>
          </a:p>
          <a:p>
            <a:r>
              <a:rPr lang="en-US" dirty="0" smtClean="0">
                <a:solidFill>
                  <a:srgbClr val="000000"/>
                </a:solidFill>
              </a:rPr>
              <a:t>In the </a:t>
            </a:r>
            <a:r>
              <a:rPr lang="en-US" b="1" dirty="0" err="1" smtClean="0">
                <a:solidFill>
                  <a:srgbClr val="C00000"/>
                </a:solidFill>
              </a:rPr>
              <a:t>Borda</a:t>
            </a:r>
            <a:r>
              <a:rPr lang="en-US" b="1" dirty="0" smtClean="0">
                <a:solidFill>
                  <a:srgbClr val="C00000"/>
                </a:solidFill>
              </a:rPr>
              <a:t> count method</a:t>
            </a:r>
            <a:r>
              <a:rPr lang="en-US" dirty="0" smtClean="0">
                <a:solidFill>
                  <a:srgbClr val="000000"/>
                </a:solidFill>
              </a:rPr>
              <a:t>, the voting results are organized in a preference table and each ranking is assigned a specific number of points based on how many candidates are in the election. The candidate with the most ranking points is declared the winner.</a:t>
            </a:r>
            <a:endParaRPr lang="en-US" dirty="0">
              <a:solidFill>
                <a:srgbClr val="000000"/>
              </a:solidFill>
            </a:endParaRPr>
          </a:p>
        </p:txBody>
      </p:sp>
    </p:spTree>
    <p:extLst>
      <p:ext uri="{BB962C8B-B14F-4D97-AF65-F5344CB8AC3E}">
        <p14:creationId xmlns:p14="http://schemas.microsoft.com/office/powerpoint/2010/main" val="73682510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a:t>
            </a:r>
            <a:r>
              <a:rPr lang="en-US" dirty="0" err="1" smtClean="0"/>
              <a:t>Borda</a:t>
            </a:r>
            <a:r>
              <a:rPr lang="en-US" dirty="0" smtClean="0"/>
              <a:t> Count Method </a:t>
            </a:r>
            <a:endParaRPr lang="en-US" dirty="0"/>
          </a:p>
        </p:txBody>
      </p:sp>
      <p:sp>
        <p:nvSpPr>
          <p:cNvPr id="3" name="Content Placeholder 2"/>
          <p:cNvSpPr>
            <a:spLocks noGrp="1"/>
          </p:cNvSpPr>
          <p:nvPr>
            <p:ph idx="1"/>
          </p:nvPr>
        </p:nvSpPr>
        <p:spPr/>
        <p:txBody>
          <a:bodyPr/>
          <a:lstStyle/>
          <a:p>
            <a:r>
              <a:rPr lang="en-US" dirty="0" smtClean="0"/>
              <a:t>Use a </a:t>
            </a:r>
            <a:r>
              <a:rPr lang="en-US" dirty="0" err="1" smtClean="0"/>
              <a:t>Borda</a:t>
            </a:r>
            <a:r>
              <a:rPr lang="en-US" dirty="0" smtClean="0"/>
              <a:t> count method to determine a winner with our four candidates. The preference table is reprinted as Table 8.</a:t>
            </a:r>
            <a:endParaRPr lang="en-US" dirty="0"/>
          </a:p>
        </p:txBody>
      </p:sp>
      <p:graphicFrame>
        <p:nvGraphicFramePr>
          <p:cNvPr id="4" name="Content Placeholder 3"/>
          <p:cNvGraphicFramePr>
            <a:graphicFrameLocks/>
          </p:cNvGraphicFramePr>
          <p:nvPr>
            <p:extLst>
              <p:ext uri="{D42A27DB-BD31-4B8C-83A1-F6EECF244321}">
                <p14:modId xmlns:p14="http://schemas.microsoft.com/office/powerpoint/2010/main" val="1931931709"/>
              </p:ext>
            </p:extLst>
          </p:nvPr>
        </p:nvGraphicFramePr>
        <p:xfrm>
          <a:off x="457200" y="2819400"/>
          <a:ext cx="8229600" cy="2626995"/>
        </p:xfrm>
        <a:graphic>
          <a:graphicData uri="http://schemas.openxmlformats.org/drawingml/2006/table">
            <a:tbl>
              <a:tblPr firstRow="1" bandRow="1">
                <a:tableStyleId>{5C22544A-7EE6-4342-B048-85BDC9FD1C3A}</a:tableStyleId>
              </a:tblPr>
              <a:tblGrid>
                <a:gridCol w="1645920"/>
                <a:gridCol w="1645920"/>
                <a:gridCol w="1645920"/>
                <a:gridCol w="1645920"/>
                <a:gridCol w="1645920"/>
              </a:tblGrid>
              <a:tr h="370840">
                <a:tc gridSpan="5">
                  <a:txBody>
                    <a:bodyPr/>
                    <a:lstStyle/>
                    <a:p>
                      <a:pPr algn="ctr" fontAlgn="b"/>
                      <a:r>
                        <a:rPr lang="en-US" sz="2400" b="1" i="0" u="none" strike="noStrike" dirty="0">
                          <a:solidFill>
                            <a:schemeClr val="bg1"/>
                          </a:solidFill>
                          <a:latin typeface="Calibri"/>
                        </a:rPr>
                        <a:t>Table </a:t>
                      </a:r>
                      <a:r>
                        <a:rPr lang="en-US" sz="2400" b="1" i="0" u="none" strike="noStrike" dirty="0" smtClean="0">
                          <a:solidFill>
                            <a:schemeClr val="bg1"/>
                          </a:solidFill>
                          <a:latin typeface="Calibri"/>
                        </a:rPr>
                        <a:t>8: Preference </a:t>
                      </a:r>
                      <a:r>
                        <a:rPr lang="en-US" sz="2400" b="1" i="0" u="none" strike="noStrike" dirty="0">
                          <a:solidFill>
                            <a:schemeClr val="bg1"/>
                          </a:solidFill>
                          <a:latin typeface="Calibri"/>
                        </a:rPr>
                        <a:t>Table for </a:t>
                      </a:r>
                      <a:r>
                        <a:rPr lang="en-US" sz="2400" b="1" i="0" u="none" strike="noStrike" dirty="0" smtClean="0">
                          <a:solidFill>
                            <a:schemeClr val="bg1"/>
                          </a:solidFill>
                          <a:latin typeface="Calibri"/>
                        </a:rPr>
                        <a:t>Candidates</a:t>
                      </a:r>
                      <a:endParaRPr lang="en-US" sz="2400" b="1" i="0" u="none" strike="noStrike" dirty="0">
                        <a:solidFill>
                          <a:schemeClr val="bg1"/>
                        </a:solidFill>
                        <a:latin typeface="Calibri"/>
                      </a:endParaRPr>
                    </a:p>
                  </a:txBody>
                  <a:tcPr marL="9525" marR="9525" marT="9525" marB="0" anchor="ctr"/>
                </a:tc>
                <a:tc hMerge="1">
                  <a:txBody>
                    <a:bodyPr/>
                    <a:lstStyle/>
                    <a:p>
                      <a:pPr algn="ctr" fontAlgn="b"/>
                      <a:endParaRPr lang="en-US" sz="2400" b="0" i="0" u="none" strike="noStrike">
                        <a:solidFill>
                          <a:schemeClr val="bg1"/>
                        </a:solidFill>
                        <a:latin typeface="Calibri"/>
                      </a:endParaRPr>
                    </a:p>
                  </a:txBody>
                  <a:tcPr marL="9525" marR="9525" marT="9525" marB="0" anchor="ctr"/>
                </a:tc>
                <a:tc hMerge="1">
                  <a:txBody>
                    <a:bodyPr/>
                    <a:lstStyle/>
                    <a:p>
                      <a:pPr algn="ctr" fontAlgn="b"/>
                      <a:endParaRPr lang="en-US" sz="2400" b="0" i="0" u="none" strike="noStrike">
                        <a:solidFill>
                          <a:schemeClr val="bg1"/>
                        </a:solidFill>
                        <a:latin typeface="Calibri"/>
                      </a:endParaRPr>
                    </a:p>
                  </a:txBody>
                  <a:tcPr marL="9525" marR="9525" marT="9525" marB="0" anchor="ctr"/>
                </a:tc>
                <a:tc hMerge="1">
                  <a:txBody>
                    <a:bodyPr/>
                    <a:lstStyle/>
                    <a:p>
                      <a:pPr algn="ctr" fontAlgn="b"/>
                      <a:endParaRPr lang="en-US" sz="2400" b="0" i="0" u="none" strike="noStrike">
                        <a:solidFill>
                          <a:schemeClr val="bg1"/>
                        </a:solidFill>
                        <a:latin typeface="Calibri"/>
                      </a:endParaRPr>
                    </a:p>
                  </a:txBody>
                  <a:tcPr marL="9525" marR="9525" marT="9525" marB="0" anchor="ctr"/>
                </a:tc>
                <a:tc hMerge="1">
                  <a:txBody>
                    <a:bodyPr/>
                    <a:lstStyle/>
                    <a:p>
                      <a:pPr algn="ctr" fontAlgn="b"/>
                      <a:endParaRPr lang="en-US" sz="2400" b="0" i="0" u="none" strike="noStrike" dirty="0">
                        <a:solidFill>
                          <a:schemeClr val="bg1"/>
                        </a:solidFill>
                        <a:latin typeface="Calibri"/>
                      </a:endParaRPr>
                    </a:p>
                  </a:txBody>
                  <a:tcPr marL="9525" marR="9525" marT="9525" marB="0" anchor="ctr"/>
                </a:tc>
              </a:tr>
              <a:tr h="370840">
                <a:tc>
                  <a:txBody>
                    <a:bodyPr/>
                    <a:lstStyle/>
                    <a:p>
                      <a:pPr algn="ctr" fontAlgn="b"/>
                      <a:endParaRPr lang="en-US" sz="2400" b="0" i="0" u="none" strike="noStrike" dirty="0">
                        <a:solidFill>
                          <a:srgbClr val="000000"/>
                        </a:solidFill>
                        <a:latin typeface="Calibri"/>
                      </a:endParaRPr>
                    </a:p>
                  </a:txBody>
                  <a:tcPr marL="9525" marR="9525" marT="9525" marB="0" anchor="ctr"/>
                </a:tc>
                <a:tc gridSpan="4">
                  <a:txBody>
                    <a:bodyPr/>
                    <a:lstStyle/>
                    <a:p>
                      <a:pPr algn="ctr" fontAlgn="b"/>
                      <a:r>
                        <a:rPr lang="en-US" sz="2400" b="1" i="0" u="none" strike="noStrike" dirty="0" smtClean="0">
                          <a:solidFill>
                            <a:srgbClr val="000000"/>
                          </a:solidFill>
                          <a:latin typeface="+mn-lt"/>
                        </a:rPr>
                        <a:t>Rankings</a:t>
                      </a:r>
                      <a:endParaRPr lang="en-US" sz="2400" b="1" i="0" u="none" strike="noStrike" dirty="0">
                        <a:solidFill>
                          <a:srgbClr val="000000"/>
                        </a:solidFill>
                        <a:latin typeface="+mn-lt"/>
                      </a:endParaRPr>
                    </a:p>
                  </a:txBody>
                  <a:tcPr marL="9525" marR="9525" marT="9525" marB="0" anchor="ctr"/>
                </a:tc>
                <a:tc hMerge="1">
                  <a:txBody>
                    <a:bodyPr/>
                    <a:lstStyle/>
                    <a:p>
                      <a:pPr algn="ctr" fontAlgn="b"/>
                      <a:endParaRPr lang="en-US" sz="2400" b="0" i="0" u="none" strike="noStrike" dirty="0">
                        <a:solidFill>
                          <a:srgbClr val="000000"/>
                        </a:solidFill>
                        <a:latin typeface="Calibri"/>
                      </a:endParaRPr>
                    </a:p>
                  </a:txBody>
                  <a:tcPr marL="9525" marR="9525" marT="9525" marB="0" anchor="ctr"/>
                </a:tc>
                <a:tc hMerge="1">
                  <a:txBody>
                    <a:bodyPr/>
                    <a:lstStyle/>
                    <a:p>
                      <a:pPr algn="ctr" fontAlgn="b"/>
                      <a:endParaRPr lang="en-US" sz="2400" b="0" i="0" u="none" strike="noStrike" dirty="0">
                        <a:solidFill>
                          <a:srgbClr val="000000"/>
                        </a:solidFill>
                        <a:latin typeface="Calibri"/>
                      </a:endParaRPr>
                    </a:p>
                  </a:txBody>
                  <a:tcPr marL="9525" marR="9525" marT="9525" marB="0" anchor="ctr"/>
                </a:tc>
                <a:tc hMerge="1">
                  <a:txBody>
                    <a:bodyPr/>
                    <a:lstStyle/>
                    <a:p>
                      <a:pPr algn="ctr" fontAlgn="b"/>
                      <a:endParaRPr lang="en-US" sz="2400" b="0" i="0" u="none" strike="noStrike" dirty="0">
                        <a:solidFill>
                          <a:srgbClr val="000000"/>
                        </a:solidFill>
                        <a:latin typeface="Calibri"/>
                      </a:endParaRPr>
                    </a:p>
                  </a:txBody>
                  <a:tcPr marL="9525" marR="9525" marT="9525" marB="0" anchor="ctr"/>
                </a:tc>
              </a:tr>
              <a:tr h="370840">
                <a:tc>
                  <a:txBody>
                    <a:bodyPr/>
                    <a:lstStyle/>
                    <a:p>
                      <a:pPr algn="ctr" fontAlgn="b"/>
                      <a:r>
                        <a:rPr lang="en-US" sz="2400" b="0" i="0" u="none" strike="noStrike" dirty="0">
                          <a:solidFill>
                            <a:srgbClr val="000000"/>
                          </a:solidFill>
                          <a:latin typeface="Calibri"/>
                        </a:rPr>
                        <a:t>1</a:t>
                      </a:r>
                      <a:r>
                        <a:rPr lang="en-US" sz="2400" b="0" i="0" u="none" strike="noStrike" baseline="30000" dirty="0">
                          <a:solidFill>
                            <a:srgbClr val="000000"/>
                          </a:solidFill>
                          <a:latin typeface="Calibri"/>
                        </a:rPr>
                        <a:t>st</a:t>
                      </a:r>
                    </a:p>
                  </a:txBody>
                  <a:tcPr marL="9525" marR="9525" marT="9525" marB="0" anchor="ctr"/>
                </a:tc>
                <a:tc>
                  <a:txBody>
                    <a:bodyPr/>
                    <a:lstStyle/>
                    <a:p>
                      <a:pPr algn="ctr" fontAlgn="b"/>
                      <a:r>
                        <a:rPr lang="en-US" sz="2400" b="0" i="0" u="none" strike="noStrike">
                          <a:solidFill>
                            <a:srgbClr val="000000"/>
                          </a:solidFill>
                          <a:latin typeface="Calibri"/>
                        </a:rPr>
                        <a:t>Williams</a:t>
                      </a:r>
                    </a:p>
                  </a:txBody>
                  <a:tcPr marL="9525" marR="9525" marT="9525" marB="0" anchor="ctr"/>
                </a:tc>
                <a:tc>
                  <a:txBody>
                    <a:bodyPr/>
                    <a:lstStyle/>
                    <a:p>
                      <a:pPr algn="ctr" fontAlgn="b"/>
                      <a:r>
                        <a:rPr lang="en-US" sz="2400" b="0" i="0" u="none" strike="noStrike">
                          <a:solidFill>
                            <a:srgbClr val="000000"/>
                          </a:solidFill>
                          <a:latin typeface="Calibri"/>
                        </a:rPr>
                        <a:t>Tremblay</a:t>
                      </a:r>
                    </a:p>
                  </a:txBody>
                  <a:tcPr marL="9525" marR="9525" marT="9525" marB="0" anchor="ctr"/>
                </a:tc>
                <a:tc>
                  <a:txBody>
                    <a:bodyPr/>
                    <a:lstStyle/>
                    <a:p>
                      <a:pPr algn="ctr" fontAlgn="b"/>
                      <a:r>
                        <a:rPr lang="en-US" sz="2400" b="0" i="0" u="none" strike="noStrike">
                          <a:solidFill>
                            <a:srgbClr val="000000"/>
                          </a:solidFill>
                          <a:latin typeface="Calibri"/>
                        </a:rPr>
                        <a:t>Satou</a:t>
                      </a:r>
                    </a:p>
                  </a:txBody>
                  <a:tcPr marL="9525" marR="9525" marT="9525" marB="0" anchor="ctr"/>
                </a:tc>
                <a:tc>
                  <a:txBody>
                    <a:bodyPr/>
                    <a:lstStyle/>
                    <a:p>
                      <a:pPr algn="ctr" fontAlgn="b"/>
                      <a:r>
                        <a:rPr lang="en-US" sz="2400" b="0" i="0" u="none" strike="noStrike">
                          <a:solidFill>
                            <a:srgbClr val="000000"/>
                          </a:solidFill>
                          <a:latin typeface="Calibri"/>
                        </a:rPr>
                        <a:t>Russo</a:t>
                      </a:r>
                    </a:p>
                  </a:txBody>
                  <a:tcPr marL="9525" marR="9525" marT="9525" marB="0" anchor="ctr"/>
                </a:tc>
              </a:tr>
              <a:tr h="370840">
                <a:tc>
                  <a:txBody>
                    <a:bodyPr/>
                    <a:lstStyle/>
                    <a:p>
                      <a:pPr algn="ctr" fontAlgn="b"/>
                      <a:r>
                        <a:rPr lang="en-US" sz="2400" b="0" i="0" u="none" strike="noStrike" dirty="0" smtClean="0">
                          <a:solidFill>
                            <a:srgbClr val="000000"/>
                          </a:solidFill>
                          <a:latin typeface="Calibri"/>
                        </a:rPr>
                        <a:t>2</a:t>
                      </a:r>
                      <a:r>
                        <a:rPr lang="en-US" sz="2400" b="0" i="0" u="none" strike="noStrike" baseline="30000" dirty="0" smtClean="0">
                          <a:solidFill>
                            <a:srgbClr val="000000"/>
                          </a:solidFill>
                          <a:latin typeface="+mn-lt"/>
                        </a:rPr>
                        <a:t>nd</a:t>
                      </a:r>
                      <a:endParaRPr lang="en-US" sz="2400" b="0" i="0" u="none" strike="noStrike" dirty="0">
                        <a:solidFill>
                          <a:srgbClr val="000000"/>
                        </a:solidFill>
                        <a:latin typeface="Calibri"/>
                      </a:endParaRPr>
                    </a:p>
                  </a:txBody>
                  <a:tcPr marL="9525" marR="9525" marT="9525" marB="0" anchor="ctr"/>
                </a:tc>
                <a:tc>
                  <a:txBody>
                    <a:bodyPr/>
                    <a:lstStyle/>
                    <a:p>
                      <a:pPr algn="ctr" fontAlgn="b"/>
                      <a:r>
                        <a:rPr lang="en-US" sz="2400" b="0" i="0" u="none" strike="noStrike">
                          <a:solidFill>
                            <a:srgbClr val="000000"/>
                          </a:solidFill>
                          <a:latin typeface="Calibri"/>
                        </a:rPr>
                        <a:t>Satou</a:t>
                      </a:r>
                    </a:p>
                  </a:txBody>
                  <a:tcPr marL="9525" marR="9525" marT="9525" marB="0" anchor="ctr"/>
                </a:tc>
                <a:tc>
                  <a:txBody>
                    <a:bodyPr/>
                    <a:lstStyle/>
                    <a:p>
                      <a:pPr algn="ctr" fontAlgn="b"/>
                      <a:r>
                        <a:rPr lang="en-US" sz="2400" b="0" i="0" u="none" strike="noStrike">
                          <a:solidFill>
                            <a:srgbClr val="000000"/>
                          </a:solidFill>
                          <a:latin typeface="Calibri"/>
                        </a:rPr>
                        <a:t>Satou</a:t>
                      </a:r>
                    </a:p>
                  </a:txBody>
                  <a:tcPr marL="9525" marR="9525" marT="9525" marB="0" anchor="ctr"/>
                </a:tc>
                <a:tc>
                  <a:txBody>
                    <a:bodyPr/>
                    <a:lstStyle/>
                    <a:p>
                      <a:pPr algn="ctr" fontAlgn="b"/>
                      <a:r>
                        <a:rPr lang="en-US" sz="2400" b="0" i="0" u="none" strike="noStrike">
                          <a:solidFill>
                            <a:srgbClr val="000000"/>
                          </a:solidFill>
                          <a:latin typeface="Calibri"/>
                        </a:rPr>
                        <a:t>Williams</a:t>
                      </a:r>
                    </a:p>
                  </a:txBody>
                  <a:tcPr marL="9525" marR="9525" marT="9525" marB="0" anchor="ctr"/>
                </a:tc>
                <a:tc>
                  <a:txBody>
                    <a:bodyPr/>
                    <a:lstStyle/>
                    <a:p>
                      <a:pPr algn="ctr" fontAlgn="b"/>
                      <a:r>
                        <a:rPr lang="en-US" sz="2400" b="0" i="0" u="none" strike="noStrike">
                          <a:solidFill>
                            <a:srgbClr val="000000"/>
                          </a:solidFill>
                          <a:latin typeface="Calibri"/>
                        </a:rPr>
                        <a:t>Williams</a:t>
                      </a:r>
                    </a:p>
                  </a:txBody>
                  <a:tcPr marL="9525" marR="9525" marT="9525" marB="0" anchor="ctr"/>
                </a:tc>
              </a:tr>
              <a:tr h="370840">
                <a:tc>
                  <a:txBody>
                    <a:bodyPr/>
                    <a:lstStyle/>
                    <a:p>
                      <a:pPr algn="ctr" fontAlgn="b"/>
                      <a:r>
                        <a:rPr lang="en-US" sz="2400" b="0" i="0" u="none" strike="noStrike" dirty="0" smtClean="0">
                          <a:solidFill>
                            <a:srgbClr val="000000"/>
                          </a:solidFill>
                          <a:latin typeface="Calibri"/>
                        </a:rPr>
                        <a:t>3</a:t>
                      </a:r>
                      <a:r>
                        <a:rPr lang="en-US" sz="2400" b="0" i="0" u="none" strike="noStrike" baseline="30000" dirty="0" smtClean="0">
                          <a:solidFill>
                            <a:srgbClr val="000000"/>
                          </a:solidFill>
                          <a:latin typeface="+mn-lt"/>
                        </a:rPr>
                        <a:t>rd</a:t>
                      </a:r>
                      <a:endParaRPr lang="en-US" sz="2400" b="0" i="0" u="none" strike="noStrike" dirty="0">
                        <a:solidFill>
                          <a:srgbClr val="000000"/>
                        </a:solidFill>
                        <a:latin typeface="Calibri"/>
                      </a:endParaRPr>
                    </a:p>
                  </a:txBody>
                  <a:tcPr marL="9525" marR="9525" marT="9525" marB="0" anchor="ctr"/>
                </a:tc>
                <a:tc>
                  <a:txBody>
                    <a:bodyPr/>
                    <a:lstStyle/>
                    <a:p>
                      <a:pPr algn="ctr" fontAlgn="b"/>
                      <a:r>
                        <a:rPr lang="en-US" sz="2400" b="0" i="0" u="none" strike="noStrike">
                          <a:solidFill>
                            <a:srgbClr val="000000"/>
                          </a:solidFill>
                          <a:latin typeface="Calibri"/>
                        </a:rPr>
                        <a:t>Tremblay</a:t>
                      </a:r>
                    </a:p>
                  </a:txBody>
                  <a:tcPr marL="9525" marR="9525" marT="9525" marB="0" anchor="ctr"/>
                </a:tc>
                <a:tc>
                  <a:txBody>
                    <a:bodyPr/>
                    <a:lstStyle/>
                    <a:p>
                      <a:pPr algn="ctr" fontAlgn="b"/>
                      <a:r>
                        <a:rPr lang="en-US" sz="2400" b="0" i="0" u="none" strike="noStrike">
                          <a:solidFill>
                            <a:srgbClr val="000000"/>
                          </a:solidFill>
                          <a:latin typeface="Calibri"/>
                        </a:rPr>
                        <a:t>Williams</a:t>
                      </a:r>
                    </a:p>
                  </a:txBody>
                  <a:tcPr marL="9525" marR="9525" marT="9525" marB="0" anchor="ctr"/>
                </a:tc>
                <a:tc>
                  <a:txBody>
                    <a:bodyPr/>
                    <a:lstStyle/>
                    <a:p>
                      <a:pPr algn="ctr" fontAlgn="b"/>
                      <a:r>
                        <a:rPr lang="en-US" sz="2400" b="0" i="0" u="none" strike="noStrike">
                          <a:solidFill>
                            <a:srgbClr val="000000"/>
                          </a:solidFill>
                          <a:latin typeface="Calibri"/>
                        </a:rPr>
                        <a:t>Tremblay</a:t>
                      </a:r>
                    </a:p>
                  </a:txBody>
                  <a:tcPr marL="9525" marR="9525" marT="9525" marB="0" anchor="ctr"/>
                </a:tc>
                <a:tc>
                  <a:txBody>
                    <a:bodyPr/>
                    <a:lstStyle/>
                    <a:p>
                      <a:pPr algn="ctr" fontAlgn="b"/>
                      <a:r>
                        <a:rPr lang="en-US" sz="2400" b="0" i="0" u="none" strike="noStrike">
                          <a:solidFill>
                            <a:srgbClr val="000000"/>
                          </a:solidFill>
                          <a:latin typeface="Calibri"/>
                        </a:rPr>
                        <a:t>Satou</a:t>
                      </a:r>
                    </a:p>
                  </a:txBody>
                  <a:tcPr marL="9525" marR="9525" marT="9525" marB="0" anchor="ctr"/>
                </a:tc>
              </a:tr>
              <a:tr h="370840">
                <a:tc>
                  <a:txBody>
                    <a:bodyPr/>
                    <a:lstStyle/>
                    <a:p>
                      <a:pPr algn="ctr" fontAlgn="b"/>
                      <a:r>
                        <a:rPr lang="en-US" sz="2400" b="0" i="0" u="none" strike="noStrike" dirty="0" smtClean="0">
                          <a:solidFill>
                            <a:srgbClr val="000000"/>
                          </a:solidFill>
                          <a:latin typeface="Calibri"/>
                        </a:rPr>
                        <a:t>4</a:t>
                      </a:r>
                      <a:r>
                        <a:rPr lang="en-US" sz="2400" b="0" i="0" u="none" strike="noStrike" baseline="30000" dirty="0" smtClean="0">
                          <a:solidFill>
                            <a:srgbClr val="000000"/>
                          </a:solidFill>
                          <a:latin typeface="+mn-lt"/>
                        </a:rPr>
                        <a:t>th</a:t>
                      </a:r>
                      <a:endParaRPr lang="en-US" sz="2400" b="0" i="0" u="none" strike="noStrike" dirty="0">
                        <a:solidFill>
                          <a:srgbClr val="000000"/>
                        </a:solidFill>
                        <a:latin typeface="Calibri"/>
                      </a:endParaRPr>
                    </a:p>
                  </a:txBody>
                  <a:tcPr marL="9525" marR="9525" marT="9525" marB="0" anchor="ctr"/>
                </a:tc>
                <a:tc>
                  <a:txBody>
                    <a:bodyPr/>
                    <a:lstStyle/>
                    <a:p>
                      <a:pPr algn="ctr" fontAlgn="b"/>
                      <a:r>
                        <a:rPr lang="en-US" sz="2400" b="0" i="0" u="none" strike="noStrike">
                          <a:solidFill>
                            <a:srgbClr val="000000"/>
                          </a:solidFill>
                          <a:latin typeface="Calibri"/>
                        </a:rPr>
                        <a:t>Russo</a:t>
                      </a:r>
                    </a:p>
                  </a:txBody>
                  <a:tcPr marL="9525" marR="9525" marT="9525" marB="0" anchor="ctr"/>
                </a:tc>
                <a:tc>
                  <a:txBody>
                    <a:bodyPr/>
                    <a:lstStyle/>
                    <a:p>
                      <a:pPr algn="ctr" fontAlgn="b"/>
                      <a:r>
                        <a:rPr lang="en-US" sz="2400" b="0" i="0" u="none" strike="noStrike">
                          <a:solidFill>
                            <a:srgbClr val="000000"/>
                          </a:solidFill>
                          <a:latin typeface="Calibri"/>
                        </a:rPr>
                        <a:t>Russo</a:t>
                      </a:r>
                    </a:p>
                  </a:txBody>
                  <a:tcPr marL="9525" marR="9525" marT="9525" marB="0" anchor="ctr"/>
                </a:tc>
                <a:tc>
                  <a:txBody>
                    <a:bodyPr/>
                    <a:lstStyle/>
                    <a:p>
                      <a:pPr algn="ctr" fontAlgn="b"/>
                      <a:r>
                        <a:rPr lang="en-US" sz="2400" b="0" i="0" u="none" strike="noStrike">
                          <a:solidFill>
                            <a:srgbClr val="000000"/>
                          </a:solidFill>
                          <a:latin typeface="Calibri"/>
                        </a:rPr>
                        <a:t>Russo</a:t>
                      </a:r>
                    </a:p>
                  </a:txBody>
                  <a:tcPr marL="9525" marR="9525" marT="9525" marB="0" anchor="ctr"/>
                </a:tc>
                <a:tc>
                  <a:txBody>
                    <a:bodyPr/>
                    <a:lstStyle/>
                    <a:p>
                      <a:pPr algn="ctr" fontAlgn="b"/>
                      <a:r>
                        <a:rPr lang="en-US" sz="2400" b="0" i="0" u="none" strike="noStrike">
                          <a:solidFill>
                            <a:srgbClr val="000000"/>
                          </a:solidFill>
                          <a:latin typeface="Calibri"/>
                        </a:rPr>
                        <a:t>Tremblay</a:t>
                      </a:r>
                    </a:p>
                  </a:txBody>
                  <a:tcPr marL="9525" marR="9525" marT="9525" marB="0" anchor="ctr"/>
                </a:tc>
              </a:tr>
              <a:tr h="370840">
                <a:tc>
                  <a:txBody>
                    <a:bodyPr/>
                    <a:lstStyle/>
                    <a:p>
                      <a:pPr algn="ctr" fontAlgn="b"/>
                      <a:r>
                        <a:rPr lang="en-US" sz="2400" b="1" i="0" u="none" strike="noStrike" dirty="0">
                          <a:solidFill>
                            <a:srgbClr val="000000"/>
                          </a:solidFill>
                          <a:latin typeface="Calibri"/>
                        </a:rPr>
                        <a:t>Total Votes</a:t>
                      </a:r>
                    </a:p>
                  </a:txBody>
                  <a:tcPr marL="9525" marR="9525" marT="9525" marB="0" anchor="ctr"/>
                </a:tc>
                <a:tc>
                  <a:txBody>
                    <a:bodyPr/>
                    <a:lstStyle/>
                    <a:p>
                      <a:pPr algn="ctr" fontAlgn="b"/>
                      <a:r>
                        <a:rPr lang="en-US" sz="2400" b="1" i="0" u="none" strike="noStrike" dirty="0">
                          <a:solidFill>
                            <a:srgbClr val="000000"/>
                          </a:solidFill>
                          <a:latin typeface="Calibri"/>
                        </a:rPr>
                        <a:t>132</a:t>
                      </a:r>
                    </a:p>
                  </a:txBody>
                  <a:tcPr marL="9525" marR="9525" marT="9525" marB="0" anchor="ctr"/>
                </a:tc>
                <a:tc>
                  <a:txBody>
                    <a:bodyPr/>
                    <a:lstStyle/>
                    <a:p>
                      <a:pPr algn="ctr" fontAlgn="b"/>
                      <a:r>
                        <a:rPr lang="en-US" sz="2400" b="1" i="0" u="none" strike="noStrike" dirty="0">
                          <a:solidFill>
                            <a:srgbClr val="000000"/>
                          </a:solidFill>
                          <a:latin typeface="Calibri"/>
                        </a:rPr>
                        <a:t>210</a:t>
                      </a:r>
                    </a:p>
                  </a:txBody>
                  <a:tcPr marL="9525" marR="9525" marT="9525" marB="0" anchor="ctr"/>
                </a:tc>
                <a:tc>
                  <a:txBody>
                    <a:bodyPr/>
                    <a:lstStyle/>
                    <a:p>
                      <a:pPr algn="ctr" fontAlgn="b"/>
                      <a:r>
                        <a:rPr lang="en-US" sz="2400" b="1" i="0" u="none" strike="noStrike" dirty="0">
                          <a:solidFill>
                            <a:srgbClr val="000000"/>
                          </a:solidFill>
                          <a:latin typeface="Calibri"/>
                        </a:rPr>
                        <a:t>167</a:t>
                      </a:r>
                    </a:p>
                  </a:txBody>
                  <a:tcPr marL="9525" marR="9525" marT="9525" marB="0" anchor="ctr"/>
                </a:tc>
                <a:tc>
                  <a:txBody>
                    <a:bodyPr/>
                    <a:lstStyle/>
                    <a:p>
                      <a:pPr algn="ctr" fontAlgn="b"/>
                      <a:r>
                        <a:rPr lang="en-US" sz="2400" b="1" i="0" u="none" strike="noStrike" dirty="0">
                          <a:solidFill>
                            <a:srgbClr val="000000"/>
                          </a:solidFill>
                          <a:latin typeface="Calibri"/>
                        </a:rPr>
                        <a:t>267</a:t>
                      </a:r>
                    </a:p>
                  </a:txBody>
                  <a:tcPr marL="9525" marR="9525" marT="9525" marB="0" anchor="ctr"/>
                </a:tc>
              </a:tr>
            </a:tbl>
          </a:graphicData>
        </a:graphic>
      </p:graphicFrame>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a:t>
            </a:r>
            <a:r>
              <a:rPr lang="en-US" dirty="0" err="1" smtClean="0"/>
              <a:t>Borda</a:t>
            </a:r>
            <a:r>
              <a:rPr lang="en-US" dirty="0" smtClean="0"/>
              <a:t> Count Method (cont.) </a:t>
            </a:r>
            <a:endParaRPr lang="en-US" dirty="0"/>
          </a:p>
        </p:txBody>
      </p:sp>
      <p:sp>
        <p:nvSpPr>
          <p:cNvPr id="3" name="Content Placeholder 2"/>
          <p:cNvSpPr>
            <a:spLocks noGrp="1"/>
          </p:cNvSpPr>
          <p:nvPr>
            <p:ph idx="1"/>
          </p:nvPr>
        </p:nvSpPr>
        <p:spPr/>
        <p:txBody>
          <a:bodyPr/>
          <a:lstStyle/>
          <a:p>
            <a:r>
              <a:rPr lang="en-US" b="1" dirty="0" smtClean="0"/>
              <a:t>Solution </a:t>
            </a:r>
          </a:p>
          <a:p>
            <a:r>
              <a:rPr lang="en-US" dirty="0" smtClean="0"/>
              <a:t>Using the </a:t>
            </a:r>
            <a:r>
              <a:rPr lang="en-US" dirty="0" err="1" smtClean="0"/>
              <a:t>Borda</a:t>
            </a:r>
            <a:r>
              <a:rPr lang="en-US" dirty="0" smtClean="0"/>
              <a:t> count method requires that we assign points for each ranking. Because there are four candidates in our election, each ranking will receive the following number of points. </a:t>
            </a:r>
          </a:p>
          <a:p>
            <a:pPr>
              <a:tabLst>
                <a:tab pos="1376363" algn="l"/>
              </a:tabLst>
            </a:pPr>
            <a:r>
              <a:rPr lang="en-US" dirty="0"/>
              <a:t>	1</a:t>
            </a:r>
            <a:r>
              <a:rPr lang="en-US" baseline="30000" dirty="0"/>
              <a:t>st</a:t>
            </a:r>
            <a:r>
              <a:rPr lang="en-US" dirty="0"/>
              <a:t> place = 4 points </a:t>
            </a:r>
          </a:p>
          <a:p>
            <a:pPr>
              <a:tabLst>
                <a:tab pos="1376363" algn="l"/>
              </a:tabLst>
            </a:pPr>
            <a:r>
              <a:rPr lang="en-US" dirty="0"/>
              <a:t>	2</a:t>
            </a:r>
            <a:r>
              <a:rPr lang="en-US" baseline="30000" dirty="0"/>
              <a:t>nd</a:t>
            </a:r>
            <a:r>
              <a:rPr lang="en-US" dirty="0"/>
              <a:t> place = 3 points </a:t>
            </a:r>
          </a:p>
          <a:p>
            <a:pPr>
              <a:tabLst>
                <a:tab pos="1376363" algn="l"/>
              </a:tabLst>
            </a:pPr>
            <a:r>
              <a:rPr lang="en-US" dirty="0"/>
              <a:t>	3</a:t>
            </a:r>
            <a:r>
              <a:rPr lang="en-US" baseline="30000" dirty="0"/>
              <a:t>rd</a:t>
            </a:r>
            <a:r>
              <a:rPr lang="en-US" dirty="0"/>
              <a:t> place = 2 points </a:t>
            </a:r>
          </a:p>
          <a:p>
            <a:pPr>
              <a:tabLst>
                <a:tab pos="1376363" algn="l"/>
              </a:tabLst>
            </a:pPr>
            <a:r>
              <a:rPr lang="en-US" dirty="0"/>
              <a:t>	4</a:t>
            </a:r>
            <a:r>
              <a:rPr lang="en-US" baseline="30000" dirty="0"/>
              <a:t>th</a:t>
            </a:r>
            <a:r>
              <a:rPr lang="en-US" dirty="0"/>
              <a:t> place = 1 point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a:t>
            </a:r>
            <a:r>
              <a:rPr lang="en-US" dirty="0" err="1" smtClean="0"/>
              <a:t>Borda</a:t>
            </a:r>
            <a:r>
              <a:rPr lang="en-US" dirty="0" smtClean="0"/>
              <a:t> Count Method (cont.) </a:t>
            </a:r>
            <a:endParaRPr lang="en-US" dirty="0"/>
          </a:p>
        </p:txBody>
      </p:sp>
      <p:sp>
        <p:nvSpPr>
          <p:cNvPr id="3" name="Content Placeholder 2"/>
          <p:cNvSpPr>
            <a:spLocks noGrp="1"/>
          </p:cNvSpPr>
          <p:nvPr>
            <p:ph idx="1"/>
          </p:nvPr>
        </p:nvSpPr>
        <p:spPr/>
        <p:txBody>
          <a:bodyPr/>
          <a:lstStyle/>
          <a:p>
            <a:r>
              <a:rPr lang="en-US" dirty="0" smtClean="0"/>
              <a:t>To help keep the information straight, the calculations are organized in a table. Note, in the following table we will look at each individual’s ranking from Table 8. </a:t>
            </a:r>
            <a:endParaRPr 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a:t>
            </a:r>
            <a:r>
              <a:rPr lang="en-US" dirty="0" err="1" smtClean="0"/>
              <a:t>Borda</a:t>
            </a:r>
            <a:r>
              <a:rPr lang="en-US" dirty="0" smtClean="0"/>
              <a:t> Count Method (cont.) </a:t>
            </a:r>
            <a:endParaRPr lang="en-US" dirty="0"/>
          </a:p>
        </p:txBody>
      </p:sp>
      <p:graphicFrame>
        <p:nvGraphicFramePr>
          <p:cNvPr id="4" name="Content Placeholder 3"/>
          <p:cNvGraphicFramePr>
            <a:graphicFrameLocks noGrp="1"/>
          </p:cNvGraphicFramePr>
          <p:nvPr>
            <p:ph idx="1"/>
          </p:nvPr>
        </p:nvGraphicFramePr>
        <p:xfrm>
          <a:off x="457200" y="1279525"/>
          <a:ext cx="8231187" cy="4090035"/>
        </p:xfrm>
        <a:graphic>
          <a:graphicData uri="http://schemas.openxmlformats.org/drawingml/2006/table">
            <a:tbl>
              <a:tblPr firstRow="1" bandRow="1">
                <a:tableStyleId>{5C22544A-7EE6-4342-B048-85BDC9FD1C3A}</a:tableStyleId>
              </a:tblPr>
              <a:tblGrid>
                <a:gridCol w="1066800"/>
                <a:gridCol w="2057400"/>
                <a:gridCol w="1371600"/>
                <a:gridCol w="1371600"/>
                <a:gridCol w="1447800"/>
                <a:gridCol w="915987"/>
              </a:tblGrid>
              <a:tr h="370840">
                <a:tc gridSpan="6">
                  <a:txBody>
                    <a:bodyPr/>
                    <a:lstStyle/>
                    <a:p>
                      <a:pPr algn="ctr" fontAlgn="b"/>
                      <a:r>
                        <a:rPr lang="en-US" sz="2400" b="1" i="0" u="none" strike="noStrike" dirty="0">
                          <a:solidFill>
                            <a:schemeClr val="bg1"/>
                          </a:solidFill>
                          <a:latin typeface="Calibri"/>
                        </a:rPr>
                        <a:t>Table </a:t>
                      </a:r>
                      <a:r>
                        <a:rPr lang="en-US" sz="2400" b="1" i="0" u="none" strike="noStrike" dirty="0" smtClean="0">
                          <a:solidFill>
                            <a:schemeClr val="bg1"/>
                          </a:solidFill>
                          <a:latin typeface="Calibri"/>
                        </a:rPr>
                        <a:t>9: </a:t>
                      </a:r>
                      <a:r>
                        <a:rPr lang="en-US" sz="2400" b="1" i="0" u="none" strike="noStrike" dirty="0" err="1" smtClean="0">
                          <a:solidFill>
                            <a:schemeClr val="bg1"/>
                          </a:solidFill>
                          <a:latin typeface="Calibri"/>
                        </a:rPr>
                        <a:t>Borda</a:t>
                      </a:r>
                      <a:r>
                        <a:rPr lang="en-US" sz="2400" b="1" i="0" u="none" strike="noStrike" dirty="0" smtClean="0">
                          <a:solidFill>
                            <a:schemeClr val="bg1"/>
                          </a:solidFill>
                          <a:latin typeface="Calibri"/>
                        </a:rPr>
                        <a:t> </a:t>
                      </a:r>
                      <a:r>
                        <a:rPr lang="en-US" sz="2400" b="1" i="0" u="none" strike="noStrike" dirty="0">
                          <a:solidFill>
                            <a:schemeClr val="bg1"/>
                          </a:solidFill>
                          <a:latin typeface="Calibri"/>
                        </a:rPr>
                        <a:t>Count </a:t>
                      </a:r>
                      <a:r>
                        <a:rPr lang="en-US" sz="2400" b="1" i="0" u="none" strike="noStrike" dirty="0" smtClean="0">
                          <a:solidFill>
                            <a:schemeClr val="bg1"/>
                          </a:solidFill>
                          <a:latin typeface="Calibri"/>
                        </a:rPr>
                        <a:t>Tally</a:t>
                      </a:r>
                      <a:endParaRPr lang="en-US" sz="2400" b="1" i="0" u="none" strike="noStrike" dirty="0">
                        <a:solidFill>
                          <a:schemeClr val="bg1"/>
                        </a:solidFill>
                        <a:latin typeface="Calibri"/>
                      </a:endParaRPr>
                    </a:p>
                  </a:txBody>
                  <a:tcPr marL="9525" marR="9525" marT="9525" marB="0" anchor="ctr"/>
                </a:tc>
                <a:tc hMerge="1">
                  <a:txBody>
                    <a:bodyPr/>
                    <a:lstStyle/>
                    <a:p>
                      <a:pPr algn="l" fontAlgn="b"/>
                      <a:endParaRPr lang="en-US" sz="2400" b="0" i="0" u="none" strike="noStrike" dirty="0">
                        <a:solidFill>
                          <a:srgbClr val="000000"/>
                        </a:solidFill>
                        <a:latin typeface="Calibri"/>
                      </a:endParaRPr>
                    </a:p>
                  </a:txBody>
                  <a:tcPr marL="9525" marR="9525" marT="9525" marB="0" anchor="b"/>
                </a:tc>
                <a:tc hMerge="1">
                  <a:txBody>
                    <a:bodyPr/>
                    <a:lstStyle/>
                    <a:p>
                      <a:pPr algn="l" fontAlgn="b"/>
                      <a:endParaRPr lang="en-US" sz="2400" b="0" i="0" u="none" strike="noStrike" dirty="0">
                        <a:solidFill>
                          <a:srgbClr val="000000"/>
                        </a:solidFill>
                        <a:latin typeface="Calibri"/>
                      </a:endParaRPr>
                    </a:p>
                  </a:txBody>
                  <a:tcPr marL="9525" marR="9525" marT="9525" marB="0" anchor="b"/>
                </a:tc>
                <a:tc hMerge="1">
                  <a:txBody>
                    <a:bodyPr/>
                    <a:lstStyle/>
                    <a:p>
                      <a:pPr algn="l" fontAlgn="b"/>
                      <a:endParaRPr lang="en-US" sz="2400" b="0" i="0" u="none" strike="noStrike" dirty="0">
                        <a:solidFill>
                          <a:srgbClr val="000000"/>
                        </a:solidFill>
                        <a:latin typeface="Calibri"/>
                      </a:endParaRPr>
                    </a:p>
                  </a:txBody>
                  <a:tcPr marL="9525" marR="9525" marT="9525" marB="0" anchor="b"/>
                </a:tc>
                <a:tc hMerge="1">
                  <a:txBody>
                    <a:bodyPr/>
                    <a:lstStyle/>
                    <a:p>
                      <a:pPr algn="l" fontAlgn="b"/>
                      <a:endParaRPr lang="en-US" sz="2400" b="0" i="0" u="none" strike="noStrike" dirty="0">
                        <a:solidFill>
                          <a:srgbClr val="000000"/>
                        </a:solidFill>
                        <a:latin typeface="Calibri"/>
                      </a:endParaRPr>
                    </a:p>
                  </a:txBody>
                  <a:tcPr marL="9525" marR="9525" marT="9525" marB="0" anchor="b"/>
                </a:tc>
                <a:tc hMerge="1">
                  <a:txBody>
                    <a:bodyPr/>
                    <a:lstStyle/>
                    <a:p>
                      <a:pPr algn="l" fontAlgn="b"/>
                      <a:endParaRPr lang="en-US" sz="2400" b="0" i="0" u="none" strike="noStrike" dirty="0">
                        <a:solidFill>
                          <a:srgbClr val="000000"/>
                        </a:solidFill>
                        <a:latin typeface="Calibri"/>
                      </a:endParaRPr>
                    </a:p>
                  </a:txBody>
                  <a:tcPr marL="9525" marR="9525" marT="9525" marB="0" anchor="b"/>
                </a:tc>
              </a:tr>
              <a:tr h="370840">
                <a:tc>
                  <a:txBody>
                    <a:bodyPr/>
                    <a:lstStyle/>
                    <a:p>
                      <a:pPr algn="ctr" fontAlgn="b"/>
                      <a:endParaRPr lang="en-US" sz="2000" b="0" i="0" u="none" strike="noStrike" dirty="0">
                        <a:solidFill>
                          <a:srgbClr val="000000"/>
                        </a:solidFill>
                        <a:latin typeface="Calibri"/>
                      </a:endParaRPr>
                    </a:p>
                  </a:txBody>
                  <a:tcPr marL="9525" marR="9525" marT="9525" marB="0" anchor="ctr"/>
                </a:tc>
                <a:tc gridSpan="4">
                  <a:txBody>
                    <a:bodyPr/>
                    <a:lstStyle/>
                    <a:p>
                      <a:pPr algn="ctr" fontAlgn="b"/>
                      <a:r>
                        <a:rPr lang="en-US" sz="2000" b="1" i="0" u="none" strike="noStrike" dirty="0" smtClean="0">
                          <a:solidFill>
                            <a:srgbClr val="000000"/>
                          </a:solidFill>
                          <a:latin typeface="+mn-lt"/>
                        </a:rPr>
                        <a:t>Rankings</a:t>
                      </a:r>
                      <a:endParaRPr lang="en-US" sz="2000" b="1" i="0" u="none" strike="noStrike" dirty="0">
                        <a:solidFill>
                          <a:srgbClr val="000000"/>
                        </a:solidFill>
                        <a:latin typeface="+mn-lt"/>
                      </a:endParaRPr>
                    </a:p>
                  </a:txBody>
                  <a:tcPr marL="9525" marR="9525" marT="9525" marB="0" anchor="ctr"/>
                </a:tc>
                <a:tc hMerge="1">
                  <a:txBody>
                    <a:bodyPr/>
                    <a:lstStyle/>
                    <a:p>
                      <a:pPr algn="ctr" fontAlgn="b"/>
                      <a:endParaRPr lang="en-US" sz="2400" b="0" i="0" u="none" strike="noStrike" dirty="0">
                        <a:solidFill>
                          <a:srgbClr val="000000"/>
                        </a:solidFill>
                        <a:latin typeface="Calibri"/>
                      </a:endParaRPr>
                    </a:p>
                  </a:txBody>
                  <a:tcPr marL="9525" marR="9525" marT="9525" marB="0" anchor="ctr"/>
                </a:tc>
                <a:tc hMerge="1">
                  <a:txBody>
                    <a:bodyPr/>
                    <a:lstStyle/>
                    <a:p>
                      <a:pPr algn="ctr" fontAlgn="b"/>
                      <a:endParaRPr lang="en-US" sz="2400" b="0" i="0" u="none" strike="noStrike" dirty="0">
                        <a:solidFill>
                          <a:srgbClr val="000000"/>
                        </a:solidFill>
                        <a:latin typeface="Calibri"/>
                      </a:endParaRPr>
                    </a:p>
                  </a:txBody>
                  <a:tcPr marL="9525" marR="9525" marT="9525" marB="0" anchor="ctr"/>
                </a:tc>
                <a:tc hMerge="1">
                  <a:txBody>
                    <a:bodyPr/>
                    <a:lstStyle/>
                    <a:p>
                      <a:pPr algn="ctr" fontAlgn="b"/>
                      <a:endParaRPr lang="en-US" sz="2400" b="0" i="0" u="none" strike="noStrike" dirty="0">
                        <a:solidFill>
                          <a:srgbClr val="000000"/>
                        </a:solidFill>
                        <a:latin typeface="Calibri"/>
                      </a:endParaRPr>
                    </a:p>
                  </a:txBody>
                  <a:tcPr marL="9525" marR="9525" marT="9525" marB="0" anchor="ct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2000" b="1" i="0" u="none" strike="noStrike" dirty="0" smtClean="0">
                          <a:solidFill>
                            <a:srgbClr val="000000"/>
                          </a:solidFill>
                          <a:latin typeface="+mn-lt"/>
                        </a:rPr>
                        <a:t>Total </a:t>
                      </a:r>
                    </a:p>
                    <a:p>
                      <a:pPr marL="0" marR="0" indent="0" algn="ctr" defTabSz="914400" rtl="0" eaLnBrk="1" fontAlgn="b" latinLnBrk="0" hangingPunct="1">
                        <a:lnSpc>
                          <a:spcPct val="100000"/>
                        </a:lnSpc>
                        <a:spcBef>
                          <a:spcPts val="0"/>
                        </a:spcBef>
                        <a:spcAft>
                          <a:spcPts val="0"/>
                        </a:spcAft>
                        <a:buClrTx/>
                        <a:buSzTx/>
                        <a:buFontTx/>
                        <a:buNone/>
                        <a:tabLst/>
                        <a:defRPr/>
                      </a:pPr>
                      <a:r>
                        <a:rPr lang="en-US" sz="2000" b="1" i="0" u="none" strike="noStrike" dirty="0" smtClean="0">
                          <a:solidFill>
                            <a:srgbClr val="000000"/>
                          </a:solidFill>
                          <a:latin typeface="+mn-lt"/>
                        </a:rPr>
                        <a:t>Points</a:t>
                      </a:r>
                      <a:endParaRPr lang="en-US" sz="2000" b="1" i="0" u="none" strike="noStrike" dirty="0">
                        <a:solidFill>
                          <a:srgbClr val="000000"/>
                        </a:solidFill>
                        <a:latin typeface="Calibri"/>
                      </a:endParaRPr>
                    </a:p>
                  </a:txBody>
                  <a:tcPr marL="9525" marR="9525" marT="9525" marB="0" anchor="ctr"/>
                </a:tc>
              </a:tr>
              <a:tr h="370840">
                <a:tc>
                  <a:txBody>
                    <a:bodyPr/>
                    <a:lstStyle/>
                    <a:p>
                      <a:pPr algn="ctr" fontAlgn="b"/>
                      <a:r>
                        <a:rPr lang="en-US" sz="2000" b="0" i="0" u="none" strike="noStrike" dirty="0">
                          <a:solidFill>
                            <a:srgbClr val="000000"/>
                          </a:solidFill>
                          <a:latin typeface="Calibri"/>
                        </a:rPr>
                        <a:t>Russo</a:t>
                      </a:r>
                    </a:p>
                  </a:txBody>
                  <a:tcPr marL="9525" marR="9525" marT="9525" marB="0" anchor="ctr"/>
                </a:tc>
                <a:tc>
                  <a:txBody>
                    <a:bodyPr/>
                    <a:lstStyle/>
                    <a:p>
                      <a:pPr algn="ctr" fontAlgn="b"/>
                      <a:r>
                        <a:rPr lang="en-US" sz="2000" b="0" i="0" u="none" strike="noStrike" dirty="0" smtClean="0">
                          <a:solidFill>
                            <a:srgbClr val="000000"/>
                          </a:solidFill>
                          <a:latin typeface="Calibri"/>
                        </a:rPr>
                        <a:t>4</a:t>
                      </a:r>
                      <a:r>
                        <a:rPr lang="en-US" sz="2000" b="0" i="0" u="none" strike="noStrike" baseline="30000" dirty="0" smtClean="0">
                          <a:solidFill>
                            <a:srgbClr val="000000"/>
                          </a:solidFill>
                          <a:latin typeface="Calibri"/>
                        </a:rPr>
                        <a:t>th</a:t>
                      </a:r>
                      <a:endParaRPr lang="en-US" sz="2000" b="0" i="0" u="none" strike="noStrike" dirty="0" smtClean="0">
                        <a:solidFill>
                          <a:srgbClr val="000000"/>
                        </a:solidFill>
                        <a:latin typeface="Calibri"/>
                      </a:endParaRPr>
                    </a:p>
                    <a:p>
                      <a:pPr algn="ctr" fontAlgn="b"/>
                      <a:r>
                        <a:rPr lang="en-US" sz="2000" b="0" i="0" u="none" strike="noStrike" dirty="0" smtClean="0">
                          <a:solidFill>
                            <a:srgbClr val="000000"/>
                          </a:solidFill>
                          <a:latin typeface="Calibri"/>
                        </a:rPr>
                        <a:t>1(</a:t>
                      </a:r>
                      <a:r>
                        <a:rPr lang="en-US" sz="2000" b="0" i="0" u="none" strike="noStrike" dirty="0" smtClean="0">
                          <a:solidFill>
                            <a:srgbClr val="FF0000"/>
                          </a:solidFill>
                          <a:latin typeface="Calibri"/>
                        </a:rPr>
                        <a:t>132</a:t>
                      </a:r>
                      <a:r>
                        <a:rPr lang="en-US" sz="2000" b="0" i="0" u="none" strike="noStrike" dirty="0">
                          <a:solidFill>
                            <a:srgbClr val="000000"/>
                          </a:solidFill>
                          <a:latin typeface="Calibri"/>
                        </a:rPr>
                        <a:t>) = 132</a:t>
                      </a:r>
                    </a:p>
                  </a:txBody>
                  <a:tcPr marL="9525" marR="9525" marT="9525" marB="0" anchor="ctr"/>
                </a:tc>
                <a:tc>
                  <a:txBody>
                    <a:bodyPr/>
                    <a:lstStyle/>
                    <a:p>
                      <a:pPr algn="ctr" fontAlgn="b"/>
                      <a:r>
                        <a:rPr lang="en-US" sz="2000" b="0" i="0" u="none" strike="noStrike" dirty="0" smtClean="0">
                          <a:solidFill>
                            <a:srgbClr val="000000"/>
                          </a:solidFill>
                          <a:latin typeface="Calibri"/>
                        </a:rPr>
                        <a:t>4</a:t>
                      </a:r>
                      <a:r>
                        <a:rPr lang="en-US" sz="2000" b="0" i="0" u="none" strike="noStrike" baseline="30000" dirty="0" smtClean="0">
                          <a:solidFill>
                            <a:srgbClr val="000000"/>
                          </a:solidFill>
                          <a:latin typeface="Calibri"/>
                        </a:rPr>
                        <a:t>th</a:t>
                      </a:r>
                      <a:endParaRPr lang="en-US" sz="2000" b="0" i="0" u="none" strike="noStrike" dirty="0" smtClean="0">
                        <a:solidFill>
                          <a:srgbClr val="000000"/>
                        </a:solidFill>
                        <a:latin typeface="Calibri"/>
                      </a:endParaRPr>
                    </a:p>
                    <a:p>
                      <a:pPr algn="ctr" fontAlgn="b"/>
                      <a:r>
                        <a:rPr lang="en-US" sz="2000" b="0" i="0" u="none" strike="noStrike" dirty="0" smtClean="0">
                          <a:solidFill>
                            <a:srgbClr val="000000"/>
                          </a:solidFill>
                          <a:latin typeface="Calibri"/>
                        </a:rPr>
                        <a:t>1(210</a:t>
                      </a:r>
                      <a:r>
                        <a:rPr lang="en-US" sz="2000" b="0" i="0" u="none" strike="noStrike" dirty="0">
                          <a:solidFill>
                            <a:srgbClr val="000000"/>
                          </a:solidFill>
                          <a:latin typeface="Calibri"/>
                        </a:rPr>
                        <a:t>) = 210</a:t>
                      </a:r>
                    </a:p>
                  </a:txBody>
                  <a:tcPr marL="9525" marR="9525" marT="9525" marB="0" anchor="ctr"/>
                </a:tc>
                <a:tc>
                  <a:txBody>
                    <a:bodyPr/>
                    <a:lstStyle/>
                    <a:p>
                      <a:pPr algn="ctr" fontAlgn="b"/>
                      <a:r>
                        <a:rPr lang="en-US" sz="2000" b="0" i="0" u="none" strike="noStrike" dirty="0" smtClean="0">
                          <a:solidFill>
                            <a:srgbClr val="000000"/>
                          </a:solidFill>
                          <a:latin typeface="Calibri"/>
                        </a:rPr>
                        <a:t>4</a:t>
                      </a:r>
                      <a:r>
                        <a:rPr lang="en-US" sz="2000" b="0" i="0" u="none" strike="noStrike" baseline="30000" dirty="0" smtClean="0">
                          <a:solidFill>
                            <a:srgbClr val="000000"/>
                          </a:solidFill>
                          <a:latin typeface="Calibri"/>
                        </a:rPr>
                        <a:t>th</a:t>
                      </a:r>
                      <a:endParaRPr lang="en-US" sz="2000" b="0" i="0" u="none" strike="noStrike" dirty="0" smtClean="0">
                        <a:solidFill>
                          <a:srgbClr val="000000"/>
                        </a:solidFill>
                        <a:latin typeface="Calibri"/>
                      </a:endParaRPr>
                    </a:p>
                    <a:p>
                      <a:pPr algn="ctr" fontAlgn="b"/>
                      <a:r>
                        <a:rPr lang="en-US" sz="2000" b="0" i="0" u="none" strike="noStrike" dirty="0" smtClean="0">
                          <a:solidFill>
                            <a:srgbClr val="000000"/>
                          </a:solidFill>
                          <a:latin typeface="Calibri"/>
                        </a:rPr>
                        <a:t>1(167</a:t>
                      </a:r>
                      <a:r>
                        <a:rPr lang="en-US" sz="2000" b="0" i="0" u="none" strike="noStrike" dirty="0">
                          <a:solidFill>
                            <a:srgbClr val="000000"/>
                          </a:solidFill>
                          <a:latin typeface="Calibri"/>
                        </a:rPr>
                        <a:t>) = 167</a:t>
                      </a:r>
                    </a:p>
                  </a:txBody>
                  <a:tcPr marL="9525" marR="9525" marT="9525" marB="0" anchor="ctr"/>
                </a:tc>
                <a:tc>
                  <a:txBody>
                    <a:bodyPr/>
                    <a:lstStyle/>
                    <a:p>
                      <a:pPr algn="ctr" fontAlgn="b"/>
                      <a:r>
                        <a:rPr lang="en-US" sz="2000" b="0" i="0" u="none" strike="noStrike" dirty="0" smtClean="0">
                          <a:solidFill>
                            <a:srgbClr val="000000"/>
                          </a:solidFill>
                          <a:latin typeface="Calibri"/>
                        </a:rPr>
                        <a:t>1</a:t>
                      </a:r>
                      <a:r>
                        <a:rPr lang="en-US" sz="2000" b="0" i="0" u="none" strike="noStrike" baseline="30000" dirty="0" smtClean="0">
                          <a:solidFill>
                            <a:srgbClr val="000000"/>
                          </a:solidFill>
                          <a:latin typeface="+mn-lt"/>
                        </a:rPr>
                        <a:t>st</a:t>
                      </a:r>
                      <a:endParaRPr lang="en-US" sz="2000" b="0" i="0" u="none" strike="noStrike" dirty="0" smtClean="0">
                        <a:solidFill>
                          <a:srgbClr val="000000"/>
                        </a:solidFill>
                        <a:latin typeface="Calibri"/>
                      </a:endParaRPr>
                    </a:p>
                    <a:p>
                      <a:pPr algn="ctr" fontAlgn="b"/>
                      <a:r>
                        <a:rPr lang="en-US" sz="2000" b="0" i="0" u="none" strike="noStrike" dirty="0" smtClean="0">
                          <a:solidFill>
                            <a:srgbClr val="000000"/>
                          </a:solidFill>
                          <a:latin typeface="Calibri"/>
                        </a:rPr>
                        <a:t>4(267</a:t>
                      </a:r>
                      <a:r>
                        <a:rPr lang="en-US" sz="2000" b="0" i="0" u="none" strike="noStrike" dirty="0">
                          <a:solidFill>
                            <a:srgbClr val="000000"/>
                          </a:solidFill>
                          <a:latin typeface="Calibri"/>
                        </a:rPr>
                        <a:t>) =1068</a:t>
                      </a:r>
                    </a:p>
                  </a:txBody>
                  <a:tcPr marL="9525" marR="9525" marT="9525" marB="0" anchor="ctr"/>
                </a:tc>
                <a:tc>
                  <a:txBody>
                    <a:bodyPr/>
                    <a:lstStyle/>
                    <a:p>
                      <a:pPr algn="ctr" fontAlgn="b"/>
                      <a:r>
                        <a:rPr lang="en-US" sz="2000" b="0" i="0" u="none" strike="noStrike">
                          <a:solidFill>
                            <a:srgbClr val="000000"/>
                          </a:solidFill>
                          <a:latin typeface="Calibri"/>
                        </a:rPr>
                        <a:t>1577</a:t>
                      </a:r>
                    </a:p>
                  </a:txBody>
                  <a:tcPr marL="9525" marR="9525" marT="9525" marB="0" anchor="ctr"/>
                </a:tc>
              </a:tr>
              <a:tr h="370840">
                <a:tc>
                  <a:txBody>
                    <a:bodyPr/>
                    <a:lstStyle/>
                    <a:p>
                      <a:pPr algn="ctr" fontAlgn="b"/>
                      <a:r>
                        <a:rPr lang="en-US" sz="2000" b="0" i="0" u="none" strike="noStrike" dirty="0" err="1">
                          <a:solidFill>
                            <a:srgbClr val="000000"/>
                          </a:solidFill>
                          <a:latin typeface="Calibri"/>
                        </a:rPr>
                        <a:t>Satou</a:t>
                      </a:r>
                      <a:endParaRPr lang="en-US" sz="2000" b="0" i="0" u="none" strike="noStrike" dirty="0">
                        <a:solidFill>
                          <a:srgbClr val="000000"/>
                        </a:solidFill>
                        <a:latin typeface="Calibri"/>
                      </a:endParaRPr>
                    </a:p>
                  </a:txBody>
                  <a:tcPr marL="9525" marR="9525" marT="9525" marB="0" anchor="ctr"/>
                </a:tc>
                <a:tc>
                  <a:txBody>
                    <a:bodyPr/>
                    <a:lstStyle/>
                    <a:p>
                      <a:pPr algn="ctr" fontAlgn="b"/>
                      <a:r>
                        <a:rPr lang="en-US" sz="2000" b="0" i="0" u="none" strike="noStrike" dirty="0" smtClean="0">
                          <a:solidFill>
                            <a:srgbClr val="000000"/>
                          </a:solidFill>
                          <a:latin typeface="Calibri"/>
                        </a:rPr>
                        <a:t>2</a:t>
                      </a:r>
                      <a:r>
                        <a:rPr lang="en-US" sz="2000" b="0" i="0" u="none" strike="noStrike" baseline="30000" dirty="0" smtClean="0">
                          <a:solidFill>
                            <a:srgbClr val="000000"/>
                          </a:solidFill>
                          <a:latin typeface="+mn-lt"/>
                        </a:rPr>
                        <a:t>nd</a:t>
                      </a:r>
                      <a:r>
                        <a:rPr lang="en-US" sz="2000" b="0" i="0" u="none" strike="noStrike" dirty="0" smtClean="0">
                          <a:solidFill>
                            <a:srgbClr val="000000"/>
                          </a:solidFill>
                          <a:latin typeface="Calibri"/>
                        </a:rPr>
                        <a:t> </a:t>
                      </a:r>
                    </a:p>
                    <a:p>
                      <a:pPr algn="ctr" fontAlgn="b"/>
                      <a:r>
                        <a:rPr lang="en-US" sz="2000" b="0" i="0" u="none" strike="noStrike" dirty="0" smtClean="0">
                          <a:solidFill>
                            <a:srgbClr val="000000"/>
                          </a:solidFill>
                          <a:latin typeface="Calibri"/>
                        </a:rPr>
                        <a:t>3(</a:t>
                      </a:r>
                      <a:r>
                        <a:rPr lang="en-US" sz="2000" b="0" i="0" u="none" strike="noStrike" dirty="0" smtClean="0">
                          <a:solidFill>
                            <a:srgbClr val="FF0000"/>
                          </a:solidFill>
                          <a:latin typeface="Calibri"/>
                        </a:rPr>
                        <a:t>132</a:t>
                      </a:r>
                      <a:r>
                        <a:rPr lang="en-US" sz="2000" b="0" i="0" u="none" strike="noStrike" dirty="0">
                          <a:solidFill>
                            <a:srgbClr val="000000"/>
                          </a:solidFill>
                          <a:latin typeface="Calibri"/>
                        </a:rPr>
                        <a:t>) = 396</a:t>
                      </a:r>
                    </a:p>
                  </a:txBody>
                  <a:tcPr marL="9525" marR="9525" marT="9525" marB="0" anchor="ctr"/>
                </a:tc>
                <a:tc>
                  <a:txBody>
                    <a:bodyPr/>
                    <a:lstStyle/>
                    <a:p>
                      <a:pPr algn="ctr" fontAlgn="b"/>
                      <a:r>
                        <a:rPr lang="en-US" sz="2000" b="0" i="0" u="none" strike="noStrike" dirty="0" smtClean="0">
                          <a:solidFill>
                            <a:srgbClr val="000000"/>
                          </a:solidFill>
                          <a:latin typeface="Calibri"/>
                        </a:rPr>
                        <a:t>2</a:t>
                      </a:r>
                      <a:r>
                        <a:rPr lang="en-US" sz="2000" b="0" i="0" u="none" strike="noStrike" baseline="30000" dirty="0" smtClean="0">
                          <a:solidFill>
                            <a:srgbClr val="000000"/>
                          </a:solidFill>
                          <a:latin typeface="+mn-lt"/>
                        </a:rPr>
                        <a:t>nd</a:t>
                      </a:r>
                      <a:r>
                        <a:rPr lang="en-US" sz="2000" b="0" i="0" u="none" strike="noStrike" dirty="0" smtClean="0">
                          <a:solidFill>
                            <a:srgbClr val="000000"/>
                          </a:solidFill>
                          <a:latin typeface="Calibri"/>
                        </a:rPr>
                        <a:t> </a:t>
                      </a:r>
                    </a:p>
                    <a:p>
                      <a:pPr algn="ctr" fontAlgn="b"/>
                      <a:r>
                        <a:rPr lang="en-US" sz="2000" b="0" i="0" u="none" strike="noStrike" dirty="0" smtClean="0">
                          <a:solidFill>
                            <a:srgbClr val="000000"/>
                          </a:solidFill>
                          <a:latin typeface="Calibri"/>
                        </a:rPr>
                        <a:t>3(210</a:t>
                      </a:r>
                      <a:r>
                        <a:rPr lang="en-US" sz="2000" b="0" i="0" u="none" strike="noStrike" dirty="0">
                          <a:solidFill>
                            <a:srgbClr val="000000"/>
                          </a:solidFill>
                          <a:latin typeface="Calibri"/>
                        </a:rPr>
                        <a:t>) = 630</a:t>
                      </a:r>
                    </a:p>
                  </a:txBody>
                  <a:tcPr marL="9525" marR="9525" marT="9525" marB="0" anchor="ctr"/>
                </a:tc>
                <a:tc>
                  <a:txBody>
                    <a:bodyPr/>
                    <a:lstStyle/>
                    <a:p>
                      <a:pPr algn="ctr" fontAlgn="b"/>
                      <a:r>
                        <a:rPr lang="en-US" sz="2000" b="0" i="0" u="none" strike="noStrike" dirty="0" smtClean="0">
                          <a:solidFill>
                            <a:srgbClr val="000000"/>
                          </a:solidFill>
                          <a:latin typeface="Calibri"/>
                        </a:rPr>
                        <a:t>1</a:t>
                      </a:r>
                      <a:r>
                        <a:rPr lang="en-US" sz="2000" b="0" i="0" u="none" strike="noStrike" baseline="30000" dirty="0" smtClean="0">
                          <a:solidFill>
                            <a:srgbClr val="000000"/>
                          </a:solidFill>
                          <a:latin typeface="Calibri"/>
                        </a:rPr>
                        <a:t>st</a:t>
                      </a:r>
                      <a:endParaRPr lang="en-US" sz="2000" b="0" i="0" u="none" strike="noStrike" dirty="0" smtClean="0">
                        <a:solidFill>
                          <a:srgbClr val="000000"/>
                        </a:solidFill>
                        <a:latin typeface="Calibri"/>
                      </a:endParaRPr>
                    </a:p>
                    <a:p>
                      <a:pPr algn="ctr" fontAlgn="b"/>
                      <a:r>
                        <a:rPr lang="en-US" sz="2000" b="0" i="0" u="none" strike="noStrike" dirty="0" smtClean="0">
                          <a:solidFill>
                            <a:srgbClr val="000000"/>
                          </a:solidFill>
                          <a:latin typeface="Calibri"/>
                        </a:rPr>
                        <a:t>4(167</a:t>
                      </a:r>
                      <a:r>
                        <a:rPr lang="en-US" sz="2000" b="0" i="0" u="none" strike="noStrike" dirty="0">
                          <a:solidFill>
                            <a:srgbClr val="000000"/>
                          </a:solidFill>
                          <a:latin typeface="Calibri"/>
                        </a:rPr>
                        <a:t>) = 668</a:t>
                      </a:r>
                    </a:p>
                  </a:txBody>
                  <a:tcPr marL="9525" marR="9525" marT="9525" marB="0" anchor="ctr"/>
                </a:tc>
                <a:tc>
                  <a:txBody>
                    <a:bodyPr/>
                    <a:lstStyle/>
                    <a:p>
                      <a:pPr algn="ctr" fontAlgn="b"/>
                      <a:r>
                        <a:rPr lang="en-US" sz="2000" b="0" i="0" u="none" strike="noStrike" dirty="0" smtClean="0">
                          <a:solidFill>
                            <a:srgbClr val="000000"/>
                          </a:solidFill>
                          <a:latin typeface="Calibri"/>
                        </a:rPr>
                        <a:t>3</a:t>
                      </a:r>
                      <a:r>
                        <a:rPr lang="en-US" sz="2000" b="0" i="0" u="none" strike="noStrike" baseline="30000" dirty="0" smtClean="0">
                          <a:solidFill>
                            <a:srgbClr val="000000"/>
                          </a:solidFill>
                          <a:latin typeface="Calibri"/>
                        </a:rPr>
                        <a:t>rd</a:t>
                      </a:r>
                      <a:endParaRPr lang="en-US" sz="2000" b="0" i="0" u="none" strike="noStrike" dirty="0" smtClean="0">
                        <a:solidFill>
                          <a:srgbClr val="000000"/>
                        </a:solidFill>
                        <a:latin typeface="Calibri"/>
                      </a:endParaRPr>
                    </a:p>
                    <a:p>
                      <a:pPr algn="ctr" fontAlgn="b"/>
                      <a:r>
                        <a:rPr lang="en-US" sz="2000" b="0" i="0" u="none" strike="noStrike" dirty="0" smtClean="0">
                          <a:solidFill>
                            <a:srgbClr val="000000"/>
                          </a:solidFill>
                          <a:latin typeface="Calibri"/>
                        </a:rPr>
                        <a:t>2(267</a:t>
                      </a:r>
                      <a:r>
                        <a:rPr lang="en-US" sz="2000" b="0" i="0" u="none" strike="noStrike" dirty="0">
                          <a:solidFill>
                            <a:srgbClr val="000000"/>
                          </a:solidFill>
                          <a:latin typeface="Calibri"/>
                        </a:rPr>
                        <a:t>) = 534</a:t>
                      </a:r>
                    </a:p>
                  </a:txBody>
                  <a:tcPr marL="9525" marR="9525" marT="9525" marB="0" anchor="ctr"/>
                </a:tc>
                <a:tc>
                  <a:txBody>
                    <a:bodyPr/>
                    <a:lstStyle/>
                    <a:p>
                      <a:pPr algn="ctr" fontAlgn="b"/>
                      <a:r>
                        <a:rPr lang="en-US" sz="2000" b="0" i="0" u="none" strike="noStrike">
                          <a:solidFill>
                            <a:srgbClr val="000000"/>
                          </a:solidFill>
                          <a:latin typeface="Calibri"/>
                        </a:rPr>
                        <a:t>2228</a:t>
                      </a:r>
                    </a:p>
                  </a:txBody>
                  <a:tcPr marL="9525" marR="9525" marT="9525" marB="0" anchor="ctr"/>
                </a:tc>
              </a:tr>
              <a:tr h="370840">
                <a:tc>
                  <a:txBody>
                    <a:bodyPr/>
                    <a:lstStyle/>
                    <a:p>
                      <a:pPr algn="ctr" fontAlgn="b"/>
                      <a:r>
                        <a:rPr lang="en-US" sz="2000" b="0" i="0" u="none" strike="noStrike" dirty="0">
                          <a:solidFill>
                            <a:srgbClr val="000000"/>
                          </a:solidFill>
                          <a:latin typeface="Calibri"/>
                        </a:rPr>
                        <a:t>Tremblay</a:t>
                      </a:r>
                    </a:p>
                  </a:txBody>
                  <a:tcPr marL="9525" marR="9525" marT="9525" marB="0" anchor="ctr"/>
                </a:tc>
                <a:tc>
                  <a:txBody>
                    <a:bodyPr/>
                    <a:lstStyle/>
                    <a:p>
                      <a:pPr algn="ctr" fontAlgn="b"/>
                      <a:r>
                        <a:rPr lang="en-US" sz="2000" b="0" i="0" u="none" strike="noStrike" dirty="0" smtClean="0">
                          <a:solidFill>
                            <a:srgbClr val="000000"/>
                          </a:solidFill>
                          <a:latin typeface="Calibri"/>
                        </a:rPr>
                        <a:t>3</a:t>
                      </a:r>
                      <a:r>
                        <a:rPr lang="en-US" sz="2000" b="0" i="0" u="none" strike="noStrike" baseline="30000" dirty="0" smtClean="0">
                          <a:solidFill>
                            <a:srgbClr val="000000"/>
                          </a:solidFill>
                          <a:latin typeface="Calibri"/>
                        </a:rPr>
                        <a:t>rd</a:t>
                      </a:r>
                      <a:endParaRPr lang="en-US" sz="2000" b="0" i="0" u="none" strike="noStrike" dirty="0" smtClean="0">
                        <a:solidFill>
                          <a:srgbClr val="000000"/>
                        </a:solidFill>
                        <a:latin typeface="Calibri"/>
                      </a:endParaRPr>
                    </a:p>
                    <a:p>
                      <a:pPr algn="ctr" fontAlgn="b"/>
                      <a:r>
                        <a:rPr lang="en-US" sz="2000" b="0" i="0" u="none" strike="noStrike" dirty="0" smtClean="0">
                          <a:solidFill>
                            <a:srgbClr val="000000"/>
                          </a:solidFill>
                          <a:latin typeface="Calibri"/>
                        </a:rPr>
                        <a:t>2(</a:t>
                      </a:r>
                      <a:r>
                        <a:rPr lang="en-US" sz="2000" b="0" i="0" u="none" strike="noStrike" dirty="0" smtClean="0">
                          <a:solidFill>
                            <a:srgbClr val="FF0000"/>
                          </a:solidFill>
                          <a:latin typeface="Calibri"/>
                        </a:rPr>
                        <a:t>132</a:t>
                      </a:r>
                      <a:r>
                        <a:rPr lang="en-US" sz="2000" b="0" i="0" u="none" strike="noStrike" dirty="0">
                          <a:solidFill>
                            <a:srgbClr val="000000"/>
                          </a:solidFill>
                          <a:latin typeface="Calibri"/>
                        </a:rPr>
                        <a:t>) = 264</a:t>
                      </a:r>
                    </a:p>
                  </a:txBody>
                  <a:tcPr marL="9525" marR="9525" marT="9525" marB="0" anchor="ctr"/>
                </a:tc>
                <a:tc>
                  <a:txBody>
                    <a:bodyPr/>
                    <a:lstStyle/>
                    <a:p>
                      <a:pPr algn="ctr" fontAlgn="b"/>
                      <a:r>
                        <a:rPr lang="en-US" sz="2000" b="0" i="0" u="none" strike="noStrike" dirty="0" smtClean="0">
                          <a:solidFill>
                            <a:srgbClr val="000000"/>
                          </a:solidFill>
                          <a:latin typeface="Calibri"/>
                        </a:rPr>
                        <a:t>1</a:t>
                      </a:r>
                      <a:r>
                        <a:rPr lang="en-US" sz="2000" b="0" i="0" u="none" strike="noStrike" baseline="30000" dirty="0" smtClean="0">
                          <a:solidFill>
                            <a:srgbClr val="000000"/>
                          </a:solidFill>
                          <a:latin typeface="Calibri"/>
                        </a:rPr>
                        <a:t>st</a:t>
                      </a:r>
                      <a:endParaRPr lang="en-US" sz="2000" b="0" i="0" u="none" strike="noStrike" dirty="0" smtClean="0">
                        <a:solidFill>
                          <a:srgbClr val="000000"/>
                        </a:solidFill>
                        <a:latin typeface="Calibri"/>
                      </a:endParaRPr>
                    </a:p>
                    <a:p>
                      <a:pPr algn="ctr" fontAlgn="b"/>
                      <a:r>
                        <a:rPr lang="en-US" sz="2000" b="0" i="0" u="none" strike="noStrike" dirty="0" smtClean="0">
                          <a:solidFill>
                            <a:srgbClr val="000000"/>
                          </a:solidFill>
                          <a:latin typeface="Calibri"/>
                        </a:rPr>
                        <a:t>4(210</a:t>
                      </a:r>
                      <a:r>
                        <a:rPr lang="en-US" sz="2000" b="0" i="0" u="none" strike="noStrike" dirty="0">
                          <a:solidFill>
                            <a:srgbClr val="000000"/>
                          </a:solidFill>
                          <a:latin typeface="Calibri"/>
                        </a:rPr>
                        <a:t>) = 840</a:t>
                      </a:r>
                    </a:p>
                  </a:txBody>
                  <a:tcPr marL="9525" marR="9525" marT="9525" marB="0" anchor="ctr"/>
                </a:tc>
                <a:tc>
                  <a:txBody>
                    <a:bodyPr/>
                    <a:lstStyle/>
                    <a:p>
                      <a:pPr algn="ctr" fontAlgn="b"/>
                      <a:r>
                        <a:rPr lang="en-US" sz="2000" b="0" i="0" u="none" strike="noStrike" dirty="0" smtClean="0">
                          <a:solidFill>
                            <a:srgbClr val="000000"/>
                          </a:solidFill>
                          <a:latin typeface="Calibri"/>
                        </a:rPr>
                        <a:t>3</a:t>
                      </a:r>
                      <a:r>
                        <a:rPr lang="en-US" sz="2000" b="0" i="0" u="none" strike="noStrike" baseline="30000" dirty="0" smtClean="0">
                          <a:solidFill>
                            <a:srgbClr val="000000"/>
                          </a:solidFill>
                          <a:latin typeface="Calibri"/>
                        </a:rPr>
                        <a:t>rd</a:t>
                      </a:r>
                      <a:endParaRPr lang="en-US" sz="2000" b="0" i="0" u="none" strike="noStrike" dirty="0" smtClean="0">
                        <a:solidFill>
                          <a:srgbClr val="000000"/>
                        </a:solidFill>
                        <a:latin typeface="Calibri"/>
                      </a:endParaRPr>
                    </a:p>
                    <a:p>
                      <a:pPr algn="ctr" fontAlgn="b"/>
                      <a:r>
                        <a:rPr lang="en-US" sz="2000" b="0" i="0" u="none" strike="noStrike" dirty="0" smtClean="0">
                          <a:solidFill>
                            <a:srgbClr val="000000"/>
                          </a:solidFill>
                          <a:latin typeface="Calibri"/>
                        </a:rPr>
                        <a:t>2(167</a:t>
                      </a:r>
                      <a:r>
                        <a:rPr lang="en-US" sz="2000" b="0" i="0" u="none" strike="noStrike" dirty="0">
                          <a:solidFill>
                            <a:srgbClr val="000000"/>
                          </a:solidFill>
                          <a:latin typeface="Calibri"/>
                        </a:rPr>
                        <a:t>) = 334</a:t>
                      </a:r>
                    </a:p>
                  </a:txBody>
                  <a:tcPr marL="9525" marR="9525" marT="9525" marB="0" anchor="ctr"/>
                </a:tc>
                <a:tc>
                  <a:txBody>
                    <a:bodyPr/>
                    <a:lstStyle/>
                    <a:p>
                      <a:pPr algn="ctr" fontAlgn="b"/>
                      <a:r>
                        <a:rPr lang="en-US" sz="2000" b="0" i="0" u="none" strike="noStrike" dirty="0" smtClean="0">
                          <a:solidFill>
                            <a:srgbClr val="000000"/>
                          </a:solidFill>
                          <a:latin typeface="Calibri"/>
                        </a:rPr>
                        <a:t>4</a:t>
                      </a:r>
                      <a:r>
                        <a:rPr lang="en-US" sz="2000" b="0" i="0" u="none" strike="noStrike" baseline="30000" dirty="0" smtClean="0">
                          <a:solidFill>
                            <a:srgbClr val="000000"/>
                          </a:solidFill>
                          <a:latin typeface="Calibri"/>
                        </a:rPr>
                        <a:t>th</a:t>
                      </a:r>
                      <a:endParaRPr lang="en-US" sz="2000" b="0" i="0" u="none" strike="noStrike" dirty="0" smtClean="0">
                        <a:solidFill>
                          <a:srgbClr val="000000"/>
                        </a:solidFill>
                        <a:latin typeface="Calibri"/>
                      </a:endParaRPr>
                    </a:p>
                    <a:p>
                      <a:pPr algn="ctr" fontAlgn="b"/>
                      <a:r>
                        <a:rPr lang="en-US" sz="2000" b="0" i="0" u="none" strike="noStrike" dirty="0" smtClean="0">
                          <a:solidFill>
                            <a:srgbClr val="000000"/>
                          </a:solidFill>
                          <a:latin typeface="Calibri"/>
                        </a:rPr>
                        <a:t>1(267</a:t>
                      </a:r>
                      <a:r>
                        <a:rPr lang="en-US" sz="2000" b="0" i="0" u="none" strike="noStrike" dirty="0">
                          <a:solidFill>
                            <a:srgbClr val="000000"/>
                          </a:solidFill>
                          <a:latin typeface="Calibri"/>
                        </a:rPr>
                        <a:t>) = 267</a:t>
                      </a:r>
                    </a:p>
                  </a:txBody>
                  <a:tcPr marL="9525" marR="9525" marT="9525" marB="0" anchor="ctr"/>
                </a:tc>
                <a:tc>
                  <a:txBody>
                    <a:bodyPr/>
                    <a:lstStyle/>
                    <a:p>
                      <a:pPr algn="ctr" fontAlgn="b"/>
                      <a:r>
                        <a:rPr lang="en-US" sz="2000" b="0" i="0" u="none" strike="noStrike" dirty="0">
                          <a:solidFill>
                            <a:srgbClr val="000000"/>
                          </a:solidFill>
                          <a:latin typeface="Calibri"/>
                        </a:rPr>
                        <a:t>1705</a:t>
                      </a:r>
                    </a:p>
                  </a:txBody>
                  <a:tcPr marL="9525" marR="9525" marT="9525" marB="0" anchor="ctr"/>
                </a:tc>
              </a:tr>
              <a:tr h="370840">
                <a:tc>
                  <a:txBody>
                    <a:bodyPr/>
                    <a:lstStyle/>
                    <a:p>
                      <a:pPr algn="ctr" fontAlgn="b"/>
                      <a:r>
                        <a:rPr lang="en-US" sz="2000" b="0" i="0" u="none" strike="noStrike" dirty="0">
                          <a:solidFill>
                            <a:srgbClr val="000000"/>
                          </a:solidFill>
                          <a:latin typeface="Calibri"/>
                        </a:rPr>
                        <a:t>Williams</a:t>
                      </a:r>
                    </a:p>
                  </a:txBody>
                  <a:tcPr marL="9525" marR="9525" marT="9525" marB="0" anchor="ctr"/>
                </a:tc>
                <a:tc>
                  <a:txBody>
                    <a:bodyPr/>
                    <a:lstStyle/>
                    <a:p>
                      <a:pPr algn="ctr" fontAlgn="b"/>
                      <a:r>
                        <a:rPr lang="en-US" sz="2000" b="0" i="0" u="none" strike="noStrike" dirty="0" smtClean="0">
                          <a:solidFill>
                            <a:srgbClr val="000000"/>
                          </a:solidFill>
                          <a:latin typeface="Calibri"/>
                        </a:rPr>
                        <a:t>1</a:t>
                      </a:r>
                      <a:r>
                        <a:rPr lang="en-US" sz="2000" b="0" i="0" u="none" strike="noStrike" baseline="30000" dirty="0" smtClean="0">
                          <a:solidFill>
                            <a:srgbClr val="000000"/>
                          </a:solidFill>
                          <a:latin typeface="Calibri"/>
                        </a:rPr>
                        <a:t>st</a:t>
                      </a:r>
                      <a:endParaRPr lang="en-US" sz="2000" b="0" i="0" u="none" strike="noStrike" dirty="0" smtClean="0">
                        <a:solidFill>
                          <a:srgbClr val="000000"/>
                        </a:solidFill>
                        <a:latin typeface="Calibri"/>
                      </a:endParaRPr>
                    </a:p>
                    <a:p>
                      <a:pPr algn="ctr" fontAlgn="b"/>
                      <a:r>
                        <a:rPr lang="en-US" sz="2000" b="0" i="0" u="none" strike="noStrike" dirty="0" smtClean="0">
                          <a:solidFill>
                            <a:srgbClr val="000000"/>
                          </a:solidFill>
                          <a:latin typeface="Calibri"/>
                        </a:rPr>
                        <a:t>4(</a:t>
                      </a:r>
                      <a:r>
                        <a:rPr lang="en-US" sz="2000" b="0" i="0" u="none" strike="noStrike" dirty="0" smtClean="0">
                          <a:solidFill>
                            <a:srgbClr val="FF0000"/>
                          </a:solidFill>
                          <a:latin typeface="Calibri"/>
                        </a:rPr>
                        <a:t>132</a:t>
                      </a:r>
                      <a:r>
                        <a:rPr lang="en-US" sz="2000" b="0" i="0" u="none" strike="noStrike" dirty="0">
                          <a:solidFill>
                            <a:srgbClr val="000000"/>
                          </a:solidFill>
                          <a:latin typeface="Calibri"/>
                        </a:rPr>
                        <a:t>) = 528</a:t>
                      </a:r>
                    </a:p>
                  </a:txBody>
                  <a:tcPr marL="9525" marR="9525" marT="9525" marB="0" anchor="ctr"/>
                </a:tc>
                <a:tc>
                  <a:txBody>
                    <a:bodyPr/>
                    <a:lstStyle/>
                    <a:p>
                      <a:pPr algn="ctr" fontAlgn="b"/>
                      <a:r>
                        <a:rPr lang="en-US" sz="2000" b="0" i="0" u="none" strike="noStrike" dirty="0" smtClean="0">
                          <a:solidFill>
                            <a:srgbClr val="000000"/>
                          </a:solidFill>
                          <a:latin typeface="Calibri"/>
                        </a:rPr>
                        <a:t>3</a:t>
                      </a:r>
                      <a:r>
                        <a:rPr lang="en-US" sz="2000" b="0" i="0" u="none" strike="noStrike" baseline="30000" dirty="0" smtClean="0">
                          <a:solidFill>
                            <a:srgbClr val="000000"/>
                          </a:solidFill>
                          <a:latin typeface="Calibri"/>
                        </a:rPr>
                        <a:t>rd</a:t>
                      </a:r>
                      <a:endParaRPr lang="en-US" sz="2000" b="0" i="0" u="none" strike="noStrike" dirty="0" smtClean="0">
                        <a:solidFill>
                          <a:srgbClr val="000000"/>
                        </a:solidFill>
                        <a:latin typeface="Calibri"/>
                      </a:endParaRPr>
                    </a:p>
                    <a:p>
                      <a:pPr algn="ctr" fontAlgn="b"/>
                      <a:r>
                        <a:rPr lang="en-US" sz="2000" b="0" i="0" u="none" strike="noStrike" dirty="0" smtClean="0">
                          <a:solidFill>
                            <a:srgbClr val="000000"/>
                          </a:solidFill>
                          <a:latin typeface="Calibri"/>
                        </a:rPr>
                        <a:t>2(210</a:t>
                      </a:r>
                      <a:r>
                        <a:rPr lang="en-US" sz="2000" b="0" i="0" u="none" strike="noStrike" dirty="0">
                          <a:solidFill>
                            <a:srgbClr val="000000"/>
                          </a:solidFill>
                          <a:latin typeface="Calibri"/>
                        </a:rPr>
                        <a:t>) = 420</a:t>
                      </a:r>
                    </a:p>
                  </a:txBody>
                  <a:tcPr marL="9525" marR="9525" marT="9525" marB="0" anchor="ctr"/>
                </a:tc>
                <a:tc>
                  <a:txBody>
                    <a:bodyPr/>
                    <a:lstStyle/>
                    <a:p>
                      <a:pPr algn="ctr" fontAlgn="b"/>
                      <a:r>
                        <a:rPr lang="en-US" sz="2000" b="0" i="0" u="none" strike="noStrike" dirty="0" smtClean="0">
                          <a:solidFill>
                            <a:srgbClr val="000000"/>
                          </a:solidFill>
                          <a:latin typeface="Calibri"/>
                        </a:rPr>
                        <a:t>2</a:t>
                      </a:r>
                      <a:r>
                        <a:rPr lang="en-US" sz="2000" b="0" i="0" u="none" strike="noStrike" baseline="30000" dirty="0" smtClean="0">
                          <a:solidFill>
                            <a:srgbClr val="000000"/>
                          </a:solidFill>
                          <a:latin typeface="Calibri"/>
                        </a:rPr>
                        <a:t>nd</a:t>
                      </a:r>
                      <a:endParaRPr lang="en-US" sz="2000" b="0" i="0" u="none" strike="noStrike" dirty="0" smtClean="0">
                        <a:solidFill>
                          <a:srgbClr val="000000"/>
                        </a:solidFill>
                        <a:latin typeface="Calibri"/>
                      </a:endParaRPr>
                    </a:p>
                    <a:p>
                      <a:pPr algn="ctr" fontAlgn="b"/>
                      <a:r>
                        <a:rPr lang="en-US" sz="2000" b="0" i="0" u="none" strike="noStrike" dirty="0" smtClean="0">
                          <a:solidFill>
                            <a:srgbClr val="000000"/>
                          </a:solidFill>
                          <a:latin typeface="Calibri"/>
                        </a:rPr>
                        <a:t>3(167</a:t>
                      </a:r>
                      <a:r>
                        <a:rPr lang="en-US" sz="2000" b="0" i="0" u="none" strike="noStrike" dirty="0">
                          <a:solidFill>
                            <a:srgbClr val="000000"/>
                          </a:solidFill>
                          <a:latin typeface="Calibri"/>
                        </a:rPr>
                        <a:t>) = 501</a:t>
                      </a:r>
                    </a:p>
                  </a:txBody>
                  <a:tcPr marL="9525" marR="9525" marT="9525" marB="0" anchor="ctr"/>
                </a:tc>
                <a:tc>
                  <a:txBody>
                    <a:bodyPr/>
                    <a:lstStyle/>
                    <a:p>
                      <a:pPr algn="ctr" fontAlgn="b"/>
                      <a:r>
                        <a:rPr lang="en-US" sz="2000" b="0" i="0" u="none" strike="noStrike" dirty="0" smtClean="0">
                          <a:solidFill>
                            <a:srgbClr val="000000"/>
                          </a:solidFill>
                          <a:latin typeface="Calibri"/>
                        </a:rPr>
                        <a:t>2</a:t>
                      </a:r>
                      <a:r>
                        <a:rPr lang="en-US" sz="2000" b="0" i="0" u="none" strike="noStrike" baseline="30000" dirty="0" smtClean="0">
                          <a:solidFill>
                            <a:srgbClr val="000000"/>
                          </a:solidFill>
                          <a:latin typeface="Calibri"/>
                        </a:rPr>
                        <a:t>nd</a:t>
                      </a:r>
                      <a:endParaRPr lang="en-US" sz="2000" b="0" i="0" u="none" strike="noStrike" dirty="0" smtClean="0">
                        <a:solidFill>
                          <a:srgbClr val="000000"/>
                        </a:solidFill>
                        <a:latin typeface="Calibri"/>
                      </a:endParaRPr>
                    </a:p>
                    <a:p>
                      <a:pPr algn="ctr" fontAlgn="b"/>
                      <a:r>
                        <a:rPr lang="en-US" sz="2000" b="0" i="0" u="none" strike="noStrike" dirty="0" smtClean="0">
                          <a:solidFill>
                            <a:srgbClr val="000000"/>
                          </a:solidFill>
                          <a:latin typeface="Calibri"/>
                        </a:rPr>
                        <a:t>3(267</a:t>
                      </a:r>
                      <a:r>
                        <a:rPr lang="en-US" sz="2000" b="0" i="0" u="none" strike="noStrike" dirty="0">
                          <a:solidFill>
                            <a:srgbClr val="000000"/>
                          </a:solidFill>
                          <a:latin typeface="Calibri"/>
                        </a:rPr>
                        <a:t>) = 801</a:t>
                      </a:r>
                    </a:p>
                  </a:txBody>
                  <a:tcPr marL="9525" marR="9525" marT="9525" marB="0" anchor="ctr"/>
                </a:tc>
                <a:tc>
                  <a:txBody>
                    <a:bodyPr/>
                    <a:lstStyle/>
                    <a:p>
                      <a:pPr algn="ctr" fontAlgn="b"/>
                      <a:r>
                        <a:rPr lang="en-US" sz="2000" b="0" i="0" u="none" strike="noStrike" dirty="0">
                          <a:solidFill>
                            <a:srgbClr val="000000"/>
                          </a:solidFill>
                          <a:latin typeface="Calibri"/>
                        </a:rPr>
                        <a:t>2250</a:t>
                      </a:r>
                    </a:p>
                  </a:txBody>
                  <a:tcPr marL="9525" marR="9525" marT="9525" marB="0" anchor="ctr"/>
                </a:tc>
              </a:tr>
              <a:tr h="370840">
                <a:tc>
                  <a:txBody>
                    <a:bodyPr/>
                    <a:lstStyle/>
                    <a:p>
                      <a:pPr algn="ctr" fontAlgn="b"/>
                      <a:r>
                        <a:rPr lang="en-US" sz="2000" b="1" i="0" u="none" strike="noStrike" dirty="0">
                          <a:solidFill>
                            <a:srgbClr val="000000"/>
                          </a:solidFill>
                          <a:latin typeface="Calibri"/>
                        </a:rPr>
                        <a:t>Total Votes</a:t>
                      </a:r>
                    </a:p>
                  </a:txBody>
                  <a:tcPr marL="9525" marR="9525" marT="9525" marB="0" anchor="ctr"/>
                </a:tc>
                <a:tc>
                  <a:txBody>
                    <a:bodyPr/>
                    <a:lstStyle/>
                    <a:p>
                      <a:pPr algn="ctr" fontAlgn="b"/>
                      <a:r>
                        <a:rPr lang="en-US" sz="2000" b="1" i="0" u="none" strike="noStrike" dirty="0">
                          <a:solidFill>
                            <a:srgbClr val="FF0000"/>
                          </a:solidFill>
                          <a:latin typeface="Calibri"/>
                        </a:rPr>
                        <a:t>132</a:t>
                      </a:r>
                    </a:p>
                  </a:txBody>
                  <a:tcPr marL="9525" marR="9525" marT="9525" marB="0" anchor="ctr"/>
                </a:tc>
                <a:tc>
                  <a:txBody>
                    <a:bodyPr/>
                    <a:lstStyle/>
                    <a:p>
                      <a:pPr algn="ctr" fontAlgn="b"/>
                      <a:r>
                        <a:rPr lang="en-US" sz="2000" b="1" i="0" u="none" strike="noStrike" dirty="0">
                          <a:solidFill>
                            <a:srgbClr val="000000"/>
                          </a:solidFill>
                          <a:latin typeface="Calibri"/>
                        </a:rPr>
                        <a:t>210</a:t>
                      </a:r>
                    </a:p>
                  </a:txBody>
                  <a:tcPr marL="9525" marR="9525" marT="9525" marB="0" anchor="ctr"/>
                </a:tc>
                <a:tc>
                  <a:txBody>
                    <a:bodyPr/>
                    <a:lstStyle/>
                    <a:p>
                      <a:pPr algn="ctr" fontAlgn="b"/>
                      <a:r>
                        <a:rPr lang="en-US" sz="2000" b="1" i="0" u="none" strike="noStrike" dirty="0">
                          <a:solidFill>
                            <a:srgbClr val="000000"/>
                          </a:solidFill>
                          <a:latin typeface="Calibri"/>
                        </a:rPr>
                        <a:t>167</a:t>
                      </a:r>
                    </a:p>
                  </a:txBody>
                  <a:tcPr marL="9525" marR="9525" marT="9525" marB="0" anchor="ctr"/>
                </a:tc>
                <a:tc>
                  <a:txBody>
                    <a:bodyPr/>
                    <a:lstStyle/>
                    <a:p>
                      <a:pPr algn="ctr" fontAlgn="b"/>
                      <a:r>
                        <a:rPr lang="en-US" sz="2000" b="1" i="0" u="none" strike="noStrike" dirty="0">
                          <a:solidFill>
                            <a:srgbClr val="000000"/>
                          </a:solidFill>
                          <a:latin typeface="Calibri"/>
                        </a:rPr>
                        <a:t>267</a:t>
                      </a:r>
                    </a:p>
                  </a:txBody>
                  <a:tcPr marL="9525" marR="9525" marT="9525" marB="0" anchor="ctr"/>
                </a:tc>
                <a:tc>
                  <a:txBody>
                    <a:bodyPr/>
                    <a:lstStyle/>
                    <a:p>
                      <a:pPr algn="ctr" fontAlgn="b"/>
                      <a:r>
                        <a:rPr lang="en-US" sz="2000" b="1" i="0" u="none" strike="noStrike" dirty="0">
                          <a:solidFill>
                            <a:srgbClr val="000000"/>
                          </a:solidFill>
                          <a:latin typeface="Calibri"/>
                        </a:rPr>
                        <a:t> </a:t>
                      </a:r>
                    </a:p>
                  </a:txBody>
                  <a:tcPr marL="9525" marR="9525" marT="9525" marB="0" anchor="ctr"/>
                </a:tc>
              </a:tr>
            </a:tbl>
          </a:graphicData>
        </a:graphic>
      </p:graphicFrame>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a:t>
            </a:r>
            <a:r>
              <a:rPr lang="en-US" dirty="0" err="1" smtClean="0"/>
              <a:t>Borda</a:t>
            </a:r>
            <a:r>
              <a:rPr lang="en-US" dirty="0" smtClean="0"/>
              <a:t> Count Method (cont.) </a:t>
            </a:r>
            <a:endParaRPr lang="en-US" dirty="0"/>
          </a:p>
        </p:txBody>
      </p:sp>
      <p:sp>
        <p:nvSpPr>
          <p:cNvPr id="5" name="Content Placeholder 4"/>
          <p:cNvSpPr>
            <a:spLocks noGrp="1"/>
          </p:cNvSpPr>
          <p:nvPr>
            <p:ph idx="1"/>
          </p:nvPr>
        </p:nvSpPr>
        <p:spPr/>
        <p:txBody>
          <a:bodyPr>
            <a:normAutofit/>
          </a:bodyPr>
          <a:lstStyle/>
          <a:p>
            <a:r>
              <a:rPr lang="en-US" dirty="0" smtClean="0"/>
              <a:t>The final column in the table calculates each candidate’s point total as follows. </a:t>
            </a:r>
          </a:p>
          <a:p>
            <a:pPr>
              <a:tabLst>
                <a:tab pos="2624138" algn="l"/>
                <a:tab pos="5884863" algn="l"/>
                <a:tab pos="6110288" algn="l"/>
              </a:tabLst>
            </a:pPr>
            <a:r>
              <a:rPr lang="en-US" sz="2700" dirty="0" smtClean="0">
                <a:solidFill>
                  <a:srgbClr val="0000FF"/>
                </a:solidFill>
              </a:rPr>
              <a:t>Russo receives:</a:t>
            </a:r>
            <a:r>
              <a:rPr lang="en-US" sz="2700" dirty="0" smtClean="0"/>
              <a:t>	</a:t>
            </a:r>
            <a:r>
              <a:rPr lang="en-US" sz="2700" dirty="0" smtClean="0">
                <a:solidFill>
                  <a:srgbClr val="000099"/>
                </a:solidFill>
              </a:rPr>
              <a:t>132 + 210 + 167 + 1068	=	1577 points</a:t>
            </a:r>
          </a:p>
          <a:p>
            <a:pPr>
              <a:tabLst>
                <a:tab pos="2624138" algn="l"/>
                <a:tab pos="5884863" algn="l"/>
                <a:tab pos="6110288" algn="l"/>
              </a:tabLst>
            </a:pPr>
            <a:r>
              <a:rPr lang="en-US" sz="2700" dirty="0" err="1" smtClean="0">
                <a:solidFill>
                  <a:srgbClr val="0000FF"/>
                </a:solidFill>
              </a:rPr>
              <a:t>Satou</a:t>
            </a:r>
            <a:r>
              <a:rPr lang="en-US" sz="2700" dirty="0" smtClean="0">
                <a:solidFill>
                  <a:srgbClr val="0000FF"/>
                </a:solidFill>
              </a:rPr>
              <a:t> receives: </a:t>
            </a:r>
            <a:r>
              <a:rPr lang="en-US" sz="2700" dirty="0" smtClean="0"/>
              <a:t>	</a:t>
            </a:r>
            <a:r>
              <a:rPr lang="en-US" sz="2700" dirty="0" smtClean="0">
                <a:solidFill>
                  <a:srgbClr val="000099"/>
                </a:solidFill>
              </a:rPr>
              <a:t>396 + 630 + 668 + 534 </a:t>
            </a:r>
            <a:r>
              <a:rPr lang="en-US" sz="2700" dirty="0" smtClean="0"/>
              <a:t>	</a:t>
            </a:r>
            <a:r>
              <a:rPr lang="en-US" sz="2700" dirty="0" smtClean="0">
                <a:solidFill>
                  <a:srgbClr val="000099"/>
                </a:solidFill>
              </a:rPr>
              <a:t>= 2228 points </a:t>
            </a:r>
          </a:p>
          <a:p>
            <a:pPr>
              <a:tabLst>
                <a:tab pos="2624138" algn="l"/>
                <a:tab pos="5884863" algn="l"/>
                <a:tab pos="6110288" algn="l"/>
              </a:tabLst>
            </a:pPr>
            <a:r>
              <a:rPr lang="en-US" sz="2700" dirty="0" smtClean="0">
                <a:solidFill>
                  <a:srgbClr val="0000FF"/>
                </a:solidFill>
              </a:rPr>
              <a:t>Tremblay receives: </a:t>
            </a:r>
            <a:r>
              <a:rPr lang="en-US" sz="2700" dirty="0" smtClean="0">
                <a:solidFill>
                  <a:srgbClr val="000099"/>
                </a:solidFill>
              </a:rPr>
              <a:t>264 + 840 + 334 + 267 </a:t>
            </a:r>
            <a:r>
              <a:rPr lang="en-US" sz="2700" dirty="0" smtClean="0"/>
              <a:t>	</a:t>
            </a:r>
            <a:r>
              <a:rPr lang="en-US" sz="2700" dirty="0" smtClean="0">
                <a:solidFill>
                  <a:srgbClr val="000099"/>
                </a:solidFill>
              </a:rPr>
              <a:t>= 1705 points </a:t>
            </a:r>
          </a:p>
          <a:p>
            <a:pPr>
              <a:tabLst>
                <a:tab pos="2624138" algn="l"/>
                <a:tab pos="5884863" algn="l"/>
                <a:tab pos="6110288" algn="l"/>
              </a:tabLst>
            </a:pPr>
            <a:r>
              <a:rPr lang="en-US" sz="2700" dirty="0" smtClean="0">
                <a:solidFill>
                  <a:srgbClr val="0000FF"/>
                </a:solidFill>
              </a:rPr>
              <a:t>Williams receives: </a:t>
            </a:r>
            <a:r>
              <a:rPr lang="en-US" sz="2700" dirty="0" smtClean="0"/>
              <a:t>	</a:t>
            </a:r>
            <a:r>
              <a:rPr lang="en-US" sz="2700" dirty="0" smtClean="0">
                <a:solidFill>
                  <a:srgbClr val="000099"/>
                </a:solidFill>
              </a:rPr>
              <a:t>528 + 420 + 501 + 801 </a:t>
            </a:r>
            <a:r>
              <a:rPr lang="en-US" sz="2700" dirty="0" smtClean="0"/>
              <a:t>	</a:t>
            </a:r>
            <a:r>
              <a:rPr lang="en-US" sz="2700" dirty="0" smtClean="0">
                <a:solidFill>
                  <a:srgbClr val="000099"/>
                </a:solidFill>
              </a:rPr>
              <a:t>= 2250 points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a:t>
            </a:r>
            <a:r>
              <a:rPr lang="en-US" dirty="0" err="1" smtClean="0"/>
              <a:t>Borda</a:t>
            </a:r>
            <a:r>
              <a:rPr lang="en-US" dirty="0" smtClean="0"/>
              <a:t> Count Method (cont.) </a:t>
            </a:r>
            <a:endParaRPr lang="en-US" dirty="0"/>
          </a:p>
        </p:txBody>
      </p:sp>
      <p:sp>
        <p:nvSpPr>
          <p:cNvPr id="5" name="Content Placeholder 4"/>
          <p:cNvSpPr>
            <a:spLocks noGrp="1"/>
          </p:cNvSpPr>
          <p:nvPr>
            <p:ph idx="1"/>
          </p:nvPr>
        </p:nvSpPr>
        <p:spPr/>
        <p:txBody>
          <a:bodyPr>
            <a:normAutofit/>
          </a:bodyPr>
          <a:lstStyle/>
          <a:p>
            <a:r>
              <a:rPr lang="en-US" dirty="0" smtClean="0"/>
              <a:t>When we take into account the ranking preferences of all the voters, we have Williams as the overall winner with </a:t>
            </a:r>
            <a:r>
              <a:rPr lang="en-US" dirty="0" smtClean="0">
                <a:solidFill>
                  <a:srgbClr val="FF0000"/>
                </a:solidFill>
              </a:rPr>
              <a:t>2250</a:t>
            </a:r>
            <a:r>
              <a:rPr lang="en-US" dirty="0" smtClean="0"/>
              <a:t> total points, although we know from the previous example that he received the fewest first-place votes.</a:t>
            </a:r>
            <a:endParaRPr lang="en-US" sz="2900" dirty="0" smtClean="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Plurality with Elimination Method</a:t>
            </a:r>
            <a:endParaRPr lang="en-US" dirty="0"/>
          </a:p>
        </p:txBody>
      </p:sp>
      <p:sp>
        <p:nvSpPr>
          <p:cNvPr id="3" name="Content Placeholder 2"/>
          <p:cNvSpPr>
            <a:spLocks noGrp="1"/>
          </p:cNvSpPr>
          <p:nvPr>
            <p:ph idx="1"/>
          </p:nvPr>
        </p:nvSpPr>
        <p:spPr>
          <a:xfrm>
            <a:off x="457200" y="1280160"/>
            <a:ext cx="8229600" cy="3194721"/>
          </a:xfrm>
          <a:solidFill>
            <a:srgbClr val="FFFFCC"/>
          </a:solidFill>
          <a:ln w="28575">
            <a:solidFill>
              <a:srgbClr val="000000"/>
            </a:solidFill>
          </a:ln>
        </p:spPr>
        <p:txBody>
          <a:bodyPr>
            <a:spAutoFit/>
          </a:bodyPr>
          <a:lstStyle/>
          <a:p>
            <a:pPr algn="ctr"/>
            <a:r>
              <a:rPr lang="en-US" b="1" dirty="0" smtClean="0">
                <a:solidFill>
                  <a:srgbClr val="000000"/>
                </a:solidFill>
              </a:rPr>
              <a:t>Plurality with Elimination Method</a:t>
            </a:r>
          </a:p>
          <a:p>
            <a:r>
              <a:rPr lang="en-US" dirty="0" smtClean="0">
                <a:solidFill>
                  <a:srgbClr val="000000"/>
                </a:solidFill>
              </a:rPr>
              <a:t>In the </a:t>
            </a:r>
            <a:r>
              <a:rPr lang="en-US" b="1" dirty="0" smtClean="0">
                <a:solidFill>
                  <a:srgbClr val="C00000"/>
                </a:solidFill>
              </a:rPr>
              <a:t>plurality with elimination method</a:t>
            </a:r>
            <a:r>
              <a:rPr lang="en-US" dirty="0" smtClean="0">
                <a:solidFill>
                  <a:srgbClr val="000000"/>
                </a:solidFill>
              </a:rPr>
              <a:t>, a series of runoff elections take place where the candidate with the least amount of first-place votes is removed from the ballot each round if there is no winner. A winner is declared when a candidate has a majority of the first place votes.</a:t>
            </a:r>
            <a:endParaRPr lang="en-US" dirty="0">
              <a:solidFill>
                <a:srgbClr val="000000"/>
              </a:solidFill>
            </a:endParaRPr>
          </a:p>
        </p:txBody>
      </p:sp>
    </p:spTree>
    <p:extLst>
      <p:ext uri="{BB962C8B-B14F-4D97-AF65-F5344CB8AC3E}">
        <p14:creationId xmlns:p14="http://schemas.microsoft.com/office/powerpoint/2010/main" val="3259576933"/>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Plurality with Elimination Method </a:t>
            </a:r>
            <a:endParaRPr lang="en-US" dirty="0"/>
          </a:p>
        </p:txBody>
      </p:sp>
      <p:sp>
        <p:nvSpPr>
          <p:cNvPr id="3" name="Content Placeholder 2"/>
          <p:cNvSpPr>
            <a:spLocks noGrp="1"/>
          </p:cNvSpPr>
          <p:nvPr>
            <p:ph idx="1"/>
          </p:nvPr>
        </p:nvSpPr>
        <p:spPr/>
        <p:txBody>
          <a:bodyPr/>
          <a:lstStyle/>
          <a:p>
            <a:r>
              <a:rPr lang="en-US" dirty="0" smtClean="0"/>
              <a:t>Use a plurality with elimination to determine a winner with the four candidates. The preference table is reprinted as Table 10.</a:t>
            </a:r>
            <a:endParaRPr lang="en-US" dirty="0"/>
          </a:p>
        </p:txBody>
      </p:sp>
      <p:graphicFrame>
        <p:nvGraphicFramePr>
          <p:cNvPr id="4" name="Content Placeholder 3"/>
          <p:cNvGraphicFramePr>
            <a:graphicFrameLocks/>
          </p:cNvGraphicFramePr>
          <p:nvPr/>
        </p:nvGraphicFramePr>
        <p:xfrm>
          <a:off x="457200" y="2819400"/>
          <a:ext cx="8229600" cy="2626995"/>
        </p:xfrm>
        <a:graphic>
          <a:graphicData uri="http://schemas.openxmlformats.org/drawingml/2006/table">
            <a:tbl>
              <a:tblPr firstRow="1" bandRow="1">
                <a:tableStyleId>{5C22544A-7EE6-4342-B048-85BDC9FD1C3A}</a:tableStyleId>
              </a:tblPr>
              <a:tblGrid>
                <a:gridCol w="1645920"/>
                <a:gridCol w="1645920"/>
                <a:gridCol w="1645920"/>
                <a:gridCol w="1645920"/>
                <a:gridCol w="1645920"/>
              </a:tblGrid>
              <a:tr h="370840">
                <a:tc gridSpan="5">
                  <a:txBody>
                    <a:bodyPr/>
                    <a:lstStyle/>
                    <a:p>
                      <a:pPr algn="ctr" fontAlgn="b"/>
                      <a:r>
                        <a:rPr lang="en-US" sz="2400" b="1" i="0" u="none" strike="noStrike" dirty="0">
                          <a:solidFill>
                            <a:schemeClr val="bg1"/>
                          </a:solidFill>
                          <a:latin typeface="Calibri"/>
                        </a:rPr>
                        <a:t>Table </a:t>
                      </a:r>
                      <a:r>
                        <a:rPr lang="en-US" sz="2400" b="1" i="0" u="none" strike="noStrike" dirty="0" smtClean="0">
                          <a:solidFill>
                            <a:schemeClr val="bg1"/>
                          </a:solidFill>
                          <a:latin typeface="Calibri"/>
                        </a:rPr>
                        <a:t>10: Preference </a:t>
                      </a:r>
                      <a:r>
                        <a:rPr lang="en-US" sz="2400" b="1" i="0" u="none" strike="noStrike" dirty="0">
                          <a:solidFill>
                            <a:schemeClr val="bg1"/>
                          </a:solidFill>
                          <a:latin typeface="Calibri"/>
                        </a:rPr>
                        <a:t>Table for </a:t>
                      </a:r>
                      <a:r>
                        <a:rPr lang="en-US" sz="2400" b="1" i="0" u="none" strike="noStrike" dirty="0" smtClean="0">
                          <a:solidFill>
                            <a:schemeClr val="bg1"/>
                          </a:solidFill>
                          <a:latin typeface="Calibri"/>
                        </a:rPr>
                        <a:t>Candidates</a:t>
                      </a:r>
                      <a:endParaRPr lang="en-US" sz="2400" b="1" i="0" u="none" strike="noStrike" dirty="0">
                        <a:solidFill>
                          <a:schemeClr val="bg1"/>
                        </a:solidFill>
                        <a:latin typeface="Calibri"/>
                      </a:endParaRPr>
                    </a:p>
                  </a:txBody>
                  <a:tcPr marL="9525" marR="9525" marT="9525" marB="0" anchor="ctr"/>
                </a:tc>
                <a:tc hMerge="1">
                  <a:txBody>
                    <a:bodyPr/>
                    <a:lstStyle/>
                    <a:p>
                      <a:pPr algn="ctr" fontAlgn="b"/>
                      <a:endParaRPr lang="en-US" sz="2400" b="0" i="0" u="none" strike="noStrike" dirty="0">
                        <a:solidFill>
                          <a:srgbClr val="000000"/>
                        </a:solidFill>
                        <a:latin typeface="Calibri"/>
                      </a:endParaRPr>
                    </a:p>
                  </a:txBody>
                  <a:tcPr marL="9525" marR="9525" marT="9525" marB="0" anchor="ctr"/>
                </a:tc>
                <a:tc hMerge="1">
                  <a:txBody>
                    <a:bodyPr/>
                    <a:lstStyle/>
                    <a:p>
                      <a:pPr algn="ctr" fontAlgn="b"/>
                      <a:endParaRPr lang="en-US" sz="2400" b="0" i="0" u="none" strike="noStrike">
                        <a:solidFill>
                          <a:srgbClr val="000000"/>
                        </a:solidFill>
                        <a:latin typeface="Calibri"/>
                      </a:endParaRPr>
                    </a:p>
                  </a:txBody>
                  <a:tcPr marL="9525" marR="9525" marT="9525" marB="0" anchor="ctr"/>
                </a:tc>
                <a:tc hMerge="1">
                  <a:txBody>
                    <a:bodyPr/>
                    <a:lstStyle/>
                    <a:p>
                      <a:pPr algn="ctr" fontAlgn="b"/>
                      <a:endParaRPr lang="en-US" sz="2400" b="0" i="0" u="none" strike="noStrike">
                        <a:solidFill>
                          <a:srgbClr val="000000"/>
                        </a:solidFill>
                        <a:latin typeface="Calibri"/>
                      </a:endParaRPr>
                    </a:p>
                  </a:txBody>
                  <a:tcPr marL="9525" marR="9525" marT="9525" marB="0" anchor="ctr"/>
                </a:tc>
                <a:tc hMerge="1">
                  <a:txBody>
                    <a:bodyPr/>
                    <a:lstStyle/>
                    <a:p>
                      <a:pPr algn="ctr" fontAlgn="b"/>
                      <a:endParaRPr lang="en-US" sz="2400" b="0" i="0" u="none" strike="noStrike" dirty="0">
                        <a:solidFill>
                          <a:srgbClr val="000000"/>
                        </a:solidFill>
                        <a:latin typeface="Calibri"/>
                      </a:endParaRPr>
                    </a:p>
                  </a:txBody>
                  <a:tcPr marL="9525" marR="9525" marT="9525" marB="0" anchor="ctr"/>
                </a:tc>
              </a:tr>
              <a:tr h="370840">
                <a:tc>
                  <a:txBody>
                    <a:bodyPr/>
                    <a:lstStyle/>
                    <a:p>
                      <a:pPr algn="ctr" fontAlgn="b"/>
                      <a:endParaRPr lang="en-US" sz="2400" b="0" i="0" u="none" strike="noStrike" dirty="0">
                        <a:solidFill>
                          <a:srgbClr val="000000"/>
                        </a:solidFill>
                        <a:latin typeface="Calibri"/>
                      </a:endParaRPr>
                    </a:p>
                  </a:txBody>
                  <a:tcPr marL="9525" marR="9525" marT="9525" marB="0" anchor="ctr"/>
                </a:tc>
                <a:tc gridSpan="4">
                  <a:txBody>
                    <a:bodyPr/>
                    <a:lstStyle/>
                    <a:p>
                      <a:pPr algn="ctr" fontAlgn="b"/>
                      <a:r>
                        <a:rPr lang="en-US" sz="2400" b="1" i="0" u="none" strike="noStrike" dirty="0">
                          <a:solidFill>
                            <a:srgbClr val="000000"/>
                          </a:solidFill>
                          <a:latin typeface="Calibri"/>
                        </a:rPr>
                        <a:t> </a:t>
                      </a:r>
                      <a:r>
                        <a:rPr lang="en-US" sz="2400" b="1" i="0" u="none" strike="noStrike" dirty="0" smtClean="0">
                          <a:solidFill>
                            <a:srgbClr val="000000"/>
                          </a:solidFill>
                          <a:latin typeface="+mn-lt"/>
                        </a:rPr>
                        <a:t>Rankings</a:t>
                      </a:r>
                      <a:endParaRPr lang="en-US" sz="2400" b="1" i="0" u="none" strike="noStrike" dirty="0">
                        <a:solidFill>
                          <a:srgbClr val="000000"/>
                        </a:solidFill>
                        <a:latin typeface="Calibri"/>
                      </a:endParaRPr>
                    </a:p>
                  </a:txBody>
                  <a:tcPr marL="9525" marR="9525" marT="9525" marB="0" anchor="ctr"/>
                </a:tc>
                <a:tc hMerge="1">
                  <a:txBody>
                    <a:bodyPr/>
                    <a:lstStyle/>
                    <a:p>
                      <a:pPr algn="ctr" fontAlgn="b"/>
                      <a:endParaRPr lang="en-US" sz="2400" b="0" i="0" u="none" strike="noStrike" dirty="0">
                        <a:solidFill>
                          <a:srgbClr val="000000"/>
                        </a:solidFill>
                        <a:latin typeface="Calibri"/>
                      </a:endParaRPr>
                    </a:p>
                  </a:txBody>
                  <a:tcPr marL="9525" marR="9525" marT="9525" marB="0" anchor="ctr"/>
                </a:tc>
                <a:tc hMerge="1">
                  <a:txBody>
                    <a:bodyPr/>
                    <a:lstStyle/>
                    <a:p>
                      <a:pPr algn="ctr" fontAlgn="b"/>
                      <a:endParaRPr lang="en-US" sz="2400" b="0" i="0" u="none" strike="noStrike" dirty="0">
                        <a:solidFill>
                          <a:srgbClr val="000000"/>
                        </a:solidFill>
                        <a:latin typeface="Calibri"/>
                      </a:endParaRPr>
                    </a:p>
                  </a:txBody>
                  <a:tcPr marL="9525" marR="9525" marT="9525" marB="0" anchor="ctr"/>
                </a:tc>
                <a:tc hMerge="1">
                  <a:txBody>
                    <a:bodyPr/>
                    <a:lstStyle/>
                    <a:p>
                      <a:pPr algn="ctr" fontAlgn="b"/>
                      <a:endParaRPr lang="en-US" sz="2400" b="0" i="0" u="none" strike="noStrike" dirty="0">
                        <a:solidFill>
                          <a:srgbClr val="000000"/>
                        </a:solidFill>
                        <a:latin typeface="Calibri"/>
                      </a:endParaRPr>
                    </a:p>
                  </a:txBody>
                  <a:tcPr marL="9525" marR="9525" marT="9525" marB="0" anchor="ctr"/>
                </a:tc>
              </a:tr>
              <a:tr h="370840">
                <a:tc>
                  <a:txBody>
                    <a:bodyPr/>
                    <a:lstStyle/>
                    <a:p>
                      <a:pPr algn="ctr" fontAlgn="b"/>
                      <a:r>
                        <a:rPr lang="en-US" sz="2400" b="0" i="0" u="none" strike="noStrike" dirty="0">
                          <a:solidFill>
                            <a:srgbClr val="000000"/>
                          </a:solidFill>
                          <a:latin typeface="Calibri"/>
                        </a:rPr>
                        <a:t>1</a:t>
                      </a:r>
                      <a:r>
                        <a:rPr lang="en-US" sz="2400" b="0" i="0" u="none" strike="noStrike" baseline="30000" dirty="0">
                          <a:solidFill>
                            <a:srgbClr val="000000"/>
                          </a:solidFill>
                          <a:latin typeface="Calibri"/>
                        </a:rPr>
                        <a:t>st</a:t>
                      </a:r>
                    </a:p>
                  </a:txBody>
                  <a:tcPr marL="9525" marR="9525" marT="9525" marB="0" anchor="ctr"/>
                </a:tc>
                <a:tc>
                  <a:txBody>
                    <a:bodyPr/>
                    <a:lstStyle/>
                    <a:p>
                      <a:pPr algn="ctr" fontAlgn="b"/>
                      <a:r>
                        <a:rPr lang="en-US" sz="2400" b="0" i="0" u="none" strike="noStrike">
                          <a:solidFill>
                            <a:srgbClr val="000000"/>
                          </a:solidFill>
                          <a:latin typeface="Calibri"/>
                        </a:rPr>
                        <a:t>Williams</a:t>
                      </a:r>
                    </a:p>
                  </a:txBody>
                  <a:tcPr marL="9525" marR="9525" marT="9525" marB="0" anchor="ctr"/>
                </a:tc>
                <a:tc>
                  <a:txBody>
                    <a:bodyPr/>
                    <a:lstStyle/>
                    <a:p>
                      <a:pPr algn="ctr" fontAlgn="b"/>
                      <a:r>
                        <a:rPr lang="en-US" sz="2400" b="0" i="0" u="none" strike="noStrike">
                          <a:solidFill>
                            <a:srgbClr val="000000"/>
                          </a:solidFill>
                          <a:latin typeface="Calibri"/>
                        </a:rPr>
                        <a:t>Tremblay</a:t>
                      </a:r>
                    </a:p>
                  </a:txBody>
                  <a:tcPr marL="9525" marR="9525" marT="9525" marB="0" anchor="ctr"/>
                </a:tc>
                <a:tc>
                  <a:txBody>
                    <a:bodyPr/>
                    <a:lstStyle/>
                    <a:p>
                      <a:pPr algn="ctr" fontAlgn="b"/>
                      <a:r>
                        <a:rPr lang="en-US" sz="2400" b="0" i="0" u="none" strike="noStrike">
                          <a:solidFill>
                            <a:srgbClr val="000000"/>
                          </a:solidFill>
                          <a:latin typeface="Calibri"/>
                        </a:rPr>
                        <a:t>Satou</a:t>
                      </a:r>
                    </a:p>
                  </a:txBody>
                  <a:tcPr marL="9525" marR="9525" marT="9525" marB="0" anchor="ctr"/>
                </a:tc>
                <a:tc>
                  <a:txBody>
                    <a:bodyPr/>
                    <a:lstStyle/>
                    <a:p>
                      <a:pPr algn="ctr" fontAlgn="b"/>
                      <a:r>
                        <a:rPr lang="en-US" sz="2400" b="0" i="0" u="none" strike="noStrike">
                          <a:solidFill>
                            <a:srgbClr val="000000"/>
                          </a:solidFill>
                          <a:latin typeface="Calibri"/>
                        </a:rPr>
                        <a:t>Russo</a:t>
                      </a:r>
                    </a:p>
                  </a:txBody>
                  <a:tcPr marL="9525" marR="9525" marT="9525" marB="0" anchor="ctr"/>
                </a:tc>
              </a:tr>
              <a:tr h="370840">
                <a:tc>
                  <a:txBody>
                    <a:bodyPr/>
                    <a:lstStyle/>
                    <a:p>
                      <a:pPr algn="ctr" fontAlgn="b"/>
                      <a:r>
                        <a:rPr lang="en-US" sz="2400" b="0" i="0" u="none" strike="noStrike" dirty="0" smtClean="0">
                          <a:solidFill>
                            <a:srgbClr val="000000"/>
                          </a:solidFill>
                          <a:latin typeface="Calibri"/>
                        </a:rPr>
                        <a:t>2</a:t>
                      </a:r>
                      <a:r>
                        <a:rPr lang="en-US" sz="2400" b="0" i="0" u="none" strike="noStrike" baseline="30000" dirty="0" smtClean="0">
                          <a:solidFill>
                            <a:srgbClr val="000000"/>
                          </a:solidFill>
                          <a:latin typeface="+mn-lt"/>
                        </a:rPr>
                        <a:t>nd</a:t>
                      </a:r>
                      <a:endParaRPr lang="en-US" sz="2400" b="0" i="0" u="none" strike="noStrike" dirty="0">
                        <a:solidFill>
                          <a:srgbClr val="000000"/>
                        </a:solidFill>
                        <a:latin typeface="Calibri"/>
                      </a:endParaRPr>
                    </a:p>
                  </a:txBody>
                  <a:tcPr marL="9525" marR="9525" marT="9525" marB="0" anchor="ctr"/>
                </a:tc>
                <a:tc>
                  <a:txBody>
                    <a:bodyPr/>
                    <a:lstStyle/>
                    <a:p>
                      <a:pPr algn="ctr" fontAlgn="b"/>
                      <a:r>
                        <a:rPr lang="en-US" sz="2400" b="0" i="0" u="none" strike="noStrike" dirty="0" err="1">
                          <a:solidFill>
                            <a:srgbClr val="000000"/>
                          </a:solidFill>
                          <a:latin typeface="Calibri"/>
                        </a:rPr>
                        <a:t>Satou</a:t>
                      </a:r>
                      <a:endParaRPr lang="en-US" sz="2400" b="0" i="0" u="none" strike="noStrike" dirty="0">
                        <a:solidFill>
                          <a:srgbClr val="000000"/>
                        </a:solidFill>
                        <a:latin typeface="Calibri"/>
                      </a:endParaRPr>
                    </a:p>
                  </a:txBody>
                  <a:tcPr marL="9525" marR="9525" marT="9525" marB="0" anchor="ctr"/>
                </a:tc>
                <a:tc>
                  <a:txBody>
                    <a:bodyPr/>
                    <a:lstStyle/>
                    <a:p>
                      <a:pPr algn="ctr" fontAlgn="b"/>
                      <a:r>
                        <a:rPr lang="en-US" sz="2400" b="0" i="0" u="none" strike="noStrike" dirty="0" err="1">
                          <a:solidFill>
                            <a:srgbClr val="000000"/>
                          </a:solidFill>
                          <a:latin typeface="Calibri"/>
                        </a:rPr>
                        <a:t>Satou</a:t>
                      </a:r>
                      <a:endParaRPr lang="en-US" sz="2400" b="0" i="0" u="none" strike="noStrike" dirty="0">
                        <a:solidFill>
                          <a:srgbClr val="000000"/>
                        </a:solidFill>
                        <a:latin typeface="Calibri"/>
                      </a:endParaRPr>
                    </a:p>
                  </a:txBody>
                  <a:tcPr marL="9525" marR="9525" marT="9525" marB="0" anchor="ctr"/>
                </a:tc>
                <a:tc>
                  <a:txBody>
                    <a:bodyPr/>
                    <a:lstStyle/>
                    <a:p>
                      <a:pPr algn="ctr" fontAlgn="b"/>
                      <a:r>
                        <a:rPr lang="en-US" sz="2400" b="0" i="0" u="none" strike="noStrike">
                          <a:solidFill>
                            <a:srgbClr val="000000"/>
                          </a:solidFill>
                          <a:latin typeface="Calibri"/>
                        </a:rPr>
                        <a:t>Williams</a:t>
                      </a:r>
                    </a:p>
                  </a:txBody>
                  <a:tcPr marL="9525" marR="9525" marT="9525" marB="0" anchor="ctr"/>
                </a:tc>
                <a:tc>
                  <a:txBody>
                    <a:bodyPr/>
                    <a:lstStyle/>
                    <a:p>
                      <a:pPr algn="ctr" fontAlgn="b"/>
                      <a:r>
                        <a:rPr lang="en-US" sz="2400" b="0" i="0" u="none" strike="noStrike">
                          <a:solidFill>
                            <a:srgbClr val="000000"/>
                          </a:solidFill>
                          <a:latin typeface="Calibri"/>
                        </a:rPr>
                        <a:t>Williams</a:t>
                      </a:r>
                    </a:p>
                  </a:txBody>
                  <a:tcPr marL="9525" marR="9525" marT="9525" marB="0" anchor="ctr"/>
                </a:tc>
              </a:tr>
              <a:tr h="370840">
                <a:tc>
                  <a:txBody>
                    <a:bodyPr/>
                    <a:lstStyle/>
                    <a:p>
                      <a:pPr algn="ctr" fontAlgn="b"/>
                      <a:r>
                        <a:rPr lang="en-US" sz="2400" b="0" i="0" u="none" strike="noStrike" dirty="0" smtClean="0">
                          <a:solidFill>
                            <a:srgbClr val="000000"/>
                          </a:solidFill>
                          <a:latin typeface="Calibri"/>
                        </a:rPr>
                        <a:t>3</a:t>
                      </a:r>
                      <a:r>
                        <a:rPr lang="en-US" sz="2400" b="0" i="0" u="none" strike="noStrike" baseline="30000" dirty="0" smtClean="0">
                          <a:solidFill>
                            <a:srgbClr val="000000"/>
                          </a:solidFill>
                          <a:latin typeface="+mn-lt"/>
                        </a:rPr>
                        <a:t>rd</a:t>
                      </a:r>
                      <a:endParaRPr lang="en-US" sz="2400" b="0" i="0" u="none" strike="noStrike" dirty="0">
                        <a:solidFill>
                          <a:srgbClr val="000000"/>
                        </a:solidFill>
                        <a:latin typeface="Calibri"/>
                      </a:endParaRPr>
                    </a:p>
                  </a:txBody>
                  <a:tcPr marL="9525" marR="9525" marT="9525" marB="0" anchor="ctr"/>
                </a:tc>
                <a:tc>
                  <a:txBody>
                    <a:bodyPr/>
                    <a:lstStyle/>
                    <a:p>
                      <a:pPr algn="ctr" fontAlgn="b"/>
                      <a:r>
                        <a:rPr lang="en-US" sz="2400" b="0" i="0" u="none" strike="noStrike" dirty="0">
                          <a:solidFill>
                            <a:srgbClr val="000000"/>
                          </a:solidFill>
                          <a:latin typeface="Calibri"/>
                        </a:rPr>
                        <a:t>Tremblay</a:t>
                      </a:r>
                    </a:p>
                  </a:txBody>
                  <a:tcPr marL="9525" marR="9525" marT="9525" marB="0" anchor="ctr"/>
                </a:tc>
                <a:tc>
                  <a:txBody>
                    <a:bodyPr/>
                    <a:lstStyle/>
                    <a:p>
                      <a:pPr algn="ctr" fontAlgn="b"/>
                      <a:r>
                        <a:rPr lang="en-US" sz="2400" b="0" i="0" u="none" strike="noStrike">
                          <a:solidFill>
                            <a:srgbClr val="000000"/>
                          </a:solidFill>
                          <a:latin typeface="Calibri"/>
                        </a:rPr>
                        <a:t>Williams</a:t>
                      </a:r>
                    </a:p>
                  </a:txBody>
                  <a:tcPr marL="9525" marR="9525" marT="9525" marB="0" anchor="ctr"/>
                </a:tc>
                <a:tc>
                  <a:txBody>
                    <a:bodyPr/>
                    <a:lstStyle/>
                    <a:p>
                      <a:pPr algn="ctr" fontAlgn="b"/>
                      <a:r>
                        <a:rPr lang="en-US" sz="2400" b="0" i="0" u="none" strike="noStrike">
                          <a:solidFill>
                            <a:srgbClr val="000000"/>
                          </a:solidFill>
                          <a:latin typeface="Calibri"/>
                        </a:rPr>
                        <a:t>Tremblay</a:t>
                      </a:r>
                    </a:p>
                  </a:txBody>
                  <a:tcPr marL="9525" marR="9525" marT="9525" marB="0" anchor="ctr"/>
                </a:tc>
                <a:tc>
                  <a:txBody>
                    <a:bodyPr/>
                    <a:lstStyle/>
                    <a:p>
                      <a:pPr algn="ctr" fontAlgn="b"/>
                      <a:r>
                        <a:rPr lang="en-US" sz="2400" b="0" i="0" u="none" strike="noStrike">
                          <a:solidFill>
                            <a:srgbClr val="000000"/>
                          </a:solidFill>
                          <a:latin typeface="Calibri"/>
                        </a:rPr>
                        <a:t>Satou</a:t>
                      </a:r>
                    </a:p>
                  </a:txBody>
                  <a:tcPr marL="9525" marR="9525" marT="9525" marB="0" anchor="ctr"/>
                </a:tc>
              </a:tr>
              <a:tr h="370840">
                <a:tc>
                  <a:txBody>
                    <a:bodyPr/>
                    <a:lstStyle/>
                    <a:p>
                      <a:pPr algn="ctr" fontAlgn="b"/>
                      <a:r>
                        <a:rPr lang="en-US" sz="2400" b="0" i="0" u="none" strike="noStrike" dirty="0" smtClean="0">
                          <a:solidFill>
                            <a:srgbClr val="000000"/>
                          </a:solidFill>
                          <a:latin typeface="Calibri"/>
                        </a:rPr>
                        <a:t>4</a:t>
                      </a:r>
                      <a:r>
                        <a:rPr lang="en-US" sz="2400" b="0" i="0" u="none" strike="noStrike" baseline="30000" dirty="0" smtClean="0">
                          <a:solidFill>
                            <a:srgbClr val="000000"/>
                          </a:solidFill>
                          <a:latin typeface="+mn-lt"/>
                        </a:rPr>
                        <a:t>th</a:t>
                      </a:r>
                      <a:endParaRPr lang="en-US" sz="2400" b="0" i="0" u="none" strike="noStrike" dirty="0">
                        <a:solidFill>
                          <a:srgbClr val="000000"/>
                        </a:solidFill>
                        <a:latin typeface="Calibri"/>
                      </a:endParaRPr>
                    </a:p>
                  </a:txBody>
                  <a:tcPr marL="9525" marR="9525" marT="9525" marB="0" anchor="ctr"/>
                </a:tc>
                <a:tc>
                  <a:txBody>
                    <a:bodyPr/>
                    <a:lstStyle/>
                    <a:p>
                      <a:pPr algn="ctr" fontAlgn="b"/>
                      <a:r>
                        <a:rPr lang="en-US" sz="2400" b="0" i="0" u="none" strike="noStrike" dirty="0">
                          <a:solidFill>
                            <a:srgbClr val="000000"/>
                          </a:solidFill>
                          <a:latin typeface="Calibri"/>
                        </a:rPr>
                        <a:t>Russo</a:t>
                      </a:r>
                    </a:p>
                  </a:txBody>
                  <a:tcPr marL="9525" marR="9525" marT="9525" marB="0" anchor="ctr"/>
                </a:tc>
                <a:tc>
                  <a:txBody>
                    <a:bodyPr/>
                    <a:lstStyle/>
                    <a:p>
                      <a:pPr algn="ctr" fontAlgn="b"/>
                      <a:r>
                        <a:rPr lang="en-US" sz="2400" b="0" i="0" u="none" strike="noStrike" dirty="0">
                          <a:solidFill>
                            <a:srgbClr val="000000"/>
                          </a:solidFill>
                          <a:latin typeface="Calibri"/>
                        </a:rPr>
                        <a:t>Russo</a:t>
                      </a:r>
                    </a:p>
                  </a:txBody>
                  <a:tcPr marL="9525" marR="9525" marT="9525" marB="0" anchor="ctr"/>
                </a:tc>
                <a:tc>
                  <a:txBody>
                    <a:bodyPr/>
                    <a:lstStyle/>
                    <a:p>
                      <a:pPr algn="ctr" fontAlgn="b"/>
                      <a:r>
                        <a:rPr lang="en-US" sz="2400" b="0" i="0" u="none" strike="noStrike" dirty="0">
                          <a:solidFill>
                            <a:srgbClr val="000000"/>
                          </a:solidFill>
                          <a:latin typeface="Calibri"/>
                        </a:rPr>
                        <a:t>Russo</a:t>
                      </a:r>
                    </a:p>
                  </a:txBody>
                  <a:tcPr marL="9525" marR="9525" marT="9525" marB="0" anchor="ctr"/>
                </a:tc>
                <a:tc>
                  <a:txBody>
                    <a:bodyPr/>
                    <a:lstStyle/>
                    <a:p>
                      <a:pPr algn="ctr" fontAlgn="b"/>
                      <a:r>
                        <a:rPr lang="en-US" sz="2400" b="0" i="0" u="none" strike="noStrike" dirty="0">
                          <a:solidFill>
                            <a:srgbClr val="000000"/>
                          </a:solidFill>
                          <a:latin typeface="Calibri"/>
                        </a:rPr>
                        <a:t>Tremblay</a:t>
                      </a:r>
                    </a:p>
                  </a:txBody>
                  <a:tcPr marL="9525" marR="9525" marT="9525" marB="0" anchor="ctr"/>
                </a:tc>
              </a:tr>
              <a:tr h="370840">
                <a:tc>
                  <a:txBody>
                    <a:bodyPr/>
                    <a:lstStyle/>
                    <a:p>
                      <a:pPr algn="ctr" fontAlgn="b"/>
                      <a:r>
                        <a:rPr lang="en-US" sz="2400" b="1" i="0" u="none" strike="noStrike" dirty="0">
                          <a:solidFill>
                            <a:srgbClr val="000000"/>
                          </a:solidFill>
                          <a:latin typeface="Calibri"/>
                        </a:rPr>
                        <a:t>Total Votes</a:t>
                      </a:r>
                    </a:p>
                  </a:txBody>
                  <a:tcPr marL="9525" marR="9525" marT="9525" marB="0" anchor="ctr"/>
                </a:tc>
                <a:tc>
                  <a:txBody>
                    <a:bodyPr/>
                    <a:lstStyle/>
                    <a:p>
                      <a:pPr algn="ctr" fontAlgn="b"/>
                      <a:r>
                        <a:rPr lang="en-US" sz="2400" b="1" i="0" u="none" strike="noStrike" dirty="0">
                          <a:solidFill>
                            <a:srgbClr val="000000"/>
                          </a:solidFill>
                          <a:latin typeface="Calibri"/>
                        </a:rPr>
                        <a:t>132</a:t>
                      </a:r>
                    </a:p>
                  </a:txBody>
                  <a:tcPr marL="9525" marR="9525" marT="9525" marB="0" anchor="ctr"/>
                </a:tc>
                <a:tc>
                  <a:txBody>
                    <a:bodyPr/>
                    <a:lstStyle/>
                    <a:p>
                      <a:pPr algn="ctr" fontAlgn="b"/>
                      <a:r>
                        <a:rPr lang="en-US" sz="2400" b="1" i="0" u="none" strike="noStrike" dirty="0">
                          <a:solidFill>
                            <a:srgbClr val="000000"/>
                          </a:solidFill>
                          <a:latin typeface="Calibri"/>
                        </a:rPr>
                        <a:t>210</a:t>
                      </a:r>
                    </a:p>
                  </a:txBody>
                  <a:tcPr marL="9525" marR="9525" marT="9525" marB="0" anchor="ctr"/>
                </a:tc>
                <a:tc>
                  <a:txBody>
                    <a:bodyPr/>
                    <a:lstStyle/>
                    <a:p>
                      <a:pPr algn="ctr" fontAlgn="b"/>
                      <a:r>
                        <a:rPr lang="en-US" sz="2400" b="1" i="0" u="none" strike="noStrike" dirty="0">
                          <a:solidFill>
                            <a:srgbClr val="000000"/>
                          </a:solidFill>
                          <a:latin typeface="Calibri"/>
                        </a:rPr>
                        <a:t>167</a:t>
                      </a:r>
                    </a:p>
                  </a:txBody>
                  <a:tcPr marL="9525" marR="9525" marT="9525" marB="0" anchor="ctr"/>
                </a:tc>
                <a:tc>
                  <a:txBody>
                    <a:bodyPr/>
                    <a:lstStyle/>
                    <a:p>
                      <a:pPr algn="ctr" fontAlgn="b"/>
                      <a:r>
                        <a:rPr lang="en-US" sz="2400" b="1" i="0" u="none" strike="noStrike" dirty="0">
                          <a:solidFill>
                            <a:srgbClr val="000000"/>
                          </a:solidFill>
                          <a:latin typeface="Calibri"/>
                        </a:rPr>
                        <a:t>267</a:t>
                      </a:r>
                    </a:p>
                  </a:txBody>
                  <a:tcPr marL="9525" marR="9525" marT="9525" marB="0" anchor="ctr"/>
                </a:tc>
              </a:tr>
            </a:tbl>
          </a:graphicData>
        </a:graphic>
      </p:graphicFrame>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Plurality with Elimination Method (cont.) </a:t>
            </a:r>
            <a:endParaRPr lang="en-US" dirty="0"/>
          </a:p>
        </p:txBody>
      </p:sp>
      <p:sp>
        <p:nvSpPr>
          <p:cNvPr id="5" name="Content Placeholder 4"/>
          <p:cNvSpPr>
            <a:spLocks noGrp="1"/>
          </p:cNvSpPr>
          <p:nvPr>
            <p:ph idx="1"/>
          </p:nvPr>
        </p:nvSpPr>
        <p:spPr/>
        <p:txBody>
          <a:bodyPr>
            <a:normAutofit lnSpcReduction="10000"/>
          </a:bodyPr>
          <a:lstStyle/>
          <a:p>
            <a:r>
              <a:rPr lang="en-US" b="1" dirty="0" smtClean="0"/>
              <a:t>Solution </a:t>
            </a:r>
          </a:p>
          <a:p>
            <a:r>
              <a:rPr lang="en-US" dirty="0" smtClean="0"/>
              <a:t>In the plurality with elimination process, only first-place votes are considered in each counting cycle. By looking at the preference table, we know that each of the candidates has the following number of first-place votes. </a:t>
            </a:r>
          </a:p>
          <a:p>
            <a:pPr marL="1376363" indent="-1376363">
              <a:tabLst>
                <a:tab pos="3033713" algn="l"/>
              </a:tabLst>
            </a:pPr>
            <a:r>
              <a:rPr lang="en-US" dirty="0"/>
              <a:t>	</a:t>
            </a:r>
            <a:r>
              <a:rPr lang="en-US" dirty="0">
                <a:solidFill>
                  <a:srgbClr val="0000FF"/>
                </a:solidFill>
              </a:rPr>
              <a:t>Russo:</a:t>
            </a:r>
            <a:r>
              <a:rPr lang="en-US" dirty="0"/>
              <a:t>	</a:t>
            </a:r>
            <a:r>
              <a:rPr lang="en-US" dirty="0">
                <a:solidFill>
                  <a:srgbClr val="000099"/>
                </a:solidFill>
              </a:rPr>
              <a:t>267 </a:t>
            </a:r>
            <a:r>
              <a:rPr lang="en-US" dirty="0">
                <a:solidFill>
                  <a:schemeClr val="tx1"/>
                </a:solidFill>
              </a:rPr>
              <a:t>first-place votes </a:t>
            </a:r>
          </a:p>
          <a:p>
            <a:pPr marL="1376363" indent="-1376363">
              <a:tabLst>
                <a:tab pos="3033713" algn="l"/>
              </a:tabLst>
            </a:pPr>
            <a:r>
              <a:rPr lang="en-US" dirty="0"/>
              <a:t>	</a:t>
            </a:r>
            <a:r>
              <a:rPr lang="en-US" dirty="0" err="1">
                <a:solidFill>
                  <a:srgbClr val="0000FF"/>
                </a:solidFill>
              </a:rPr>
              <a:t>Satou</a:t>
            </a:r>
            <a:r>
              <a:rPr lang="en-US" dirty="0">
                <a:solidFill>
                  <a:srgbClr val="0000FF"/>
                </a:solidFill>
              </a:rPr>
              <a:t>:</a:t>
            </a:r>
            <a:r>
              <a:rPr lang="en-US" dirty="0"/>
              <a:t> 	</a:t>
            </a:r>
            <a:r>
              <a:rPr lang="en-US" dirty="0">
                <a:solidFill>
                  <a:srgbClr val="000099"/>
                </a:solidFill>
              </a:rPr>
              <a:t>167 </a:t>
            </a:r>
            <a:r>
              <a:rPr lang="en-US" dirty="0">
                <a:solidFill>
                  <a:schemeClr val="tx1"/>
                </a:solidFill>
              </a:rPr>
              <a:t>first-place votes </a:t>
            </a:r>
          </a:p>
          <a:p>
            <a:pPr marL="1376363" indent="-1376363">
              <a:tabLst>
                <a:tab pos="3033713" algn="l"/>
              </a:tabLst>
            </a:pPr>
            <a:r>
              <a:rPr lang="en-US" dirty="0"/>
              <a:t>	</a:t>
            </a:r>
            <a:r>
              <a:rPr lang="en-US" dirty="0">
                <a:solidFill>
                  <a:srgbClr val="0000FF"/>
                </a:solidFill>
              </a:rPr>
              <a:t>Tremblay:</a:t>
            </a:r>
            <a:r>
              <a:rPr lang="en-US" dirty="0"/>
              <a:t> 	</a:t>
            </a:r>
            <a:r>
              <a:rPr lang="en-US" dirty="0">
                <a:solidFill>
                  <a:srgbClr val="000099"/>
                </a:solidFill>
              </a:rPr>
              <a:t>210 </a:t>
            </a:r>
            <a:r>
              <a:rPr lang="en-US" dirty="0">
                <a:solidFill>
                  <a:schemeClr val="tx1"/>
                </a:solidFill>
              </a:rPr>
              <a:t>first-place votes </a:t>
            </a:r>
          </a:p>
          <a:p>
            <a:pPr marL="1376363" indent="-1376363">
              <a:tabLst>
                <a:tab pos="3033713" algn="l"/>
              </a:tabLst>
            </a:pPr>
            <a:r>
              <a:rPr lang="en-US" dirty="0"/>
              <a:t>	</a:t>
            </a:r>
            <a:r>
              <a:rPr lang="en-US" dirty="0">
                <a:solidFill>
                  <a:srgbClr val="0000FF"/>
                </a:solidFill>
              </a:rPr>
              <a:t>Williams:</a:t>
            </a:r>
            <a:r>
              <a:rPr lang="en-US" dirty="0"/>
              <a:t> 	</a:t>
            </a:r>
            <a:r>
              <a:rPr lang="en-US" dirty="0">
                <a:solidFill>
                  <a:srgbClr val="000099"/>
                </a:solidFill>
              </a:rPr>
              <a:t>132 </a:t>
            </a:r>
            <a:r>
              <a:rPr lang="en-US" dirty="0">
                <a:solidFill>
                  <a:schemeClr val="tx1"/>
                </a:solidFill>
              </a:rPr>
              <a:t>first-place votes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Preference Ballot </a:t>
            </a:r>
            <a:endParaRPr lang="en-US" dirty="0"/>
          </a:p>
        </p:txBody>
      </p:sp>
      <p:sp>
        <p:nvSpPr>
          <p:cNvPr id="3" name="Content Placeholder 2"/>
          <p:cNvSpPr>
            <a:spLocks noGrp="1"/>
          </p:cNvSpPr>
          <p:nvPr>
            <p:ph idx="1"/>
          </p:nvPr>
        </p:nvSpPr>
        <p:spPr>
          <a:xfrm>
            <a:off x="457200" y="1280160"/>
            <a:ext cx="8229600" cy="1902059"/>
          </a:xfrm>
          <a:solidFill>
            <a:srgbClr val="FFFFCC"/>
          </a:solidFill>
          <a:ln w="28575">
            <a:solidFill>
              <a:srgbClr val="000000"/>
            </a:solidFill>
          </a:ln>
        </p:spPr>
        <p:txBody>
          <a:bodyPr>
            <a:spAutoFit/>
          </a:bodyPr>
          <a:lstStyle/>
          <a:p>
            <a:pPr marL="12700" lvl="0" indent="-12700" algn="ctr" eaLnBrk="0" hangingPunct="0">
              <a:tabLst>
                <a:tab pos="457200" algn="l"/>
              </a:tabLst>
              <a:defRPr/>
            </a:pPr>
            <a:r>
              <a:rPr lang="en-US" b="1" dirty="0" smtClean="0">
                <a:solidFill>
                  <a:srgbClr val="000000"/>
                </a:solidFill>
              </a:rPr>
              <a:t>Preference Ballot</a:t>
            </a:r>
          </a:p>
          <a:p>
            <a:pPr marL="12700" lvl="0" indent="-12700" eaLnBrk="0" hangingPunct="0">
              <a:tabLst>
                <a:tab pos="457200" algn="l"/>
              </a:tabLst>
              <a:defRPr/>
            </a:pPr>
            <a:r>
              <a:rPr lang="en-US" dirty="0" smtClean="0">
                <a:solidFill>
                  <a:srgbClr val="000000"/>
                </a:solidFill>
              </a:rPr>
              <a:t>A </a:t>
            </a:r>
            <a:r>
              <a:rPr lang="en-US" b="1" dirty="0" smtClean="0">
                <a:solidFill>
                  <a:srgbClr val="C00000"/>
                </a:solidFill>
              </a:rPr>
              <a:t>preference ballot </a:t>
            </a:r>
            <a:r>
              <a:rPr lang="en-US" dirty="0" smtClean="0">
                <a:solidFill>
                  <a:srgbClr val="000000"/>
                </a:solidFill>
              </a:rPr>
              <a:t>is a ballot that allows a voter to rank the items in order of preference from most preferred to least preferred. </a:t>
            </a:r>
            <a:endParaRPr lang="en-US"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Plurality with Elimination Method (cont.) </a:t>
            </a:r>
            <a:endParaRPr lang="en-US" dirty="0"/>
          </a:p>
        </p:txBody>
      </p:sp>
      <p:sp>
        <p:nvSpPr>
          <p:cNvPr id="5" name="Content Placeholder 4"/>
          <p:cNvSpPr>
            <a:spLocks noGrp="1"/>
          </p:cNvSpPr>
          <p:nvPr>
            <p:ph idx="1"/>
          </p:nvPr>
        </p:nvSpPr>
        <p:spPr/>
        <p:txBody>
          <a:bodyPr>
            <a:normAutofit/>
          </a:bodyPr>
          <a:lstStyle/>
          <a:p>
            <a:pPr>
              <a:tabLst>
                <a:tab pos="3033713" algn="l"/>
              </a:tabLst>
            </a:pPr>
            <a:r>
              <a:rPr lang="en-US" dirty="0" smtClean="0"/>
              <a:t>We already know that Russo would win in a plurality contest with his </a:t>
            </a:r>
            <a:r>
              <a:rPr lang="en-US" dirty="0" smtClean="0">
                <a:solidFill>
                  <a:srgbClr val="0000FF"/>
                </a:solidFill>
              </a:rPr>
              <a:t>267</a:t>
            </a:r>
            <a:r>
              <a:rPr lang="en-US" dirty="0" smtClean="0"/>
              <a:t> votes, but since he doesn’t have the </a:t>
            </a:r>
            <a:r>
              <a:rPr lang="en-US" smtClean="0"/>
              <a:t>required </a:t>
            </a:r>
            <a:r>
              <a:rPr lang="en-US" smtClean="0">
                <a:solidFill>
                  <a:srgbClr val="0000FF"/>
                </a:solidFill>
              </a:rPr>
              <a:t>389</a:t>
            </a:r>
            <a:r>
              <a:rPr lang="en-US" smtClean="0"/>
              <a:t> </a:t>
            </a:r>
            <a:r>
              <a:rPr lang="en-US" dirty="0" smtClean="0"/>
              <a:t>votes for a majority, an elimination must happen. Since Williams has the least amount of first-place votes with </a:t>
            </a:r>
            <a:r>
              <a:rPr lang="en-US" dirty="0" smtClean="0">
                <a:solidFill>
                  <a:srgbClr val="0000FF"/>
                </a:solidFill>
              </a:rPr>
              <a:t>132</a:t>
            </a:r>
            <a:r>
              <a:rPr lang="en-US" dirty="0" smtClean="0"/>
              <a:t>, he is eliminated as shown in Table 11.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Plurality with Elimination Method (cont.)</a:t>
            </a:r>
            <a:endParaRPr lang="en-US" dirty="0"/>
          </a:p>
        </p:txBody>
      </p:sp>
      <p:graphicFrame>
        <p:nvGraphicFramePr>
          <p:cNvPr id="4" name="Content Placeholder 3"/>
          <p:cNvGraphicFramePr>
            <a:graphicFrameLocks noGrp="1"/>
          </p:cNvGraphicFramePr>
          <p:nvPr>
            <p:ph idx="1"/>
          </p:nvPr>
        </p:nvGraphicFramePr>
        <p:xfrm>
          <a:off x="457200" y="1279525"/>
          <a:ext cx="8229600" cy="2626995"/>
        </p:xfrm>
        <a:graphic>
          <a:graphicData uri="http://schemas.openxmlformats.org/drawingml/2006/table">
            <a:tbl>
              <a:tblPr firstRow="1" bandRow="1">
                <a:tableStyleId>{5C22544A-7EE6-4342-B048-85BDC9FD1C3A}</a:tableStyleId>
              </a:tblPr>
              <a:tblGrid>
                <a:gridCol w="1645920"/>
                <a:gridCol w="1645920"/>
                <a:gridCol w="1645920"/>
                <a:gridCol w="1645920"/>
                <a:gridCol w="1645920"/>
              </a:tblGrid>
              <a:tr h="370840">
                <a:tc gridSpan="5">
                  <a:txBody>
                    <a:bodyPr/>
                    <a:lstStyle/>
                    <a:p>
                      <a:pPr algn="ctr" fontAlgn="b"/>
                      <a:r>
                        <a:rPr lang="en-US" sz="2400" b="1" i="0" u="none" strike="noStrike" dirty="0">
                          <a:solidFill>
                            <a:schemeClr val="bg1"/>
                          </a:solidFill>
                          <a:latin typeface="Calibri"/>
                        </a:rPr>
                        <a:t>Table </a:t>
                      </a:r>
                      <a:r>
                        <a:rPr lang="en-US" sz="2400" b="1" i="0" u="none" strike="noStrike" dirty="0" smtClean="0">
                          <a:solidFill>
                            <a:schemeClr val="bg1"/>
                          </a:solidFill>
                          <a:latin typeface="Calibri"/>
                        </a:rPr>
                        <a:t>11: Plurality </a:t>
                      </a:r>
                      <a:r>
                        <a:rPr lang="en-US" sz="2400" b="1" i="0" u="none" strike="noStrike" dirty="0">
                          <a:solidFill>
                            <a:schemeClr val="bg1"/>
                          </a:solidFill>
                          <a:latin typeface="Calibri"/>
                        </a:rPr>
                        <a:t>with Elimination Cycle </a:t>
                      </a:r>
                      <a:r>
                        <a:rPr lang="en-US" sz="2400" b="1" i="0" u="none" strike="noStrike" dirty="0" smtClean="0">
                          <a:solidFill>
                            <a:schemeClr val="bg1"/>
                          </a:solidFill>
                          <a:latin typeface="Calibri"/>
                        </a:rPr>
                        <a:t>1 </a:t>
                      </a:r>
                      <a:endParaRPr lang="en-US" sz="2400" b="1" i="0" u="none" strike="noStrike" dirty="0">
                        <a:solidFill>
                          <a:schemeClr val="bg1"/>
                        </a:solidFill>
                        <a:latin typeface="Calibri"/>
                      </a:endParaRPr>
                    </a:p>
                  </a:txBody>
                  <a:tcPr marL="9525" marR="9525" marT="9525" marB="0" anchor="ctr"/>
                </a:tc>
                <a:tc hMerge="1">
                  <a:txBody>
                    <a:bodyPr/>
                    <a:lstStyle/>
                    <a:p>
                      <a:pPr algn="l" fontAlgn="b"/>
                      <a:endParaRPr lang="en-US" sz="2400" b="0" i="0" u="none" strike="noStrike">
                        <a:solidFill>
                          <a:srgbClr val="000000"/>
                        </a:solidFill>
                        <a:latin typeface="Calibri"/>
                      </a:endParaRPr>
                    </a:p>
                  </a:txBody>
                  <a:tcPr marL="9525" marR="9525" marT="9525" marB="0" anchor="b"/>
                </a:tc>
                <a:tc hMerge="1">
                  <a:txBody>
                    <a:bodyPr/>
                    <a:lstStyle/>
                    <a:p>
                      <a:pPr algn="l" fontAlgn="b"/>
                      <a:endParaRPr lang="en-US" sz="2400" b="0" i="0" u="none" strike="noStrike">
                        <a:solidFill>
                          <a:srgbClr val="000000"/>
                        </a:solidFill>
                        <a:latin typeface="Calibri"/>
                      </a:endParaRPr>
                    </a:p>
                  </a:txBody>
                  <a:tcPr marL="9525" marR="9525" marT="9525" marB="0" anchor="b"/>
                </a:tc>
                <a:tc hMerge="1">
                  <a:txBody>
                    <a:bodyPr/>
                    <a:lstStyle/>
                    <a:p>
                      <a:pPr algn="l" fontAlgn="b"/>
                      <a:endParaRPr lang="en-US" sz="2400" b="0" i="0" u="none" strike="noStrike">
                        <a:solidFill>
                          <a:srgbClr val="000000"/>
                        </a:solidFill>
                        <a:latin typeface="Calibri"/>
                      </a:endParaRPr>
                    </a:p>
                  </a:txBody>
                  <a:tcPr marL="9525" marR="9525" marT="9525" marB="0" anchor="b"/>
                </a:tc>
                <a:tc hMerge="1">
                  <a:txBody>
                    <a:bodyPr/>
                    <a:lstStyle/>
                    <a:p>
                      <a:pPr algn="l" fontAlgn="b"/>
                      <a:endParaRPr lang="en-US" sz="2400" b="0" i="0" u="none" strike="noStrike" dirty="0">
                        <a:solidFill>
                          <a:srgbClr val="000000"/>
                        </a:solidFill>
                        <a:latin typeface="Calibri"/>
                      </a:endParaRPr>
                    </a:p>
                  </a:txBody>
                  <a:tcPr marL="9525" marR="9525" marT="9525" marB="0" anchor="b"/>
                </a:tc>
              </a:tr>
              <a:tr h="370840">
                <a:tc>
                  <a:txBody>
                    <a:bodyPr/>
                    <a:lstStyle/>
                    <a:p>
                      <a:pPr algn="ctr" fontAlgn="b"/>
                      <a:endParaRPr lang="en-US" sz="2400" b="0" i="0" u="none" strike="noStrike" dirty="0">
                        <a:solidFill>
                          <a:srgbClr val="000000"/>
                        </a:solidFill>
                        <a:latin typeface="Calibri"/>
                      </a:endParaRPr>
                    </a:p>
                  </a:txBody>
                  <a:tcPr marL="9525" marR="9525" marT="9525" marB="0" anchor="ctr"/>
                </a:tc>
                <a:tc gridSpan="4">
                  <a:txBody>
                    <a:bodyPr/>
                    <a:lstStyle/>
                    <a:p>
                      <a:pPr algn="ctr" fontAlgn="b"/>
                      <a:r>
                        <a:rPr lang="en-US" sz="2400" b="0" i="0" u="none" strike="noStrike" dirty="0">
                          <a:solidFill>
                            <a:srgbClr val="000000"/>
                          </a:solidFill>
                          <a:latin typeface="Calibri"/>
                        </a:rPr>
                        <a:t> </a:t>
                      </a:r>
                      <a:r>
                        <a:rPr lang="en-US" sz="2400" b="1" i="0" u="none" strike="noStrike" dirty="0" smtClean="0">
                          <a:solidFill>
                            <a:srgbClr val="000000"/>
                          </a:solidFill>
                          <a:latin typeface="+mn-lt"/>
                        </a:rPr>
                        <a:t>Rankings</a:t>
                      </a:r>
                      <a:endParaRPr lang="en-US" sz="2400" b="1" i="0" u="none" strike="noStrike" dirty="0">
                        <a:solidFill>
                          <a:srgbClr val="000000"/>
                        </a:solidFill>
                        <a:latin typeface="Calibri"/>
                      </a:endParaRPr>
                    </a:p>
                  </a:txBody>
                  <a:tcPr marL="9525" marR="9525" marT="9525" marB="0" anchor="ctr"/>
                </a:tc>
                <a:tc hMerge="1">
                  <a:txBody>
                    <a:bodyPr/>
                    <a:lstStyle/>
                    <a:p>
                      <a:pPr algn="ctr" fontAlgn="b"/>
                      <a:endParaRPr lang="en-US" sz="2400" b="0" i="0" u="none" strike="noStrike" dirty="0">
                        <a:solidFill>
                          <a:srgbClr val="000000"/>
                        </a:solidFill>
                        <a:latin typeface="Calibri"/>
                      </a:endParaRPr>
                    </a:p>
                  </a:txBody>
                  <a:tcPr marL="9525" marR="9525" marT="9525" marB="0" anchor="ctr"/>
                </a:tc>
                <a:tc hMerge="1">
                  <a:txBody>
                    <a:bodyPr/>
                    <a:lstStyle/>
                    <a:p>
                      <a:pPr algn="ctr" fontAlgn="b"/>
                      <a:endParaRPr lang="en-US" sz="2400" b="0" i="0" u="none" strike="noStrike" dirty="0">
                        <a:solidFill>
                          <a:srgbClr val="000000"/>
                        </a:solidFill>
                        <a:latin typeface="Calibri"/>
                      </a:endParaRPr>
                    </a:p>
                  </a:txBody>
                  <a:tcPr marL="9525" marR="9525" marT="9525" marB="0" anchor="ctr"/>
                </a:tc>
                <a:tc hMerge="1">
                  <a:txBody>
                    <a:bodyPr/>
                    <a:lstStyle/>
                    <a:p>
                      <a:pPr algn="ctr" fontAlgn="b"/>
                      <a:endParaRPr lang="en-US" sz="2400" b="0" i="0" u="none" strike="noStrike" dirty="0">
                        <a:solidFill>
                          <a:srgbClr val="000000"/>
                        </a:solidFill>
                        <a:latin typeface="Calibri"/>
                      </a:endParaRPr>
                    </a:p>
                  </a:txBody>
                  <a:tcPr marL="9525" marR="9525" marT="9525" marB="0" anchor="ctr"/>
                </a:tc>
              </a:tr>
              <a:tr h="370840">
                <a:tc>
                  <a:txBody>
                    <a:bodyPr/>
                    <a:lstStyle/>
                    <a:p>
                      <a:pPr algn="ctr" fontAlgn="b"/>
                      <a:r>
                        <a:rPr lang="en-US" sz="2400" b="0" i="0" u="none" strike="noStrike" dirty="0">
                          <a:solidFill>
                            <a:srgbClr val="000000"/>
                          </a:solidFill>
                          <a:latin typeface="Calibri"/>
                        </a:rPr>
                        <a:t>1</a:t>
                      </a:r>
                      <a:r>
                        <a:rPr lang="en-US" sz="2400" b="0" i="0" u="none" strike="noStrike" baseline="30000" dirty="0">
                          <a:solidFill>
                            <a:srgbClr val="000000"/>
                          </a:solidFill>
                          <a:latin typeface="Calibri"/>
                        </a:rPr>
                        <a:t>st</a:t>
                      </a:r>
                    </a:p>
                  </a:txBody>
                  <a:tcPr marL="9525" marR="9525" marT="9525" marB="0" anchor="ctr"/>
                </a:tc>
                <a:tc>
                  <a:txBody>
                    <a:bodyPr/>
                    <a:lstStyle/>
                    <a:p>
                      <a:pPr algn="ctr" fontAlgn="b"/>
                      <a:r>
                        <a:rPr lang="en-US" sz="2400" b="0" i="0" u="none" strike="noStrike" dirty="0">
                          <a:solidFill>
                            <a:srgbClr val="000000"/>
                          </a:solidFill>
                          <a:latin typeface="Calibri"/>
                        </a:rPr>
                        <a:t>Williams</a:t>
                      </a:r>
                    </a:p>
                  </a:txBody>
                  <a:tcPr marL="9525" marR="9525" marT="9525" marB="0" anchor="ctr"/>
                </a:tc>
                <a:tc>
                  <a:txBody>
                    <a:bodyPr/>
                    <a:lstStyle/>
                    <a:p>
                      <a:pPr algn="ctr" fontAlgn="b"/>
                      <a:r>
                        <a:rPr lang="en-US" sz="2400" b="0" i="0" u="none" strike="noStrike" dirty="0">
                          <a:solidFill>
                            <a:srgbClr val="000000"/>
                          </a:solidFill>
                          <a:latin typeface="Calibri"/>
                        </a:rPr>
                        <a:t>Tremblay</a:t>
                      </a:r>
                    </a:p>
                  </a:txBody>
                  <a:tcPr marL="9525" marR="9525" marT="9525" marB="0" anchor="ctr"/>
                </a:tc>
                <a:tc>
                  <a:txBody>
                    <a:bodyPr/>
                    <a:lstStyle/>
                    <a:p>
                      <a:pPr algn="ctr" fontAlgn="b"/>
                      <a:r>
                        <a:rPr lang="en-US" sz="2400" b="0" i="0" u="none" strike="noStrike">
                          <a:solidFill>
                            <a:srgbClr val="000000"/>
                          </a:solidFill>
                          <a:latin typeface="Calibri"/>
                        </a:rPr>
                        <a:t>Satou</a:t>
                      </a:r>
                    </a:p>
                  </a:txBody>
                  <a:tcPr marL="9525" marR="9525" marT="9525" marB="0" anchor="ctr"/>
                </a:tc>
                <a:tc>
                  <a:txBody>
                    <a:bodyPr/>
                    <a:lstStyle/>
                    <a:p>
                      <a:pPr algn="ctr" fontAlgn="b"/>
                      <a:r>
                        <a:rPr lang="en-US" sz="2400" b="0" i="0" u="none" strike="noStrike">
                          <a:solidFill>
                            <a:srgbClr val="000000"/>
                          </a:solidFill>
                          <a:latin typeface="Calibri"/>
                        </a:rPr>
                        <a:t>Russo</a:t>
                      </a:r>
                    </a:p>
                  </a:txBody>
                  <a:tcPr marL="9525" marR="9525" marT="9525" marB="0" anchor="ctr"/>
                </a:tc>
              </a:tr>
              <a:tr h="370840">
                <a:tc>
                  <a:txBody>
                    <a:bodyPr/>
                    <a:lstStyle/>
                    <a:p>
                      <a:pPr algn="ctr" fontAlgn="b"/>
                      <a:r>
                        <a:rPr lang="en-US" sz="2400" b="0" i="0" u="none" strike="noStrike" dirty="0" smtClean="0">
                          <a:solidFill>
                            <a:srgbClr val="000000"/>
                          </a:solidFill>
                          <a:latin typeface="Calibri"/>
                        </a:rPr>
                        <a:t>2</a:t>
                      </a:r>
                      <a:r>
                        <a:rPr lang="en-US" sz="2400" b="0" i="0" u="none" strike="noStrike" baseline="30000" dirty="0" smtClean="0">
                          <a:solidFill>
                            <a:srgbClr val="000000"/>
                          </a:solidFill>
                          <a:latin typeface="+mn-lt"/>
                        </a:rPr>
                        <a:t>nd</a:t>
                      </a:r>
                      <a:endParaRPr lang="en-US" sz="2400" b="0" i="0" u="none" strike="noStrike" dirty="0">
                        <a:solidFill>
                          <a:srgbClr val="000000"/>
                        </a:solidFill>
                        <a:latin typeface="Calibri"/>
                      </a:endParaRPr>
                    </a:p>
                  </a:txBody>
                  <a:tcPr marL="9525" marR="9525" marT="9525" marB="0" anchor="ctr"/>
                </a:tc>
                <a:tc>
                  <a:txBody>
                    <a:bodyPr/>
                    <a:lstStyle/>
                    <a:p>
                      <a:pPr algn="ctr" fontAlgn="b"/>
                      <a:r>
                        <a:rPr lang="en-US" sz="2400" b="0" i="0" u="none" strike="noStrike" dirty="0" err="1">
                          <a:solidFill>
                            <a:srgbClr val="000000"/>
                          </a:solidFill>
                          <a:latin typeface="Calibri"/>
                        </a:rPr>
                        <a:t>Satou</a:t>
                      </a:r>
                      <a:endParaRPr lang="en-US" sz="2400" b="0" i="0" u="none" strike="noStrike" dirty="0">
                        <a:solidFill>
                          <a:srgbClr val="000000"/>
                        </a:solidFill>
                        <a:latin typeface="Calibri"/>
                      </a:endParaRPr>
                    </a:p>
                  </a:txBody>
                  <a:tcPr marL="9525" marR="9525" marT="9525" marB="0" anchor="ctr"/>
                </a:tc>
                <a:tc>
                  <a:txBody>
                    <a:bodyPr/>
                    <a:lstStyle/>
                    <a:p>
                      <a:pPr algn="ctr" fontAlgn="b"/>
                      <a:r>
                        <a:rPr lang="en-US" sz="2400" b="0" i="0" u="none" strike="noStrike" dirty="0" err="1">
                          <a:solidFill>
                            <a:srgbClr val="000000"/>
                          </a:solidFill>
                          <a:latin typeface="Calibri"/>
                        </a:rPr>
                        <a:t>Satou</a:t>
                      </a:r>
                      <a:endParaRPr lang="en-US" sz="2400" b="0" i="0" u="none" strike="noStrike" dirty="0">
                        <a:solidFill>
                          <a:srgbClr val="000000"/>
                        </a:solidFill>
                        <a:latin typeface="Calibri"/>
                      </a:endParaRPr>
                    </a:p>
                  </a:txBody>
                  <a:tcPr marL="9525" marR="9525" marT="9525" marB="0" anchor="ctr"/>
                </a:tc>
                <a:tc>
                  <a:txBody>
                    <a:bodyPr/>
                    <a:lstStyle/>
                    <a:p>
                      <a:pPr algn="ctr" fontAlgn="b"/>
                      <a:r>
                        <a:rPr lang="en-US" sz="2400" b="0" i="0" u="none" strike="noStrike" dirty="0" smtClean="0">
                          <a:solidFill>
                            <a:srgbClr val="000000"/>
                          </a:solidFill>
                          <a:latin typeface="+mn-lt"/>
                        </a:rPr>
                        <a:t>Williams</a:t>
                      </a:r>
                      <a:endParaRPr lang="en-US" sz="2400" b="0" i="0" u="none" strike="noStrike" dirty="0">
                        <a:solidFill>
                          <a:srgbClr val="000000"/>
                        </a:solidFill>
                        <a:latin typeface="Calibri"/>
                      </a:endParaRPr>
                    </a:p>
                  </a:txBody>
                  <a:tcPr marL="9525" marR="9525" marT="9525" marB="0" anchor="ctr"/>
                </a:tc>
                <a:tc>
                  <a:txBody>
                    <a:bodyPr/>
                    <a:lstStyle/>
                    <a:p>
                      <a:pPr algn="ctr" fontAlgn="b"/>
                      <a:r>
                        <a:rPr lang="en-US" sz="2400" b="0" i="0" u="none" strike="noStrike" dirty="0" smtClean="0">
                          <a:solidFill>
                            <a:srgbClr val="000000"/>
                          </a:solidFill>
                          <a:latin typeface="+mn-lt"/>
                        </a:rPr>
                        <a:t>Williams</a:t>
                      </a:r>
                      <a:endParaRPr lang="en-US" sz="2400" b="0" i="0" u="none" strike="noStrike" dirty="0">
                        <a:solidFill>
                          <a:srgbClr val="000000"/>
                        </a:solidFill>
                        <a:latin typeface="Calibri"/>
                      </a:endParaRPr>
                    </a:p>
                  </a:txBody>
                  <a:tcPr marL="9525" marR="9525" marT="9525" marB="0" anchor="ctr"/>
                </a:tc>
              </a:tr>
              <a:tr h="370840">
                <a:tc>
                  <a:txBody>
                    <a:bodyPr/>
                    <a:lstStyle/>
                    <a:p>
                      <a:pPr algn="ctr" fontAlgn="b"/>
                      <a:r>
                        <a:rPr lang="en-US" sz="2400" b="0" i="0" u="none" strike="noStrike" dirty="0" smtClean="0">
                          <a:solidFill>
                            <a:srgbClr val="000000"/>
                          </a:solidFill>
                          <a:latin typeface="Calibri"/>
                        </a:rPr>
                        <a:t>3</a:t>
                      </a:r>
                      <a:r>
                        <a:rPr lang="en-US" sz="2400" b="0" i="0" u="none" strike="noStrike" baseline="30000" dirty="0" smtClean="0">
                          <a:solidFill>
                            <a:srgbClr val="000000"/>
                          </a:solidFill>
                          <a:latin typeface="+mn-lt"/>
                        </a:rPr>
                        <a:t>rd</a:t>
                      </a:r>
                      <a:endParaRPr lang="en-US" sz="2400" b="0" i="0" u="none" strike="noStrike" dirty="0">
                        <a:solidFill>
                          <a:srgbClr val="000000"/>
                        </a:solidFill>
                        <a:latin typeface="Calibri"/>
                      </a:endParaRPr>
                    </a:p>
                  </a:txBody>
                  <a:tcPr marL="9525" marR="9525" marT="9525" marB="0" anchor="ctr"/>
                </a:tc>
                <a:tc>
                  <a:txBody>
                    <a:bodyPr/>
                    <a:lstStyle/>
                    <a:p>
                      <a:pPr algn="ctr" fontAlgn="b"/>
                      <a:r>
                        <a:rPr lang="en-US" sz="2400" b="0" i="0" u="none" strike="noStrike" dirty="0">
                          <a:solidFill>
                            <a:srgbClr val="000000"/>
                          </a:solidFill>
                          <a:latin typeface="Calibri"/>
                        </a:rPr>
                        <a:t>Tremblay</a:t>
                      </a:r>
                    </a:p>
                  </a:txBody>
                  <a:tcPr marL="9525" marR="9525" marT="9525" marB="0" anchor="ctr"/>
                </a:tc>
                <a:tc>
                  <a:txBody>
                    <a:bodyPr/>
                    <a:lstStyle/>
                    <a:p>
                      <a:pPr algn="ctr" fontAlgn="b"/>
                      <a:r>
                        <a:rPr lang="en-US" sz="2400" b="0" i="0" u="none" strike="noStrike" dirty="0" smtClean="0">
                          <a:solidFill>
                            <a:srgbClr val="000000"/>
                          </a:solidFill>
                          <a:latin typeface="+mn-lt"/>
                        </a:rPr>
                        <a:t>Williams</a:t>
                      </a:r>
                      <a:endParaRPr lang="en-US" sz="2400" b="0" i="0" u="none" strike="noStrike" dirty="0">
                        <a:solidFill>
                          <a:srgbClr val="000000"/>
                        </a:solidFill>
                        <a:latin typeface="Calibri"/>
                      </a:endParaRPr>
                    </a:p>
                  </a:txBody>
                  <a:tcPr marL="9525" marR="9525" marT="9525" marB="0" anchor="ctr"/>
                </a:tc>
                <a:tc>
                  <a:txBody>
                    <a:bodyPr/>
                    <a:lstStyle/>
                    <a:p>
                      <a:pPr algn="ctr" fontAlgn="b"/>
                      <a:r>
                        <a:rPr lang="en-US" sz="2400" b="0" i="0" u="none" strike="noStrike" dirty="0">
                          <a:solidFill>
                            <a:srgbClr val="000000"/>
                          </a:solidFill>
                          <a:latin typeface="Calibri"/>
                        </a:rPr>
                        <a:t>Tremblay</a:t>
                      </a:r>
                    </a:p>
                  </a:txBody>
                  <a:tcPr marL="9525" marR="9525" marT="9525" marB="0" anchor="ctr"/>
                </a:tc>
                <a:tc>
                  <a:txBody>
                    <a:bodyPr/>
                    <a:lstStyle/>
                    <a:p>
                      <a:pPr algn="ctr" fontAlgn="b"/>
                      <a:r>
                        <a:rPr lang="en-US" sz="2400" b="0" i="0" u="none" strike="noStrike" dirty="0" err="1">
                          <a:solidFill>
                            <a:srgbClr val="000000"/>
                          </a:solidFill>
                          <a:latin typeface="Calibri"/>
                        </a:rPr>
                        <a:t>Satou</a:t>
                      </a:r>
                      <a:endParaRPr lang="en-US" sz="2400" b="0" i="0" u="none" strike="noStrike" dirty="0">
                        <a:solidFill>
                          <a:srgbClr val="000000"/>
                        </a:solidFill>
                        <a:latin typeface="Calibri"/>
                      </a:endParaRPr>
                    </a:p>
                  </a:txBody>
                  <a:tcPr marL="9525" marR="9525" marT="9525" marB="0" anchor="ctr"/>
                </a:tc>
              </a:tr>
              <a:tr h="370840">
                <a:tc>
                  <a:txBody>
                    <a:bodyPr/>
                    <a:lstStyle/>
                    <a:p>
                      <a:pPr algn="ctr" fontAlgn="b"/>
                      <a:r>
                        <a:rPr lang="en-US" sz="2400" b="0" i="0" u="none" strike="noStrike" dirty="0" smtClean="0">
                          <a:solidFill>
                            <a:srgbClr val="000000"/>
                          </a:solidFill>
                          <a:latin typeface="Calibri"/>
                        </a:rPr>
                        <a:t>4</a:t>
                      </a:r>
                      <a:r>
                        <a:rPr lang="en-US" sz="2400" b="0" i="0" u="none" strike="noStrike" baseline="30000" dirty="0" smtClean="0">
                          <a:solidFill>
                            <a:srgbClr val="000000"/>
                          </a:solidFill>
                          <a:latin typeface="+mn-lt"/>
                        </a:rPr>
                        <a:t>th</a:t>
                      </a:r>
                      <a:endParaRPr lang="en-US" sz="2400" b="0" i="0" u="none" strike="noStrike" dirty="0">
                        <a:solidFill>
                          <a:srgbClr val="000000"/>
                        </a:solidFill>
                        <a:latin typeface="Calibri"/>
                      </a:endParaRPr>
                    </a:p>
                  </a:txBody>
                  <a:tcPr marL="9525" marR="9525" marT="9525" marB="0" anchor="ctr"/>
                </a:tc>
                <a:tc>
                  <a:txBody>
                    <a:bodyPr/>
                    <a:lstStyle/>
                    <a:p>
                      <a:pPr algn="ctr" fontAlgn="b"/>
                      <a:r>
                        <a:rPr lang="en-US" sz="2400" b="0" i="0" u="none" strike="noStrike">
                          <a:solidFill>
                            <a:srgbClr val="000000"/>
                          </a:solidFill>
                          <a:latin typeface="Calibri"/>
                        </a:rPr>
                        <a:t>Russo</a:t>
                      </a:r>
                    </a:p>
                  </a:txBody>
                  <a:tcPr marL="9525" marR="9525" marT="9525" marB="0" anchor="ctr"/>
                </a:tc>
                <a:tc>
                  <a:txBody>
                    <a:bodyPr/>
                    <a:lstStyle/>
                    <a:p>
                      <a:pPr algn="ctr" fontAlgn="b"/>
                      <a:r>
                        <a:rPr lang="en-US" sz="2400" b="0" i="0" u="none" strike="noStrike">
                          <a:solidFill>
                            <a:srgbClr val="000000"/>
                          </a:solidFill>
                          <a:latin typeface="Calibri"/>
                        </a:rPr>
                        <a:t>Russo</a:t>
                      </a:r>
                    </a:p>
                  </a:txBody>
                  <a:tcPr marL="9525" marR="9525" marT="9525" marB="0" anchor="ctr"/>
                </a:tc>
                <a:tc>
                  <a:txBody>
                    <a:bodyPr/>
                    <a:lstStyle/>
                    <a:p>
                      <a:pPr algn="ctr" fontAlgn="b"/>
                      <a:r>
                        <a:rPr lang="en-US" sz="2400" b="0" i="0" u="none" strike="noStrike">
                          <a:solidFill>
                            <a:srgbClr val="000000"/>
                          </a:solidFill>
                          <a:latin typeface="Calibri"/>
                        </a:rPr>
                        <a:t>Russo</a:t>
                      </a:r>
                    </a:p>
                  </a:txBody>
                  <a:tcPr marL="9525" marR="9525" marT="9525" marB="0" anchor="ctr"/>
                </a:tc>
                <a:tc>
                  <a:txBody>
                    <a:bodyPr/>
                    <a:lstStyle/>
                    <a:p>
                      <a:pPr algn="ctr" fontAlgn="b"/>
                      <a:r>
                        <a:rPr lang="en-US" sz="2400" b="0" i="0" u="none" strike="noStrike" dirty="0">
                          <a:solidFill>
                            <a:srgbClr val="000000"/>
                          </a:solidFill>
                          <a:latin typeface="Calibri"/>
                        </a:rPr>
                        <a:t>Tremblay</a:t>
                      </a:r>
                    </a:p>
                  </a:txBody>
                  <a:tcPr marL="9525" marR="9525" marT="9525" marB="0" anchor="ctr"/>
                </a:tc>
              </a:tr>
              <a:tr h="370840">
                <a:tc>
                  <a:txBody>
                    <a:bodyPr/>
                    <a:lstStyle/>
                    <a:p>
                      <a:pPr algn="ctr" fontAlgn="b"/>
                      <a:r>
                        <a:rPr lang="en-US" sz="2400" b="1" i="0" u="none" strike="noStrike">
                          <a:solidFill>
                            <a:srgbClr val="000000"/>
                          </a:solidFill>
                          <a:latin typeface="Calibri"/>
                        </a:rPr>
                        <a:t>Total Votes</a:t>
                      </a:r>
                    </a:p>
                  </a:txBody>
                  <a:tcPr marL="9525" marR="9525" marT="9525" marB="0" anchor="ctr"/>
                </a:tc>
                <a:tc>
                  <a:txBody>
                    <a:bodyPr/>
                    <a:lstStyle/>
                    <a:p>
                      <a:pPr algn="ctr" fontAlgn="b"/>
                      <a:r>
                        <a:rPr lang="en-US" sz="2400" b="1" i="0" u="none" strike="noStrike">
                          <a:solidFill>
                            <a:srgbClr val="000000"/>
                          </a:solidFill>
                          <a:latin typeface="Calibri"/>
                        </a:rPr>
                        <a:t>132</a:t>
                      </a:r>
                    </a:p>
                  </a:txBody>
                  <a:tcPr marL="9525" marR="9525" marT="9525" marB="0" anchor="ctr"/>
                </a:tc>
                <a:tc>
                  <a:txBody>
                    <a:bodyPr/>
                    <a:lstStyle/>
                    <a:p>
                      <a:pPr algn="ctr" fontAlgn="b"/>
                      <a:r>
                        <a:rPr lang="en-US" sz="2400" b="1" i="0" u="none" strike="noStrike">
                          <a:solidFill>
                            <a:srgbClr val="000000"/>
                          </a:solidFill>
                          <a:latin typeface="Calibri"/>
                        </a:rPr>
                        <a:t>210</a:t>
                      </a:r>
                    </a:p>
                  </a:txBody>
                  <a:tcPr marL="9525" marR="9525" marT="9525" marB="0" anchor="ctr"/>
                </a:tc>
                <a:tc>
                  <a:txBody>
                    <a:bodyPr/>
                    <a:lstStyle/>
                    <a:p>
                      <a:pPr algn="ctr" fontAlgn="b"/>
                      <a:r>
                        <a:rPr lang="en-US" sz="2400" b="1" i="0" u="none" strike="noStrike">
                          <a:solidFill>
                            <a:srgbClr val="000000"/>
                          </a:solidFill>
                          <a:latin typeface="Calibri"/>
                        </a:rPr>
                        <a:t>167</a:t>
                      </a:r>
                    </a:p>
                  </a:txBody>
                  <a:tcPr marL="9525" marR="9525" marT="9525" marB="0" anchor="ctr"/>
                </a:tc>
                <a:tc>
                  <a:txBody>
                    <a:bodyPr/>
                    <a:lstStyle/>
                    <a:p>
                      <a:pPr algn="ctr" fontAlgn="b"/>
                      <a:r>
                        <a:rPr lang="en-US" sz="2400" b="1" i="0" u="none" strike="noStrike" dirty="0">
                          <a:solidFill>
                            <a:srgbClr val="000000"/>
                          </a:solidFill>
                          <a:latin typeface="Calibri"/>
                        </a:rPr>
                        <a:t>267</a:t>
                      </a:r>
                    </a:p>
                  </a:txBody>
                  <a:tcPr marL="9525" marR="9525" marT="9525" marB="0" anchor="ctr"/>
                </a:tc>
              </a:tr>
            </a:tbl>
          </a:graphicData>
        </a:graphic>
      </p:graphicFrame>
      <p:cxnSp>
        <p:nvCxnSpPr>
          <p:cNvPr id="6" name="Straight Connector 5"/>
          <p:cNvCxnSpPr/>
          <p:nvPr/>
        </p:nvCxnSpPr>
        <p:spPr>
          <a:xfrm>
            <a:off x="2113128" y="2057400"/>
            <a:ext cx="16002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flipV="1">
            <a:off x="2133600" y="2057400"/>
            <a:ext cx="16002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3789528" y="2819400"/>
            <a:ext cx="16002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V="1">
            <a:off x="3810000" y="2819400"/>
            <a:ext cx="16002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5415128" y="2438400"/>
            <a:ext cx="16002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5435600" y="2438400"/>
            <a:ext cx="16002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7048500" y="2438400"/>
            <a:ext cx="16002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V="1">
            <a:off x="7068972" y="2438400"/>
            <a:ext cx="1600200" cy="30480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Plurality with Elimination Method (cont.)</a:t>
            </a:r>
            <a:endParaRPr lang="en-US" dirty="0"/>
          </a:p>
        </p:txBody>
      </p:sp>
      <p:sp>
        <p:nvSpPr>
          <p:cNvPr id="5" name="Content Placeholder 4"/>
          <p:cNvSpPr>
            <a:spLocks noGrp="1"/>
          </p:cNvSpPr>
          <p:nvPr>
            <p:ph idx="1"/>
          </p:nvPr>
        </p:nvSpPr>
        <p:spPr/>
        <p:txBody>
          <a:bodyPr>
            <a:noAutofit/>
          </a:bodyPr>
          <a:lstStyle/>
          <a:p>
            <a:r>
              <a:rPr lang="en-US" sz="2700" dirty="0" smtClean="0"/>
              <a:t>Now, the preference table must be adjusted accordingly. For example, in the first rankings column, </a:t>
            </a:r>
            <a:r>
              <a:rPr lang="en-US" sz="2700" dirty="0" err="1" smtClean="0"/>
              <a:t>Satou</a:t>
            </a:r>
            <a:r>
              <a:rPr lang="en-US" sz="2700" dirty="0" smtClean="0"/>
              <a:t> will now be ranked first, Tremblay second, and Russo third. In the second rankings column, Tremblay and </a:t>
            </a:r>
            <a:r>
              <a:rPr lang="en-US" sz="2700" dirty="0" err="1" smtClean="0"/>
              <a:t>Satou</a:t>
            </a:r>
            <a:r>
              <a:rPr lang="en-US" sz="2700" dirty="0" smtClean="0"/>
              <a:t> remain in first and second place, but Russo will move into third place. In the third rankings column, both Tremblay and Russo move up one ranking. Finally, in the last rankings column, </a:t>
            </a:r>
            <a:r>
              <a:rPr lang="en-US" sz="2700" dirty="0" err="1" smtClean="0"/>
              <a:t>Satou</a:t>
            </a:r>
            <a:r>
              <a:rPr lang="en-US" sz="2700" dirty="0" smtClean="0"/>
              <a:t> and Tremblay move up one ranking. The new preference table for the second cycle is shown in Table 12. Note that the number of votes in the bottom row will stay the same in each cycle.</a:t>
            </a:r>
            <a:endParaRPr lang="en-US" sz="2700"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Plurality with Elimination Method (cont.)</a:t>
            </a:r>
            <a:endParaRPr lang="en-US" dirty="0"/>
          </a:p>
        </p:txBody>
      </p:sp>
      <p:graphicFrame>
        <p:nvGraphicFramePr>
          <p:cNvPr id="4" name="Content Placeholder 3"/>
          <p:cNvGraphicFramePr>
            <a:graphicFrameLocks noGrp="1"/>
          </p:cNvGraphicFramePr>
          <p:nvPr>
            <p:ph idx="1"/>
          </p:nvPr>
        </p:nvGraphicFramePr>
        <p:xfrm>
          <a:off x="457200" y="1279525"/>
          <a:ext cx="8229600" cy="2251710"/>
        </p:xfrm>
        <a:graphic>
          <a:graphicData uri="http://schemas.openxmlformats.org/drawingml/2006/table">
            <a:tbl>
              <a:tblPr firstRow="1" bandRow="1">
                <a:tableStyleId>{5C22544A-7EE6-4342-B048-85BDC9FD1C3A}</a:tableStyleId>
              </a:tblPr>
              <a:tblGrid>
                <a:gridCol w="1645920"/>
                <a:gridCol w="1645920"/>
                <a:gridCol w="1645920"/>
                <a:gridCol w="1645920"/>
                <a:gridCol w="1645920"/>
              </a:tblGrid>
              <a:tr h="370840">
                <a:tc gridSpan="5">
                  <a:txBody>
                    <a:bodyPr/>
                    <a:lstStyle/>
                    <a:p>
                      <a:pPr algn="ctr" fontAlgn="b"/>
                      <a:r>
                        <a:rPr lang="en-US" sz="2400" b="1" i="0" u="none" strike="noStrike" dirty="0">
                          <a:solidFill>
                            <a:schemeClr val="bg1"/>
                          </a:solidFill>
                          <a:latin typeface="Calibri"/>
                        </a:rPr>
                        <a:t>Table </a:t>
                      </a:r>
                      <a:r>
                        <a:rPr lang="en-US" sz="2400" b="1" i="0" u="none" strike="noStrike" dirty="0" smtClean="0">
                          <a:solidFill>
                            <a:schemeClr val="bg1"/>
                          </a:solidFill>
                          <a:latin typeface="Calibri"/>
                        </a:rPr>
                        <a:t>12: Plurality </a:t>
                      </a:r>
                      <a:r>
                        <a:rPr lang="en-US" sz="2400" b="1" i="0" u="none" strike="noStrike" dirty="0">
                          <a:solidFill>
                            <a:schemeClr val="bg1"/>
                          </a:solidFill>
                          <a:latin typeface="Calibri"/>
                        </a:rPr>
                        <a:t>with Elimination Cycle 1 </a:t>
                      </a:r>
                      <a:r>
                        <a:rPr lang="en-US" sz="2400" b="1" i="0" u="none" strike="noStrike" dirty="0" smtClean="0">
                          <a:solidFill>
                            <a:schemeClr val="bg1"/>
                          </a:solidFill>
                          <a:latin typeface="Calibri"/>
                        </a:rPr>
                        <a:t>Simplified </a:t>
                      </a:r>
                      <a:endParaRPr lang="en-US" sz="2400" b="1" i="0" u="none" strike="noStrike" dirty="0">
                        <a:solidFill>
                          <a:schemeClr val="bg1"/>
                        </a:solidFill>
                        <a:latin typeface="Calibri"/>
                      </a:endParaRPr>
                    </a:p>
                  </a:txBody>
                  <a:tcPr marL="9525" marR="9525" marT="9525" marB="0" anchor="ctr"/>
                </a:tc>
                <a:tc hMerge="1">
                  <a:txBody>
                    <a:bodyPr/>
                    <a:lstStyle/>
                    <a:p>
                      <a:pPr algn="ctr" fontAlgn="b"/>
                      <a:endParaRPr lang="en-US" sz="2400" b="0" i="0" u="none" strike="noStrike">
                        <a:solidFill>
                          <a:srgbClr val="000000"/>
                        </a:solidFill>
                        <a:latin typeface="Calibri"/>
                      </a:endParaRPr>
                    </a:p>
                  </a:txBody>
                  <a:tcPr marL="9525" marR="9525" marT="9525" marB="0" anchor="ctr"/>
                </a:tc>
                <a:tc hMerge="1">
                  <a:txBody>
                    <a:bodyPr/>
                    <a:lstStyle/>
                    <a:p>
                      <a:pPr algn="ctr" fontAlgn="b"/>
                      <a:endParaRPr lang="en-US" sz="2400" b="0" i="0" u="none" strike="noStrike">
                        <a:solidFill>
                          <a:srgbClr val="000000"/>
                        </a:solidFill>
                        <a:latin typeface="Calibri"/>
                      </a:endParaRPr>
                    </a:p>
                  </a:txBody>
                  <a:tcPr marL="9525" marR="9525" marT="9525" marB="0" anchor="ctr"/>
                </a:tc>
                <a:tc hMerge="1">
                  <a:txBody>
                    <a:bodyPr/>
                    <a:lstStyle/>
                    <a:p>
                      <a:pPr algn="ctr" fontAlgn="b"/>
                      <a:endParaRPr lang="en-US" sz="2400" b="0" i="0" u="none" strike="noStrike">
                        <a:solidFill>
                          <a:srgbClr val="000000"/>
                        </a:solidFill>
                        <a:latin typeface="Calibri"/>
                      </a:endParaRPr>
                    </a:p>
                  </a:txBody>
                  <a:tcPr marL="9525" marR="9525" marT="9525" marB="0" anchor="ctr"/>
                </a:tc>
                <a:tc hMerge="1">
                  <a:txBody>
                    <a:bodyPr/>
                    <a:lstStyle/>
                    <a:p>
                      <a:pPr algn="ctr" fontAlgn="b"/>
                      <a:endParaRPr lang="en-US" sz="2400" b="0" i="0" u="none" strike="noStrike" dirty="0">
                        <a:solidFill>
                          <a:srgbClr val="000000"/>
                        </a:solidFill>
                        <a:latin typeface="Calibri"/>
                      </a:endParaRPr>
                    </a:p>
                  </a:txBody>
                  <a:tcPr marL="9525" marR="9525" marT="9525" marB="0" anchor="ctr"/>
                </a:tc>
              </a:tr>
              <a:tr h="370840">
                <a:tc>
                  <a:txBody>
                    <a:bodyPr/>
                    <a:lstStyle/>
                    <a:p>
                      <a:pPr algn="ctr" fontAlgn="b"/>
                      <a:endParaRPr lang="en-US" sz="2400" b="0" i="0" u="none" strike="noStrike" dirty="0">
                        <a:solidFill>
                          <a:srgbClr val="000000"/>
                        </a:solidFill>
                        <a:latin typeface="Calibri"/>
                      </a:endParaRPr>
                    </a:p>
                  </a:txBody>
                  <a:tcPr marL="9525" marR="9525" marT="9525" marB="0" anchor="ctr"/>
                </a:tc>
                <a:tc gridSpan="4">
                  <a:txBody>
                    <a:bodyPr/>
                    <a:lstStyle/>
                    <a:p>
                      <a:pPr algn="ctr" fontAlgn="b"/>
                      <a:r>
                        <a:rPr lang="en-US" sz="2400" b="1" i="0" u="none" strike="noStrike" dirty="0" smtClean="0">
                          <a:solidFill>
                            <a:srgbClr val="000000"/>
                          </a:solidFill>
                          <a:latin typeface="+mn-lt"/>
                        </a:rPr>
                        <a:t>Rankings</a:t>
                      </a:r>
                      <a:endParaRPr lang="en-US" sz="2400" b="1" i="0" u="none" strike="noStrike" dirty="0">
                        <a:solidFill>
                          <a:srgbClr val="000000"/>
                        </a:solidFill>
                        <a:latin typeface="Calibri"/>
                      </a:endParaRPr>
                    </a:p>
                  </a:txBody>
                  <a:tcPr marL="9525" marR="9525" marT="9525" marB="0" anchor="ctr"/>
                </a:tc>
                <a:tc hMerge="1">
                  <a:txBody>
                    <a:bodyPr/>
                    <a:lstStyle/>
                    <a:p>
                      <a:pPr algn="ctr" fontAlgn="b"/>
                      <a:endParaRPr lang="en-US" sz="2400" b="0" i="0" u="none" strike="noStrike" dirty="0">
                        <a:solidFill>
                          <a:srgbClr val="000000"/>
                        </a:solidFill>
                        <a:latin typeface="Calibri"/>
                      </a:endParaRPr>
                    </a:p>
                  </a:txBody>
                  <a:tcPr marL="9525" marR="9525" marT="9525" marB="0" anchor="ctr"/>
                </a:tc>
                <a:tc hMerge="1">
                  <a:txBody>
                    <a:bodyPr/>
                    <a:lstStyle/>
                    <a:p>
                      <a:pPr algn="ctr" fontAlgn="b"/>
                      <a:endParaRPr lang="en-US" sz="2400" b="0" i="0" u="none" strike="noStrike" dirty="0">
                        <a:solidFill>
                          <a:srgbClr val="000000"/>
                        </a:solidFill>
                        <a:latin typeface="Calibri"/>
                      </a:endParaRPr>
                    </a:p>
                  </a:txBody>
                  <a:tcPr marL="9525" marR="9525" marT="9525" marB="0" anchor="ctr"/>
                </a:tc>
                <a:tc hMerge="1">
                  <a:txBody>
                    <a:bodyPr/>
                    <a:lstStyle/>
                    <a:p>
                      <a:pPr algn="ctr" fontAlgn="b"/>
                      <a:endParaRPr lang="en-US" sz="2400" b="0" i="0" u="none" strike="noStrike" dirty="0">
                        <a:solidFill>
                          <a:srgbClr val="000000"/>
                        </a:solidFill>
                        <a:latin typeface="Calibri"/>
                      </a:endParaRPr>
                    </a:p>
                  </a:txBody>
                  <a:tcPr marL="9525" marR="9525" marT="9525" marB="0" anchor="ctr"/>
                </a:tc>
              </a:tr>
              <a:tr h="370840">
                <a:tc>
                  <a:txBody>
                    <a:bodyPr/>
                    <a:lstStyle/>
                    <a:p>
                      <a:pPr algn="ctr" fontAlgn="b"/>
                      <a:r>
                        <a:rPr lang="en-US" sz="2400" b="0" i="0" u="none" strike="noStrike" dirty="0">
                          <a:solidFill>
                            <a:srgbClr val="000000"/>
                          </a:solidFill>
                          <a:latin typeface="Calibri"/>
                        </a:rPr>
                        <a:t>1</a:t>
                      </a:r>
                      <a:r>
                        <a:rPr lang="en-US" sz="2400" b="0" i="0" u="none" strike="noStrike" baseline="30000" dirty="0">
                          <a:solidFill>
                            <a:srgbClr val="000000"/>
                          </a:solidFill>
                          <a:latin typeface="Calibri"/>
                        </a:rPr>
                        <a:t>st</a:t>
                      </a:r>
                    </a:p>
                  </a:txBody>
                  <a:tcPr marL="9525" marR="9525" marT="9525" marB="0" anchor="ctr"/>
                </a:tc>
                <a:tc>
                  <a:txBody>
                    <a:bodyPr/>
                    <a:lstStyle/>
                    <a:p>
                      <a:pPr algn="ctr" fontAlgn="b"/>
                      <a:r>
                        <a:rPr lang="en-US" sz="2400" b="0" i="0" u="none" strike="noStrike">
                          <a:solidFill>
                            <a:srgbClr val="000000"/>
                          </a:solidFill>
                          <a:latin typeface="Calibri"/>
                        </a:rPr>
                        <a:t>Satou</a:t>
                      </a:r>
                    </a:p>
                  </a:txBody>
                  <a:tcPr marL="9525" marR="9525" marT="9525" marB="0" anchor="ctr"/>
                </a:tc>
                <a:tc>
                  <a:txBody>
                    <a:bodyPr/>
                    <a:lstStyle/>
                    <a:p>
                      <a:pPr algn="ctr" fontAlgn="b"/>
                      <a:r>
                        <a:rPr lang="en-US" sz="2400" b="0" i="0" u="none" strike="noStrike">
                          <a:solidFill>
                            <a:srgbClr val="000000"/>
                          </a:solidFill>
                          <a:latin typeface="Calibri"/>
                        </a:rPr>
                        <a:t>Tremblay</a:t>
                      </a:r>
                    </a:p>
                  </a:txBody>
                  <a:tcPr marL="9525" marR="9525" marT="9525" marB="0" anchor="ctr"/>
                </a:tc>
                <a:tc>
                  <a:txBody>
                    <a:bodyPr/>
                    <a:lstStyle/>
                    <a:p>
                      <a:pPr algn="ctr" fontAlgn="b"/>
                      <a:r>
                        <a:rPr lang="en-US" sz="2400" b="0" i="0" u="none" strike="noStrike">
                          <a:solidFill>
                            <a:srgbClr val="000000"/>
                          </a:solidFill>
                          <a:latin typeface="Calibri"/>
                        </a:rPr>
                        <a:t>Satou</a:t>
                      </a:r>
                    </a:p>
                  </a:txBody>
                  <a:tcPr marL="9525" marR="9525" marT="9525" marB="0" anchor="ctr"/>
                </a:tc>
                <a:tc>
                  <a:txBody>
                    <a:bodyPr/>
                    <a:lstStyle/>
                    <a:p>
                      <a:pPr algn="ctr" fontAlgn="b"/>
                      <a:r>
                        <a:rPr lang="en-US" sz="2400" b="0" i="0" u="none" strike="noStrike">
                          <a:solidFill>
                            <a:srgbClr val="000000"/>
                          </a:solidFill>
                          <a:latin typeface="Calibri"/>
                        </a:rPr>
                        <a:t>Russo</a:t>
                      </a:r>
                    </a:p>
                  </a:txBody>
                  <a:tcPr marL="9525" marR="9525" marT="9525" marB="0" anchor="ctr"/>
                </a:tc>
              </a:tr>
              <a:tr h="370840">
                <a:tc>
                  <a:txBody>
                    <a:bodyPr/>
                    <a:lstStyle/>
                    <a:p>
                      <a:pPr algn="ctr" fontAlgn="b"/>
                      <a:r>
                        <a:rPr lang="en-US" sz="2400" b="0" i="0" u="none" strike="noStrike" dirty="0" smtClean="0">
                          <a:solidFill>
                            <a:srgbClr val="000000"/>
                          </a:solidFill>
                          <a:latin typeface="Calibri"/>
                        </a:rPr>
                        <a:t>2</a:t>
                      </a:r>
                      <a:r>
                        <a:rPr lang="en-US" sz="2400" b="0" i="0" u="none" strike="noStrike" baseline="30000" dirty="0" smtClean="0">
                          <a:solidFill>
                            <a:srgbClr val="000000"/>
                          </a:solidFill>
                          <a:latin typeface="+mn-lt"/>
                        </a:rPr>
                        <a:t>nd</a:t>
                      </a:r>
                      <a:endParaRPr lang="en-US" sz="2400" b="0" i="0" u="none" strike="noStrike" dirty="0">
                        <a:solidFill>
                          <a:srgbClr val="000000"/>
                        </a:solidFill>
                        <a:latin typeface="Calibri"/>
                      </a:endParaRPr>
                    </a:p>
                  </a:txBody>
                  <a:tcPr marL="9525" marR="9525" marT="9525" marB="0" anchor="ctr"/>
                </a:tc>
                <a:tc>
                  <a:txBody>
                    <a:bodyPr/>
                    <a:lstStyle/>
                    <a:p>
                      <a:pPr algn="ctr" fontAlgn="b"/>
                      <a:r>
                        <a:rPr lang="en-US" sz="2400" b="0" i="0" u="none" strike="noStrike">
                          <a:solidFill>
                            <a:srgbClr val="000000"/>
                          </a:solidFill>
                          <a:latin typeface="Calibri"/>
                        </a:rPr>
                        <a:t>Tremblay</a:t>
                      </a:r>
                    </a:p>
                  </a:txBody>
                  <a:tcPr marL="9525" marR="9525" marT="9525" marB="0" anchor="ctr"/>
                </a:tc>
                <a:tc>
                  <a:txBody>
                    <a:bodyPr/>
                    <a:lstStyle/>
                    <a:p>
                      <a:pPr algn="ctr" fontAlgn="b"/>
                      <a:r>
                        <a:rPr lang="en-US" sz="2400" b="0" i="0" u="none" strike="noStrike">
                          <a:solidFill>
                            <a:srgbClr val="000000"/>
                          </a:solidFill>
                          <a:latin typeface="Calibri"/>
                        </a:rPr>
                        <a:t>Satou</a:t>
                      </a:r>
                    </a:p>
                  </a:txBody>
                  <a:tcPr marL="9525" marR="9525" marT="9525" marB="0" anchor="ctr"/>
                </a:tc>
                <a:tc>
                  <a:txBody>
                    <a:bodyPr/>
                    <a:lstStyle/>
                    <a:p>
                      <a:pPr algn="ctr" fontAlgn="b"/>
                      <a:r>
                        <a:rPr lang="en-US" sz="2400" b="0" i="0" u="none" strike="noStrike">
                          <a:solidFill>
                            <a:srgbClr val="000000"/>
                          </a:solidFill>
                          <a:latin typeface="Calibri"/>
                        </a:rPr>
                        <a:t>Tremblay</a:t>
                      </a:r>
                    </a:p>
                  </a:txBody>
                  <a:tcPr marL="9525" marR="9525" marT="9525" marB="0" anchor="ctr"/>
                </a:tc>
                <a:tc>
                  <a:txBody>
                    <a:bodyPr/>
                    <a:lstStyle/>
                    <a:p>
                      <a:pPr algn="ctr" fontAlgn="b"/>
                      <a:r>
                        <a:rPr lang="en-US" sz="2400" b="0" i="0" u="none" strike="noStrike">
                          <a:solidFill>
                            <a:srgbClr val="000000"/>
                          </a:solidFill>
                          <a:latin typeface="Calibri"/>
                        </a:rPr>
                        <a:t>Satou</a:t>
                      </a:r>
                    </a:p>
                  </a:txBody>
                  <a:tcPr marL="9525" marR="9525" marT="9525" marB="0" anchor="ctr"/>
                </a:tc>
              </a:tr>
              <a:tr h="370840">
                <a:tc>
                  <a:txBody>
                    <a:bodyPr/>
                    <a:lstStyle/>
                    <a:p>
                      <a:pPr algn="ctr" fontAlgn="b"/>
                      <a:r>
                        <a:rPr lang="en-US" sz="2400" b="0" i="0" u="none" strike="noStrike" dirty="0" smtClean="0">
                          <a:solidFill>
                            <a:srgbClr val="000000"/>
                          </a:solidFill>
                          <a:latin typeface="Calibri"/>
                        </a:rPr>
                        <a:t>3</a:t>
                      </a:r>
                      <a:r>
                        <a:rPr lang="en-US" sz="2400" b="0" i="0" u="none" strike="noStrike" baseline="30000" dirty="0" smtClean="0">
                          <a:solidFill>
                            <a:srgbClr val="000000"/>
                          </a:solidFill>
                          <a:latin typeface="+mn-lt"/>
                        </a:rPr>
                        <a:t>rd</a:t>
                      </a:r>
                      <a:endParaRPr lang="en-US" sz="2400" b="0" i="0" u="none" strike="noStrike" dirty="0">
                        <a:solidFill>
                          <a:srgbClr val="000000"/>
                        </a:solidFill>
                        <a:latin typeface="Calibri"/>
                      </a:endParaRPr>
                    </a:p>
                  </a:txBody>
                  <a:tcPr marL="9525" marR="9525" marT="9525" marB="0" anchor="ctr"/>
                </a:tc>
                <a:tc>
                  <a:txBody>
                    <a:bodyPr/>
                    <a:lstStyle/>
                    <a:p>
                      <a:pPr algn="ctr" fontAlgn="b"/>
                      <a:r>
                        <a:rPr lang="en-US" sz="2400" b="0" i="0" u="none" strike="noStrike">
                          <a:solidFill>
                            <a:srgbClr val="000000"/>
                          </a:solidFill>
                          <a:latin typeface="Calibri"/>
                        </a:rPr>
                        <a:t>Russo</a:t>
                      </a:r>
                    </a:p>
                  </a:txBody>
                  <a:tcPr marL="9525" marR="9525" marT="9525" marB="0" anchor="ctr"/>
                </a:tc>
                <a:tc>
                  <a:txBody>
                    <a:bodyPr/>
                    <a:lstStyle/>
                    <a:p>
                      <a:pPr algn="ctr" fontAlgn="b"/>
                      <a:r>
                        <a:rPr lang="en-US" sz="2400" b="0" i="0" u="none" strike="noStrike">
                          <a:solidFill>
                            <a:srgbClr val="000000"/>
                          </a:solidFill>
                          <a:latin typeface="Calibri"/>
                        </a:rPr>
                        <a:t>Russo</a:t>
                      </a:r>
                    </a:p>
                  </a:txBody>
                  <a:tcPr marL="9525" marR="9525" marT="9525" marB="0" anchor="ctr"/>
                </a:tc>
                <a:tc>
                  <a:txBody>
                    <a:bodyPr/>
                    <a:lstStyle/>
                    <a:p>
                      <a:pPr algn="ctr" fontAlgn="b"/>
                      <a:r>
                        <a:rPr lang="en-US" sz="2400" b="0" i="0" u="none" strike="noStrike">
                          <a:solidFill>
                            <a:srgbClr val="000000"/>
                          </a:solidFill>
                          <a:latin typeface="Calibri"/>
                        </a:rPr>
                        <a:t>Russo</a:t>
                      </a:r>
                    </a:p>
                  </a:txBody>
                  <a:tcPr marL="9525" marR="9525" marT="9525" marB="0" anchor="ctr"/>
                </a:tc>
                <a:tc>
                  <a:txBody>
                    <a:bodyPr/>
                    <a:lstStyle/>
                    <a:p>
                      <a:pPr algn="ctr" fontAlgn="b"/>
                      <a:r>
                        <a:rPr lang="en-US" sz="2400" b="0" i="0" u="none" strike="noStrike">
                          <a:solidFill>
                            <a:srgbClr val="000000"/>
                          </a:solidFill>
                          <a:latin typeface="Calibri"/>
                        </a:rPr>
                        <a:t>Tremblay</a:t>
                      </a:r>
                    </a:p>
                  </a:txBody>
                  <a:tcPr marL="9525" marR="9525" marT="9525" marB="0" anchor="ctr"/>
                </a:tc>
              </a:tr>
              <a:tr h="370840">
                <a:tc>
                  <a:txBody>
                    <a:bodyPr/>
                    <a:lstStyle/>
                    <a:p>
                      <a:pPr algn="ctr" fontAlgn="b"/>
                      <a:r>
                        <a:rPr lang="en-US" sz="2400" b="1" i="0" u="none" strike="noStrike" dirty="0">
                          <a:solidFill>
                            <a:srgbClr val="000000"/>
                          </a:solidFill>
                          <a:latin typeface="Calibri"/>
                        </a:rPr>
                        <a:t>Total Votes</a:t>
                      </a:r>
                    </a:p>
                  </a:txBody>
                  <a:tcPr marL="9525" marR="9525" marT="9525" marB="0" anchor="ctr"/>
                </a:tc>
                <a:tc>
                  <a:txBody>
                    <a:bodyPr/>
                    <a:lstStyle/>
                    <a:p>
                      <a:pPr algn="ctr" fontAlgn="b"/>
                      <a:r>
                        <a:rPr lang="en-US" sz="2400" b="1" i="0" u="none" strike="noStrike" dirty="0">
                          <a:solidFill>
                            <a:srgbClr val="000000"/>
                          </a:solidFill>
                          <a:latin typeface="Calibri"/>
                        </a:rPr>
                        <a:t>132</a:t>
                      </a:r>
                    </a:p>
                  </a:txBody>
                  <a:tcPr marL="9525" marR="9525" marT="9525" marB="0" anchor="ctr"/>
                </a:tc>
                <a:tc>
                  <a:txBody>
                    <a:bodyPr/>
                    <a:lstStyle/>
                    <a:p>
                      <a:pPr algn="ctr" fontAlgn="b"/>
                      <a:r>
                        <a:rPr lang="en-US" sz="2400" b="1" i="0" u="none" strike="noStrike" dirty="0">
                          <a:solidFill>
                            <a:srgbClr val="000000"/>
                          </a:solidFill>
                          <a:latin typeface="Calibri"/>
                        </a:rPr>
                        <a:t>210</a:t>
                      </a:r>
                    </a:p>
                  </a:txBody>
                  <a:tcPr marL="9525" marR="9525" marT="9525" marB="0" anchor="ctr"/>
                </a:tc>
                <a:tc>
                  <a:txBody>
                    <a:bodyPr/>
                    <a:lstStyle/>
                    <a:p>
                      <a:pPr algn="ctr" fontAlgn="b"/>
                      <a:r>
                        <a:rPr lang="en-US" sz="2400" b="1" i="0" u="none" strike="noStrike" dirty="0">
                          <a:solidFill>
                            <a:srgbClr val="000000"/>
                          </a:solidFill>
                          <a:latin typeface="Calibri"/>
                        </a:rPr>
                        <a:t>167</a:t>
                      </a:r>
                    </a:p>
                  </a:txBody>
                  <a:tcPr marL="9525" marR="9525" marT="9525" marB="0" anchor="ctr"/>
                </a:tc>
                <a:tc>
                  <a:txBody>
                    <a:bodyPr/>
                    <a:lstStyle/>
                    <a:p>
                      <a:pPr algn="ctr" fontAlgn="b"/>
                      <a:r>
                        <a:rPr lang="en-US" sz="2400" b="1" i="0" u="none" strike="noStrike" dirty="0">
                          <a:solidFill>
                            <a:srgbClr val="000000"/>
                          </a:solidFill>
                          <a:latin typeface="Calibri"/>
                        </a:rPr>
                        <a:t>267</a:t>
                      </a:r>
                    </a:p>
                  </a:txBody>
                  <a:tcPr marL="9525" marR="9525" marT="9525" marB="0" anchor="ctr"/>
                </a:tc>
              </a:tr>
            </a:tbl>
          </a:graphicData>
        </a:graphic>
      </p:graphicFrame>
      <p:sp>
        <p:nvSpPr>
          <p:cNvPr id="6" name="Rectangle 5"/>
          <p:cNvSpPr/>
          <p:nvPr/>
        </p:nvSpPr>
        <p:spPr>
          <a:xfrm>
            <a:off x="457200" y="3704272"/>
            <a:ext cx="8229600" cy="1384995"/>
          </a:xfrm>
          <a:prstGeom prst="rect">
            <a:avLst/>
          </a:prstGeom>
        </p:spPr>
        <p:txBody>
          <a:bodyPr wrap="square">
            <a:spAutoFit/>
          </a:bodyPr>
          <a:lstStyle/>
          <a:p>
            <a:r>
              <a:rPr lang="en-US" sz="2800" dirty="0" smtClean="0"/>
              <a:t>Now, we recount the number of first-place votes for each candidate and determine if anyone has the required </a:t>
            </a:r>
            <a:r>
              <a:rPr lang="en-US" sz="2800" dirty="0" smtClean="0">
                <a:solidFill>
                  <a:srgbClr val="0000FF"/>
                </a:solidFill>
              </a:rPr>
              <a:t>389 </a:t>
            </a:r>
            <a:r>
              <a:rPr lang="en-US" sz="2800" dirty="0" smtClean="0"/>
              <a:t>votes for a majority.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Plurality with Elimination Method (cont.)</a:t>
            </a:r>
            <a:endParaRPr lang="en-US" dirty="0"/>
          </a:p>
        </p:txBody>
      </p:sp>
      <p:sp>
        <p:nvSpPr>
          <p:cNvPr id="7" name="Content Placeholder 6"/>
          <p:cNvSpPr>
            <a:spLocks noGrp="1"/>
          </p:cNvSpPr>
          <p:nvPr>
            <p:ph idx="1"/>
          </p:nvPr>
        </p:nvSpPr>
        <p:spPr/>
        <p:txBody>
          <a:bodyPr/>
          <a:lstStyle/>
          <a:p>
            <a:r>
              <a:rPr lang="en-US" dirty="0" err="1" smtClean="0"/>
              <a:t>Satou</a:t>
            </a:r>
            <a:r>
              <a:rPr lang="en-US" dirty="0" smtClean="0"/>
              <a:t> now has two rankings that place him in first place, which gives him a total of </a:t>
            </a:r>
          </a:p>
          <a:p>
            <a:pPr algn="ctr"/>
            <a:r>
              <a:rPr lang="en-US" dirty="0" smtClean="0">
                <a:solidFill>
                  <a:srgbClr val="000099"/>
                </a:solidFill>
              </a:rPr>
              <a:t>132 + 167 = 299 votes</a:t>
            </a:r>
            <a:r>
              <a:rPr lang="en-US" dirty="0" smtClean="0"/>
              <a:t>.</a:t>
            </a:r>
            <a:r>
              <a:rPr lang="en-US" dirty="0" smtClean="0">
                <a:solidFill>
                  <a:srgbClr val="000099"/>
                </a:solidFill>
              </a:rPr>
              <a:t> </a:t>
            </a:r>
          </a:p>
          <a:p>
            <a:r>
              <a:rPr lang="en-US" dirty="0" smtClean="0"/>
              <a:t>Tremblay and Russo remain the same with </a:t>
            </a:r>
            <a:r>
              <a:rPr lang="en-US" dirty="0" smtClean="0">
                <a:solidFill>
                  <a:srgbClr val="0000FF"/>
                </a:solidFill>
              </a:rPr>
              <a:t>210</a:t>
            </a:r>
            <a:r>
              <a:rPr lang="en-US" dirty="0" smtClean="0"/>
              <a:t> and </a:t>
            </a:r>
            <a:r>
              <a:rPr lang="en-US" dirty="0" smtClean="0">
                <a:solidFill>
                  <a:srgbClr val="0000FF"/>
                </a:solidFill>
              </a:rPr>
              <a:t>267</a:t>
            </a:r>
            <a:r>
              <a:rPr lang="en-US" dirty="0" smtClean="0"/>
              <a:t> first-place votes, respectively.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Plurality with Elimination Method (cont.)</a:t>
            </a:r>
            <a:endParaRPr lang="en-US" dirty="0"/>
          </a:p>
        </p:txBody>
      </p:sp>
      <p:sp>
        <p:nvSpPr>
          <p:cNvPr id="7" name="Content Placeholder 6"/>
          <p:cNvSpPr>
            <a:spLocks noGrp="1"/>
          </p:cNvSpPr>
          <p:nvPr>
            <p:ph idx="1"/>
          </p:nvPr>
        </p:nvSpPr>
        <p:spPr/>
        <p:txBody>
          <a:bodyPr/>
          <a:lstStyle/>
          <a:p>
            <a:r>
              <a:rPr lang="en-US" dirty="0" smtClean="0"/>
              <a:t>Although </a:t>
            </a:r>
            <a:r>
              <a:rPr lang="en-US" dirty="0" err="1" smtClean="0"/>
              <a:t>Satou</a:t>
            </a:r>
            <a:r>
              <a:rPr lang="en-US" dirty="0" smtClean="0"/>
              <a:t> is now the leader with 299 votes, since he does not have a majority, we must remove a candidate and continue with another elimination. This time it is Tremblay who has the least amount of votes, so he is eliminated. </a:t>
            </a:r>
            <a:endParaRPr lang="en-US" dirty="0"/>
          </a:p>
        </p:txBody>
      </p:sp>
      <p:graphicFrame>
        <p:nvGraphicFramePr>
          <p:cNvPr id="4" name="Content Placeholder 3"/>
          <p:cNvGraphicFramePr>
            <a:graphicFrameLocks/>
          </p:cNvGraphicFramePr>
          <p:nvPr>
            <p:extLst>
              <p:ext uri="{D42A27DB-BD31-4B8C-83A1-F6EECF244321}">
                <p14:modId xmlns:p14="http://schemas.microsoft.com/office/powerpoint/2010/main" val="1617426191"/>
              </p:ext>
            </p:extLst>
          </p:nvPr>
        </p:nvGraphicFramePr>
        <p:xfrm>
          <a:off x="457200" y="3594174"/>
          <a:ext cx="8229600" cy="2251710"/>
        </p:xfrm>
        <a:graphic>
          <a:graphicData uri="http://schemas.openxmlformats.org/drawingml/2006/table">
            <a:tbl>
              <a:tblPr firstRow="1" bandRow="1">
                <a:tableStyleId>{5C22544A-7EE6-4342-B048-85BDC9FD1C3A}</a:tableStyleId>
              </a:tblPr>
              <a:tblGrid>
                <a:gridCol w="1645920"/>
                <a:gridCol w="1645920"/>
                <a:gridCol w="1645920"/>
                <a:gridCol w="1645920"/>
                <a:gridCol w="1645920"/>
              </a:tblGrid>
              <a:tr h="370840">
                <a:tc gridSpan="5">
                  <a:txBody>
                    <a:bodyPr/>
                    <a:lstStyle/>
                    <a:p>
                      <a:pPr algn="ctr" fontAlgn="b"/>
                      <a:r>
                        <a:rPr lang="en-US" sz="2400" b="1" i="0" u="none" strike="noStrike" dirty="0">
                          <a:solidFill>
                            <a:schemeClr val="bg1"/>
                          </a:solidFill>
                          <a:latin typeface="Calibri"/>
                        </a:rPr>
                        <a:t>Table </a:t>
                      </a:r>
                      <a:r>
                        <a:rPr lang="en-US" sz="2400" b="1" i="0" u="none" strike="noStrike" dirty="0" smtClean="0">
                          <a:solidFill>
                            <a:schemeClr val="bg1"/>
                          </a:solidFill>
                          <a:latin typeface="Calibri"/>
                        </a:rPr>
                        <a:t>13: Plurality </a:t>
                      </a:r>
                      <a:r>
                        <a:rPr lang="en-US" sz="2400" b="1" i="0" u="none" strike="noStrike" dirty="0">
                          <a:solidFill>
                            <a:schemeClr val="bg1"/>
                          </a:solidFill>
                          <a:latin typeface="Calibri"/>
                        </a:rPr>
                        <a:t>with Elimination Cycle </a:t>
                      </a:r>
                      <a:r>
                        <a:rPr lang="en-US" sz="2400" b="1" i="0" u="none" strike="noStrike" dirty="0" smtClean="0">
                          <a:solidFill>
                            <a:schemeClr val="bg1"/>
                          </a:solidFill>
                          <a:latin typeface="Calibri"/>
                        </a:rPr>
                        <a:t>2 </a:t>
                      </a:r>
                      <a:endParaRPr lang="en-US" sz="2400" b="1" i="0" u="none" strike="noStrike" dirty="0">
                        <a:solidFill>
                          <a:schemeClr val="bg1"/>
                        </a:solidFill>
                        <a:latin typeface="Calibri"/>
                      </a:endParaRPr>
                    </a:p>
                  </a:txBody>
                  <a:tcPr marL="9525" marR="9525" marT="9525" marB="0" anchor="ctr"/>
                </a:tc>
                <a:tc hMerge="1">
                  <a:txBody>
                    <a:bodyPr/>
                    <a:lstStyle/>
                    <a:p>
                      <a:pPr algn="ctr" fontAlgn="b"/>
                      <a:endParaRPr lang="en-US" sz="2400" b="0" i="0" u="none" strike="noStrike" dirty="0">
                        <a:solidFill>
                          <a:srgbClr val="000000"/>
                        </a:solidFill>
                        <a:latin typeface="Calibri"/>
                      </a:endParaRPr>
                    </a:p>
                  </a:txBody>
                  <a:tcPr marL="9525" marR="9525" marT="9525" marB="0" anchor="ctr"/>
                </a:tc>
                <a:tc hMerge="1">
                  <a:txBody>
                    <a:bodyPr/>
                    <a:lstStyle/>
                    <a:p>
                      <a:pPr algn="ctr" fontAlgn="b"/>
                      <a:endParaRPr lang="en-US" sz="2400" b="0" i="0" u="none" strike="noStrike" dirty="0">
                        <a:solidFill>
                          <a:srgbClr val="000000"/>
                        </a:solidFill>
                        <a:latin typeface="Calibri"/>
                      </a:endParaRPr>
                    </a:p>
                  </a:txBody>
                  <a:tcPr marL="9525" marR="9525" marT="9525" marB="0" anchor="ctr"/>
                </a:tc>
                <a:tc hMerge="1">
                  <a:txBody>
                    <a:bodyPr/>
                    <a:lstStyle/>
                    <a:p>
                      <a:pPr algn="ctr" fontAlgn="b"/>
                      <a:endParaRPr lang="en-US" sz="2400" b="0" i="0" u="none" strike="noStrike" dirty="0">
                        <a:solidFill>
                          <a:srgbClr val="000000"/>
                        </a:solidFill>
                        <a:latin typeface="Calibri"/>
                      </a:endParaRPr>
                    </a:p>
                  </a:txBody>
                  <a:tcPr marL="9525" marR="9525" marT="9525" marB="0" anchor="ctr"/>
                </a:tc>
                <a:tc hMerge="1">
                  <a:txBody>
                    <a:bodyPr/>
                    <a:lstStyle/>
                    <a:p>
                      <a:pPr algn="ctr" fontAlgn="b"/>
                      <a:endParaRPr lang="en-US" sz="2400" b="0" i="0" u="none" strike="noStrike" dirty="0">
                        <a:solidFill>
                          <a:srgbClr val="000000"/>
                        </a:solidFill>
                        <a:latin typeface="Calibri"/>
                      </a:endParaRPr>
                    </a:p>
                  </a:txBody>
                  <a:tcPr marL="9525" marR="9525" marT="9525" marB="0" anchor="ctr"/>
                </a:tc>
              </a:tr>
              <a:tr h="370840">
                <a:tc>
                  <a:txBody>
                    <a:bodyPr/>
                    <a:lstStyle/>
                    <a:p>
                      <a:pPr algn="ctr" fontAlgn="b"/>
                      <a:endParaRPr lang="en-US" sz="2400" b="0" i="0" u="none" strike="noStrike" dirty="0">
                        <a:solidFill>
                          <a:srgbClr val="000000"/>
                        </a:solidFill>
                        <a:latin typeface="Calibri"/>
                      </a:endParaRPr>
                    </a:p>
                  </a:txBody>
                  <a:tcPr marL="9525" marR="9525" marT="9525" marB="0" anchor="ctr"/>
                </a:tc>
                <a:tc gridSpan="4">
                  <a:txBody>
                    <a:bodyPr/>
                    <a:lstStyle/>
                    <a:p>
                      <a:pPr algn="ctr" fontAlgn="b"/>
                      <a:r>
                        <a:rPr lang="en-US" sz="2400" b="1" i="0" u="none" strike="noStrike" dirty="0" smtClean="0">
                          <a:solidFill>
                            <a:srgbClr val="000000"/>
                          </a:solidFill>
                          <a:latin typeface="+mn-lt"/>
                        </a:rPr>
                        <a:t>Rankings</a:t>
                      </a:r>
                      <a:endParaRPr lang="en-US" sz="2400" b="1" i="0" u="none" strike="noStrike" dirty="0">
                        <a:solidFill>
                          <a:srgbClr val="000000"/>
                        </a:solidFill>
                        <a:latin typeface="Calibri"/>
                      </a:endParaRPr>
                    </a:p>
                  </a:txBody>
                  <a:tcPr marL="9525" marR="9525" marT="9525" marB="0" anchor="ctr"/>
                </a:tc>
                <a:tc hMerge="1">
                  <a:txBody>
                    <a:bodyPr/>
                    <a:lstStyle/>
                    <a:p>
                      <a:pPr algn="ctr" fontAlgn="b"/>
                      <a:endParaRPr lang="en-US" sz="2400" b="0" i="0" u="none" strike="noStrike" dirty="0">
                        <a:solidFill>
                          <a:srgbClr val="000000"/>
                        </a:solidFill>
                        <a:latin typeface="Calibri"/>
                      </a:endParaRPr>
                    </a:p>
                  </a:txBody>
                  <a:tcPr marL="9525" marR="9525" marT="9525" marB="0" anchor="ctr"/>
                </a:tc>
                <a:tc hMerge="1">
                  <a:txBody>
                    <a:bodyPr/>
                    <a:lstStyle/>
                    <a:p>
                      <a:pPr algn="ctr" fontAlgn="b"/>
                      <a:endParaRPr lang="en-US" sz="2400" b="0" i="0" u="none" strike="noStrike" dirty="0">
                        <a:solidFill>
                          <a:srgbClr val="000000"/>
                        </a:solidFill>
                        <a:latin typeface="Calibri"/>
                      </a:endParaRPr>
                    </a:p>
                  </a:txBody>
                  <a:tcPr marL="9525" marR="9525" marT="9525" marB="0" anchor="ctr"/>
                </a:tc>
                <a:tc hMerge="1">
                  <a:txBody>
                    <a:bodyPr/>
                    <a:lstStyle/>
                    <a:p>
                      <a:pPr algn="ctr" fontAlgn="b"/>
                      <a:endParaRPr lang="en-US" sz="2400" b="0" i="0" u="none" strike="noStrike" dirty="0">
                        <a:solidFill>
                          <a:srgbClr val="000000"/>
                        </a:solidFill>
                        <a:latin typeface="Calibri"/>
                      </a:endParaRPr>
                    </a:p>
                  </a:txBody>
                  <a:tcPr marL="9525" marR="9525" marT="9525" marB="0" anchor="ctr"/>
                </a:tc>
              </a:tr>
              <a:tr h="370840">
                <a:tc>
                  <a:txBody>
                    <a:bodyPr/>
                    <a:lstStyle/>
                    <a:p>
                      <a:pPr algn="ctr" fontAlgn="b"/>
                      <a:r>
                        <a:rPr lang="en-US" sz="2400" b="0" i="0" u="none" strike="noStrike" dirty="0">
                          <a:solidFill>
                            <a:srgbClr val="000000"/>
                          </a:solidFill>
                          <a:latin typeface="Calibri"/>
                        </a:rPr>
                        <a:t>1</a:t>
                      </a:r>
                      <a:r>
                        <a:rPr lang="en-US" sz="2400" b="0" i="0" u="none" strike="noStrike" baseline="30000" dirty="0">
                          <a:solidFill>
                            <a:srgbClr val="000000"/>
                          </a:solidFill>
                          <a:latin typeface="Calibri"/>
                        </a:rPr>
                        <a:t>st</a:t>
                      </a:r>
                    </a:p>
                  </a:txBody>
                  <a:tcPr marL="9525" marR="9525" marT="9525" marB="0" anchor="ctr"/>
                </a:tc>
                <a:tc>
                  <a:txBody>
                    <a:bodyPr/>
                    <a:lstStyle/>
                    <a:p>
                      <a:pPr algn="ctr" fontAlgn="b"/>
                      <a:r>
                        <a:rPr lang="en-US" sz="2400" b="0" i="0" u="none" strike="noStrike">
                          <a:solidFill>
                            <a:srgbClr val="000000"/>
                          </a:solidFill>
                          <a:latin typeface="Calibri"/>
                        </a:rPr>
                        <a:t>Satou</a:t>
                      </a:r>
                    </a:p>
                  </a:txBody>
                  <a:tcPr marL="9525" marR="9525" marT="9525" marB="0" anchor="ctr"/>
                </a:tc>
                <a:tc>
                  <a:txBody>
                    <a:bodyPr/>
                    <a:lstStyle/>
                    <a:p>
                      <a:pPr algn="ctr" fontAlgn="b"/>
                      <a:r>
                        <a:rPr lang="en-US" sz="2400" b="0" i="0" u="none" strike="noStrike" dirty="0" smtClean="0">
                          <a:solidFill>
                            <a:srgbClr val="000000"/>
                          </a:solidFill>
                          <a:latin typeface="+mn-lt"/>
                        </a:rPr>
                        <a:t>Tremblay</a:t>
                      </a:r>
                      <a:endParaRPr lang="en-US" sz="2400" b="0" i="0" u="none" strike="noStrike" dirty="0">
                        <a:solidFill>
                          <a:srgbClr val="000000"/>
                        </a:solidFill>
                        <a:latin typeface="Calibri"/>
                      </a:endParaRPr>
                    </a:p>
                  </a:txBody>
                  <a:tcPr marL="9525" marR="9525" marT="9525" marB="0" anchor="ctr"/>
                </a:tc>
                <a:tc>
                  <a:txBody>
                    <a:bodyPr/>
                    <a:lstStyle/>
                    <a:p>
                      <a:pPr algn="ctr" fontAlgn="b"/>
                      <a:r>
                        <a:rPr lang="en-US" sz="2400" b="0" i="0" u="none" strike="noStrike">
                          <a:solidFill>
                            <a:srgbClr val="000000"/>
                          </a:solidFill>
                          <a:latin typeface="Calibri"/>
                        </a:rPr>
                        <a:t>Satou</a:t>
                      </a:r>
                    </a:p>
                  </a:txBody>
                  <a:tcPr marL="9525" marR="9525" marT="9525" marB="0" anchor="ctr"/>
                </a:tc>
                <a:tc>
                  <a:txBody>
                    <a:bodyPr/>
                    <a:lstStyle/>
                    <a:p>
                      <a:pPr algn="ctr" fontAlgn="b"/>
                      <a:r>
                        <a:rPr lang="en-US" sz="2400" b="0" i="0" u="none" strike="noStrike">
                          <a:solidFill>
                            <a:srgbClr val="000000"/>
                          </a:solidFill>
                          <a:latin typeface="Calibri"/>
                        </a:rPr>
                        <a:t>Russo</a:t>
                      </a:r>
                    </a:p>
                  </a:txBody>
                  <a:tcPr marL="9525" marR="9525" marT="9525" marB="0" anchor="ctr"/>
                </a:tc>
              </a:tr>
              <a:tr h="370840">
                <a:tc>
                  <a:txBody>
                    <a:bodyPr/>
                    <a:lstStyle/>
                    <a:p>
                      <a:pPr algn="ctr" fontAlgn="b"/>
                      <a:r>
                        <a:rPr lang="en-US" sz="2400" b="0" i="0" u="none" strike="noStrike" dirty="0" smtClean="0">
                          <a:solidFill>
                            <a:srgbClr val="000000"/>
                          </a:solidFill>
                          <a:latin typeface="Calibri"/>
                        </a:rPr>
                        <a:t>2</a:t>
                      </a:r>
                      <a:r>
                        <a:rPr lang="en-US" sz="2400" b="0" i="0" u="none" strike="noStrike" baseline="30000" dirty="0" smtClean="0">
                          <a:solidFill>
                            <a:srgbClr val="000000"/>
                          </a:solidFill>
                          <a:latin typeface="+mn-lt"/>
                        </a:rPr>
                        <a:t>nd</a:t>
                      </a:r>
                      <a:endParaRPr lang="en-US" sz="2400" b="0" i="0" u="none" strike="noStrike" dirty="0">
                        <a:solidFill>
                          <a:srgbClr val="000000"/>
                        </a:solidFill>
                        <a:latin typeface="Calibri"/>
                      </a:endParaRPr>
                    </a:p>
                  </a:txBody>
                  <a:tcPr marL="9525" marR="9525" marT="9525" marB="0" anchor="ctr"/>
                </a:tc>
                <a:tc>
                  <a:txBody>
                    <a:bodyPr/>
                    <a:lstStyle/>
                    <a:p>
                      <a:pPr algn="ctr" fontAlgn="b"/>
                      <a:r>
                        <a:rPr lang="en-US" sz="2400" b="0" i="0" u="none" strike="noStrike" dirty="0">
                          <a:solidFill>
                            <a:srgbClr val="000000"/>
                          </a:solidFill>
                          <a:latin typeface="Calibri"/>
                        </a:rPr>
                        <a:t>Tremblay</a:t>
                      </a:r>
                    </a:p>
                  </a:txBody>
                  <a:tcPr marL="9525" marR="9525" marT="9525" marB="0" anchor="ctr"/>
                </a:tc>
                <a:tc>
                  <a:txBody>
                    <a:bodyPr/>
                    <a:lstStyle/>
                    <a:p>
                      <a:pPr algn="ctr" fontAlgn="b"/>
                      <a:r>
                        <a:rPr lang="en-US" sz="2400" b="0" i="0" u="none" strike="noStrike">
                          <a:solidFill>
                            <a:srgbClr val="000000"/>
                          </a:solidFill>
                          <a:latin typeface="Calibri"/>
                        </a:rPr>
                        <a:t>Satou</a:t>
                      </a:r>
                    </a:p>
                  </a:txBody>
                  <a:tcPr marL="9525" marR="9525" marT="9525" marB="0" anchor="ctr"/>
                </a:tc>
                <a:tc>
                  <a:txBody>
                    <a:bodyPr/>
                    <a:lstStyle/>
                    <a:p>
                      <a:pPr algn="ctr" fontAlgn="b"/>
                      <a:r>
                        <a:rPr lang="en-US" sz="2400" b="0" i="0" u="none" strike="noStrike" dirty="0" smtClean="0">
                          <a:solidFill>
                            <a:srgbClr val="000000"/>
                          </a:solidFill>
                          <a:latin typeface="+mn-lt"/>
                        </a:rPr>
                        <a:t>Tremblay</a:t>
                      </a:r>
                      <a:endParaRPr lang="en-US" sz="2400" b="0" i="0" u="none" strike="noStrike" dirty="0">
                        <a:solidFill>
                          <a:srgbClr val="000000"/>
                        </a:solidFill>
                        <a:latin typeface="Calibri"/>
                      </a:endParaRPr>
                    </a:p>
                  </a:txBody>
                  <a:tcPr marL="9525" marR="9525" marT="9525" marB="0" anchor="ctr"/>
                </a:tc>
                <a:tc>
                  <a:txBody>
                    <a:bodyPr/>
                    <a:lstStyle/>
                    <a:p>
                      <a:pPr algn="ctr" fontAlgn="b"/>
                      <a:r>
                        <a:rPr lang="en-US" sz="2400" b="0" i="0" u="none" strike="noStrike">
                          <a:solidFill>
                            <a:srgbClr val="000000"/>
                          </a:solidFill>
                          <a:latin typeface="Calibri"/>
                        </a:rPr>
                        <a:t>Satou</a:t>
                      </a:r>
                    </a:p>
                  </a:txBody>
                  <a:tcPr marL="9525" marR="9525" marT="9525" marB="0" anchor="ctr"/>
                </a:tc>
              </a:tr>
              <a:tr h="370840">
                <a:tc>
                  <a:txBody>
                    <a:bodyPr/>
                    <a:lstStyle/>
                    <a:p>
                      <a:pPr algn="ctr" fontAlgn="b"/>
                      <a:r>
                        <a:rPr lang="en-US" sz="2400" b="0" i="0" u="none" strike="noStrike" dirty="0" smtClean="0">
                          <a:solidFill>
                            <a:srgbClr val="000000"/>
                          </a:solidFill>
                          <a:latin typeface="Calibri"/>
                        </a:rPr>
                        <a:t>3</a:t>
                      </a:r>
                      <a:r>
                        <a:rPr lang="en-US" sz="2400" b="0" i="0" u="none" strike="noStrike" baseline="30000" dirty="0" smtClean="0">
                          <a:solidFill>
                            <a:srgbClr val="000000"/>
                          </a:solidFill>
                          <a:latin typeface="+mn-lt"/>
                        </a:rPr>
                        <a:t>rd</a:t>
                      </a:r>
                      <a:endParaRPr lang="en-US" sz="2400" b="0" i="0" u="none" strike="noStrike" dirty="0">
                        <a:solidFill>
                          <a:srgbClr val="000000"/>
                        </a:solidFill>
                        <a:latin typeface="Calibri"/>
                      </a:endParaRPr>
                    </a:p>
                  </a:txBody>
                  <a:tcPr marL="9525" marR="9525" marT="9525" marB="0" anchor="ctr"/>
                </a:tc>
                <a:tc>
                  <a:txBody>
                    <a:bodyPr/>
                    <a:lstStyle/>
                    <a:p>
                      <a:pPr algn="ctr" fontAlgn="b"/>
                      <a:r>
                        <a:rPr lang="en-US" sz="2400" b="0" i="0" u="none" strike="noStrike">
                          <a:solidFill>
                            <a:srgbClr val="000000"/>
                          </a:solidFill>
                          <a:latin typeface="Calibri"/>
                        </a:rPr>
                        <a:t>Russo</a:t>
                      </a:r>
                    </a:p>
                  </a:txBody>
                  <a:tcPr marL="9525" marR="9525" marT="9525" marB="0" anchor="ctr"/>
                </a:tc>
                <a:tc>
                  <a:txBody>
                    <a:bodyPr/>
                    <a:lstStyle/>
                    <a:p>
                      <a:pPr algn="ctr" fontAlgn="b"/>
                      <a:r>
                        <a:rPr lang="en-US" sz="2400" b="0" i="0" u="none" strike="noStrike">
                          <a:solidFill>
                            <a:srgbClr val="000000"/>
                          </a:solidFill>
                          <a:latin typeface="Calibri"/>
                        </a:rPr>
                        <a:t>Russo</a:t>
                      </a:r>
                    </a:p>
                  </a:txBody>
                  <a:tcPr marL="9525" marR="9525" marT="9525" marB="0" anchor="ctr"/>
                </a:tc>
                <a:tc>
                  <a:txBody>
                    <a:bodyPr/>
                    <a:lstStyle/>
                    <a:p>
                      <a:pPr algn="ctr" fontAlgn="b"/>
                      <a:r>
                        <a:rPr lang="en-US" sz="2400" b="0" i="0" u="none" strike="noStrike">
                          <a:solidFill>
                            <a:srgbClr val="000000"/>
                          </a:solidFill>
                          <a:latin typeface="Calibri"/>
                        </a:rPr>
                        <a:t>Russo</a:t>
                      </a:r>
                    </a:p>
                  </a:txBody>
                  <a:tcPr marL="9525" marR="9525" marT="9525" marB="0" anchor="ctr"/>
                </a:tc>
                <a:tc>
                  <a:txBody>
                    <a:bodyPr/>
                    <a:lstStyle/>
                    <a:p>
                      <a:pPr algn="ctr" fontAlgn="b"/>
                      <a:r>
                        <a:rPr lang="en-US" sz="2400" b="0" i="0" u="none" strike="noStrike" dirty="0" smtClean="0">
                          <a:solidFill>
                            <a:srgbClr val="000000"/>
                          </a:solidFill>
                          <a:latin typeface="+mn-lt"/>
                        </a:rPr>
                        <a:t>Tremblay</a:t>
                      </a:r>
                      <a:endParaRPr lang="en-US" sz="2400" b="0" i="0" u="none" strike="noStrike" dirty="0">
                        <a:solidFill>
                          <a:srgbClr val="000000"/>
                        </a:solidFill>
                        <a:latin typeface="Calibri"/>
                      </a:endParaRPr>
                    </a:p>
                  </a:txBody>
                  <a:tcPr marL="9525" marR="9525" marT="9525" marB="0" anchor="ctr"/>
                </a:tc>
              </a:tr>
              <a:tr h="370840">
                <a:tc>
                  <a:txBody>
                    <a:bodyPr/>
                    <a:lstStyle/>
                    <a:p>
                      <a:pPr algn="ctr" fontAlgn="b"/>
                      <a:r>
                        <a:rPr lang="en-US" sz="2400" b="1" i="0" u="none" strike="noStrike" dirty="0">
                          <a:solidFill>
                            <a:srgbClr val="000000"/>
                          </a:solidFill>
                          <a:latin typeface="Calibri"/>
                        </a:rPr>
                        <a:t>Total Votes</a:t>
                      </a:r>
                    </a:p>
                  </a:txBody>
                  <a:tcPr marL="9525" marR="9525" marT="9525" marB="0" anchor="ctr"/>
                </a:tc>
                <a:tc>
                  <a:txBody>
                    <a:bodyPr/>
                    <a:lstStyle/>
                    <a:p>
                      <a:pPr algn="ctr" fontAlgn="b"/>
                      <a:r>
                        <a:rPr lang="en-US" sz="2400" b="1" i="0" u="none" strike="noStrike" dirty="0">
                          <a:solidFill>
                            <a:srgbClr val="000000"/>
                          </a:solidFill>
                          <a:latin typeface="Calibri"/>
                        </a:rPr>
                        <a:t>132</a:t>
                      </a:r>
                    </a:p>
                  </a:txBody>
                  <a:tcPr marL="9525" marR="9525" marT="9525" marB="0" anchor="ctr"/>
                </a:tc>
                <a:tc>
                  <a:txBody>
                    <a:bodyPr/>
                    <a:lstStyle/>
                    <a:p>
                      <a:pPr algn="ctr" fontAlgn="b"/>
                      <a:r>
                        <a:rPr lang="en-US" sz="2400" b="1" i="0" u="none" strike="noStrike" dirty="0">
                          <a:solidFill>
                            <a:srgbClr val="000000"/>
                          </a:solidFill>
                          <a:latin typeface="Calibri"/>
                        </a:rPr>
                        <a:t>210</a:t>
                      </a:r>
                    </a:p>
                  </a:txBody>
                  <a:tcPr marL="9525" marR="9525" marT="9525" marB="0" anchor="ctr"/>
                </a:tc>
                <a:tc>
                  <a:txBody>
                    <a:bodyPr/>
                    <a:lstStyle/>
                    <a:p>
                      <a:pPr algn="ctr" fontAlgn="b"/>
                      <a:r>
                        <a:rPr lang="en-US" sz="2400" b="1" i="0" u="none" strike="noStrike" dirty="0">
                          <a:solidFill>
                            <a:srgbClr val="000000"/>
                          </a:solidFill>
                          <a:latin typeface="Calibri"/>
                        </a:rPr>
                        <a:t>167</a:t>
                      </a:r>
                    </a:p>
                  </a:txBody>
                  <a:tcPr marL="9525" marR="9525" marT="9525" marB="0" anchor="ctr"/>
                </a:tc>
                <a:tc>
                  <a:txBody>
                    <a:bodyPr/>
                    <a:lstStyle/>
                    <a:p>
                      <a:pPr algn="ctr" fontAlgn="b"/>
                      <a:r>
                        <a:rPr lang="en-US" sz="2400" b="1" i="0" u="none" strike="noStrike" dirty="0">
                          <a:solidFill>
                            <a:srgbClr val="000000"/>
                          </a:solidFill>
                          <a:latin typeface="Calibri"/>
                        </a:rPr>
                        <a:t>267</a:t>
                      </a:r>
                    </a:p>
                  </a:txBody>
                  <a:tcPr marL="9525" marR="9525" marT="9525" marB="0" anchor="ctr"/>
                </a:tc>
              </a:tr>
            </a:tbl>
          </a:graphicData>
        </a:graphic>
      </p:graphicFrame>
      <p:cxnSp>
        <p:nvCxnSpPr>
          <p:cNvPr id="5" name="Straight Connector 4"/>
          <p:cNvCxnSpPr/>
          <p:nvPr/>
        </p:nvCxnSpPr>
        <p:spPr>
          <a:xfrm>
            <a:off x="2113128" y="4724400"/>
            <a:ext cx="16002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flipV="1">
            <a:off x="2133600" y="4724400"/>
            <a:ext cx="16002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3725761" y="4343400"/>
            <a:ext cx="16002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flipV="1">
            <a:off x="3746233" y="4343400"/>
            <a:ext cx="16002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5357662" y="4738036"/>
            <a:ext cx="16002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V="1">
            <a:off x="5378134" y="4738036"/>
            <a:ext cx="16002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7066128" y="5105400"/>
            <a:ext cx="16002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flipV="1">
            <a:off x="7086600" y="5105400"/>
            <a:ext cx="1600200" cy="30480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Plurality with Elimination Method (cont.)</a:t>
            </a:r>
            <a:endParaRPr lang="en-US" dirty="0"/>
          </a:p>
        </p:txBody>
      </p:sp>
      <p:sp>
        <p:nvSpPr>
          <p:cNvPr id="5" name="Content Placeholder 4"/>
          <p:cNvSpPr>
            <a:spLocks noGrp="1"/>
          </p:cNvSpPr>
          <p:nvPr>
            <p:ph idx="1"/>
          </p:nvPr>
        </p:nvSpPr>
        <p:spPr/>
        <p:txBody>
          <a:bodyPr/>
          <a:lstStyle/>
          <a:p>
            <a:r>
              <a:rPr lang="en-US" dirty="0" smtClean="0"/>
              <a:t>Adjusting the table in the same manner as before, we have the following two remaining candidates, </a:t>
            </a:r>
            <a:r>
              <a:rPr lang="en-US" dirty="0" err="1" smtClean="0"/>
              <a:t>Satou</a:t>
            </a:r>
            <a:r>
              <a:rPr lang="en-US" dirty="0" smtClean="0"/>
              <a:t> and Russo. </a:t>
            </a:r>
            <a:endParaRPr lang="en-US" dirty="0"/>
          </a:p>
        </p:txBody>
      </p:sp>
      <p:graphicFrame>
        <p:nvGraphicFramePr>
          <p:cNvPr id="6" name="Content Placeholder 3"/>
          <p:cNvGraphicFramePr>
            <a:graphicFrameLocks/>
          </p:cNvGraphicFramePr>
          <p:nvPr/>
        </p:nvGraphicFramePr>
        <p:xfrm>
          <a:off x="457200" y="2895600"/>
          <a:ext cx="8229600" cy="1876425"/>
        </p:xfrm>
        <a:graphic>
          <a:graphicData uri="http://schemas.openxmlformats.org/drawingml/2006/table">
            <a:tbl>
              <a:tblPr firstRow="1" bandRow="1">
                <a:tableStyleId>{5C22544A-7EE6-4342-B048-85BDC9FD1C3A}</a:tableStyleId>
              </a:tblPr>
              <a:tblGrid>
                <a:gridCol w="1645920"/>
                <a:gridCol w="1645920"/>
                <a:gridCol w="1645920"/>
                <a:gridCol w="1645920"/>
                <a:gridCol w="1645920"/>
              </a:tblGrid>
              <a:tr h="370840">
                <a:tc gridSpan="5">
                  <a:txBody>
                    <a:bodyPr/>
                    <a:lstStyle/>
                    <a:p>
                      <a:pPr algn="ctr" fontAlgn="b"/>
                      <a:r>
                        <a:rPr lang="en-US" sz="2400" b="1" i="0" u="none" strike="noStrike" dirty="0">
                          <a:solidFill>
                            <a:schemeClr val="bg1"/>
                          </a:solidFill>
                          <a:latin typeface="Calibri"/>
                        </a:rPr>
                        <a:t>Table </a:t>
                      </a:r>
                      <a:r>
                        <a:rPr lang="en-US" sz="2400" b="1" i="0" u="none" strike="noStrike" dirty="0" smtClean="0">
                          <a:solidFill>
                            <a:schemeClr val="bg1"/>
                          </a:solidFill>
                          <a:latin typeface="Calibri"/>
                        </a:rPr>
                        <a:t>14: Plurality </a:t>
                      </a:r>
                      <a:r>
                        <a:rPr lang="en-US" sz="2400" b="1" i="0" u="none" strike="noStrike" dirty="0">
                          <a:solidFill>
                            <a:schemeClr val="bg1"/>
                          </a:solidFill>
                          <a:latin typeface="Calibri"/>
                        </a:rPr>
                        <a:t>with Elimination Cycle 2 </a:t>
                      </a:r>
                      <a:r>
                        <a:rPr lang="en-US" sz="2400" b="1" i="0" u="none" strike="noStrike" dirty="0" smtClean="0">
                          <a:solidFill>
                            <a:schemeClr val="bg1"/>
                          </a:solidFill>
                          <a:latin typeface="Calibri"/>
                        </a:rPr>
                        <a:t>Simplified</a:t>
                      </a:r>
                      <a:endParaRPr lang="en-US" sz="2400" b="1" i="0" u="none" strike="noStrike" dirty="0">
                        <a:solidFill>
                          <a:schemeClr val="bg1"/>
                        </a:solidFill>
                        <a:latin typeface="Calibri"/>
                      </a:endParaRPr>
                    </a:p>
                  </a:txBody>
                  <a:tcPr marL="9525" marR="9525" marT="9525" marB="0" anchor="ctr"/>
                </a:tc>
                <a:tc hMerge="1">
                  <a:txBody>
                    <a:bodyPr/>
                    <a:lstStyle/>
                    <a:p>
                      <a:pPr algn="ctr" fontAlgn="b"/>
                      <a:endParaRPr lang="en-US" sz="2400" b="0" i="0" u="none" strike="noStrike">
                        <a:solidFill>
                          <a:srgbClr val="000000"/>
                        </a:solidFill>
                        <a:latin typeface="Calibri"/>
                      </a:endParaRPr>
                    </a:p>
                  </a:txBody>
                  <a:tcPr marL="9525" marR="9525" marT="9525" marB="0" anchor="ctr"/>
                </a:tc>
                <a:tc hMerge="1">
                  <a:txBody>
                    <a:bodyPr/>
                    <a:lstStyle/>
                    <a:p>
                      <a:pPr algn="ctr" fontAlgn="b"/>
                      <a:endParaRPr lang="en-US" sz="2400" b="0" i="0" u="none" strike="noStrike" dirty="0">
                        <a:solidFill>
                          <a:srgbClr val="000000"/>
                        </a:solidFill>
                        <a:latin typeface="Calibri"/>
                      </a:endParaRPr>
                    </a:p>
                  </a:txBody>
                  <a:tcPr marL="9525" marR="9525" marT="9525" marB="0" anchor="ctr"/>
                </a:tc>
                <a:tc hMerge="1">
                  <a:txBody>
                    <a:bodyPr/>
                    <a:lstStyle/>
                    <a:p>
                      <a:pPr algn="ctr" fontAlgn="b"/>
                      <a:endParaRPr lang="en-US" sz="2400" b="0" i="0" u="none" strike="noStrike">
                        <a:solidFill>
                          <a:srgbClr val="000000"/>
                        </a:solidFill>
                        <a:latin typeface="Calibri"/>
                      </a:endParaRPr>
                    </a:p>
                  </a:txBody>
                  <a:tcPr marL="9525" marR="9525" marT="9525" marB="0" anchor="ctr"/>
                </a:tc>
                <a:tc hMerge="1">
                  <a:txBody>
                    <a:bodyPr/>
                    <a:lstStyle/>
                    <a:p>
                      <a:pPr algn="ctr" fontAlgn="b"/>
                      <a:endParaRPr lang="en-US" sz="2400" b="0" i="0" u="none" strike="noStrike" dirty="0">
                        <a:solidFill>
                          <a:srgbClr val="000000"/>
                        </a:solidFill>
                        <a:latin typeface="Calibri"/>
                      </a:endParaRPr>
                    </a:p>
                  </a:txBody>
                  <a:tcPr marL="9525" marR="9525" marT="9525" marB="0" anchor="ctr"/>
                </a:tc>
              </a:tr>
              <a:tr h="370840">
                <a:tc>
                  <a:txBody>
                    <a:bodyPr/>
                    <a:lstStyle/>
                    <a:p>
                      <a:pPr algn="ctr" fontAlgn="b"/>
                      <a:endParaRPr lang="en-US" sz="2400" b="0" i="0" u="none" strike="noStrike" dirty="0">
                        <a:solidFill>
                          <a:srgbClr val="000000"/>
                        </a:solidFill>
                        <a:latin typeface="Calibri"/>
                      </a:endParaRPr>
                    </a:p>
                  </a:txBody>
                  <a:tcPr marL="9525" marR="9525" marT="9525" marB="0" anchor="ctr"/>
                </a:tc>
                <a:tc gridSpan="4">
                  <a:txBody>
                    <a:bodyPr/>
                    <a:lstStyle/>
                    <a:p>
                      <a:pPr algn="ctr" fontAlgn="b"/>
                      <a:r>
                        <a:rPr lang="en-US" sz="2400" b="1" i="0" u="none" strike="noStrike" dirty="0" smtClean="0">
                          <a:solidFill>
                            <a:srgbClr val="000000"/>
                          </a:solidFill>
                          <a:latin typeface="+mn-lt"/>
                        </a:rPr>
                        <a:t>Rankings</a:t>
                      </a:r>
                      <a:endParaRPr lang="en-US" sz="2400" b="1" i="0" u="none" strike="noStrike" dirty="0">
                        <a:solidFill>
                          <a:srgbClr val="000000"/>
                        </a:solidFill>
                        <a:latin typeface="Calibri"/>
                      </a:endParaRPr>
                    </a:p>
                  </a:txBody>
                  <a:tcPr marL="9525" marR="9525" marT="9525" marB="0" anchor="ctr"/>
                </a:tc>
                <a:tc hMerge="1">
                  <a:txBody>
                    <a:bodyPr/>
                    <a:lstStyle/>
                    <a:p>
                      <a:pPr algn="ctr" fontAlgn="b"/>
                      <a:endParaRPr lang="en-US" sz="2400" b="0" i="0" u="none" strike="noStrike" dirty="0">
                        <a:solidFill>
                          <a:srgbClr val="000000"/>
                        </a:solidFill>
                        <a:latin typeface="Calibri"/>
                      </a:endParaRPr>
                    </a:p>
                  </a:txBody>
                  <a:tcPr marL="9525" marR="9525" marT="9525" marB="0" anchor="ctr"/>
                </a:tc>
                <a:tc hMerge="1">
                  <a:txBody>
                    <a:bodyPr/>
                    <a:lstStyle/>
                    <a:p>
                      <a:pPr algn="ctr" fontAlgn="b"/>
                      <a:endParaRPr lang="en-US" sz="2400" b="0" i="0" u="none" strike="noStrike" dirty="0">
                        <a:solidFill>
                          <a:srgbClr val="000000"/>
                        </a:solidFill>
                        <a:latin typeface="Calibri"/>
                      </a:endParaRPr>
                    </a:p>
                  </a:txBody>
                  <a:tcPr marL="9525" marR="9525" marT="9525" marB="0" anchor="ctr"/>
                </a:tc>
                <a:tc hMerge="1">
                  <a:txBody>
                    <a:bodyPr/>
                    <a:lstStyle/>
                    <a:p>
                      <a:pPr algn="ctr" fontAlgn="b"/>
                      <a:endParaRPr lang="en-US" sz="2400" b="0" i="0" u="none" strike="noStrike" dirty="0">
                        <a:solidFill>
                          <a:srgbClr val="000000"/>
                        </a:solidFill>
                        <a:latin typeface="Calibri"/>
                      </a:endParaRPr>
                    </a:p>
                  </a:txBody>
                  <a:tcPr marL="9525" marR="9525" marT="9525" marB="0" anchor="ctr"/>
                </a:tc>
              </a:tr>
              <a:tr h="370840">
                <a:tc>
                  <a:txBody>
                    <a:bodyPr/>
                    <a:lstStyle/>
                    <a:p>
                      <a:pPr algn="ctr" fontAlgn="b"/>
                      <a:r>
                        <a:rPr lang="en-US" sz="2400" b="0" i="0" u="none" strike="noStrike" dirty="0" smtClean="0">
                          <a:solidFill>
                            <a:srgbClr val="000000"/>
                          </a:solidFill>
                          <a:latin typeface="Calibri"/>
                        </a:rPr>
                        <a:t>1</a:t>
                      </a:r>
                      <a:r>
                        <a:rPr lang="en-US" sz="2400" b="0" i="0" u="none" strike="noStrike" baseline="30000" dirty="0" smtClean="0">
                          <a:solidFill>
                            <a:srgbClr val="000000"/>
                          </a:solidFill>
                          <a:latin typeface="Calibri"/>
                        </a:rPr>
                        <a:t>st</a:t>
                      </a:r>
                      <a:endParaRPr lang="en-US" sz="2400" b="0" i="0" u="none" strike="noStrike" dirty="0" smtClean="0">
                        <a:solidFill>
                          <a:srgbClr val="000000"/>
                        </a:solidFill>
                        <a:latin typeface="Calibri"/>
                      </a:endParaRPr>
                    </a:p>
                  </a:txBody>
                  <a:tcPr marL="9525" marR="9525" marT="9525" marB="0" anchor="ctr"/>
                </a:tc>
                <a:tc>
                  <a:txBody>
                    <a:bodyPr/>
                    <a:lstStyle/>
                    <a:p>
                      <a:pPr algn="ctr" fontAlgn="b"/>
                      <a:r>
                        <a:rPr lang="en-US" sz="2400" b="0" i="0" u="none" strike="noStrike">
                          <a:solidFill>
                            <a:srgbClr val="000000"/>
                          </a:solidFill>
                          <a:latin typeface="Calibri"/>
                        </a:rPr>
                        <a:t>Satou</a:t>
                      </a:r>
                    </a:p>
                  </a:txBody>
                  <a:tcPr marL="9525" marR="9525" marT="9525" marB="0" anchor="ctr"/>
                </a:tc>
                <a:tc>
                  <a:txBody>
                    <a:bodyPr/>
                    <a:lstStyle/>
                    <a:p>
                      <a:pPr algn="ctr" fontAlgn="b"/>
                      <a:r>
                        <a:rPr lang="en-US" sz="2400" b="0" i="0" u="none" strike="noStrike">
                          <a:solidFill>
                            <a:srgbClr val="000000"/>
                          </a:solidFill>
                          <a:latin typeface="Calibri"/>
                        </a:rPr>
                        <a:t>Satou</a:t>
                      </a:r>
                    </a:p>
                  </a:txBody>
                  <a:tcPr marL="9525" marR="9525" marT="9525" marB="0" anchor="ctr"/>
                </a:tc>
                <a:tc>
                  <a:txBody>
                    <a:bodyPr/>
                    <a:lstStyle/>
                    <a:p>
                      <a:pPr algn="ctr" fontAlgn="b"/>
                      <a:r>
                        <a:rPr lang="en-US" sz="2400" b="0" i="0" u="none" strike="noStrike">
                          <a:solidFill>
                            <a:srgbClr val="000000"/>
                          </a:solidFill>
                          <a:latin typeface="Calibri"/>
                        </a:rPr>
                        <a:t>Satou</a:t>
                      </a:r>
                    </a:p>
                  </a:txBody>
                  <a:tcPr marL="9525" marR="9525" marT="9525" marB="0" anchor="ctr"/>
                </a:tc>
                <a:tc>
                  <a:txBody>
                    <a:bodyPr/>
                    <a:lstStyle/>
                    <a:p>
                      <a:pPr algn="ctr" fontAlgn="b"/>
                      <a:r>
                        <a:rPr lang="en-US" sz="2400" b="0" i="0" u="none" strike="noStrike">
                          <a:solidFill>
                            <a:srgbClr val="000000"/>
                          </a:solidFill>
                          <a:latin typeface="Calibri"/>
                        </a:rPr>
                        <a:t>Russo</a:t>
                      </a:r>
                    </a:p>
                  </a:txBody>
                  <a:tcPr marL="9525" marR="9525" marT="9525" marB="0" anchor="ctr"/>
                </a:tc>
              </a:tr>
              <a:tr h="370840">
                <a:tc>
                  <a:txBody>
                    <a:bodyPr/>
                    <a:lstStyle/>
                    <a:p>
                      <a:pPr algn="ctr" fontAlgn="b"/>
                      <a:r>
                        <a:rPr lang="en-US" sz="2400" b="0" i="0" u="none" strike="noStrike" dirty="0" smtClean="0">
                          <a:solidFill>
                            <a:srgbClr val="000000"/>
                          </a:solidFill>
                          <a:latin typeface="Calibri"/>
                        </a:rPr>
                        <a:t>2</a:t>
                      </a:r>
                      <a:r>
                        <a:rPr lang="en-US" sz="2400" b="0" i="0" u="none" strike="noStrike" baseline="30000" dirty="0" smtClean="0">
                          <a:solidFill>
                            <a:srgbClr val="000000"/>
                          </a:solidFill>
                          <a:latin typeface="Calibri"/>
                        </a:rPr>
                        <a:t>nd</a:t>
                      </a:r>
                      <a:endParaRPr lang="en-US" sz="2400" b="0" i="0" u="none" strike="noStrike" dirty="0" smtClean="0">
                        <a:solidFill>
                          <a:srgbClr val="000000"/>
                        </a:solidFill>
                        <a:latin typeface="Calibri"/>
                      </a:endParaRPr>
                    </a:p>
                  </a:txBody>
                  <a:tcPr marL="9525" marR="9525" marT="9525" marB="0" anchor="ctr"/>
                </a:tc>
                <a:tc>
                  <a:txBody>
                    <a:bodyPr/>
                    <a:lstStyle/>
                    <a:p>
                      <a:pPr algn="ctr" fontAlgn="b"/>
                      <a:r>
                        <a:rPr lang="en-US" sz="2400" b="0" i="0" u="none" strike="noStrike">
                          <a:solidFill>
                            <a:srgbClr val="000000"/>
                          </a:solidFill>
                          <a:latin typeface="Calibri"/>
                        </a:rPr>
                        <a:t>Russo</a:t>
                      </a:r>
                    </a:p>
                  </a:txBody>
                  <a:tcPr marL="9525" marR="9525" marT="9525" marB="0" anchor="ctr"/>
                </a:tc>
                <a:tc>
                  <a:txBody>
                    <a:bodyPr/>
                    <a:lstStyle/>
                    <a:p>
                      <a:pPr algn="ctr" fontAlgn="b"/>
                      <a:r>
                        <a:rPr lang="en-US" sz="2400" b="0" i="0" u="none" strike="noStrike">
                          <a:solidFill>
                            <a:srgbClr val="000000"/>
                          </a:solidFill>
                          <a:latin typeface="Calibri"/>
                        </a:rPr>
                        <a:t>Russo</a:t>
                      </a:r>
                    </a:p>
                  </a:txBody>
                  <a:tcPr marL="9525" marR="9525" marT="9525" marB="0" anchor="ctr"/>
                </a:tc>
                <a:tc>
                  <a:txBody>
                    <a:bodyPr/>
                    <a:lstStyle/>
                    <a:p>
                      <a:pPr algn="ctr" fontAlgn="b"/>
                      <a:r>
                        <a:rPr lang="en-US" sz="2400" b="0" i="0" u="none" strike="noStrike">
                          <a:solidFill>
                            <a:srgbClr val="000000"/>
                          </a:solidFill>
                          <a:latin typeface="Calibri"/>
                        </a:rPr>
                        <a:t>Russo</a:t>
                      </a:r>
                    </a:p>
                  </a:txBody>
                  <a:tcPr marL="9525" marR="9525" marT="9525" marB="0" anchor="ctr"/>
                </a:tc>
                <a:tc>
                  <a:txBody>
                    <a:bodyPr/>
                    <a:lstStyle/>
                    <a:p>
                      <a:pPr algn="ctr" fontAlgn="b"/>
                      <a:r>
                        <a:rPr lang="en-US" sz="2400" b="0" i="0" u="none" strike="noStrike">
                          <a:solidFill>
                            <a:srgbClr val="000000"/>
                          </a:solidFill>
                          <a:latin typeface="Calibri"/>
                        </a:rPr>
                        <a:t>Satou</a:t>
                      </a:r>
                    </a:p>
                  </a:txBody>
                  <a:tcPr marL="9525" marR="9525" marT="9525" marB="0" anchor="ctr"/>
                </a:tc>
              </a:tr>
              <a:tr h="370840">
                <a:tc>
                  <a:txBody>
                    <a:bodyPr/>
                    <a:lstStyle/>
                    <a:p>
                      <a:pPr algn="ctr" fontAlgn="b"/>
                      <a:r>
                        <a:rPr lang="en-US" sz="2400" b="1" i="0" u="none" strike="noStrike" dirty="0">
                          <a:solidFill>
                            <a:srgbClr val="000000"/>
                          </a:solidFill>
                          <a:latin typeface="Calibri"/>
                        </a:rPr>
                        <a:t>Total Votes</a:t>
                      </a:r>
                    </a:p>
                  </a:txBody>
                  <a:tcPr marL="9525" marR="9525" marT="9525" marB="0" anchor="ctr"/>
                </a:tc>
                <a:tc>
                  <a:txBody>
                    <a:bodyPr/>
                    <a:lstStyle/>
                    <a:p>
                      <a:pPr algn="ctr" fontAlgn="b"/>
                      <a:r>
                        <a:rPr lang="en-US" sz="2400" b="1" i="0" u="none" strike="noStrike" dirty="0">
                          <a:solidFill>
                            <a:srgbClr val="000000"/>
                          </a:solidFill>
                          <a:latin typeface="Calibri"/>
                        </a:rPr>
                        <a:t>132</a:t>
                      </a:r>
                    </a:p>
                  </a:txBody>
                  <a:tcPr marL="9525" marR="9525" marT="9525" marB="0" anchor="ctr"/>
                </a:tc>
                <a:tc>
                  <a:txBody>
                    <a:bodyPr/>
                    <a:lstStyle/>
                    <a:p>
                      <a:pPr algn="ctr" fontAlgn="b"/>
                      <a:r>
                        <a:rPr lang="en-US" sz="2400" b="1" i="0" u="none" strike="noStrike" dirty="0">
                          <a:solidFill>
                            <a:srgbClr val="000000"/>
                          </a:solidFill>
                          <a:latin typeface="Calibri"/>
                        </a:rPr>
                        <a:t>210</a:t>
                      </a:r>
                    </a:p>
                  </a:txBody>
                  <a:tcPr marL="9525" marR="9525" marT="9525" marB="0" anchor="ctr"/>
                </a:tc>
                <a:tc>
                  <a:txBody>
                    <a:bodyPr/>
                    <a:lstStyle/>
                    <a:p>
                      <a:pPr algn="ctr" fontAlgn="b"/>
                      <a:r>
                        <a:rPr lang="en-US" sz="2400" b="1" i="0" u="none" strike="noStrike" dirty="0">
                          <a:solidFill>
                            <a:srgbClr val="000000"/>
                          </a:solidFill>
                          <a:latin typeface="Calibri"/>
                        </a:rPr>
                        <a:t>167</a:t>
                      </a:r>
                    </a:p>
                  </a:txBody>
                  <a:tcPr marL="9525" marR="9525" marT="9525" marB="0" anchor="ctr"/>
                </a:tc>
                <a:tc>
                  <a:txBody>
                    <a:bodyPr/>
                    <a:lstStyle/>
                    <a:p>
                      <a:pPr algn="ctr" fontAlgn="b"/>
                      <a:r>
                        <a:rPr lang="en-US" sz="2400" b="1" i="0" u="none" strike="noStrike" dirty="0">
                          <a:solidFill>
                            <a:srgbClr val="000000"/>
                          </a:solidFill>
                          <a:latin typeface="Calibri"/>
                        </a:rPr>
                        <a:t>267</a:t>
                      </a:r>
                    </a:p>
                  </a:txBody>
                  <a:tcPr marL="9525" marR="9525" marT="9525" marB="0" anchor="ctr"/>
                </a:tc>
              </a:tr>
            </a:tbl>
          </a:graphicData>
        </a:graphic>
      </p:graphicFrame>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Plurality with Elimination Method (cont.)</a:t>
            </a:r>
            <a:endParaRPr lang="en-US" dirty="0"/>
          </a:p>
        </p:txBody>
      </p:sp>
      <p:sp>
        <p:nvSpPr>
          <p:cNvPr id="6" name="Content Placeholder 5"/>
          <p:cNvSpPr>
            <a:spLocks noGrp="1"/>
          </p:cNvSpPr>
          <p:nvPr>
            <p:ph idx="1"/>
          </p:nvPr>
        </p:nvSpPr>
        <p:spPr/>
        <p:txBody>
          <a:bodyPr/>
          <a:lstStyle/>
          <a:p>
            <a:r>
              <a:rPr lang="en-US" dirty="0" smtClean="0"/>
              <a:t>Counting the votes, we see that </a:t>
            </a:r>
            <a:r>
              <a:rPr lang="en-US" dirty="0" err="1" smtClean="0"/>
              <a:t>Satou</a:t>
            </a:r>
            <a:r>
              <a:rPr lang="en-US" dirty="0" smtClean="0"/>
              <a:t> now has </a:t>
            </a:r>
          </a:p>
          <a:p>
            <a:pPr>
              <a:spcBef>
                <a:spcPts val="0"/>
              </a:spcBef>
            </a:pPr>
            <a:r>
              <a:rPr lang="en-US" dirty="0" smtClean="0">
                <a:solidFill>
                  <a:srgbClr val="000099"/>
                </a:solidFill>
              </a:rPr>
              <a:t>132 + 210 + 167 = 509 </a:t>
            </a:r>
            <a:r>
              <a:rPr lang="en-US" dirty="0" smtClean="0"/>
              <a:t>first-place votes to Russo’s 267. Therefore, </a:t>
            </a:r>
            <a:r>
              <a:rPr lang="en-US" dirty="0" err="1" smtClean="0"/>
              <a:t>Satou</a:t>
            </a:r>
            <a:r>
              <a:rPr lang="en-US" dirty="0" smtClean="0"/>
              <a:t> now wins with a majority of the first-place votes. </a:t>
            </a:r>
            <a:endParaRPr lang="en-US"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Pairwise Comparison Method</a:t>
            </a:r>
            <a:endParaRPr lang="en-US" dirty="0"/>
          </a:p>
        </p:txBody>
      </p:sp>
      <p:sp>
        <p:nvSpPr>
          <p:cNvPr id="4" name="Content Placeholder 2"/>
          <p:cNvSpPr>
            <a:spLocks noGrp="1"/>
          </p:cNvSpPr>
          <p:nvPr>
            <p:ph idx="1"/>
          </p:nvPr>
        </p:nvSpPr>
        <p:spPr>
          <a:xfrm>
            <a:off x="457200" y="1280160"/>
            <a:ext cx="8229600" cy="4142673"/>
          </a:xfrm>
          <a:solidFill>
            <a:srgbClr val="FFFFCC"/>
          </a:solidFill>
          <a:ln w="28575">
            <a:solidFill>
              <a:srgbClr val="000000"/>
            </a:solidFill>
          </a:ln>
        </p:spPr>
        <p:txBody>
          <a:bodyPr>
            <a:spAutoFit/>
          </a:bodyPr>
          <a:lstStyle/>
          <a:p>
            <a:pPr algn="ctr"/>
            <a:r>
              <a:rPr lang="en-US" b="1" dirty="0" smtClean="0">
                <a:solidFill>
                  <a:srgbClr val="000000"/>
                </a:solidFill>
              </a:rPr>
              <a:t>Pairwise Comparison Method</a:t>
            </a:r>
          </a:p>
          <a:p>
            <a:r>
              <a:rPr lang="en-US" dirty="0" smtClean="0">
                <a:solidFill>
                  <a:srgbClr val="000000"/>
                </a:solidFill>
              </a:rPr>
              <a:t>In the pairwise comparison method, every candidate is compared head-to-head with the other candidates. In each pair of comparisons, the candidate with the greater number for higher rankings is given a point. The candidate with the most points after all head-to-head comparisons are made is the winner.</a:t>
            </a:r>
          </a:p>
          <a:p>
            <a:r>
              <a:rPr lang="en-US" dirty="0" smtClean="0">
                <a:solidFill>
                  <a:srgbClr val="000000"/>
                </a:solidFill>
              </a:rPr>
              <a:t>If there is a tie in the comparison count, each candidate receives ½ of a point.</a:t>
            </a:r>
            <a:endParaRPr lang="en-US" dirty="0">
              <a:solidFill>
                <a:srgbClr val="000000"/>
              </a:solidFill>
            </a:endParaRP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Number of </a:t>
            </a:r>
            <a:r>
              <a:rPr lang="en-US" dirty="0" err="1" smtClean="0"/>
              <a:t>Pairwise</a:t>
            </a:r>
            <a:r>
              <a:rPr lang="en-US" dirty="0" smtClean="0"/>
              <a:t> Comparisons </a:t>
            </a:r>
            <a:endParaRPr lang="en-US" dirty="0"/>
          </a:p>
        </p:txBody>
      </p:sp>
      <p:sp>
        <p:nvSpPr>
          <p:cNvPr id="4" name="Content Placeholder 2"/>
          <p:cNvSpPr>
            <a:spLocks noGrp="1"/>
          </p:cNvSpPr>
          <p:nvPr>
            <p:ph idx="1"/>
          </p:nvPr>
        </p:nvSpPr>
        <p:spPr>
          <a:xfrm>
            <a:off x="457200" y="1280160"/>
            <a:ext cx="8229600" cy="2505301"/>
          </a:xfrm>
          <a:solidFill>
            <a:srgbClr val="FFFFCC"/>
          </a:solidFill>
          <a:ln w="28575">
            <a:solidFill>
              <a:srgbClr val="000000"/>
            </a:solidFill>
          </a:ln>
        </p:spPr>
        <p:txBody>
          <a:bodyPr>
            <a:spAutoFit/>
          </a:bodyPr>
          <a:lstStyle/>
          <a:p>
            <a:pPr algn="ctr"/>
            <a:r>
              <a:rPr lang="en-US" b="1" dirty="0" smtClean="0">
                <a:solidFill>
                  <a:srgbClr val="000000"/>
                </a:solidFill>
              </a:rPr>
              <a:t>Number of </a:t>
            </a:r>
            <a:r>
              <a:rPr lang="en-US" b="1" dirty="0" err="1" smtClean="0">
                <a:solidFill>
                  <a:srgbClr val="000000"/>
                </a:solidFill>
              </a:rPr>
              <a:t>Pairwise</a:t>
            </a:r>
            <a:r>
              <a:rPr lang="en-US" b="1" dirty="0" smtClean="0">
                <a:solidFill>
                  <a:srgbClr val="000000"/>
                </a:solidFill>
              </a:rPr>
              <a:t> Comparisons </a:t>
            </a:r>
          </a:p>
          <a:p>
            <a:r>
              <a:rPr lang="en-US" dirty="0" smtClean="0">
                <a:solidFill>
                  <a:srgbClr val="000000"/>
                </a:solidFill>
              </a:rPr>
              <a:t>The number of </a:t>
            </a:r>
            <a:r>
              <a:rPr lang="en-US" dirty="0" err="1" smtClean="0">
                <a:solidFill>
                  <a:srgbClr val="000000"/>
                </a:solidFill>
              </a:rPr>
              <a:t>pairwise</a:t>
            </a:r>
            <a:r>
              <a:rPr lang="en-US" dirty="0" smtClean="0">
                <a:solidFill>
                  <a:srgbClr val="000000"/>
                </a:solidFill>
              </a:rPr>
              <a:t> comparisons that must be made if there are </a:t>
            </a:r>
            <a:r>
              <a:rPr lang="en-US" i="1" dirty="0" smtClean="0">
                <a:solidFill>
                  <a:srgbClr val="000000"/>
                </a:solidFill>
              </a:rPr>
              <a:t>n</a:t>
            </a:r>
            <a:r>
              <a:rPr lang="en-US" dirty="0" smtClean="0">
                <a:solidFill>
                  <a:srgbClr val="000000"/>
                </a:solidFill>
              </a:rPr>
              <a:t> candidates is </a:t>
            </a:r>
          </a:p>
          <a:p>
            <a:endParaRPr lang="en-US" dirty="0" smtClean="0">
              <a:solidFill>
                <a:srgbClr val="000000"/>
              </a:solidFill>
            </a:endParaRPr>
          </a:p>
          <a:p>
            <a:endParaRPr lang="en-US" dirty="0">
              <a:solidFill>
                <a:srgbClr val="000000"/>
              </a:solidFill>
            </a:endParaRPr>
          </a:p>
        </p:txBody>
      </p:sp>
      <p:graphicFrame>
        <p:nvGraphicFramePr>
          <p:cNvPr id="5122" name="Object 2"/>
          <p:cNvGraphicFramePr>
            <a:graphicFrameLocks noChangeAspect="1"/>
          </p:cNvGraphicFramePr>
          <p:nvPr>
            <p:extLst>
              <p:ext uri="{D42A27DB-BD31-4B8C-83A1-F6EECF244321}">
                <p14:modId xmlns:p14="http://schemas.microsoft.com/office/powerpoint/2010/main" val="3891254436"/>
              </p:ext>
            </p:extLst>
          </p:nvPr>
        </p:nvGraphicFramePr>
        <p:xfrm>
          <a:off x="3937000" y="2819400"/>
          <a:ext cx="1270000" cy="876300"/>
        </p:xfrm>
        <a:graphic>
          <a:graphicData uri="http://schemas.openxmlformats.org/presentationml/2006/ole">
            <mc:AlternateContent xmlns:mc="http://schemas.openxmlformats.org/markup-compatibility/2006">
              <mc:Choice xmlns:v="urn:schemas-microsoft-com:vml" Requires="v">
                <p:oleObj spid="_x0000_s53262" name="Equation" r:id="rId3" imgW="1269720" imgH="876240" progId="Equation.DSMT4">
                  <p:embed/>
                </p:oleObj>
              </mc:Choice>
              <mc:Fallback>
                <p:oleObj name="Equation" r:id="rId3" imgW="1269720" imgH="876240" progId="Equation.DSMT4">
                  <p:embed/>
                  <p:pic>
                    <p:nvPicPr>
                      <p:cNvPr id="0" name=""/>
                      <p:cNvPicPr>
                        <a:picLocks noChangeAspect="1" noChangeArrowheads="1"/>
                      </p:cNvPicPr>
                      <p:nvPr/>
                    </p:nvPicPr>
                    <p:blipFill>
                      <a:blip r:embed="rId4"/>
                      <a:srcRect/>
                      <a:stretch>
                        <a:fillRect/>
                      </a:stretch>
                    </p:blipFill>
                    <p:spPr bwMode="auto">
                      <a:xfrm>
                        <a:off x="3937000" y="2819400"/>
                        <a:ext cx="12700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154479122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Preference Table </a:t>
            </a:r>
            <a:endParaRPr lang="en-US" dirty="0"/>
          </a:p>
        </p:txBody>
      </p:sp>
      <p:sp>
        <p:nvSpPr>
          <p:cNvPr id="3" name="Content Placeholder 2"/>
          <p:cNvSpPr>
            <a:spLocks noGrp="1"/>
          </p:cNvSpPr>
          <p:nvPr>
            <p:ph idx="1"/>
          </p:nvPr>
        </p:nvSpPr>
        <p:spPr>
          <a:xfrm>
            <a:off x="457200" y="1280160"/>
            <a:ext cx="8229600" cy="1902059"/>
          </a:xfrm>
          <a:solidFill>
            <a:srgbClr val="FFFFCC"/>
          </a:solidFill>
          <a:ln w="28575">
            <a:solidFill>
              <a:srgbClr val="000000"/>
            </a:solidFill>
          </a:ln>
        </p:spPr>
        <p:txBody>
          <a:bodyPr>
            <a:spAutoFit/>
          </a:bodyPr>
          <a:lstStyle/>
          <a:p>
            <a:pPr marL="12700" indent="-12700" algn="ctr" eaLnBrk="0" hangingPunct="0">
              <a:tabLst>
                <a:tab pos="457200" algn="l"/>
              </a:tabLst>
              <a:defRPr/>
            </a:pPr>
            <a:r>
              <a:rPr lang="en-US" b="1" dirty="0" smtClean="0">
                <a:solidFill>
                  <a:srgbClr val="000000"/>
                </a:solidFill>
              </a:rPr>
              <a:t>Preference Table</a:t>
            </a:r>
          </a:p>
          <a:p>
            <a:pPr marL="12700" indent="-12700" eaLnBrk="0" hangingPunct="0">
              <a:tabLst>
                <a:tab pos="457200" algn="l"/>
              </a:tabLst>
              <a:defRPr/>
            </a:pPr>
            <a:r>
              <a:rPr lang="en-US" dirty="0" smtClean="0">
                <a:solidFill>
                  <a:srgbClr val="000000"/>
                </a:solidFill>
              </a:rPr>
              <a:t>A </a:t>
            </a:r>
            <a:r>
              <a:rPr lang="en-US" b="1" dirty="0" smtClean="0">
                <a:solidFill>
                  <a:srgbClr val="C00000"/>
                </a:solidFill>
              </a:rPr>
              <a:t>preference table </a:t>
            </a:r>
            <a:r>
              <a:rPr lang="en-US" dirty="0" smtClean="0">
                <a:solidFill>
                  <a:srgbClr val="000000"/>
                </a:solidFill>
              </a:rPr>
              <a:t>summarizes all of the individual preference ballots in an election by tallying the number of ballots with the same order of ranking.</a:t>
            </a:r>
            <a:endParaRPr lang="en-US" dirty="0">
              <a:solidFill>
                <a:srgbClr val="000000"/>
              </a:solidFill>
            </a:endParaRP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6: </a:t>
            </a:r>
            <a:r>
              <a:rPr lang="en-US" dirty="0" err="1" smtClean="0"/>
              <a:t>Pairwise</a:t>
            </a:r>
            <a:r>
              <a:rPr lang="en-US" dirty="0" smtClean="0"/>
              <a:t> Comparison Method </a:t>
            </a:r>
            <a:endParaRPr lang="en-US" dirty="0"/>
          </a:p>
        </p:txBody>
      </p:sp>
      <p:sp>
        <p:nvSpPr>
          <p:cNvPr id="3" name="Content Placeholder 2"/>
          <p:cNvSpPr>
            <a:spLocks noGrp="1"/>
          </p:cNvSpPr>
          <p:nvPr>
            <p:ph idx="1"/>
          </p:nvPr>
        </p:nvSpPr>
        <p:spPr/>
        <p:txBody>
          <a:bodyPr/>
          <a:lstStyle/>
          <a:p>
            <a:r>
              <a:rPr lang="en-US" dirty="0" smtClean="0"/>
              <a:t>Use the </a:t>
            </a:r>
            <a:r>
              <a:rPr lang="en-US" dirty="0" err="1" smtClean="0"/>
              <a:t>pairwise</a:t>
            </a:r>
            <a:r>
              <a:rPr lang="en-US" dirty="0" smtClean="0"/>
              <a:t> method of comparison to determine a winner with our four candidates. The preference table is reprinted as Table 15. </a:t>
            </a:r>
            <a:endParaRPr lang="en-US" dirty="0"/>
          </a:p>
        </p:txBody>
      </p:sp>
      <p:graphicFrame>
        <p:nvGraphicFramePr>
          <p:cNvPr id="4" name="Content Placeholder 3"/>
          <p:cNvGraphicFramePr>
            <a:graphicFrameLocks/>
          </p:cNvGraphicFramePr>
          <p:nvPr/>
        </p:nvGraphicFramePr>
        <p:xfrm>
          <a:off x="457200" y="2819400"/>
          <a:ext cx="8229600" cy="2626995"/>
        </p:xfrm>
        <a:graphic>
          <a:graphicData uri="http://schemas.openxmlformats.org/drawingml/2006/table">
            <a:tbl>
              <a:tblPr firstRow="1" bandRow="1">
                <a:tableStyleId>{5C22544A-7EE6-4342-B048-85BDC9FD1C3A}</a:tableStyleId>
              </a:tblPr>
              <a:tblGrid>
                <a:gridCol w="1645920"/>
                <a:gridCol w="1645920"/>
                <a:gridCol w="1645920"/>
                <a:gridCol w="1645920"/>
                <a:gridCol w="1645920"/>
              </a:tblGrid>
              <a:tr h="370840">
                <a:tc gridSpan="5">
                  <a:txBody>
                    <a:bodyPr/>
                    <a:lstStyle/>
                    <a:p>
                      <a:pPr algn="ctr" fontAlgn="b"/>
                      <a:r>
                        <a:rPr lang="en-US" sz="2400" b="1" i="0" u="none" strike="noStrike" dirty="0">
                          <a:solidFill>
                            <a:schemeClr val="bg1"/>
                          </a:solidFill>
                          <a:latin typeface="Calibri"/>
                        </a:rPr>
                        <a:t>Table </a:t>
                      </a:r>
                      <a:r>
                        <a:rPr lang="en-US" sz="2400" b="1" i="0" u="none" strike="noStrike" dirty="0" smtClean="0">
                          <a:solidFill>
                            <a:schemeClr val="bg1"/>
                          </a:solidFill>
                          <a:latin typeface="Calibri"/>
                        </a:rPr>
                        <a:t>15: Preference </a:t>
                      </a:r>
                      <a:r>
                        <a:rPr lang="en-US" sz="2400" b="1" i="0" u="none" strike="noStrike" dirty="0">
                          <a:solidFill>
                            <a:schemeClr val="bg1"/>
                          </a:solidFill>
                          <a:latin typeface="Calibri"/>
                        </a:rPr>
                        <a:t>Table for </a:t>
                      </a:r>
                      <a:r>
                        <a:rPr lang="en-US" sz="2400" b="1" i="0" u="none" strike="noStrike" dirty="0" smtClean="0">
                          <a:solidFill>
                            <a:schemeClr val="bg1"/>
                          </a:solidFill>
                          <a:latin typeface="Calibri"/>
                        </a:rPr>
                        <a:t>Candidates</a:t>
                      </a:r>
                      <a:r>
                        <a:rPr lang="en-US" sz="2400" b="1" i="0" u="none" strike="noStrike" dirty="0" smtClean="0">
                          <a:solidFill>
                            <a:srgbClr val="000000"/>
                          </a:solidFill>
                          <a:latin typeface="Calibri"/>
                        </a:rPr>
                        <a:t> </a:t>
                      </a:r>
                      <a:endParaRPr lang="en-US" sz="2400" b="1" i="0" u="none" strike="noStrike" dirty="0">
                        <a:solidFill>
                          <a:srgbClr val="000000"/>
                        </a:solidFill>
                        <a:latin typeface="Calibri"/>
                      </a:endParaRPr>
                    </a:p>
                  </a:txBody>
                  <a:tcPr marL="9525" marR="9525" marT="9525" marB="0" anchor="ctr"/>
                </a:tc>
                <a:tc hMerge="1">
                  <a:txBody>
                    <a:bodyPr/>
                    <a:lstStyle/>
                    <a:p>
                      <a:pPr algn="ctr" fontAlgn="b"/>
                      <a:endParaRPr lang="en-US" sz="2400" b="0" i="0" u="none" strike="noStrike">
                        <a:solidFill>
                          <a:srgbClr val="000000"/>
                        </a:solidFill>
                        <a:latin typeface="Calibri"/>
                      </a:endParaRPr>
                    </a:p>
                  </a:txBody>
                  <a:tcPr marL="9525" marR="9525" marT="9525" marB="0" anchor="ctr"/>
                </a:tc>
                <a:tc hMerge="1">
                  <a:txBody>
                    <a:bodyPr/>
                    <a:lstStyle/>
                    <a:p>
                      <a:pPr algn="ctr" fontAlgn="b"/>
                      <a:endParaRPr lang="en-US" sz="2400" b="0" i="0" u="none" strike="noStrike">
                        <a:solidFill>
                          <a:srgbClr val="000000"/>
                        </a:solidFill>
                        <a:latin typeface="Calibri"/>
                      </a:endParaRPr>
                    </a:p>
                  </a:txBody>
                  <a:tcPr marL="9525" marR="9525" marT="9525" marB="0" anchor="ctr"/>
                </a:tc>
                <a:tc hMerge="1">
                  <a:txBody>
                    <a:bodyPr/>
                    <a:lstStyle/>
                    <a:p>
                      <a:pPr algn="ctr" fontAlgn="b"/>
                      <a:endParaRPr lang="en-US" sz="2400" b="0" i="0" u="none" strike="noStrike">
                        <a:solidFill>
                          <a:srgbClr val="000000"/>
                        </a:solidFill>
                        <a:latin typeface="Calibri"/>
                      </a:endParaRPr>
                    </a:p>
                  </a:txBody>
                  <a:tcPr marL="9525" marR="9525" marT="9525" marB="0" anchor="ctr"/>
                </a:tc>
                <a:tc hMerge="1">
                  <a:txBody>
                    <a:bodyPr/>
                    <a:lstStyle/>
                    <a:p>
                      <a:pPr algn="ctr" fontAlgn="b"/>
                      <a:endParaRPr lang="en-US" sz="2400" b="0" i="0" u="none" strike="noStrike" dirty="0">
                        <a:solidFill>
                          <a:srgbClr val="000000"/>
                        </a:solidFill>
                        <a:latin typeface="Calibri"/>
                      </a:endParaRPr>
                    </a:p>
                  </a:txBody>
                  <a:tcPr marL="9525" marR="9525" marT="9525" marB="0" anchor="ctr"/>
                </a:tc>
              </a:tr>
              <a:tr h="370840">
                <a:tc>
                  <a:txBody>
                    <a:bodyPr/>
                    <a:lstStyle/>
                    <a:p>
                      <a:pPr algn="ctr" fontAlgn="b"/>
                      <a:endParaRPr lang="en-US" sz="2400" b="0" i="0" u="none" strike="noStrike" dirty="0">
                        <a:solidFill>
                          <a:srgbClr val="000000"/>
                        </a:solidFill>
                        <a:latin typeface="Calibri"/>
                      </a:endParaRPr>
                    </a:p>
                  </a:txBody>
                  <a:tcPr marL="9525" marR="9525" marT="9525" marB="0" anchor="ctr"/>
                </a:tc>
                <a:tc gridSpan="4">
                  <a:txBody>
                    <a:bodyPr/>
                    <a:lstStyle/>
                    <a:p>
                      <a:pPr algn="ctr" fontAlgn="b"/>
                      <a:r>
                        <a:rPr lang="en-US" sz="2400" b="1" i="0" u="none" strike="noStrike" dirty="0" smtClean="0">
                          <a:solidFill>
                            <a:srgbClr val="000000"/>
                          </a:solidFill>
                          <a:latin typeface="+mn-lt"/>
                        </a:rPr>
                        <a:t>Rankings</a:t>
                      </a:r>
                      <a:endParaRPr lang="en-US" sz="2400" b="1" i="0" u="none" strike="noStrike" dirty="0">
                        <a:solidFill>
                          <a:srgbClr val="000000"/>
                        </a:solidFill>
                        <a:latin typeface="+mn-lt"/>
                      </a:endParaRPr>
                    </a:p>
                  </a:txBody>
                  <a:tcPr marL="9525" marR="9525" marT="9525" marB="0" anchor="ctr"/>
                </a:tc>
                <a:tc hMerge="1">
                  <a:txBody>
                    <a:bodyPr/>
                    <a:lstStyle/>
                    <a:p>
                      <a:pPr algn="ctr" fontAlgn="b"/>
                      <a:endParaRPr lang="en-US" sz="2400" b="0" i="0" u="none" strike="noStrike" dirty="0">
                        <a:solidFill>
                          <a:srgbClr val="000000"/>
                        </a:solidFill>
                        <a:latin typeface="Calibri"/>
                      </a:endParaRPr>
                    </a:p>
                  </a:txBody>
                  <a:tcPr marL="9525" marR="9525" marT="9525" marB="0" anchor="ctr"/>
                </a:tc>
                <a:tc hMerge="1">
                  <a:txBody>
                    <a:bodyPr/>
                    <a:lstStyle/>
                    <a:p>
                      <a:pPr algn="ctr" fontAlgn="b"/>
                      <a:endParaRPr lang="en-US" sz="2400" b="0" i="0" u="none" strike="noStrike" dirty="0">
                        <a:solidFill>
                          <a:srgbClr val="000000"/>
                        </a:solidFill>
                        <a:latin typeface="Calibri"/>
                      </a:endParaRPr>
                    </a:p>
                  </a:txBody>
                  <a:tcPr marL="9525" marR="9525" marT="9525" marB="0" anchor="ctr"/>
                </a:tc>
                <a:tc hMerge="1">
                  <a:txBody>
                    <a:bodyPr/>
                    <a:lstStyle/>
                    <a:p>
                      <a:pPr algn="ctr" fontAlgn="b"/>
                      <a:endParaRPr lang="en-US" sz="2400" b="0" i="0" u="none" strike="noStrike" dirty="0">
                        <a:solidFill>
                          <a:srgbClr val="000000"/>
                        </a:solidFill>
                        <a:latin typeface="Calibri"/>
                      </a:endParaRPr>
                    </a:p>
                  </a:txBody>
                  <a:tcPr marL="9525" marR="9525" marT="9525" marB="0" anchor="ctr"/>
                </a:tc>
              </a:tr>
              <a:tr h="370840">
                <a:tc>
                  <a:txBody>
                    <a:bodyPr/>
                    <a:lstStyle/>
                    <a:p>
                      <a:pPr algn="ctr" fontAlgn="b"/>
                      <a:r>
                        <a:rPr lang="en-US" sz="2400" b="0" i="0" u="none" strike="noStrike" dirty="0">
                          <a:solidFill>
                            <a:srgbClr val="000000"/>
                          </a:solidFill>
                          <a:latin typeface="Calibri"/>
                        </a:rPr>
                        <a:t>1</a:t>
                      </a:r>
                      <a:r>
                        <a:rPr lang="en-US" sz="2400" b="0" i="0" u="none" strike="noStrike" baseline="30000" dirty="0">
                          <a:solidFill>
                            <a:srgbClr val="000000"/>
                          </a:solidFill>
                          <a:latin typeface="Calibri"/>
                        </a:rPr>
                        <a:t>st</a:t>
                      </a:r>
                    </a:p>
                  </a:txBody>
                  <a:tcPr marL="9525" marR="9525" marT="9525" marB="0" anchor="ctr"/>
                </a:tc>
                <a:tc>
                  <a:txBody>
                    <a:bodyPr/>
                    <a:lstStyle/>
                    <a:p>
                      <a:pPr algn="ctr" fontAlgn="b"/>
                      <a:r>
                        <a:rPr lang="en-US" sz="2400" b="0" i="0" u="none" strike="noStrike">
                          <a:solidFill>
                            <a:srgbClr val="000000"/>
                          </a:solidFill>
                          <a:latin typeface="Calibri"/>
                        </a:rPr>
                        <a:t>Williams</a:t>
                      </a:r>
                    </a:p>
                  </a:txBody>
                  <a:tcPr marL="9525" marR="9525" marT="9525" marB="0" anchor="ctr"/>
                </a:tc>
                <a:tc>
                  <a:txBody>
                    <a:bodyPr/>
                    <a:lstStyle/>
                    <a:p>
                      <a:pPr algn="ctr" fontAlgn="b"/>
                      <a:r>
                        <a:rPr lang="en-US" sz="2400" b="0" i="0" u="none" strike="noStrike">
                          <a:solidFill>
                            <a:srgbClr val="000000"/>
                          </a:solidFill>
                          <a:latin typeface="Calibri"/>
                        </a:rPr>
                        <a:t>Tremblay</a:t>
                      </a:r>
                    </a:p>
                  </a:txBody>
                  <a:tcPr marL="9525" marR="9525" marT="9525" marB="0" anchor="ctr"/>
                </a:tc>
                <a:tc>
                  <a:txBody>
                    <a:bodyPr/>
                    <a:lstStyle/>
                    <a:p>
                      <a:pPr algn="ctr" fontAlgn="b"/>
                      <a:r>
                        <a:rPr lang="en-US" sz="2400" b="0" i="0" u="none" strike="noStrike">
                          <a:solidFill>
                            <a:srgbClr val="000000"/>
                          </a:solidFill>
                          <a:latin typeface="Calibri"/>
                        </a:rPr>
                        <a:t>Satou</a:t>
                      </a:r>
                    </a:p>
                  </a:txBody>
                  <a:tcPr marL="9525" marR="9525" marT="9525" marB="0" anchor="ctr"/>
                </a:tc>
                <a:tc>
                  <a:txBody>
                    <a:bodyPr/>
                    <a:lstStyle/>
                    <a:p>
                      <a:pPr algn="ctr" fontAlgn="b"/>
                      <a:r>
                        <a:rPr lang="en-US" sz="2400" b="0" i="0" u="none" strike="noStrike">
                          <a:solidFill>
                            <a:srgbClr val="000000"/>
                          </a:solidFill>
                          <a:latin typeface="Calibri"/>
                        </a:rPr>
                        <a:t>Russo</a:t>
                      </a:r>
                    </a:p>
                  </a:txBody>
                  <a:tcPr marL="9525" marR="9525" marT="9525" marB="0" anchor="ctr"/>
                </a:tc>
              </a:tr>
              <a:tr h="370840">
                <a:tc>
                  <a:txBody>
                    <a:bodyPr/>
                    <a:lstStyle/>
                    <a:p>
                      <a:pPr algn="ctr" fontAlgn="b"/>
                      <a:r>
                        <a:rPr lang="en-US" sz="2400" b="0" i="0" u="none" strike="noStrike" dirty="0" smtClean="0">
                          <a:solidFill>
                            <a:srgbClr val="000000"/>
                          </a:solidFill>
                          <a:latin typeface="Calibri"/>
                        </a:rPr>
                        <a:t>2</a:t>
                      </a:r>
                      <a:r>
                        <a:rPr lang="en-US" sz="2400" b="0" i="0" u="none" strike="noStrike" baseline="30000" dirty="0" smtClean="0">
                          <a:solidFill>
                            <a:srgbClr val="000000"/>
                          </a:solidFill>
                          <a:latin typeface="+mn-lt"/>
                        </a:rPr>
                        <a:t>nd</a:t>
                      </a:r>
                      <a:endParaRPr lang="en-US" sz="2400" b="0" i="0" u="none" strike="noStrike" dirty="0">
                        <a:solidFill>
                          <a:srgbClr val="000000"/>
                        </a:solidFill>
                        <a:latin typeface="Calibri"/>
                      </a:endParaRPr>
                    </a:p>
                  </a:txBody>
                  <a:tcPr marL="9525" marR="9525" marT="9525" marB="0" anchor="ctr"/>
                </a:tc>
                <a:tc>
                  <a:txBody>
                    <a:bodyPr/>
                    <a:lstStyle/>
                    <a:p>
                      <a:pPr algn="ctr" fontAlgn="b"/>
                      <a:r>
                        <a:rPr lang="en-US" sz="2400" b="0" i="0" u="none" strike="noStrike">
                          <a:solidFill>
                            <a:srgbClr val="000000"/>
                          </a:solidFill>
                          <a:latin typeface="Calibri"/>
                        </a:rPr>
                        <a:t>Satou</a:t>
                      </a:r>
                    </a:p>
                  </a:txBody>
                  <a:tcPr marL="9525" marR="9525" marT="9525" marB="0" anchor="ctr"/>
                </a:tc>
                <a:tc>
                  <a:txBody>
                    <a:bodyPr/>
                    <a:lstStyle/>
                    <a:p>
                      <a:pPr algn="ctr" fontAlgn="b"/>
                      <a:r>
                        <a:rPr lang="en-US" sz="2400" b="0" i="0" u="none" strike="noStrike">
                          <a:solidFill>
                            <a:srgbClr val="000000"/>
                          </a:solidFill>
                          <a:latin typeface="Calibri"/>
                        </a:rPr>
                        <a:t>Satou</a:t>
                      </a:r>
                    </a:p>
                  </a:txBody>
                  <a:tcPr marL="9525" marR="9525" marT="9525" marB="0" anchor="ctr"/>
                </a:tc>
                <a:tc>
                  <a:txBody>
                    <a:bodyPr/>
                    <a:lstStyle/>
                    <a:p>
                      <a:pPr algn="ctr" fontAlgn="b"/>
                      <a:r>
                        <a:rPr lang="en-US" sz="2400" b="0" i="0" u="none" strike="noStrike">
                          <a:solidFill>
                            <a:srgbClr val="000000"/>
                          </a:solidFill>
                          <a:latin typeface="Calibri"/>
                        </a:rPr>
                        <a:t>Williams</a:t>
                      </a:r>
                    </a:p>
                  </a:txBody>
                  <a:tcPr marL="9525" marR="9525" marT="9525" marB="0" anchor="ctr"/>
                </a:tc>
                <a:tc>
                  <a:txBody>
                    <a:bodyPr/>
                    <a:lstStyle/>
                    <a:p>
                      <a:pPr algn="ctr" fontAlgn="b"/>
                      <a:r>
                        <a:rPr lang="en-US" sz="2400" b="0" i="0" u="none" strike="noStrike">
                          <a:solidFill>
                            <a:srgbClr val="000000"/>
                          </a:solidFill>
                          <a:latin typeface="Calibri"/>
                        </a:rPr>
                        <a:t>Williams</a:t>
                      </a:r>
                    </a:p>
                  </a:txBody>
                  <a:tcPr marL="9525" marR="9525" marT="9525" marB="0" anchor="ctr"/>
                </a:tc>
              </a:tr>
              <a:tr h="370840">
                <a:tc>
                  <a:txBody>
                    <a:bodyPr/>
                    <a:lstStyle/>
                    <a:p>
                      <a:pPr algn="ctr" fontAlgn="b"/>
                      <a:r>
                        <a:rPr lang="en-US" sz="2400" b="0" i="0" u="none" strike="noStrike" dirty="0" smtClean="0">
                          <a:solidFill>
                            <a:srgbClr val="000000"/>
                          </a:solidFill>
                          <a:latin typeface="Calibri"/>
                        </a:rPr>
                        <a:t>3</a:t>
                      </a:r>
                      <a:r>
                        <a:rPr lang="en-US" sz="2400" b="0" i="0" u="none" strike="noStrike" baseline="30000" dirty="0" smtClean="0">
                          <a:solidFill>
                            <a:srgbClr val="000000"/>
                          </a:solidFill>
                          <a:latin typeface="+mn-lt"/>
                        </a:rPr>
                        <a:t>rd</a:t>
                      </a:r>
                      <a:endParaRPr lang="en-US" sz="2400" b="0" i="0" u="none" strike="noStrike" dirty="0">
                        <a:solidFill>
                          <a:srgbClr val="000000"/>
                        </a:solidFill>
                        <a:latin typeface="Calibri"/>
                      </a:endParaRPr>
                    </a:p>
                  </a:txBody>
                  <a:tcPr marL="9525" marR="9525" marT="9525" marB="0" anchor="ctr"/>
                </a:tc>
                <a:tc>
                  <a:txBody>
                    <a:bodyPr/>
                    <a:lstStyle/>
                    <a:p>
                      <a:pPr algn="ctr" fontAlgn="b"/>
                      <a:r>
                        <a:rPr lang="en-US" sz="2400" b="0" i="0" u="none" strike="noStrike">
                          <a:solidFill>
                            <a:srgbClr val="000000"/>
                          </a:solidFill>
                          <a:latin typeface="Calibri"/>
                        </a:rPr>
                        <a:t>Tremblay</a:t>
                      </a:r>
                    </a:p>
                  </a:txBody>
                  <a:tcPr marL="9525" marR="9525" marT="9525" marB="0" anchor="ctr"/>
                </a:tc>
                <a:tc>
                  <a:txBody>
                    <a:bodyPr/>
                    <a:lstStyle/>
                    <a:p>
                      <a:pPr algn="ctr" fontAlgn="b"/>
                      <a:r>
                        <a:rPr lang="en-US" sz="2400" b="0" i="0" u="none" strike="noStrike">
                          <a:solidFill>
                            <a:srgbClr val="000000"/>
                          </a:solidFill>
                          <a:latin typeface="Calibri"/>
                        </a:rPr>
                        <a:t>Williams</a:t>
                      </a:r>
                    </a:p>
                  </a:txBody>
                  <a:tcPr marL="9525" marR="9525" marT="9525" marB="0" anchor="ctr"/>
                </a:tc>
                <a:tc>
                  <a:txBody>
                    <a:bodyPr/>
                    <a:lstStyle/>
                    <a:p>
                      <a:pPr algn="ctr" fontAlgn="b"/>
                      <a:r>
                        <a:rPr lang="en-US" sz="2400" b="0" i="0" u="none" strike="noStrike">
                          <a:solidFill>
                            <a:srgbClr val="000000"/>
                          </a:solidFill>
                          <a:latin typeface="Calibri"/>
                        </a:rPr>
                        <a:t>Tremblay</a:t>
                      </a:r>
                    </a:p>
                  </a:txBody>
                  <a:tcPr marL="9525" marR="9525" marT="9525" marB="0" anchor="ctr"/>
                </a:tc>
                <a:tc>
                  <a:txBody>
                    <a:bodyPr/>
                    <a:lstStyle/>
                    <a:p>
                      <a:pPr algn="ctr" fontAlgn="b"/>
                      <a:r>
                        <a:rPr lang="en-US" sz="2400" b="0" i="0" u="none" strike="noStrike">
                          <a:solidFill>
                            <a:srgbClr val="000000"/>
                          </a:solidFill>
                          <a:latin typeface="Calibri"/>
                        </a:rPr>
                        <a:t>Satou</a:t>
                      </a:r>
                    </a:p>
                  </a:txBody>
                  <a:tcPr marL="9525" marR="9525" marT="9525" marB="0" anchor="ctr"/>
                </a:tc>
              </a:tr>
              <a:tr h="370840">
                <a:tc>
                  <a:txBody>
                    <a:bodyPr/>
                    <a:lstStyle/>
                    <a:p>
                      <a:pPr algn="ctr" fontAlgn="b"/>
                      <a:r>
                        <a:rPr lang="en-US" sz="2400" b="0" i="0" u="none" strike="noStrike" dirty="0" smtClean="0">
                          <a:solidFill>
                            <a:srgbClr val="000000"/>
                          </a:solidFill>
                          <a:latin typeface="Calibri"/>
                        </a:rPr>
                        <a:t>4</a:t>
                      </a:r>
                      <a:r>
                        <a:rPr lang="en-US" sz="2400" b="0" i="0" u="none" strike="noStrike" baseline="30000" dirty="0" smtClean="0">
                          <a:solidFill>
                            <a:srgbClr val="000000"/>
                          </a:solidFill>
                          <a:latin typeface="Calibri"/>
                        </a:rPr>
                        <a:t>th</a:t>
                      </a:r>
                      <a:endParaRPr lang="en-US" sz="2400" b="0" i="0" u="none" strike="noStrike" baseline="30000" dirty="0">
                        <a:solidFill>
                          <a:srgbClr val="000000"/>
                        </a:solidFill>
                        <a:latin typeface="Calibri"/>
                      </a:endParaRPr>
                    </a:p>
                  </a:txBody>
                  <a:tcPr marL="9525" marR="9525" marT="9525" marB="0" anchor="ctr"/>
                </a:tc>
                <a:tc>
                  <a:txBody>
                    <a:bodyPr/>
                    <a:lstStyle/>
                    <a:p>
                      <a:pPr algn="ctr" fontAlgn="b"/>
                      <a:r>
                        <a:rPr lang="en-US" sz="2400" b="0" i="0" u="none" strike="noStrike">
                          <a:solidFill>
                            <a:srgbClr val="000000"/>
                          </a:solidFill>
                          <a:latin typeface="Calibri"/>
                        </a:rPr>
                        <a:t>Russo</a:t>
                      </a:r>
                    </a:p>
                  </a:txBody>
                  <a:tcPr marL="9525" marR="9525" marT="9525" marB="0" anchor="ctr"/>
                </a:tc>
                <a:tc>
                  <a:txBody>
                    <a:bodyPr/>
                    <a:lstStyle/>
                    <a:p>
                      <a:pPr algn="ctr" fontAlgn="b"/>
                      <a:r>
                        <a:rPr lang="en-US" sz="2400" b="0" i="0" u="none" strike="noStrike">
                          <a:solidFill>
                            <a:srgbClr val="000000"/>
                          </a:solidFill>
                          <a:latin typeface="Calibri"/>
                        </a:rPr>
                        <a:t>Russo</a:t>
                      </a:r>
                    </a:p>
                  </a:txBody>
                  <a:tcPr marL="9525" marR="9525" marT="9525" marB="0" anchor="ctr"/>
                </a:tc>
                <a:tc>
                  <a:txBody>
                    <a:bodyPr/>
                    <a:lstStyle/>
                    <a:p>
                      <a:pPr algn="ctr" fontAlgn="b"/>
                      <a:r>
                        <a:rPr lang="en-US" sz="2400" b="0" i="0" u="none" strike="noStrike">
                          <a:solidFill>
                            <a:srgbClr val="000000"/>
                          </a:solidFill>
                          <a:latin typeface="Calibri"/>
                        </a:rPr>
                        <a:t>Russo</a:t>
                      </a:r>
                    </a:p>
                  </a:txBody>
                  <a:tcPr marL="9525" marR="9525" marT="9525" marB="0" anchor="ctr"/>
                </a:tc>
                <a:tc>
                  <a:txBody>
                    <a:bodyPr/>
                    <a:lstStyle/>
                    <a:p>
                      <a:pPr algn="ctr" fontAlgn="b"/>
                      <a:r>
                        <a:rPr lang="en-US" sz="2400" b="0" i="0" u="none" strike="noStrike">
                          <a:solidFill>
                            <a:srgbClr val="000000"/>
                          </a:solidFill>
                          <a:latin typeface="Calibri"/>
                        </a:rPr>
                        <a:t>Tremblay</a:t>
                      </a:r>
                    </a:p>
                  </a:txBody>
                  <a:tcPr marL="9525" marR="9525" marT="9525" marB="0" anchor="ctr"/>
                </a:tc>
              </a:tr>
              <a:tr h="370840">
                <a:tc>
                  <a:txBody>
                    <a:bodyPr/>
                    <a:lstStyle/>
                    <a:p>
                      <a:pPr algn="ctr" fontAlgn="b"/>
                      <a:r>
                        <a:rPr lang="en-US" sz="2400" b="1" i="0" u="none" strike="noStrike" dirty="0">
                          <a:solidFill>
                            <a:srgbClr val="000000"/>
                          </a:solidFill>
                          <a:latin typeface="Calibri"/>
                        </a:rPr>
                        <a:t>Total Votes</a:t>
                      </a:r>
                    </a:p>
                  </a:txBody>
                  <a:tcPr marL="9525" marR="9525" marT="9525" marB="0" anchor="ctr"/>
                </a:tc>
                <a:tc>
                  <a:txBody>
                    <a:bodyPr/>
                    <a:lstStyle/>
                    <a:p>
                      <a:pPr algn="ctr" fontAlgn="b"/>
                      <a:r>
                        <a:rPr lang="en-US" sz="2400" b="1" i="0" u="none" strike="noStrike" dirty="0">
                          <a:solidFill>
                            <a:srgbClr val="000000"/>
                          </a:solidFill>
                          <a:latin typeface="Calibri"/>
                        </a:rPr>
                        <a:t>132</a:t>
                      </a:r>
                    </a:p>
                  </a:txBody>
                  <a:tcPr marL="9525" marR="9525" marT="9525" marB="0" anchor="ctr"/>
                </a:tc>
                <a:tc>
                  <a:txBody>
                    <a:bodyPr/>
                    <a:lstStyle/>
                    <a:p>
                      <a:pPr algn="ctr" fontAlgn="b"/>
                      <a:r>
                        <a:rPr lang="en-US" sz="2400" b="1" i="0" u="none" strike="noStrike" dirty="0">
                          <a:solidFill>
                            <a:srgbClr val="000000"/>
                          </a:solidFill>
                          <a:latin typeface="Calibri"/>
                        </a:rPr>
                        <a:t>210</a:t>
                      </a:r>
                    </a:p>
                  </a:txBody>
                  <a:tcPr marL="9525" marR="9525" marT="9525" marB="0" anchor="ctr"/>
                </a:tc>
                <a:tc>
                  <a:txBody>
                    <a:bodyPr/>
                    <a:lstStyle/>
                    <a:p>
                      <a:pPr algn="ctr" fontAlgn="b"/>
                      <a:r>
                        <a:rPr lang="en-US" sz="2400" b="1" i="0" u="none" strike="noStrike" dirty="0">
                          <a:solidFill>
                            <a:srgbClr val="000000"/>
                          </a:solidFill>
                          <a:latin typeface="Calibri"/>
                        </a:rPr>
                        <a:t>167</a:t>
                      </a:r>
                    </a:p>
                  </a:txBody>
                  <a:tcPr marL="9525" marR="9525" marT="9525" marB="0" anchor="ctr"/>
                </a:tc>
                <a:tc>
                  <a:txBody>
                    <a:bodyPr/>
                    <a:lstStyle/>
                    <a:p>
                      <a:pPr algn="ctr" fontAlgn="b"/>
                      <a:r>
                        <a:rPr lang="en-US" sz="2400" b="1" i="0" u="none" strike="noStrike" dirty="0">
                          <a:solidFill>
                            <a:srgbClr val="000000"/>
                          </a:solidFill>
                          <a:latin typeface="Calibri"/>
                        </a:rPr>
                        <a:t>267</a:t>
                      </a:r>
                    </a:p>
                  </a:txBody>
                  <a:tcPr marL="9525" marR="9525" marT="9525" marB="0" anchor="ctr"/>
                </a:tc>
              </a:tr>
            </a:tbl>
          </a:graphicData>
        </a:graphic>
      </p:graphicFrame>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6: </a:t>
            </a:r>
            <a:r>
              <a:rPr lang="en-US" dirty="0" err="1" smtClean="0"/>
              <a:t>Pairwise</a:t>
            </a:r>
            <a:r>
              <a:rPr lang="en-US" dirty="0" smtClean="0"/>
              <a:t> Comparison Method (cont.) </a:t>
            </a:r>
            <a:endParaRPr lang="en-US" dirty="0"/>
          </a:p>
        </p:txBody>
      </p:sp>
      <p:sp>
        <p:nvSpPr>
          <p:cNvPr id="5" name="Content Placeholder 4"/>
          <p:cNvSpPr>
            <a:spLocks noGrp="1"/>
          </p:cNvSpPr>
          <p:nvPr>
            <p:ph idx="1"/>
          </p:nvPr>
        </p:nvSpPr>
        <p:spPr/>
        <p:txBody>
          <a:bodyPr/>
          <a:lstStyle/>
          <a:p>
            <a:r>
              <a:rPr lang="en-US" b="1" dirty="0" smtClean="0"/>
              <a:t>Solution </a:t>
            </a:r>
          </a:p>
          <a:p>
            <a:r>
              <a:rPr lang="en-US" dirty="0" smtClean="0"/>
              <a:t>In the </a:t>
            </a:r>
            <a:r>
              <a:rPr lang="en-US" dirty="0" err="1" smtClean="0"/>
              <a:t>pairwise</a:t>
            </a:r>
            <a:r>
              <a:rPr lang="en-US" dirty="0" smtClean="0"/>
              <a:t> method of comparison, each candidate is pitted against every other candidate to see who received the highest ranking. We can use the formula to find out how many comparisons will need to be made in our tally. Since there are four candidates, </a:t>
            </a:r>
            <a:r>
              <a:rPr lang="en-US" i="1" dirty="0" smtClean="0"/>
              <a:t>n</a:t>
            </a:r>
            <a:r>
              <a:rPr lang="en-US" dirty="0" smtClean="0"/>
              <a:t> = 4. Substituting this into the formula, we have the following. </a:t>
            </a:r>
            <a:endParaRPr lang="en-US" dirty="0"/>
          </a:p>
        </p:txBody>
      </p:sp>
      <p:graphicFrame>
        <p:nvGraphicFramePr>
          <p:cNvPr id="6146" name="Object 2"/>
          <p:cNvGraphicFramePr>
            <a:graphicFrameLocks noChangeAspect="1"/>
          </p:cNvGraphicFramePr>
          <p:nvPr/>
        </p:nvGraphicFramePr>
        <p:xfrm>
          <a:off x="1422400" y="4909458"/>
          <a:ext cx="6299200" cy="876300"/>
        </p:xfrm>
        <a:graphic>
          <a:graphicData uri="http://schemas.openxmlformats.org/presentationml/2006/ole">
            <mc:AlternateContent xmlns:mc="http://schemas.openxmlformats.org/markup-compatibility/2006">
              <mc:Choice xmlns:v="urn:schemas-microsoft-com:vml" Requires="v">
                <p:oleObj spid="_x0000_s6168" name="Equation" r:id="rId3" imgW="6298920" imgH="876240" progId="Equation.DSMT4">
                  <p:embed/>
                </p:oleObj>
              </mc:Choice>
              <mc:Fallback>
                <p:oleObj name="Equation" r:id="rId3" imgW="6298920" imgH="87624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22400" y="4909458"/>
                        <a:ext cx="62992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6: </a:t>
            </a:r>
            <a:r>
              <a:rPr lang="en-US" dirty="0" err="1" smtClean="0"/>
              <a:t>Pairwise</a:t>
            </a:r>
            <a:r>
              <a:rPr lang="en-US" dirty="0" smtClean="0"/>
              <a:t> Comparison Method (cont.) </a:t>
            </a:r>
            <a:endParaRPr lang="en-US" dirty="0"/>
          </a:p>
        </p:txBody>
      </p:sp>
      <p:sp>
        <p:nvSpPr>
          <p:cNvPr id="5" name="Content Placeholder 4"/>
          <p:cNvSpPr>
            <a:spLocks noGrp="1"/>
          </p:cNvSpPr>
          <p:nvPr>
            <p:ph idx="1"/>
          </p:nvPr>
        </p:nvSpPr>
        <p:spPr/>
        <p:txBody>
          <a:bodyPr>
            <a:noAutofit/>
          </a:bodyPr>
          <a:lstStyle/>
          <a:p>
            <a:r>
              <a:rPr lang="en-US" sz="2600" dirty="0" smtClean="0"/>
              <a:t>In order to help us keep track of all six comparisons, we’ll create a table where each candidate has a column and a row. There is no need for comparisons between a candidate and himself, so we’ve put an X in those cells that appear on the diagonal. Also note that each </a:t>
            </a:r>
            <a:r>
              <a:rPr lang="en-US" sz="2600" dirty="0" err="1" smtClean="0"/>
              <a:t>head‑to</a:t>
            </a:r>
            <a:r>
              <a:rPr lang="en-US" sz="2600" dirty="0" smtClean="0"/>
              <a:t>-head comparison is listed twice in the chart, that is, a comparison between Russo and </a:t>
            </a:r>
            <a:r>
              <a:rPr lang="en-US" sz="2600" dirty="0" err="1" smtClean="0"/>
              <a:t>Satou</a:t>
            </a:r>
            <a:r>
              <a:rPr lang="en-US" sz="2600" dirty="0" smtClean="0"/>
              <a:t> (Row 1, Column 2) is the same as a comparison between </a:t>
            </a:r>
            <a:r>
              <a:rPr lang="en-US" sz="2600" dirty="0" err="1" smtClean="0"/>
              <a:t>Satou</a:t>
            </a:r>
            <a:r>
              <a:rPr lang="en-US" sz="2600" dirty="0" smtClean="0"/>
              <a:t> and Russo (Row 2, Column 1). Since there is no need to duplicate the comparisons, we’ve grayed out the cells that are duplicates. Check for yourself that this leaves us with the required six comparisons.</a:t>
            </a:r>
            <a:endParaRPr lang="en-US" sz="2600" dirty="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6: </a:t>
            </a:r>
            <a:r>
              <a:rPr lang="en-US" dirty="0" err="1" smtClean="0"/>
              <a:t>Pairwise</a:t>
            </a:r>
            <a:r>
              <a:rPr lang="en-US" dirty="0" smtClean="0"/>
              <a:t> Comparison Method (cont.) </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764221357"/>
              </p:ext>
            </p:extLst>
          </p:nvPr>
        </p:nvGraphicFramePr>
        <p:xfrm>
          <a:off x="457200" y="1279525"/>
          <a:ext cx="8229600" cy="2579370"/>
        </p:xfrm>
        <a:graphic>
          <a:graphicData uri="http://schemas.openxmlformats.org/drawingml/2006/table">
            <a:tbl>
              <a:tblPr firstRow="1" bandRow="1">
                <a:tableStyleId>{5C22544A-7EE6-4342-B048-85BDC9FD1C3A}</a:tableStyleId>
              </a:tblPr>
              <a:tblGrid>
                <a:gridCol w="1645920"/>
                <a:gridCol w="1645920"/>
                <a:gridCol w="1645920"/>
                <a:gridCol w="1645920"/>
                <a:gridCol w="1645920"/>
              </a:tblGrid>
              <a:tr h="370840">
                <a:tc gridSpan="5">
                  <a:txBody>
                    <a:bodyPr/>
                    <a:lstStyle/>
                    <a:p>
                      <a:pPr algn="ctr" fontAlgn="b"/>
                      <a:r>
                        <a:rPr lang="en-US" sz="2400" b="1" i="0" u="none" strike="noStrike" dirty="0">
                          <a:solidFill>
                            <a:schemeClr val="bg1"/>
                          </a:solidFill>
                          <a:latin typeface="Calibri"/>
                        </a:rPr>
                        <a:t>Table </a:t>
                      </a:r>
                      <a:r>
                        <a:rPr lang="en-US" sz="2400" b="1" i="0" u="none" strike="noStrike" dirty="0" smtClean="0">
                          <a:solidFill>
                            <a:schemeClr val="bg1"/>
                          </a:solidFill>
                          <a:latin typeface="Calibri"/>
                        </a:rPr>
                        <a:t>16: </a:t>
                      </a:r>
                      <a:r>
                        <a:rPr lang="en-US" sz="2400" b="1" i="0" u="none" strike="noStrike" dirty="0" err="1" smtClean="0">
                          <a:solidFill>
                            <a:schemeClr val="bg1"/>
                          </a:solidFill>
                          <a:latin typeface="Calibri"/>
                        </a:rPr>
                        <a:t>Pairwise</a:t>
                      </a:r>
                      <a:r>
                        <a:rPr lang="en-US" sz="2400" b="1" i="0" u="none" strike="noStrike" dirty="0" smtClean="0">
                          <a:solidFill>
                            <a:schemeClr val="bg1"/>
                          </a:solidFill>
                          <a:latin typeface="Calibri"/>
                        </a:rPr>
                        <a:t> </a:t>
                      </a:r>
                      <a:r>
                        <a:rPr lang="en-US" sz="2400" b="1" i="0" u="none" strike="noStrike" dirty="0">
                          <a:solidFill>
                            <a:schemeClr val="bg1"/>
                          </a:solidFill>
                          <a:latin typeface="Calibri"/>
                        </a:rPr>
                        <a:t>Comparison </a:t>
                      </a:r>
                      <a:r>
                        <a:rPr lang="en-US" sz="2400" b="1" i="0" u="none" strike="noStrike" dirty="0" smtClean="0">
                          <a:solidFill>
                            <a:schemeClr val="bg1"/>
                          </a:solidFill>
                          <a:latin typeface="Calibri"/>
                        </a:rPr>
                        <a:t>Grid</a:t>
                      </a:r>
                      <a:endParaRPr lang="en-US" sz="2400" b="1" i="0" u="none" strike="noStrike" dirty="0">
                        <a:solidFill>
                          <a:schemeClr val="bg1"/>
                        </a:solidFill>
                        <a:latin typeface="Calibri"/>
                      </a:endParaRPr>
                    </a:p>
                  </a:txBody>
                  <a:tcPr marL="9525" marR="9525" marT="9525" marB="0" anchor="ctr"/>
                </a:tc>
                <a:tc hMerge="1">
                  <a:txBody>
                    <a:bodyPr/>
                    <a:lstStyle/>
                    <a:p>
                      <a:pPr algn="ctr" fontAlgn="b"/>
                      <a:endParaRPr lang="en-US" sz="2400" b="0" i="0" u="none" strike="noStrike" dirty="0">
                        <a:solidFill>
                          <a:schemeClr val="bg1"/>
                        </a:solidFill>
                        <a:latin typeface="Calibri"/>
                      </a:endParaRPr>
                    </a:p>
                  </a:txBody>
                  <a:tcPr marL="9525" marR="9525" marT="9525" marB="0" anchor="ctr"/>
                </a:tc>
                <a:tc hMerge="1">
                  <a:txBody>
                    <a:bodyPr/>
                    <a:lstStyle/>
                    <a:p>
                      <a:pPr algn="ctr" fontAlgn="b"/>
                      <a:endParaRPr lang="en-US" sz="2400" b="0" i="0" u="none" strike="noStrike">
                        <a:solidFill>
                          <a:schemeClr val="bg1"/>
                        </a:solidFill>
                        <a:latin typeface="Calibri"/>
                      </a:endParaRPr>
                    </a:p>
                  </a:txBody>
                  <a:tcPr marL="9525" marR="9525" marT="9525" marB="0" anchor="ctr"/>
                </a:tc>
                <a:tc hMerge="1">
                  <a:txBody>
                    <a:bodyPr/>
                    <a:lstStyle/>
                    <a:p>
                      <a:pPr algn="ctr" fontAlgn="b"/>
                      <a:endParaRPr lang="en-US" sz="2400" b="0" i="0" u="none" strike="noStrike">
                        <a:solidFill>
                          <a:schemeClr val="bg1"/>
                        </a:solidFill>
                        <a:latin typeface="Calibri"/>
                      </a:endParaRPr>
                    </a:p>
                  </a:txBody>
                  <a:tcPr marL="9525" marR="9525" marT="9525" marB="0" anchor="ctr"/>
                </a:tc>
                <a:tc hMerge="1">
                  <a:txBody>
                    <a:bodyPr/>
                    <a:lstStyle/>
                    <a:p>
                      <a:pPr algn="ctr"/>
                      <a:endParaRPr lang="en-US" sz="2400" dirty="0">
                        <a:solidFill>
                          <a:schemeClr val="bg1"/>
                        </a:solidFill>
                      </a:endParaRPr>
                    </a:p>
                  </a:txBody>
                  <a:tcPr anchor="ctr"/>
                </a:tc>
              </a:tr>
              <a:tr h="370840">
                <a:tc>
                  <a:txBody>
                    <a:bodyPr/>
                    <a:lstStyle/>
                    <a:p>
                      <a:pPr algn="ctr"/>
                      <a:endParaRPr lang="en-US" sz="2400" dirty="0"/>
                    </a:p>
                  </a:txBody>
                  <a:tcPr marL="9525" marR="9525" marT="9525" marB="0" anchor="ctr"/>
                </a:tc>
                <a:tc>
                  <a:txBody>
                    <a:bodyPr/>
                    <a:lstStyle/>
                    <a:p>
                      <a:pPr algn="ctr" fontAlgn="b"/>
                      <a:r>
                        <a:rPr lang="en-US" sz="2400" b="0" i="0" u="none" strike="noStrike" dirty="0">
                          <a:solidFill>
                            <a:srgbClr val="000000"/>
                          </a:solidFill>
                          <a:latin typeface="Calibri"/>
                        </a:rPr>
                        <a:t>Russo</a:t>
                      </a:r>
                    </a:p>
                  </a:txBody>
                  <a:tcPr marL="9525" marR="9525" marT="9525" marB="0" anchor="ctr"/>
                </a:tc>
                <a:tc>
                  <a:txBody>
                    <a:bodyPr/>
                    <a:lstStyle/>
                    <a:p>
                      <a:pPr algn="ctr" fontAlgn="b"/>
                      <a:r>
                        <a:rPr lang="en-US" sz="2400" b="0" i="0" u="none" strike="noStrike" dirty="0" err="1">
                          <a:solidFill>
                            <a:srgbClr val="000000"/>
                          </a:solidFill>
                          <a:latin typeface="Calibri"/>
                        </a:rPr>
                        <a:t>Satou</a:t>
                      </a:r>
                      <a:endParaRPr lang="en-US" sz="2400" b="0" i="0" u="none" strike="noStrike" dirty="0">
                        <a:solidFill>
                          <a:srgbClr val="000000"/>
                        </a:solidFill>
                        <a:latin typeface="Calibri"/>
                      </a:endParaRPr>
                    </a:p>
                  </a:txBody>
                  <a:tcPr marL="9525" marR="9525" marT="9525" marB="0" anchor="ctr"/>
                </a:tc>
                <a:tc>
                  <a:txBody>
                    <a:bodyPr/>
                    <a:lstStyle/>
                    <a:p>
                      <a:pPr algn="ctr" fontAlgn="b"/>
                      <a:r>
                        <a:rPr lang="en-US" sz="2400" b="0" i="0" u="none" strike="noStrike" dirty="0">
                          <a:solidFill>
                            <a:srgbClr val="000000"/>
                          </a:solidFill>
                          <a:latin typeface="Calibri"/>
                        </a:rPr>
                        <a:t>Tremblay</a:t>
                      </a:r>
                    </a:p>
                  </a:txBody>
                  <a:tcPr marL="9525" marR="9525" marT="9525" marB="0" anchor="ctr"/>
                </a:tc>
                <a:tc>
                  <a:txBody>
                    <a:bodyPr/>
                    <a:lstStyle/>
                    <a:p>
                      <a:pPr algn="ctr" fontAlgn="b"/>
                      <a:r>
                        <a:rPr lang="en-US" sz="2400" b="0" i="0" u="none" strike="noStrike" dirty="0">
                          <a:solidFill>
                            <a:srgbClr val="000000"/>
                          </a:solidFill>
                          <a:latin typeface="Calibri"/>
                        </a:rPr>
                        <a:t>Williams</a:t>
                      </a:r>
                    </a:p>
                  </a:txBody>
                  <a:tcPr marL="9525" marR="9525" marT="9525" marB="0" anchor="ctr"/>
                </a:tc>
              </a:tr>
              <a:tr h="370840">
                <a:tc>
                  <a:txBody>
                    <a:bodyPr/>
                    <a:lstStyle/>
                    <a:p>
                      <a:pPr algn="ctr" fontAlgn="b"/>
                      <a:r>
                        <a:rPr lang="en-US" sz="2400" b="0" i="0" u="none" strike="noStrike">
                          <a:solidFill>
                            <a:srgbClr val="000000"/>
                          </a:solidFill>
                          <a:latin typeface="Calibri"/>
                        </a:rPr>
                        <a:t>Russo</a:t>
                      </a:r>
                    </a:p>
                  </a:txBody>
                  <a:tcPr marL="9525" marR="9525" marT="9525" marB="0" anchor="ctr"/>
                </a:tc>
                <a:tc>
                  <a:txBody>
                    <a:bodyPr/>
                    <a:lstStyle/>
                    <a:p>
                      <a:pPr algn="ctr" fontAlgn="b"/>
                      <a:r>
                        <a:rPr lang="en-US" sz="2400" b="0" i="0" u="none" strike="noStrike" dirty="0">
                          <a:solidFill>
                            <a:srgbClr val="000000"/>
                          </a:solidFill>
                          <a:latin typeface="Calibri"/>
                        </a:rPr>
                        <a:t>X</a:t>
                      </a:r>
                    </a:p>
                  </a:txBody>
                  <a:tcPr marL="9525" marR="9525" marT="9525" marB="0" anchor="ctr">
                    <a:solidFill>
                      <a:schemeClr val="bg1">
                        <a:lumMod val="65000"/>
                      </a:schemeClr>
                    </a:solidFill>
                  </a:tcPr>
                </a:tc>
                <a:tc>
                  <a:txBody>
                    <a:bodyPr/>
                    <a:lstStyle/>
                    <a:p>
                      <a:pPr algn="ctr" fontAlgn="b"/>
                      <a:r>
                        <a:rPr lang="en-US" sz="2400" b="0" i="0" u="none" strike="noStrike" dirty="0">
                          <a:solidFill>
                            <a:srgbClr val="000000"/>
                          </a:solidFill>
                          <a:latin typeface="Calibri"/>
                        </a:rPr>
                        <a:t> </a:t>
                      </a:r>
                    </a:p>
                  </a:txBody>
                  <a:tcPr marL="9525" marR="9525" marT="9525" marB="0" anchor="ctr"/>
                </a:tc>
                <a:tc>
                  <a:txBody>
                    <a:bodyPr/>
                    <a:lstStyle/>
                    <a:p>
                      <a:pPr algn="ctr" fontAlgn="b"/>
                      <a:endParaRPr lang="en-US" sz="2400" b="0" i="0" u="none" strike="noStrike">
                        <a:solidFill>
                          <a:srgbClr val="000000"/>
                        </a:solidFill>
                        <a:latin typeface="Calibri"/>
                      </a:endParaRPr>
                    </a:p>
                  </a:txBody>
                  <a:tcPr marL="9525" marR="9525" marT="9525" marB="0" anchor="ctr"/>
                </a:tc>
                <a:tc>
                  <a:txBody>
                    <a:bodyPr/>
                    <a:lstStyle/>
                    <a:p>
                      <a:pPr algn="ctr"/>
                      <a:endParaRPr lang="en-US" sz="2400"/>
                    </a:p>
                  </a:txBody>
                  <a:tcPr anchor="ctr"/>
                </a:tc>
              </a:tr>
              <a:tr h="370840">
                <a:tc>
                  <a:txBody>
                    <a:bodyPr/>
                    <a:lstStyle/>
                    <a:p>
                      <a:pPr algn="ctr" fontAlgn="b"/>
                      <a:r>
                        <a:rPr lang="en-US" sz="2400" b="0" i="0" u="none" strike="noStrike">
                          <a:solidFill>
                            <a:srgbClr val="000000"/>
                          </a:solidFill>
                          <a:latin typeface="Calibri"/>
                        </a:rPr>
                        <a:t>Satou</a:t>
                      </a:r>
                    </a:p>
                  </a:txBody>
                  <a:tcPr marL="9525" marR="9525" marT="9525" marB="0" anchor="ctr"/>
                </a:tc>
                <a:tc>
                  <a:txBody>
                    <a:bodyPr/>
                    <a:lstStyle/>
                    <a:p>
                      <a:pPr algn="ctr" fontAlgn="b"/>
                      <a:endParaRPr lang="en-US" sz="2400" b="0" i="0" u="none" strike="noStrike" dirty="0">
                        <a:solidFill>
                          <a:srgbClr val="000000"/>
                        </a:solidFill>
                        <a:latin typeface="Calibri"/>
                      </a:endParaRPr>
                    </a:p>
                  </a:txBody>
                  <a:tcPr marL="9525" marR="9525" marT="9525" marB="0" anchor="ctr">
                    <a:solidFill>
                      <a:schemeClr val="bg1">
                        <a:lumMod val="65000"/>
                      </a:schemeClr>
                    </a:solidFill>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2400" b="0" i="0" u="none" strike="noStrike" dirty="0" smtClean="0">
                          <a:solidFill>
                            <a:srgbClr val="000000"/>
                          </a:solidFill>
                          <a:latin typeface="+mn-lt"/>
                        </a:rPr>
                        <a:t>X</a:t>
                      </a:r>
                      <a:r>
                        <a:rPr lang="en-US" sz="2400" b="0" i="0" u="none" strike="noStrike" dirty="0" smtClean="0">
                          <a:solidFill>
                            <a:srgbClr val="000000"/>
                          </a:solidFill>
                          <a:latin typeface="Calibri"/>
                        </a:rPr>
                        <a:t> </a:t>
                      </a:r>
                      <a:endParaRPr lang="en-US" sz="2400" b="0" i="0" u="none" strike="noStrike" dirty="0">
                        <a:solidFill>
                          <a:srgbClr val="000000"/>
                        </a:solidFill>
                        <a:latin typeface="Calibri"/>
                      </a:endParaRPr>
                    </a:p>
                  </a:txBody>
                  <a:tcPr marL="9525" marR="9525" marT="9525" marB="0" anchor="ctr">
                    <a:solidFill>
                      <a:schemeClr val="bg1">
                        <a:lumMod val="65000"/>
                      </a:schemeClr>
                    </a:solidFill>
                  </a:tcPr>
                </a:tc>
                <a:tc>
                  <a:txBody>
                    <a:bodyPr/>
                    <a:lstStyle/>
                    <a:p>
                      <a:pPr algn="ctr" fontAlgn="b"/>
                      <a:endParaRPr lang="en-US" sz="2400" b="0" i="0" u="none" strike="noStrike" dirty="0">
                        <a:solidFill>
                          <a:srgbClr val="000000"/>
                        </a:solidFill>
                        <a:latin typeface="Calibri"/>
                      </a:endParaRPr>
                    </a:p>
                  </a:txBody>
                  <a:tcPr marL="9525" marR="9525" marT="9525" marB="0" anchor="ctr"/>
                </a:tc>
                <a:tc>
                  <a:txBody>
                    <a:bodyPr/>
                    <a:lstStyle/>
                    <a:p>
                      <a:pPr algn="ctr"/>
                      <a:endParaRPr lang="en-US" sz="2400"/>
                    </a:p>
                  </a:txBody>
                  <a:tcPr anchor="ctr"/>
                </a:tc>
              </a:tr>
              <a:tr h="370840">
                <a:tc>
                  <a:txBody>
                    <a:bodyPr/>
                    <a:lstStyle/>
                    <a:p>
                      <a:pPr algn="ctr" fontAlgn="b"/>
                      <a:r>
                        <a:rPr lang="en-US" sz="2400" b="0" i="0" u="none" strike="noStrike">
                          <a:solidFill>
                            <a:srgbClr val="000000"/>
                          </a:solidFill>
                          <a:latin typeface="Calibri"/>
                        </a:rPr>
                        <a:t>Tremblay</a:t>
                      </a:r>
                    </a:p>
                  </a:txBody>
                  <a:tcPr marL="9525" marR="9525" marT="9525" marB="0" anchor="ctr"/>
                </a:tc>
                <a:tc>
                  <a:txBody>
                    <a:bodyPr/>
                    <a:lstStyle/>
                    <a:p>
                      <a:pPr algn="ctr" fontAlgn="b"/>
                      <a:endParaRPr lang="en-US" sz="2400" b="0" i="0" u="none" strike="noStrike" dirty="0">
                        <a:solidFill>
                          <a:srgbClr val="000000"/>
                        </a:solidFill>
                        <a:latin typeface="Calibri"/>
                      </a:endParaRPr>
                    </a:p>
                  </a:txBody>
                  <a:tcPr marL="9525" marR="9525" marT="9525" marB="0" anchor="ctr">
                    <a:solidFill>
                      <a:schemeClr val="bg1">
                        <a:lumMod val="65000"/>
                      </a:schemeClr>
                    </a:solidFill>
                  </a:tcPr>
                </a:tc>
                <a:tc>
                  <a:txBody>
                    <a:bodyPr/>
                    <a:lstStyle/>
                    <a:p>
                      <a:pPr algn="ctr" fontAlgn="b"/>
                      <a:r>
                        <a:rPr lang="en-US" sz="2400" b="0" i="0" u="none" strike="noStrike" dirty="0">
                          <a:solidFill>
                            <a:srgbClr val="000000"/>
                          </a:solidFill>
                          <a:latin typeface="Calibri"/>
                        </a:rPr>
                        <a:t> </a:t>
                      </a:r>
                    </a:p>
                  </a:txBody>
                  <a:tcPr marL="9525" marR="9525" marT="9525" marB="0" anchor="ctr">
                    <a:solidFill>
                      <a:schemeClr val="bg1">
                        <a:lumMod val="65000"/>
                      </a:schemeClr>
                    </a:solidFill>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2400" b="0" i="0" u="none" strike="noStrike" dirty="0" smtClean="0">
                          <a:solidFill>
                            <a:srgbClr val="000000"/>
                          </a:solidFill>
                          <a:latin typeface="+mn-lt"/>
                        </a:rPr>
                        <a:t>X</a:t>
                      </a:r>
                      <a:endParaRPr lang="en-US" sz="2400" b="0" i="0" u="none" strike="noStrike" dirty="0">
                        <a:solidFill>
                          <a:srgbClr val="000000"/>
                        </a:solidFill>
                        <a:latin typeface="Calibri"/>
                      </a:endParaRPr>
                    </a:p>
                  </a:txBody>
                  <a:tcPr marL="9525" marR="9525" marT="9525" marB="0" anchor="ctr">
                    <a:solidFill>
                      <a:schemeClr val="bg1">
                        <a:lumMod val="65000"/>
                      </a:schemeClr>
                    </a:solidFill>
                  </a:tcPr>
                </a:tc>
                <a:tc>
                  <a:txBody>
                    <a:bodyPr/>
                    <a:lstStyle/>
                    <a:p>
                      <a:pPr algn="ctr"/>
                      <a:endParaRPr lang="en-US" sz="2400"/>
                    </a:p>
                  </a:txBody>
                  <a:tcPr anchor="ctr"/>
                </a:tc>
              </a:tr>
              <a:tr h="370840">
                <a:tc>
                  <a:txBody>
                    <a:bodyPr/>
                    <a:lstStyle/>
                    <a:p>
                      <a:pPr algn="ctr" fontAlgn="b"/>
                      <a:r>
                        <a:rPr lang="en-US" sz="2400" b="0" i="0" u="none" strike="noStrike">
                          <a:solidFill>
                            <a:srgbClr val="000000"/>
                          </a:solidFill>
                          <a:latin typeface="Calibri"/>
                        </a:rPr>
                        <a:t>Williams</a:t>
                      </a:r>
                    </a:p>
                  </a:txBody>
                  <a:tcPr marL="9525" marR="9525" marT="9525" marB="0" anchor="ctr"/>
                </a:tc>
                <a:tc>
                  <a:txBody>
                    <a:bodyPr/>
                    <a:lstStyle/>
                    <a:p>
                      <a:pPr algn="ctr" fontAlgn="b"/>
                      <a:endParaRPr lang="en-US" sz="2400" b="0" i="0" u="none" strike="noStrike" dirty="0">
                        <a:solidFill>
                          <a:srgbClr val="000000"/>
                        </a:solidFill>
                        <a:latin typeface="Calibri"/>
                      </a:endParaRPr>
                    </a:p>
                  </a:txBody>
                  <a:tcPr marL="9525" marR="9525" marT="9525" marB="0" anchor="ctr">
                    <a:solidFill>
                      <a:schemeClr val="bg1">
                        <a:lumMod val="65000"/>
                      </a:schemeClr>
                    </a:solidFill>
                  </a:tcPr>
                </a:tc>
                <a:tc>
                  <a:txBody>
                    <a:bodyPr/>
                    <a:lstStyle/>
                    <a:p>
                      <a:pPr algn="ctr" fontAlgn="b"/>
                      <a:r>
                        <a:rPr lang="en-US" sz="2400" b="0" i="0" u="none" strike="noStrike" dirty="0">
                          <a:solidFill>
                            <a:srgbClr val="000000"/>
                          </a:solidFill>
                          <a:latin typeface="Calibri"/>
                        </a:rPr>
                        <a:t> </a:t>
                      </a:r>
                    </a:p>
                  </a:txBody>
                  <a:tcPr marL="9525" marR="9525" marT="9525" marB="0" anchor="ctr">
                    <a:solidFill>
                      <a:schemeClr val="bg1">
                        <a:lumMod val="65000"/>
                      </a:schemeClr>
                    </a:solidFill>
                  </a:tcPr>
                </a:tc>
                <a:tc>
                  <a:txBody>
                    <a:bodyPr/>
                    <a:lstStyle/>
                    <a:p>
                      <a:pPr algn="ctr" fontAlgn="b"/>
                      <a:endParaRPr lang="en-US" sz="2400" b="0" i="0" u="none" strike="noStrike" dirty="0">
                        <a:solidFill>
                          <a:srgbClr val="000000"/>
                        </a:solidFill>
                        <a:latin typeface="Calibri"/>
                      </a:endParaRPr>
                    </a:p>
                  </a:txBody>
                  <a:tcPr marL="9525" marR="9525" marT="9525" marB="0" anchor="ctr">
                    <a:solidFill>
                      <a:schemeClr val="bg1">
                        <a:lumMod val="6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b="0" i="0" u="none" strike="noStrike" dirty="0" smtClean="0">
                          <a:solidFill>
                            <a:srgbClr val="000000"/>
                          </a:solidFill>
                          <a:latin typeface="+mn-lt"/>
                        </a:rPr>
                        <a:t>X</a:t>
                      </a:r>
                    </a:p>
                  </a:txBody>
                  <a:tcPr anchor="ctr">
                    <a:solidFill>
                      <a:schemeClr val="bg1">
                        <a:lumMod val="65000"/>
                      </a:schemeClr>
                    </a:solidFill>
                  </a:tcPr>
                </a:tc>
              </a:tr>
            </a:tbl>
          </a:graphicData>
        </a:graphic>
      </p:graphicFrame>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6: </a:t>
            </a:r>
            <a:r>
              <a:rPr lang="en-US" dirty="0" err="1" smtClean="0"/>
              <a:t>Pairwise</a:t>
            </a:r>
            <a:r>
              <a:rPr lang="en-US" dirty="0" smtClean="0"/>
              <a:t> Comparison Method (cont.) </a:t>
            </a:r>
            <a:endParaRPr lang="en-US" dirty="0"/>
          </a:p>
        </p:txBody>
      </p:sp>
      <p:sp>
        <p:nvSpPr>
          <p:cNvPr id="5" name="Content Placeholder 4"/>
          <p:cNvSpPr>
            <a:spLocks noGrp="1"/>
          </p:cNvSpPr>
          <p:nvPr>
            <p:ph idx="1"/>
          </p:nvPr>
        </p:nvSpPr>
        <p:spPr/>
        <p:txBody>
          <a:bodyPr/>
          <a:lstStyle/>
          <a:p>
            <a:r>
              <a:rPr lang="en-US" dirty="0" smtClean="0"/>
              <a:t>In each head-to-head cell, list the candidate with the higher ranking from each of the four original rankings, and the number of votes he received from that ranking. For the comparison in the Russo vs. </a:t>
            </a:r>
            <a:r>
              <a:rPr lang="en-US" dirty="0" err="1" smtClean="0"/>
              <a:t>Satou</a:t>
            </a:r>
            <a:r>
              <a:rPr lang="en-US" dirty="0" smtClean="0"/>
              <a:t> cell, we can create a table to compare the rankings for the two candidates. </a:t>
            </a:r>
            <a:endParaRPr lang="en-US" dirty="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6: </a:t>
            </a:r>
            <a:r>
              <a:rPr lang="en-US" dirty="0" err="1" smtClean="0"/>
              <a:t>Pairwise</a:t>
            </a:r>
            <a:r>
              <a:rPr lang="en-US" dirty="0" smtClean="0"/>
              <a:t> Comparison Method (cont.) </a:t>
            </a:r>
            <a:endParaRPr lang="en-US" dirty="0"/>
          </a:p>
        </p:txBody>
      </p:sp>
      <p:graphicFrame>
        <p:nvGraphicFramePr>
          <p:cNvPr id="4" name="Content Placeholder 3"/>
          <p:cNvGraphicFramePr>
            <a:graphicFrameLocks noGrp="1"/>
          </p:cNvGraphicFramePr>
          <p:nvPr>
            <p:ph idx="1"/>
          </p:nvPr>
        </p:nvGraphicFramePr>
        <p:xfrm>
          <a:off x="457200" y="1279525"/>
          <a:ext cx="8229600" cy="1876425"/>
        </p:xfrm>
        <a:graphic>
          <a:graphicData uri="http://schemas.openxmlformats.org/drawingml/2006/table">
            <a:tbl>
              <a:tblPr firstRow="1" bandRow="1">
                <a:tableStyleId>{5C22544A-7EE6-4342-B048-85BDC9FD1C3A}</a:tableStyleId>
              </a:tblPr>
              <a:tblGrid>
                <a:gridCol w="1645920"/>
                <a:gridCol w="1645920"/>
                <a:gridCol w="1645920"/>
                <a:gridCol w="1645920"/>
                <a:gridCol w="1645920"/>
              </a:tblGrid>
              <a:tr h="370840">
                <a:tc gridSpan="5">
                  <a:txBody>
                    <a:bodyPr/>
                    <a:lstStyle/>
                    <a:p>
                      <a:pPr algn="ctr" fontAlgn="b"/>
                      <a:r>
                        <a:rPr lang="en-US" sz="2400" b="1" i="0" u="none" strike="noStrike" dirty="0">
                          <a:solidFill>
                            <a:schemeClr val="bg1"/>
                          </a:solidFill>
                          <a:latin typeface="Calibri"/>
                        </a:rPr>
                        <a:t>Table </a:t>
                      </a:r>
                      <a:r>
                        <a:rPr lang="en-US" sz="2400" b="1" i="0" u="none" strike="noStrike" dirty="0" smtClean="0">
                          <a:solidFill>
                            <a:schemeClr val="bg1"/>
                          </a:solidFill>
                          <a:latin typeface="Calibri"/>
                        </a:rPr>
                        <a:t>17: Head-to-Head Comparison</a:t>
                      </a:r>
                      <a:endParaRPr lang="en-US" sz="2400" b="1" i="0" u="none" strike="noStrike" dirty="0">
                        <a:solidFill>
                          <a:schemeClr val="bg1"/>
                        </a:solidFill>
                        <a:latin typeface="Calibri"/>
                      </a:endParaRPr>
                    </a:p>
                  </a:txBody>
                  <a:tcPr marL="9525" marR="9525" marT="9525" marB="0" anchor="ctr"/>
                </a:tc>
                <a:tc hMerge="1">
                  <a:txBody>
                    <a:bodyPr/>
                    <a:lstStyle/>
                    <a:p>
                      <a:pPr algn="l" fontAlgn="b"/>
                      <a:endParaRPr lang="en-US" sz="2400" b="0" i="0" u="none" strike="noStrike">
                        <a:solidFill>
                          <a:srgbClr val="000000"/>
                        </a:solidFill>
                        <a:latin typeface="Calibri"/>
                      </a:endParaRPr>
                    </a:p>
                  </a:txBody>
                  <a:tcPr marL="9525" marR="9525" marT="9525" marB="0" anchor="b"/>
                </a:tc>
                <a:tc hMerge="1">
                  <a:txBody>
                    <a:bodyPr/>
                    <a:lstStyle/>
                    <a:p>
                      <a:pPr algn="l" fontAlgn="b"/>
                      <a:endParaRPr lang="en-US" sz="2400" b="0" i="0" u="none" strike="noStrike">
                        <a:solidFill>
                          <a:srgbClr val="000000"/>
                        </a:solidFill>
                        <a:latin typeface="Calibri"/>
                      </a:endParaRPr>
                    </a:p>
                  </a:txBody>
                  <a:tcPr marL="9525" marR="9525" marT="9525" marB="0" anchor="b"/>
                </a:tc>
                <a:tc hMerge="1">
                  <a:txBody>
                    <a:bodyPr/>
                    <a:lstStyle/>
                    <a:p>
                      <a:pPr algn="l" fontAlgn="b"/>
                      <a:endParaRPr lang="en-US" sz="2400" b="0" i="0" u="none" strike="noStrike">
                        <a:solidFill>
                          <a:srgbClr val="000000"/>
                        </a:solidFill>
                        <a:latin typeface="Calibri"/>
                      </a:endParaRPr>
                    </a:p>
                  </a:txBody>
                  <a:tcPr marL="9525" marR="9525" marT="9525" marB="0" anchor="b"/>
                </a:tc>
                <a:tc hMerge="1">
                  <a:txBody>
                    <a:bodyPr/>
                    <a:lstStyle/>
                    <a:p>
                      <a:pPr algn="l" fontAlgn="b"/>
                      <a:endParaRPr lang="en-US" sz="2400" b="0" i="0" u="none" strike="noStrike" dirty="0">
                        <a:solidFill>
                          <a:srgbClr val="000000"/>
                        </a:solidFill>
                        <a:latin typeface="Calibri"/>
                      </a:endParaRPr>
                    </a:p>
                  </a:txBody>
                  <a:tcPr marL="9525" marR="9525" marT="9525" marB="0" anchor="b"/>
                </a:tc>
              </a:tr>
              <a:tr h="370840">
                <a:tc>
                  <a:txBody>
                    <a:bodyPr/>
                    <a:lstStyle/>
                    <a:p>
                      <a:pPr algn="ctr" fontAlgn="b"/>
                      <a:endParaRPr lang="en-US" sz="2400" b="1" i="0" u="none" strike="noStrike" dirty="0">
                        <a:solidFill>
                          <a:srgbClr val="000000"/>
                        </a:solidFill>
                        <a:latin typeface="Calibri"/>
                      </a:endParaRPr>
                    </a:p>
                  </a:txBody>
                  <a:tcPr marL="9525" marR="9525" marT="9525" marB="0" anchor="ctr"/>
                </a:tc>
                <a:tc gridSpan="4">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2400" b="0" i="0" u="none" strike="noStrike" dirty="0">
                          <a:solidFill>
                            <a:srgbClr val="000000"/>
                          </a:solidFill>
                          <a:latin typeface="Calibri"/>
                        </a:rPr>
                        <a:t> </a:t>
                      </a:r>
                      <a:r>
                        <a:rPr lang="en-US" sz="2400" b="1" i="0" u="none" strike="noStrike" dirty="0" smtClean="0">
                          <a:solidFill>
                            <a:srgbClr val="000000"/>
                          </a:solidFill>
                          <a:latin typeface="+mn-lt"/>
                        </a:rPr>
                        <a:t>Rankings</a:t>
                      </a:r>
                      <a:endParaRPr lang="en-US" sz="2400" b="0" i="0" u="none" strike="noStrike" dirty="0">
                        <a:solidFill>
                          <a:srgbClr val="000000"/>
                        </a:solidFill>
                        <a:latin typeface="Calibri"/>
                      </a:endParaRPr>
                    </a:p>
                  </a:txBody>
                  <a:tcPr marL="9525" marR="9525" marT="9525" marB="0" anchor="ctr"/>
                </a:tc>
                <a:tc hMerge="1">
                  <a:txBody>
                    <a:bodyPr/>
                    <a:lstStyle/>
                    <a:p>
                      <a:pPr algn="l" fontAlgn="b"/>
                      <a:endParaRPr lang="en-US" sz="2400" b="0" i="0" u="none" strike="noStrike" dirty="0">
                        <a:solidFill>
                          <a:srgbClr val="000000"/>
                        </a:solidFill>
                        <a:latin typeface="Calibri"/>
                      </a:endParaRPr>
                    </a:p>
                  </a:txBody>
                  <a:tcPr marL="9525" marR="9525" marT="9525" marB="0" anchor="b"/>
                </a:tc>
                <a:tc hMerge="1">
                  <a:txBody>
                    <a:bodyPr/>
                    <a:lstStyle/>
                    <a:p>
                      <a:pPr algn="l" fontAlgn="b"/>
                      <a:endParaRPr lang="en-US" sz="2400" b="0" i="0" u="none" strike="noStrike" dirty="0">
                        <a:solidFill>
                          <a:srgbClr val="000000"/>
                        </a:solidFill>
                        <a:latin typeface="Calibri"/>
                      </a:endParaRPr>
                    </a:p>
                  </a:txBody>
                  <a:tcPr marL="9525" marR="9525" marT="9525" marB="0" anchor="b"/>
                </a:tc>
                <a:tc hMerge="1">
                  <a:txBody>
                    <a:bodyPr/>
                    <a:lstStyle/>
                    <a:p>
                      <a:pPr algn="l" fontAlgn="b"/>
                      <a:endParaRPr lang="en-US" sz="2400" b="0" i="0" u="none" strike="noStrike" dirty="0">
                        <a:solidFill>
                          <a:srgbClr val="000000"/>
                        </a:solidFill>
                        <a:latin typeface="Calibri"/>
                      </a:endParaRPr>
                    </a:p>
                  </a:txBody>
                  <a:tcPr marL="9525" marR="9525" marT="9525" marB="0" anchor="b"/>
                </a:tc>
              </a:tr>
              <a:tr h="370840">
                <a:tc>
                  <a:txBody>
                    <a:bodyPr/>
                    <a:lstStyle/>
                    <a:p>
                      <a:pPr algn="ctr" fontAlgn="b"/>
                      <a:r>
                        <a:rPr lang="en-US" sz="2400" b="0" i="0" u="none" strike="noStrike">
                          <a:solidFill>
                            <a:srgbClr val="000000"/>
                          </a:solidFill>
                          <a:latin typeface="Calibri"/>
                        </a:rPr>
                        <a:t>Russo</a:t>
                      </a:r>
                    </a:p>
                  </a:txBody>
                  <a:tcPr marL="9525" marR="9525" marT="9525" marB="0" anchor="ctr"/>
                </a:tc>
                <a:tc>
                  <a:txBody>
                    <a:bodyPr/>
                    <a:lstStyle/>
                    <a:p>
                      <a:pPr algn="ctr" fontAlgn="b"/>
                      <a:r>
                        <a:rPr lang="en-US" sz="2400" b="0" i="0" u="none" strike="noStrike" dirty="0">
                          <a:solidFill>
                            <a:srgbClr val="000000"/>
                          </a:solidFill>
                          <a:latin typeface="Calibri"/>
                        </a:rPr>
                        <a:t>4</a:t>
                      </a:r>
                      <a:r>
                        <a:rPr lang="en-US" sz="2400" b="0" i="0" u="none" strike="noStrike" baseline="30000" dirty="0">
                          <a:solidFill>
                            <a:srgbClr val="000000"/>
                          </a:solidFill>
                          <a:latin typeface="Calibri"/>
                        </a:rPr>
                        <a:t>th</a:t>
                      </a:r>
                    </a:p>
                  </a:txBody>
                  <a:tcPr marL="9525" marR="9525" marT="9525" marB="0" anchor="ctr"/>
                </a:tc>
                <a:tc>
                  <a:txBody>
                    <a:bodyPr/>
                    <a:lstStyle/>
                    <a:p>
                      <a:pPr algn="ctr" fontAlgn="b"/>
                      <a:r>
                        <a:rPr lang="en-US" sz="2400" b="0" i="0" u="none" strike="noStrike" dirty="0" smtClean="0">
                          <a:solidFill>
                            <a:srgbClr val="000000"/>
                          </a:solidFill>
                          <a:latin typeface="Calibri"/>
                        </a:rPr>
                        <a:t>4</a:t>
                      </a:r>
                      <a:r>
                        <a:rPr lang="en-US" sz="2400" b="0" i="0" u="none" strike="noStrike" baseline="30000" dirty="0" smtClean="0">
                          <a:solidFill>
                            <a:srgbClr val="000000"/>
                          </a:solidFill>
                          <a:latin typeface="+mn-lt"/>
                        </a:rPr>
                        <a:t>th</a:t>
                      </a:r>
                      <a:endParaRPr lang="en-US" sz="2400" b="0" i="0" u="none" strike="noStrike" dirty="0">
                        <a:solidFill>
                          <a:srgbClr val="000000"/>
                        </a:solidFill>
                        <a:latin typeface="Calibri"/>
                      </a:endParaRPr>
                    </a:p>
                  </a:txBody>
                  <a:tcPr marL="9525" marR="9525" marT="9525" marB="0" anchor="ctr"/>
                </a:tc>
                <a:tc>
                  <a:txBody>
                    <a:bodyPr/>
                    <a:lstStyle/>
                    <a:p>
                      <a:pPr algn="ctr" fontAlgn="b"/>
                      <a:r>
                        <a:rPr lang="en-US" sz="2400" b="0" i="0" u="none" strike="noStrike" dirty="0" smtClean="0">
                          <a:solidFill>
                            <a:srgbClr val="000000"/>
                          </a:solidFill>
                          <a:latin typeface="Calibri"/>
                        </a:rPr>
                        <a:t>4</a:t>
                      </a:r>
                      <a:r>
                        <a:rPr lang="en-US" sz="2400" b="0" i="0" u="none" strike="noStrike" baseline="30000" dirty="0" smtClean="0">
                          <a:solidFill>
                            <a:srgbClr val="000000"/>
                          </a:solidFill>
                          <a:latin typeface="+mn-lt"/>
                        </a:rPr>
                        <a:t>th</a:t>
                      </a:r>
                      <a:endParaRPr lang="en-US" sz="2400" b="0" i="0" u="none" strike="noStrike" dirty="0">
                        <a:solidFill>
                          <a:srgbClr val="000000"/>
                        </a:solidFill>
                        <a:latin typeface="Calibri"/>
                      </a:endParaRPr>
                    </a:p>
                  </a:txBody>
                  <a:tcPr marL="9525" marR="9525" marT="9525" marB="0" anchor="ctr"/>
                </a:tc>
                <a:tc>
                  <a:txBody>
                    <a:bodyPr/>
                    <a:lstStyle/>
                    <a:p>
                      <a:pPr algn="ctr" fontAlgn="b"/>
                      <a:r>
                        <a:rPr lang="en-US" sz="2400" b="0" i="0" u="none" strike="noStrike" dirty="0" smtClean="0">
                          <a:solidFill>
                            <a:srgbClr val="000000"/>
                          </a:solidFill>
                          <a:latin typeface="Calibri"/>
                        </a:rPr>
                        <a:t>1</a:t>
                      </a:r>
                      <a:r>
                        <a:rPr lang="en-US" sz="2400" b="0" i="0" u="none" strike="noStrike" baseline="30000" dirty="0" smtClean="0">
                          <a:solidFill>
                            <a:srgbClr val="000000"/>
                          </a:solidFill>
                          <a:latin typeface="+mn-lt"/>
                        </a:rPr>
                        <a:t>st</a:t>
                      </a:r>
                      <a:endParaRPr lang="en-US" sz="2400" b="0" i="0" u="none" strike="noStrike" dirty="0">
                        <a:solidFill>
                          <a:srgbClr val="000000"/>
                        </a:solidFill>
                        <a:latin typeface="Calibri"/>
                      </a:endParaRPr>
                    </a:p>
                  </a:txBody>
                  <a:tcPr marL="9525" marR="9525" marT="9525" marB="0" anchor="ctr"/>
                </a:tc>
              </a:tr>
              <a:tr h="370840">
                <a:tc>
                  <a:txBody>
                    <a:bodyPr/>
                    <a:lstStyle/>
                    <a:p>
                      <a:pPr algn="ctr" fontAlgn="b"/>
                      <a:r>
                        <a:rPr lang="en-US" sz="2400" b="0" i="0" u="none" strike="noStrike">
                          <a:solidFill>
                            <a:srgbClr val="000000"/>
                          </a:solidFill>
                          <a:latin typeface="Calibri"/>
                        </a:rPr>
                        <a:t>Satou</a:t>
                      </a:r>
                    </a:p>
                  </a:txBody>
                  <a:tcPr marL="9525" marR="9525" marT="9525" marB="0" anchor="ctr"/>
                </a:tc>
                <a:tc>
                  <a:txBody>
                    <a:bodyPr/>
                    <a:lstStyle/>
                    <a:p>
                      <a:pPr algn="ctr" fontAlgn="b"/>
                      <a:r>
                        <a:rPr lang="en-US" sz="2400" b="0" i="0" u="none" strike="noStrike" dirty="0" smtClean="0">
                          <a:solidFill>
                            <a:srgbClr val="000000"/>
                          </a:solidFill>
                          <a:latin typeface="Calibri"/>
                        </a:rPr>
                        <a:t>2</a:t>
                      </a:r>
                      <a:r>
                        <a:rPr lang="en-US" sz="2400" b="0" i="0" u="none" strike="noStrike" baseline="30000" dirty="0" smtClean="0">
                          <a:solidFill>
                            <a:srgbClr val="000000"/>
                          </a:solidFill>
                          <a:latin typeface="+mn-lt"/>
                        </a:rPr>
                        <a:t>nd</a:t>
                      </a:r>
                      <a:endParaRPr lang="en-US" sz="2400" b="0" i="0" u="none" strike="noStrike" dirty="0">
                        <a:solidFill>
                          <a:srgbClr val="000000"/>
                        </a:solidFill>
                        <a:latin typeface="Calibri"/>
                      </a:endParaRPr>
                    </a:p>
                  </a:txBody>
                  <a:tcPr marL="9525" marR="9525" marT="9525" marB="0" anchor="ctr"/>
                </a:tc>
                <a:tc>
                  <a:txBody>
                    <a:bodyPr/>
                    <a:lstStyle/>
                    <a:p>
                      <a:pPr algn="ctr" fontAlgn="b"/>
                      <a:r>
                        <a:rPr lang="en-US" sz="2400" b="0" i="0" u="none" strike="noStrike" dirty="0" smtClean="0">
                          <a:solidFill>
                            <a:srgbClr val="000000"/>
                          </a:solidFill>
                          <a:latin typeface="Calibri"/>
                        </a:rPr>
                        <a:t>2</a:t>
                      </a:r>
                      <a:r>
                        <a:rPr lang="en-US" sz="2400" b="0" i="0" u="none" strike="noStrike" baseline="30000" dirty="0" smtClean="0">
                          <a:solidFill>
                            <a:srgbClr val="000000"/>
                          </a:solidFill>
                          <a:latin typeface="+mn-lt"/>
                        </a:rPr>
                        <a:t>nd</a:t>
                      </a:r>
                      <a:endParaRPr lang="en-US" sz="2400" b="0" i="0" u="none" strike="noStrike" dirty="0">
                        <a:solidFill>
                          <a:srgbClr val="000000"/>
                        </a:solidFill>
                        <a:latin typeface="Calibri"/>
                      </a:endParaRPr>
                    </a:p>
                  </a:txBody>
                  <a:tcPr marL="9525" marR="9525" marT="9525" marB="0" anchor="ctr"/>
                </a:tc>
                <a:tc>
                  <a:txBody>
                    <a:bodyPr/>
                    <a:lstStyle/>
                    <a:p>
                      <a:pPr algn="ctr" fontAlgn="b"/>
                      <a:r>
                        <a:rPr lang="en-US" sz="2400" b="0" i="0" u="none" strike="noStrike" dirty="0" smtClean="0">
                          <a:solidFill>
                            <a:srgbClr val="000000"/>
                          </a:solidFill>
                          <a:latin typeface="Calibri"/>
                        </a:rPr>
                        <a:t>1</a:t>
                      </a:r>
                      <a:r>
                        <a:rPr lang="en-US" sz="2400" b="0" i="0" u="none" strike="noStrike" baseline="30000" dirty="0" smtClean="0">
                          <a:solidFill>
                            <a:srgbClr val="000000"/>
                          </a:solidFill>
                          <a:latin typeface="+mn-lt"/>
                        </a:rPr>
                        <a:t>st</a:t>
                      </a:r>
                      <a:endParaRPr lang="en-US" sz="2400" b="0" i="0" u="none" strike="noStrike" dirty="0">
                        <a:solidFill>
                          <a:srgbClr val="000000"/>
                        </a:solidFill>
                        <a:latin typeface="Calibri"/>
                      </a:endParaRPr>
                    </a:p>
                  </a:txBody>
                  <a:tcPr marL="9525" marR="9525" marT="9525" marB="0" anchor="ctr"/>
                </a:tc>
                <a:tc>
                  <a:txBody>
                    <a:bodyPr/>
                    <a:lstStyle/>
                    <a:p>
                      <a:pPr algn="ctr" fontAlgn="b"/>
                      <a:r>
                        <a:rPr lang="en-US" sz="2400" b="0" i="0" u="none" strike="noStrike" dirty="0" smtClean="0">
                          <a:solidFill>
                            <a:srgbClr val="000000"/>
                          </a:solidFill>
                          <a:latin typeface="Calibri"/>
                        </a:rPr>
                        <a:t>3</a:t>
                      </a:r>
                      <a:r>
                        <a:rPr lang="en-US" sz="2400" b="0" i="0" u="none" strike="noStrike" baseline="30000" dirty="0" smtClean="0">
                          <a:solidFill>
                            <a:srgbClr val="000000"/>
                          </a:solidFill>
                          <a:latin typeface="+mn-lt"/>
                        </a:rPr>
                        <a:t>rd</a:t>
                      </a:r>
                      <a:endParaRPr lang="en-US" sz="2400" b="0" i="0" u="none" strike="noStrike" dirty="0">
                        <a:solidFill>
                          <a:srgbClr val="000000"/>
                        </a:solidFill>
                        <a:latin typeface="Calibri"/>
                      </a:endParaRPr>
                    </a:p>
                  </a:txBody>
                  <a:tcPr marL="9525" marR="9525" marT="9525" marB="0" anchor="ctr"/>
                </a:tc>
              </a:tr>
              <a:tr h="370840">
                <a:tc>
                  <a:txBody>
                    <a:bodyPr/>
                    <a:lstStyle/>
                    <a:p>
                      <a:pPr algn="ctr" fontAlgn="b"/>
                      <a:r>
                        <a:rPr lang="en-US" sz="2400" b="1" i="0" u="none" strike="noStrike" dirty="0">
                          <a:solidFill>
                            <a:srgbClr val="000000"/>
                          </a:solidFill>
                          <a:latin typeface="Calibri"/>
                        </a:rPr>
                        <a:t>Total Votes</a:t>
                      </a:r>
                    </a:p>
                  </a:txBody>
                  <a:tcPr marL="9525" marR="9525" marT="9525" marB="0" anchor="ctr"/>
                </a:tc>
                <a:tc>
                  <a:txBody>
                    <a:bodyPr/>
                    <a:lstStyle/>
                    <a:p>
                      <a:pPr algn="ctr" fontAlgn="b"/>
                      <a:r>
                        <a:rPr lang="en-US" sz="2400" b="1" i="0" u="none" strike="noStrike" dirty="0">
                          <a:solidFill>
                            <a:srgbClr val="000000"/>
                          </a:solidFill>
                          <a:latin typeface="Calibri"/>
                        </a:rPr>
                        <a:t>132</a:t>
                      </a:r>
                    </a:p>
                  </a:txBody>
                  <a:tcPr marL="9525" marR="9525" marT="9525" marB="0" anchor="ctr"/>
                </a:tc>
                <a:tc>
                  <a:txBody>
                    <a:bodyPr/>
                    <a:lstStyle/>
                    <a:p>
                      <a:pPr algn="ctr" fontAlgn="b"/>
                      <a:r>
                        <a:rPr lang="en-US" sz="2400" b="1" i="0" u="none" strike="noStrike" dirty="0">
                          <a:solidFill>
                            <a:srgbClr val="000000"/>
                          </a:solidFill>
                          <a:latin typeface="Calibri"/>
                        </a:rPr>
                        <a:t>210</a:t>
                      </a:r>
                    </a:p>
                  </a:txBody>
                  <a:tcPr marL="9525" marR="9525" marT="9525" marB="0" anchor="ctr"/>
                </a:tc>
                <a:tc>
                  <a:txBody>
                    <a:bodyPr/>
                    <a:lstStyle/>
                    <a:p>
                      <a:pPr algn="ctr" fontAlgn="b"/>
                      <a:r>
                        <a:rPr lang="en-US" sz="2400" b="1" i="0" u="none" strike="noStrike" dirty="0">
                          <a:solidFill>
                            <a:srgbClr val="000000"/>
                          </a:solidFill>
                          <a:latin typeface="Calibri"/>
                        </a:rPr>
                        <a:t>167</a:t>
                      </a:r>
                    </a:p>
                  </a:txBody>
                  <a:tcPr marL="9525" marR="9525" marT="9525" marB="0" anchor="ctr"/>
                </a:tc>
                <a:tc>
                  <a:txBody>
                    <a:bodyPr/>
                    <a:lstStyle/>
                    <a:p>
                      <a:pPr algn="ctr" fontAlgn="b"/>
                      <a:r>
                        <a:rPr lang="en-US" sz="2400" b="1" i="0" u="none" strike="noStrike" dirty="0">
                          <a:solidFill>
                            <a:srgbClr val="000000"/>
                          </a:solidFill>
                          <a:latin typeface="Calibri"/>
                        </a:rPr>
                        <a:t>267</a:t>
                      </a:r>
                    </a:p>
                  </a:txBody>
                  <a:tcPr marL="9525" marR="9525" marT="9525" marB="0" anchor="ctr"/>
                </a:tc>
              </a:tr>
            </a:tbl>
          </a:graphicData>
        </a:graphic>
      </p:graphicFrame>
      <p:sp>
        <p:nvSpPr>
          <p:cNvPr id="6" name="Rectangle 5"/>
          <p:cNvSpPr/>
          <p:nvPr/>
        </p:nvSpPr>
        <p:spPr>
          <a:xfrm>
            <a:off x="457200" y="3352800"/>
            <a:ext cx="8229600" cy="2677656"/>
          </a:xfrm>
          <a:prstGeom prst="rect">
            <a:avLst/>
          </a:prstGeom>
        </p:spPr>
        <p:txBody>
          <a:bodyPr wrap="square">
            <a:spAutoFit/>
          </a:bodyPr>
          <a:lstStyle/>
          <a:p>
            <a:r>
              <a:rPr lang="en-US" sz="2800" dirty="0" smtClean="0"/>
              <a:t>Using Table 17, we can see that </a:t>
            </a:r>
            <a:r>
              <a:rPr lang="en-US" sz="2800" dirty="0" err="1" smtClean="0"/>
              <a:t>Satou</a:t>
            </a:r>
            <a:r>
              <a:rPr lang="en-US" sz="2800" dirty="0" smtClean="0"/>
              <a:t> is ranked higher in the first three columns, so he receives all of the votes for those rankings. The last 267 votes go to Russo in this </a:t>
            </a:r>
            <a:r>
              <a:rPr lang="en-US" sz="2800" dirty="0" err="1" smtClean="0"/>
              <a:t>head‑to‑head</a:t>
            </a:r>
            <a:r>
              <a:rPr lang="en-US" sz="2800" dirty="0" smtClean="0"/>
              <a:t> comparison. The same is done for each of the head-to-head matchups, as shown in </a:t>
            </a:r>
            <a:br>
              <a:rPr lang="en-US" sz="2800" dirty="0" smtClean="0"/>
            </a:br>
            <a:r>
              <a:rPr lang="en-US" sz="2800" dirty="0" smtClean="0"/>
              <a:t>Table 18. </a:t>
            </a:r>
            <a:endParaRPr lang="en-US" sz="2800" dirty="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6: </a:t>
            </a:r>
            <a:r>
              <a:rPr lang="en-US" dirty="0" err="1" smtClean="0"/>
              <a:t>Pairwise</a:t>
            </a:r>
            <a:r>
              <a:rPr lang="en-US" dirty="0" smtClean="0"/>
              <a:t> Comparison Method (cont.) </a:t>
            </a:r>
            <a:endParaRPr lang="en-US" dirty="0"/>
          </a:p>
        </p:txBody>
      </p:sp>
      <p:graphicFrame>
        <p:nvGraphicFramePr>
          <p:cNvPr id="9" name="Content Placeholder 8"/>
          <p:cNvGraphicFramePr>
            <a:graphicFrameLocks noGrp="1"/>
          </p:cNvGraphicFramePr>
          <p:nvPr>
            <p:ph idx="1"/>
            <p:extLst>
              <p:ext uri="{D42A27DB-BD31-4B8C-83A1-F6EECF244321}">
                <p14:modId xmlns:p14="http://schemas.microsoft.com/office/powerpoint/2010/main" val="1997999305"/>
              </p:ext>
            </p:extLst>
          </p:nvPr>
        </p:nvGraphicFramePr>
        <p:xfrm>
          <a:off x="304800" y="1279525"/>
          <a:ext cx="8651875" cy="3348990"/>
        </p:xfrm>
        <a:graphic>
          <a:graphicData uri="http://schemas.openxmlformats.org/drawingml/2006/table">
            <a:tbl>
              <a:tblPr firstRow="1" bandRow="1">
                <a:tableStyleId>{5C22544A-7EE6-4342-B048-85BDC9FD1C3A}</a:tableStyleId>
              </a:tblPr>
              <a:tblGrid>
                <a:gridCol w="1219200"/>
                <a:gridCol w="838200"/>
                <a:gridCol w="2098675"/>
                <a:gridCol w="2209800"/>
                <a:gridCol w="2286000"/>
              </a:tblGrid>
              <a:tr h="370840">
                <a:tc gridSpan="5">
                  <a:txBody>
                    <a:bodyPr/>
                    <a:lstStyle/>
                    <a:p>
                      <a:pPr algn="ctr" fontAlgn="b"/>
                      <a:r>
                        <a:rPr lang="en-US" sz="2400" b="1" i="0" u="none" strike="noStrike" dirty="0">
                          <a:solidFill>
                            <a:schemeClr val="bg1"/>
                          </a:solidFill>
                          <a:latin typeface="Calibri"/>
                        </a:rPr>
                        <a:t>Table </a:t>
                      </a:r>
                      <a:r>
                        <a:rPr lang="en-US" sz="2400" b="1" i="0" u="none" strike="noStrike" dirty="0" smtClean="0">
                          <a:solidFill>
                            <a:schemeClr val="bg1"/>
                          </a:solidFill>
                          <a:latin typeface="Calibri"/>
                        </a:rPr>
                        <a:t>18: Completed </a:t>
                      </a:r>
                      <a:r>
                        <a:rPr lang="en-US" sz="2400" b="1" i="0" u="none" strike="noStrike" dirty="0" err="1">
                          <a:solidFill>
                            <a:schemeClr val="bg1"/>
                          </a:solidFill>
                          <a:latin typeface="Calibri"/>
                        </a:rPr>
                        <a:t>Pairwise</a:t>
                      </a:r>
                      <a:r>
                        <a:rPr lang="en-US" sz="2400" b="1" i="0" u="none" strike="noStrike" dirty="0">
                          <a:solidFill>
                            <a:schemeClr val="bg1"/>
                          </a:solidFill>
                          <a:latin typeface="Calibri"/>
                        </a:rPr>
                        <a:t> Comparison </a:t>
                      </a:r>
                      <a:r>
                        <a:rPr lang="en-US" sz="2400" b="1" i="0" u="none" strike="noStrike" dirty="0" smtClean="0">
                          <a:solidFill>
                            <a:schemeClr val="bg1"/>
                          </a:solidFill>
                          <a:latin typeface="Calibri"/>
                        </a:rPr>
                        <a:t>Grid</a:t>
                      </a:r>
                      <a:endParaRPr lang="en-US" sz="2400" b="1" i="0" u="none" strike="noStrike" dirty="0">
                        <a:solidFill>
                          <a:schemeClr val="bg1"/>
                        </a:solidFill>
                        <a:latin typeface="Calibri"/>
                      </a:endParaRPr>
                    </a:p>
                  </a:txBody>
                  <a:tcPr marL="9525" marR="9525" marT="9525" marB="0" anchor="ctr"/>
                </a:tc>
                <a:tc hMerge="1">
                  <a:txBody>
                    <a:bodyPr/>
                    <a:lstStyle/>
                    <a:p>
                      <a:pPr algn="ctr" fontAlgn="b"/>
                      <a:endParaRPr lang="en-US" sz="2400" b="0" i="0" u="none" strike="noStrike">
                        <a:solidFill>
                          <a:srgbClr val="000000"/>
                        </a:solidFill>
                        <a:latin typeface="Calibri"/>
                      </a:endParaRPr>
                    </a:p>
                  </a:txBody>
                  <a:tcPr marL="9525" marR="9525" marT="9525" marB="0" anchor="ctr"/>
                </a:tc>
                <a:tc hMerge="1">
                  <a:txBody>
                    <a:bodyPr/>
                    <a:lstStyle/>
                    <a:p>
                      <a:pPr algn="ctr" fontAlgn="b"/>
                      <a:endParaRPr lang="en-US" sz="2400" b="0" i="0" u="none" strike="noStrike" dirty="0">
                        <a:solidFill>
                          <a:srgbClr val="000000"/>
                        </a:solidFill>
                        <a:latin typeface="Calibri"/>
                      </a:endParaRPr>
                    </a:p>
                  </a:txBody>
                  <a:tcPr marL="9525" marR="9525" marT="9525" marB="0" anchor="ctr"/>
                </a:tc>
                <a:tc hMerge="1">
                  <a:txBody>
                    <a:bodyPr/>
                    <a:lstStyle/>
                    <a:p>
                      <a:pPr algn="ctr" fontAlgn="b"/>
                      <a:endParaRPr lang="en-US" sz="2400" b="0" i="0" u="none" strike="noStrike">
                        <a:solidFill>
                          <a:srgbClr val="000000"/>
                        </a:solidFill>
                        <a:latin typeface="Calibri"/>
                      </a:endParaRPr>
                    </a:p>
                  </a:txBody>
                  <a:tcPr marL="9525" marR="9525" marT="9525" marB="0" anchor="ctr"/>
                </a:tc>
                <a:tc hMerge="1">
                  <a:txBody>
                    <a:bodyPr/>
                    <a:lstStyle/>
                    <a:p>
                      <a:pPr algn="ctr" fontAlgn="b"/>
                      <a:endParaRPr lang="en-US" sz="2400" b="0" i="0" u="none" strike="noStrike" dirty="0">
                        <a:solidFill>
                          <a:srgbClr val="000000"/>
                        </a:solidFill>
                        <a:latin typeface="Calibri"/>
                      </a:endParaRPr>
                    </a:p>
                  </a:txBody>
                  <a:tcPr marL="9525" marR="9525" marT="9525" marB="0" anchor="ctr"/>
                </a:tc>
              </a:tr>
              <a:tr h="370840">
                <a:tc>
                  <a:txBody>
                    <a:bodyPr/>
                    <a:lstStyle/>
                    <a:p>
                      <a:pPr algn="ctr" fontAlgn="b"/>
                      <a:endParaRPr lang="en-US" sz="2400" b="0" i="0" u="none" strike="noStrike">
                        <a:solidFill>
                          <a:srgbClr val="000000"/>
                        </a:solidFill>
                        <a:latin typeface="Calibri"/>
                      </a:endParaRPr>
                    </a:p>
                  </a:txBody>
                  <a:tcPr marL="9525" marR="9525" marT="9525" marB="0" anchor="ctr"/>
                </a:tc>
                <a:tc>
                  <a:txBody>
                    <a:bodyPr/>
                    <a:lstStyle/>
                    <a:p>
                      <a:pPr algn="ctr" fontAlgn="b"/>
                      <a:r>
                        <a:rPr lang="en-US" sz="2400" b="0" i="0" u="none" strike="noStrike" dirty="0">
                          <a:solidFill>
                            <a:srgbClr val="000000"/>
                          </a:solidFill>
                          <a:latin typeface="Calibri"/>
                        </a:rPr>
                        <a:t>Russo</a:t>
                      </a:r>
                    </a:p>
                  </a:txBody>
                  <a:tcPr marL="9525" marR="9525" marT="9525" marB="0" anchor="ctr"/>
                </a:tc>
                <a:tc>
                  <a:txBody>
                    <a:bodyPr/>
                    <a:lstStyle/>
                    <a:p>
                      <a:pPr algn="ctr" fontAlgn="b"/>
                      <a:r>
                        <a:rPr lang="en-US" sz="2400" b="0" i="0" u="none" strike="noStrike" dirty="0" err="1">
                          <a:solidFill>
                            <a:srgbClr val="000000"/>
                          </a:solidFill>
                          <a:latin typeface="Calibri"/>
                        </a:rPr>
                        <a:t>Satou</a:t>
                      </a:r>
                      <a:endParaRPr lang="en-US" sz="2400" b="0" i="0" u="none" strike="noStrike" dirty="0">
                        <a:solidFill>
                          <a:srgbClr val="000000"/>
                        </a:solidFill>
                        <a:latin typeface="Calibri"/>
                      </a:endParaRPr>
                    </a:p>
                  </a:txBody>
                  <a:tcPr marL="9525" marR="9525" marT="9525" marB="0" anchor="ctr"/>
                </a:tc>
                <a:tc>
                  <a:txBody>
                    <a:bodyPr/>
                    <a:lstStyle/>
                    <a:p>
                      <a:pPr algn="ctr" fontAlgn="b"/>
                      <a:r>
                        <a:rPr lang="en-US" sz="2400" b="0" i="0" u="none" strike="noStrike">
                          <a:solidFill>
                            <a:srgbClr val="000000"/>
                          </a:solidFill>
                          <a:latin typeface="Calibri"/>
                        </a:rPr>
                        <a:t>Tremblay</a:t>
                      </a:r>
                    </a:p>
                  </a:txBody>
                  <a:tcPr marL="9525" marR="9525" marT="9525" marB="0" anchor="ctr"/>
                </a:tc>
                <a:tc>
                  <a:txBody>
                    <a:bodyPr/>
                    <a:lstStyle/>
                    <a:p>
                      <a:pPr algn="ctr" fontAlgn="b"/>
                      <a:r>
                        <a:rPr lang="en-US" sz="2400" b="0" i="0" u="none" strike="noStrike">
                          <a:solidFill>
                            <a:srgbClr val="000000"/>
                          </a:solidFill>
                          <a:latin typeface="Calibri"/>
                        </a:rPr>
                        <a:t>Williams</a:t>
                      </a:r>
                    </a:p>
                  </a:txBody>
                  <a:tcPr marL="9525" marR="9525" marT="9525" marB="0" anchor="ctr"/>
                </a:tc>
              </a:tr>
              <a:tr h="370840">
                <a:tc>
                  <a:txBody>
                    <a:bodyPr/>
                    <a:lstStyle/>
                    <a:p>
                      <a:pPr algn="ctr" fontAlgn="b"/>
                      <a:r>
                        <a:rPr lang="en-US" sz="2400" b="0" i="0" u="none" strike="noStrike">
                          <a:solidFill>
                            <a:srgbClr val="000000"/>
                          </a:solidFill>
                          <a:latin typeface="Calibri"/>
                        </a:rPr>
                        <a:t>Russo</a:t>
                      </a:r>
                    </a:p>
                  </a:txBody>
                  <a:tcPr marL="9525" marR="9525" marT="9525" marB="0" anchor="ctr"/>
                </a:tc>
                <a:tc>
                  <a:txBody>
                    <a:bodyPr/>
                    <a:lstStyle/>
                    <a:p>
                      <a:pPr algn="ctr" fontAlgn="b"/>
                      <a:r>
                        <a:rPr lang="en-US" sz="2400" b="0" i="0" u="none" strike="noStrike" dirty="0">
                          <a:solidFill>
                            <a:srgbClr val="000000"/>
                          </a:solidFill>
                          <a:latin typeface="Calibri"/>
                        </a:rPr>
                        <a:t>X</a:t>
                      </a:r>
                    </a:p>
                  </a:txBody>
                  <a:tcPr marL="9525" marR="9525" marT="9525" marB="0" anchor="ctr">
                    <a:solidFill>
                      <a:schemeClr val="bg1">
                        <a:lumMod val="65000"/>
                      </a:schemeClr>
                    </a:solidFill>
                  </a:tcPr>
                </a:tc>
                <a:tc>
                  <a:txBody>
                    <a:bodyPr/>
                    <a:lstStyle/>
                    <a:p>
                      <a:pPr algn="ctr" fontAlgn="b"/>
                      <a:r>
                        <a:rPr lang="pt-BR" sz="2400" b="0" i="0" u="none" strike="noStrike" dirty="0">
                          <a:solidFill>
                            <a:srgbClr val="000000"/>
                          </a:solidFill>
                          <a:latin typeface="Calibri"/>
                        </a:rPr>
                        <a:t>S = 132</a:t>
                      </a:r>
                      <a:r>
                        <a:rPr lang="pt-BR" sz="2400" b="0" i="0" u="none" strike="noStrike" dirty="0" smtClean="0">
                          <a:solidFill>
                            <a:srgbClr val="000000"/>
                          </a:solidFill>
                          <a:latin typeface="Calibri"/>
                        </a:rPr>
                        <a:t>; S </a:t>
                      </a:r>
                      <a:r>
                        <a:rPr lang="pt-BR" sz="2400" b="0" i="0" u="none" strike="noStrike" dirty="0">
                          <a:solidFill>
                            <a:srgbClr val="000000"/>
                          </a:solidFill>
                          <a:latin typeface="Calibri"/>
                        </a:rPr>
                        <a:t>= 210; </a:t>
                      </a:r>
                      <a:endParaRPr lang="pt-BR" sz="2400" b="0" i="0" u="none" strike="noStrike" dirty="0" smtClean="0">
                        <a:solidFill>
                          <a:srgbClr val="000000"/>
                        </a:solidFill>
                        <a:latin typeface="Calibri"/>
                      </a:endParaRPr>
                    </a:p>
                    <a:p>
                      <a:pPr algn="ctr" fontAlgn="b"/>
                      <a:r>
                        <a:rPr lang="pt-BR" sz="2400" b="0" i="0" u="none" strike="noStrike" dirty="0" smtClean="0">
                          <a:solidFill>
                            <a:srgbClr val="000000"/>
                          </a:solidFill>
                          <a:latin typeface="Calibri"/>
                        </a:rPr>
                        <a:t>S </a:t>
                      </a:r>
                      <a:r>
                        <a:rPr lang="pt-BR" sz="2400" b="0" i="0" u="none" strike="noStrike" dirty="0">
                          <a:solidFill>
                            <a:srgbClr val="000000"/>
                          </a:solidFill>
                          <a:latin typeface="Calibri"/>
                        </a:rPr>
                        <a:t>= 167; R = 267</a:t>
                      </a:r>
                    </a:p>
                  </a:txBody>
                  <a:tcPr marL="9525" marR="9525" marT="9525" marB="0" anchor="ctr"/>
                </a:tc>
                <a:tc>
                  <a:txBody>
                    <a:bodyPr/>
                    <a:lstStyle/>
                    <a:p>
                      <a:pPr algn="ctr" fontAlgn="b"/>
                      <a:r>
                        <a:rPr lang="en-US" sz="2400" b="0" i="0" u="none" strike="noStrike" dirty="0">
                          <a:solidFill>
                            <a:srgbClr val="000000"/>
                          </a:solidFill>
                          <a:latin typeface="Calibri"/>
                        </a:rPr>
                        <a:t>T = 132;T = 210</a:t>
                      </a:r>
                      <a:r>
                        <a:rPr lang="en-US" sz="2400" b="0" i="0" u="none" strike="noStrike" dirty="0" smtClean="0">
                          <a:solidFill>
                            <a:srgbClr val="000000"/>
                          </a:solidFill>
                          <a:latin typeface="Calibri"/>
                        </a:rPr>
                        <a:t>;</a:t>
                      </a:r>
                    </a:p>
                    <a:p>
                      <a:pPr algn="ctr" fontAlgn="b"/>
                      <a:r>
                        <a:rPr lang="en-US" sz="2400" b="0" i="0" u="none" strike="noStrike" dirty="0" smtClean="0">
                          <a:solidFill>
                            <a:srgbClr val="000000"/>
                          </a:solidFill>
                          <a:latin typeface="Calibri"/>
                        </a:rPr>
                        <a:t>T </a:t>
                      </a:r>
                      <a:r>
                        <a:rPr lang="en-US" sz="2400" b="0" i="0" u="none" strike="noStrike" dirty="0">
                          <a:solidFill>
                            <a:srgbClr val="000000"/>
                          </a:solidFill>
                          <a:latin typeface="Calibri"/>
                        </a:rPr>
                        <a:t>= 167;R = 267</a:t>
                      </a:r>
                    </a:p>
                  </a:txBody>
                  <a:tcPr marL="9525" marR="9525" marT="9525" marB="0" anchor="ctr"/>
                </a:tc>
                <a:tc>
                  <a:txBody>
                    <a:bodyPr/>
                    <a:lstStyle/>
                    <a:p>
                      <a:pPr algn="ctr" fontAlgn="b"/>
                      <a:r>
                        <a:rPr lang="pl-PL" sz="2400" b="0" i="0" u="none" strike="noStrike" dirty="0">
                          <a:solidFill>
                            <a:srgbClr val="000000"/>
                          </a:solidFill>
                          <a:latin typeface="Calibri"/>
                        </a:rPr>
                        <a:t>W = 132;W = 210; </a:t>
                      </a:r>
                      <a:endParaRPr lang="en-US" sz="2400" b="0" i="0" u="none" strike="noStrike" dirty="0" smtClean="0">
                        <a:solidFill>
                          <a:srgbClr val="000000"/>
                        </a:solidFill>
                        <a:latin typeface="Calibri"/>
                      </a:endParaRPr>
                    </a:p>
                    <a:p>
                      <a:pPr algn="ctr" fontAlgn="b"/>
                      <a:r>
                        <a:rPr lang="pl-PL" sz="2400" b="0" i="0" u="none" strike="noStrike" dirty="0" smtClean="0">
                          <a:solidFill>
                            <a:srgbClr val="000000"/>
                          </a:solidFill>
                          <a:latin typeface="Calibri"/>
                        </a:rPr>
                        <a:t>W </a:t>
                      </a:r>
                      <a:r>
                        <a:rPr lang="pl-PL" sz="2400" b="0" i="0" u="none" strike="noStrike" dirty="0">
                          <a:solidFill>
                            <a:srgbClr val="000000"/>
                          </a:solidFill>
                          <a:latin typeface="Calibri"/>
                        </a:rPr>
                        <a:t>= 167; R = 267</a:t>
                      </a:r>
                    </a:p>
                  </a:txBody>
                  <a:tcPr marL="9525" marR="9525" marT="9525" marB="0" anchor="ctr"/>
                </a:tc>
              </a:tr>
              <a:tr h="370840">
                <a:tc>
                  <a:txBody>
                    <a:bodyPr/>
                    <a:lstStyle/>
                    <a:p>
                      <a:pPr algn="ctr" fontAlgn="b"/>
                      <a:r>
                        <a:rPr lang="en-US" sz="2400" b="0" i="0" u="none" strike="noStrike">
                          <a:solidFill>
                            <a:srgbClr val="000000"/>
                          </a:solidFill>
                          <a:latin typeface="Calibri"/>
                        </a:rPr>
                        <a:t>Satou</a:t>
                      </a:r>
                    </a:p>
                  </a:txBody>
                  <a:tcPr marL="9525" marR="9525" marT="9525" marB="0" anchor="ctr"/>
                </a:tc>
                <a:tc>
                  <a:txBody>
                    <a:bodyPr/>
                    <a:lstStyle/>
                    <a:p>
                      <a:pPr algn="ctr" fontAlgn="b"/>
                      <a:endParaRPr lang="en-US" sz="2400" b="0" i="0" u="none" strike="noStrike" dirty="0">
                        <a:solidFill>
                          <a:srgbClr val="000000"/>
                        </a:solidFill>
                        <a:latin typeface="Calibri"/>
                      </a:endParaRPr>
                    </a:p>
                  </a:txBody>
                  <a:tcPr marL="9525" marR="9525" marT="9525" marB="0" anchor="ctr">
                    <a:solidFill>
                      <a:schemeClr val="bg1">
                        <a:lumMod val="65000"/>
                      </a:schemeClr>
                    </a:solidFill>
                  </a:tcPr>
                </a:tc>
                <a:tc>
                  <a:txBody>
                    <a:bodyPr/>
                    <a:lstStyle/>
                    <a:p>
                      <a:pPr algn="ctr" fontAlgn="b"/>
                      <a:r>
                        <a:rPr lang="en-US" sz="2400" b="0" i="0" u="none" strike="noStrike" dirty="0">
                          <a:solidFill>
                            <a:srgbClr val="000000"/>
                          </a:solidFill>
                          <a:latin typeface="Calibri"/>
                        </a:rPr>
                        <a:t>X</a:t>
                      </a:r>
                    </a:p>
                  </a:txBody>
                  <a:tcPr marL="9525" marR="9525" marT="9525" marB="0" anchor="ctr">
                    <a:solidFill>
                      <a:schemeClr val="bg1">
                        <a:lumMod val="65000"/>
                      </a:schemeClr>
                    </a:solidFill>
                  </a:tcPr>
                </a:tc>
                <a:tc>
                  <a:txBody>
                    <a:bodyPr/>
                    <a:lstStyle/>
                    <a:p>
                      <a:pPr algn="ctr" fontAlgn="b"/>
                      <a:r>
                        <a:rPr lang="en-US" sz="2400" b="0" i="0" u="none" strike="noStrike" dirty="0">
                          <a:solidFill>
                            <a:srgbClr val="000000"/>
                          </a:solidFill>
                          <a:latin typeface="Calibri"/>
                        </a:rPr>
                        <a:t>S = 132;T = 210; </a:t>
                      </a:r>
                      <a:endParaRPr lang="en-US" sz="2400" b="0" i="0" u="none" strike="noStrike" dirty="0" smtClean="0">
                        <a:solidFill>
                          <a:srgbClr val="000000"/>
                        </a:solidFill>
                        <a:latin typeface="Calibri"/>
                      </a:endParaRPr>
                    </a:p>
                    <a:p>
                      <a:pPr algn="ctr" fontAlgn="b"/>
                      <a:r>
                        <a:rPr lang="en-US" sz="2400" b="0" i="0" u="none" strike="noStrike" dirty="0" smtClean="0">
                          <a:solidFill>
                            <a:srgbClr val="000000"/>
                          </a:solidFill>
                          <a:latin typeface="Calibri"/>
                        </a:rPr>
                        <a:t>S </a:t>
                      </a:r>
                      <a:r>
                        <a:rPr lang="en-US" sz="2400" b="0" i="0" u="none" strike="noStrike" dirty="0">
                          <a:solidFill>
                            <a:srgbClr val="000000"/>
                          </a:solidFill>
                          <a:latin typeface="Calibri"/>
                        </a:rPr>
                        <a:t>= 167; S = 267</a:t>
                      </a:r>
                    </a:p>
                  </a:txBody>
                  <a:tcPr marL="9525" marR="9525" marT="9525" marB="0" anchor="ctr"/>
                </a:tc>
                <a:tc>
                  <a:txBody>
                    <a:bodyPr/>
                    <a:lstStyle/>
                    <a:p>
                      <a:pPr algn="ctr" fontAlgn="b"/>
                      <a:r>
                        <a:rPr lang="pl-PL" sz="2400" b="0" i="0" u="none" strike="noStrike" dirty="0">
                          <a:solidFill>
                            <a:srgbClr val="000000"/>
                          </a:solidFill>
                          <a:latin typeface="Calibri"/>
                        </a:rPr>
                        <a:t>W = 132; S = 210; </a:t>
                      </a:r>
                      <a:endParaRPr lang="en-US" sz="2400" b="0" i="0" u="none" strike="noStrike" dirty="0" smtClean="0">
                        <a:solidFill>
                          <a:srgbClr val="000000"/>
                        </a:solidFill>
                        <a:latin typeface="Calibri"/>
                      </a:endParaRPr>
                    </a:p>
                    <a:p>
                      <a:pPr algn="ctr" fontAlgn="b"/>
                      <a:r>
                        <a:rPr lang="pl-PL" sz="2400" b="0" i="0" u="none" strike="noStrike" dirty="0" smtClean="0">
                          <a:solidFill>
                            <a:srgbClr val="000000"/>
                          </a:solidFill>
                          <a:latin typeface="Calibri"/>
                        </a:rPr>
                        <a:t>S </a:t>
                      </a:r>
                      <a:r>
                        <a:rPr lang="pl-PL" sz="2400" b="0" i="0" u="none" strike="noStrike" dirty="0">
                          <a:solidFill>
                            <a:srgbClr val="000000"/>
                          </a:solidFill>
                          <a:latin typeface="Calibri"/>
                        </a:rPr>
                        <a:t>= 167; W = 267 </a:t>
                      </a:r>
                    </a:p>
                  </a:txBody>
                  <a:tcPr marL="9525" marR="9525" marT="9525" marB="0" anchor="ctr"/>
                </a:tc>
              </a:tr>
              <a:tr h="370840">
                <a:tc>
                  <a:txBody>
                    <a:bodyPr/>
                    <a:lstStyle/>
                    <a:p>
                      <a:pPr algn="ctr" fontAlgn="b"/>
                      <a:r>
                        <a:rPr lang="en-US" sz="2400" b="0" i="0" u="none" strike="noStrike">
                          <a:solidFill>
                            <a:srgbClr val="000000"/>
                          </a:solidFill>
                          <a:latin typeface="Calibri"/>
                        </a:rPr>
                        <a:t>Tremblay</a:t>
                      </a:r>
                    </a:p>
                  </a:txBody>
                  <a:tcPr marL="9525" marR="9525" marT="9525" marB="0" anchor="ctr"/>
                </a:tc>
                <a:tc>
                  <a:txBody>
                    <a:bodyPr/>
                    <a:lstStyle/>
                    <a:p>
                      <a:pPr algn="ctr" fontAlgn="b"/>
                      <a:endParaRPr lang="en-US" sz="2400" b="0" i="0" u="none" strike="noStrike" dirty="0">
                        <a:solidFill>
                          <a:srgbClr val="000000"/>
                        </a:solidFill>
                        <a:latin typeface="Calibri"/>
                      </a:endParaRPr>
                    </a:p>
                  </a:txBody>
                  <a:tcPr marL="9525" marR="9525" marT="9525" marB="0" anchor="ctr">
                    <a:solidFill>
                      <a:schemeClr val="bg1">
                        <a:lumMod val="65000"/>
                      </a:schemeClr>
                    </a:solidFill>
                  </a:tcPr>
                </a:tc>
                <a:tc>
                  <a:txBody>
                    <a:bodyPr/>
                    <a:lstStyle/>
                    <a:p>
                      <a:pPr algn="ctr" fontAlgn="b"/>
                      <a:endParaRPr lang="en-US" sz="2400" b="0" i="0" u="none" strike="noStrike" dirty="0">
                        <a:solidFill>
                          <a:srgbClr val="000000"/>
                        </a:solidFill>
                        <a:latin typeface="Calibri"/>
                      </a:endParaRPr>
                    </a:p>
                  </a:txBody>
                  <a:tcPr marL="9525" marR="9525" marT="9525" marB="0" anchor="ctr">
                    <a:solidFill>
                      <a:schemeClr val="bg1">
                        <a:lumMod val="65000"/>
                      </a:schemeClr>
                    </a:solidFill>
                  </a:tcPr>
                </a:tc>
                <a:tc>
                  <a:txBody>
                    <a:bodyPr/>
                    <a:lstStyle/>
                    <a:p>
                      <a:pPr algn="ctr" fontAlgn="b"/>
                      <a:r>
                        <a:rPr lang="en-US" sz="2400" b="0" i="0" u="none" strike="noStrike" dirty="0">
                          <a:solidFill>
                            <a:srgbClr val="000000"/>
                          </a:solidFill>
                          <a:latin typeface="Calibri"/>
                        </a:rPr>
                        <a:t>X</a:t>
                      </a:r>
                    </a:p>
                  </a:txBody>
                  <a:tcPr marL="9525" marR="9525" marT="9525" marB="0" anchor="ctr">
                    <a:solidFill>
                      <a:schemeClr val="bg1">
                        <a:lumMod val="65000"/>
                      </a:schemeClr>
                    </a:solidFill>
                  </a:tcPr>
                </a:tc>
                <a:tc>
                  <a:txBody>
                    <a:bodyPr/>
                    <a:lstStyle/>
                    <a:p>
                      <a:pPr algn="ctr" fontAlgn="b"/>
                      <a:r>
                        <a:rPr lang="pl-PL" sz="2400" b="0" i="0" u="none" strike="noStrike" dirty="0">
                          <a:solidFill>
                            <a:srgbClr val="000000"/>
                          </a:solidFill>
                          <a:latin typeface="Calibri"/>
                        </a:rPr>
                        <a:t>W = 132; T = 210; </a:t>
                      </a:r>
                      <a:endParaRPr lang="en-US" sz="2400" b="0" i="0" u="none" strike="noStrike" dirty="0" smtClean="0">
                        <a:solidFill>
                          <a:srgbClr val="000000"/>
                        </a:solidFill>
                        <a:latin typeface="Calibri"/>
                      </a:endParaRPr>
                    </a:p>
                    <a:p>
                      <a:pPr algn="ctr" fontAlgn="b"/>
                      <a:r>
                        <a:rPr lang="pl-PL" sz="2400" b="0" i="0" u="none" strike="noStrike" dirty="0" smtClean="0">
                          <a:solidFill>
                            <a:srgbClr val="000000"/>
                          </a:solidFill>
                          <a:latin typeface="Calibri"/>
                        </a:rPr>
                        <a:t>W </a:t>
                      </a:r>
                      <a:r>
                        <a:rPr lang="pl-PL" sz="2400" b="0" i="0" u="none" strike="noStrike" dirty="0">
                          <a:solidFill>
                            <a:srgbClr val="000000"/>
                          </a:solidFill>
                          <a:latin typeface="Calibri"/>
                        </a:rPr>
                        <a:t>= 167; W = 267</a:t>
                      </a:r>
                    </a:p>
                  </a:txBody>
                  <a:tcPr marL="9525" marR="9525" marT="9525" marB="0" anchor="ctr"/>
                </a:tc>
              </a:tr>
              <a:tr h="370840">
                <a:tc>
                  <a:txBody>
                    <a:bodyPr/>
                    <a:lstStyle/>
                    <a:p>
                      <a:pPr algn="ctr" fontAlgn="b"/>
                      <a:r>
                        <a:rPr lang="en-US" sz="2400" b="0" i="0" u="none" strike="noStrike">
                          <a:solidFill>
                            <a:srgbClr val="000000"/>
                          </a:solidFill>
                          <a:latin typeface="Calibri"/>
                        </a:rPr>
                        <a:t>Williams</a:t>
                      </a:r>
                    </a:p>
                  </a:txBody>
                  <a:tcPr marL="9525" marR="9525" marT="9525" marB="0" anchor="ctr"/>
                </a:tc>
                <a:tc>
                  <a:txBody>
                    <a:bodyPr/>
                    <a:lstStyle/>
                    <a:p>
                      <a:pPr algn="ctr" fontAlgn="b"/>
                      <a:endParaRPr lang="en-US" sz="2400" b="0" i="0" u="none" strike="noStrike" dirty="0">
                        <a:solidFill>
                          <a:srgbClr val="000000"/>
                        </a:solidFill>
                        <a:latin typeface="Calibri"/>
                      </a:endParaRPr>
                    </a:p>
                  </a:txBody>
                  <a:tcPr marL="9525" marR="9525" marT="9525" marB="0" anchor="ctr">
                    <a:solidFill>
                      <a:schemeClr val="bg1">
                        <a:lumMod val="65000"/>
                      </a:schemeClr>
                    </a:solidFill>
                  </a:tcPr>
                </a:tc>
                <a:tc>
                  <a:txBody>
                    <a:bodyPr/>
                    <a:lstStyle/>
                    <a:p>
                      <a:pPr algn="ctr" fontAlgn="b"/>
                      <a:r>
                        <a:rPr lang="en-US" sz="2400" b="0" i="0" u="none" strike="noStrike" dirty="0">
                          <a:solidFill>
                            <a:srgbClr val="000000"/>
                          </a:solidFill>
                          <a:latin typeface="Calibri"/>
                        </a:rPr>
                        <a:t> </a:t>
                      </a:r>
                    </a:p>
                  </a:txBody>
                  <a:tcPr marL="9525" marR="9525" marT="9525" marB="0" anchor="ctr">
                    <a:solidFill>
                      <a:schemeClr val="bg1">
                        <a:lumMod val="65000"/>
                      </a:schemeClr>
                    </a:solidFill>
                  </a:tcPr>
                </a:tc>
                <a:tc>
                  <a:txBody>
                    <a:bodyPr/>
                    <a:lstStyle/>
                    <a:p>
                      <a:pPr algn="ctr" fontAlgn="b"/>
                      <a:endParaRPr lang="en-US" sz="2400" b="0" i="0" u="none" strike="noStrike" dirty="0">
                        <a:solidFill>
                          <a:srgbClr val="000000"/>
                        </a:solidFill>
                        <a:latin typeface="Calibri"/>
                      </a:endParaRPr>
                    </a:p>
                  </a:txBody>
                  <a:tcPr marL="9525" marR="9525" marT="9525" marB="0" anchor="ctr">
                    <a:solidFill>
                      <a:schemeClr val="bg1">
                        <a:lumMod val="65000"/>
                      </a:schemeClr>
                    </a:solidFill>
                  </a:tcPr>
                </a:tc>
                <a:tc>
                  <a:txBody>
                    <a:bodyPr/>
                    <a:lstStyle/>
                    <a:p>
                      <a:pPr algn="ctr" fontAlgn="b"/>
                      <a:r>
                        <a:rPr lang="en-US" sz="2400" b="0" i="0" u="none" strike="noStrike" dirty="0">
                          <a:solidFill>
                            <a:srgbClr val="000000"/>
                          </a:solidFill>
                          <a:latin typeface="Calibri"/>
                        </a:rPr>
                        <a:t>X</a:t>
                      </a:r>
                    </a:p>
                  </a:txBody>
                  <a:tcPr marL="9525" marR="9525" marT="9525" marB="0" anchor="ctr">
                    <a:solidFill>
                      <a:schemeClr val="bg1">
                        <a:lumMod val="65000"/>
                      </a:schemeClr>
                    </a:solidFill>
                  </a:tcPr>
                </a:tc>
              </a:tr>
            </a:tbl>
          </a:graphicData>
        </a:graphic>
      </p:graphicFrame>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6: </a:t>
            </a:r>
            <a:r>
              <a:rPr lang="en-US" dirty="0" err="1" smtClean="0"/>
              <a:t>Pairwise</a:t>
            </a:r>
            <a:r>
              <a:rPr lang="en-US" dirty="0" smtClean="0"/>
              <a:t> Comparison Method (cont.) </a:t>
            </a:r>
            <a:endParaRPr lang="en-US" dirty="0"/>
          </a:p>
        </p:txBody>
      </p:sp>
      <p:sp>
        <p:nvSpPr>
          <p:cNvPr id="4" name="Content Placeholder 3"/>
          <p:cNvSpPr>
            <a:spLocks noGrp="1"/>
          </p:cNvSpPr>
          <p:nvPr>
            <p:ph idx="1"/>
          </p:nvPr>
        </p:nvSpPr>
        <p:spPr/>
        <p:txBody>
          <a:bodyPr/>
          <a:lstStyle/>
          <a:p>
            <a:r>
              <a:rPr lang="en-US" dirty="0" smtClean="0"/>
              <a:t>Once all of the votes have been awarded based on the different rankings, the overall winner in each head-to-head matchup is given 1 point. If there is a tie in the votes, each candidate gets     of a point. Table 19 shows who received the point for each matchup. </a:t>
            </a:r>
            <a:endParaRPr lang="en-US" dirty="0"/>
          </a:p>
        </p:txBody>
      </p:sp>
      <p:graphicFrame>
        <p:nvGraphicFramePr>
          <p:cNvPr id="52226" name="Object 2"/>
          <p:cNvGraphicFramePr>
            <a:graphicFrameLocks noChangeAspect="1"/>
          </p:cNvGraphicFramePr>
          <p:nvPr/>
        </p:nvGraphicFramePr>
        <p:xfrm>
          <a:off x="4462236" y="2605314"/>
          <a:ext cx="190500" cy="444500"/>
        </p:xfrm>
        <a:graphic>
          <a:graphicData uri="http://schemas.openxmlformats.org/presentationml/2006/ole">
            <mc:AlternateContent xmlns:mc="http://schemas.openxmlformats.org/markup-compatibility/2006">
              <mc:Choice xmlns:v="urn:schemas-microsoft-com:vml" Requires="v">
                <p:oleObj spid="_x0000_s52248" name="Equation" r:id="rId3" imgW="190440" imgH="444240" progId="Equation.DSMT4">
                  <p:embed/>
                </p:oleObj>
              </mc:Choice>
              <mc:Fallback>
                <p:oleObj name="Equation" r:id="rId3" imgW="190440" imgH="44424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462236" y="2605314"/>
                        <a:ext cx="1905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6: </a:t>
            </a:r>
            <a:r>
              <a:rPr lang="en-US" dirty="0" err="1" smtClean="0"/>
              <a:t>Pairwise</a:t>
            </a:r>
            <a:r>
              <a:rPr lang="en-US" dirty="0" smtClean="0"/>
              <a:t> Comparison Method (cont.) </a:t>
            </a:r>
            <a:endParaRPr lang="en-US" dirty="0"/>
          </a:p>
        </p:txBody>
      </p:sp>
      <p:graphicFrame>
        <p:nvGraphicFramePr>
          <p:cNvPr id="5" name="Content Placeholder 8"/>
          <p:cNvGraphicFramePr>
            <a:graphicFrameLocks/>
          </p:cNvGraphicFramePr>
          <p:nvPr>
            <p:extLst>
              <p:ext uri="{D42A27DB-BD31-4B8C-83A1-F6EECF244321}">
                <p14:modId xmlns:p14="http://schemas.microsoft.com/office/powerpoint/2010/main" val="1652901798"/>
              </p:ext>
            </p:extLst>
          </p:nvPr>
        </p:nvGraphicFramePr>
        <p:xfrm>
          <a:off x="304800" y="1299210"/>
          <a:ext cx="8651875" cy="3348990"/>
        </p:xfrm>
        <a:graphic>
          <a:graphicData uri="http://schemas.openxmlformats.org/drawingml/2006/table">
            <a:tbl>
              <a:tblPr firstRow="1" bandRow="1">
                <a:tableStyleId>{5C22544A-7EE6-4342-B048-85BDC9FD1C3A}</a:tableStyleId>
              </a:tblPr>
              <a:tblGrid>
                <a:gridCol w="1219200"/>
                <a:gridCol w="838200"/>
                <a:gridCol w="2098675"/>
                <a:gridCol w="2209800"/>
                <a:gridCol w="2286000"/>
              </a:tblGrid>
              <a:tr h="370840">
                <a:tc gridSpan="5">
                  <a:txBody>
                    <a:bodyPr/>
                    <a:lstStyle/>
                    <a:p>
                      <a:pPr algn="ctr"/>
                      <a:r>
                        <a:rPr lang="en-US" sz="2400" b="1" i="0" u="none" strike="noStrike" dirty="0">
                          <a:solidFill>
                            <a:schemeClr val="bg1"/>
                          </a:solidFill>
                          <a:latin typeface="Calibri"/>
                        </a:rPr>
                        <a:t>Table </a:t>
                      </a:r>
                      <a:r>
                        <a:rPr lang="en-US" sz="2400" b="1" i="0" u="none" strike="noStrike" dirty="0" smtClean="0">
                          <a:solidFill>
                            <a:schemeClr val="bg1"/>
                          </a:solidFill>
                          <a:latin typeface="Calibri"/>
                        </a:rPr>
                        <a:t>19: </a:t>
                      </a:r>
                      <a:r>
                        <a:rPr lang="en-US" sz="2400" b="1" kern="1200" baseline="0" dirty="0" err="1" smtClean="0">
                          <a:solidFill>
                            <a:schemeClr val="lt1"/>
                          </a:solidFill>
                          <a:latin typeface="+mn-lt"/>
                          <a:ea typeface="+mn-ea"/>
                          <a:cs typeface="+mn-cs"/>
                        </a:rPr>
                        <a:t>Pairwise</a:t>
                      </a:r>
                      <a:r>
                        <a:rPr lang="en-US" sz="2400" b="1" kern="1200" baseline="0" dirty="0" smtClean="0">
                          <a:solidFill>
                            <a:schemeClr val="lt1"/>
                          </a:solidFill>
                          <a:latin typeface="+mn-lt"/>
                          <a:ea typeface="+mn-ea"/>
                          <a:cs typeface="+mn-cs"/>
                        </a:rPr>
                        <a:t> Comparison Grid of Winners </a:t>
                      </a:r>
                    </a:p>
                  </a:txBody>
                  <a:tcPr marL="9525" marR="9525" marT="9525" marB="0" anchor="ctr"/>
                </a:tc>
                <a:tc hMerge="1">
                  <a:txBody>
                    <a:bodyPr/>
                    <a:lstStyle/>
                    <a:p>
                      <a:pPr algn="ctr" fontAlgn="b"/>
                      <a:endParaRPr lang="en-US" sz="2400" b="0" i="0" u="none" strike="noStrike">
                        <a:solidFill>
                          <a:srgbClr val="000000"/>
                        </a:solidFill>
                        <a:latin typeface="Calibri"/>
                      </a:endParaRPr>
                    </a:p>
                  </a:txBody>
                  <a:tcPr marL="9525" marR="9525" marT="9525" marB="0" anchor="ctr"/>
                </a:tc>
                <a:tc hMerge="1">
                  <a:txBody>
                    <a:bodyPr/>
                    <a:lstStyle/>
                    <a:p>
                      <a:pPr algn="ctr" fontAlgn="b"/>
                      <a:endParaRPr lang="en-US" sz="2400" b="0" i="0" u="none" strike="noStrike" dirty="0">
                        <a:solidFill>
                          <a:srgbClr val="000000"/>
                        </a:solidFill>
                        <a:latin typeface="Calibri"/>
                      </a:endParaRPr>
                    </a:p>
                  </a:txBody>
                  <a:tcPr marL="9525" marR="9525" marT="9525" marB="0" anchor="ctr"/>
                </a:tc>
                <a:tc hMerge="1">
                  <a:txBody>
                    <a:bodyPr/>
                    <a:lstStyle/>
                    <a:p>
                      <a:pPr algn="ctr" fontAlgn="b"/>
                      <a:endParaRPr lang="en-US" sz="2400" b="0" i="0" u="none" strike="noStrike">
                        <a:solidFill>
                          <a:srgbClr val="000000"/>
                        </a:solidFill>
                        <a:latin typeface="Calibri"/>
                      </a:endParaRPr>
                    </a:p>
                  </a:txBody>
                  <a:tcPr marL="9525" marR="9525" marT="9525" marB="0" anchor="ctr"/>
                </a:tc>
                <a:tc hMerge="1">
                  <a:txBody>
                    <a:bodyPr/>
                    <a:lstStyle/>
                    <a:p>
                      <a:pPr algn="ctr" fontAlgn="b"/>
                      <a:endParaRPr lang="en-US" sz="2400" b="0" i="0" u="none" strike="noStrike" dirty="0">
                        <a:solidFill>
                          <a:srgbClr val="000000"/>
                        </a:solidFill>
                        <a:latin typeface="Calibri"/>
                      </a:endParaRPr>
                    </a:p>
                  </a:txBody>
                  <a:tcPr marL="9525" marR="9525" marT="9525" marB="0" anchor="ctr"/>
                </a:tc>
              </a:tr>
              <a:tr h="370840">
                <a:tc>
                  <a:txBody>
                    <a:bodyPr/>
                    <a:lstStyle/>
                    <a:p>
                      <a:pPr algn="ctr" fontAlgn="b"/>
                      <a:endParaRPr lang="en-US" sz="2400" b="0" i="0" u="none" strike="noStrike">
                        <a:solidFill>
                          <a:srgbClr val="000000"/>
                        </a:solidFill>
                        <a:latin typeface="Calibri"/>
                      </a:endParaRPr>
                    </a:p>
                  </a:txBody>
                  <a:tcPr marL="9525" marR="9525" marT="9525" marB="0" anchor="ctr"/>
                </a:tc>
                <a:tc>
                  <a:txBody>
                    <a:bodyPr/>
                    <a:lstStyle/>
                    <a:p>
                      <a:pPr algn="ctr" fontAlgn="b"/>
                      <a:r>
                        <a:rPr lang="en-US" sz="2400" b="0" i="0" u="none" strike="noStrike" dirty="0">
                          <a:solidFill>
                            <a:srgbClr val="000000"/>
                          </a:solidFill>
                          <a:latin typeface="Calibri"/>
                        </a:rPr>
                        <a:t>Russo</a:t>
                      </a:r>
                    </a:p>
                  </a:txBody>
                  <a:tcPr marL="9525" marR="9525" marT="9525" marB="0" anchor="ctr"/>
                </a:tc>
                <a:tc>
                  <a:txBody>
                    <a:bodyPr/>
                    <a:lstStyle/>
                    <a:p>
                      <a:pPr algn="ctr" fontAlgn="b"/>
                      <a:r>
                        <a:rPr lang="en-US" sz="2400" b="0" i="0" u="none" strike="noStrike" dirty="0" err="1">
                          <a:solidFill>
                            <a:srgbClr val="000000"/>
                          </a:solidFill>
                          <a:latin typeface="Calibri"/>
                        </a:rPr>
                        <a:t>Satou</a:t>
                      </a:r>
                      <a:endParaRPr lang="en-US" sz="2400" b="0" i="0" u="none" strike="noStrike" dirty="0">
                        <a:solidFill>
                          <a:srgbClr val="000000"/>
                        </a:solidFill>
                        <a:latin typeface="Calibri"/>
                      </a:endParaRPr>
                    </a:p>
                  </a:txBody>
                  <a:tcPr marL="9525" marR="9525" marT="9525" marB="0" anchor="ctr"/>
                </a:tc>
                <a:tc>
                  <a:txBody>
                    <a:bodyPr/>
                    <a:lstStyle/>
                    <a:p>
                      <a:pPr algn="ctr" fontAlgn="b"/>
                      <a:r>
                        <a:rPr lang="en-US" sz="2400" b="0" i="0" u="none" strike="noStrike" dirty="0">
                          <a:solidFill>
                            <a:srgbClr val="000000"/>
                          </a:solidFill>
                          <a:latin typeface="Calibri"/>
                        </a:rPr>
                        <a:t>Tremblay</a:t>
                      </a:r>
                    </a:p>
                  </a:txBody>
                  <a:tcPr marL="9525" marR="9525" marT="9525" marB="0" anchor="ctr"/>
                </a:tc>
                <a:tc>
                  <a:txBody>
                    <a:bodyPr/>
                    <a:lstStyle/>
                    <a:p>
                      <a:pPr algn="ctr" fontAlgn="b"/>
                      <a:r>
                        <a:rPr lang="en-US" sz="2400" b="0" i="0" u="none" strike="noStrike">
                          <a:solidFill>
                            <a:srgbClr val="000000"/>
                          </a:solidFill>
                          <a:latin typeface="Calibri"/>
                        </a:rPr>
                        <a:t>Williams</a:t>
                      </a:r>
                    </a:p>
                  </a:txBody>
                  <a:tcPr marL="9525" marR="9525" marT="9525" marB="0" anchor="ctr"/>
                </a:tc>
              </a:tr>
              <a:tr h="370840">
                <a:tc>
                  <a:txBody>
                    <a:bodyPr/>
                    <a:lstStyle/>
                    <a:p>
                      <a:pPr algn="ctr" fontAlgn="b"/>
                      <a:r>
                        <a:rPr lang="en-US" sz="2400" b="0" i="0" u="none" strike="noStrike">
                          <a:solidFill>
                            <a:srgbClr val="000000"/>
                          </a:solidFill>
                          <a:latin typeface="Calibri"/>
                        </a:rPr>
                        <a:t>Russo</a:t>
                      </a:r>
                    </a:p>
                  </a:txBody>
                  <a:tcPr marL="9525" marR="9525" marT="9525" marB="0" anchor="ctr"/>
                </a:tc>
                <a:tc>
                  <a:txBody>
                    <a:bodyPr/>
                    <a:lstStyle/>
                    <a:p>
                      <a:pPr algn="ctr" fontAlgn="b"/>
                      <a:r>
                        <a:rPr lang="en-US" sz="2400" b="0" i="0" u="none" strike="noStrike" dirty="0">
                          <a:solidFill>
                            <a:srgbClr val="000000"/>
                          </a:solidFill>
                          <a:latin typeface="Calibri"/>
                        </a:rPr>
                        <a:t>X</a:t>
                      </a:r>
                    </a:p>
                  </a:txBody>
                  <a:tcPr marL="9525" marR="9525" marT="9525" marB="0" anchor="ctr">
                    <a:solidFill>
                      <a:schemeClr val="bg1">
                        <a:lumMod val="65000"/>
                      </a:schemeClr>
                    </a:solidFill>
                  </a:tcPr>
                </a:tc>
                <a:tc>
                  <a:txBody>
                    <a:bodyPr/>
                    <a:lstStyle/>
                    <a:p>
                      <a:pPr algn="ctr" fontAlgn="b"/>
                      <a:r>
                        <a:rPr lang="pt-BR" sz="2400" b="0" i="0" u="none" strike="noStrike" dirty="0">
                          <a:solidFill>
                            <a:srgbClr val="000000"/>
                          </a:solidFill>
                          <a:latin typeface="Calibri"/>
                        </a:rPr>
                        <a:t>S = </a:t>
                      </a:r>
                      <a:r>
                        <a:rPr lang="pt-BR" sz="2400" b="0" i="0" u="none" strike="noStrike" dirty="0" smtClean="0">
                          <a:solidFill>
                            <a:srgbClr val="000000"/>
                          </a:solidFill>
                          <a:latin typeface="Calibri"/>
                        </a:rPr>
                        <a:t>509; R = 267 </a:t>
                      </a:r>
                    </a:p>
                    <a:p>
                      <a:pPr algn="ctr" fontAlgn="b"/>
                      <a:r>
                        <a:rPr lang="pt-BR" sz="2400" b="0" i="0" u="none" strike="noStrike" dirty="0" smtClean="0">
                          <a:solidFill>
                            <a:srgbClr val="000000"/>
                          </a:solidFill>
                          <a:latin typeface="Calibri"/>
                        </a:rPr>
                        <a:t>[Satou]</a:t>
                      </a:r>
                      <a:endParaRPr lang="pt-BR" sz="2400" b="0" i="0" u="none" strike="noStrike" dirty="0">
                        <a:solidFill>
                          <a:srgbClr val="000000"/>
                        </a:solidFill>
                        <a:latin typeface="Calibri"/>
                      </a:endParaRPr>
                    </a:p>
                  </a:txBody>
                  <a:tcPr marL="9525" marR="9525" marT="9525" marB="0" anchor="ctr"/>
                </a:tc>
                <a:tc>
                  <a:txBody>
                    <a:bodyPr/>
                    <a:lstStyle/>
                    <a:p>
                      <a:pPr algn="ctr" fontAlgn="b"/>
                      <a:r>
                        <a:rPr lang="en-US" sz="2400" b="0" i="0" u="none" strike="noStrike" dirty="0">
                          <a:solidFill>
                            <a:srgbClr val="000000"/>
                          </a:solidFill>
                          <a:latin typeface="Calibri"/>
                        </a:rPr>
                        <a:t>T = </a:t>
                      </a:r>
                      <a:r>
                        <a:rPr lang="en-US" sz="2400" b="0" i="0" u="none" strike="noStrike" dirty="0" smtClean="0">
                          <a:solidFill>
                            <a:srgbClr val="000000"/>
                          </a:solidFill>
                          <a:latin typeface="Calibri"/>
                        </a:rPr>
                        <a:t>509; R </a:t>
                      </a:r>
                      <a:r>
                        <a:rPr lang="en-US" sz="2400" b="0" i="0" u="none" strike="noStrike" dirty="0">
                          <a:solidFill>
                            <a:srgbClr val="000000"/>
                          </a:solidFill>
                          <a:latin typeface="Calibri"/>
                        </a:rPr>
                        <a:t>= </a:t>
                      </a:r>
                      <a:r>
                        <a:rPr lang="en-US" sz="2400" b="0" i="0" u="none" strike="noStrike" dirty="0" smtClean="0">
                          <a:solidFill>
                            <a:srgbClr val="000000"/>
                          </a:solidFill>
                          <a:latin typeface="Calibri"/>
                        </a:rPr>
                        <a:t>267</a:t>
                      </a:r>
                    </a:p>
                    <a:p>
                      <a:pPr algn="ctr" fontAlgn="b"/>
                      <a:r>
                        <a:rPr lang="en-US" sz="2400" b="0" i="0" u="none" strike="noStrike" dirty="0" smtClean="0">
                          <a:solidFill>
                            <a:srgbClr val="000000"/>
                          </a:solidFill>
                          <a:latin typeface="Calibri"/>
                        </a:rPr>
                        <a:t>[Tremblay]</a:t>
                      </a:r>
                      <a:endParaRPr lang="en-US" sz="2400" b="0" i="0" u="none" strike="noStrike" dirty="0">
                        <a:solidFill>
                          <a:srgbClr val="000000"/>
                        </a:solidFill>
                        <a:latin typeface="Calibri"/>
                      </a:endParaRPr>
                    </a:p>
                  </a:txBody>
                  <a:tcPr marL="9525" marR="9525" marT="9525" marB="0" anchor="ctr"/>
                </a:tc>
                <a:tc>
                  <a:txBody>
                    <a:bodyPr/>
                    <a:lstStyle/>
                    <a:p>
                      <a:pPr algn="ctr" fontAlgn="b"/>
                      <a:r>
                        <a:rPr lang="pl-PL" sz="2400" b="0" i="0" u="none" strike="noStrike" dirty="0">
                          <a:solidFill>
                            <a:srgbClr val="000000"/>
                          </a:solidFill>
                          <a:latin typeface="Calibri"/>
                        </a:rPr>
                        <a:t>W = </a:t>
                      </a:r>
                      <a:r>
                        <a:rPr lang="en-US" sz="2400" b="0" i="0" u="none" strike="noStrike" dirty="0" smtClean="0">
                          <a:solidFill>
                            <a:srgbClr val="000000"/>
                          </a:solidFill>
                          <a:latin typeface="Calibri"/>
                        </a:rPr>
                        <a:t>509</a:t>
                      </a:r>
                      <a:r>
                        <a:rPr lang="pl-PL" sz="2400" b="0" i="0" u="none" strike="noStrike" dirty="0" smtClean="0">
                          <a:solidFill>
                            <a:srgbClr val="000000"/>
                          </a:solidFill>
                          <a:latin typeface="Calibri"/>
                        </a:rPr>
                        <a:t>;</a:t>
                      </a:r>
                      <a:r>
                        <a:rPr lang="en-US" sz="2400" b="0" i="0" u="none" strike="noStrike" dirty="0" smtClean="0">
                          <a:solidFill>
                            <a:srgbClr val="000000"/>
                          </a:solidFill>
                          <a:latin typeface="Calibri"/>
                        </a:rPr>
                        <a:t> </a:t>
                      </a:r>
                      <a:r>
                        <a:rPr lang="pl-PL" sz="2400" b="0" i="0" u="none" strike="noStrike" dirty="0" smtClean="0">
                          <a:solidFill>
                            <a:srgbClr val="000000"/>
                          </a:solidFill>
                          <a:latin typeface="Calibri"/>
                        </a:rPr>
                        <a:t>R </a:t>
                      </a:r>
                      <a:r>
                        <a:rPr lang="pl-PL" sz="2400" b="0" i="0" u="none" strike="noStrike" dirty="0">
                          <a:solidFill>
                            <a:srgbClr val="000000"/>
                          </a:solidFill>
                          <a:latin typeface="Calibri"/>
                        </a:rPr>
                        <a:t>= </a:t>
                      </a:r>
                      <a:r>
                        <a:rPr lang="pl-PL" sz="2400" b="0" i="0" u="none" strike="noStrike" dirty="0" smtClean="0">
                          <a:solidFill>
                            <a:srgbClr val="000000"/>
                          </a:solidFill>
                          <a:latin typeface="Calibri"/>
                        </a:rPr>
                        <a:t>267</a:t>
                      </a:r>
                      <a:endParaRPr lang="en-US" sz="2400" b="0" i="0" u="none" strike="noStrike" dirty="0" smtClean="0">
                        <a:solidFill>
                          <a:srgbClr val="000000"/>
                        </a:solidFill>
                        <a:latin typeface="Calibri"/>
                      </a:endParaRPr>
                    </a:p>
                    <a:p>
                      <a:pPr algn="ctr" fontAlgn="b"/>
                      <a:r>
                        <a:rPr lang="en-US" sz="2400" b="0" i="0" u="none" strike="noStrike" dirty="0" smtClean="0">
                          <a:solidFill>
                            <a:srgbClr val="000000"/>
                          </a:solidFill>
                          <a:latin typeface="Calibri"/>
                        </a:rPr>
                        <a:t>[Williams]</a:t>
                      </a:r>
                      <a:endParaRPr lang="pl-PL" sz="2400" b="0" i="0" u="none" strike="noStrike" dirty="0">
                        <a:solidFill>
                          <a:srgbClr val="000000"/>
                        </a:solidFill>
                        <a:latin typeface="Calibri"/>
                      </a:endParaRPr>
                    </a:p>
                  </a:txBody>
                  <a:tcPr marL="9525" marR="9525" marT="9525" marB="0" anchor="ctr"/>
                </a:tc>
              </a:tr>
              <a:tr h="370840">
                <a:tc>
                  <a:txBody>
                    <a:bodyPr/>
                    <a:lstStyle/>
                    <a:p>
                      <a:pPr algn="ctr" fontAlgn="b"/>
                      <a:r>
                        <a:rPr lang="en-US" sz="2400" b="0" i="0" u="none" strike="noStrike">
                          <a:solidFill>
                            <a:srgbClr val="000000"/>
                          </a:solidFill>
                          <a:latin typeface="Calibri"/>
                        </a:rPr>
                        <a:t>Satou</a:t>
                      </a:r>
                    </a:p>
                  </a:txBody>
                  <a:tcPr marL="9525" marR="9525" marT="9525" marB="0" anchor="ctr"/>
                </a:tc>
                <a:tc>
                  <a:txBody>
                    <a:bodyPr/>
                    <a:lstStyle/>
                    <a:p>
                      <a:pPr algn="ctr" fontAlgn="b"/>
                      <a:endParaRPr lang="en-US" sz="2400" b="0" i="0" u="none" strike="noStrike" dirty="0">
                        <a:solidFill>
                          <a:srgbClr val="000000"/>
                        </a:solidFill>
                        <a:latin typeface="Calibri"/>
                      </a:endParaRPr>
                    </a:p>
                  </a:txBody>
                  <a:tcPr marL="9525" marR="9525" marT="9525" marB="0" anchor="ctr">
                    <a:solidFill>
                      <a:schemeClr val="bg1">
                        <a:lumMod val="65000"/>
                      </a:schemeClr>
                    </a:solidFill>
                  </a:tcPr>
                </a:tc>
                <a:tc>
                  <a:txBody>
                    <a:bodyPr/>
                    <a:lstStyle/>
                    <a:p>
                      <a:pPr algn="ctr" fontAlgn="b"/>
                      <a:r>
                        <a:rPr lang="en-US" sz="2400" b="0" i="0" u="none" strike="noStrike" dirty="0">
                          <a:solidFill>
                            <a:srgbClr val="000000"/>
                          </a:solidFill>
                          <a:latin typeface="Calibri"/>
                        </a:rPr>
                        <a:t>X</a:t>
                      </a:r>
                    </a:p>
                  </a:txBody>
                  <a:tcPr marL="9525" marR="9525" marT="9525" marB="0" anchor="ctr">
                    <a:solidFill>
                      <a:schemeClr val="bg1">
                        <a:lumMod val="65000"/>
                      </a:schemeClr>
                    </a:solidFill>
                  </a:tcPr>
                </a:tc>
                <a:tc>
                  <a:txBody>
                    <a:bodyPr/>
                    <a:lstStyle/>
                    <a:p>
                      <a:pPr algn="ctr" fontAlgn="b"/>
                      <a:r>
                        <a:rPr lang="en-US" sz="2400" b="0" i="0" u="none" strike="noStrike" dirty="0">
                          <a:solidFill>
                            <a:srgbClr val="000000"/>
                          </a:solidFill>
                          <a:latin typeface="Calibri"/>
                        </a:rPr>
                        <a:t>S = </a:t>
                      </a:r>
                      <a:r>
                        <a:rPr lang="en-US" sz="2400" b="0" i="0" u="none" strike="noStrike" dirty="0" smtClean="0">
                          <a:solidFill>
                            <a:srgbClr val="000000"/>
                          </a:solidFill>
                          <a:latin typeface="Calibri"/>
                        </a:rPr>
                        <a:t>566; T </a:t>
                      </a:r>
                      <a:r>
                        <a:rPr lang="en-US" sz="2400" b="0" i="0" u="none" strike="noStrike" dirty="0">
                          <a:solidFill>
                            <a:srgbClr val="000000"/>
                          </a:solidFill>
                          <a:latin typeface="Calibri"/>
                        </a:rPr>
                        <a:t>= 210; </a:t>
                      </a:r>
                      <a:endParaRPr lang="en-US" sz="2400" b="0" i="0" u="none" strike="noStrike" dirty="0" smtClean="0">
                        <a:solidFill>
                          <a:srgbClr val="000000"/>
                        </a:solidFill>
                        <a:latin typeface="Calibri"/>
                      </a:endParaRPr>
                    </a:p>
                    <a:p>
                      <a:pPr algn="ctr" fontAlgn="b"/>
                      <a:r>
                        <a:rPr lang="en-US" sz="2400" b="0" i="0" u="none" strike="noStrike" dirty="0" smtClean="0">
                          <a:solidFill>
                            <a:srgbClr val="000000"/>
                          </a:solidFill>
                          <a:latin typeface="Calibri"/>
                        </a:rPr>
                        <a:t>[</a:t>
                      </a:r>
                      <a:r>
                        <a:rPr lang="en-US" sz="2400" b="0" i="0" u="none" strike="noStrike" dirty="0" err="1" smtClean="0">
                          <a:solidFill>
                            <a:srgbClr val="000000"/>
                          </a:solidFill>
                          <a:latin typeface="Calibri"/>
                        </a:rPr>
                        <a:t>Satou</a:t>
                      </a:r>
                      <a:r>
                        <a:rPr lang="en-US" sz="2400" b="0" i="0" u="none" strike="noStrike" dirty="0" smtClean="0">
                          <a:solidFill>
                            <a:srgbClr val="000000"/>
                          </a:solidFill>
                          <a:latin typeface="Calibri"/>
                        </a:rPr>
                        <a:t>]</a:t>
                      </a:r>
                      <a:endParaRPr lang="en-US" sz="2400" b="0" i="0" u="none" strike="noStrike" dirty="0">
                        <a:solidFill>
                          <a:srgbClr val="000000"/>
                        </a:solidFill>
                        <a:latin typeface="Calibri"/>
                      </a:endParaRPr>
                    </a:p>
                  </a:txBody>
                  <a:tcPr marL="9525" marR="9525" marT="9525" marB="0" anchor="ctr"/>
                </a:tc>
                <a:tc>
                  <a:txBody>
                    <a:bodyPr/>
                    <a:lstStyle/>
                    <a:p>
                      <a:pPr algn="ctr" fontAlgn="b"/>
                      <a:r>
                        <a:rPr lang="pl-PL" sz="2400" b="0" i="0" u="none" strike="noStrike" dirty="0">
                          <a:solidFill>
                            <a:srgbClr val="000000"/>
                          </a:solidFill>
                          <a:latin typeface="Calibri"/>
                        </a:rPr>
                        <a:t>W = </a:t>
                      </a:r>
                      <a:r>
                        <a:rPr lang="en-US" sz="2400" b="0" i="0" u="none" strike="noStrike" dirty="0" smtClean="0">
                          <a:solidFill>
                            <a:srgbClr val="000000"/>
                          </a:solidFill>
                          <a:latin typeface="Calibri"/>
                        </a:rPr>
                        <a:t>399</a:t>
                      </a:r>
                      <a:r>
                        <a:rPr lang="pl-PL" sz="2400" b="0" i="0" u="none" strike="noStrike" dirty="0" smtClean="0">
                          <a:solidFill>
                            <a:srgbClr val="000000"/>
                          </a:solidFill>
                          <a:latin typeface="Calibri"/>
                        </a:rPr>
                        <a:t>; </a:t>
                      </a:r>
                      <a:r>
                        <a:rPr lang="pl-PL" sz="2400" b="0" i="0" u="none" strike="noStrike" dirty="0">
                          <a:solidFill>
                            <a:srgbClr val="000000"/>
                          </a:solidFill>
                          <a:latin typeface="Calibri"/>
                        </a:rPr>
                        <a:t>S = </a:t>
                      </a:r>
                      <a:r>
                        <a:rPr lang="en-US" sz="2400" b="0" i="0" u="none" strike="noStrike" dirty="0" smtClean="0">
                          <a:solidFill>
                            <a:srgbClr val="000000"/>
                          </a:solidFill>
                          <a:latin typeface="Calibri"/>
                        </a:rPr>
                        <a:t>377</a:t>
                      </a:r>
                      <a:r>
                        <a:rPr lang="pl-PL" sz="2400" b="0" i="0" u="none" strike="noStrike" dirty="0" smtClean="0">
                          <a:solidFill>
                            <a:srgbClr val="000000"/>
                          </a:solidFill>
                          <a:latin typeface="Calibri"/>
                        </a:rPr>
                        <a:t>; </a:t>
                      </a:r>
                      <a:endParaRPr lang="en-US" sz="2400" b="0" i="0" u="none" strike="noStrike" dirty="0" smtClean="0">
                        <a:solidFill>
                          <a:srgbClr val="000000"/>
                        </a:solidFill>
                        <a:latin typeface="Calibri"/>
                      </a:endParaRPr>
                    </a:p>
                    <a:p>
                      <a:pPr algn="ctr" fontAlgn="b"/>
                      <a:r>
                        <a:rPr lang="en-US" sz="2400" b="0" i="0" u="none" strike="noStrike" dirty="0" smtClean="0">
                          <a:solidFill>
                            <a:srgbClr val="000000"/>
                          </a:solidFill>
                          <a:latin typeface="Calibri"/>
                        </a:rPr>
                        <a:t>[Williams]</a:t>
                      </a:r>
                      <a:endParaRPr lang="pl-PL" sz="2400" b="0" i="0" u="none" strike="noStrike" dirty="0">
                        <a:solidFill>
                          <a:srgbClr val="000000"/>
                        </a:solidFill>
                        <a:latin typeface="Calibri"/>
                      </a:endParaRPr>
                    </a:p>
                  </a:txBody>
                  <a:tcPr marL="9525" marR="9525" marT="9525" marB="0" anchor="ctr"/>
                </a:tc>
              </a:tr>
              <a:tr h="370840">
                <a:tc>
                  <a:txBody>
                    <a:bodyPr/>
                    <a:lstStyle/>
                    <a:p>
                      <a:pPr algn="ctr" fontAlgn="b"/>
                      <a:r>
                        <a:rPr lang="en-US" sz="2400" b="0" i="0" u="none" strike="noStrike">
                          <a:solidFill>
                            <a:srgbClr val="000000"/>
                          </a:solidFill>
                          <a:latin typeface="Calibri"/>
                        </a:rPr>
                        <a:t>Tremblay</a:t>
                      </a:r>
                    </a:p>
                  </a:txBody>
                  <a:tcPr marL="9525" marR="9525" marT="9525" marB="0" anchor="ctr"/>
                </a:tc>
                <a:tc>
                  <a:txBody>
                    <a:bodyPr/>
                    <a:lstStyle/>
                    <a:p>
                      <a:pPr algn="ctr" fontAlgn="b"/>
                      <a:endParaRPr lang="en-US" sz="2400" b="0" i="0" u="none" strike="noStrike" dirty="0">
                        <a:solidFill>
                          <a:srgbClr val="000000"/>
                        </a:solidFill>
                        <a:latin typeface="Calibri"/>
                      </a:endParaRPr>
                    </a:p>
                  </a:txBody>
                  <a:tcPr marL="9525" marR="9525" marT="9525" marB="0" anchor="ctr">
                    <a:solidFill>
                      <a:schemeClr val="bg1">
                        <a:lumMod val="65000"/>
                      </a:schemeClr>
                    </a:solidFill>
                  </a:tcPr>
                </a:tc>
                <a:tc>
                  <a:txBody>
                    <a:bodyPr/>
                    <a:lstStyle/>
                    <a:p>
                      <a:pPr algn="ctr" fontAlgn="b"/>
                      <a:endParaRPr lang="en-US" sz="2400" b="0" i="0" u="none" strike="noStrike" dirty="0">
                        <a:solidFill>
                          <a:srgbClr val="000000"/>
                        </a:solidFill>
                        <a:latin typeface="Calibri"/>
                      </a:endParaRPr>
                    </a:p>
                  </a:txBody>
                  <a:tcPr marL="9525" marR="9525" marT="9525" marB="0" anchor="ctr">
                    <a:solidFill>
                      <a:schemeClr val="bg1">
                        <a:lumMod val="65000"/>
                      </a:schemeClr>
                    </a:solidFill>
                  </a:tcPr>
                </a:tc>
                <a:tc>
                  <a:txBody>
                    <a:bodyPr/>
                    <a:lstStyle/>
                    <a:p>
                      <a:pPr algn="ctr" fontAlgn="b"/>
                      <a:r>
                        <a:rPr lang="en-US" sz="2400" b="0" i="0" u="none" strike="noStrike" dirty="0">
                          <a:solidFill>
                            <a:srgbClr val="000000"/>
                          </a:solidFill>
                          <a:latin typeface="Calibri"/>
                        </a:rPr>
                        <a:t>X</a:t>
                      </a:r>
                    </a:p>
                  </a:txBody>
                  <a:tcPr marL="9525" marR="9525" marT="9525" marB="0" anchor="ctr">
                    <a:solidFill>
                      <a:schemeClr val="bg1">
                        <a:lumMod val="65000"/>
                      </a:schemeClr>
                    </a:solidFill>
                  </a:tcPr>
                </a:tc>
                <a:tc>
                  <a:txBody>
                    <a:bodyPr/>
                    <a:lstStyle/>
                    <a:p>
                      <a:pPr algn="ctr" fontAlgn="b"/>
                      <a:r>
                        <a:rPr lang="pl-PL" sz="2400" b="0" i="0" u="none" strike="noStrike" dirty="0">
                          <a:solidFill>
                            <a:srgbClr val="000000"/>
                          </a:solidFill>
                          <a:latin typeface="Calibri"/>
                        </a:rPr>
                        <a:t>W = </a:t>
                      </a:r>
                      <a:r>
                        <a:rPr lang="en-US" sz="2400" b="0" i="0" u="none" strike="noStrike" dirty="0" smtClean="0">
                          <a:solidFill>
                            <a:srgbClr val="000000"/>
                          </a:solidFill>
                          <a:latin typeface="Calibri"/>
                        </a:rPr>
                        <a:t>566</a:t>
                      </a:r>
                      <a:r>
                        <a:rPr lang="pl-PL" sz="2400" b="0" i="0" u="none" strike="noStrike" dirty="0" smtClean="0">
                          <a:solidFill>
                            <a:srgbClr val="000000"/>
                          </a:solidFill>
                          <a:latin typeface="Calibri"/>
                        </a:rPr>
                        <a:t>; </a:t>
                      </a:r>
                      <a:r>
                        <a:rPr lang="pl-PL" sz="2400" b="0" i="0" u="none" strike="noStrike" dirty="0">
                          <a:solidFill>
                            <a:srgbClr val="000000"/>
                          </a:solidFill>
                          <a:latin typeface="Calibri"/>
                        </a:rPr>
                        <a:t>T = 210; </a:t>
                      </a:r>
                      <a:endParaRPr lang="en-US" sz="2400" b="0" i="0" u="none" strike="noStrike" dirty="0" smtClean="0">
                        <a:solidFill>
                          <a:srgbClr val="000000"/>
                        </a:solidFill>
                        <a:latin typeface="Calibri"/>
                      </a:endParaRPr>
                    </a:p>
                    <a:p>
                      <a:pPr algn="ctr" fontAlgn="b"/>
                      <a:r>
                        <a:rPr lang="en-US" sz="2400" b="0" i="0" u="none" strike="noStrike" dirty="0" smtClean="0">
                          <a:solidFill>
                            <a:srgbClr val="000000"/>
                          </a:solidFill>
                          <a:latin typeface="Calibri"/>
                        </a:rPr>
                        <a:t>[Williams]</a:t>
                      </a:r>
                      <a:endParaRPr lang="pl-PL" sz="2400" b="0" i="0" u="none" strike="noStrike" dirty="0">
                        <a:solidFill>
                          <a:srgbClr val="000000"/>
                        </a:solidFill>
                        <a:latin typeface="Calibri"/>
                      </a:endParaRPr>
                    </a:p>
                  </a:txBody>
                  <a:tcPr marL="9525" marR="9525" marT="9525" marB="0" anchor="ctr"/>
                </a:tc>
              </a:tr>
              <a:tr h="370840">
                <a:tc>
                  <a:txBody>
                    <a:bodyPr/>
                    <a:lstStyle/>
                    <a:p>
                      <a:pPr algn="ctr" fontAlgn="b"/>
                      <a:r>
                        <a:rPr lang="en-US" sz="2400" b="0" i="0" u="none" strike="noStrike">
                          <a:solidFill>
                            <a:srgbClr val="000000"/>
                          </a:solidFill>
                          <a:latin typeface="Calibri"/>
                        </a:rPr>
                        <a:t>Williams</a:t>
                      </a:r>
                    </a:p>
                  </a:txBody>
                  <a:tcPr marL="9525" marR="9525" marT="9525" marB="0" anchor="ctr"/>
                </a:tc>
                <a:tc>
                  <a:txBody>
                    <a:bodyPr/>
                    <a:lstStyle/>
                    <a:p>
                      <a:pPr algn="ctr" fontAlgn="b"/>
                      <a:endParaRPr lang="en-US" sz="2400" b="0" i="0" u="none" strike="noStrike" dirty="0">
                        <a:solidFill>
                          <a:srgbClr val="000000"/>
                        </a:solidFill>
                        <a:latin typeface="Calibri"/>
                      </a:endParaRPr>
                    </a:p>
                  </a:txBody>
                  <a:tcPr marL="9525" marR="9525" marT="9525" marB="0" anchor="ctr">
                    <a:solidFill>
                      <a:schemeClr val="bg1">
                        <a:lumMod val="65000"/>
                      </a:schemeClr>
                    </a:solidFill>
                  </a:tcPr>
                </a:tc>
                <a:tc>
                  <a:txBody>
                    <a:bodyPr/>
                    <a:lstStyle/>
                    <a:p>
                      <a:pPr algn="ctr" fontAlgn="b"/>
                      <a:r>
                        <a:rPr lang="en-US" sz="2400" b="0" i="0" u="none" strike="noStrike" dirty="0">
                          <a:solidFill>
                            <a:srgbClr val="000000"/>
                          </a:solidFill>
                          <a:latin typeface="Calibri"/>
                        </a:rPr>
                        <a:t> </a:t>
                      </a:r>
                    </a:p>
                  </a:txBody>
                  <a:tcPr marL="9525" marR="9525" marT="9525" marB="0" anchor="ctr">
                    <a:solidFill>
                      <a:schemeClr val="bg1">
                        <a:lumMod val="65000"/>
                      </a:schemeClr>
                    </a:solidFill>
                  </a:tcPr>
                </a:tc>
                <a:tc>
                  <a:txBody>
                    <a:bodyPr/>
                    <a:lstStyle/>
                    <a:p>
                      <a:pPr algn="ctr" fontAlgn="b"/>
                      <a:endParaRPr lang="en-US" sz="2400" b="0" i="0" u="none" strike="noStrike" dirty="0">
                        <a:solidFill>
                          <a:srgbClr val="000000"/>
                        </a:solidFill>
                        <a:latin typeface="Calibri"/>
                      </a:endParaRPr>
                    </a:p>
                  </a:txBody>
                  <a:tcPr marL="9525" marR="9525" marT="9525" marB="0" anchor="ctr">
                    <a:solidFill>
                      <a:schemeClr val="bg1">
                        <a:lumMod val="65000"/>
                      </a:schemeClr>
                    </a:solidFill>
                  </a:tcPr>
                </a:tc>
                <a:tc>
                  <a:txBody>
                    <a:bodyPr/>
                    <a:lstStyle/>
                    <a:p>
                      <a:pPr algn="ctr" fontAlgn="b"/>
                      <a:r>
                        <a:rPr lang="en-US" sz="2400" b="0" i="0" u="none" strike="noStrike" dirty="0">
                          <a:solidFill>
                            <a:srgbClr val="000000"/>
                          </a:solidFill>
                          <a:latin typeface="Calibri"/>
                        </a:rPr>
                        <a:t>X</a:t>
                      </a:r>
                    </a:p>
                  </a:txBody>
                  <a:tcPr marL="9525" marR="9525" marT="9525" marB="0" anchor="ctr">
                    <a:solidFill>
                      <a:schemeClr val="bg1">
                        <a:lumMod val="65000"/>
                      </a:schemeClr>
                    </a:solidFill>
                  </a:tcPr>
                </a:tc>
              </a:tr>
            </a:tbl>
          </a:graphicData>
        </a:graphic>
      </p:graphicFrame>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6: </a:t>
            </a:r>
            <a:r>
              <a:rPr lang="en-US" dirty="0" err="1" smtClean="0"/>
              <a:t>Pairwise</a:t>
            </a:r>
            <a:r>
              <a:rPr lang="en-US" dirty="0" smtClean="0"/>
              <a:t> Comparison Method (cont.) </a:t>
            </a:r>
            <a:endParaRPr lang="en-US" dirty="0"/>
          </a:p>
        </p:txBody>
      </p:sp>
      <p:sp>
        <p:nvSpPr>
          <p:cNvPr id="4" name="Content Placeholder 3"/>
          <p:cNvSpPr>
            <a:spLocks noGrp="1"/>
          </p:cNvSpPr>
          <p:nvPr>
            <p:ph idx="1"/>
          </p:nvPr>
        </p:nvSpPr>
        <p:spPr/>
        <p:txBody>
          <a:bodyPr/>
          <a:lstStyle/>
          <a:p>
            <a:r>
              <a:rPr lang="en-US" dirty="0" smtClean="0"/>
              <a:t>We can see that Russo received 0 points, </a:t>
            </a:r>
            <a:r>
              <a:rPr lang="en-US" dirty="0" err="1" smtClean="0"/>
              <a:t>Satou</a:t>
            </a:r>
            <a:r>
              <a:rPr lang="en-US" dirty="0" smtClean="0"/>
              <a:t> ended up with 2 points, Tremblay had 1 point, and Williams had 3 points. Therefore, Williams is the winner in the </a:t>
            </a:r>
            <a:r>
              <a:rPr lang="en-US" dirty="0" err="1" smtClean="0"/>
              <a:t>pairwise</a:t>
            </a:r>
            <a:r>
              <a:rPr lang="en-US" dirty="0" smtClean="0"/>
              <a:t> method of comparison.</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Reading a Preference Table </a:t>
            </a:r>
            <a:endParaRPr lang="en-US" dirty="0"/>
          </a:p>
        </p:txBody>
      </p:sp>
      <p:sp>
        <p:nvSpPr>
          <p:cNvPr id="3" name="Content Placeholder 2"/>
          <p:cNvSpPr>
            <a:spLocks noGrp="1"/>
          </p:cNvSpPr>
          <p:nvPr>
            <p:ph idx="1"/>
          </p:nvPr>
        </p:nvSpPr>
        <p:spPr/>
        <p:txBody>
          <a:bodyPr/>
          <a:lstStyle/>
          <a:p>
            <a:r>
              <a:rPr lang="en-US" dirty="0" smtClean="0"/>
              <a:t>Answer the following questions about the preference table shown for the election for Senior Class President at </a:t>
            </a:r>
            <a:r>
              <a:rPr lang="en-US" dirty="0" err="1" smtClean="0"/>
              <a:t>Clarkstown</a:t>
            </a:r>
            <a:r>
              <a:rPr lang="en-US" dirty="0" smtClean="0"/>
              <a:t> High School.</a:t>
            </a:r>
            <a:endParaRPr lang="en-US" dirty="0"/>
          </a:p>
        </p:txBody>
      </p:sp>
      <p:graphicFrame>
        <p:nvGraphicFramePr>
          <p:cNvPr id="4" name="Content Placeholder 3"/>
          <p:cNvGraphicFramePr>
            <a:graphicFrameLocks/>
          </p:cNvGraphicFramePr>
          <p:nvPr/>
        </p:nvGraphicFramePr>
        <p:xfrm>
          <a:off x="457200" y="2797184"/>
          <a:ext cx="8229600" cy="2966720"/>
        </p:xfrm>
        <a:graphic>
          <a:graphicData uri="http://schemas.openxmlformats.org/drawingml/2006/table">
            <a:tbl>
              <a:tblPr firstRow="1" bandRow="1">
                <a:tableStyleId>{5C22544A-7EE6-4342-B048-85BDC9FD1C3A}</a:tableStyleId>
              </a:tblPr>
              <a:tblGrid>
                <a:gridCol w="1371600"/>
                <a:gridCol w="1371600"/>
                <a:gridCol w="1371600"/>
                <a:gridCol w="1371600"/>
                <a:gridCol w="1371600"/>
                <a:gridCol w="1371600"/>
              </a:tblGrid>
              <a:tr h="370840">
                <a:tc gridSpan="6">
                  <a:txBody>
                    <a:bodyPr/>
                    <a:lstStyle/>
                    <a:p>
                      <a:pPr algn="ctr" fontAlgn="b"/>
                      <a:r>
                        <a:rPr lang="en-US" sz="2200" b="1" i="0" u="none" strike="noStrike" dirty="0">
                          <a:solidFill>
                            <a:schemeClr val="bg1"/>
                          </a:solidFill>
                          <a:latin typeface="Calibri"/>
                        </a:rPr>
                        <a:t>Table </a:t>
                      </a:r>
                      <a:r>
                        <a:rPr lang="en-US" sz="2200" b="1" i="0" u="none" strike="noStrike" dirty="0" smtClean="0">
                          <a:solidFill>
                            <a:schemeClr val="bg1"/>
                          </a:solidFill>
                          <a:latin typeface="Calibri"/>
                        </a:rPr>
                        <a:t>2: Preference </a:t>
                      </a:r>
                      <a:r>
                        <a:rPr lang="en-US" sz="2200" b="1" i="0" u="none" strike="noStrike" dirty="0">
                          <a:solidFill>
                            <a:schemeClr val="bg1"/>
                          </a:solidFill>
                          <a:latin typeface="Calibri"/>
                        </a:rPr>
                        <a:t>Table for Senior Class </a:t>
                      </a:r>
                      <a:r>
                        <a:rPr lang="en-US" sz="2200" b="1" i="0" u="none" strike="noStrike" dirty="0" smtClean="0">
                          <a:solidFill>
                            <a:schemeClr val="bg1"/>
                          </a:solidFill>
                          <a:latin typeface="Calibri"/>
                        </a:rPr>
                        <a:t>President</a:t>
                      </a:r>
                      <a:endParaRPr lang="en-US" sz="2200" b="1" i="0" u="none" strike="noStrike" dirty="0">
                        <a:solidFill>
                          <a:schemeClr val="bg1"/>
                        </a:solidFill>
                        <a:latin typeface="Calibri"/>
                      </a:endParaRPr>
                    </a:p>
                  </a:txBody>
                  <a:tcPr marL="9525" marR="9525" marT="9525" marB="0" anchor="ctr"/>
                </a:tc>
                <a:tc hMerge="1">
                  <a:txBody>
                    <a:bodyPr/>
                    <a:lstStyle/>
                    <a:p>
                      <a:pPr algn="l" fontAlgn="b"/>
                      <a:endParaRPr lang="en-US" sz="2000" b="0" i="0" u="none" strike="noStrike">
                        <a:solidFill>
                          <a:srgbClr val="000000"/>
                        </a:solidFill>
                        <a:latin typeface="Calibri"/>
                      </a:endParaRPr>
                    </a:p>
                  </a:txBody>
                  <a:tcPr marL="9525" marR="9525" marT="9525" marB="0" anchor="b"/>
                </a:tc>
                <a:tc hMerge="1">
                  <a:txBody>
                    <a:bodyPr/>
                    <a:lstStyle/>
                    <a:p>
                      <a:pPr algn="l" fontAlgn="b"/>
                      <a:endParaRPr lang="en-US" sz="2000" b="0" i="0" u="none" strike="noStrike">
                        <a:solidFill>
                          <a:srgbClr val="000000"/>
                        </a:solidFill>
                        <a:latin typeface="Calibri"/>
                      </a:endParaRPr>
                    </a:p>
                  </a:txBody>
                  <a:tcPr marL="9525" marR="9525" marT="9525" marB="0" anchor="b"/>
                </a:tc>
                <a:tc hMerge="1">
                  <a:txBody>
                    <a:bodyPr/>
                    <a:lstStyle/>
                    <a:p>
                      <a:pPr algn="l" fontAlgn="b"/>
                      <a:endParaRPr lang="en-US" sz="2000" b="0" i="0" u="none" strike="noStrike">
                        <a:solidFill>
                          <a:srgbClr val="000000"/>
                        </a:solidFill>
                        <a:latin typeface="Calibri"/>
                      </a:endParaRPr>
                    </a:p>
                  </a:txBody>
                  <a:tcPr marL="9525" marR="9525" marT="9525" marB="0" anchor="b"/>
                </a:tc>
                <a:tc hMerge="1">
                  <a:txBody>
                    <a:bodyPr/>
                    <a:lstStyle/>
                    <a:p>
                      <a:pPr algn="l" fontAlgn="b"/>
                      <a:endParaRPr lang="en-US" sz="2000" b="0" i="0" u="none" strike="noStrike" dirty="0">
                        <a:solidFill>
                          <a:srgbClr val="000000"/>
                        </a:solidFill>
                        <a:latin typeface="Calibri"/>
                      </a:endParaRPr>
                    </a:p>
                  </a:txBody>
                  <a:tcPr marL="9525" marR="9525" marT="9525" marB="0" anchor="b"/>
                </a:tc>
                <a:tc hMerge="1">
                  <a:txBody>
                    <a:bodyPr/>
                    <a:lstStyle/>
                    <a:p>
                      <a:pPr algn="l" fontAlgn="b"/>
                      <a:endParaRPr lang="en-US" sz="2000" b="0" i="0" u="none" strike="noStrike" dirty="0">
                        <a:solidFill>
                          <a:srgbClr val="000000"/>
                        </a:solidFill>
                        <a:latin typeface="Calibri"/>
                      </a:endParaRPr>
                    </a:p>
                  </a:txBody>
                  <a:tcPr marL="9525" marR="9525" marT="9525" marB="0" anchor="b"/>
                </a:tc>
              </a:tr>
              <a:tr h="370840">
                <a:tc>
                  <a:txBody>
                    <a:bodyPr/>
                    <a:lstStyle/>
                    <a:p>
                      <a:pPr algn="ctr" fontAlgn="b"/>
                      <a:endParaRPr lang="en-US" sz="2200" b="0" i="0" u="none" strike="noStrike" dirty="0">
                        <a:solidFill>
                          <a:srgbClr val="000000"/>
                        </a:solidFill>
                        <a:latin typeface="Calibri"/>
                      </a:endParaRPr>
                    </a:p>
                  </a:txBody>
                  <a:tcPr marL="9525" marR="9525" marT="9525" marB="0" anchor="ctr"/>
                </a:tc>
                <a:tc gridSpan="5">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2200" b="0" i="0" u="none" strike="noStrike" dirty="0">
                          <a:solidFill>
                            <a:srgbClr val="000000"/>
                          </a:solidFill>
                          <a:latin typeface="Calibri"/>
                        </a:rPr>
                        <a:t> </a:t>
                      </a:r>
                      <a:r>
                        <a:rPr lang="en-US" sz="2200" b="1" i="0" u="none" strike="noStrike" dirty="0" smtClean="0">
                          <a:solidFill>
                            <a:srgbClr val="000000"/>
                          </a:solidFill>
                          <a:latin typeface="+mn-lt"/>
                        </a:rPr>
                        <a:t>Rankings</a:t>
                      </a:r>
                    </a:p>
                  </a:txBody>
                  <a:tcPr marL="9525" marR="9525" marT="9525" marB="0" anchor="ctr"/>
                </a:tc>
                <a:tc hMerge="1">
                  <a:txBody>
                    <a:bodyPr/>
                    <a:lstStyle/>
                    <a:p>
                      <a:pPr algn="ctr" fontAlgn="b"/>
                      <a:endParaRPr lang="en-US" sz="2000" b="0" i="0" u="none" strike="noStrike" dirty="0">
                        <a:solidFill>
                          <a:srgbClr val="000000"/>
                        </a:solidFill>
                        <a:latin typeface="Calibri"/>
                      </a:endParaRPr>
                    </a:p>
                  </a:txBody>
                  <a:tcPr marL="9525" marR="9525" marT="9525" marB="0" anchor="ctr"/>
                </a:tc>
                <a:tc hMerge="1">
                  <a:txBody>
                    <a:bodyPr/>
                    <a:lstStyle/>
                    <a:p>
                      <a:pPr algn="ctr" fontAlgn="b"/>
                      <a:endParaRPr lang="en-US" sz="2000" b="0" i="0" u="none" strike="noStrike" dirty="0">
                        <a:solidFill>
                          <a:srgbClr val="000000"/>
                        </a:solidFill>
                        <a:latin typeface="Calibri"/>
                      </a:endParaRPr>
                    </a:p>
                  </a:txBody>
                  <a:tcPr marL="9525" marR="9525" marT="9525" marB="0" anchor="ctr"/>
                </a:tc>
                <a:tc hMerge="1">
                  <a:txBody>
                    <a:bodyPr/>
                    <a:lstStyle/>
                    <a:p>
                      <a:pPr algn="ctr" fontAlgn="b"/>
                      <a:endParaRPr lang="en-US" sz="2000" b="0" i="0" u="none" strike="noStrike" dirty="0">
                        <a:solidFill>
                          <a:srgbClr val="000000"/>
                        </a:solidFill>
                        <a:latin typeface="Calibri"/>
                      </a:endParaRPr>
                    </a:p>
                  </a:txBody>
                  <a:tcPr marL="9525" marR="9525" marT="9525" marB="0" anchor="ctr"/>
                </a:tc>
                <a:tc hMerge="1">
                  <a:txBody>
                    <a:bodyPr/>
                    <a:lstStyle/>
                    <a:p>
                      <a:pPr algn="ctr" fontAlgn="b"/>
                      <a:endParaRPr lang="en-US" sz="2000" b="0" i="0" u="none" strike="noStrike" dirty="0">
                        <a:solidFill>
                          <a:srgbClr val="000000"/>
                        </a:solidFill>
                        <a:latin typeface="Calibri"/>
                      </a:endParaRPr>
                    </a:p>
                  </a:txBody>
                  <a:tcPr marL="9525" marR="9525" marT="9525" marB="0" anchor="ctr"/>
                </a:tc>
              </a:tr>
              <a:tr h="370840">
                <a:tc>
                  <a:txBody>
                    <a:bodyPr/>
                    <a:lstStyle/>
                    <a:p>
                      <a:pPr algn="ctr" fontAlgn="b"/>
                      <a:r>
                        <a:rPr lang="en-US" sz="2200" b="0" i="0" u="none" strike="noStrike" dirty="0">
                          <a:solidFill>
                            <a:srgbClr val="000000"/>
                          </a:solidFill>
                          <a:latin typeface="Calibri"/>
                        </a:rPr>
                        <a:t>1</a:t>
                      </a:r>
                      <a:r>
                        <a:rPr lang="en-US" sz="2200" b="0" i="0" u="none" strike="noStrike" baseline="30000" dirty="0">
                          <a:solidFill>
                            <a:srgbClr val="000000"/>
                          </a:solidFill>
                          <a:latin typeface="Calibri"/>
                        </a:rPr>
                        <a:t>st</a:t>
                      </a:r>
                    </a:p>
                  </a:txBody>
                  <a:tcPr marL="9525" marR="9525" marT="9525" marB="0" anchor="ctr"/>
                </a:tc>
                <a:tc>
                  <a:txBody>
                    <a:bodyPr/>
                    <a:lstStyle/>
                    <a:p>
                      <a:pPr algn="ctr" fontAlgn="b"/>
                      <a:r>
                        <a:rPr lang="en-US" sz="2200" b="0" i="0" u="none" strike="noStrike" dirty="0">
                          <a:solidFill>
                            <a:srgbClr val="000000"/>
                          </a:solidFill>
                          <a:latin typeface="Calibri"/>
                        </a:rPr>
                        <a:t>Sydney</a:t>
                      </a:r>
                    </a:p>
                  </a:txBody>
                  <a:tcPr marL="9525" marR="9525" marT="9525" marB="0" anchor="ctr"/>
                </a:tc>
                <a:tc>
                  <a:txBody>
                    <a:bodyPr/>
                    <a:lstStyle/>
                    <a:p>
                      <a:pPr algn="ctr" fontAlgn="b"/>
                      <a:r>
                        <a:rPr lang="en-US" sz="2200" b="0" i="0" u="none" strike="noStrike" dirty="0">
                          <a:solidFill>
                            <a:srgbClr val="000000"/>
                          </a:solidFill>
                          <a:latin typeface="Calibri"/>
                        </a:rPr>
                        <a:t>Ava</a:t>
                      </a:r>
                    </a:p>
                  </a:txBody>
                  <a:tcPr marL="9525" marR="9525" marT="9525" marB="0" anchor="ctr"/>
                </a:tc>
                <a:tc>
                  <a:txBody>
                    <a:bodyPr/>
                    <a:lstStyle/>
                    <a:p>
                      <a:pPr algn="ctr" fontAlgn="b"/>
                      <a:r>
                        <a:rPr lang="en-US" sz="2200" b="0" i="0" u="none" strike="noStrike">
                          <a:solidFill>
                            <a:srgbClr val="000000"/>
                          </a:solidFill>
                          <a:latin typeface="Calibri"/>
                        </a:rPr>
                        <a:t>Ava</a:t>
                      </a:r>
                    </a:p>
                  </a:txBody>
                  <a:tcPr marL="9525" marR="9525" marT="9525" marB="0" anchor="ctr"/>
                </a:tc>
                <a:tc>
                  <a:txBody>
                    <a:bodyPr/>
                    <a:lstStyle/>
                    <a:p>
                      <a:pPr algn="ctr" fontAlgn="b"/>
                      <a:r>
                        <a:rPr lang="en-US" sz="2200" b="0" i="0" u="none" strike="noStrike">
                          <a:solidFill>
                            <a:srgbClr val="000000"/>
                          </a:solidFill>
                          <a:latin typeface="Calibri"/>
                        </a:rPr>
                        <a:t>Carley</a:t>
                      </a:r>
                    </a:p>
                  </a:txBody>
                  <a:tcPr marL="9525" marR="9525" marT="9525" marB="0" anchor="ctr"/>
                </a:tc>
                <a:tc>
                  <a:txBody>
                    <a:bodyPr/>
                    <a:lstStyle/>
                    <a:p>
                      <a:pPr algn="ctr" fontAlgn="b"/>
                      <a:r>
                        <a:rPr lang="en-US" sz="2200" b="0" i="0" u="none" strike="noStrike">
                          <a:solidFill>
                            <a:srgbClr val="000000"/>
                          </a:solidFill>
                          <a:latin typeface="Calibri"/>
                        </a:rPr>
                        <a:t>Carley</a:t>
                      </a:r>
                    </a:p>
                  </a:txBody>
                  <a:tcPr marL="9525" marR="9525" marT="9525" marB="0" anchor="ctr"/>
                </a:tc>
              </a:tr>
              <a:tr h="370840">
                <a:tc>
                  <a:txBody>
                    <a:bodyPr/>
                    <a:lstStyle/>
                    <a:p>
                      <a:pPr algn="ctr" fontAlgn="b"/>
                      <a:r>
                        <a:rPr lang="en-US" sz="2200" b="0" i="0" u="none" strike="noStrike" dirty="0" smtClean="0">
                          <a:solidFill>
                            <a:srgbClr val="000000"/>
                          </a:solidFill>
                          <a:latin typeface="Calibri"/>
                        </a:rPr>
                        <a:t>2</a:t>
                      </a:r>
                      <a:r>
                        <a:rPr lang="en-US" sz="2200" b="0" i="0" u="none" strike="noStrike" baseline="30000" dirty="0" smtClean="0">
                          <a:solidFill>
                            <a:srgbClr val="000000"/>
                          </a:solidFill>
                          <a:latin typeface="+mn-lt"/>
                        </a:rPr>
                        <a:t>nd</a:t>
                      </a:r>
                      <a:endParaRPr lang="en-US" sz="2200" b="0" i="0" u="none" strike="noStrike" dirty="0">
                        <a:solidFill>
                          <a:srgbClr val="000000"/>
                        </a:solidFill>
                        <a:latin typeface="Calibri"/>
                      </a:endParaRPr>
                    </a:p>
                  </a:txBody>
                  <a:tcPr marL="9525" marR="9525" marT="9525" marB="0" anchor="ctr"/>
                </a:tc>
                <a:tc>
                  <a:txBody>
                    <a:bodyPr/>
                    <a:lstStyle/>
                    <a:p>
                      <a:pPr algn="ctr" fontAlgn="b"/>
                      <a:r>
                        <a:rPr lang="en-US" sz="2200" b="0" i="0" u="none" strike="noStrike">
                          <a:solidFill>
                            <a:srgbClr val="000000"/>
                          </a:solidFill>
                          <a:latin typeface="Calibri"/>
                        </a:rPr>
                        <a:t>Ryan</a:t>
                      </a:r>
                    </a:p>
                  </a:txBody>
                  <a:tcPr marL="9525" marR="9525" marT="9525" marB="0" anchor="ctr"/>
                </a:tc>
                <a:tc>
                  <a:txBody>
                    <a:bodyPr/>
                    <a:lstStyle/>
                    <a:p>
                      <a:pPr algn="ctr" fontAlgn="b"/>
                      <a:r>
                        <a:rPr lang="en-US" sz="2200" b="0" i="0" u="none" strike="noStrike" dirty="0" err="1">
                          <a:solidFill>
                            <a:srgbClr val="000000"/>
                          </a:solidFill>
                          <a:latin typeface="Calibri"/>
                        </a:rPr>
                        <a:t>Carley</a:t>
                      </a:r>
                      <a:endParaRPr lang="en-US" sz="2200" b="0" i="0" u="none" strike="noStrike" dirty="0">
                        <a:solidFill>
                          <a:srgbClr val="000000"/>
                        </a:solidFill>
                        <a:latin typeface="Calibri"/>
                      </a:endParaRPr>
                    </a:p>
                  </a:txBody>
                  <a:tcPr marL="9525" marR="9525" marT="9525" marB="0" anchor="ctr"/>
                </a:tc>
                <a:tc>
                  <a:txBody>
                    <a:bodyPr/>
                    <a:lstStyle/>
                    <a:p>
                      <a:pPr algn="ctr" fontAlgn="b"/>
                      <a:r>
                        <a:rPr lang="en-US" sz="2200" b="0" i="0" u="none" strike="noStrike" dirty="0" err="1">
                          <a:solidFill>
                            <a:srgbClr val="000000"/>
                          </a:solidFill>
                          <a:latin typeface="Calibri"/>
                        </a:rPr>
                        <a:t>Carley</a:t>
                      </a:r>
                      <a:endParaRPr lang="en-US" sz="2200" b="0" i="0" u="none" strike="noStrike" dirty="0">
                        <a:solidFill>
                          <a:srgbClr val="000000"/>
                        </a:solidFill>
                        <a:latin typeface="Calibri"/>
                      </a:endParaRPr>
                    </a:p>
                  </a:txBody>
                  <a:tcPr marL="9525" marR="9525" marT="9525" marB="0" anchor="ctr"/>
                </a:tc>
                <a:tc>
                  <a:txBody>
                    <a:bodyPr/>
                    <a:lstStyle/>
                    <a:p>
                      <a:pPr algn="ctr" fontAlgn="b"/>
                      <a:r>
                        <a:rPr lang="en-US" sz="2200" b="0" i="0" u="none" strike="noStrike">
                          <a:solidFill>
                            <a:srgbClr val="000000"/>
                          </a:solidFill>
                          <a:latin typeface="Calibri"/>
                        </a:rPr>
                        <a:t>Zaire</a:t>
                      </a:r>
                    </a:p>
                  </a:txBody>
                  <a:tcPr marL="9525" marR="9525" marT="9525" marB="0" anchor="ctr"/>
                </a:tc>
                <a:tc>
                  <a:txBody>
                    <a:bodyPr/>
                    <a:lstStyle/>
                    <a:p>
                      <a:pPr algn="ctr" fontAlgn="b"/>
                      <a:r>
                        <a:rPr lang="en-US" sz="2200" b="0" i="0" u="none" strike="noStrike">
                          <a:solidFill>
                            <a:srgbClr val="000000"/>
                          </a:solidFill>
                          <a:latin typeface="Calibri"/>
                        </a:rPr>
                        <a:t>Sydney</a:t>
                      </a:r>
                    </a:p>
                  </a:txBody>
                  <a:tcPr marL="9525" marR="9525" marT="9525" marB="0" anchor="ctr"/>
                </a:tc>
              </a:tr>
              <a:tr h="370840">
                <a:tc>
                  <a:txBody>
                    <a:bodyPr/>
                    <a:lstStyle/>
                    <a:p>
                      <a:pPr algn="ctr" fontAlgn="b"/>
                      <a:r>
                        <a:rPr lang="en-US" sz="2200" b="0" i="0" u="none" strike="noStrike" dirty="0" smtClean="0">
                          <a:solidFill>
                            <a:srgbClr val="000000"/>
                          </a:solidFill>
                          <a:latin typeface="Calibri"/>
                        </a:rPr>
                        <a:t>3</a:t>
                      </a:r>
                      <a:r>
                        <a:rPr lang="en-US" sz="2200" b="0" i="0" u="none" strike="noStrike" baseline="30000" dirty="0" smtClean="0">
                          <a:solidFill>
                            <a:srgbClr val="000000"/>
                          </a:solidFill>
                          <a:latin typeface="+mn-lt"/>
                        </a:rPr>
                        <a:t>rd</a:t>
                      </a:r>
                      <a:endParaRPr lang="en-US" sz="2200" b="0" i="0" u="none" strike="noStrike" dirty="0">
                        <a:solidFill>
                          <a:srgbClr val="000000"/>
                        </a:solidFill>
                        <a:latin typeface="Calibri"/>
                      </a:endParaRPr>
                    </a:p>
                  </a:txBody>
                  <a:tcPr marL="9525" marR="9525" marT="9525" marB="0" anchor="ctr"/>
                </a:tc>
                <a:tc>
                  <a:txBody>
                    <a:bodyPr/>
                    <a:lstStyle/>
                    <a:p>
                      <a:pPr algn="ctr" fontAlgn="b"/>
                      <a:r>
                        <a:rPr lang="en-US" sz="2200" b="0" i="0" u="none" strike="noStrike">
                          <a:solidFill>
                            <a:srgbClr val="000000"/>
                          </a:solidFill>
                          <a:latin typeface="Calibri"/>
                        </a:rPr>
                        <a:t>Ava</a:t>
                      </a:r>
                    </a:p>
                  </a:txBody>
                  <a:tcPr marL="9525" marR="9525" marT="9525" marB="0" anchor="ctr"/>
                </a:tc>
                <a:tc>
                  <a:txBody>
                    <a:bodyPr/>
                    <a:lstStyle/>
                    <a:p>
                      <a:pPr algn="ctr" fontAlgn="b"/>
                      <a:r>
                        <a:rPr lang="en-US" sz="2200" b="0" i="0" u="none" strike="noStrike">
                          <a:solidFill>
                            <a:srgbClr val="000000"/>
                          </a:solidFill>
                          <a:latin typeface="Calibri"/>
                        </a:rPr>
                        <a:t>Ryan</a:t>
                      </a:r>
                    </a:p>
                  </a:txBody>
                  <a:tcPr marL="9525" marR="9525" marT="9525" marB="0" anchor="ctr"/>
                </a:tc>
                <a:tc>
                  <a:txBody>
                    <a:bodyPr/>
                    <a:lstStyle/>
                    <a:p>
                      <a:pPr algn="ctr" fontAlgn="b"/>
                      <a:r>
                        <a:rPr lang="en-US" sz="2200" b="0" i="0" u="none" strike="noStrike" dirty="0">
                          <a:solidFill>
                            <a:srgbClr val="000000"/>
                          </a:solidFill>
                          <a:latin typeface="Calibri"/>
                        </a:rPr>
                        <a:t>Sydney</a:t>
                      </a:r>
                    </a:p>
                  </a:txBody>
                  <a:tcPr marL="9525" marR="9525" marT="9525" marB="0" anchor="ctr"/>
                </a:tc>
                <a:tc>
                  <a:txBody>
                    <a:bodyPr/>
                    <a:lstStyle/>
                    <a:p>
                      <a:pPr algn="ctr" fontAlgn="b"/>
                      <a:r>
                        <a:rPr lang="en-US" sz="2200" b="0" i="0" u="none" strike="noStrike">
                          <a:solidFill>
                            <a:srgbClr val="000000"/>
                          </a:solidFill>
                          <a:latin typeface="Calibri"/>
                        </a:rPr>
                        <a:t>Ryan</a:t>
                      </a:r>
                    </a:p>
                  </a:txBody>
                  <a:tcPr marL="9525" marR="9525" marT="9525" marB="0" anchor="ctr"/>
                </a:tc>
                <a:tc>
                  <a:txBody>
                    <a:bodyPr/>
                    <a:lstStyle/>
                    <a:p>
                      <a:pPr algn="ctr" fontAlgn="b"/>
                      <a:r>
                        <a:rPr lang="en-US" sz="2200" b="0" i="0" u="none" strike="noStrike">
                          <a:solidFill>
                            <a:srgbClr val="000000"/>
                          </a:solidFill>
                          <a:latin typeface="Calibri"/>
                        </a:rPr>
                        <a:t>Ava</a:t>
                      </a:r>
                    </a:p>
                  </a:txBody>
                  <a:tcPr marL="9525" marR="9525" marT="9525" marB="0" anchor="ctr"/>
                </a:tc>
              </a:tr>
              <a:tr h="370840">
                <a:tc>
                  <a:txBody>
                    <a:bodyPr/>
                    <a:lstStyle/>
                    <a:p>
                      <a:pPr algn="ctr" fontAlgn="b"/>
                      <a:r>
                        <a:rPr lang="en-US" sz="2200" b="0" i="0" u="none" strike="noStrike" dirty="0" smtClean="0">
                          <a:solidFill>
                            <a:srgbClr val="000000"/>
                          </a:solidFill>
                          <a:latin typeface="Calibri"/>
                        </a:rPr>
                        <a:t>4</a:t>
                      </a:r>
                      <a:r>
                        <a:rPr lang="en-US" sz="2200" b="0" i="0" u="none" strike="noStrike" baseline="30000" dirty="0" smtClean="0">
                          <a:solidFill>
                            <a:srgbClr val="000000"/>
                          </a:solidFill>
                          <a:latin typeface="+mn-lt"/>
                        </a:rPr>
                        <a:t>th</a:t>
                      </a:r>
                      <a:endParaRPr lang="en-US" sz="2200" b="0" i="0" u="none" strike="noStrike" dirty="0">
                        <a:solidFill>
                          <a:srgbClr val="000000"/>
                        </a:solidFill>
                        <a:latin typeface="Calibri"/>
                      </a:endParaRPr>
                    </a:p>
                  </a:txBody>
                  <a:tcPr marL="9525" marR="9525" marT="9525" marB="0" anchor="ctr"/>
                </a:tc>
                <a:tc>
                  <a:txBody>
                    <a:bodyPr/>
                    <a:lstStyle/>
                    <a:p>
                      <a:pPr algn="ctr" fontAlgn="b"/>
                      <a:r>
                        <a:rPr lang="en-US" sz="2200" b="0" i="0" u="none" strike="noStrike">
                          <a:solidFill>
                            <a:srgbClr val="000000"/>
                          </a:solidFill>
                          <a:latin typeface="Calibri"/>
                        </a:rPr>
                        <a:t>Carley</a:t>
                      </a:r>
                    </a:p>
                  </a:txBody>
                  <a:tcPr marL="9525" marR="9525" marT="9525" marB="0" anchor="ctr"/>
                </a:tc>
                <a:tc>
                  <a:txBody>
                    <a:bodyPr/>
                    <a:lstStyle/>
                    <a:p>
                      <a:pPr algn="ctr" fontAlgn="b"/>
                      <a:r>
                        <a:rPr lang="en-US" sz="2200" b="0" i="0" u="none" strike="noStrike">
                          <a:solidFill>
                            <a:srgbClr val="000000"/>
                          </a:solidFill>
                          <a:latin typeface="Calibri"/>
                        </a:rPr>
                        <a:t>Zaire</a:t>
                      </a:r>
                    </a:p>
                  </a:txBody>
                  <a:tcPr marL="9525" marR="9525" marT="9525" marB="0" anchor="ctr"/>
                </a:tc>
                <a:tc>
                  <a:txBody>
                    <a:bodyPr/>
                    <a:lstStyle/>
                    <a:p>
                      <a:pPr algn="ctr" fontAlgn="b"/>
                      <a:r>
                        <a:rPr lang="en-US" sz="2200" b="0" i="0" u="none" strike="noStrike" dirty="0">
                          <a:solidFill>
                            <a:srgbClr val="000000"/>
                          </a:solidFill>
                          <a:latin typeface="Calibri"/>
                        </a:rPr>
                        <a:t>Ryan</a:t>
                      </a:r>
                    </a:p>
                  </a:txBody>
                  <a:tcPr marL="9525" marR="9525" marT="9525" marB="0" anchor="ctr"/>
                </a:tc>
                <a:tc>
                  <a:txBody>
                    <a:bodyPr/>
                    <a:lstStyle/>
                    <a:p>
                      <a:pPr algn="ctr" fontAlgn="b"/>
                      <a:r>
                        <a:rPr lang="en-US" sz="2200" b="0" i="0" u="none" strike="noStrike" dirty="0">
                          <a:solidFill>
                            <a:srgbClr val="000000"/>
                          </a:solidFill>
                          <a:latin typeface="Calibri"/>
                        </a:rPr>
                        <a:t>Ava</a:t>
                      </a:r>
                    </a:p>
                  </a:txBody>
                  <a:tcPr marL="9525" marR="9525" marT="9525" marB="0" anchor="ctr"/>
                </a:tc>
                <a:tc>
                  <a:txBody>
                    <a:bodyPr/>
                    <a:lstStyle/>
                    <a:p>
                      <a:pPr algn="ctr" fontAlgn="b"/>
                      <a:r>
                        <a:rPr lang="en-US" sz="2200" b="0" i="0" u="none" strike="noStrike">
                          <a:solidFill>
                            <a:srgbClr val="000000"/>
                          </a:solidFill>
                          <a:latin typeface="Calibri"/>
                        </a:rPr>
                        <a:t>Zaire</a:t>
                      </a:r>
                    </a:p>
                  </a:txBody>
                  <a:tcPr marL="9525" marR="9525" marT="9525" marB="0" anchor="ctr"/>
                </a:tc>
              </a:tr>
              <a:tr h="370840">
                <a:tc>
                  <a:txBody>
                    <a:bodyPr/>
                    <a:lstStyle/>
                    <a:p>
                      <a:pPr algn="ctr" fontAlgn="b"/>
                      <a:r>
                        <a:rPr lang="en-US" sz="2200" b="0" i="0" u="none" strike="noStrike" dirty="0" smtClean="0">
                          <a:solidFill>
                            <a:srgbClr val="000000"/>
                          </a:solidFill>
                          <a:latin typeface="Calibri"/>
                        </a:rPr>
                        <a:t>5</a:t>
                      </a:r>
                      <a:r>
                        <a:rPr lang="en-US" sz="2200" b="0" i="0" u="none" strike="noStrike" baseline="30000" dirty="0" smtClean="0">
                          <a:solidFill>
                            <a:srgbClr val="000000"/>
                          </a:solidFill>
                          <a:latin typeface="+mn-lt"/>
                        </a:rPr>
                        <a:t>th</a:t>
                      </a:r>
                      <a:endParaRPr lang="en-US" sz="2200" b="0" i="0" u="none" strike="noStrike" dirty="0">
                        <a:solidFill>
                          <a:srgbClr val="000000"/>
                        </a:solidFill>
                        <a:latin typeface="Calibri"/>
                      </a:endParaRPr>
                    </a:p>
                  </a:txBody>
                  <a:tcPr marL="9525" marR="9525" marT="9525" marB="0" anchor="ctr"/>
                </a:tc>
                <a:tc>
                  <a:txBody>
                    <a:bodyPr/>
                    <a:lstStyle/>
                    <a:p>
                      <a:pPr algn="ctr" fontAlgn="b"/>
                      <a:r>
                        <a:rPr lang="en-US" sz="2200" b="0" i="0" u="none" strike="noStrike">
                          <a:solidFill>
                            <a:srgbClr val="000000"/>
                          </a:solidFill>
                          <a:latin typeface="Calibri"/>
                        </a:rPr>
                        <a:t>Zaire</a:t>
                      </a:r>
                    </a:p>
                  </a:txBody>
                  <a:tcPr marL="9525" marR="9525" marT="9525" marB="0" anchor="ctr"/>
                </a:tc>
                <a:tc>
                  <a:txBody>
                    <a:bodyPr/>
                    <a:lstStyle/>
                    <a:p>
                      <a:pPr algn="ctr" fontAlgn="b"/>
                      <a:r>
                        <a:rPr lang="en-US" sz="2200" b="0" i="0" u="none" strike="noStrike">
                          <a:solidFill>
                            <a:srgbClr val="000000"/>
                          </a:solidFill>
                          <a:latin typeface="Calibri"/>
                        </a:rPr>
                        <a:t>Sydney</a:t>
                      </a:r>
                    </a:p>
                  </a:txBody>
                  <a:tcPr marL="9525" marR="9525" marT="9525" marB="0" anchor="ctr"/>
                </a:tc>
                <a:tc>
                  <a:txBody>
                    <a:bodyPr/>
                    <a:lstStyle/>
                    <a:p>
                      <a:pPr algn="ctr" fontAlgn="b"/>
                      <a:r>
                        <a:rPr lang="en-US" sz="2200" b="0" i="0" u="none" strike="noStrike" dirty="0">
                          <a:solidFill>
                            <a:srgbClr val="000000"/>
                          </a:solidFill>
                          <a:latin typeface="Calibri"/>
                        </a:rPr>
                        <a:t>Zaire</a:t>
                      </a:r>
                    </a:p>
                  </a:txBody>
                  <a:tcPr marL="9525" marR="9525" marT="9525" marB="0" anchor="ctr"/>
                </a:tc>
                <a:tc>
                  <a:txBody>
                    <a:bodyPr/>
                    <a:lstStyle/>
                    <a:p>
                      <a:pPr algn="ctr" fontAlgn="b"/>
                      <a:r>
                        <a:rPr lang="en-US" sz="2200" b="0" i="0" u="none" strike="noStrike" dirty="0">
                          <a:solidFill>
                            <a:srgbClr val="000000"/>
                          </a:solidFill>
                          <a:latin typeface="Calibri"/>
                        </a:rPr>
                        <a:t>Sydney</a:t>
                      </a:r>
                    </a:p>
                  </a:txBody>
                  <a:tcPr marL="9525" marR="9525" marT="9525" marB="0" anchor="ctr"/>
                </a:tc>
                <a:tc>
                  <a:txBody>
                    <a:bodyPr/>
                    <a:lstStyle/>
                    <a:p>
                      <a:pPr algn="ctr" fontAlgn="b"/>
                      <a:r>
                        <a:rPr lang="en-US" sz="2200" b="0" i="0" u="none" strike="noStrike">
                          <a:solidFill>
                            <a:srgbClr val="000000"/>
                          </a:solidFill>
                          <a:latin typeface="Calibri"/>
                        </a:rPr>
                        <a:t>Ryan</a:t>
                      </a:r>
                    </a:p>
                  </a:txBody>
                  <a:tcPr marL="9525" marR="9525" marT="9525" marB="0" anchor="ctr"/>
                </a:tc>
              </a:tr>
              <a:tr h="370840">
                <a:tc>
                  <a:txBody>
                    <a:bodyPr/>
                    <a:lstStyle/>
                    <a:p>
                      <a:pPr algn="ctr" fontAlgn="b"/>
                      <a:r>
                        <a:rPr lang="en-US" sz="2200" b="1" i="0" u="none" strike="noStrike" dirty="0">
                          <a:solidFill>
                            <a:srgbClr val="000000"/>
                          </a:solidFill>
                          <a:latin typeface="Calibri"/>
                        </a:rPr>
                        <a:t>Total Votes</a:t>
                      </a:r>
                    </a:p>
                  </a:txBody>
                  <a:tcPr marL="9525" marR="9525" marT="9525" marB="0" anchor="ctr"/>
                </a:tc>
                <a:tc>
                  <a:txBody>
                    <a:bodyPr/>
                    <a:lstStyle/>
                    <a:p>
                      <a:pPr algn="ctr" fontAlgn="b"/>
                      <a:r>
                        <a:rPr lang="en-US" sz="2200" b="1" i="0" u="none" strike="noStrike" dirty="0">
                          <a:solidFill>
                            <a:srgbClr val="000000"/>
                          </a:solidFill>
                          <a:latin typeface="Calibri"/>
                        </a:rPr>
                        <a:t>15</a:t>
                      </a:r>
                    </a:p>
                  </a:txBody>
                  <a:tcPr marL="9525" marR="9525" marT="9525" marB="0" anchor="ctr"/>
                </a:tc>
                <a:tc>
                  <a:txBody>
                    <a:bodyPr/>
                    <a:lstStyle/>
                    <a:p>
                      <a:pPr algn="ctr" fontAlgn="b"/>
                      <a:r>
                        <a:rPr lang="en-US" sz="2200" b="1" i="0" u="none" strike="noStrike" dirty="0">
                          <a:solidFill>
                            <a:srgbClr val="000000"/>
                          </a:solidFill>
                          <a:latin typeface="Calibri"/>
                        </a:rPr>
                        <a:t>29</a:t>
                      </a:r>
                    </a:p>
                  </a:txBody>
                  <a:tcPr marL="9525" marR="9525" marT="9525" marB="0" anchor="ctr"/>
                </a:tc>
                <a:tc>
                  <a:txBody>
                    <a:bodyPr/>
                    <a:lstStyle/>
                    <a:p>
                      <a:pPr algn="ctr" fontAlgn="b"/>
                      <a:r>
                        <a:rPr lang="en-US" sz="2200" b="1" i="0" u="none" strike="noStrike" dirty="0">
                          <a:solidFill>
                            <a:srgbClr val="000000"/>
                          </a:solidFill>
                          <a:latin typeface="Calibri"/>
                        </a:rPr>
                        <a:t>6</a:t>
                      </a:r>
                    </a:p>
                  </a:txBody>
                  <a:tcPr marL="9525" marR="9525" marT="9525" marB="0" anchor="ctr"/>
                </a:tc>
                <a:tc>
                  <a:txBody>
                    <a:bodyPr/>
                    <a:lstStyle/>
                    <a:p>
                      <a:pPr algn="ctr" fontAlgn="b"/>
                      <a:r>
                        <a:rPr lang="en-US" sz="2200" b="1" i="0" u="none" strike="noStrike" dirty="0">
                          <a:solidFill>
                            <a:srgbClr val="000000"/>
                          </a:solidFill>
                          <a:latin typeface="Calibri"/>
                        </a:rPr>
                        <a:t>24</a:t>
                      </a:r>
                    </a:p>
                  </a:txBody>
                  <a:tcPr marL="9525" marR="9525" marT="9525" marB="0" anchor="ctr"/>
                </a:tc>
                <a:tc>
                  <a:txBody>
                    <a:bodyPr/>
                    <a:lstStyle/>
                    <a:p>
                      <a:pPr algn="ctr" fontAlgn="b"/>
                      <a:r>
                        <a:rPr lang="en-US" sz="2200" b="1" i="0" u="none" strike="noStrike" dirty="0">
                          <a:solidFill>
                            <a:srgbClr val="000000"/>
                          </a:solidFill>
                          <a:latin typeface="Calibri"/>
                        </a:rPr>
                        <a:t>1</a:t>
                      </a:r>
                    </a:p>
                  </a:txBody>
                  <a:tcPr marL="9525" marR="9525" marT="9525" marB="0" anchor="ctr"/>
                </a:tc>
              </a:tr>
            </a:tbl>
          </a:graphicData>
        </a:graphic>
      </p:graphicFrame>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Table 21: Election Counting Methods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002264569"/>
              </p:ext>
            </p:extLst>
          </p:nvPr>
        </p:nvGraphicFramePr>
        <p:xfrm>
          <a:off x="457200" y="1193800"/>
          <a:ext cx="8229600" cy="4673600"/>
        </p:xfrm>
        <a:graphic>
          <a:graphicData uri="http://schemas.openxmlformats.org/drawingml/2006/table">
            <a:tbl>
              <a:tblPr firstRow="1" bandRow="1">
                <a:tableStyleId>{5C22544A-7EE6-4342-B048-85BDC9FD1C3A}</a:tableStyleId>
              </a:tblPr>
              <a:tblGrid>
                <a:gridCol w="1447800"/>
                <a:gridCol w="6781800"/>
              </a:tblGrid>
              <a:tr h="370840">
                <a:tc gridSpan="2">
                  <a:txBody>
                    <a:bodyPr/>
                    <a:lstStyle/>
                    <a:p>
                      <a:pPr algn="ctr"/>
                      <a:r>
                        <a:rPr lang="en-US" dirty="0" smtClean="0"/>
                        <a:t>Election</a:t>
                      </a:r>
                      <a:r>
                        <a:rPr lang="en-US" baseline="0" dirty="0" smtClean="0"/>
                        <a:t> Counting Methods</a:t>
                      </a:r>
                      <a:endParaRPr lang="en-US" dirty="0"/>
                    </a:p>
                  </a:txBody>
                  <a:tcPr/>
                </a:tc>
                <a:tc hMerge="1">
                  <a:txBody>
                    <a:bodyPr/>
                    <a:lstStyle/>
                    <a:p>
                      <a:endParaRPr lang="en-US" dirty="0"/>
                    </a:p>
                  </a:txBody>
                  <a:tcPr/>
                </a:tc>
              </a:tr>
              <a:tr h="370840">
                <a:tc>
                  <a:txBody>
                    <a:bodyPr/>
                    <a:lstStyle/>
                    <a:p>
                      <a:r>
                        <a:rPr lang="en-US" dirty="0" smtClean="0">
                          <a:solidFill>
                            <a:srgbClr val="000000"/>
                          </a:solidFill>
                        </a:rPr>
                        <a:t>Majority Rule Decision</a:t>
                      </a:r>
                    </a:p>
                  </a:txBody>
                  <a:tcPr/>
                </a:tc>
                <a:tc>
                  <a:txBody>
                    <a:bodyPr/>
                    <a:lstStyle/>
                    <a:p>
                      <a:r>
                        <a:rPr lang="en-US" dirty="0" smtClean="0">
                          <a:solidFill>
                            <a:srgbClr val="000000"/>
                          </a:solidFill>
                        </a:rPr>
                        <a:t>The winner must have more than 50% of the votes to win.</a:t>
                      </a:r>
                      <a:endParaRPr lang="en-US" dirty="0">
                        <a:solidFill>
                          <a:srgbClr val="000000"/>
                        </a:solidFill>
                      </a:endParaRPr>
                    </a:p>
                  </a:txBody>
                  <a:tcPr/>
                </a:tc>
              </a:tr>
              <a:tr h="370840">
                <a:tc>
                  <a:txBody>
                    <a:bodyPr/>
                    <a:lstStyle/>
                    <a:p>
                      <a:r>
                        <a:rPr lang="en-US" dirty="0" smtClean="0">
                          <a:solidFill>
                            <a:srgbClr val="000000"/>
                          </a:solidFill>
                        </a:rPr>
                        <a:t>Plurality</a:t>
                      </a:r>
                    </a:p>
                  </a:txBody>
                  <a:tcPr/>
                </a:tc>
                <a:tc>
                  <a:txBody>
                    <a:bodyPr/>
                    <a:lstStyle/>
                    <a:p>
                      <a:r>
                        <a:rPr lang="en-US" dirty="0" smtClean="0">
                          <a:solidFill>
                            <a:srgbClr val="000000"/>
                          </a:solidFill>
                        </a:rPr>
                        <a:t>The candidate with the most votes wins. No majority required.</a:t>
                      </a:r>
                      <a:endParaRPr lang="en-US" dirty="0">
                        <a:solidFill>
                          <a:srgbClr val="000000"/>
                        </a:solidFill>
                      </a:endParaRPr>
                    </a:p>
                  </a:txBody>
                  <a:tcPr/>
                </a:tc>
              </a:tr>
              <a:tr h="370840">
                <a:tc>
                  <a:txBody>
                    <a:bodyPr/>
                    <a:lstStyle/>
                    <a:p>
                      <a:r>
                        <a:rPr lang="en-US" dirty="0" err="1" smtClean="0">
                          <a:solidFill>
                            <a:srgbClr val="000000"/>
                          </a:solidFill>
                        </a:rPr>
                        <a:t>Borda</a:t>
                      </a:r>
                      <a:r>
                        <a:rPr lang="en-US" dirty="0" smtClean="0">
                          <a:solidFill>
                            <a:srgbClr val="000000"/>
                          </a:solidFill>
                        </a:rPr>
                        <a:t> Count</a:t>
                      </a:r>
                      <a:endParaRPr lang="en-US" dirty="0">
                        <a:solidFill>
                          <a:srgbClr val="000000"/>
                        </a:solidFill>
                      </a:endParaRPr>
                    </a:p>
                  </a:txBody>
                  <a:tcPr/>
                </a:tc>
                <a:tc>
                  <a:txBody>
                    <a:bodyPr/>
                    <a:lstStyle/>
                    <a:p>
                      <a:r>
                        <a:rPr lang="en-US" dirty="0" smtClean="0">
                          <a:solidFill>
                            <a:srgbClr val="000000"/>
                          </a:solidFill>
                        </a:rPr>
                        <a:t>Voting results are organized</a:t>
                      </a:r>
                      <a:r>
                        <a:rPr lang="en-US" baseline="0" dirty="0" smtClean="0">
                          <a:solidFill>
                            <a:srgbClr val="000000"/>
                          </a:solidFill>
                        </a:rPr>
                        <a:t> in a preference table and each ranking is assigned a specific number of points based on how many candidates are in the election. The candidate with the most ranking points is declared the winner.</a:t>
                      </a:r>
                      <a:endParaRPr lang="en-US" dirty="0">
                        <a:solidFill>
                          <a:srgbClr val="000000"/>
                        </a:solidFill>
                      </a:endParaRPr>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rgbClr val="000000"/>
                          </a:solidFill>
                        </a:rPr>
                        <a:t>Plurality with </a:t>
                      </a:r>
                      <a:r>
                        <a:rPr lang="en-US" dirty="0" err="1" smtClean="0">
                          <a:solidFill>
                            <a:srgbClr val="000000"/>
                          </a:solidFill>
                        </a:rPr>
                        <a:t>Elmination</a:t>
                      </a:r>
                      <a:endParaRPr lang="en-US" dirty="0" smtClean="0">
                        <a:solidFill>
                          <a:srgbClr val="000000"/>
                        </a:solidFill>
                      </a:endParaRPr>
                    </a:p>
                  </a:txBody>
                  <a:tcPr/>
                </a:tc>
                <a:tc>
                  <a:txBody>
                    <a:bodyPr/>
                    <a:lstStyle/>
                    <a:p>
                      <a:r>
                        <a:rPr lang="en-US" dirty="0" smtClean="0">
                          <a:solidFill>
                            <a:srgbClr val="000000"/>
                          </a:solidFill>
                        </a:rPr>
                        <a:t>A series</a:t>
                      </a:r>
                      <a:r>
                        <a:rPr lang="en-US" baseline="0" dirty="0" smtClean="0">
                          <a:solidFill>
                            <a:srgbClr val="000000"/>
                          </a:solidFill>
                        </a:rPr>
                        <a:t> of runoff elections where the candidate with the least amount of first-place votes is removed from the ballot each round. A winner is declared when a candidate has a majority of the first place votes.</a:t>
                      </a:r>
                      <a:endParaRPr lang="en-US" dirty="0">
                        <a:solidFill>
                          <a:srgbClr val="000000"/>
                        </a:solidFill>
                      </a:endParaRPr>
                    </a:p>
                  </a:txBody>
                  <a:tcPr/>
                </a:tc>
              </a:tr>
              <a:tr h="370840">
                <a:tc>
                  <a:txBody>
                    <a:bodyPr/>
                    <a:lstStyle/>
                    <a:p>
                      <a:r>
                        <a:rPr lang="en-US" dirty="0" smtClean="0">
                          <a:solidFill>
                            <a:srgbClr val="000000"/>
                          </a:solidFill>
                        </a:rPr>
                        <a:t>Pairwise Comparison</a:t>
                      </a:r>
                      <a:endParaRPr lang="en-US" dirty="0">
                        <a:solidFill>
                          <a:srgbClr val="000000"/>
                        </a:solidFill>
                      </a:endParaRPr>
                    </a:p>
                  </a:txBody>
                  <a:tcPr/>
                </a:tc>
                <a:tc>
                  <a:txBody>
                    <a:bodyPr/>
                    <a:lstStyle/>
                    <a:p>
                      <a:r>
                        <a:rPr lang="en-US" dirty="0" smtClean="0">
                          <a:solidFill>
                            <a:srgbClr val="000000"/>
                          </a:solidFill>
                        </a:rPr>
                        <a:t>Every candidate is compared head-to-head with the other candidates. In each pair of comparisons, the candidate with the greater number of higher rankings is given a point. The candidate with the most points after all head-to-head comparisons are made is the winner.</a:t>
                      </a:r>
                      <a:endParaRPr lang="en-US" dirty="0">
                        <a:solidFill>
                          <a:srgbClr val="000000"/>
                        </a:solidFill>
                      </a:endParaRPr>
                    </a:p>
                  </a:txBody>
                  <a:tcPr/>
                </a:tc>
              </a:tr>
            </a:tbl>
          </a:graphicData>
        </a:graphic>
      </p:graphicFrame>
    </p:spTree>
    <p:extLst>
      <p:ext uri="{BB962C8B-B14F-4D97-AF65-F5344CB8AC3E}">
        <p14:creationId xmlns:p14="http://schemas.microsoft.com/office/powerpoint/2010/main" val="65149816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Reading a Preference Table (cont.)</a:t>
            </a:r>
            <a:endParaRPr lang="en-US" dirty="0"/>
          </a:p>
        </p:txBody>
      </p:sp>
      <p:sp>
        <p:nvSpPr>
          <p:cNvPr id="3" name="Content Placeholder 2"/>
          <p:cNvSpPr>
            <a:spLocks noGrp="1"/>
          </p:cNvSpPr>
          <p:nvPr>
            <p:ph idx="1"/>
          </p:nvPr>
        </p:nvSpPr>
        <p:spPr/>
        <p:txBody>
          <a:bodyPr/>
          <a:lstStyle/>
          <a:p>
            <a:pPr marL="461963" indent="-461963"/>
            <a:r>
              <a:rPr lang="en-US" b="1" dirty="0" smtClean="0"/>
              <a:t>a.	</a:t>
            </a:r>
            <a:r>
              <a:rPr lang="en-US" dirty="0" smtClean="0"/>
              <a:t>How many different rankings were possible for the election? </a:t>
            </a:r>
          </a:p>
          <a:p>
            <a:pPr marL="461963" indent="-461963"/>
            <a:r>
              <a:rPr lang="en-US" b="1" dirty="0" smtClean="0"/>
              <a:t>b.	</a:t>
            </a:r>
            <a:r>
              <a:rPr lang="en-US" dirty="0" smtClean="0"/>
              <a:t>How many students voted in the election? </a:t>
            </a:r>
          </a:p>
          <a:p>
            <a:pPr marL="461963" indent="-461963"/>
            <a:r>
              <a:rPr lang="en-US" b="1" dirty="0" smtClean="0"/>
              <a:t>c.	</a:t>
            </a:r>
            <a:r>
              <a:rPr lang="en-US" dirty="0" smtClean="0"/>
              <a:t>Which student had the most first-place votes? </a:t>
            </a:r>
          </a:p>
          <a:p>
            <a:pPr marL="461963" indent="-461963"/>
            <a:r>
              <a:rPr lang="en-US" b="1" dirty="0" smtClean="0"/>
              <a:t>d.</a:t>
            </a:r>
            <a:r>
              <a:rPr lang="en-US" dirty="0" smtClean="0"/>
              <a:t>	How many students thought that the order of candidates should be Ava, </a:t>
            </a:r>
            <a:r>
              <a:rPr lang="en-US" dirty="0" err="1" smtClean="0"/>
              <a:t>Carley</a:t>
            </a:r>
            <a:r>
              <a:rPr lang="en-US" dirty="0" smtClean="0"/>
              <a:t>, Sydney, Ryan, then Zaire? </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Reading a Preference Table (cont.)</a:t>
            </a:r>
            <a:endParaRPr lang="en-US" dirty="0"/>
          </a:p>
        </p:txBody>
      </p:sp>
      <p:sp>
        <p:nvSpPr>
          <p:cNvPr id="3" name="Content Placeholder 2"/>
          <p:cNvSpPr>
            <a:spLocks noGrp="1"/>
          </p:cNvSpPr>
          <p:nvPr>
            <p:ph idx="1"/>
          </p:nvPr>
        </p:nvSpPr>
        <p:spPr/>
        <p:txBody>
          <a:bodyPr/>
          <a:lstStyle/>
          <a:p>
            <a:r>
              <a:rPr lang="en-US" b="1" dirty="0" smtClean="0"/>
              <a:t>Solution </a:t>
            </a:r>
          </a:p>
          <a:p>
            <a:pPr marL="461963" indent="-461963"/>
            <a:r>
              <a:rPr lang="en-US" b="1" dirty="0" smtClean="0"/>
              <a:t>a.	</a:t>
            </a:r>
            <a:r>
              <a:rPr lang="en-US" dirty="0" smtClean="0"/>
              <a:t>Because there were five candidates on the ballot, we can use factorials to find the number of possible rankings.</a:t>
            </a:r>
          </a:p>
          <a:p>
            <a:pPr marL="461963" indent="-461963"/>
            <a:endParaRPr lang="en-US" dirty="0" smtClean="0"/>
          </a:p>
          <a:p>
            <a:pPr marL="461963" indent="-461963"/>
            <a:endParaRPr lang="en-US" dirty="0" smtClean="0"/>
          </a:p>
          <a:p>
            <a:pPr marL="461963" indent="-461963"/>
            <a:endParaRPr lang="en-US" dirty="0" smtClean="0"/>
          </a:p>
          <a:p>
            <a:pPr marL="461963" indent="-461963"/>
            <a:r>
              <a:rPr lang="en-US" dirty="0" smtClean="0"/>
              <a:t>	Therefore, there were </a:t>
            </a:r>
            <a:r>
              <a:rPr lang="en-US" dirty="0" smtClean="0">
                <a:solidFill>
                  <a:srgbClr val="FF0000"/>
                </a:solidFill>
              </a:rPr>
              <a:t>120</a:t>
            </a:r>
            <a:r>
              <a:rPr lang="en-US" dirty="0" smtClean="0"/>
              <a:t> possible rankings of the five candidates in the election. </a:t>
            </a:r>
            <a:endParaRPr lang="en-US" dirty="0"/>
          </a:p>
        </p:txBody>
      </p:sp>
      <p:graphicFrame>
        <p:nvGraphicFramePr>
          <p:cNvPr id="1027" name="Object 3"/>
          <p:cNvGraphicFramePr>
            <a:graphicFrameLocks noChangeAspect="1"/>
          </p:cNvGraphicFramePr>
          <p:nvPr/>
        </p:nvGraphicFramePr>
        <p:xfrm>
          <a:off x="3505200" y="3505200"/>
          <a:ext cx="2108200" cy="304800"/>
        </p:xfrm>
        <a:graphic>
          <a:graphicData uri="http://schemas.openxmlformats.org/presentationml/2006/ole">
            <mc:AlternateContent xmlns:mc="http://schemas.openxmlformats.org/markup-compatibility/2006">
              <mc:Choice xmlns:v="urn:schemas-microsoft-com:vml" Requires="v">
                <p:oleObj spid="_x0000_s1071" name="Equation" r:id="rId3" imgW="2108160" imgH="304560" progId="Equation.DSMT4">
                  <p:embed/>
                </p:oleObj>
              </mc:Choice>
              <mc:Fallback>
                <p:oleObj name="Equation" r:id="rId3" imgW="2108160" imgH="30456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05200" y="3505200"/>
                        <a:ext cx="21082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8" name="Object 4"/>
          <p:cNvGraphicFramePr>
            <a:graphicFrameLocks noChangeAspect="1"/>
          </p:cNvGraphicFramePr>
          <p:nvPr/>
        </p:nvGraphicFramePr>
        <p:xfrm>
          <a:off x="3837296" y="4052248"/>
          <a:ext cx="825500" cy="292100"/>
        </p:xfrm>
        <a:graphic>
          <a:graphicData uri="http://schemas.openxmlformats.org/presentationml/2006/ole">
            <mc:AlternateContent xmlns:mc="http://schemas.openxmlformats.org/markup-compatibility/2006">
              <mc:Choice xmlns:v="urn:schemas-microsoft-com:vml" Requires="v">
                <p:oleObj spid="_x0000_s1072" name="Equation" r:id="rId5" imgW="825480" imgH="291960" progId="Equation.DSMT4">
                  <p:embed/>
                </p:oleObj>
              </mc:Choice>
              <mc:Fallback>
                <p:oleObj name="Equation" r:id="rId5" imgW="825480" imgH="2919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37296" y="4052248"/>
                        <a:ext cx="825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Reading a Preference Table (cont.)</a:t>
            </a:r>
            <a:endParaRPr lang="en-US" dirty="0"/>
          </a:p>
        </p:txBody>
      </p:sp>
      <p:sp>
        <p:nvSpPr>
          <p:cNvPr id="3" name="Content Placeholder 2"/>
          <p:cNvSpPr>
            <a:spLocks noGrp="1"/>
          </p:cNvSpPr>
          <p:nvPr>
            <p:ph idx="1"/>
          </p:nvPr>
        </p:nvSpPr>
        <p:spPr/>
        <p:txBody>
          <a:bodyPr>
            <a:normAutofit/>
          </a:bodyPr>
          <a:lstStyle/>
          <a:p>
            <a:pPr marL="461963" indent="-461963"/>
            <a:r>
              <a:rPr lang="en-US" b="1" dirty="0" smtClean="0"/>
              <a:t>b.	</a:t>
            </a:r>
            <a:r>
              <a:rPr lang="en-US" dirty="0" smtClean="0"/>
              <a:t>To find the total number of students that voted in the election, we add the numbers in the row labeled “Total Votes.”</a:t>
            </a:r>
          </a:p>
          <a:p>
            <a:pPr algn="ctr"/>
            <a:r>
              <a:rPr lang="en-US" dirty="0" smtClean="0">
                <a:solidFill>
                  <a:srgbClr val="000099"/>
                </a:solidFill>
              </a:rPr>
              <a:t>15 + 29 + 6 + 24 + 1 =</a:t>
            </a:r>
            <a:r>
              <a:rPr lang="en-US" dirty="0" smtClean="0">
                <a:solidFill>
                  <a:srgbClr val="FF0000"/>
                </a:solidFill>
              </a:rPr>
              <a:t>75</a:t>
            </a:r>
          </a:p>
          <a:p>
            <a:pPr marL="461963" indent="-461963"/>
            <a:r>
              <a:rPr lang="en-US" dirty="0" smtClean="0"/>
              <a:t>	Thus, there were </a:t>
            </a:r>
            <a:r>
              <a:rPr lang="en-US" dirty="0" smtClean="0">
                <a:solidFill>
                  <a:srgbClr val="FF0000"/>
                </a:solidFill>
              </a:rPr>
              <a:t>75 students </a:t>
            </a:r>
            <a:r>
              <a:rPr lang="en-US" dirty="0" smtClean="0"/>
              <a:t>who voted in the election.</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solidFill>
          <a:schemeClr val="accent3"/>
        </a:solidFill>
        <a:ln w="28575">
          <a:solidFill>
            <a:srgbClr val="000000"/>
          </a:solidFill>
        </a:ln>
      </a:spPr>
      <a:bodyPr wrap="square">
        <a:normAutofit/>
      </a:bodyPr>
      <a:lstStyle>
        <a:defPPr algn="ctr">
          <a:spcBef>
            <a:spcPct val="0"/>
          </a:spcBef>
          <a:buFont typeface="Courier New" pitchFamily="49" charset="0"/>
          <a:buNone/>
          <a:defRPr sz="2800" b="1" dirty="0" smtClean="0">
            <a:solidFill>
              <a:srgbClr val="000000"/>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1823</TotalTime>
  <Words>3204</Words>
  <Application>Microsoft Office PowerPoint</Application>
  <PresentationFormat>On-screen Show (4:3)</PresentationFormat>
  <Paragraphs>685</Paragraphs>
  <Slides>60</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60</vt:i4>
      </vt:variant>
    </vt:vector>
  </HeadingPairs>
  <TitlesOfParts>
    <vt:vector size="65" baseType="lpstr">
      <vt:lpstr>Calibri</vt:lpstr>
      <vt:lpstr>Courier New</vt:lpstr>
      <vt:lpstr>Arial</vt:lpstr>
      <vt:lpstr>Office Theme</vt:lpstr>
      <vt:lpstr>Equation</vt:lpstr>
      <vt:lpstr>Section 10.1</vt:lpstr>
      <vt:lpstr>Objectives</vt:lpstr>
      <vt:lpstr>How to Determine a Winner</vt:lpstr>
      <vt:lpstr>Preference Ballot </vt:lpstr>
      <vt:lpstr>Preference Table </vt:lpstr>
      <vt:lpstr>Example 1: Reading a Preference Table </vt:lpstr>
      <vt:lpstr>Example 1: Reading a Preference Table (cont.)</vt:lpstr>
      <vt:lpstr>Example 1: Reading a Preference Table (cont.)</vt:lpstr>
      <vt:lpstr>Example 1: Reading a Preference Table (cont.)</vt:lpstr>
      <vt:lpstr>Example 1: Reading a Preference Table (cont.)</vt:lpstr>
      <vt:lpstr>Example 1: Reading a Preference Table (cont.)</vt:lpstr>
      <vt:lpstr>Example 1: Reading a Preference Table (cont.)</vt:lpstr>
      <vt:lpstr>Example 1: Reading a Preference Table (cont.)</vt:lpstr>
      <vt:lpstr>Example 1: Reading a Preference Table (cont.)</vt:lpstr>
      <vt:lpstr>Example 1: Reading a Preference Table (cont.)</vt:lpstr>
      <vt:lpstr>Example 1: Reading a Preference Table (cont.)</vt:lpstr>
      <vt:lpstr>Example 1: Reading a Preference Table (cont.)</vt:lpstr>
      <vt:lpstr>Skill Check #1 </vt:lpstr>
      <vt:lpstr>Majority Rule Decision</vt:lpstr>
      <vt:lpstr>Example 2: Majority Rule Decision </vt:lpstr>
      <vt:lpstr>Example 2: Majority Rule Decision (cont.) </vt:lpstr>
      <vt:lpstr>Example 2: Majority Rule Decision (cont.) </vt:lpstr>
      <vt:lpstr>Example 2: Majority Rule Decision (cont.) </vt:lpstr>
      <vt:lpstr>Example 2: Majority Rule Decision (cont.) </vt:lpstr>
      <vt:lpstr>Example 2: Majority Rule Decision (cont.) </vt:lpstr>
      <vt:lpstr>Plurality Method</vt:lpstr>
      <vt:lpstr>Example 3: Plurality Method </vt:lpstr>
      <vt:lpstr>Example 3: Plurality Method (cont.) </vt:lpstr>
      <vt:lpstr>Example 3: Plurality Method (cont.) </vt:lpstr>
      <vt:lpstr>Borda Count Method</vt:lpstr>
      <vt:lpstr>Example 4: Borda Count Method </vt:lpstr>
      <vt:lpstr>Example 4: Borda Count Method (cont.) </vt:lpstr>
      <vt:lpstr>Example 4: Borda Count Method (cont.) </vt:lpstr>
      <vt:lpstr>Example 4: Borda Count Method (cont.) </vt:lpstr>
      <vt:lpstr>Example 4: Borda Count Method (cont.) </vt:lpstr>
      <vt:lpstr>Example 4: Borda Count Method (cont.) </vt:lpstr>
      <vt:lpstr>Plurality with Elimination Method</vt:lpstr>
      <vt:lpstr>Example 5: Plurality with Elimination Method </vt:lpstr>
      <vt:lpstr>Example 5: Plurality with Elimination Method (cont.) </vt:lpstr>
      <vt:lpstr>Example 5: Plurality with Elimination Method (cont.) </vt:lpstr>
      <vt:lpstr>Example 5: Plurality with Elimination Method (cont.)</vt:lpstr>
      <vt:lpstr>Example 5: Plurality with Elimination Method (cont.)</vt:lpstr>
      <vt:lpstr>Example 5: Plurality with Elimination Method (cont.)</vt:lpstr>
      <vt:lpstr>Example 5: Plurality with Elimination Method (cont.)</vt:lpstr>
      <vt:lpstr>Example 5: Plurality with Elimination Method (cont.)</vt:lpstr>
      <vt:lpstr>Example 5: Plurality with Elimination Method (cont.)</vt:lpstr>
      <vt:lpstr>Example 5: Plurality with Elimination Method (cont.)</vt:lpstr>
      <vt:lpstr>Pairwise Comparison Method</vt:lpstr>
      <vt:lpstr>Number of Pairwise Comparisons </vt:lpstr>
      <vt:lpstr>Example 6: Pairwise Comparison Method </vt:lpstr>
      <vt:lpstr>Example 6: Pairwise Comparison Method (cont.) </vt:lpstr>
      <vt:lpstr>Example 6: Pairwise Comparison Method (cont.) </vt:lpstr>
      <vt:lpstr>Example 6: Pairwise Comparison Method (cont.) </vt:lpstr>
      <vt:lpstr>Example 6: Pairwise Comparison Method (cont.) </vt:lpstr>
      <vt:lpstr>Example 6: Pairwise Comparison Method (cont.) </vt:lpstr>
      <vt:lpstr>Example 6: Pairwise Comparison Method (cont.) </vt:lpstr>
      <vt:lpstr>Example 6: Pairwise Comparison Method (cont.) </vt:lpstr>
      <vt:lpstr>Example 6: Pairwise Comparison Method (cont.) </vt:lpstr>
      <vt:lpstr>Example 6: Pairwise Comparison Method (cont.) </vt:lpstr>
      <vt:lpstr>Table 21: Election Counting Methods</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Developmental Mathematics</dc:title>
  <dc:creator>Hawkes Learning Systems</dc:creator>
  <cp:lastModifiedBy>ashish.samudre</cp:lastModifiedBy>
  <cp:revision>321</cp:revision>
  <dcterms:created xsi:type="dcterms:W3CDTF">2013-04-26T14:43:13Z</dcterms:created>
  <dcterms:modified xsi:type="dcterms:W3CDTF">2017-08-03T17:48:03Z</dcterms:modified>
</cp:coreProperties>
</file>