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3"/>
  </p:notesMasterIdLst>
  <p:handoutMasterIdLst>
    <p:handoutMasterId r:id="rId54"/>
  </p:handoutMasterIdLst>
  <p:sldIdLst>
    <p:sldId id="256" r:id="rId2"/>
    <p:sldId id="258" r:id="rId3"/>
    <p:sldId id="305" r:id="rId4"/>
    <p:sldId id="307" r:id="rId5"/>
    <p:sldId id="308" r:id="rId6"/>
    <p:sldId id="259" r:id="rId7"/>
    <p:sldId id="260" r:id="rId8"/>
    <p:sldId id="261" r:id="rId9"/>
    <p:sldId id="303" r:id="rId10"/>
    <p:sldId id="262" r:id="rId11"/>
    <p:sldId id="263" r:id="rId12"/>
    <p:sldId id="304" r:id="rId13"/>
    <p:sldId id="265" r:id="rId14"/>
    <p:sldId id="266" r:id="rId15"/>
    <p:sldId id="267" r:id="rId16"/>
    <p:sldId id="309" r:id="rId17"/>
    <p:sldId id="268" r:id="rId18"/>
    <p:sldId id="269" r:id="rId19"/>
    <p:sldId id="270" r:id="rId20"/>
    <p:sldId id="271" r:id="rId21"/>
    <p:sldId id="272" r:id="rId22"/>
    <p:sldId id="273" r:id="rId23"/>
    <p:sldId id="274" r:id="rId24"/>
    <p:sldId id="276" r:id="rId25"/>
    <p:sldId id="310" r:id="rId26"/>
    <p:sldId id="278" r:id="rId27"/>
    <p:sldId id="279" r:id="rId28"/>
    <p:sldId id="280" r:id="rId29"/>
    <p:sldId id="281" r:id="rId30"/>
    <p:sldId id="282" r:id="rId31"/>
    <p:sldId id="283" r:id="rId32"/>
    <p:sldId id="284" r:id="rId33"/>
    <p:sldId id="285" r:id="rId34"/>
    <p:sldId id="286" r:id="rId35"/>
    <p:sldId id="287" r:id="rId36"/>
    <p:sldId id="289" r:id="rId37"/>
    <p:sldId id="290" r:id="rId38"/>
    <p:sldId id="291" r:id="rId39"/>
    <p:sldId id="292" r:id="rId40"/>
    <p:sldId id="311" r:id="rId41"/>
    <p:sldId id="293" r:id="rId42"/>
    <p:sldId id="295" r:id="rId43"/>
    <p:sldId id="296" r:id="rId44"/>
    <p:sldId id="297" r:id="rId45"/>
    <p:sldId id="298" r:id="rId46"/>
    <p:sldId id="299" r:id="rId47"/>
    <p:sldId id="300" r:id="rId48"/>
    <p:sldId id="301" r:id="rId49"/>
    <p:sldId id="302" r:id="rId50"/>
    <p:sldId id="312" r:id="rId51"/>
    <p:sldId id="313" r:id="rId52"/>
  </p:sldIdLst>
  <p:sldSz cx="9144000" cy="6858000" type="screen4x3"/>
  <p:notesSz cx="6858000" cy="9144000"/>
  <p:embeddedFontLst>
    <p:embeddedFont>
      <p:font typeface="Calibri" panose="020F0502020204030204" pitchFamily="34" charset="0"/>
      <p:regular r:id="rId55"/>
      <p:bold r:id="rId56"/>
      <p:italic r:id="rId57"/>
      <p:boldItalic r:id="rId5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366092"/>
    <a:srgbClr val="000099"/>
    <a:srgbClr val="000000"/>
    <a:srgbClr val="0000FF"/>
    <a:srgbClr val="FF00FF"/>
    <a:srgbClr val="FFFFCC"/>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font" Target="fonts/font4.fntdata"/><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2.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3.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0"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smtClean="0">
                <a:solidFill>
                  <a:srgbClr val="1F497D"/>
                </a:solidFill>
                <a:latin typeface="Arial" charset="0"/>
                <a:cs typeface="Arial" charset="0"/>
              </a:rPr>
              <a:t>Section 10.2</a:t>
            </a:r>
            <a:endParaRPr lang="en-US" b="1" dirty="0" smtClean="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What’s Fair?</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3" name="Content Placeholder 2"/>
          <p:cNvSpPr>
            <a:spLocks noGrp="1"/>
          </p:cNvSpPr>
          <p:nvPr>
            <p:ph idx="1"/>
          </p:nvPr>
        </p:nvSpPr>
        <p:spPr/>
        <p:txBody>
          <a:bodyPr>
            <a:normAutofit/>
          </a:bodyPr>
          <a:lstStyle/>
          <a:p>
            <a:r>
              <a:rPr lang="en-US" dirty="0" smtClean="0"/>
              <a:t>	Andrew:	</a:t>
            </a:r>
            <a:r>
              <a:rPr lang="en-US" dirty="0" smtClean="0">
                <a:solidFill>
                  <a:srgbClr val="0000FF"/>
                </a:solidFill>
              </a:rPr>
              <a:t>65</a:t>
            </a:r>
            <a:r>
              <a:rPr lang="en-US" dirty="0" smtClean="0"/>
              <a:t> first-place votes </a:t>
            </a:r>
          </a:p>
          <a:p>
            <a:r>
              <a:rPr lang="en-US" dirty="0" smtClean="0"/>
              <a:t>	Bethany:	</a:t>
            </a:r>
            <a:r>
              <a:rPr lang="en-US" dirty="0" smtClean="0">
                <a:solidFill>
                  <a:srgbClr val="0000FF"/>
                </a:solidFill>
              </a:rPr>
              <a:t>21</a:t>
            </a:r>
            <a:r>
              <a:rPr lang="en-US" dirty="0" smtClean="0"/>
              <a:t> first-place votes </a:t>
            </a:r>
          </a:p>
          <a:p>
            <a:r>
              <a:rPr lang="en-US" dirty="0" smtClean="0"/>
              <a:t>	Charles:	</a:t>
            </a:r>
            <a:r>
              <a:rPr lang="en-US" dirty="0" smtClean="0">
                <a:solidFill>
                  <a:srgbClr val="000099"/>
                </a:solidFill>
              </a:rPr>
              <a:t>30 + 31 = </a:t>
            </a:r>
            <a:r>
              <a:rPr lang="en-US" dirty="0" smtClean="0">
                <a:solidFill>
                  <a:srgbClr val="0000FF"/>
                </a:solidFill>
              </a:rPr>
              <a:t>61</a:t>
            </a:r>
            <a:r>
              <a:rPr lang="en-US" dirty="0" smtClean="0">
                <a:solidFill>
                  <a:srgbClr val="000099"/>
                </a:solidFill>
              </a:rPr>
              <a:t> </a:t>
            </a:r>
            <a:r>
              <a:rPr lang="en-US" dirty="0" smtClean="0"/>
              <a:t>first-place votes </a:t>
            </a:r>
          </a:p>
          <a:p>
            <a:r>
              <a:rPr lang="en-US" dirty="0" smtClean="0"/>
              <a:t>Therefore, Andrew is the winner if the plurality method is used to elect the president of the National Society of Collegiate Scholars.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3" name="Content Placeholder 2"/>
          <p:cNvSpPr>
            <a:spLocks noGrp="1"/>
          </p:cNvSpPr>
          <p:nvPr>
            <p:ph idx="1"/>
          </p:nvPr>
        </p:nvSpPr>
        <p:spPr/>
        <p:txBody>
          <a:bodyPr>
            <a:normAutofit/>
          </a:bodyPr>
          <a:lstStyle/>
          <a:p>
            <a:pPr marL="514350" indent="-514350">
              <a:buAutoNum type="alphaLcPeriod" startAt="2"/>
            </a:pPr>
            <a:r>
              <a:rPr lang="en-US" dirty="0" smtClean="0"/>
              <a:t>Using the pairwise method of comparison requires that we determine the winner of each head-to-head matchup between students. Using the formula we found earlier, we know that there are three comparisons required.</a:t>
            </a:r>
          </a:p>
          <a:p>
            <a:pPr marL="514350" indent="-514350">
              <a:buAutoNum type="alphaLcPeriod" startAt="2"/>
            </a:pPr>
            <a:endParaRPr lang="en-US" dirty="0"/>
          </a:p>
          <a:p>
            <a:pPr marL="514350" indent="-514350">
              <a:buAutoNum type="alphaLcPeriod" startAt="2"/>
            </a:pPr>
            <a:endParaRPr lang="en-US" dirty="0" smtClean="0"/>
          </a:p>
          <a:p>
            <a:endParaRPr lang="en-US" dirty="0" smtClean="0"/>
          </a:p>
        </p:txBody>
      </p:sp>
      <p:graphicFrame>
        <p:nvGraphicFramePr>
          <p:cNvPr id="52226" name="Object 2"/>
          <p:cNvGraphicFramePr>
            <a:graphicFrameLocks noChangeAspect="1"/>
          </p:cNvGraphicFramePr>
          <p:nvPr/>
        </p:nvGraphicFramePr>
        <p:xfrm>
          <a:off x="1574800" y="3505200"/>
          <a:ext cx="5994400" cy="838200"/>
        </p:xfrm>
        <a:graphic>
          <a:graphicData uri="http://schemas.openxmlformats.org/presentationml/2006/ole">
            <mc:AlternateContent xmlns:mc="http://schemas.openxmlformats.org/markup-compatibility/2006">
              <mc:Choice xmlns:v="urn:schemas-microsoft-com:vml" Requires="v">
                <p:oleObj spid="_x0000_s52251" name="Equation" r:id="rId3" imgW="5994360" imgH="838080" progId="Equation.DSMT4">
                  <p:embed/>
                </p:oleObj>
              </mc:Choice>
              <mc:Fallback>
                <p:oleObj name="Equation" r:id="rId3" imgW="5994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800" y="3505200"/>
                        <a:ext cx="599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3" name="Content Placeholder 2"/>
          <p:cNvSpPr>
            <a:spLocks noGrp="1"/>
          </p:cNvSpPr>
          <p:nvPr>
            <p:ph idx="1"/>
          </p:nvPr>
        </p:nvSpPr>
        <p:spPr/>
        <p:txBody>
          <a:bodyPr/>
          <a:lstStyle/>
          <a:p>
            <a:r>
              <a:rPr lang="en-US" dirty="0"/>
              <a:t>Therefore, using a comparison table to keep track of the head-to-head comparison, we have the following.</a:t>
            </a:r>
          </a:p>
          <a:p>
            <a:endParaRPr lang="en-US" dirty="0"/>
          </a:p>
        </p:txBody>
      </p:sp>
      <p:graphicFrame>
        <p:nvGraphicFramePr>
          <p:cNvPr id="4" name="Content Placeholder 4"/>
          <p:cNvGraphicFramePr>
            <a:graphicFrameLocks/>
          </p:cNvGraphicFramePr>
          <p:nvPr>
            <p:extLst>
              <p:ext uri="{D42A27DB-BD31-4B8C-83A1-F6EECF244321}">
                <p14:modId xmlns:p14="http://schemas.microsoft.com/office/powerpoint/2010/main" val="2846086265"/>
              </p:ext>
            </p:extLst>
          </p:nvPr>
        </p:nvGraphicFramePr>
        <p:xfrm>
          <a:off x="457200" y="2367915"/>
          <a:ext cx="8229600" cy="2661285"/>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Completed </a:t>
                      </a:r>
                      <a:r>
                        <a:rPr lang="en-US" sz="2400" b="1" i="0" u="none" strike="noStrike" dirty="0" err="1">
                          <a:solidFill>
                            <a:schemeClr val="bg1"/>
                          </a:solidFill>
                          <a:latin typeface="Calibri"/>
                        </a:rPr>
                        <a:t>Pairwise</a:t>
                      </a:r>
                      <a:r>
                        <a:rPr lang="en-US" sz="2400" b="1" i="0" u="none" strike="noStrike" dirty="0">
                          <a:solidFill>
                            <a:schemeClr val="bg1"/>
                          </a:solidFill>
                          <a:latin typeface="Calibri"/>
                        </a:rPr>
                        <a:t> Comparison </a:t>
                      </a:r>
                      <a:r>
                        <a:rPr lang="en-US" sz="2400" b="1" i="0" u="none" strike="noStrike" dirty="0" smtClean="0">
                          <a:solidFill>
                            <a:schemeClr val="bg1"/>
                          </a:solidFill>
                          <a:latin typeface="Calibri"/>
                        </a:rPr>
                        <a:t>Grid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Andrew</a:t>
                      </a:r>
                    </a:p>
                  </a:txBody>
                  <a:tcPr marL="9525" marR="9525" marT="9525" marB="0" anchor="ctr"/>
                </a:tc>
                <a:tc>
                  <a:txBody>
                    <a:bodyPr/>
                    <a:lstStyle/>
                    <a:p>
                      <a:pPr algn="ctr" fontAlgn="b"/>
                      <a:r>
                        <a:rPr lang="en-US" sz="2400" b="0" i="0" u="none" strike="noStrike">
                          <a:solidFill>
                            <a:srgbClr val="000000"/>
                          </a:solidFill>
                          <a:latin typeface="Calibri"/>
                        </a:rPr>
                        <a:t>Bethany</a:t>
                      </a:r>
                    </a:p>
                  </a:txBody>
                  <a:tcPr marL="9525" marR="9525" marT="9525" marB="0" anchor="ctr"/>
                </a:tc>
                <a:tc>
                  <a:txBody>
                    <a:bodyPr/>
                    <a:lstStyle/>
                    <a:p>
                      <a:pPr algn="ctr" fontAlgn="b"/>
                      <a:r>
                        <a:rPr lang="en-US" sz="2400" b="0" i="0" u="none" strike="noStrike">
                          <a:solidFill>
                            <a:srgbClr val="000000"/>
                          </a:solidFill>
                          <a:latin typeface="Calibri"/>
                        </a:rPr>
                        <a:t>Charles</a:t>
                      </a:r>
                    </a:p>
                  </a:txBody>
                  <a:tcPr marL="9525" marR="9525" marT="9525" marB="0" anchor="ctr"/>
                </a:tc>
              </a:tr>
              <a:tr h="370840">
                <a:tc>
                  <a:txBody>
                    <a:bodyPr/>
                    <a:lstStyle/>
                    <a:p>
                      <a:pPr algn="ctr" fontAlgn="b"/>
                      <a:r>
                        <a:rPr lang="en-US" sz="2400" b="0" i="0" u="none" strike="noStrike">
                          <a:solidFill>
                            <a:srgbClr val="000000"/>
                          </a:solidFill>
                          <a:latin typeface="Calibri"/>
                        </a:rPr>
                        <a:t>Andrew</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pt-BR" sz="2400" b="0" i="0" u="none" strike="noStrike" dirty="0">
                          <a:solidFill>
                            <a:srgbClr val="000000"/>
                          </a:solidFill>
                          <a:latin typeface="Calibri"/>
                        </a:rPr>
                        <a:t>B = 30; A = 31 </a:t>
                      </a:r>
                      <a:endParaRPr lang="pt-BR" sz="2400" b="0" i="0" u="none" strike="noStrike" dirty="0" smtClean="0">
                        <a:solidFill>
                          <a:srgbClr val="000000"/>
                        </a:solidFill>
                        <a:latin typeface="Calibri"/>
                      </a:endParaRPr>
                    </a:p>
                    <a:p>
                      <a:pPr algn="ctr" fontAlgn="b"/>
                      <a:r>
                        <a:rPr lang="pt-BR" sz="2400" b="0" i="0" u="none" strike="noStrike" dirty="0" smtClean="0">
                          <a:solidFill>
                            <a:srgbClr val="000000"/>
                          </a:solidFill>
                          <a:latin typeface="Calibri"/>
                        </a:rPr>
                        <a:t>A </a:t>
                      </a:r>
                      <a:r>
                        <a:rPr lang="pt-BR" sz="2400" b="0" i="0" u="none" strike="noStrike" dirty="0">
                          <a:solidFill>
                            <a:srgbClr val="000000"/>
                          </a:solidFill>
                          <a:latin typeface="Calibri"/>
                        </a:rPr>
                        <a:t>= 65; B = 21</a:t>
                      </a:r>
                    </a:p>
                  </a:txBody>
                  <a:tcPr marL="9525" marR="9525" marT="9525" marB="0" anchor="ctr"/>
                </a:tc>
                <a:tc>
                  <a:txBody>
                    <a:bodyPr/>
                    <a:lstStyle/>
                    <a:p>
                      <a:pPr algn="ctr" fontAlgn="b"/>
                      <a:r>
                        <a:rPr lang="pt-BR" sz="2400" b="0" i="0" u="none" strike="noStrike" dirty="0">
                          <a:solidFill>
                            <a:srgbClr val="000000"/>
                          </a:solidFill>
                          <a:latin typeface="Calibri"/>
                        </a:rPr>
                        <a:t>C = 30; C = </a:t>
                      </a:r>
                      <a:r>
                        <a:rPr lang="pt-BR" sz="2400" b="0" i="0" u="none" strike="noStrike" dirty="0" smtClean="0">
                          <a:solidFill>
                            <a:srgbClr val="000000"/>
                          </a:solidFill>
                          <a:latin typeface="Calibri"/>
                        </a:rPr>
                        <a:t>31</a:t>
                      </a:r>
                    </a:p>
                    <a:p>
                      <a:pPr algn="ctr" fontAlgn="b"/>
                      <a:r>
                        <a:rPr lang="pt-BR" sz="2400" b="0" i="0" u="none" strike="noStrike" dirty="0" smtClean="0">
                          <a:solidFill>
                            <a:srgbClr val="000000"/>
                          </a:solidFill>
                          <a:latin typeface="Calibri"/>
                        </a:rPr>
                        <a:t>A </a:t>
                      </a:r>
                      <a:r>
                        <a:rPr lang="pt-BR" sz="2400" b="0" i="0" u="none" strike="noStrike" dirty="0">
                          <a:solidFill>
                            <a:srgbClr val="000000"/>
                          </a:solidFill>
                          <a:latin typeface="Calibri"/>
                        </a:rPr>
                        <a:t>= 65; C = 21</a:t>
                      </a:r>
                    </a:p>
                  </a:txBody>
                  <a:tcPr marL="9525" marR="9525" marT="9525" marB="0" anchor="ctr"/>
                </a:tc>
              </a:tr>
              <a:tr h="794385">
                <a:tc>
                  <a:txBody>
                    <a:bodyPr/>
                    <a:lstStyle/>
                    <a:p>
                      <a:pPr algn="ctr" fontAlgn="b"/>
                      <a:r>
                        <a:rPr lang="en-US" sz="2400" b="0" i="0" u="none" strike="noStrike" dirty="0">
                          <a:solidFill>
                            <a:srgbClr val="000000"/>
                          </a:solidFill>
                          <a:latin typeface="Calibri"/>
                        </a:rPr>
                        <a:t>Bethany</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smtClean="0">
                          <a:solidFill>
                            <a:srgbClr val="000000"/>
                          </a:solidFill>
                          <a:latin typeface="+mn-lt"/>
                        </a:rPr>
                        <a:t>X</a:t>
                      </a:r>
                      <a:endParaRPr lang="pl-PL"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pl-PL" sz="2400" b="0" i="0" u="none" strike="noStrike" dirty="0" smtClean="0">
                          <a:solidFill>
                            <a:srgbClr val="000000"/>
                          </a:solidFill>
                          <a:latin typeface="+mn-lt"/>
                        </a:rPr>
                        <a:t>C = 30; C = 31</a:t>
                      </a:r>
                      <a:endParaRPr lang="en-US" sz="2400" b="0" i="0" u="none" strike="noStrike" dirty="0" smtClean="0">
                        <a:solidFill>
                          <a:srgbClr val="000000"/>
                        </a:solidFill>
                        <a:latin typeface="+mn-lt"/>
                      </a:endParaRPr>
                    </a:p>
                    <a:p>
                      <a:pPr marL="0" marR="0" indent="0" algn="ctr" defTabSz="914400" rtl="0" eaLnBrk="1" fontAlgn="b" latinLnBrk="0" hangingPunct="1">
                        <a:lnSpc>
                          <a:spcPct val="100000"/>
                        </a:lnSpc>
                        <a:spcBef>
                          <a:spcPts val="0"/>
                        </a:spcBef>
                        <a:spcAft>
                          <a:spcPts val="0"/>
                        </a:spcAft>
                        <a:buClrTx/>
                        <a:buSzTx/>
                        <a:buFontTx/>
                        <a:buNone/>
                        <a:tabLst/>
                        <a:defRPr/>
                      </a:pPr>
                      <a:r>
                        <a:rPr lang="pl-PL" sz="2400" b="0" i="0" u="none" strike="noStrike" dirty="0" smtClean="0">
                          <a:solidFill>
                            <a:srgbClr val="000000"/>
                          </a:solidFill>
                          <a:latin typeface="+mn-lt"/>
                        </a:rPr>
                        <a:t>C = 65; B = 21</a:t>
                      </a:r>
                      <a:r>
                        <a:rPr lang="en-US" sz="2400" b="0" i="0" u="none" strike="noStrike" dirty="0" smtClean="0">
                          <a:solidFill>
                            <a:srgbClr val="000000"/>
                          </a:solidFill>
                          <a:latin typeface="Calibri"/>
                        </a:rPr>
                        <a:t> </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Charles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r>
                        <a:rPr lang="en-US" sz="2400" b="0" i="0" u="none" strike="noStrike" dirty="0" smtClean="0">
                          <a:solidFill>
                            <a:srgbClr val="000000"/>
                          </a:solidFill>
                          <a:latin typeface="+mn-lt"/>
                        </a:rPr>
                        <a:t>X</a:t>
                      </a:r>
                      <a:endParaRPr lang="en-US" sz="2400" b="0" i="0" u="none" strike="noStrike" dirty="0">
                        <a:solidFill>
                          <a:srgbClr val="000000"/>
                        </a:solidFill>
                        <a:latin typeface="Calibri"/>
                      </a:endParaRPr>
                    </a:p>
                  </a:txBody>
                  <a:tcPr marL="9525" marR="9525" marT="9525" marB="0"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05179661"/>
              </p:ext>
            </p:extLst>
          </p:nvPr>
        </p:nvGraphicFramePr>
        <p:xfrm>
          <a:off x="457200" y="1279525"/>
          <a:ext cx="8229600" cy="2607945"/>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a:t>
                      </a:r>
                      <a:r>
                        <a:rPr lang="en-US" sz="2400" b="1" i="0" u="none" strike="noStrike" dirty="0" err="1" smtClean="0">
                          <a:solidFill>
                            <a:schemeClr val="bg1"/>
                          </a:solidFill>
                          <a:latin typeface="Calibri"/>
                        </a:rPr>
                        <a:t>Pairwise</a:t>
                      </a:r>
                      <a:r>
                        <a:rPr lang="en-US" sz="2400" b="1" i="0" u="none" strike="noStrike" dirty="0" smtClean="0">
                          <a:solidFill>
                            <a:schemeClr val="bg1"/>
                          </a:solidFill>
                          <a:latin typeface="Calibri"/>
                        </a:rPr>
                        <a:t> </a:t>
                      </a:r>
                      <a:r>
                        <a:rPr lang="en-US" sz="2400" b="1" i="0" u="none" strike="noStrike" dirty="0">
                          <a:solidFill>
                            <a:schemeClr val="bg1"/>
                          </a:solidFill>
                          <a:latin typeface="Calibri"/>
                        </a:rPr>
                        <a:t>Comparison </a:t>
                      </a:r>
                      <a:r>
                        <a:rPr lang="en-US" sz="2400" b="1" i="0" u="none" strike="noStrike" dirty="0" smtClean="0">
                          <a:solidFill>
                            <a:schemeClr val="bg1"/>
                          </a:solidFill>
                          <a:latin typeface="Calibri"/>
                        </a:rPr>
                        <a:t>Grid of Winners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Andrew</a:t>
                      </a:r>
                    </a:p>
                  </a:txBody>
                  <a:tcPr marL="9525" marR="9525" marT="9525" marB="0" anchor="ctr"/>
                </a:tc>
                <a:tc>
                  <a:txBody>
                    <a:bodyPr/>
                    <a:lstStyle/>
                    <a:p>
                      <a:pPr algn="ctr" fontAlgn="b"/>
                      <a:r>
                        <a:rPr lang="en-US" sz="2400" b="0" i="0" u="none" strike="noStrike">
                          <a:solidFill>
                            <a:srgbClr val="000000"/>
                          </a:solidFill>
                          <a:latin typeface="Calibri"/>
                        </a:rPr>
                        <a:t>Bethany</a:t>
                      </a:r>
                    </a:p>
                  </a:txBody>
                  <a:tcPr marL="9525" marR="9525" marT="9525" marB="0" anchor="ctr"/>
                </a:tc>
                <a:tc>
                  <a:txBody>
                    <a:bodyPr/>
                    <a:lstStyle/>
                    <a:p>
                      <a:pPr algn="ctr" fontAlgn="b"/>
                      <a:r>
                        <a:rPr lang="en-US" sz="2400" b="0" i="0" u="none" strike="noStrike" dirty="0">
                          <a:solidFill>
                            <a:srgbClr val="000000"/>
                          </a:solidFill>
                          <a:latin typeface="Calibri"/>
                        </a:rPr>
                        <a:t>Charles</a:t>
                      </a:r>
                    </a:p>
                  </a:txBody>
                  <a:tcPr marL="9525" marR="9525" marT="9525" marB="0" anchor="ctr"/>
                </a:tc>
              </a:tr>
              <a:tr h="370840">
                <a:tc>
                  <a:txBody>
                    <a:bodyPr/>
                    <a:lstStyle/>
                    <a:p>
                      <a:pPr algn="ctr" fontAlgn="b"/>
                      <a:r>
                        <a:rPr lang="en-US" sz="2400" b="0" i="0" u="none" strike="noStrike">
                          <a:solidFill>
                            <a:srgbClr val="000000"/>
                          </a:solidFill>
                          <a:latin typeface="Calibri"/>
                        </a:rPr>
                        <a:t>Andrew</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pt-BR" sz="2400" b="0" i="0" u="none" strike="noStrike" dirty="0">
                          <a:solidFill>
                            <a:srgbClr val="000000"/>
                          </a:solidFill>
                          <a:latin typeface="Calibri"/>
                        </a:rPr>
                        <a:t>B = </a:t>
                      </a:r>
                      <a:r>
                        <a:rPr lang="pt-BR" sz="2400" b="0" i="0" u="none" strike="noStrike" dirty="0" smtClean="0">
                          <a:solidFill>
                            <a:srgbClr val="000000"/>
                          </a:solidFill>
                          <a:latin typeface="Calibri"/>
                        </a:rPr>
                        <a:t>51; </a:t>
                      </a:r>
                      <a:r>
                        <a:rPr lang="pt-BR" sz="2400" b="0" i="0" u="none" strike="noStrike" dirty="0">
                          <a:solidFill>
                            <a:srgbClr val="000000"/>
                          </a:solidFill>
                          <a:latin typeface="Calibri"/>
                        </a:rPr>
                        <a:t>A = </a:t>
                      </a:r>
                      <a:r>
                        <a:rPr lang="pt-BR" sz="2400" b="0" i="0" u="none" strike="noStrike" dirty="0" smtClean="0">
                          <a:solidFill>
                            <a:srgbClr val="000000"/>
                          </a:solidFill>
                          <a:latin typeface="Calibri"/>
                        </a:rPr>
                        <a:t>96</a:t>
                      </a:r>
                    </a:p>
                    <a:p>
                      <a:pPr marL="0" marR="0" indent="0" algn="ctr" defTabSz="914400" rtl="0" eaLnBrk="1" fontAlgn="b" latinLnBrk="0" hangingPunct="1">
                        <a:lnSpc>
                          <a:spcPct val="100000"/>
                        </a:lnSpc>
                        <a:spcBef>
                          <a:spcPts val="0"/>
                        </a:spcBef>
                        <a:spcAft>
                          <a:spcPts val="0"/>
                        </a:spcAft>
                        <a:buClrTx/>
                        <a:buSzTx/>
                        <a:buFontTx/>
                        <a:buNone/>
                        <a:tabLst/>
                        <a:defRPr/>
                      </a:pPr>
                      <a:r>
                        <a:rPr lang="pt-BR" sz="2400" b="0" i="0" u="none" strike="noStrike" dirty="0" smtClean="0">
                          <a:solidFill>
                            <a:srgbClr val="FF00FF"/>
                          </a:solidFill>
                          <a:latin typeface="Calibri"/>
                        </a:rPr>
                        <a:t>[</a:t>
                      </a:r>
                      <a:r>
                        <a:rPr lang="en-US" sz="2400" b="0" i="0" u="none" strike="noStrike" dirty="0" smtClean="0">
                          <a:solidFill>
                            <a:srgbClr val="FF00FF"/>
                          </a:solidFill>
                          <a:latin typeface="+mn-lt"/>
                        </a:rPr>
                        <a:t>Andrew</a:t>
                      </a:r>
                      <a:r>
                        <a:rPr lang="pt-BR" sz="2400" b="0" i="0" u="none" strike="noStrike" dirty="0" smtClean="0">
                          <a:solidFill>
                            <a:srgbClr val="FF00FF"/>
                          </a:solidFill>
                          <a:latin typeface="Calibri"/>
                        </a:rPr>
                        <a:t>]</a:t>
                      </a:r>
                    </a:p>
                  </a:txBody>
                  <a:tcPr marL="9525" marR="9525" marT="9525" marB="0" anchor="ctr"/>
                </a:tc>
                <a:tc>
                  <a:txBody>
                    <a:bodyPr/>
                    <a:lstStyle/>
                    <a:p>
                      <a:pPr algn="ctr" fontAlgn="b"/>
                      <a:r>
                        <a:rPr lang="pt-BR" sz="2400" b="0" i="0" u="none" strike="noStrike" dirty="0">
                          <a:solidFill>
                            <a:srgbClr val="000000"/>
                          </a:solidFill>
                          <a:latin typeface="Calibri"/>
                        </a:rPr>
                        <a:t>C = </a:t>
                      </a:r>
                      <a:r>
                        <a:rPr lang="pt-BR" sz="2400" b="0" i="0" u="none" strike="noStrike" dirty="0" smtClean="0">
                          <a:solidFill>
                            <a:srgbClr val="000000"/>
                          </a:solidFill>
                          <a:latin typeface="Calibri"/>
                        </a:rPr>
                        <a:t>82; A </a:t>
                      </a:r>
                      <a:r>
                        <a:rPr lang="pt-BR" sz="2400" b="0" i="0" u="none" strike="noStrike" dirty="0">
                          <a:solidFill>
                            <a:srgbClr val="000000"/>
                          </a:solidFill>
                          <a:latin typeface="Calibri"/>
                        </a:rPr>
                        <a:t>= </a:t>
                      </a:r>
                      <a:r>
                        <a:rPr lang="pt-BR" sz="2400" b="0" i="0" u="none" strike="noStrike" dirty="0" smtClean="0">
                          <a:solidFill>
                            <a:srgbClr val="000000"/>
                          </a:solidFill>
                          <a:latin typeface="Calibri"/>
                        </a:rPr>
                        <a:t>65</a:t>
                      </a:r>
                    </a:p>
                    <a:p>
                      <a:pPr algn="ctr" fontAlgn="b"/>
                      <a:r>
                        <a:rPr lang="pt-BR" sz="2400" b="0" i="0" u="none" strike="noStrike" dirty="0" smtClean="0">
                          <a:solidFill>
                            <a:srgbClr val="FF00FF"/>
                          </a:solidFill>
                          <a:latin typeface="Calibri"/>
                        </a:rPr>
                        <a:t>[</a:t>
                      </a:r>
                      <a:r>
                        <a:rPr lang="en-US" sz="2400" b="0" i="0" u="none" strike="noStrike" dirty="0" smtClean="0">
                          <a:solidFill>
                            <a:srgbClr val="FF00FF"/>
                          </a:solidFill>
                          <a:latin typeface="+mn-lt"/>
                        </a:rPr>
                        <a:t>Charles</a:t>
                      </a:r>
                      <a:r>
                        <a:rPr lang="pt-BR" sz="2400" b="0" i="0" u="none" strike="noStrike" dirty="0" smtClean="0">
                          <a:solidFill>
                            <a:srgbClr val="FF00FF"/>
                          </a:solidFill>
                          <a:latin typeface="Calibri"/>
                        </a:rPr>
                        <a:t>]</a:t>
                      </a:r>
                      <a:endParaRPr lang="pt-BR" sz="2400" b="0" i="0" u="none" strike="noStrike" dirty="0">
                        <a:solidFill>
                          <a:srgbClr val="FF00FF"/>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Bethany</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smtClean="0">
                          <a:solidFill>
                            <a:srgbClr val="000000"/>
                          </a:solidFill>
                          <a:latin typeface="+mn-lt"/>
                        </a:rPr>
                        <a:t>X</a:t>
                      </a:r>
                      <a:endParaRPr lang="pl-PL"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pl-PL" sz="2400" b="0" i="0" u="none" strike="noStrike" dirty="0" smtClean="0">
                          <a:solidFill>
                            <a:srgbClr val="000000"/>
                          </a:solidFill>
                          <a:latin typeface="+mn-lt"/>
                        </a:rPr>
                        <a:t>C = </a:t>
                      </a:r>
                      <a:r>
                        <a:rPr lang="en-US" sz="2400" b="0" i="0" u="none" strike="noStrike" dirty="0" smtClean="0">
                          <a:solidFill>
                            <a:srgbClr val="000000"/>
                          </a:solidFill>
                          <a:latin typeface="+mn-lt"/>
                        </a:rPr>
                        <a:t>126</a:t>
                      </a:r>
                      <a:r>
                        <a:rPr lang="pl-PL" sz="2400" b="0" i="0" u="none" strike="noStrike" dirty="0" smtClean="0">
                          <a:solidFill>
                            <a:srgbClr val="000000"/>
                          </a:solidFill>
                          <a:latin typeface="+mn-lt"/>
                        </a:rPr>
                        <a:t>; </a:t>
                      </a:r>
                      <a:r>
                        <a:rPr lang="en-US" sz="2400" b="0" i="0" u="none" strike="noStrike" dirty="0" smtClean="0">
                          <a:solidFill>
                            <a:srgbClr val="000000"/>
                          </a:solidFill>
                          <a:latin typeface="+mn-lt"/>
                        </a:rPr>
                        <a:t>B</a:t>
                      </a:r>
                      <a:r>
                        <a:rPr lang="pl-PL" sz="2400" b="0" i="0" u="none" strike="noStrike" dirty="0" smtClean="0">
                          <a:solidFill>
                            <a:srgbClr val="000000"/>
                          </a:solidFill>
                          <a:latin typeface="+mn-lt"/>
                        </a:rPr>
                        <a:t> = 21</a:t>
                      </a:r>
                      <a:endParaRPr lang="en-US" sz="2400" b="0" i="0" u="none" strike="noStrike" dirty="0" smtClean="0">
                        <a:solidFill>
                          <a:srgbClr val="000000"/>
                        </a:solidFill>
                        <a:latin typeface="+mn-lt"/>
                      </a:endParaRPr>
                    </a:p>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smtClean="0">
                          <a:solidFill>
                            <a:srgbClr val="FF00FF"/>
                          </a:solidFill>
                          <a:latin typeface="+mn-lt"/>
                        </a:rPr>
                        <a:t>[Charles]</a:t>
                      </a:r>
                      <a:r>
                        <a:rPr lang="en-US" sz="2400" b="0" i="0" u="none" strike="noStrike" dirty="0" smtClean="0">
                          <a:solidFill>
                            <a:srgbClr val="FF00FF"/>
                          </a:solidFill>
                          <a:latin typeface="Calibri"/>
                        </a:rPr>
                        <a:t> </a:t>
                      </a:r>
                      <a:endParaRPr lang="en-US" sz="2400" b="0" i="0" u="none" strike="noStrike" dirty="0">
                        <a:solidFill>
                          <a:srgbClr val="FF00FF"/>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Charles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r>
                        <a:rPr lang="en-US" sz="2400" b="0" i="0" u="none" strike="noStrike" dirty="0" smtClean="0">
                          <a:solidFill>
                            <a:srgbClr val="000000"/>
                          </a:solidFill>
                          <a:latin typeface="+mn-lt"/>
                        </a:rPr>
                        <a:t>X</a:t>
                      </a:r>
                      <a:endParaRPr lang="en-US" sz="2400" b="0" i="0" u="none" strike="noStrike" dirty="0">
                        <a:solidFill>
                          <a:srgbClr val="000000"/>
                        </a:solidFill>
                        <a:latin typeface="Calibri"/>
                      </a:endParaRPr>
                    </a:p>
                  </a:txBody>
                  <a:tcPr marL="9525" marR="9525" marT="9525" marB="0"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4" name="Content Placeholder 3"/>
          <p:cNvSpPr>
            <a:spLocks noGrp="1"/>
          </p:cNvSpPr>
          <p:nvPr>
            <p:ph idx="1"/>
          </p:nvPr>
        </p:nvSpPr>
        <p:spPr/>
        <p:txBody>
          <a:bodyPr/>
          <a:lstStyle/>
          <a:p>
            <a:r>
              <a:rPr lang="en-US" dirty="0" smtClean="0"/>
              <a:t>Adding each candidate's votes together in the comparisons, we see that Andrew has 1 point while Charles has 2 points. Therefore, Charles is the winner using the </a:t>
            </a:r>
            <a:r>
              <a:rPr lang="en-US" dirty="0" err="1" smtClean="0"/>
              <a:t>pairwise</a:t>
            </a:r>
            <a:r>
              <a:rPr lang="en-US" dirty="0" smtClean="0"/>
              <a:t> method of comparison. Notice that Charles won the </a:t>
            </a:r>
            <a:r>
              <a:rPr lang="en-US" dirty="0" err="1" smtClean="0"/>
              <a:t>pairwise</a:t>
            </a:r>
            <a:r>
              <a:rPr lang="en-US" dirty="0" smtClean="0"/>
              <a:t> comparison against both of the other candidates, Andrew and Bethany.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4" name="Content Placeholder 3"/>
          <p:cNvSpPr>
            <a:spLocks noGrp="1"/>
          </p:cNvSpPr>
          <p:nvPr>
            <p:ph idx="1"/>
          </p:nvPr>
        </p:nvSpPr>
        <p:spPr/>
        <p:txBody>
          <a:bodyPr/>
          <a:lstStyle/>
          <a:p>
            <a:pPr marL="461963" indent="-461963"/>
            <a:r>
              <a:rPr lang="en-US" b="1" dirty="0" smtClean="0"/>
              <a:t>c.	</a:t>
            </a:r>
            <a:r>
              <a:rPr lang="en-US" dirty="0" smtClean="0"/>
              <a:t>In the </a:t>
            </a:r>
            <a:r>
              <a:rPr lang="en-US" dirty="0" err="1" smtClean="0"/>
              <a:t>pairwise</a:t>
            </a:r>
            <a:r>
              <a:rPr lang="en-US" dirty="0" smtClean="0"/>
              <a:t> comparison of the candidates, Charles wins the </a:t>
            </a:r>
            <a:r>
              <a:rPr lang="en-US" dirty="0" err="1" smtClean="0"/>
              <a:t>head‑to‑head</a:t>
            </a:r>
            <a:r>
              <a:rPr lang="en-US" dirty="0" smtClean="0"/>
              <a:t> comparisons against all other candidates. However, the plurality method chose Andrew as the winner. This means that for the election, the Condorcet criterion of fairness is violated by the plurality method.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Majority Criterion</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Majority Criterion</a:t>
            </a:r>
          </a:p>
          <a:p>
            <a:pPr marL="12700" lvl="0" indent="-12700" eaLnBrk="0" hangingPunct="0">
              <a:tabLst>
                <a:tab pos="457200" algn="l"/>
              </a:tabLst>
              <a:defRPr/>
            </a:pPr>
            <a:r>
              <a:rPr lang="en-US" dirty="0" smtClean="0">
                <a:solidFill>
                  <a:srgbClr val="000000"/>
                </a:solidFill>
              </a:rPr>
              <a:t>The </a:t>
            </a:r>
            <a:r>
              <a:rPr lang="en-US" b="1" dirty="0" smtClean="0">
                <a:solidFill>
                  <a:srgbClr val="C00000"/>
                </a:solidFill>
              </a:rPr>
              <a:t>majority criterion </a:t>
            </a:r>
            <a:r>
              <a:rPr lang="en-US" dirty="0" smtClean="0">
                <a:solidFill>
                  <a:srgbClr val="000000"/>
                </a:solidFill>
              </a:rPr>
              <a:t>states that if a candidate receives a majority of votes in an election, that candidate should win.</a:t>
            </a:r>
            <a:endParaRPr lang="en-US" dirty="0"/>
          </a:p>
        </p:txBody>
      </p:sp>
    </p:spTree>
    <p:extLst>
      <p:ext uri="{BB962C8B-B14F-4D97-AF65-F5344CB8AC3E}">
        <p14:creationId xmlns:p14="http://schemas.microsoft.com/office/powerpoint/2010/main" val="20633038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a:t>
            </a:r>
            <a:endParaRPr lang="en-US" dirty="0"/>
          </a:p>
        </p:txBody>
      </p:sp>
      <p:sp>
        <p:nvSpPr>
          <p:cNvPr id="3" name="Content Placeholder 2"/>
          <p:cNvSpPr>
            <a:spLocks noGrp="1"/>
          </p:cNvSpPr>
          <p:nvPr>
            <p:ph idx="1"/>
          </p:nvPr>
        </p:nvSpPr>
        <p:spPr/>
        <p:txBody>
          <a:bodyPr/>
          <a:lstStyle/>
          <a:p>
            <a:r>
              <a:rPr lang="en-US" dirty="0" smtClean="0"/>
              <a:t>In an election for chairman of the board of directors for a major company, shareholders were given the opportunity to rank the top five nominees. The results are posted in the preference table. Use it to answer the following questions.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graphicFrame>
        <p:nvGraphicFramePr>
          <p:cNvPr id="4" name="Content Placeholder 3"/>
          <p:cNvGraphicFramePr>
            <a:graphicFrameLocks noGrp="1"/>
          </p:cNvGraphicFramePr>
          <p:nvPr>
            <p:ph idx="1"/>
          </p:nvPr>
        </p:nvGraphicFramePr>
        <p:xfrm>
          <a:off x="457200" y="1279525"/>
          <a:ext cx="8229600" cy="300228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4: Preference </a:t>
                      </a:r>
                      <a:r>
                        <a:rPr lang="en-US" sz="2400" b="1" i="0" u="none" strike="noStrike" dirty="0">
                          <a:solidFill>
                            <a:schemeClr val="bg1"/>
                          </a:solidFill>
                          <a:latin typeface="Calibri"/>
                        </a:rPr>
                        <a:t>Table for Chairman Of The </a:t>
                      </a:r>
                      <a:r>
                        <a:rPr lang="en-US" sz="2400" b="1" i="0" u="none" strike="noStrike" dirty="0" smtClean="0">
                          <a:solidFill>
                            <a:schemeClr val="bg1"/>
                          </a:solidFill>
                          <a:latin typeface="Calibri"/>
                        </a:rPr>
                        <a:t>Board</a:t>
                      </a:r>
                      <a:r>
                        <a:rPr lang="en-US" sz="2400" b="0" i="0" u="none" strike="noStrike" dirty="0" smtClean="0">
                          <a:solidFill>
                            <a:srgbClr val="000000"/>
                          </a:solidFill>
                          <a:latin typeface="Calibri"/>
                        </a:rPr>
                        <a:t> </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1"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H. Beridze</a:t>
                      </a:r>
                    </a:p>
                  </a:txBody>
                  <a:tcPr marL="9525" marR="9525" marT="9525" marB="0" anchor="ctr"/>
                </a:tc>
                <a:tc>
                  <a:txBody>
                    <a:bodyPr/>
                    <a:lstStyle/>
                    <a:p>
                      <a:pPr algn="ctr" fontAlgn="b"/>
                      <a:r>
                        <a:rPr lang="en-US" sz="2400" b="0" i="0" u="none" strike="noStrike" dirty="0">
                          <a:solidFill>
                            <a:srgbClr val="000000"/>
                          </a:solidFill>
                          <a:latin typeface="Calibri"/>
                        </a:rPr>
                        <a:t>M. Gruber</a:t>
                      </a:r>
                    </a:p>
                  </a:txBody>
                  <a:tcPr marL="9525" marR="9525" marT="9525" marB="0" anchor="ctr"/>
                </a:tc>
                <a:tc>
                  <a:txBody>
                    <a:bodyPr/>
                    <a:lstStyle/>
                    <a:p>
                      <a:pPr algn="ctr" fontAlgn="b"/>
                      <a:r>
                        <a:rPr lang="en-US" sz="2400" b="0" i="0" u="none" strike="noStrike">
                          <a:solidFill>
                            <a:srgbClr val="000000"/>
                          </a:solidFill>
                          <a:latin typeface="Calibri"/>
                        </a:rPr>
                        <a:t>T. Taylor</a:t>
                      </a:r>
                    </a:p>
                  </a:txBody>
                  <a:tcPr marL="9525" marR="9525" marT="9525" marB="0" anchor="ctr"/>
                </a:tc>
                <a:tc>
                  <a:txBody>
                    <a:bodyPr/>
                    <a:lstStyle/>
                    <a:p>
                      <a:pPr algn="ctr" fontAlgn="b"/>
                      <a:r>
                        <a:rPr lang="en-US" sz="2400" b="0" i="0" u="none" strike="noStrike">
                          <a:solidFill>
                            <a:srgbClr val="000000"/>
                          </a:solidFill>
                          <a:latin typeface="Calibri"/>
                        </a:rPr>
                        <a:t>T. Taylor</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baseline="30000"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L. Wright</a:t>
                      </a:r>
                    </a:p>
                  </a:txBody>
                  <a:tcPr marL="9525" marR="9525" marT="9525" marB="0" anchor="ctr"/>
                </a:tc>
                <a:tc>
                  <a:txBody>
                    <a:bodyPr/>
                    <a:lstStyle/>
                    <a:p>
                      <a:pPr algn="ctr" fontAlgn="b"/>
                      <a:r>
                        <a:rPr lang="en-US" sz="2400" b="0" i="0" u="none" strike="noStrike" dirty="0">
                          <a:solidFill>
                            <a:srgbClr val="000000"/>
                          </a:solidFill>
                          <a:latin typeface="Calibri"/>
                        </a:rPr>
                        <a:t>R. Jensen</a:t>
                      </a:r>
                    </a:p>
                  </a:txBody>
                  <a:tcPr marL="9525" marR="9525" marT="9525" marB="0" anchor="ctr"/>
                </a:tc>
                <a:tc>
                  <a:txBody>
                    <a:bodyPr/>
                    <a:lstStyle/>
                    <a:p>
                      <a:pPr algn="ctr" fontAlgn="b"/>
                      <a:r>
                        <a:rPr lang="en-US" sz="2400" b="0" i="0" u="none" strike="noStrike" dirty="0">
                          <a:solidFill>
                            <a:srgbClr val="000000"/>
                          </a:solidFill>
                          <a:latin typeface="Calibri"/>
                        </a:rPr>
                        <a:t>H. </a:t>
                      </a:r>
                      <a:r>
                        <a:rPr lang="en-US" sz="2400" b="0" i="0" u="none" strike="noStrike" dirty="0" err="1">
                          <a:solidFill>
                            <a:srgbClr val="000000"/>
                          </a:solidFill>
                          <a:latin typeface="Calibri"/>
                        </a:rPr>
                        <a:t>Beridze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H. Beridze</a:t>
                      </a:r>
                    </a:p>
                  </a:txBody>
                  <a:tcPr marL="9525" marR="9525" marT="9525" marB="0" anchor="ctr"/>
                </a:tc>
              </a:tr>
              <a:tr h="370840">
                <a:tc>
                  <a:txBody>
                    <a:bodyPr/>
                    <a:lstStyle/>
                    <a:p>
                      <a:pPr algn="ctr" fontAlgn="b"/>
                      <a:r>
                        <a:rPr lang="en-US" sz="2400" b="0" i="0" u="none" strike="noStrike" dirty="0">
                          <a:solidFill>
                            <a:srgbClr val="000000"/>
                          </a:solidFill>
                          <a:latin typeface="Calibri"/>
                        </a:rPr>
                        <a:t>3</a:t>
                      </a:r>
                      <a:r>
                        <a:rPr lang="en-US" sz="2400" b="0" i="0" u="none" strike="noStrike" baseline="30000" dirty="0">
                          <a:solidFill>
                            <a:srgbClr val="000000"/>
                          </a:solidFill>
                          <a:latin typeface="Calibri"/>
                        </a:rPr>
                        <a:t>rd</a:t>
                      </a:r>
                    </a:p>
                  </a:txBody>
                  <a:tcPr marL="9525" marR="9525" marT="9525" marB="0" anchor="ctr"/>
                </a:tc>
                <a:tc>
                  <a:txBody>
                    <a:bodyPr/>
                    <a:lstStyle/>
                    <a:p>
                      <a:pPr algn="ctr" fontAlgn="b"/>
                      <a:r>
                        <a:rPr lang="en-US" sz="2400" b="0" i="0" u="none" strike="noStrike">
                          <a:solidFill>
                            <a:srgbClr val="000000"/>
                          </a:solidFill>
                          <a:latin typeface="Calibri"/>
                        </a:rPr>
                        <a:t>M. Gruber</a:t>
                      </a:r>
                    </a:p>
                  </a:txBody>
                  <a:tcPr marL="9525" marR="9525" marT="9525" marB="0" anchor="ctr"/>
                </a:tc>
                <a:tc>
                  <a:txBody>
                    <a:bodyPr/>
                    <a:lstStyle/>
                    <a:p>
                      <a:pPr algn="ctr" fontAlgn="b"/>
                      <a:r>
                        <a:rPr lang="en-US" sz="2400" b="0" i="0" u="none" strike="noStrike">
                          <a:solidFill>
                            <a:srgbClr val="000000"/>
                          </a:solidFill>
                          <a:latin typeface="Calibri"/>
                        </a:rPr>
                        <a:t>H. Beridze</a:t>
                      </a:r>
                    </a:p>
                  </a:txBody>
                  <a:tcPr marL="9525" marR="9525" marT="9525" marB="0" anchor="ctr"/>
                </a:tc>
                <a:tc>
                  <a:txBody>
                    <a:bodyPr/>
                    <a:lstStyle/>
                    <a:p>
                      <a:pPr algn="ctr" fontAlgn="b"/>
                      <a:r>
                        <a:rPr lang="en-US" sz="2400" b="0" i="0" u="none" strike="noStrike" dirty="0">
                          <a:solidFill>
                            <a:srgbClr val="000000"/>
                          </a:solidFill>
                          <a:latin typeface="Calibri"/>
                        </a:rPr>
                        <a:t>M. Gruber</a:t>
                      </a:r>
                    </a:p>
                  </a:txBody>
                  <a:tcPr marL="9525" marR="9525" marT="9525" marB="0" anchor="ctr"/>
                </a:tc>
                <a:tc>
                  <a:txBody>
                    <a:bodyPr/>
                    <a:lstStyle/>
                    <a:p>
                      <a:pPr algn="ctr" fontAlgn="b"/>
                      <a:r>
                        <a:rPr lang="en-US" sz="2400" b="0" i="0" u="none" strike="noStrike">
                          <a:solidFill>
                            <a:srgbClr val="000000"/>
                          </a:solidFill>
                          <a:latin typeface="Calibri"/>
                        </a:rPr>
                        <a:t>L. Wright</a:t>
                      </a:r>
                    </a:p>
                  </a:txBody>
                  <a:tcPr marL="9525" marR="9525" marT="9525" marB="0" anchor="ctr"/>
                </a:tc>
              </a:tr>
              <a:tr h="370840">
                <a:tc>
                  <a:txBody>
                    <a:bodyPr/>
                    <a:lstStyle/>
                    <a:p>
                      <a:pPr algn="ctr" fontAlgn="b"/>
                      <a:r>
                        <a:rPr lang="en-US" sz="2400" b="0" i="0" u="none" strike="noStrike" dirty="0">
                          <a:solidFill>
                            <a:srgbClr val="000000"/>
                          </a:solidFill>
                          <a:latin typeface="Calibri"/>
                        </a:rPr>
                        <a:t>4</a:t>
                      </a:r>
                      <a:r>
                        <a:rPr lang="en-US" sz="2400" b="0" i="0" u="none" strike="noStrike" baseline="30000" dirty="0">
                          <a:solidFill>
                            <a:srgbClr val="000000"/>
                          </a:solidFill>
                          <a:latin typeface="Calibri"/>
                        </a:rPr>
                        <a:t>th</a:t>
                      </a:r>
                    </a:p>
                  </a:txBody>
                  <a:tcPr marL="9525" marR="9525" marT="9525" marB="0" anchor="ctr"/>
                </a:tc>
                <a:tc>
                  <a:txBody>
                    <a:bodyPr/>
                    <a:lstStyle/>
                    <a:p>
                      <a:pPr algn="ctr" fontAlgn="b"/>
                      <a:r>
                        <a:rPr lang="en-US" sz="2400" b="0" i="0" u="none" strike="noStrike">
                          <a:solidFill>
                            <a:srgbClr val="000000"/>
                          </a:solidFill>
                          <a:latin typeface="Calibri"/>
                        </a:rPr>
                        <a:t>T. Taylor</a:t>
                      </a:r>
                    </a:p>
                  </a:txBody>
                  <a:tcPr marL="9525" marR="9525" marT="9525" marB="0" anchor="ctr"/>
                </a:tc>
                <a:tc>
                  <a:txBody>
                    <a:bodyPr/>
                    <a:lstStyle/>
                    <a:p>
                      <a:pPr algn="ctr" fontAlgn="b"/>
                      <a:r>
                        <a:rPr lang="en-US" sz="2400" b="0" i="0" u="none" strike="noStrike">
                          <a:solidFill>
                            <a:srgbClr val="000000"/>
                          </a:solidFill>
                          <a:latin typeface="Calibri"/>
                        </a:rPr>
                        <a:t>T. Taylor</a:t>
                      </a:r>
                    </a:p>
                  </a:txBody>
                  <a:tcPr marL="9525" marR="9525" marT="9525" marB="0" anchor="ctr"/>
                </a:tc>
                <a:tc>
                  <a:txBody>
                    <a:bodyPr/>
                    <a:lstStyle/>
                    <a:p>
                      <a:pPr algn="ctr" fontAlgn="b"/>
                      <a:r>
                        <a:rPr lang="en-US" sz="2400" b="0" i="0" u="none" strike="noStrike" dirty="0">
                          <a:solidFill>
                            <a:srgbClr val="000000"/>
                          </a:solidFill>
                          <a:latin typeface="Calibri"/>
                        </a:rPr>
                        <a:t>R. Jensen</a:t>
                      </a:r>
                    </a:p>
                  </a:txBody>
                  <a:tcPr marL="9525" marR="9525" marT="9525" marB="0" anchor="ctr"/>
                </a:tc>
                <a:tc>
                  <a:txBody>
                    <a:bodyPr/>
                    <a:lstStyle/>
                    <a:p>
                      <a:pPr algn="ctr" fontAlgn="b"/>
                      <a:r>
                        <a:rPr lang="en-US" sz="2400" b="0" i="0" u="none" strike="noStrike">
                          <a:solidFill>
                            <a:srgbClr val="000000"/>
                          </a:solidFill>
                          <a:latin typeface="Calibri"/>
                        </a:rPr>
                        <a:t>M. Gruber</a:t>
                      </a:r>
                    </a:p>
                  </a:txBody>
                  <a:tcPr marL="9525" marR="9525" marT="9525" marB="0" anchor="ctr"/>
                </a:tc>
              </a:tr>
              <a:tr h="370840">
                <a:tc>
                  <a:txBody>
                    <a:bodyPr/>
                    <a:lstStyle/>
                    <a:p>
                      <a:pPr algn="ctr" fontAlgn="b"/>
                      <a:r>
                        <a:rPr lang="en-US" sz="2400" b="0" i="0" u="none" strike="noStrike" dirty="0">
                          <a:solidFill>
                            <a:srgbClr val="000000"/>
                          </a:solidFill>
                          <a:latin typeface="Calibri"/>
                        </a:rPr>
                        <a:t>5</a:t>
                      </a:r>
                      <a:r>
                        <a:rPr lang="en-US" sz="2400" b="0" i="0" u="none" strike="noStrike" baseline="30000" dirty="0">
                          <a:solidFill>
                            <a:srgbClr val="000000"/>
                          </a:solidFill>
                          <a:latin typeface="Calibri"/>
                        </a:rPr>
                        <a:t>th</a:t>
                      </a:r>
                    </a:p>
                  </a:txBody>
                  <a:tcPr marL="9525" marR="9525" marT="9525" marB="0" anchor="ctr"/>
                </a:tc>
                <a:tc>
                  <a:txBody>
                    <a:bodyPr/>
                    <a:lstStyle/>
                    <a:p>
                      <a:pPr algn="ctr" fontAlgn="b"/>
                      <a:r>
                        <a:rPr lang="en-US" sz="2400" b="0" i="0" u="none" strike="noStrike">
                          <a:solidFill>
                            <a:srgbClr val="000000"/>
                          </a:solidFill>
                          <a:latin typeface="Calibri"/>
                        </a:rPr>
                        <a:t>R. Jensen</a:t>
                      </a:r>
                    </a:p>
                  </a:txBody>
                  <a:tcPr marL="9525" marR="9525" marT="9525" marB="0" anchor="ctr"/>
                </a:tc>
                <a:tc>
                  <a:txBody>
                    <a:bodyPr/>
                    <a:lstStyle/>
                    <a:p>
                      <a:pPr algn="ctr" fontAlgn="b"/>
                      <a:r>
                        <a:rPr lang="en-US" sz="2400" b="0" i="0" u="none" strike="noStrike">
                          <a:solidFill>
                            <a:srgbClr val="000000"/>
                          </a:solidFill>
                          <a:latin typeface="Calibri"/>
                        </a:rPr>
                        <a:t>L. Wright</a:t>
                      </a:r>
                    </a:p>
                  </a:txBody>
                  <a:tcPr marL="9525" marR="9525" marT="9525" marB="0" anchor="ctr"/>
                </a:tc>
                <a:tc>
                  <a:txBody>
                    <a:bodyPr/>
                    <a:lstStyle/>
                    <a:p>
                      <a:pPr algn="ctr" fontAlgn="b"/>
                      <a:r>
                        <a:rPr lang="en-US" sz="2400" b="0" i="0" u="none" strike="noStrike" dirty="0">
                          <a:solidFill>
                            <a:srgbClr val="000000"/>
                          </a:solidFill>
                          <a:latin typeface="Calibri"/>
                        </a:rPr>
                        <a:t>L. Wright</a:t>
                      </a:r>
                    </a:p>
                  </a:txBody>
                  <a:tcPr marL="9525" marR="9525" marT="9525" marB="0" anchor="ctr"/>
                </a:tc>
                <a:tc>
                  <a:txBody>
                    <a:bodyPr/>
                    <a:lstStyle/>
                    <a:p>
                      <a:pPr algn="ctr" fontAlgn="b"/>
                      <a:r>
                        <a:rPr lang="en-US" sz="2400" b="0" i="0" u="none" strike="noStrike" dirty="0">
                          <a:solidFill>
                            <a:srgbClr val="000000"/>
                          </a:solidFill>
                          <a:latin typeface="Calibri"/>
                        </a:rPr>
                        <a:t>R. Jensen</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2300</a:t>
                      </a:r>
                    </a:p>
                  </a:txBody>
                  <a:tcPr marL="9525" marR="9525" marT="9525" marB="0" anchor="ctr"/>
                </a:tc>
                <a:tc>
                  <a:txBody>
                    <a:bodyPr/>
                    <a:lstStyle/>
                    <a:p>
                      <a:pPr algn="ctr" fontAlgn="b"/>
                      <a:r>
                        <a:rPr lang="en-US" sz="2400" b="1" i="0" u="none" strike="noStrike" dirty="0">
                          <a:solidFill>
                            <a:srgbClr val="000000"/>
                          </a:solidFill>
                          <a:latin typeface="Calibri"/>
                        </a:rPr>
                        <a:t>3100</a:t>
                      </a:r>
                    </a:p>
                  </a:txBody>
                  <a:tcPr marL="9525" marR="9525" marT="9525" marB="0" anchor="ctr"/>
                </a:tc>
                <a:tc>
                  <a:txBody>
                    <a:bodyPr/>
                    <a:lstStyle/>
                    <a:p>
                      <a:pPr algn="ctr" fontAlgn="b"/>
                      <a:r>
                        <a:rPr lang="en-US" sz="2400" b="1" i="0" u="none" strike="noStrike" dirty="0">
                          <a:solidFill>
                            <a:srgbClr val="000000"/>
                          </a:solidFill>
                          <a:latin typeface="Calibri"/>
                        </a:rPr>
                        <a:t>4000</a:t>
                      </a:r>
                    </a:p>
                  </a:txBody>
                  <a:tcPr marL="9525" marR="9525" marT="9525" marB="0" anchor="ctr"/>
                </a:tc>
                <a:tc>
                  <a:txBody>
                    <a:bodyPr/>
                    <a:lstStyle/>
                    <a:p>
                      <a:pPr algn="ctr" fontAlgn="b"/>
                      <a:r>
                        <a:rPr lang="en-US" sz="2400" b="1" i="0" u="none" strike="noStrike" dirty="0">
                          <a:solidFill>
                            <a:srgbClr val="000000"/>
                          </a:solidFill>
                          <a:latin typeface="Calibri"/>
                        </a:rPr>
                        <a:t>2200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p:txBody>
          <a:bodyPr/>
          <a:lstStyle/>
          <a:p>
            <a:pPr marL="461963" indent="-461963"/>
            <a:r>
              <a:rPr lang="en-US" b="1" dirty="0" smtClean="0"/>
              <a:t>a.	</a:t>
            </a:r>
            <a:r>
              <a:rPr lang="en-US" dirty="0" smtClean="0"/>
              <a:t>Determine the winner of the board elections using the majority rule. </a:t>
            </a:r>
          </a:p>
          <a:p>
            <a:pPr marL="461963" indent="-461963"/>
            <a:r>
              <a:rPr lang="en-US" b="1" dirty="0" smtClean="0"/>
              <a:t>b.	</a:t>
            </a:r>
            <a:r>
              <a:rPr lang="en-US" dirty="0" smtClean="0"/>
              <a:t>Determine the winner of the board elections using the </a:t>
            </a:r>
            <a:r>
              <a:rPr lang="en-US" dirty="0" err="1" smtClean="0"/>
              <a:t>Borda</a:t>
            </a:r>
            <a:r>
              <a:rPr lang="en-US" dirty="0" smtClean="0"/>
              <a:t> count method. </a:t>
            </a:r>
          </a:p>
          <a:p>
            <a:pPr marL="461963" indent="-461963"/>
            <a:r>
              <a:rPr lang="en-US" b="1" dirty="0" smtClean="0"/>
              <a:t>c.	</a:t>
            </a:r>
            <a:r>
              <a:rPr lang="en-US" dirty="0" smtClean="0"/>
              <a:t>Does the </a:t>
            </a:r>
            <a:r>
              <a:rPr lang="en-US" dirty="0" err="1" smtClean="0"/>
              <a:t>Borda</a:t>
            </a:r>
            <a:r>
              <a:rPr lang="en-US" dirty="0" smtClean="0"/>
              <a:t> count method satisfy the majority criterion for this election? Explain your answer.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902059"/>
          </a:xfrm>
          <a:prstGeom prst="rect">
            <a:avLst/>
          </a:prstGeom>
          <a:noFill/>
        </p:spPr>
        <p:txBody>
          <a:bodyPr>
            <a:spAutoFit/>
          </a:bodyPr>
          <a:lstStyle/>
          <a:p>
            <a:pPr marL="461963" indent="-461963">
              <a:buFont typeface="Courier New" pitchFamily="49" charset="0"/>
              <a:buChar char="o"/>
            </a:pPr>
            <a:r>
              <a:rPr lang="en-US" dirty="0" smtClean="0"/>
              <a:t>Understand fairness criteria such as the Condorcet, majority, </a:t>
            </a:r>
            <a:r>
              <a:rPr lang="en-US" dirty="0" err="1" smtClean="0"/>
              <a:t>monotonicity</a:t>
            </a:r>
            <a:r>
              <a:rPr lang="en-US" dirty="0" smtClean="0"/>
              <a:t>, and irrelevant alternatives criteria</a:t>
            </a:r>
          </a:p>
          <a:p>
            <a:pPr marL="461963" indent="-461963">
              <a:buFont typeface="Courier New" pitchFamily="49" charset="0"/>
              <a:buChar char="o"/>
            </a:pPr>
            <a:r>
              <a:rPr lang="en-US" smtClean="0"/>
              <a:t>Understand </a:t>
            </a:r>
            <a:r>
              <a:rPr lang="en-US" dirty="0" smtClean="0"/>
              <a:t>Arrow’s impossibility theorem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p:txBody>
          <a:bodyPr>
            <a:normAutofit/>
          </a:bodyPr>
          <a:lstStyle/>
          <a:p>
            <a:r>
              <a:rPr lang="en-US" b="1" dirty="0" smtClean="0"/>
              <a:t>Solution </a:t>
            </a:r>
          </a:p>
          <a:p>
            <a:pPr marL="461963" indent="-461963"/>
            <a:r>
              <a:rPr lang="en-US" b="1" dirty="0" smtClean="0"/>
              <a:t>a.	</a:t>
            </a:r>
            <a:r>
              <a:rPr lang="en-US" dirty="0" smtClean="0"/>
              <a:t>To find a winner using the majority rule method, we simply count the number of first-place votes for each candidate. They are as follows. </a:t>
            </a:r>
          </a:p>
          <a:p>
            <a:pPr marL="914400" lvl="1" indent="-914400">
              <a:buNone/>
              <a:tabLst>
                <a:tab pos="2624138" algn="l"/>
              </a:tabLst>
            </a:pPr>
            <a:r>
              <a:rPr lang="en-US" dirty="0" smtClean="0"/>
              <a:t>	H. </a:t>
            </a:r>
            <a:r>
              <a:rPr lang="en-US" dirty="0" err="1" smtClean="0"/>
              <a:t>Beridze</a:t>
            </a:r>
            <a:r>
              <a:rPr lang="en-US" dirty="0" smtClean="0"/>
              <a:t>:	</a:t>
            </a:r>
            <a:r>
              <a:rPr lang="en-US" dirty="0" smtClean="0">
                <a:solidFill>
                  <a:srgbClr val="0000FF"/>
                </a:solidFill>
              </a:rPr>
              <a:t>2300</a:t>
            </a:r>
            <a:r>
              <a:rPr lang="en-US" dirty="0" smtClean="0"/>
              <a:t> first-place votes </a:t>
            </a:r>
          </a:p>
          <a:p>
            <a:pPr marL="914400" lvl="1" indent="-914400">
              <a:buNone/>
              <a:tabLst>
                <a:tab pos="2624138" algn="l"/>
              </a:tabLst>
            </a:pPr>
            <a:r>
              <a:rPr lang="en-US" dirty="0" smtClean="0"/>
              <a:t>	M. Gruber:	</a:t>
            </a:r>
            <a:r>
              <a:rPr lang="en-US" dirty="0" smtClean="0">
                <a:solidFill>
                  <a:srgbClr val="0000FF"/>
                </a:solidFill>
              </a:rPr>
              <a:t>3100</a:t>
            </a:r>
            <a:r>
              <a:rPr lang="en-US" dirty="0" smtClean="0"/>
              <a:t> first-place votes </a:t>
            </a:r>
          </a:p>
          <a:p>
            <a:pPr marL="914400" lvl="1" indent="-914400">
              <a:buNone/>
              <a:tabLst>
                <a:tab pos="2624138" algn="l"/>
              </a:tabLst>
            </a:pPr>
            <a:r>
              <a:rPr lang="en-US" dirty="0" smtClean="0"/>
              <a:t>	R. Jensen:	</a:t>
            </a:r>
            <a:r>
              <a:rPr lang="en-US" dirty="0" smtClean="0">
                <a:solidFill>
                  <a:srgbClr val="0000FF"/>
                </a:solidFill>
              </a:rPr>
              <a:t>0</a:t>
            </a:r>
            <a:r>
              <a:rPr lang="en-US" dirty="0" smtClean="0"/>
              <a:t> first-place votes </a:t>
            </a:r>
          </a:p>
          <a:p>
            <a:pPr marL="914400" lvl="1" indent="-914400">
              <a:buNone/>
              <a:tabLst>
                <a:tab pos="2624138" algn="l"/>
              </a:tabLst>
            </a:pPr>
            <a:r>
              <a:rPr lang="en-US" dirty="0" smtClean="0"/>
              <a:t>	T. Taylor:	</a:t>
            </a:r>
            <a:r>
              <a:rPr lang="en-US" dirty="0" smtClean="0">
                <a:solidFill>
                  <a:srgbClr val="000099"/>
                </a:solidFill>
              </a:rPr>
              <a:t>4000 + 2200 = </a:t>
            </a:r>
            <a:r>
              <a:rPr lang="en-US" dirty="0" smtClean="0">
                <a:solidFill>
                  <a:srgbClr val="0000FF"/>
                </a:solidFill>
              </a:rPr>
              <a:t>6200 </a:t>
            </a:r>
            <a:r>
              <a:rPr lang="en-US" dirty="0" smtClean="0"/>
              <a:t>first-place votes </a:t>
            </a:r>
          </a:p>
          <a:p>
            <a:pPr marL="914400" indent="-914400">
              <a:tabLst>
                <a:tab pos="2624138" algn="l"/>
              </a:tabLst>
            </a:pPr>
            <a:r>
              <a:rPr lang="en-US" dirty="0" smtClean="0"/>
              <a:t>	L. Wright:	</a:t>
            </a:r>
            <a:r>
              <a:rPr lang="en-US" dirty="0" smtClean="0">
                <a:solidFill>
                  <a:srgbClr val="0000FF"/>
                </a:solidFill>
              </a:rPr>
              <a:t>0</a:t>
            </a:r>
            <a:r>
              <a:rPr lang="en-US" dirty="0" smtClean="0"/>
              <a:t> first-place votes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p:txBody>
          <a:bodyPr>
            <a:normAutofit/>
          </a:bodyPr>
          <a:lstStyle/>
          <a:p>
            <a:r>
              <a:rPr lang="en-US" dirty="0" smtClean="0"/>
              <a:t>In order to win an election with a majority rule decision, a candidate needs more than half of the votes. In this case, there are </a:t>
            </a:r>
          </a:p>
          <a:p>
            <a:pPr algn="ctr"/>
            <a:r>
              <a:rPr lang="fr-FR" dirty="0" smtClean="0">
                <a:solidFill>
                  <a:srgbClr val="000099"/>
                </a:solidFill>
              </a:rPr>
              <a:t>2300 + 3100 + 4000 + 2200 = 11,600 </a:t>
            </a:r>
            <a:r>
              <a:rPr lang="fr-FR" dirty="0" smtClean="0"/>
              <a:t>votes </a:t>
            </a:r>
            <a:r>
              <a:rPr lang="fr-FR" dirty="0" err="1" smtClean="0"/>
              <a:t>available</a:t>
            </a:r>
            <a:r>
              <a:rPr lang="fr-FR" dirty="0" smtClean="0"/>
              <a:t>. </a:t>
            </a:r>
          </a:p>
          <a:p>
            <a:endParaRPr lang="fr-FR" sz="3200" dirty="0" smtClean="0"/>
          </a:p>
          <a:p>
            <a:endParaRPr lang="fr-FR" sz="3200" dirty="0" smtClean="0"/>
          </a:p>
          <a:p>
            <a:r>
              <a:rPr lang="en-US" dirty="0" smtClean="0"/>
              <a:t>So, a minimum of </a:t>
            </a:r>
            <a:r>
              <a:rPr lang="en-US" dirty="0" smtClean="0">
                <a:solidFill>
                  <a:srgbClr val="FF0000"/>
                </a:solidFill>
              </a:rPr>
              <a:t>5801</a:t>
            </a:r>
            <a:r>
              <a:rPr lang="en-US" dirty="0" smtClean="0"/>
              <a:t> votes are needed for a majority. </a:t>
            </a:r>
          </a:p>
          <a:p>
            <a:r>
              <a:rPr lang="en-US" dirty="0" smtClean="0"/>
              <a:t>Therefore, T. Taylor is the winner in a majority rule election with </a:t>
            </a:r>
            <a:r>
              <a:rPr lang="en-US" dirty="0" smtClean="0">
                <a:solidFill>
                  <a:srgbClr val="FF0000"/>
                </a:solidFill>
              </a:rPr>
              <a:t>6200</a:t>
            </a:r>
            <a:r>
              <a:rPr lang="en-US" dirty="0" smtClean="0"/>
              <a:t> votes.</a:t>
            </a:r>
            <a:endParaRPr lang="en-US" dirty="0"/>
          </a:p>
        </p:txBody>
      </p:sp>
      <p:graphicFrame>
        <p:nvGraphicFramePr>
          <p:cNvPr id="54274" name="Object 2"/>
          <p:cNvGraphicFramePr>
            <a:graphicFrameLocks noChangeAspect="1"/>
          </p:cNvGraphicFramePr>
          <p:nvPr>
            <p:extLst>
              <p:ext uri="{D42A27DB-BD31-4B8C-83A1-F6EECF244321}">
                <p14:modId xmlns:p14="http://schemas.microsoft.com/office/powerpoint/2010/main" val="156486027"/>
              </p:ext>
            </p:extLst>
          </p:nvPr>
        </p:nvGraphicFramePr>
        <p:xfrm>
          <a:off x="1079500" y="3352800"/>
          <a:ext cx="6985000" cy="838200"/>
        </p:xfrm>
        <a:graphic>
          <a:graphicData uri="http://schemas.openxmlformats.org/presentationml/2006/ole">
            <mc:AlternateContent xmlns:mc="http://schemas.openxmlformats.org/markup-compatibility/2006">
              <mc:Choice xmlns:v="urn:schemas-microsoft-com:vml" Requires="v">
                <p:oleObj spid="_x0000_s54299" name="Equation" r:id="rId3" imgW="6984720" imgH="838080" progId="Equation.DSMT4">
                  <p:embed/>
                </p:oleObj>
              </mc:Choice>
              <mc:Fallback>
                <p:oleObj name="Equation" r:id="rId3" imgW="6984720" imgH="838080" progId="Equation.DSMT4">
                  <p:embed/>
                  <p:pic>
                    <p:nvPicPr>
                      <p:cNvPr id="0" name="Picture 2"/>
                      <p:cNvPicPr>
                        <a:picLocks noChangeAspect="1" noChangeArrowheads="1"/>
                      </p:cNvPicPr>
                      <p:nvPr/>
                    </p:nvPicPr>
                    <p:blipFill>
                      <a:blip r:embed="rId4"/>
                      <a:srcRect/>
                      <a:stretch>
                        <a:fillRect/>
                      </a:stretch>
                    </p:blipFill>
                    <p:spPr bwMode="auto">
                      <a:xfrm>
                        <a:off x="1079500" y="3352800"/>
                        <a:ext cx="698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p:txBody>
          <a:bodyPr>
            <a:normAutofit/>
          </a:bodyPr>
          <a:lstStyle/>
          <a:p>
            <a:pPr marL="461963" indent="-461963"/>
            <a:r>
              <a:rPr lang="en-US" b="1" dirty="0" smtClean="0"/>
              <a:t>b.	</a:t>
            </a:r>
            <a:r>
              <a:rPr lang="en-US" dirty="0" smtClean="0"/>
              <a:t>To determine a winner using the </a:t>
            </a:r>
            <a:r>
              <a:rPr lang="en-US" dirty="0" err="1" smtClean="0"/>
              <a:t>Borda</a:t>
            </a:r>
            <a:r>
              <a:rPr lang="en-US" dirty="0" smtClean="0"/>
              <a:t> count method, each of the rankings receives a number of points. Since there are five candidates, each ranking will receive the following number of points. </a:t>
            </a:r>
          </a:p>
          <a:p>
            <a:pPr marL="1376363">
              <a:tabLst>
                <a:tab pos="3033713" algn="l"/>
                <a:tab pos="3486150" algn="l"/>
              </a:tabLst>
            </a:pPr>
            <a:r>
              <a:rPr lang="en-US" dirty="0" smtClean="0"/>
              <a:t>1</a:t>
            </a:r>
            <a:r>
              <a:rPr lang="en-US" baseline="30000" dirty="0" smtClean="0"/>
              <a:t>st</a:t>
            </a:r>
            <a:r>
              <a:rPr lang="en-US" dirty="0" smtClean="0"/>
              <a:t> place	=	5 points </a:t>
            </a:r>
          </a:p>
          <a:p>
            <a:pPr marL="1376363">
              <a:tabLst>
                <a:tab pos="3033713" algn="l"/>
                <a:tab pos="3486150" algn="l"/>
              </a:tabLst>
            </a:pPr>
            <a:r>
              <a:rPr lang="en-US" dirty="0" smtClean="0"/>
              <a:t>2</a:t>
            </a:r>
            <a:r>
              <a:rPr lang="en-US" baseline="30000" dirty="0" smtClean="0"/>
              <a:t>nd</a:t>
            </a:r>
            <a:r>
              <a:rPr lang="en-US" dirty="0" smtClean="0"/>
              <a:t> place 	= 	4 points </a:t>
            </a:r>
          </a:p>
          <a:p>
            <a:pPr marL="1376363">
              <a:tabLst>
                <a:tab pos="3033713" algn="l"/>
                <a:tab pos="3486150" algn="l"/>
              </a:tabLst>
            </a:pPr>
            <a:r>
              <a:rPr lang="en-US" dirty="0" smtClean="0"/>
              <a:t>3</a:t>
            </a:r>
            <a:r>
              <a:rPr lang="en-US" baseline="30000" dirty="0" smtClean="0"/>
              <a:t>rd</a:t>
            </a:r>
            <a:r>
              <a:rPr lang="en-US" dirty="0" smtClean="0"/>
              <a:t> place 	= 	3 points </a:t>
            </a:r>
          </a:p>
          <a:p>
            <a:pPr marL="1376363">
              <a:tabLst>
                <a:tab pos="3033713" algn="l"/>
                <a:tab pos="3486150" algn="l"/>
              </a:tabLst>
            </a:pPr>
            <a:r>
              <a:rPr lang="en-US" dirty="0" smtClean="0"/>
              <a:t>4</a:t>
            </a:r>
            <a:r>
              <a:rPr lang="en-US" baseline="30000" dirty="0" smtClean="0"/>
              <a:t>th</a:t>
            </a:r>
            <a:r>
              <a:rPr lang="en-US" dirty="0" smtClean="0"/>
              <a:t> place 	= 	2 points </a:t>
            </a:r>
          </a:p>
          <a:p>
            <a:pPr marL="1376363">
              <a:tabLst>
                <a:tab pos="3033713" algn="l"/>
                <a:tab pos="3486150" algn="l"/>
              </a:tabLst>
            </a:pPr>
            <a:r>
              <a:rPr lang="en-US" dirty="0" smtClean="0"/>
              <a:t>5</a:t>
            </a:r>
            <a:r>
              <a:rPr lang="en-US" baseline="30000" dirty="0" smtClean="0"/>
              <a:t>th</a:t>
            </a:r>
            <a:r>
              <a:rPr lang="en-US" dirty="0" smtClean="0"/>
              <a:t> place 	= 	1 point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sp>
        <p:nvSpPr>
          <p:cNvPr id="3" name="Content Placeholder 2"/>
          <p:cNvSpPr>
            <a:spLocks noGrp="1"/>
          </p:cNvSpPr>
          <p:nvPr>
            <p:ph idx="1"/>
          </p:nvPr>
        </p:nvSpPr>
        <p:spPr>
          <a:xfrm>
            <a:off x="457200" y="1066800"/>
            <a:ext cx="8229600" cy="4572000"/>
          </a:xfrm>
        </p:spPr>
        <p:txBody>
          <a:bodyPr>
            <a:normAutofit/>
          </a:bodyPr>
          <a:lstStyle/>
          <a:p>
            <a:r>
              <a:rPr lang="en-US" dirty="0" smtClean="0"/>
              <a:t>The following table shows the point calculations. The final column is the sum of each candidate’s points. </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3435414243"/>
              </p:ext>
            </p:extLst>
          </p:nvPr>
        </p:nvGraphicFramePr>
        <p:xfrm>
          <a:off x="177800" y="2040255"/>
          <a:ext cx="8737600" cy="3903345"/>
        </p:xfrm>
        <a:graphic>
          <a:graphicData uri="http://schemas.openxmlformats.org/drawingml/2006/table">
            <a:tbl>
              <a:tblPr firstRow="1" bandRow="1">
                <a:tableStyleId>{5C22544A-7EE6-4342-B048-85BDC9FD1C3A}</a:tableStyleId>
              </a:tblPr>
              <a:tblGrid>
                <a:gridCol w="1117600"/>
                <a:gridCol w="1752600"/>
                <a:gridCol w="1646238"/>
                <a:gridCol w="1646238"/>
                <a:gridCol w="1646238"/>
                <a:gridCol w="928686"/>
              </a:tblGrid>
              <a:tr h="370840">
                <a:tc gridSpan="6">
                  <a:txBody>
                    <a:bodyPr/>
                    <a:lstStyle/>
                    <a:p>
                      <a:pPr algn="ctr" fontAlgn="b"/>
                      <a:r>
                        <a:rPr lang="en-US" sz="1800" b="1" i="0" u="none" strike="noStrike" dirty="0">
                          <a:solidFill>
                            <a:schemeClr val="bg1"/>
                          </a:solidFill>
                          <a:latin typeface="Calibri"/>
                        </a:rPr>
                        <a:t>Table </a:t>
                      </a:r>
                      <a:r>
                        <a:rPr lang="en-US" sz="1800" b="1" i="0" u="none" strike="noStrike" dirty="0" smtClean="0">
                          <a:solidFill>
                            <a:schemeClr val="bg1"/>
                          </a:solidFill>
                          <a:latin typeface="Calibri"/>
                        </a:rPr>
                        <a:t>5: </a:t>
                      </a:r>
                      <a:r>
                        <a:rPr lang="en-US" sz="1800" b="1" i="0" u="none" strike="noStrike" dirty="0" err="1" smtClean="0">
                          <a:solidFill>
                            <a:schemeClr val="bg1"/>
                          </a:solidFill>
                          <a:latin typeface="Calibri"/>
                        </a:rPr>
                        <a:t>Borda</a:t>
                      </a:r>
                      <a:r>
                        <a:rPr lang="en-US" sz="1800" b="1" i="0" u="none" strike="noStrike" dirty="0" smtClean="0">
                          <a:solidFill>
                            <a:schemeClr val="bg1"/>
                          </a:solidFill>
                          <a:latin typeface="Calibri"/>
                        </a:rPr>
                        <a:t> </a:t>
                      </a:r>
                      <a:r>
                        <a:rPr lang="en-US" sz="1800" b="1" i="0" u="none" strike="noStrike" dirty="0">
                          <a:solidFill>
                            <a:schemeClr val="bg1"/>
                          </a:solidFill>
                          <a:latin typeface="Calibri"/>
                        </a:rPr>
                        <a:t>Count Tally for Chairman of the </a:t>
                      </a:r>
                      <a:r>
                        <a:rPr lang="en-US" sz="1800" b="1" i="0" u="none" strike="noStrike" dirty="0" smtClean="0">
                          <a:solidFill>
                            <a:schemeClr val="bg1"/>
                          </a:solidFill>
                          <a:latin typeface="Calibri"/>
                        </a:rPr>
                        <a:t>Board</a:t>
                      </a:r>
                      <a:endParaRPr lang="en-US" sz="18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1800" b="0" i="0" u="none" strike="noStrike" dirty="0">
                        <a:solidFill>
                          <a:srgbClr val="000000"/>
                        </a:solidFill>
                        <a:latin typeface="Calibri"/>
                      </a:endParaRPr>
                    </a:p>
                  </a:txBody>
                  <a:tcPr marL="9525" marR="9525" marT="9525" marB="0" anchor="ctr"/>
                </a:tc>
                <a:tc gridSpan="4">
                  <a:txBody>
                    <a:bodyPr/>
                    <a:lstStyle/>
                    <a:p>
                      <a:pPr algn="ctr" fontAlgn="b"/>
                      <a:r>
                        <a:rPr lang="en-US" sz="1800" b="1" i="0" u="none" strike="noStrike" dirty="0" smtClean="0">
                          <a:solidFill>
                            <a:srgbClr val="000000"/>
                          </a:solidFill>
                          <a:latin typeface="+mn-lt"/>
                        </a:rPr>
                        <a:t>Rankings</a:t>
                      </a:r>
                      <a:endParaRPr lang="en-US" sz="18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Total Pts</a:t>
                      </a:r>
                      <a:endParaRPr lang="en-US" sz="1800" b="1" i="0" u="none" strike="noStrike" dirty="0">
                        <a:solidFill>
                          <a:srgbClr val="000000"/>
                        </a:solidFill>
                        <a:latin typeface="Calibri"/>
                      </a:endParaRPr>
                    </a:p>
                  </a:txBody>
                  <a:tcPr marL="9525" marR="9525" marT="9525" marB="0" anchor="ctr"/>
                </a:tc>
              </a:tr>
              <a:tr h="370840">
                <a:tc>
                  <a:txBody>
                    <a:bodyPr/>
                    <a:lstStyle/>
                    <a:p>
                      <a:pPr algn="ctr" fontAlgn="b"/>
                      <a:r>
                        <a:rPr lang="en-US" sz="1800" b="0" i="0" u="none" strike="noStrike">
                          <a:solidFill>
                            <a:srgbClr val="000000"/>
                          </a:solidFill>
                          <a:latin typeface="Calibri"/>
                        </a:rPr>
                        <a:t>H. Beridze</a:t>
                      </a:r>
                    </a:p>
                  </a:txBody>
                  <a:tcPr marL="9525" marR="9525" marT="9525" marB="0" anchor="ctr"/>
                </a:tc>
                <a:tc>
                  <a:txBody>
                    <a:bodyPr/>
                    <a:lstStyle/>
                    <a:p>
                      <a:pPr algn="ctr" fontAlgn="b"/>
                      <a:r>
                        <a:rPr lang="en-US" sz="1800" b="0" i="0" u="none" strike="noStrike" dirty="0" smtClean="0">
                          <a:solidFill>
                            <a:srgbClr val="000000"/>
                          </a:solidFill>
                          <a:latin typeface="Calibri"/>
                        </a:rPr>
                        <a:t>1</a:t>
                      </a:r>
                      <a:r>
                        <a:rPr lang="en-US" sz="1800" b="0" i="0" u="none" strike="noStrike" baseline="30000" dirty="0" smtClean="0">
                          <a:solidFill>
                            <a:srgbClr val="000000"/>
                          </a:solidFill>
                          <a:latin typeface="Calibri"/>
                        </a:rPr>
                        <a:t>st</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5(2300</a:t>
                      </a:r>
                      <a:r>
                        <a:rPr lang="en-US" sz="1800" b="0" i="0" u="none" strike="noStrike" dirty="0">
                          <a:solidFill>
                            <a:srgbClr val="000000"/>
                          </a:solidFill>
                          <a:latin typeface="Calibri"/>
                        </a:rPr>
                        <a:t>) = 11,500</a:t>
                      </a:r>
                    </a:p>
                  </a:txBody>
                  <a:tcPr marL="9525" marR="9525" marT="9525" marB="0" anchor="ctr"/>
                </a:tc>
                <a:tc>
                  <a:txBody>
                    <a:bodyPr/>
                    <a:lstStyle/>
                    <a:p>
                      <a:pPr algn="ctr" fontAlgn="b"/>
                      <a:r>
                        <a:rPr lang="en-US" sz="1800" b="0" i="0" u="none" strike="noStrike" dirty="0" smtClean="0">
                          <a:solidFill>
                            <a:srgbClr val="000000"/>
                          </a:solidFill>
                          <a:latin typeface="Calibri"/>
                        </a:rPr>
                        <a:t>3</a:t>
                      </a:r>
                      <a:r>
                        <a:rPr lang="en-US" sz="1800" b="0" i="0" u="none" strike="noStrike" baseline="30000" dirty="0" smtClean="0">
                          <a:solidFill>
                            <a:srgbClr val="000000"/>
                          </a:solidFill>
                          <a:latin typeface="Calibri"/>
                        </a:rPr>
                        <a:t>rd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3(3100</a:t>
                      </a:r>
                      <a:r>
                        <a:rPr lang="en-US" sz="1800" b="0" i="0" u="none" strike="noStrike" dirty="0">
                          <a:solidFill>
                            <a:srgbClr val="000000"/>
                          </a:solidFill>
                          <a:latin typeface="Calibri"/>
                        </a:rPr>
                        <a:t>) = 9300</a:t>
                      </a:r>
                    </a:p>
                  </a:txBody>
                  <a:tcPr marL="9525" marR="9525" marT="9525" marB="0" anchor="ctr"/>
                </a:tc>
                <a:tc>
                  <a:txBody>
                    <a:bodyPr/>
                    <a:lstStyle/>
                    <a:p>
                      <a:pPr algn="ctr" fontAlgn="b"/>
                      <a:r>
                        <a:rPr lang="en-US" sz="1800" b="0" i="0" u="none" strike="noStrike" dirty="0" smtClean="0">
                          <a:solidFill>
                            <a:srgbClr val="000000"/>
                          </a:solidFill>
                          <a:latin typeface="Calibri"/>
                        </a:rPr>
                        <a:t>2</a:t>
                      </a:r>
                      <a:r>
                        <a:rPr lang="en-US" sz="1800" b="0" i="0" u="none" strike="noStrike" baseline="30000" dirty="0" smtClean="0">
                          <a:solidFill>
                            <a:srgbClr val="000000"/>
                          </a:solidFill>
                          <a:latin typeface="Calibri"/>
                        </a:rPr>
                        <a:t>nd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4(4000</a:t>
                      </a:r>
                      <a:r>
                        <a:rPr lang="en-US" sz="1800" b="0" i="0" u="none" strike="noStrike" dirty="0">
                          <a:solidFill>
                            <a:srgbClr val="000000"/>
                          </a:solidFill>
                          <a:latin typeface="Calibri"/>
                        </a:rPr>
                        <a:t>) = 16,000</a:t>
                      </a:r>
                    </a:p>
                  </a:txBody>
                  <a:tcPr marL="9525" marR="9525" marT="9525" marB="0" anchor="ctr"/>
                </a:tc>
                <a:tc>
                  <a:txBody>
                    <a:bodyPr/>
                    <a:lstStyle/>
                    <a:p>
                      <a:pPr algn="ctr" fontAlgn="b"/>
                      <a:r>
                        <a:rPr lang="en-US" sz="1800" b="0" i="0" u="none" strike="noStrike" dirty="0" smtClean="0">
                          <a:solidFill>
                            <a:srgbClr val="000000"/>
                          </a:solidFill>
                          <a:latin typeface="Calibri"/>
                        </a:rPr>
                        <a:t>2</a:t>
                      </a:r>
                      <a:r>
                        <a:rPr lang="en-US" sz="1800" b="0" i="0" u="none" strike="noStrike" baseline="30000" dirty="0" smtClean="0">
                          <a:solidFill>
                            <a:srgbClr val="000000"/>
                          </a:solidFill>
                          <a:latin typeface="Calibri"/>
                        </a:rPr>
                        <a:t>nd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4(2200</a:t>
                      </a:r>
                      <a:r>
                        <a:rPr lang="en-US" sz="1800" b="0" i="0" u="none" strike="noStrike" dirty="0">
                          <a:solidFill>
                            <a:srgbClr val="000000"/>
                          </a:solidFill>
                          <a:latin typeface="Calibri"/>
                        </a:rPr>
                        <a:t>) = 8800</a:t>
                      </a:r>
                    </a:p>
                  </a:txBody>
                  <a:tcPr marL="9525" marR="9525" marT="9525" marB="0" anchor="ctr"/>
                </a:tc>
                <a:tc>
                  <a:txBody>
                    <a:bodyPr/>
                    <a:lstStyle/>
                    <a:p>
                      <a:pPr algn="ctr" fontAlgn="b"/>
                      <a:r>
                        <a:rPr lang="en-US" sz="1800" b="0" i="0" u="none" strike="noStrike">
                          <a:solidFill>
                            <a:srgbClr val="000000"/>
                          </a:solidFill>
                          <a:latin typeface="Calibri"/>
                        </a:rPr>
                        <a:t>45,600</a:t>
                      </a:r>
                    </a:p>
                  </a:txBody>
                  <a:tcPr marL="9525" marR="9525" marT="9525" marB="0" anchor="ctr"/>
                </a:tc>
              </a:tr>
              <a:tr h="370840">
                <a:tc>
                  <a:txBody>
                    <a:bodyPr/>
                    <a:lstStyle/>
                    <a:p>
                      <a:pPr algn="ctr" fontAlgn="b"/>
                      <a:r>
                        <a:rPr lang="en-US" sz="1800" b="0" i="0" u="none" strike="noStrike">
                          <a:solidFill>
                            <a:srgbClr val="000000"/>
                          </a:solidFill>
                          <a:latin typeface="Calibri"/>
                        </a:rPr>
                        <a:t>M. Gruber</a:t>
                      </a:r>
                    </a:p>
                  </a:txBody>
                  <a:tcPr marL="9525" marR="9525" marT="9525" marB="0" anchor="ctr"/>
                </a:tc>
                <a:tc>
                  <a:txBody>
                    <a:bodyPr/>
                    <a:lstStyle/>
                    <a:p>
                      <a:pPr algn="ctr" fontAlgn="b"/>
                      <a:r>
                        <a:rPr lang="en-US" sz="1800" b="0" i="0" u="none" strike="noStrike" dirty="0" smtClean="0">
                          <a:solidFill>
                            <a:srgbClr val="000000"/>
                          </a:solidFill>
                          <a:latin typeface="Calibri"/>
                        </a:rPr>
                        <a:t>3</a:t>
                      </a:r>
                      <a:r>
                        <a:rPr lang="en-US" sz="1800" b="0" i="0" u="none" strike="noStrike" baseline="30000" dirty="0" smtClean="0">
                          <a:solidFill>
                            <a:srgbClr val="000000"/>
                          </a:solidFill>
                          <a:latin typeface="Calibri"/>
                        </a:rPr>
                        <a:t>rd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3(2300</a:t>
                      </a:r>
                      <a:r>
                        <a:rPr lang="en-US" sz="1800" b="0" i="0" u="none" strike="noStrike" dirty="0">
                          <a:solidFill>
                            <a:srgbClr val="000000"/>
                          </a:solidFill>
                          <a:latin typeface="Calibri"/>
                        </a:rPr>
                        <a:t>) = 6900</a:t>
                      </a:r>
                    </a:p>
                  </a:txBody>
                  <a:tcPr marL="9525" marR="9525" marT="9525" marB="0" anchor="ctr"/>
                </a:tc>
                <a:tc>
                  <a:txBody>
                    <a:bodyPr/>
                    <a:lstStyle/>
                    <a:p>
                      <a:pPr algn="ctr" fontAlgn="b"/>
                      <a:r>
                        <a:rPr lang="en-US" sz="1800" b="0" i="0" u="none" strike="noStrike" dirty="0" smtClean="0">
                          <a:solidFill>
                            <a:srgbClr val="000000"/>
                          </a:solidFill>
                          <a:latin typeface="Calibri"/>
                        </a:rPr>
                        <a:t>1</a:t>
                      </a:r>
                      <a:r>
                        <a:rPr lang="en-US" sz="1800" b="0" i="0" u="none" strike="noStrike" baseline="30000" dirty="0" smtClean="0">
                          <a:solidFill>
                            <a:srgbClr val="000000"/>
                          </a:solidFill>
                          <a:latin typeface="Calibri"/>
                        </a:rPr>
                        <a:t>st</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5(3100</a:t>
                      </a:r>
                      <a:r>
                        <a:rPr lang="en-US" sz="1800" b="0" i="0" u="none" strike="noStrike" dirty="0">
                          <a:solidFill>
                            <a:srgbClr val="000000"/>
                          </a:solidFill>
                          <a:latin typeface="Calibri"/>
                        </a:rPr>
                        <a:t>) = 15,500</a:t>
                      </a:r>
                    </a:p>
                  </a:txBody>
                  <a:tcPr marL="9525" marR="9525" marT="9525" marB="0" anchor="ctr"/>
                </a:tc>
                <a:tc>
                  <a:txBody>
                    <a:bodyPr/>
                    <a:lstStyle/>
                    <a:p>
                      <a:pPr algn="ctr" fontAlgn="b"/>
                      <a:r>
                        <a:rPr lang="en-US" sz="1800" b="0" i="0" u="none" strike="noStrike" dirty="0" smtClean="0">
                          <a:solidFill>
                            <a:srgbClr val="000000"/>
                          </a:solidFill>
                          <a:latin typeface="Calibri"/>
                        </a:rPr>
                        <a:t>3</a:t>
                      </a:r>
                      <a:r>
                        <a:rPr lang="en-US" sz="1800" b="0" i="0" u="none" strike="noStrike" baseline="30000" dirty="0" smtClean="0">
                          <a:solidFill>
                            <a:srgbClr val="000000"/>
                          </a:solidFill>
                          <a:latin typeface="Calibri"/>
                        </a:rPr>
                        <a:t>rd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3(4000</a:t>
                      </a:r>
                      <a:r>
                        <a:rPr lang="en-US" sz="1800" b="0" i="0" u="none" strike="noStrike" dirty="0">
                          <a:solidFill>
                            <a:srgbClr val="000000"/>
                          </a:solidFill>
                          <a:latin typeface="Calibri"/>
                        </a:rPr>
                        <a:t>) = 12,000</a:t>
                      </a:r>
                    </a:p>
                  </a:txBody>
                  <a:tcPr marL="9525" marR="9525" marT="9525" marB="0" anchor="ctr"/>
                </a:tc>
                <a:tc>
                  <a:txBody>
                    <a:bodyPr/>
                    <a:lstStyle/>
                    <a:p>
                      <a:pPr algn="ctr" fontAlgn="b"/>
                      <a:r>
                        <a:rPr lang="en-US" sz="1800" b="0" i="0" u="none" strike="noStrike" dirty="0" smtClean="0">
                          <a:solidFill>
                            <a:srgbClr val="000000"/>
                          </a:solidFill>
                          <a:latin typeface="Calibri"/>
                        </a:rPr>
                        <a:t>4</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2(2200</a:t>
                      </a:r>
                      <a:r>
                        <a:rPr lang="en-US" sz="1800" b="0" i="0" u="none" strike="noStrike" dirty="0">
                          <a:solidFill>
                            <a:srgbClr val="000000"/>
                          </a:solidFill>
                          <a:latin typeface="Calibri"/>
                        </a:rPr>
                        <a:t>) = 4400</a:t>
                      </a:r>
                    </a:p>
                  </a:txBody>
                  <a:tcPr marL="9525" marR="9525" marT="9525" marB="0" anchor="ctr"/>
                </a:tc>
                <a:tc>
                  <a:txBody>
                    <a:bodyPr/>
                    <a:lstStyle/>
                    <a:p>
                      <a:pPr algn="ctr" fontAlgn="b"/>
                      <a:r>
                        <a:rPr lang="en-US" sz="1800" b="0" i="0" u="none" strike="noStrike">
                          <a:solidFill>
                            <a:srgbClr val="000000"/>
                          </a:solidFill>
                          <a:latin typeface="Calibri"/>
                        </a:rPr>
                        <a:t>38,800</a:t>
                      </a:r>
                    </a:p>
                  </a:txBody>
                  <a:tcPr marL="9525" marR="9525" marT="9525" marB="0" anchor="ctr"/>
                </a:tc>
              </a:tr>
              <a:tr h="370840">
                <a:tc>
                  <a:txBody>
                    <a:bodyPr/>
                    <a:lstStyle/>
                    <a:p>
                      <a:pPr algn="ctr" fontAlgn="b"/>
                      <a:r>
                        <a:rPr lang="en-US" sz="1800" b="0" i="0" u="none" strike="noStrike">
                          <a:solidFill>
                            <a:srgbClr val="000000"/>
                          </a:solidFill>
                          <a:latin typeface="Calibri"/>
                        </a:rPr>
                        <a:t>R. Jensen</a:t>
                      </a:r>
                    </a:p>
                  </a:txBody>
                  <a:tcPr marL="9525" marR="9525" marT="9525" marB="0" anchor="ctr"/>
                </a:tc>
                <a:tc>
                  <a:txBody>
                    <a:bodyPr/>
                    <a:lstStyle/>
                    <a:p>
                      <a:pPr algn="ctr" fontAlgn="b"/>
                      <a:r>
                        <a:rPr lang="en-US" sz="1800" b="0" i="0" u="none" strike="noStrike" dirty="0" smtClean="0">
                          <a:solidFill>
                            <a:srgbClr val="000000"/>
                          </a:solidFill>
                          <a:latin typeface="Calibri"/>
                        </a:rPr>
                        <a:t>5</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1(2300</a:t>
                      </a:r>
                      <a:r>
                        <a:rPr lang="en-US" sz="1800" b="0" i="0" u="none" strike="noStrike" dirty="0">
                          <a:solidFill>
                            <a:srgbClr val="000000"/>
                          </a:solidFill>
                          <a:latin typeface="Calibri"/>
                        </a:rPr>
                        <a:t>) = 2300</a:t>
                      </a:r>
                    </a:p>
                  </a:txBody>
                  <a:tcPr marL="9525" marR="9525" marT="9525" marB="0" anchor="ctr"/>
                </a:tc>
                <a:tc>
                  <a:txBody>
                    <a:bodyPr/>
                    <a:lstStyle/>
                    <a:p>
                      <a:pPr algn="ctr" fontAlgn="b"/>
                      <a:r>
                        <a:rPr lang="en-US" sz="1800" b="0" i="0" u="none" strike="noStrike" dirty="0" smtClean="0">
                          <a:solidFill>
                            <a:srgbClr val="000000"/>
                          </a:solidFill>
                          <a:latin typeface="Calibri"/>
                        </a:rPr>
                        <a:t>2</a:t>
                      </a:r>
                      <a:r>
                        <a:rPr lang="en-US" sz="1800" b="0" i="0" u="none" strike="noStrike" baseline="30000" dirty="0" smtClean="0">
                          <a:solidFill>
                            <a:srgbClr val="000000"/>
                          </a:solidFill>
                          <a:latin typeface="Calibri"/>
                        </a:rPr>
                        <a:t>nd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4(3100</a:t>
                      </a:r>
                      <a:r>
                        <a:rPr lang="en-US" sz="1800" b="0" i="0" u="none" strike="noStrike" dirty="0">
                          <a:solidFill>
                            <a:srgbClr val="000000"/>
                          </a:solidFill>
                          <a:latin typeface="Calibri"/>
                        </a:rPr>
                        <a:t>) = 12,400</a:t>
                      </a:r>
                    </a:p>
                  </a:txBody>
                  <a:tcPr marL="9525" marR="9525" marT="9525" marB="0" anchor="ctr"/>
                </a:tc>
                <a:tc>
                  <a:txBody>
                    <a:bodyPr/>
                    <a:lstStyle/>
                    <a:p>
                      <a:pPr algn="ctr" fontAlgn="b"/>
                      <a:r>
                        <a:rPr lang="en-US" sz="1800" b="0" i="0" u="none" strike="noStrike" dirty="0" smtClean="0">
                          <a:solidFill>
                            <a:srgbClr val="000000"/>
                          </a:solidFill>
                          <a:latin typeface="Calibri"/>
                        </a:rPr>
                        <a:t>4</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2(4000</a:t>
                      </a:r>
                      <a:r>
                        <a:rPr lang="en-US" sz="1800" b="0" i="0" u="none" strike="noStrike" dirty="0">
                          <a:solidFill>
                            <a:srgbClr val="000000"/>
                          </a:solidFill>
                          <a:latin typeface="Calibri"/>
                        </a:rPr>
                        <a:t>) = 8000</a:t>
                      </a:r>
                    </a:p>
                  </a:txBody>
                  <a:tcPr marL="9525" marR="9525" marT="9525" marB="0" anchor="ctr"/>
                </a:tc>
                <a:tc>
                  <a:txBody>
                    <a:bodyPr/>
                    <a:lstStyle/>
                    <a:p>
                      <a:pPr algn="ctr" fontAlgn="b"/>
                      <a:r>
                        <a:rPr lang="en-US" sz="1800" b="0" i="0" u="none" strike="noStrike" dirty="0" smtClean="0">
                          <a:solidFill>
                            <a:srgbClr val="000000"/>
                          </a:solidFill>
                          <a:latin typeface="Calibri"/>
                        </a:rPr>
                        <a:t>5</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1(2200</a:t>
                      </a:r>
                      <a:r>
                        <a:rPr lang="en-US" sz="1800" b="0" i="0" u="none" strike="noStrike" dirty="0">
                          <a:solidFill>
                            <a:srgbClr val="000000"/>
                          </a:solidFill>
                          <a:latin typeface="Calibri"/>
                        </a:rPr>
                        <a:t>) = 2200</a:t>
                      </a:r>
                    </a:p>
                  </a:txBody>
                  <a:tcPr marL="9525" marR="9525" marT="9525" marB="0" anchor="ctr"/>
                </a:tc>
                <a:tc>
                  <a:txBody>
                    <a:bodyPr/>
                    <a:lstStyle/>
                    <a:p>
                      <a:pPr algn="ctr" fontAlgn="b"/>
                      <a:r>
                        <a:rPr lang="en-US" sz="1800" b="0" i="0" u="none" strike="noStrike">
                          <a:solidFill>
                            <a:srgbClr val="000000"/>
                          </a:solidFill>
                          <a:latin typeface="Calibri"/>
                        </a:rPr>
                        <a:t>24,900</a:t>
                      </a:r>
                    </a:p>
                  </a:txBody>
                  <a:tcPr marL="9525" marR="9525" marT="9525" marB="0" anchor="ctr"/>
                </a:tc>
              </a:tr>
              <a:tr h="370840">
                <a:tc>
                  <a:txBody>
                    <a:bodyPr/>
                    <a:lstStyle/>
                    <a:p>
                      <a:pPr algn="ctr" fontAlgn="b"/>
                      <a:r>
                        <a:rPr lang="en-US" sz="1800" b="0" i="0" u="none" strike="noStrike">
                          <a:solidFill>
                            <a:srgbClr val="000000"/>
                          </a:solidFill>
                          <a:latin typeface="Calibri"/>
                        </a:rPr>
                        <a:t>T. Taylor</a:t>
                      </a:r>
                    </a:p>
                  </a:txBody>
                  <a:tcPr marL="9525" marR="9525" marT="9525" marB="0" anchor="ctr"/>
                </a:tc>
                <a:tc>
                  <a:txBody>
                    <a:bodyPr/>
                    <a:lstStyle/>
                    <a:p>
                      <a:pPr algn="ctr" fontAlgn="b"/>
                      <a:r>
                        <a:rPr lang="en-US" sz="1800" b="0" i="0" u="none" strike="noStrike" dirty="0" smtClean="0">
                          <a:solidFill>
                            <a:srgbClr val="000000"/>
                          </a:solidFill>
                          <a:latin typeface="Calibri"/>
                        </a:rPr>
                        <a:t>4</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2(2300</a:t>
                      </a:r>
                      <a:r>
                        <a:rPr lang="en-US" sz="1800" b="0" i="0" u="none" strike="noStrike" dirty="0">
                          <a:solidFill>
                            <a:srgbClr val="000000"/>
                          </a:solidFill>
                          <a:latin typeface="Calibri"/>
                        </a:rPr>
                        <a:t>) = 4600</a:t>
                      </a:r>
                    </a:p>
                  </a:txBody>
                  <a:tcPr marL="9525" marR="9525" marT="9525" marB="0" anchor="ctr"/>
                </a:tc>
                <a:tc>
                  <a:txBody>
                    <a:bodyPr/>
                    <a:lstStyle/>
                    <a:p>
                      <a:pPr algn="ctr" fontAlgn="b"/>
                      <a:r>
                        <a:rPr lang="en-US" sz="1800" b="0" i="0" u="none" strike="noStrike" dirty="0" smtClean="0">
                          <a:solidFill>
                            <a:srgbClr val="000000"/>
                          </a:solidFill>
                          <a:latin typeface="Calibri"/>
                        </a:rPr>
                        <a:t>4</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2(3100</a:t>
                      </a:r>
                      <a:r>
                        <a:rPr lang="en-US" sz="1800" b="0" i="0" u="none" strike="noStrike" dirty="0">
                          <a:solidFill>
                            <a:srgbClr val="000000"/>
                          </a:solidFill>
                          <a:latin typeface="Calibri"/>
                        </a:rPr>
                        <a:t>) = 6200</a:t>
                      </a:r>
                    </a:p>
                  </a:txBody>
                  <a:tcPr marL="9525" marR="9525" marT="9525" marB="0" anchor="ctr"/>
                </a:tc>
                <a:tc>
                  <a:txBody>
                    <a:bodyPr/>
                    <a:lstStyle/>
                    <a:p>
                      <a:pPr algn="ctr" fontAlgn="b"/>
                      <a:r>
                        <a:rPr lang="en-US" sz="1800" b="0" i="0" u="none" strike="noStrike" dirty="0" smtClean="0">
                          <a:solidFill>
                            <a:srgbClr val="000000"/>
                          </a:solidFill>
                          <a:latin typeface="Calibri"/>
                        </a:rPr>
                        <a:t>1</a:t>
                      </a:r>
                      <a:r>
                        <a:rPr lang="en-US" sz="1800" b="0" i="0" u="none" strike="noStrike" baseline="30000" dirty="0" smtClean="0">
                          <a:solidFill>
                            <a:srgbClr val="000000"/>
                          </a:solidFill>
                          <a:latin typeface="Calibri"/>
                        </a:rPr>
                        <a:t>st</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5(4000</a:t>
                      </a:r>
                      <a:r>
                        <a:rPr lang="en-US" sz="1800" b="0" i="0" u="none" strike="noStrike" dirty="0">
                          <a:solidFill>
                            <a:srgbClr val="000000"/>
                          </a:solidFill>
                          <a:latin typeface="Calibri"/>
                        </a:rPr>
                        <a:t>) = 20,000</a:t>
                      </a:r>
                    </a:p>
                  </a:txBody>
                  <a:tcPr marL="9525" marR="9525" marT="9525" marB="0" anchor="ctr"/>
                </a:tc>
                <a:tc>
                  <a:txBody>
                    <a:bodyPr/>
                    <a:lstStyle/>
                    <a:p>
                      <a:pPr algn="ctr" fontAlgn="b"/>
                      <a:r>
                        <a:rPr lang="en-US" sz="1800" b="0" i="0" u="none" strike="noStrike" dirty="0" smtClean="0">
                          <a:solidFill>
                            <a:srgbClr val="000000"/>
                          </a:solidFill>
                          <a:latin typeface="Calibri"/>
                        </a:rPr>
                        <a:t>1</a:t>
                      </a:r>
                      <a:r>
                        <a:rPr lang="en-US" sz="1800" b="0" i="0" u="none" strike="noStrike" baseline="30000" dirty="0" smtClean="0">
                          <a:solidFill>
                            <a:srgbClr val="000000"/>
                          </a:solidFill>
                          <a:latin typeface="Calibri"/>
                        </a:rPr>
                        <a:t>st</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5(2200</a:t>
                      </a:r>
                      <a:r>
                        <a:rPr lang="en-US" sz="1800" b="0" i="0" u="none" strike="noStrike" dirty="0">
                          <a:solidFill>
                            <a:srgbClr val="000000"/>
                          </a:solidFill>
                          <a:latin typeface="Calibri"/>
                        </a:rPr>
                        <a:t>) = 11,000</a:t>
                      </a:r>
                    </a:p>
                  </a:txBody>
                  <a:tcPr marL="9525" marR="9525" marT="9525" marB="0" anchor="ctr"/>
                </a:tc>
                <a:tc>
                  <a:txBody>
                    <a:bodyPr/>
                    <a:lstStyle/>
                    <a:p>
                      <a:pPr algn="ctr" fontAlgn="b"/>
                      <a:r>
                        <a:rPr lang="en-US" sz="1800" b="0" i="0" u="none" strike="noStrike">
                          <a:solidFill>
                            <a:srgbClr val="000000"/>
                          </a:solidFill>
                          <a:latin typeface="Calibri"/>
                        </a:rPr>
                        <a:t>41,800</a:t>
                      </a:r>
                    </a:p>
                  </a:txBody>
                  <a:tcPr marL="9525" marR="9525" marT="9525" marB="0" anchor="ctr"/>
                </a:tc>
              </a:tr>
              <a:tr h="370840">
                <a:tc>
                  <a:txBody>
                    <a:bodyPr/>
                    <a:lstStyle/>
                    <a:p>
                      <a:pPr algn="ctr" fontAlgn="b"/>
                      <a:r>
                        <a:rPr lang="en-US" sz="1800" b="0" i="0" u="none" strike="noStrike">
                          <a:solidFill>
                            <a:srgbClr val="000000"/>
                          </a:solidFill>
                          <a:latin typeface="Calibri"/>
                        </a:rPr>
                        <a:t>L. Wright</a:t>
                      </a:r>
                    </a:p>
                  </a:txBody>
                  <a:tcPr marL="9525" marR="9525" marT="9525" marB="0" anchor="ctr"/>
                </a:tc>
                <a:tc>
                  <a:txBody>
                    <a:bodyPr/>
                    <a:lstStyle/>
                    <a:p>
                      <a:pPr algn="ctr" fontAlgn="b"/>
                      <a:r>
                        <a:rPr lang="en-US" sz="1800" b="0" i="0" u="none" strike="noStrike" dirty="0" smtClean="0">
                          <a:solidFill>
                            <a:srgbClr val="000000"/>
                          </a:solidFill>
                          <a:latin typeface="Calibri"/>
                        </a:rPr>
                        <a:t>2</a:t>
                      </a:r>
                      <a:r>
                        <a:rPr lang="en-US" sz="1800" b="0" i="0" u="none" strike="noStrike" baseline="30000" dirty="0" smtClean="0">
                          <a:solidFill>
                            <a:srgbClr val="000000"/>
                          </a:solidFill>
                          <a:latin typeface="Calibri"/>
                        </a:rPr>
                        <a:t>nd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4(2300</a:t>
                      </a:r>
                      <a:r>
                        <a:rPr lang="en-US" sz="1800" b="0" i="0" u="none" strike="noStrike" dirty="0">
                          <a:solidFill>
                            <a:srgbClr val="000000"/>
                          </a:solidFill>
                          <a:latin typeface="Calibri"/>
                        </a:rPr>
                        <a:t>) = 9200</a:t>
                      </a:r>
                    </a:p>
                  </a:txBody>
                  <a:tcPr marL="9525" marR="9525" marT="9525" marB="0" anchor="ctr"/>
                </a:tc>
                <a:tc>
                  <a:txBody>
                    <a:bodyPr/>
                    <a:lstStyle/>
                    <a:p>
                      <a:pPr algn="ctr" fontAlgn="b"/>
                      <a:r>
                        <a:rPr lang="en-US" sz="1800" b="0" i="0" u="none" strike="noStrike" dirty="0" smtClean="0">
                          <a:solidFill>
                            <a:srgbClr val="000000"/>
                          </a:solidFill>
                          <a:latin typeface="Calibri"/>
                        </a:rPr>
                        <a:t>5</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1(3100</a:t>
                      </a:r>
                      <a:r>
                        <a:rPr lang="en-US" sz="1800" b="0" i="0" u="none" strike="noStrike" dirty="0">
                          <a:solidFill>
                            <a:srgbClr val="000000"/>
                          </a:solidFill>
                          <a:latin typeface="Calibri"/>
                        </a:rPr>
                        <a:t>) = 3100</a:t>
                      </a:r>
                    </a:p>
                  </a:txBody>
                  <a:tcPr marL="9525" marR="9525" marT="9525" marB="0" anchor="ctr"/>
                </a:tc>
                <a:tc>
                  <a:txBody>
                    <a:bodyPr/>
                    <a:lstStyle/>
                    <a:p>
                      <a:pPr algn="ctr" fontAlgn="b"/>
                      <a:r>
                        <a:rPr lang="en-US" sz="1800" b="0" i="0" u="none" strike="noStrike" dirty="0" smtClean="0">
                          <a:solidFill>
                            <a:srgbClr val="000000"/>
                          </a:solidFill>
                          <a:latin typeface="Calibri"/>
                        </a:rPr>
                        <a:t>5</a:t>
                      </a:r>
                      <a:r>
                        <a:rPr lang="en-US" sz="1800" b="0" i="0" u="none" strike="noStrike" baseline="30000" dirty="0" smtClean="0">
                          <a:solidFill>
                            <a:srgbClr val="000000"/>
                          </a:solidFill>
                          <a:latin typeface="Calibri"/>
                        </a:rPr>
                        <a:t>th</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1(4000</a:t>
                      </a:r>
                      <a:r>
                        <a:rPr lang="en-US" sz="1800" b="0" i="0" u="none" strike="noStrike" dirty="0">
                          <a:solidFill>
                            <a:srgbClr val="000000"/>
                          </a:solidFill>
                          <a:latin typeface="Calibri"/>
                        </a:rPr>
                        <a:t>) = 4000</a:t>
                      </a:r>
                    </a:p>
                  </a:txBody>
                  <a:tcPr marL="9525" marR="9525" marT="9525" marB="0" anchor="ctr"/>
                </a:tc>
                <a:tc>
                  <a:txBody>
                    <a:bodyPr/>
                    <a:lstStyle/>
                    <a:p>
                      <a:pPr algn="ctr" fontAlgn="b"/>
                      <a:r>
                        <a:rPr lang="en-US" sz="1800" b="0" i="0" u="none" strike="noStrike" dirty="0" smtClean="0">
                          <a:solidFill>
                            <a:srgbClr val="000000"/>
                          </a:solidFill>
                          <a:latin typeface="Calibri"/>
                        </a:rPr>
                        <a:t>3</a:t>
                      </a:r>
                      <a:r>
                        <a:rPr lang="en-US" sz="1800" b="0" i="0" u="none" strike="noStrike" baseline="30000" dirty="0" smtClean="0">
                          <a:solidFill>
                            <a:srgbClr val="000000"/>
                          </a:solidFill>
                          <a:latin typeface="Calibri"/>
                        </a:rPr>
                        <a:t>rd</a:t>
                      </a:r>
                      <a:endParaRPr lang="en-US" sz="1800" b="0" i="0" u="none" strike="noStrike" dirty="0" smtClean="0">
                        <a:solidFill>
                          <a:srgbClr val="000000"/>
                        </a:solidFill>
                        <a:latin typeface="Calibri"/>
                      </a:endParaRPr>
                    </a:p>
                    <a:p>
                      <a:pPr algn="ctr" fontAlgn="b"/>
                      <a:r>
                        <a:rPr lang="en-US" sz="1800" b="0" i="0" u="none" strike="noStrike" dirty="0" smtClean="0">
                          <a:solidFill>
                            <a:srgbClr val="000000"/>
                          </a:solidFill>
                          <a:latin typeface="Calibri"/>
                        </a:rPr>
                        <a:t>3(2200</a:t>
                      </a:r>
                      <a:r>
                        <a:rPr lang="en-US" sz="1800" b="0" i="0" u="none" strike="noStrike" dirty="0">
                          <a:solidFill>
                            <a:srgbClr val="000000"/>
                          </a:solidFill>
                          <a:latin typeface="Calibri"/>
                        </a:rPr>
                        <a:t>) = 6600</a:t>
                      </a:r>
                    </a:p>
                  </a:txBody>
                  <a:tcPr marL="9525" marR="9525" marT="9525" marB="0" anchor="ctr"/>
                </a:tc>
                <a:tc>
                  <a:txBody>
                    <a:bodyPr/>
                    <a:lstStyle/>
                    <a:p>
                      <a:pPr algn="ctr" fontAlgn="b"/>
                      <a:r>
                        <a:rPr lang="en-US" sz="1800" b="0" i="0" u="none" strike="noStrike">
                          <a:solidFill>
                            <a:srgbClr val="000000"/>
                          </a:solidFill>
                          <a:latin typeface="Calibri"/>
                        </a:rPr>
                        <a:t>22,900</a:t>
                      </a:r>
                    </a:p>
                  </a:txBody>
                  <a:tcPr marL="9525" marR="9525" marT="9525" marB="0" anchor="ctr"/>
                </a:tc>
              </a:tr>
              <a:tr h="370840">
                <a:tc>
                  <a:txBody>
                    <a:bodyPr/>
                    <a:lstStyle/>
                    <a:p>
                      <a:pPr algn="ctr" fontAlgn="b"/>
                      <a:r>
                        <a:rPr lang="en-US" sz="1800" b="1" i="0" u="none" strike="noStrike" dirty="0">
                          <a:solidFill>
                            <a:srgbClr val="000000"/>
                          </a:solidFill>
                          <a:latin typeface="Calibri"/>
                        </a:rPr>
                        <a:t>Total Votes</a:t>
                      </a:r>
                    </a:p>
                  </a:txBody>
                  <a:tcPr marL="9525" marR="9525" marT="9525" marB="0" anchor="ctr"/>
                </a:tc>
                <a:tc>
                  <a:txBody>
                    <a:bodyPr/>
                    <a:lstStyle/>
                    <a:p>
                      <a:pPr algn="ctr" fontAlgn="b"/>
                      <a:r>
                        <a:rPr lang="en-US" sz="1800" b="1" i="0" u="none" strike="noStrike" dirty="0">
                          <a:solidFill>
                            <a:srgbClr val="000000"/>
                          </a:solidFill>
                          <a:latin typeface="Calibri"/>
                        </a:rPr>
                        <a:t>2300</a:t>
                      </a:r>
                    </a:p>
                  </a:txBody>
                  <a:tcPr marL="9525" marR="9525" marT="9525" marB="0" anchor="ctr"/>
                </a:tc>
                <a:tc>
                  <a:txBody>
                    <a:bodyPr/>
                    <a:lstStyle/>
                    <a:p>
                      <a:pPr algn="ctr" fontAlgn="b"/>
                      <a:r>
                        <a:rPr lang="en-US" sz="1800" b="1" i="0" u="none" strike="noStrike" dirty="0">
                          <a:solidFill>
                            <a:srgbClr val="000000"/>
                          </a:solidFill>
                          <a:latin typeface="Calibri"/>
                        </a:rPr>
                        <a:t>3100</a:t>
                      </a:r>
                    </a:p>
                  </a:txBody>
                  <a:tcPr marL="9525" marR="9525" marT="9525" marB="0" anchor="ctr"/>
                </a:tc>
                <a:tc>
                  <a:txBody>
                    <a:bodyPr/>
                    <a:lstStyle/>
                    <a:p>
                      <a:pPr algn="ctr" fontAlgn="b"/>
                      <a:r>
                        <a:rPr lang="en-US" sz="1800" b="1" i="0" u="none" strike="noStrike" dirty="0">
                          <a:solidFill>
                            <a:srgbClr val="000000"/>
                          </a:solidFill>
                          <a:latin typeface="Calibri"/>
                        </a:rPr>
                        <a:t>4000</a:t>
                      </a:r>
                    </a:p>
                  </a:txBody>
                  <a:tcPr marL="9525" marR="9525" marT="9525" marB="0" anchor="ctr"/>
                </a:tc>
                <a:tc>
                  <a:txBody>
                    <a:bodyPr/>
                    <a:lstStyle/>
                    <a:p>
                      <a:pPr algn="ctr" fontAlgn="b"/>
                      <a:r>
                        <a:rPr lang="en-US" sz="1800" b="1" i="0" u="none" strike="noStrike" dirty="0">
                          <a:solidFill>
                            <a:srgbClr val="000000"/>
                          </a:solidFill>
                          <a:latin typeface="Calibri"/>
                        </a:rPr>
                        <a:t>2200</a:t>
                      </a:r>
                    </a:p>
                  </a:txBody>
                  <a:tcPr marL="9525" marR="9525" marT="9525" marB="0" anchor="ctr"/>
                </a:tc>
                <a:tc>
                  <a:txBody>
                    <a:bodyPr/>
                    <a:lstStyle/>
                    <a:p>
                      <a:pPr algn="ctr" fontAlgn="b"/>
                      <a:r>
                        <a:rPr lang="en-US" sz="1800" b="0" i="0" u="none" strike="noStrike" dirty="0">
                          <a:solidFill>
                            <a:srgbClr val="000000"/>
                          </a:solidFill>
                          <a:latin typeface="Calibri"/>
                        </a:rPr>
                        <a:t> </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Majority Criterion and the </a:t>
            </a:r>
            <a:r>
              <a:rPr lang="en-US" dirty="0" err="1" smtClean="0"/>
              <a:t>Borda</a:t>
            </a:r>
            <a:r>
              <a:rPr lang="en-US" dirty="0" smtClean="0"/>
              <a:t> Count Method (cont.) </a:t>
            </a:r>
            <a:endParaRPr lang="en-US" dirty="0"/>
          </a:p>
        </p:txBody>
      </p:sp>
      <p:sp>
        <p:nvSpPr>
          <p:cNvPr id="5" name="Content Placeholder 4"/>
          <p:cNvSpPr>
            <a:spLocks noGrp="1"/>
          </p:cNvSpPr>
          <p:nvPr>
            <p:ph idx="1"/>
          </p:nvPr>
        </p:nvSpPr>
        <p:spPr/>
        <p:txBody>
          <a:bodyPr/>
          <a:lstStyle/>
          <a:p>
            <a:pPr marL="461963"/>
            <a:r>
              <a:rPr lang="en-US" dirty="0" smtClean="0"/>
              <a:t>From the final column, it is clear that H. </a:t>
            </a:r>
            <a:r>
              <a:rPr lang="en-US" dirty="0" err="1" smtClean="0"/>
              <a:t>Beridze</a:t>
            </a:r>
            <a:r>
              <a:rPr lang="en-US" dirty="0" smtClean="0"/>
              <a:t> is the winner with </a:t>
            </a:r>
            <a:r>
              <a:rPr lang="en-US" dirty="0" smtClean="0">
                <a:solidFill>
                  <a:srgbClr val="FF0000"/>
                </a:solidFill>
              </a:rPr>
              <a:t>45,600</a:t>
            </a:r>
            <a:r>
              <a:rPr lang="en-US" dirty="0" smtClean="0"/>
              <a:t> points using the </a:t>
            </a:r>
            <a:r>
              <a:rPr lang="en-US" dirty="0" err="1" smtClean="0"/>
              <a:t>Borda</a:t>
            </a:r>
            <a:r>
              <a:rPr lang="en-US" dirty="0" smtClean="0"/>
              <a:t> count method. </a:t>
            </a:r>
          </a:p>
          <a:p>
            <a:endParaRPr lang="en-US" b="1" dirty="0"/>
          </a:p>
          <a:p>
            <a:pPr marL="461963" indent="-461963"/>
            <a:r>
              <a:rPr lang="en-US" b="1" dirty="0" smtClean="0"/>
              <a:t>c.	</a:t>
            </a:r>
            <a:r>
              <a:rPr lang="en-US" dirty="0" smtClean="0"/>
              <a:t>Using </a:t>
            </a:r>
            <a:r>
              <a:rPr lang="en-US" dirty="0"/>
              <a:t>the </a:t>
            </a:r>
            <a:r>
              <a:rPr lang="en-US" dirty="0" err="1"/>
              <a:t>Borda</a:t>
            </a:r>
            <a:r>
              <a:rPr lang="en-US" dirty="0"/>
              <a:t> count method, H. </a:t>
            </a:r>
            <a:r>
              <a:rPr lang="en-US" dirty="0" err="1"/>
              <a:t>Berdize</a:t>
            </a:r>
            <a:r>
              <a:rPr lang="en-US" dirty="0"/>
              <a:t> would be declared the winner. However, T. Taylor received a majority of the votes and would win using the majority rule method. Therefore, the </a:t>
            </a:r>
            <a:r>
              <a:rPr lang="en-US" dirty="0" err="1"/>
              <a:t>Borda</a:t>
            </a:r>
            <a:r>
              <a:rPr lang="en-US" dirty="0"/>
              <a:t> count method does not satisfy the majority rule criterion in this election. </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Monotonicity Criterion</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Monotonicity Criterion</a:t>
            </a:r>
          </a:p>
          <a:p>
            <a:pPr marL="12700" lvl="0" indent="-12700" eaLnBrk="0" hangingPunct="0">
              <a:tabLst>
                <a:tab pos="457200" algn="l"/>
              </a:tabLst>
              <a:defRPr/>
            </a:pPr>
            <a:r>
              <a:rPr lang="en-US" dirty="0" smtClean="0">
                <a:solidFill>
                  <a:srgbClr val="000000"/>
                </a:solidFill>
              </a:rPr>
              <a:t>The </a:t>
            </a:r>
            <a:r>
              <a:rPr lang="en-US" b="1" dirty="0" smtClean="0">
                <a:solidFill>
                  <a:srgbClr val="C00000"/>
                </a:solidFill>
              </a:rPr>
              <a:t>monotonicity criterion </a:t>
            </a:r>
            <a:r>
              <a:rPr lang="en-US" dirty="0" smtClean="0">
                <a:solidFill>
                  <a:srgbClr val="000000"/>
                </a:solidFill>
              </a:rPr>
              <a:t>requires that if a </a:t>
            </a:r>
            <a:br>
              <a:rPr lang="en-US" dirty="0" smtClean="0">
                <a:solidFill>
                  <a:srgbClr val="000000"/>
                </a:solidFill>
              </a:rPr>
            </a:br>
            <a:r>
              <a:rPr lang="en-US" dirty="0" smtClean="0">
                <a:solidFill>
                  <a:srgbClr val="000000"/>
                </a:solidFill>
              </a:rPr>
              <a:t>Candidate </a:t>
            </a:r>
            <a:r>
              <a:rPr lang="en-US" i="1" dirty="0" smtClean="0">
                <a:solidFill>
                  <a:srgbClr val="000000"/>
                </a:solidFill>
              </a:rPr>
              <a:t>X</a:t>
            </a:r>
            <a:r>
              <a:rPr lang="en-US" dirty="0" smtClean="0">
                <a:solidFill>
                  <a:srgbClr val="000000"/>
                </a:solidFill>
              </a:rPr>
              <a:t> wins an election, then </a:t>
            </a:r>
            <a:r>
              <a:rPr lang="en-US" i="1" dirty="0" smtClean="0">
                <a:solidFill>
                  <a:srgbClr val="000000"/>
                </a:solidFill>
              </a:rPr>
              <a:t>X</a:t>
            </a:r>
            <a:r>
              <a:rPr lang="en-US" dirty="0" smtClean="0">
                <a:solidFill>
                  <a:srgbClr val="000000"/>
                </a:solidFill>
              </a:rPr>
              <a:t> would also win a second election if each voter were allowed to reorder the candidates in such a way that </a:t>
            </a:r>
            <a:r>
              <a:rPr lang="en-US" i="1" dirty="0" smtClean="0">
                <a:solidFill>
                  <a:srgbClr val="000000"/>
                </a:solidFill>
              </a:rPr>
              <a:t>X</a:t>
            </a:r>
            <a:r>
              <a:rPr lang="en-US" dirty="0" smtClean="0">
                <a:solidFill>
                  <a:srgbClr val="000000"/>
                </a:solidFill>
              </a:rPr>
              <a:t> only increases in ranking while the order of the other candidates remained the same.</a:t>
            </a:r>
            <a:endParaRPr lang="en-US" dirty="0"/>
          </a:p>
        </p:txBody>
      </p:sp>
    </p:spTree>
    <p:extLst>
      <p:ext uri="{BB962C8B-B14F-4D97-AF65-F5344CB8AC3E}">
        <p14:creationId xmlns:p14="http://schemas.microsoft.com/office/powerpoint/2010/main" val="24920504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a:t>
            </a:r>
            <a:endParaRPr lang="en-US" dirty="0"/>
          </a:p>
        </p:txBody>
      </p:sp>
      <p:sp>
        <p:nvSpPr>
          <p:cNvPr id="3" name="Content Placeholder 2"/>
          <p:cNvSpPr>
            <a:spLocks noGrp="1"/>
          </p:cNvSpPr>
          <p:nvPr>
            <p:ph idx="1"/>
          </p:nvPr>
        </p:nvSpPr>
        <p:spPr/>
        <p:txBody>
          <a:bodyPr/>
          <a:lstStyle/>
          <a:p>
            <a:r>
              <a:rPr lang="en-US" dirty="0" smtClean="0"/>
              <a:t>The city council for the town of Whitman was electing a new vice president. All council members were asked to rank the four candidates in order of preference. Show that by using the plurality with elimination method, the </a:t>
            </a:r>
            <a:r>
              <a:rPr lang="en-US" dirty="0" err="1" smtClean="0"/>
              <a:t>monotonicity</a:t>
            </a:r>
            <a:r>
              <a:rPr lang="en-US" dirty="0" smtClean="0"/>
              <a:t> criterion is violated. The preference table shows the results of the voting.</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graphicFrame>
        <p:nvGraphicFramePr>
          <p:cNvPr id="4" name="Content Placeholder 3"/>
          <p:cNvGraphicFramePr>
            <a:graphicFrameLocks noGrp="1"/>
          </p:cNvGraphicFramePr>
          <p:nvPr>
            <p:ph idx="1"/>
          </p:nvPr>
        </p:nvGraphicFramePr>
        <p:xfrm>
          <a:off x="457200" y="1279525"/>
          <a:ext cx="8229600" cy="299275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6: Preference </a:t>
                      </a:r>
                      <a:r>
                        <a:rPr lang="en-US" sz="2400" b="1" i="0" u="none" strike="noStrike" dirty="0">
                          <a:solidFill>
                            <a:schemeClr val="bg1"/>
                          </a:solidFill>
                          <a:latin typeface="Calibri"/>
                        </a:rPr>
                        <a:t>Table for Whitman City Council Vice </a:t>
                      </a:r>
                      <a:r>
                        <a:rPr lang="en-US" sz="2400" b="1" i="0" u="none" strike="noStrike" dirty="0" smtClean="0">
                          <a:solidFill>
                            <a:schemeClr val="bg1"/>
                          </a:solidFill>
                          <a:latin typeface="Calibri"/>
                        </a:rPr>
                        <a:t>President</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a:solidFill>
                            <a:srgbClr val="000000"/>
                          </a:solidFill>
                          <a:latin typeface="Calibri"/>
                        </a:rPr>
                        <a:t>White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Calibri"/>
                        </a:rPr>
                        <a:t>rd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a:solidFill>
                            <a:srgbClr val="000000"/>
                          </a:solidFill>
                          <a:latin typeface="Calibri"/>
                        </a:rPr>
                        <a:t>White</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Calibri"/>
                        </a:rPr>
                        <a:t>th</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White</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White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000000"/>
                          </a:solidFill>
                          <a:latin typeface="Calibri"/>
                        </a:rPr>
                        <a:t>5</a:t>
                      </a:r>
                    </a:p>
                  </a:txBody>
                  <a:tcPr marL="9525" marR="9525" marT="9525" marB="0" anchor="ctr"/>
                </a:tc>
                <a:tc>
                  <a:txBody>
                    <a:bodyPr/>
                    <a:lstStyle/>
                    <a:p>
                      <a:pPr algn="ctr" fontAlgn="b"/>
                      <a:r>
                        <a:rPr lang="en-US" sz="2400" b="1" i="0" u="none" strike="noStrike" dirty="0">
                          <a:solidFill>
                            <a:srgbClr val="000000"/>
                          </a:solidFill>
                          <a:latin typeface="Calibri"/>
                        </a:rPr>
                        <a:t>4</a:t>
                      </a:r>
                    </a:p>
                  </a:txBody>
                  <a:tcPr marL="9525" marR="9525" marT="9525" marB="0" anchor="ctr"/>
                </a:tc>
                <a:tc>
                  <a:txBody>
                    <a:bodyPr/>
                    <a:lstStyle/>
                    <a:p>
                      <a:pPr algn="ctr" fontAlgn="b"/>
                      <a:r>
                        <a:rPr lang="en-US" sz="2400" b="1" i="0" u="none" strike="noStrike" dirty="0">
                          <a:solidFill>
                            <a:srgbClr val="000000"/>
                          </a:solidFill>
                          <a:latin typeface="Calibri"/>
                        </a:rPr>
                        <a:t>2</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5" name="Content Placeholder 4"/>
          <p:cNvSpPr>
            <a:spLocks noGrp="1"/>
          </p:cNvSpPr>
          <p:nvPr>
            <p:ph idx="1"/>
          </p:nvPr>
        </p:nvSpPr>
        <p:spPr>
          <a:xfrm>
            <a:off x="457200" y="1280160"/>
            <a:ext cx="8229600" cy="5004447"/>
          </a:xfrm>
        </p:spPr>
        <p:txBody>
          <a:bodyPr>
            <a:spAutoFit/>
          </a:bodyPr>
          <a:lstStyle/>
          <a:p>
            <a:r>
              <a:rPr lang="en-US" b="1" dirty="0" smtClean="0"/>
              <a:t>Solution </a:t>
            </a:r>
          </a:p>
          <a:p>
            <a:pPr>
              <a:spcBef>
                <a:spcPts val="0"/>
              </a:spcBef>
            </a:pPr>
            <a:r>
              <a:rPr lang="en-US" dirty="0" smtClean="0"/>
              <a:t>In order to show that the </a:t>
            </a:r>
            <a:r>
              <a:rPr lang="en-US" dirty="0" err="1" smtClean="0"/>
              <a:t>monotonicity</a:t>
            </a:r>
            <a:r>
              <a:rPr lang="en-US" dirty="0" smtClean="0"/>
              <a:t> criterion is violated using the plurality with elimination method, we need to first find the winner of the election using the plurality with elimination method. Recall that when using this method, if no candidate has a majority of the first-place votes, the candidate with the least amount of first-place votes is eliminated in each round. A majority is more than half the number of votes. In this case, there were </a:t>
            </a:r>
          </a:p>
          <a:p>
            <a:pPr algn="ctr">
              <a:spcBef>
                <a:spcPts val="0"/>
              </a:spcBef>
            </a:pPr>
            <a:r>
              <a:rPr lang="fr-FR" dirty="0" smtClean="0">
                <a:solidFill>
                  <a:srgbClr val="000099"/>
                </a:solidFill>
              </a:rPr>
              <a:t>6 + 5 + 4 + 2 = 17 </a:t>
            </a:r>
            <a:r>
              <a:rPr lang="fr-FR" dirty="0" smtClean="0"/>
              <a:t>votes.</a:t>
            </a:r>
            <a:r>
              <a:rPr lang="fr-FR" dirty="0" smtClean="0">
                <a:solidFill>
                  <a:srgbClr val="000099"/>
                </a:solidFill>
              </a:rPr>
              <a:t>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5" name="Content Placeholder 4"/>
          <p:cNvSpPr>
            <a:spLocks noGrp="1"/>
          </p:cNvSpPr>
          <p:nvPr>
            <p:ph idx="1"/>
          </p:nvPr>
        </p:nvSpPr>
        <p:spPr/>
        <p:txBody>
          <a:bodyPr>
            <a:noAutofit/>
          </a:bodyPr>
          <a:lstStyle/>
          <a:p>
            <a:r>
              <a:rPr lang="en-US" dirty="0" smtClean="0"/>
              <a:t>Half of 17 is 8.5, so a majority consists of at least 9 votes. The following is a list of the number of first-place votes received by each candidate. </a:t>
            </a:r>
          </a:p>
          <a:p>
            <a:pPr marL="914400">
              <a:tabLst>
                <a:tab pos="2290763" algn="l"/>
              </a:tabLst>
            </a:pPr>
            <a:r>
              <a:rPr lang="en-US" dirty="0" smtClean="0"/>
              <a:t>Clarke: 	</a:t>
            </a:r>
            <a:r>
              <a:rPr lang="en-US" dirty="0" smtClean="0">
                <a:solidFill>
                  <a:srgbClr val="0000FF"/>
                </a:solidFill>
              </a:rPr>
              <a:t>6</a:t>
            </a:r>
            <a:r>
              <a:rPr lang="en-US" dirty="0" smtClean="0"/>
              <a:t> first-place votes </a:t>
            </a:r>
          </a:p>
          <a:p>
            <a:pPr marL="914400">
              <a:tabLst>
                <a:tab pos="2290763" algn="l"/>
              </a:tabLst>
            </a:pPr>
            <a:r>
              <a:rPr lang="en-US" dirty="0" smtClean="0"/>
              <a:t>Green: 	</a:t>
            </a:r>
            <a:r>
              <a:rPr lang="en-US" dirty="0" smtClean="0">
                <a:solidFill>
                  <a:srgbClr val="000099"/>
                </a:solidFill>
              </a:rPr>
              <a:t>4 + 2 = </a:t>
            </a:r>
            <a:r>
              <a:rPr lang="en-US" dirty="0" smtClean="0">
                <a:solidFill>
                  <a:srgbClr val="0000FF"/>
                </a:solidFill>
              </a:rPr>
              <a:t>6</a:t>
            </a:r>
            <a:r>
              <a:rPr lang="en-US" dirty="0" smtClean="0"/>
              <a:t> first-place votes </a:t>
            </a:r>
          </a:p>
          <a:p>
            <a:pPr marL="914400">
              <a:tabLst>
                <a:tab pos="2290763" algn="l"/>
              </a:tabLst>
            </a:pPr>
            <a:r>
              <a:rPr lang="en-US" dirty="0" smtClean="0"/>
              <a:t>Roberts: 	</a:t>
            </a:r>
            <a:r>
              <a:rPr lang="en-US" dirty="0" smtClean="0">
                <a:solidFill>
                  <a:srgbClr val="0000FF"/>
                </a:solidFill>
              </a:rPr>
              <a:t>5</a:t>
            </a:r>
            <a:r>
              <a:rPr lang="en-US" dirty="0" smtClean="0"/>
              <a:t> first-place votes </a:t>
            </a:r>
          </a:p>
          <a:p>
            <a:pPr marL="914400">
              <a:tabLst>
                <a:tab pos="2290763" algn="l"/>
              </a:tabLst>
            </a:pPr>
            <a:r>
              <a:rPr lang="en-US" dirty="0" smtClean="0"/>
              <a:t>White: 	</a:t>
            </a:r>
            <a:r>
              <a:rPr lang="en-US" dirty="0" smtClean="0">
                <a:solidFill>
                  <a:srgbClr val="0000FF"/>
                </a:solidFill>
              </a:rPr>
              <a:t>0</a:t>
            </a:r>
            <a:r>
              <a:rPr lang="en-US" dirty="0" smtClean="0"/>
              <a:t> first-place votes </a:t>
            </a:r>
          </a:p>
          <a:p>
            <a:r>
              <a:rPr lang="en-US" dirty="0" smtClean="0"/>
              <a:t>Therefore, since no candidate had a majority of votes, White is eliminated with the least amount of first-place votes.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Fair?</a:t>
            </a:r>
            <a:endParaRPr lang="en-US" dirty="0"/>
          </a:p>
        </p:txBody>
      </p:sp>
      <p:sp>
        <p:nvSpPr>
          <p:cNvPr id="3" name="Content Placeholder 2"/>
          <p:cNvSpPr>
            <a:spLocks noGrp="1"/>
          </p:cNvSpPr>
          <p:nvPr>
            <p:ph idx="1"/>
          </p:nvPr>
        </p:nvSpPr>
        <p:spPr/>
        <p:txBody>
          <a:bodyPr>
            <a:normAutofit/>
          </a:bodyPr>
          <a:lstStyle/>
          <a:p>
            <a:r>
              <a:rPr lang="en-US" dirty="0" smtClean="0"/>
              <a:t>How do we begin to define “fairness”? </a:t>
            </a:r>
          </a:p>
          <a:p>
            <a:r>
              <a:rPr lang="en-US" dirty="0" smtClean="0"/>
              <a:t>Historically, individual scholars have proposed a variety of conditions as standards or benchmarks for measures of fairness to help ensure electoral integrity. Five of the most natural conditions have become widely accepted yardsticks of fairness. They are the Condorcet criterion, the majority criterion, the monotonicity criterion, the irrelevant alternatives criterion, and the dictator criterion.</a:t>
            </a:r>
            <a:endParaRPr lang="en-US" dirty="0"/>
          </a:p>
        </p:txBody>
      </p:sp>
    </p:spTree>
    <p:extLst>
      <p:ext uri="{BB962C8B-B14F-4D97-AF65-F5344CB8AC3E}">
        <p14:creationId xmlns:p14="http://schemas.microsoft.com/office/powerpoint/2010/main" val="16900658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graphicFrame>
        <p:nvGraphicFramePr>
          <p:cNvPr id="4" name="Content Placeholder 3"/>
          <p:cNvGraphicFramePr>
            <a:graphicFrameLocks noGrp="1"/>
          </p:cNvGraphicFramePr>
          <p:nvPr>
            <p:ph idx="1"/>
          </p:nvPr>
        </p:nvGraphicFramePr>
        <p:xfrm>
          <a:off x="457200" y="1279525"/>
          <a:ext cx="8229600" cy="262699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7: Plurality </a:t>
                      </a:r>
                      <a:r>
                        <a:rPr lang="en-US" sz="2400" b="1" i="0" u="none" strike="noStrike" dirty="0">
                          <a:solidFill>
                            <a:schemeClr val="bg1"/>
                          </a:solidFill>
                          <a:latin typeface="Calibri"/>
                        </a:rPr>
                        <a:t>with Elimination Cycle </a:t>
                      </a:r>
                      <a:r>
                        <a:rPr lang="en-US" sz="2400" b="1" i="0" u="none" strike="noStrike" dirty="0" smtClean="0">
                          <a:solidFill>
                            <a:schemeClr val="bg1"/>
                          </a:solidFill>
                          <a:latin typeface="Calibri"/>
                        </a:rPr>
                        <a:t>1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dirty="0">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Green</a:t>
                      </a: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dirty="0" smtClean="0">
                          <a:solidFill>
                            <a:srgbClr val="000000"/>
                          </a:solidFill>
                          <a:latin typeface="+mn-lt"/>
                        </a:rPr>
                        <a:t>White</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Calibri"/>
                        </a:rPr>
                        <a:t>rd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dirty="0" smtClean="0">
                          <a:solidFill>
                            <a:srgbClr val="000000"/>
                          </a:solidFill>
                          <a:latin typeface="+mn-lt"/>
                        </a:rPr>
                        <a:t>White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Calibri"/>
                        </a:rPr>
                        <a:t>th</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White</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dirty="0" smtClean="0">
                          <a:solidFill>
                            <a:srgbClr val="000000"/>
                          </a:solidFill>
                          <a:latin typeface="+mn-lt"/>
                        </a:rPr>
                        <a:t>White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Roberts</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000000"/>
                          </a:solidFill>
                          <a:latin typeface="Calibri"/>
                        </a:rPr>
                        <a:t>5</a:t>
                      </a:r>
                    </a:p>
                  </a:txBody>
                  <a:tcPr marL="9525" marR="9525" marT="9525" marB="0" anchor="ctr"/>
                </a:tc>
                <a:tc>
                  <a:txBody>
                    <a:bodyPr/>
                    <a:lstStyle/>
                    <a:p>
                      <a:pPr algn="ctr" fontAlgn="b"/>
                      <a:r>
                        <a:rPr lang="en-US" sz="2400" b="1" i="0" u="none" strike="noStrike" dirty="0">
                          <a:solidFill>
                            <a:srgbClr val="000000"/>
                          </a:solidFill>
                          <a:latin typeface="Calibri"/>
                        </a:rPr>
                        <a:t>4</a:t>
                      </a:r>
                    </a:p>
                  </a:txBody>
                  <a:tcPr marL="9525" marR="9525" marT="9525" marB="0" anchor="ctr"/>
                </a:tc>
                <a:tc>
                  <a:txBody>
                    <a:bodyPr/>
                    <a:lstStyle/>
                    <a:p>
                      <a:pPr algn="ctr" fontAlgn="b"/>
                      <a:r>
                        <a:rPr lang="en-US" sz="2400" b="1" i="0" u="none" strike="noStrike" dirty="0">
                          <a:solidFill>
                            <a:srgbClr val="000000"/>
                          </a:solidFill>
                          <a:latin typeface="Calibri"/>
                        </a:rPr>
                        <a:t>2</a:t>
                      </a:r>
                    </a:p>
                  </a:txBody>
                  <a:tcPr marL="9525" marR="9525" marT="9525" marB="0" anchor="ctr"/>
                </a:tc>
              </a:tr>
            </a:tbl>
          </a:graphicData>
        </a:graphic>
      </p:graphicFrame>
      <p:cxnSp>
        <p:nvCxnSpPr>
          <p:cNvPr id="5" name="Straight Connector 4"/>
          <p:cNvCxnSpPr/>
          <p:nvPr/>
        </p:nvCxnSpPr>
        <p:spPr>
          <a:xfrm>
            <a:off x="2113128" y="3200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2133600" y="3200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748584" y="2819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769056" y="2819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396552" y="3179928"/>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5417024" y="3179928"/>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044520"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7064992"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5" name="Content Placeholder 4"/>
          <p:cNvSpPr>
            <a:spLocks noGrp="1"/>
          </p:cNvSpPr>
          <p:nvPr>
            <p:ph idx="1"/>
          </p:nvPr>
        </p:nvSpPr>
        <p:spPr/>
        <p:txBody>
          <a:bodyPr/>
          <a:lstStyle/>
          <a:p>
            <a:r>
              <a:rPr lang="en-US" dirty="0" smtClean="0"/>
              <a:t>The candidate with the next-smallest number of first-place votes is Roberts with 5 first-place votes. Note that White did not have any first-place votes, so none of our vote counts change when he is eliminated. So the candidate with the next smallest number of first-place votes, Roberts, is eliminated next.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graphicFrame>
        <p:nvGraphicFramePr>
          <p:cNvPr id="4" name="Content Placeholder 3"/>
          <p:cNvGraphicFramePr>
            <a:graphicFrameLocks noGrp="1"/>
          </p:cNvGraphicFramePr>
          <p:nvPr>
            <p:ph idx="1"/>
          </p:nvPr>
        </p:nvGraphicFramePr>
        <p:xfrm>
          <a:off x="457200" y="1279525"/>
          <a:ext cx="8229600" cy="225171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8: Plurality </a:t>
                      </a:r>
                      <a:r>
                        <a:rPr lang="en-US" sz="2400" b="1" i="0" u="none" strike="noStrike" dirty="0">
                          <a:solidFill>
                            <a:schemeClr val="bg1"/>
                          </a:solidFill>
                          <a:latin typeface="Calibri"/>
                        </a:rPr>
                        <a:t>with Elimination Cycle </a:t>
                      </a:r>
                      <a:r>
                        <a:rPr lang="en-US" sz="2400" b="1" i="0" u="none" strike="noStrike" dirty="0" smtClean="0">
                          <a:solidFill>
                            <a:schemeClr val="bg1"/>
                          </a:solidFill>
                          <a:latin typeface="Calibri"/>
                        </a:rPr>
                        <a:t>2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dirty="0" smtClean="0">
                          <a:solidFill>
                            <a:srgbClr val="000000"/>
                          </a:solidFill>
                          <a:latin typeface="+mn-lt"/>
                        </a:rPr>
                        <a:t>Roberts</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Green</a:t>
                      </a: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dirty="0" smtClean="0">
                          <a:solidFill>
                            <a:srgbClr val="000000"/>
                          </a:solidFill>
                          <a:latin typeface="+mn-lt"/>
                        </a:rPr>
                        <a:t>Roberts</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Calibri"/>
                        </a:rPr>
                        <a:t>rd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Roberts</a:t>
                      </a:r>
                    </a:p>
                  </a:txBody>
                  <a:tcPr marL="9525" marR="9525" marT="9525" marB="0" anchor="ctr"/>
                </a:tc>
                <a:tc>
                  <a:txBody>
                    <a:bodyPr/>
                    <a:lstStyle/>
                    <a:p>
                      <a:pPr algn="ctr" fontAlgn="b"/>
                      <a:r>
                        <a:rPr lang="en-US" sz="2400" b="0" i="0" u="none" strike="noStrike" dirty="0">
                          <a:solidFill>
                            <a:srgbClr val="000000"/>
                          </a:solidFill>
                          <a:latin typeface="Calibri"/>
                        </a:rPr>
                        <a:t>Green</a:t>
                      </a: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dirty="0" smtClean="0">
                          <a:solidFill>
                            <a:srgbClr val="000000"/>
                          </a:solidFill>
                          <a:latin typeface="+mn-lt"/>
                        </a:rPr>
                        <a:t>Roberts</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000000"/>
                          </a:solidFill>
                          <a:latin typeface="Calibri"/>
                        </a:rPr>
                        <a:t>5</a:t>
                      </a:r>
                    </a:p>
                  </a:txBody>
                  <a:tcPr marL="9525" marR="9525" marT="9525" marB="0" anchor="ctr"/>
                </a:tc>
                <a:tc>
                  <a:txBody>
                    <a:bodyPr/>
                    <a:lstStyle/>
                    <a:p>
                      <a:pPr algn="ctr" fontAlgn="b"/>
                      <a:r>
                        <a:rPr lang="en-US" sz="2400" b="1" i="0" u="none" strike="noStrike" dirty="0">
                          <a:solidFill>
                            <a:srgbClr val="000000"/>
                          </a:solidFill>
                          <a:latin typeface="Calibri"/>
                        </a:rPr>
                        <a:t>4</a:t>
                      </a:r>
                    </a:p>
                  </a:txBody>
                  <a:tcPr marL="9525" marR="9525" marT="9525" marB="0" anchor="ctr"/>
                </a:tc>
                <a:tc>
                  <a:txBody>
                    <a:bodyPr/>
                    <a:lstStyle/>
                    <a:p>
                      <a:pPr algn="ctr" fontAlgn="b"/>
                      <a:r>
                        <a:rPr lang="en-US" sz="2400" b="1" i="0" u="none" strike="noStrike" dirty="0">
                          <a:solidFill>
                            <a:srgbClr val="000000"/>
                          </a:solidFill>
                          <a:latin typeface="Calibri"/>
                        </a:rPr>
                        <a:t>2</a:t>
                      </a:r>
                    </a:p>
                  </a:txBody>
                  <a:tcPr marL="9525" marR="9525" marT="9525" marB="0" anchor="ctr"/>
                </a:tc>
              </a:tr>
            </a:tbl>
          </a:graphicData>
        </a:graphic>
      </p:graphicFrame>
      <p:sp>
        <p:nvSpPr>
          <p:cNvPr id="6" name="Rectangle 5"/>
          <p:cNvSpPr/>
          <p:nvPr/>
        </p:nvSpPr>
        <p:spPr>
          <a:xfrm>
            <a:off x="457200" y="3846493"/>
            <a:ext cx="8229600" cy="954107"/>
          </a:xfrm>
          <a:prstGeom prst="rect">
            <a:avLst/>
          </a:prstGeom>
        </p:spPr>
        <p:txBody>
          <a:bodyPr wrap="square">
            <a:spAutoFit/>
          </a:bodyPr>
          <a:lstStyle/>
          <a:p>
            <a:r>
              <a:rPr lang="en-US" sz="2800" dirty="0" smtClean="0"/>
              <a:t>That leaves Green and Clarke. The following table shows the standings without White and Roberts.</a:t>
            </a:r>
            <a:endParaRPr lang="en-US" sz="2800" dirty="0"/>
          </a:p>
        </p:txBody>
      </p:sp>
      <p:cxnSp>
        <p:nvCxnSpPr>
          <p:cNvPr id="5" name="Straight Connector 4"/>
          <p:cNvCxnSpPr/>
          <p:nvPr/>
        </p:nvCxnSpPr>
        <p:spPr>
          <a:xfrm>
            <a:off x="2113128" y="2819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133600" y="2819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775880" y="2057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796352" y="2057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403376"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5423848" y="2438400"/>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44520" y="2792104"/>
            <a:ext cx="1600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7064992" y="2792104"/>
            <a:ext cx="1600200" cy="304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graphicFrame>
        <p:nvGraphicFramePr>
          <p:cNvPr id="4" name="Content Placeholder 3"/>
          <p:cNvGraphicFramePr>
            <a:graphicFrameLocks noGrp="1"/>
          </p:cNvGraphicFramePr>
          <p:nvPr>
            <p:ph idx="1"/>
          </p:nvPr>
        </p:nvGraphicFramePr>
        <p:xfrm>
          <a:off x="457200" y="1279525"/>
          <a:ext cx="8229600" cy="187642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9: Plurality </a:t>
                      </a:r>
                      <a:r>
                        <a:rPr lang="en-US" sz="2400" b="1" i="0" u="none" strike="noStrike" dirty="0">
                          <a:solidFill>
                            <a:schemeClr val="bg1"/>
                          </a:solidFill>
                          <a:latin typeface="Calibri"/>
                        </a:rPr>
                        <a:t>with Elimination Cycle 2 </a:t>
                      </a:r>
                      <a:r>
                        <a:rPr lang="en-US" sz="2400" b="1" i="0" u="none" strike="noStrike" dirty="0" smtClean="0">
                          <a:solidFill>
                            <a:schemeClr val="bg1"/>
                          </a:solidFill>
                          <a:latin typeface="Calibri"/>
                        </a:rPr>
                        <a:t>Simplified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dirty="0">
                          <a:solidFill>
                            <a:srgbClr val="000000"/>
                          </a:solidFill>
                          <a:latin typeface="Calibri"/>
                        </a:rPr>
                        <a:t>Green</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Green</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dirty="0">
                          <a:solidFill>
                            <a:srgbClr val="000000"/>
                          </a:solidFill>
                          <a:latin typeface="Calibri"/>
                        </a:rPr>
                        <a:t>Clarke</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000000"/>
                          </a:solidFill>
                          <a:latin typeface="Calibri"/>
                        </a:rPr>
                        <a:t>5</a:t>
                      </a:r>
                    </a:p>
                  </a:txBody>
                  <a:tcPr marL="9525" marR="9525" marT="9525" marB="0" anchor="ctr"/>
                </a:tc>
                <a:tc>
                  <a:txBody>
                    <a:bodyPr/>
                    <a:lstStyle/>
                    <a:p>
                      <a:pPr algn="ctr" fontAlgn="b"/>
                      <a:r>
                        <a:rPr lang="en-US" sz="2400" b="1" i="0" u="none" strike="noStrike" dirty="0">
                          <a:solidFill>
                            <a:srgbClr val="000000"/>
                          </a:solidFill>
                          <a:latin typeface="Calibri"/>
                        </a:rPr>
                        <a:t>4</a:t>
                      </a:r>
                    </a:p>
                  </a:txBody>
                  <a:tcPr marL="9525" marR="9525" marT="9525" marB="0" anchor="ctr"/>
                </a:tc>
                <a:tc>
                  <a:txBody>
                    <a:bodyPr/>
                    <a:lstStyle/>
                    <a:p>
                      <a:pPr algn="ctr" fontAlgn="b"/>
                      <a:r>
                        <a:rPr lang="en-US" sz="2400" b="1" i="0" u="none" strike="noStrike" dirty="0">
                          <a:solidFill>
                            <a:srgbClr val="000000"/>
                          </a:solidFill>
                          <a:latin typeface="Calibri"/>
                        </a:rPr>
                        <a:t>2</a:t>
                      </a:r>
                    </a:p>
                  </a:txBody>
                  <a:tcPr marL="9525" marR="9525" marT="9525" marB="0" anchor="ctr"/>
                </a:tc>
              </a:tr>
            </a:tbl>
          </a:graphicData>
        </a:graphic>
      </p:graphicFrame>
      <p:sp>
        <p:nvSpPr>
          <p:cNvPr id="5" name="Rectangle 4"/>
          <p:cNvSpPr/>
          <p:nvPr/>
        </p:nvSpPr>
        <p:spPr>
          <a:xfrm>
            <a:off x="457200" y="3371671"/>
            <a:ext cx="8229600" cy="2677656"/>
          </a:xfrm>
          <a:prstGeom prst="rect">
            <a:avLst/>
          </a:prstGeom>
        </p:spPr>
        <p:txBody>
          <a:bodyPr wrap="square">
            <a:spAutoFit/>
          </a:bodyPr>
          <a:lstStyle/>
          <a:p>
            <a:r>
              <a:rPr lang="en-US" sz="2800" dirty="0" smtClean="0"/>
              <a:t>We can now compare Green and Clark and determine the winner. Clarke wins in the first two columns of rankings, but Green wins in the final two. Therefore, Clarke has 11 first-place votes and Green has 6. So, Clarke is the winner using the plurality with elimination method. </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6" name="Content Placeholder 5"/>
          <p:cNvSpPr>
            <a:spLocks noGrp="1"/>
          </p:cNvSpPr>
          <p:nvPr>
            <p:ph idx="1"/>
          </p:nvPr>
        </p:nvSpPr>
        <p:spPr/>
        <p:txBody>
          <a:bodyPr>
            <a:noAutofit/>
          </a:bodyPr>
          <a:lstStyle/>
          <a:p>
            <a:r>
              <a:rPr lang="en-US" dirty="0" smtClean="0"/>
              <a:t>In order to show that the </a:t>
            </a:r>
            <a:r>
              <a:rPr lang="en-US" dirty="0" err="1" smtClean="0"/>
              <a:t>monotonicity</a:t>
            </a:r>
            <a:r>
              <a:rPr lang="en-US" dirty="0" smtClean="0"/>
              <a:t> criterion is violated using this method, we need to show that a different winner is produced if some of the council members change their votes in such a way that the winner, Clarke, increases his ranking while the order of the other candidates stay the same. Suppose that the </a:t>
            </a:r>
            <a:br>
              <a:rPr lang="en-US" dirty="0" smtClean="0"/>
            </a:br>
            <a:r>
              <a:rPr lang="en-US" dirty="0" smtClean="0"/>
              <a:t>2 voters in the last column of the original preference table changed their rankings to place Clarke first. You can see that their ranking for the other candidates stay in the same preference order (Green, White, then Roberts).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5681991"/>
              </p:ext>
            </p:extLst>
          </p:nvPr>
        </p:nvGraphicFramePr>
        <p:xfrm>
          <a:off x="457200" y="1091565"/>
          <a:ext cx="8229600" cy="241363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274320">
                <a:tc gridSpan="5">
                  <a:txBody>
                    <a:bodyPr/>
                    <a:lstStyle/>
                    <a:p>
                      <a:pPr algn="ctr" fontAlgn="b"/>
                      <a:r>
                        <a:rPr lang="en-US" sz="2200" b="1" i="0" u="none" strike="noStrike" dirty="0">
                          <a:solidFill>
                            <a:schemeClr val="bg1"/>
                          </a:solidFill>
                          <a:latin typeface="Calibri"/>
                        </a:rPr>
                        <a:t>Table </a:t>
                      </a:r>
                      <a:r>
                        <a:rPr lang="en-US" sz="2200" b="1" i="0" u="none" strike="noStrike" dirty="0" smtClean="0">
                          <a:solidFill>
                            <a:schemeClr val="bg1"/>
                          </a:solidFill>
                          <a:latin typeface="Calibri"/>
                        </a:rPr>
                        <a:t>10: Whitman </a:t>
                      </a:r>
                      <a:r>
                        <a:rPr lang="en-US" sz="2200" b="1" i="0" u="none" strike="noStrike" dirty="0">
                          <a:solidFill>
                            <a:schemeClr val="bg1"/>
                          </a:solidFill>
                          <a:latin typeface="Calibri"/>
                        </a:rPr>
                        <a:t>City Council Vice President Original </a:t>
                      </a:r>
                      <a:r>
                        <a:rPr lang="en-US" sz="2200" b="1" i="0" u="none" strike="noStrike" dirty="0" smtClean="0">
                          <a:solidFill>
                            <a:schemeClr val="bg1"/>
                          </a:solidFill>
                          <a:latin typeface="Calibri"/>
                        </a:rPr>
                        <a:t>Election </a:t>
                      </a:r>
                      <a:endParaRPr lang="en-US" sz="22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274320">
                <a:tc>
                  <a:txBody>
                    <a:bodyPr/>
                    <a:lstStyle/>
                    <a:p>
                      <a:pPr algn="ctr" fontAlgn="b"/>
                      <a:endParaRPr lang="en-US" sz="2200" b="0" i="0" u="none" strike="noStrike" dirty="0">
                        <a:solidFill>
                          <a:srgbClr val="000000"/>
                        </a:solidFill>
                        <a:latin typeface="Calibri"/>
                      </a:endParaRPr>
                    </a:p>
                  </a:txBody>
                  <a:tcPr marL="9525" marR="9525" marT="9525" marB="0" anchor="ctr"/>
                </a:tc>
                <a:tc gridSpan="4">
                  <a:txBody>
                    <a:bodyPr/>
                    <a:lstStyle/>
                    <a:p>
                      <a:pPr algn="ctr" fontAlgn="b"/>
                      <a:r>
                        <a:rPr lang="en-US" sz="2200" b="1" i="0" u="none" strike="noStrike" dirty="0" smtClean="0">
                          <a:solidFill>
                            <a:srgbClr val="000000"/>
                          </a:solidFill>
                          <a:latin typeface="+mn-lt"/>
                        </a:rPr>
                        <a:t>Rankings</a:t>
                      </a:r>
                      <a:endParaRPr lang="en-US" sz="22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274320">
                <a:tc>
                  <a:txBody>
                    <a:bodyPr/>
                    <a:lstStyle/>
                    <a:p>
                      <a:pPr algn="ctr" fontAlgn="b"/>
                      <a:r>
                        <a:rPr lang="en-US" sz="2200" b="0" i="0" u="none" strike="noStrike" dirty="0" smtClean="0">
                          <a:solidFill>
                            <a:srgbClr val="000000"/>
                          </a:solidFill>
                          <a:latin typeface="Calibri"/>
                        </a:rPr>
                        <a:t>1</a:t>
                      </a:r>
                      <a:r>
                        <a:rPr lang="en-US" sz="2200" b="0" i="0" u="none" strike="noStrike" baseline="30000" dirty="0" smtClean="0">
                          <a:solidFill>
                            <a:srgbClr val="000000"/>
                          </a:solidFill>
                          <a:latin typeface="Calibri"/>
                        </a:rPr>
                        <a:t>st</a:t>
                      </a:r>
                      <a:endParaRPr lang="en-US" sz="2200" b="0" i="0" u="none" strike="noStrike" dirty="0" smtClean="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Clarke</a:t>
                      </a:r>
                    </a:p>
                  </a:txBody>
                  <a:tcPr marL="9525" marR="9525" marT="9525" marB="0" anchor="ctr"/>
                </a:tc>
                <a:tc>
                  <a:txBody>
                    <a:bodyPr/>
                    <a:lstStyle/>
                    <a:p>
                      <a:pPr algn="ctr" fontAlgn="b"/>
                      <a:r>
                        <a:rPr lang="en-US" sz="2200" b="0" i="0" u="none" strike="noStrike">
                          <a:solidFill>
                            <a:srgbClr val="000000"/>
                          </a:solidFill>
                          <a:latin typeface="Calibri"/>
                        </a:rPr>
                        <a:t>Roberts</a:t>
                      </a:r>
                    </a:p>
                  </a:txBody>
                  <a:tcPr marL="9525" marR="9525" marT="9525" marB="0" anchor="ctr"/>
                </a:tc>
                <a:tc>
                  <a:txBody>
                    <a:bodyPr/>
                    <a:lstStyle/>
                    <a:p>
                      <a:pPr algn="ctr" fontAlgn="b"/>
                      <a:r>
                        <a:rPr lang="en-US" sz="2200" b="0" i="0" u="none" strike="noStrike" dirty="0">
                          <a:solidFill>
                            <a:srgbClr val="000000"/>
                          </a:solidFill>
                          <a:latin typeface="Calibri"/>
                        </a:rPr>
                        <a:t>Green</a:t>
                      </a:r>
                    </a:p>
                  </a:txBody>
                  <a:tcPr marL="9525" marR="9525" marT="9525" marB="0" anchor="ctr"/>
                </a:tc>
                <a:tc>
                  <a:txBody>
                    <a:bodyPr/>
                    <a:lstStyle/>
                    <a:p>
                      <a:pPr algn="ctr" fontAlgn="b"/>
                      <a:r>
                        <a:rPr lang="en-US" sz="2200" b="0" i="0" u="none" strike="noStrike" dirty="0">
                          <a:solidFill>
                            <a:srgbClr val="000000"/>
                          </a:solidFill>
                          <a:latin typeface="Calibri"/>
                        </a:rPr>
                        <a:t>Green</a:t>
                      </a:r>
                    </a:p>
                  </a:txBody>
                  <a:tcPr marL="9525" marR="9525" marT="9525" marB="0" anchor="ctr"/>
                </a:tc>
              </a:tr>
              <a:tr h="274320">
                <a:tc>
                  <a:txBody>
                    <a:bodyPr/>
                    <a:lstStyle/>
                    <a:p>
                      <a:pPr algn="ctr" fontAlgn="b"/>
                      <a:r>
                        <a:rPr lang="en-US" sz="2200" b="0" i="0" u="none" strike="noStrike" dirty="0" smtClean="0">
                          <a:solidFill>
                            <a:srgbClr val="000000"/>
                          </a:solidFill>
                          <a:latin typeface="Calibri"/>
                        </a:rPr>
                        <a:t>2</a:t>
                      </a:r>
                      <a:r>
                        <a:rPr lang="en-US" sz="2200" b="0" i="0" u="none" strike="noStrike" baseline="30000" dirty="0" smtClean="0">
                          <a:solidFill>
                            <a:srgbClr val="000000"/>
                          </a:solidFill>
                          <a:latin typeface="Calibri"/>
                        </a:rPr>
                        <a:t>nd</a:t>
                      </a:r>
                      <a:endParaRPr lang="en-US" sz="2200" b="0" i="0" u="none" strike="noStrike" dirty="0" smtClean="0">
                        <a:solidFill>
                          <a:srgbClr val="000000"/>
                        </a:solidFill>
                        <a:latin typeface="Calibri"/>
                      </a:endParaRPr>
                    </a:p>
                  </a:txBody>
                  <a:tcPr marL="9525" marR="9525" marT="9525" marB="0" anchor="ctr"/>
                </a:tc>
                <a:tc>
                  <a:txBody>
                    <a:bodyPr/>
                    <a:lstStyle/>
                    <a:p>
                      <a:pPr algn="ctr" fontAlgn="b"/>
                      <a:r>
                        <a:rPr lang="en-US" sz="2200" b="0" i="0" u="none" strike="noStrike" dirty="0">
                          <a:solidFill>
                            <a:srgbClr val="000000"/>
                          </a:solidFill>
                          <a:latin typeface="Calibri"/>
                        </a:rPr>
                        <a:t>Green</a:t>
                      </a:r>
                    </a:p>
                  </a:txBody>
                  <a:tcPr marL="9525" marR="9525" marT="9525" marB="0" anchor="ctr"/>
                </a:tc>
                <a:tc>
                  <a:txBody>
                    <a:bodyPr/>
                    <a:lstStyle/>
                    <a:p>
                      <a:pPr algn="ctr" fontAlgn="b"/>
                      <a:r>
                        <a:rPr lang="en-US" sz="2200" b="0" i="0" u="none" strike="noStrike">
                          <a:solidFill>
                            <a:srgbClr val="000000"/>
                          </a:solidFill>
                          <a:latin typeface="Calibri"/>
                        </a:rPr>
                        <a:t>Clarke</a:t>
                      </a:r>
                    </a:p>
                  </a:txBody>
                  <a:tcPr marL="9525" marR="9525" marT="9525" marB="0" anchor="ctr"/>
                </a:tc>
                <a:tc>
                  <a:txBody>
                    <a:bodyPr/>
                    <a:lstStyle/>
                    <a:p>
                      <a:pPr algn="ctr" fontAlgn="b"/>
                      <a:r>
                        <a:rPr lang="en-US" sz="2200" b="0" i="0" u="none" strike="noStrike">
                          <a:solidFill>
                            <a:srgbClr val="000000"/>
                          </a:solidFill>
                          <a:latin typeface="Calibri"/>
                        </a:rPr>
                        <a:t>Roberts</a:t>
                      </a:r>
                    </a:p>
                  </a:txBody>
                  <a:tcPr marL="9525" marR="9525" marT="9525" marB="0" anchor="ctr"/>
                </a:tc>
                <a:tc>
                  <a:txBody>
                    <a:bodyPr/>
                    <a:lstStyle/>
                    <a:p>
                      <a:pPr algn="ctr" fontAlgn="b"/>
                      <a:r>
                        <a:rPr lang="en-US" sz="2200" b="0" i="0" u="none" strike="noStrike">
                          <a:solidFill>
                            <a:srgbClr val="000000"/>
                          </a:solidFill>
                          <a:latin typeface="Calibri"/>
                        </a:rPr>
                        <a:t>White</a:t>
                      </a:r>
                    </a:p>
                  </a:txBody>
                  <a:tcPr marL="9525" marR="9525" marT="9525" marB="0" anchor="ctr"/>
                </a:tc>
              </a:tr>
              <a:tr h="274320">
                <a:tc>
                  <a:txBody>
                    <a:bodyPr/>
                    <a:lstStyle/>
                    <a:p>
                      <a:pPr algn="ctr" fontAlgn="b"/>
                      <a:r>
                        <a:rPr lang="en-US" sz="2200" b="0" i="0" u="none" strike="noStrike" dirty="0" smtClean="0">
                          <a:solidFill>
                            <a:srgbClr val="000000"/>
                          </a:solidFill>
                          <a:latin typeface="Calibri"/>
                        </a:rPr>
                        <a:t>3</a:t>
                      </a:r>
                      <a:r>
                        <a:rPr lang="en-US" sz="2200" b="0" i="0" u="none" strike="noStrike" baseline="30000" dirty="0" smtClean="0">
                          <a:solidFill>
                            <a:srgbClr val="000000"/>
                          </a:solidFill>
                          <a:latin typeface="Calibri"/>
                        </a:rPr>
                        <a:t>rd</a:t>
                      </a:r>
                      <a:endParaRPr lang="en-US" sz="2200" b="0" i="0" u="none" strike="noStrike" dirty="0" smtClean="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Roberts</a:t>
                      </a:r>
                    </a:p>
                  </a:txBody>
                  <a:tcPr marL="9525" marR="9525" marT="9525" marB="0" anchor="ctr"/>
                </a:tc>
                <a:tc>
                  <a:txBody>
                    <a:bodyPr/>
                    <a:lstStyle/>
                    <a:p>
                      <a:pPr algn="ctr" fontAlgn="b"/>
                      <a:r>
                        <a:rPr lang="en-US" sz="2200" b="0" i="0" u="none" strike="noStrike" dirty="0">
                          <a:solidFill>
                            <a:srgbClr val="000000"/>
                          </a:solidFill>
                          <a:latin typeface="Calibri"/>
                        </a:rPr>
                        <a:t>White</a:t>
                      </a:r>
                    </a:p>
                  </a:txBody>
                  <a:tcPr marL="9525" marR="9525" marT="9525" marB="0" anchor="ctr"/>
                </a:tc>
                <a:tc>
                  <a:txBody>
                    <a:bodyPr/>
                    <a:lstStyle/>
                    <a:p>
                      <a:pPr algn="ctr" fontAlgn="b"/>
                      <a:r>
                        <a:rPr lang="en-US" sz="2200" b="0" i="0" u="none" strike="noStrike" dirty="0">
                          <a:solidFill>
                            <a:srgbClr val="000000"/>
                          </a:solidFill>
                          <a:latin typeface="Calibri"/>
                        </a:rPr>
                        <a:t>Clarke</a:t>
                      </a:r>
                    </a:p>
                  </a:txBody>
                  <a:tcPr marL="9525" marR="9525" marT="9525" marB="0" anchor="ctr"/>
                </a:tc>
                <a:tc>
                  <a:txBody>
                    <a:bodyPr/>
                    <a:lstStyle/>
                    <a:p>
                      <a:pPr algn="ctr" fontAlgn="b"/>
                      <a:r>
                        <a:rPr lang="en-US" sz="2200" b="0" i="0" u="none" strike="noStrike" dirty="0">
                          <a:solidFill>
                            <a:srgbClr val="000000"/>
                          </a:solidFill>
                          <a:latin typeface="Calibri"/>
                        </a:rPr>
                        <a:t>Clarke</a:t>
                      </a:r>
                    </a:p>
                  </a:txBody>
                  <a:tcPr marL="9525" marR="9525" marT="9525" marB="0" anchor="ctr">
                    <a:solidFill>
                      <a:srgbClr val="FFC000"/>
                    </a:solidFill>
                  </a:tcPr>
                </a:tc>
              </a:tr>
              <a:tr h="274320">
                <a:tc>
                  <a:txBody>
                    <a:bodyPr/>
                    <a:lstStyle/>
                    <a:p>
                      <a:pPr algn="ctr" fontAlgn="b"/>
                      <a:r>
                        <a:rPr lang="en-US" sz="2200" b="0" i="0" u="none" strike="noStrike" dirty="0" smtClean="0">
                          <a:solidFill>
                            <a:srgbClr val="000000"/>
                          </a:solidFill>
                          <a:latin typeface="Calibri"/>
                        </a:rPr>
                        <a:t>4</a:t>
                      </a:r>
                      <a:r>
                        <a:rPr lang="en-US" sz="2200" b="0" i="0" u="none" strike="noStrike" baseline="30000" dirty="0" smtClean="0">
                          <a:solidFill>
                            <a:srgbClr val="000000"/>
                          </a:solidFill>
                          <a:latin typeface="Calibri"/>
                        </a:rPr>
                        <a:t>th</a:t>
                      </a:r>
                      <a:endParaRPr lang="en-US" sz="2200" b="0" i="0" u="none" strike="noStrike" dirty="0" smtClean="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White</a:t>
                      </a:r>
                    </a:p>
                  </a:txBody>
                  <a:tcPr marL="9525" marR="9525" marT="9525" marB="0" anchor="ctr"/>
                </a:tc>
                <a:tc>
                  <a:txBody>
                    <a:bodyPr/>
                    <a:lstStyle/>
                    <a:p>
                      <a:pPr algn="ctr" fontAlgn="b"/>
                      <a:r>
                        <a:rPr lang="en-US" sz="2200" b="0" i="0" u="none" strike="noStrike">
                          <a:solidFill>
                            <a:srgbClr val="000000"/>
                          </a:solidFill>
                          <a:latin typeface="Calibri"/>
                        </a:rPr>
                        <a:t>Green</a:t>
                      </a:r>
                    </a:p>
                  </a:txBody>
                  <a:tcPr marL="9525" marR="9525" marT="9525" marB="0" anchor="ctr"/>
                </a:tc>
                <a:tc>
                  <a:txBody>
                    <a:bodyPr/>
                    <a:lstStyle/>
                    <a:p>
                      <a:pPr algn="ctr" fontAlgn="b"/>
                      <a:r>
                        <a:rPr lang="en-US" sz="2200" b="0" i="0" u="none" strike="noStrike" dirty="0">
                          <a:solidFill>
                            <a:srgbClr val="000000"/>
                          </a:solidFill>
                          <a:latin typeface="Calibri"/>
                        </a:rPr>
                        <a:t>White</a:t>
                      </a:r>
                    </a:p>
                  </a:txBody>
                  <a:tcPr marL="9525" marR="9525" marT="9525" marB="0" anchor="ctr"/>
                </a:tc>
                <a:tc>
                  <a:txBody>
                    <a:bodyPr/>
                    <a:lstStyle/>
                    <a:p>
                      <a:pPr algn="ctr" fontAlgn="b"/>
                      <a:r>
                        <a:rPr lang="en-US" sz="2200" b="0" i="0" u="none" strike="noStrike" dirty="0">
                          <a:solidFill>
                            <a:srgbClr val="000000"/>
                          </a:solidFill>
                          <a:latin typeface="Calibri"/>
                        </a:rPr>
                        <a:t>Roberts</a:t>
                      </a:r>
                    </a:p>
                  </a:txBody>
                  <a:tcPr marL="9525" marR="9525" marT="9525" marB="0" anchor="ctr"/>
                </a:tc>
              </a:tr>
              <a:tr h="274320">
                <a:tc>
                  <a:txBody>
                    <a:bodyPr/>
                    <a:lstStyle/>
                    <a:p>
                      <a:pPr algn="ctr" fontAlgn="b"/>
                      <a:r>
                        <a:rPr lang="en-US" sz="2200" b="1" i="0" u="none" strike="noStrike" dirty="0">
                          <a:solidFill>
                            <a:srgbClr val="000000"/>
                          </a:solidFill>
                          <a:latin typeface="Calibri"/>
                        </a:rPr>
                        <a:t>Total Votes</a:t>
                      </a:r>
                    </a:p>
                  </a:txBody>
                  <a:tcPr marL="9525" marR="9525" marT="9525" marB="0" anchor="ctr"/>
                </a:tc>
                <a:tc>
                  <a:txBody>
                    <a:bodyPr/>
                    <a:lstStyle/>
                    <a:p>
                      <a:pPr algn="ctr" fontAlgn="b"/>
                      <a:r>
                        <a:rPr lang="en-US" sz="2200" b="1" i="0" u="none" strike="noStrike" dirty="0">
                          <a:solidFill>
                            <a:srgbClr val="000000"/>
                          </a:solidFill>
                          <a:latin typeface="Calibri"/>
                        </a:rPr>
                        <a:t>6</a:t>
                      </a:r>
                    </a:p>
                  </a:txBody>
                  <a:tcPr marL="9525" marR="9525" marT="9525" marB="0" anchor="ctr"/>
                </a:tc>
                <a:tc>
                  <a:txBody>
                    <a:bodyPr/>
                    <a:lstStyle/>
                    <a:p>
                      <a:pPr algn="ctr" fontAlgn="b"/>
                      <a:r>
                        <a:rPr lang="en-US" sz="2200" b="1" i="0" u="none" strike="noStrike" dirty="0">
                          <a:solidFill>
                            <a:srgbClr val="000000"/>
                          </a:solidFill>
                          <a:latin typeface="Calibri"/>
                        </a:rPr>
                        <a:t>5</a:t>
                      </a:r>
                    </a:p>
                  </a:txBody>
                  <a:tcPr marL="9525" marR="9525" marT="9525" marB="0" anchor="ctr"/>
                </a:tc>
                <a:tc>
                  <a:txBody>
                    <a:bodyPr/>
                    <a:lstStyle/>
                    <a:p>
                      <a:pPr algn="ctr" fontAlgn="b"/>
                      <a:r>
                        <a:rPr lang="en-US" sz="2200" b="1" i="0" u="none" strike="noStrike" dirty="0">
                          <a:solidFill>
                            <a:srgbClr val="000000"/>
                          </a:solidFill>
                          <a:latin typeface="Calibri"/>
                        </a:rPr>
                        <a:t>4</a:t>
                      </a:r>
                    </a:p>
                  </a:txBody>
                  <a:tcPr marL="9525" marR="9525" marT="9525" marB="0" anchor="ctr"/>
                </a:tc>
                <a:tc>
                  <a:txBody>
                    <a:bodyPr/>
                    <a:lstStyle/>
                    <a:p>
                      <a:pPr algn="ctr" fontAlgn="b"/>
                      <a:r>
                        <a:rPr lang="en-US" sz="2200" b="1" i="0" u="none" strike="noStrike" dirty="0">
                          <a:solidFill>
                            <a:srgbClr val="000000"/>
                          </a:solidFill>
                          <a:latin typeface="Calibri"/>
                        </a:rPr>
                        <a:t>2</a:t>
                      </a:r>
                    </a:p>
                  </a:txBody>
                  <a:tcPr marL="9525" marR="9525" marT="9525" marB="0" anchor="ctr">
                    <a:solidFill>
                      <a:schemeClr val="bg1">
                        <a:lumMod val="85000"/>
                      </a:schemeClr>
                    </a:solidFill>
                  </a:tcPr>
                </a:tc>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2886445228"/>
              </p:ext>
            </p:extLst>
          </p:nvPr>
        </p:nvGraphicFramePr>
        <p:xfrm>
          <a:off x="457200" y="3580130"/>
          <a:ext cx="8229600" cy="241363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0">
                <a:tc gridSpan="5">
                  <a:txBody>
                    <a:bodyPr/>
                    <a:lstStyle/>
                    <a:p>
                      <a:pPr algn="ctr" fontAlgn="b"/>
                      <a:r>
                        <a:rPr lang="en-US" sz="2200" b="1" i="0" u="none" strike="noStrike" dirty="0">
                          <a:solidFill>
                            <a:schemeClr val="bg1"/>
                          </a:solidFill>
                          <a:latin typeface="Calibri"/>
                        </a:rPr>
                        <a:t>Table </a:t>
                      </a:r>
                      <a:r>
                        <a:rPr lang="en-US" sz="2200" b="1" i="0" u="none" strike="noStrike" dirty="0" smtClean="0">
                          <a:solidFill>
                            <a:schemeClr val="bg1"/>
                          </a:solidFill>
                          <a:latin typeface="Calibri"/>
                        </a:rPr>
                        <a:t>11: Whitman </a:t>
                      </a:r>
                      <a:r>
                        <a:rPr lang="en-US" sz="2200" b="1" i="0" u="none" strike="noStrike" dirty="0">
                          <a:solidFill>
                            <a:schemeClr val="bg1"/>
                          </a:solidFill>
                          <a:latin typeface="Calibri"/>
                        </a:rPr>
                        <a:t>City Council Vice President Second </a:t>
                      </a:r>
                      <a:r>
                        <a:rPr lang="en-US" sz="2200" b="1" i="0" u="none" strike="noStrike" dirty="0" smtClean="0">
                          <a:solidFill>
                            <a:schemeClr val="bg1"/>
                          </a:solidFill>
                          <a:latin typeface="Calibri"/>
                        </a:rPr>
                        <a:t>Election </a:t>
                      </a:r>
                      <a:endParaRPr lang="en-US" sz="22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0">
                <a:tc>
                  <a:txBody>
                    <a:bodyPr/>
                    <a:lstStyle/>
                    <a:p>
                      <a:pPr algn="ctr" fontAlgn="b"/>
                      <a:endParaRPr lang="en-US" sz="2200" b="0" i="0" u="none" strike="noStrike" dirty="0">
                        <a:solidFill>
                          <a:srgbClr val="000000"/>
                        </a:solidFill>
                        <a:latin typeface="Calibri"/>
                      </a:endParaRPr>
                    </a:p>
                  </a:txBody>
                  <a:tcPr marL="9525" marR="9525" marT="9525" marB="0" anchor="ctr"/>
                </a:tc>
                <a:tc gridSpan="4">
                  <a:txBody>
                    <a:bodyPr/>
                    <a:lstStyle/>
                    <a:p>
                      <a:pPr algn="ctr" fontAlgn="b"/>
                      <a:r>
                        <a:rPr lang="en-US" sz="2200" b="1" i="0" u="none" strike="noStrike" dirty="0" smtClean="0">
                          <a:solidFill>
                            <a:srgbClr val="000000"/>
                          </a:solidFill>
                          <a:latin typeface="+mn-lt"/>
                        </a:rPr>
                        <a:t>Rankings</a:t>
                      </a:r>
                      <a:endParaRPr lang="en-US" sz="22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0">
                <a:tc>
                  <a:txBody>
                    <a:bodyPr/>
                    <a:lstStyle/>
                    <a:p>
                      <a:pPr algn="ctr" fontAlgn="b"/>
                      <a:r>
                        <a:rPr lang="en-US" sz="2200" b="0" i="0" u="none" strike="noStrike" dirty="0" smtClean="0">
                          <a:solidFill>
                            <a:srgbClr val="000000"/>
                          </a:solidFill>
                          <a:latin typeface="Calibri"/>
                        </a:rPr>
                        <a:t>1</a:t>
                      </a:r>
                      <a:r>
                        <a:rPr lang="en-US" sz="2200" b="0" i="0" u="none" strike="noStrike" baseline="30000" dirty="0" smtClean="0">
                          <a:solidFill>
                            <a:srgbClr val="000000"/>
                          </a:solidFill>
                          <a:latin typeface="Calibri"/>
                        </a:rPr>
                        <a:t>st</a:t>
                      </a:r>
                    </a:p>
                  </a:txBody>
                  <a:tcPr marL="9525" marR="9525" marT="9525" marB="0" anchor="ctr"/>
                </a:tc>
                <a:tc>
                  <a:txBody>
                    <a:bodyPr/>
                    <a:lstStyle/>
                    <a:p>
                      <a:pPr algn="ctr" fontAlgn="b"/>
                      <a:r>
                        <a:rPr lang="en-US" sz="2200" b="0" i="0" u="none" strike="noStrike" dirty="0">
                          <a:solidFill>
                            <a:srgbClr val="000000"/>
                          </a:solidFill>
                          <a:latin typeface="Calibri"/>
                        </a:rPr>
                        <a:t>Clarke</a:t>
                      </a:r>
                    </a:p>
                  </a:txBody>
                  <a:tcPr marL="9525" marR="9525" marT="9525" marB="0" anchor="ctr"/>
                </a:tc>
                <a:tc>
                  <a:txBody>
                    <a:bodyPr/>
                    <a:lstStyle/>
                    <a:p>
                      <a:pPr algn="ctr" fontAlgn="b"/>
                      <a:r>
                        <a:rPr lang="en-US" sz="2200" b="0" i="0" u="none" strike="noStrike" dirty="0">
                          <a:solidFill>
                            <a:srgbClr val="000000"/>
                          </a:solidFill>
                          <a:latin typeface="Calibri"/>
                        </a:rPr>
                        <a:t>Roberts</a:t>
                      </a:r>
                    </a:p>
                  </a:txBody>
                  <a:tcPr marL="9525" marR="9525" marT="9525" marB="0" anchor="ctr"/>
                </a:tc>
                <a:tc>
                  <a:txBody>
                    <a:bodyPr/>
                    <a:lstStyle/>
                    <a:p>
                      <a:pPr algn="ctr" fontAlgn="b"/>
                      <a:r>
                        <a:rPr lang="en-US" sz="2200" b="0" i="0" u="none" strike="noStrike" dirty="0">
                          <a:solidFill>
                            <a:srgbClr val="000000"/>
                          </a:solidFill>
                          <a:latin typeface="Calibri"/>
                        </a:rPr>
                        <a:t>Green</a:t>
                      </a:r>
                    </a:p>
                  </a:txBody>
                  <a:tcPr marL="9525" marR="9525" marT="9525" marB="0" anchor="ctr"/>
                </a:tc>
                <a:tc>
                  <a:txBody>
                    <a:bodyPr/>
                    <a:lstStyle/>
                    <a:p>
                      <a:pPr algn="ctr" fontAlgn="b"/>
                      <a:r>
                        <a:rPr lang="en-US" sz="2200" b="0" i="0" u="none" strike="noStrike" dirty="0">
                          <a:solidFill>
                            <a:srgbClr val="000000"/>
                          </a:solidFill>
                          <a:latin typeface="Calibri"/>
                        </a:rPr>
                        <a:t>Clarke</a:t>
                      </a:r>
                    </a:p>
                  </a:txBody>
                  <a:tcPr marL="9525" marR="9525" marT="9525" marB="0" anchor="ctr">
                    <a:solidFill>
                      <a:srgbClr val="FFC000"/>
                    </a:solidFill>
                  </a:tcPr>
                </a:tc>
              </a:tr>
              <a:tr h="0">
                <a:tc>
                  <a:txBody>
                    <a:bodyPr/>
                    <a:lstStyle/>
                    <a:p>
                      <a:pPr algn="ctr" fontAlgn="b"/>
                      <a:r>
                        <a:rPr lang="en-US" sz="2200" b="0" i="0" u="none" strike="noStrike" dirty="0" smtClean="0">
                          <a:solidFill>
                            <a:srgbClr val="000000"/>
                          </a:solidFill>
                          <a:latin typeface="Calibri"/>
                        </a:rPr>
                        <a:t>2</a:t>
                      </a:r>
                      <a:r>
                        <a:rPr lang="en-US" sz="2200" b="0" i="0" u="none" strike="noStrike" baseline="30000" dirty="0" smtClean="0">
                          <a:solidFill>
                            <a:srgbClr val="000000"/>
                          </a:solidFill>
                          <a:latin typeface="+mn-lt"/>
                        </a:rPr>
                        <a:t>nd</a:t>
                      </a:r>
                      <a:endParaRPr lang="en-US" sz="2200" b="0" i="0" u="none" strike="noStrike" dirty="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Green</a:t>
                      </a:r>
                    </a:p>
                  </a:txBody>
                  <a:tcPr marL="9525" marR="9525" marT="9525" marB="0" anchor="ctr"/>
                </a:tc>
                <a:tc>
                  <a:txBody>
                    <a:bodyPr/>
                    <a:lstStyle/>
                    <a:p>
                      <a:pPr algn="ctr" fontAlgn="b"/>
                      <a:r>
                        <a:rPr lang="en-US" sz="2200" b="0" i="0" u="none" strike="noStrike">
                          <a:solidFill>
                            <a:srgbClr val="000000"/>
                          </a:solidFill>
                          <a:latin typeface="Calibri"/>
                        </a:rPr>
                        <a:t>Clarke</a:t>
                      </a:r>
                    </a:p>
                  </a:txBody>
                  <a:tcPr marL="9525" marR="9525" marT="9525" marB="0" anchor="ctr"/>
                </a:tc>
                <a:tc>
                  <a:txBody>
                    <a:bodyPr/>
                    <a:lstStyle/>
                    <a:p>
                      <a:pPr algn="ctr" fontAlgn="b"/>
                      <a:r>
                        <a:rPr lang="en-US" sz="2200" b="0" i="0" u="none" strike="noStrike">
                          <a:solidFill>
                            <a:srgbClr val="000000"/>
                          </a:solidFill>
                          <a:latin typeface="Calibri"/>
                        </a:rPr>
                        <a:t>Roberts</a:t>
                      </a:r>
                    </a:p>
                  </a:txBody>
                  <a:tcPr marL="9525" marR="9525" marT="9525" marB="0" anchor="ctr"/>
                </a:tc>
                <a:tc>
                  <a:txBody>
                    <a:bodyPr/>
                    <a:lstStyle/>
                    <a:p>
                      <a:pPr algn="ctr" fontAlgn="b"/>
                      <a:r>
                        <a:rPr lang="en-US" sz="2200" b="0" i="0" u="none" strike="noStrike">
                          <a:solidFill>
                            <a:srgbClr val="000000"/>
                          </a:solidFill>
                          <a:latin typeface="Calibri"/>
                        </a:rPr>
                        <a:t>Green</a:t>
                      </a:r>
                    </a:p>
                  </a:txBody>
                  <a:tcPr marL="9525" marR="9525" marT="9525" marB="0" anchor="ctr"/>
                </a:tc>
              </a:tr>
              <a:tr h="0">
                <a:tc>
                  <a:txBody>
                    <a:bodyPr/>
                    <a:lstStyle/>
                    <a:p>
                      <a:pPr algn="ctr" fontAlgn="b"/>
                      <a:r>
                        <a:rPr lang="en-US" sz="2200" b="0" i="0" u="none" strike="noStrike" dirty="0" smtClean="0">
                          <a:solidFill>
                            <a:srgbClr val="000000"/>
                          </a:solidFill>
                          <a:latin typeface="Calibri"/>
                        </a:rPr>
                        <a:t>3</a:t>
                      </a:r>
                      <a:r>
                        <a:rPr lang="en-US" sz="2200" b="0" i="0" u="none" strike="noStrike" baseline="30000" dirty="0" smtClean="0">
                          <a:solidFill>
                            <a:srgbClr val="000000"/>
                          </a:solidFill>
                          <a:latin typeface="Calibri"/>
                        </a:rPr>
                        <a:t>rd</a:t>
                      </a:r>
                      <a:endParaRPr lang="en-US" sz="2200" b="0" i="0" u="none" strike="noStrike" dirty="0" smtClean="0">
                        <a:solidFill>
                          <a:srgbClr val="000000"/>
                        </a:solidFill>
                        <a:latin typeface="Calibri"/>
                      </a:endParaRPr>
                    </a:p>
                  </a:txBody>
                  <a:tcPr marL="9525" marR="9525" marT="9525" marB="0" anchor="ctr"/>
                </a:tc>
                <a:tc>
                  <a:txBody>
                    <a:bodyPr/>
                    <a:lstStyle/>
                    <a:p>
                      <a:pPr algn="ctr" fontAlgn="b"/>
                      <a:r>
                        <a:rPr lang="en-US" sz="2200" b="0" i="0" u="none" strike="noStrike">
                          <a:solidFill>
                            <a:srgbClr val="000000"/>
                          </a:solidFill>
                          <a:latin typeface="Calibri"/>
                        </a:rPr>
                        <a:t>Roberts</a:t>
                      </a:r>
                    </a:p>
                  </a:txBody>
                  <a:tcPr marL="9525" marR="9525" marT="9525" marB="0" anchor="ctr"/>
                </a:tc>
                <a:tc>
                  <a:txBody>
                    <a:bodyPr/>
                    <a:lstStyle/>
                    <a:p>
                      <a:pPr algn="ctr" fontAlgn="b"/>
                      <a:r>
                        <a:rPr lang="en-US" sz="2200" b="0" i="0" u="none" strike="noStrike" dirty="0">
                          <a:solidFill>
                            <a:srgbClr val="000000"/>
                          </a:solidFill>
                          <a:latin typeface="Calibri"/>
                        </a:rPr>
                        <a:t>White</a:t>
                      </a:r>
                    </a:p>
                  </a:txBody>
                  <a:tcPr marL="9525" marR="9525" marT="9525" marB="0" anchor="ctr"/>
                </a:tc>
                <a:tc>
                  <a:txBody>
                    <a:bodyPr/>
                    <a:lstStyle/>
                    <a:p>
                      <a:pPr algn="ctr" fontAlgn="b"/>
                      <a:r>
                        <a:rPr lang="en-US" sz="2200" b="0" i="0" u="none" strike="noStrike">
                          <a:solidFill>
                            <a:srgbClr val="000000"/>
                          </a:solidFill>
                          <a:latin typeface="Calibri"/>
                        </a:rPr>
                        <a:t>Clarke</a:t>
                      </a:r>
                    </a:p>
                  </a:txBody>
                  <a:tcPr marL="9525" marR="9525" marT="9525" marB="0" anchor="ctr"/>
                </a:tc>
                <a:tc>
                  <a:txBody>
                    <a:bodyPr/>
                    <a:lstStyle/>
                    <a:p>
                      <a:pPr algn="ctr" fontAlgn="b"/>
                      <a:r>
                        <a:rPr lang="en-US" sz="2200" b="0" i="0" u="none" strike="noStrike">
                          <a:solidFill>
                            <a:srgbClr val="000000"/>
                          </a:solidFill>
                          <a:latin typeface="Calibri"/>
                        </a:rPr>
                        <a:t>White</a:t>
                      </a:r>
                    </a:p>
                  </a:txBody>
                  <a:tcPr marL="9525" marR="9525" marT="9525" marB="0" anchor="ctr"/>
                </a:tc>
              </a:tr>
              <a:tr h="0">
                <a:tc>
                  <a:txBody>
                    <a:bodyPr/>
                    <a:lstStyle/>
                    <a:p>
                      <a:pPr algn="ctr" fontAlgn="b"/>
                      <a:r>
                        <a:rPr lang="en-US" sz="2200" b="0" i="0" u="none" strike="noStrike" dirty="0" smtClean="0">
                          <a:solidFill>
                            <a:srgbClr val="000000"/>
                          </a:solidFill>
                          <a:latin typeface="Calibri"/>
                        </a:rPr>
                        <a:t>4</a:t>
                      </a:r>
                      <a:r>
                        <a:rPr lang="en-US" sz="2200" b="0" i="0" u="none" strike="noStrike" baseline="30000" dirty="0" smtClean="0">
                          <a:solidFill>
                            <a:srgbClr val="000000"/>
                          </a:solidFill>
                          <a:latin typeface="Calibri"/>
                        </a:rPr>
                        <a:t>th</a:t>
                      </a:r>
                      <a:endParaRPr lang="en-US" sz="2200" b="0" i="0" u="none" strike="noStrike" dirty="0" smtClean="0">
                        <a:solidFill>
                          <a:srgbClr val="000000"/>
                        </a:solidFill>
                        <a:latin typeface="Calibri"/>
                      </a:endParaRPr>
                    </a:p>
                  </a:txBody>
                  <a:tcPr marL="9525" marR="9525" marT="9525" marB="0" anchor="ctr"/>
                </a:tc>
                <a:tc>
                  <a:txBody>
                    <a:bodyPr/>
                    <a:lstStyle/>
                    <a:p>
                      <a:pPr algn="ctr" fontAlgn="b"/>
                      <a:r>
                        <a:rPr lang="en-US" sz="2200" b="0" i="0" u="none" strike="noStrike" dirty="0">
                          <a:solidFill>
                            <a:srgbClr val="000000"/>
                          </a:solidFill>
                          <a:latin typeface="Calibri"/>
                        </a:rPr>
                        <a:t>White</a:t>
                      </a:r>
                    </a:p>
                  </a:txBody>
                  <a:tcPr marL="9525" marR="9525" marT="9525" marB="0" anchor="ctr"/>
                </a:tc>
                <a:tc>
                  <a:txBody>
                    <a:bodyPr/>
                    <a:lstStyle/>
                    <a:p>
                      <a:pPr algn="ctr" fontAlgn="b"/>
                      <a:r>
                        <a:rPr lang="en-US" sz="2200" b="0" i="0" u="none" strike="noStrike" dirty="0">
                          <a:solidFill>
                            <a:srgbClr val="000000"/>
                          </a:solidFill>
                          <a:latin typeface="Calibri"/>
                        </a:rPr>
                        <a:t>Green</a:t>
                      </a:r>
                    </a:p>
                  </a:txBody>
                  <a:tcPr marL="9525" marR="9525" marT="9525" marB="0" anchor="ctr"/>
                </a:tc>
                <a:tc>
                  <a:txBody>
                    <a:bodyPr/>
                    <a:lstStyle/>
                    <a:p>
                      <a:pPr algn="ctr" fontAlgn="b"/>
                      <a:r>
                        <a:rPr lang="en-US" sz="2200" b="0" i="0" u="none" strike="noStrike" dirty="0">
                          <a:solidFill>
                            <a:srgbClr val="000000"/>
                          </a:solidFill>
                          <a:latin typeface="Calibri"/>
                        </a:rPr>
                        <a:t>White</a:t>
                      </a:r>
                    </a:p>
                  </a:txBody>
                  <a:tcPr marL="9525" marR="9525" marT="9525" marB="0" anchor="ctr"/>
                </a:tc>
                <a:tc>
                  <a:txBody>
                    <a:bodyPr/>
                    <a:lstStyle/>
                    <a:p>
                      <a:pPr algn="ctr" fontAlgn="b"/>
                      <a:r>
                        <a:rPr lang="en-US" sz="2200" b="0" i="0" u="none" strike="noStrike">
                          <a:solidFill>
                            <a:srgbClr val="000000"/>
                          </a:solidFill>
                          <a:latin typeface="Calibri"/>
                        </a:rPr>
                        <a:t>Roberts</a:t>
                      </a:r>
                    </a:p>
                  </a:txBody>
                  <a:tcPr marL="9525" marR="9525" marT="9525" marB="0" anchor="ctr"/>
                </a:tc>
              </a:tr>
              <a:tr h="0">
                <a:tc>
                  <a:txBody>
                    <a:bodyPr/>
                    <a:lstStyle/>
                    <a:p>
                      <a:pPr algn="ctr" fontAlgn="b"/>
                      <a:r>
                        <a:rPr lang="en-US" sz="2200" b="1" i="0" u="none" strike="noStrike" dirty="0">
                          <a:solidFill>
                            <a:srgbClr val="000000"/>
                          </a:solidFill>
                          <a:latin typeface="Calibri"/>
                        </a:rPr>
                        <a:t>Total Votes</a:t>
                      </a:r>
                    </a:p>
                  </a:txBody>
                  <a:tcPr marL="9525" marR="9525" marT="9525" marB="0" anchor="ctr"/>
                </a:tc>
                <a:tc>
                  <a:txBody>
                    <a:bodyPr/>
                    <a:lstStyle/>
                    <a:p>
                      <a:pPr algn="ctr" fontAlgn="b"/>
                      <a:r>
                        <a:rPr lang="en-US" sz="2200" b="1" i="0" u="none" strike="noStrike" dirty="0">
                          <a:solidFill>
                            <a:srgbClr val="000000"/>
                          </a:solidFill>
                          <a:latin typeface="Calibri"/>
                        </a:rPr>
                        <a:t>6</a:t>
                      </a:r>
                    </a:p>
                  </a:txBody>
                  <a:tcPr marL="9525" marR="9525" marT="9525" marB="0" anchor="ctr"/>
                </a:tc>
                <a:tc>
                  <a:txBody>
                    <a:bodyPr/>
                    <a:lstStyle/>
                    <a:p>
                      <a:pPr algn="ctr" fontAlgn="b"/>
                      <a:r>
                        <a:rPr lang="en-US" sz="2200" b="1" i="0" u="none" strike="noStrike" dirty="0">
                          <a:solidFill>
                            <a:srgbClr val="000000"/>
                          </a:solidFill>
                          <a:latin typeface="Calibri"/>
                        </a:rPr>
                        <a:t>5</a:t>
                      </a:r>
                    </a:p>
                  </a:txBody>
                  <a:tcPr marL="9525" marR="9525" marT="9525" marB="0" anchor="ctr"/>
                </a:tc>
                <a:tc>
                  <a:txBody>
                    <a:bodyPr/>
                    <a:lstStyle/>
                    <a:p>
                      <a:pPr algn="ctr" fontAlgn="b"/>
                      <a:r>
                        <a:rPr lang="en-US" sz="2200" b="1" i="0" u="none" strike="noStrike" dirty="0">
                          <a:solidFill>
                            <a:srgbClr val="000000"/>
                          </a:solidFill>
                          <a:latin typeface="Calibri"/>
                        </a:rPr>
                        <a:t>4</a:t>
                      </a:r>
                    </a:p>
                  </a:txBody>
                  <a:tcPr marL="9525" marR="9525" marT="9525" marB="0" anchor="ctr"/>
                </a:tc>
                <a:tc>
                  <a:txBody>
                    <a:bodyPr/>
                    <a:lstStyle/>
                    <a:p>
                      <a:pPr algn="ctr" fontAlgn="b"/>
                      <a:r>
                        <a:rPr lang="en-US" sz="2200" b="1" i="0" u="none" strike="noStrike" dirty="0">
                          <a:solidFill>
                            <a:srgbClr val="000000"/>
                          </a:solidFill>
                          <a:latin typeface="Calibri"/>
                        </a:rPr>
                        <a:t>2</a:t>
                      </a:r>
                    </a:p>
                  </a:txBody>
                  <a:tcPr marL="9525" marR="9525" marT="9525" marB="0" anchor="ct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5" name="Content Placeholder 4"/>
          <p:cNvSpPr>
            <a:spLocks noGrp="1"/>
          </p:cNvSpPr>
          <p:nvPr>
            <p:ph idx="1"/>
          </p:nvPr>
        </p:nvSpPr>
        <p:spPr/>
        <p:txBody>
          <a:bodyPr/>
          <a:lstStyle/>
          <a:p>
            <a:r>
              <a:rPr lang="en-US" dirty="0" smtClean="0"/>
              <a:t>Now, using the plurality with elimination method, we have the following first-place votes for each candidate. </a:t>
            </a:r>
          </a:p>
          <a:p>
            <a:pPr marL="914400">
              <a:tabLst>
                <a:tab pos="2344738" algn="l"/>
              </a:tabLst>
            </a:pPr>
            <a:r>
              <a:rPr lang="en-US" dirty="0" smtClean="0"/>
              <a:t>Clarke: 	</a:t>
            </a:r>
            <a:r>
              <a:rPr lang="en-US" dirty="0" smtClean="0">
                <a:solidFill>
                  <a:srgbClr val="000099"/>
                </a:solidFill>
              </a:rPr>
              <a:t>6 + 2 = </a:t>
            </a:r>
            <a:r>
              <a:rPr lang="en-US" dirty="0" smtClean="0">
                <a:solidFill>
                  <a:srgbClr val="0000FF"/>
                </a:solidFill>
              </a:rPr>
              <a:t>8</a:t>
            </a:r>
            <a:r>
              <a:rPr lang="en-US" dirty="0" smtClean="0"/>
              <a:t> first-place votes </a:t>
            </a:r>
          </a:p>
          <a:p>
            <a:pPr marL="914400">
              <a:tabLst>
                <a:tab pos="2344738" algn="l"/>
              </a:tabLst>
            </a:pPr>
            <a:r>
              <a:rPr lang="en-US" dirty="0" smtClean="0"/>
              <a:t>Green: 	</a:t>
            </a:r>
            <a:r>
              <a:rPr lang="en-US" dirty="0" smtClean="0">
                <a:solidFill>
                  <a:srgbClr val="0000FF"/>
                </a:solidFill>
              </a:rPr>
              <a:t>4</a:t>
            </a:r>
            <a:r>
              <a:rPr lang="en-US" dirty="0" smtClean="0"/>
              <a:t> first-place votes </a:t>
            </a:r>
          </a:p>
          <a:p>
            <a:pPr marL="914400">
              <a:tabLst>
                <a:tab pos="2344738" algn="l"/>
              </a:tabLst>
            </a:pPr>
            <a:r>
              <a:rPr lang="en-US" dirty="0" smtClean="0"/>
              <a:t>Roberts: </a:t>
            </a:r>
            <a:r>
              <a:rPr lang="en-US" dirty="0" smtClean="0">
                <a:solidFill>
                  <a:srgbClr val="0000FF"/>
                </a:solidFill>
              </a:rPr>
              <a:t>	5 </a:t>
            </a:r>
            <a:r>
              <a:rPr lang="en-US" dirty="0" smtClean="0"/>
              <a:t>first-place votes </a:t>
            </a:r>
          </a:p>
          <a:p>
            <a:pPr marL="914400">
              <a:tabLst>
                <a:tab pos="2344738" algn="l"/>
              </a:tabLst>
            </a:pPr>
            <a:r>
              <a:rPr lang="en-US" dirty="0" smtClean="0"/>
              <a:t>White: 	</a:t>
            </a:r>
            <a:r>
              <a:rPr lang="en-US" dirty="0" smtClean="0">
                <a:solidFill>
                  <a:srgbClr val="0000FF"/>
                </a:solidFill>
              </a:rPr>
              <a:t>0</a:t>
            </a:r>
            <a:r>
              <a:rPr lang="en-US" dirty="0" smtClean="0"/>
              <a:t> first-place votes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5" name="Content Placeholder 4"/>
          <p:cNvSpPr>
            <a:spLocks noGrp="1"/>
          </p:cNvSpPr>
          <p:nvPr>
            <p:ph idx="1"/>
          </p:nvPr>
        </p:nvSpPr>
        <p:spPr/>
        <p:txBody>
          <a:bodyPr/>
          <a:lstStyle/>
          <a:p>
            <a:r>
              <a:rPr lang="en-US" dirty="0" smtClean="0"/>
              <a:t>Once again, White is eliminated without affecting any of the first-place votes. Therefore, we look to find the candidate with the next lowest number of first-place votes. Green is eliminated with only 4 votes. The following preference table shows both White and Green eliminated.</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graphicFrame>
        <p:nvGraphicFramePr>
          <p:cNvPr id="4" name="Content Placeholder 3"/>
          <p:cNvGraphicFramePr>
            <a:graphicFrameLocks noGrp="1"/>
          </p:cNvGraphicFramePr>
          <p:nvPr>
            <p:ph idx="1"/>
          </p:nvPr>
        </p:nvGraphicFramePr>
        <p:xfrm>
          <a:off x="457200" y="1279525"/>
          <a:ext cx="8229600" cy="187642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12: Plurality </a:t>
                      </a:r>
                      <a:r>
                        <a:rPr lang="en-US" sz="2400" b="1" i="0" u="none" strike="noStrike" dirty="0">
                          <a:solidFill>
                            <a:schemeClr val="bg1"/>
                          </a:solidFill>
                          <a:latin typeface="Calibri"/>
                        </a:rPr>
                        <a:t>with Elimination Cycles 1 and 2 </a:t>
                      </a:r>
                      <a:r>
                        <a:rPr lang="en-US" sz="2400" b="1" i="0" u="none" strike="noStrike" dirty="0" smtClean="0">
                          <a:solidFill>
                            <a:schemeClr val="bg1"/>
                          </a:solidFill>
                          <a:latin typeface="Calibri"/>
                        </a:rPr>
                        <a:t>Simplified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Clarke</a:t>
                      </a:r>
                    </a:p>
                  </a:txBody>
                  <a:tcPr marL="9525" marR="9525" marT="9525" marB="0" anchor="ctr"/>
                </a:tc>
                <a:tc>
                  <a:txBody>
                    <a:bodyPr/>
                    <a:lstStyle/>
                    <a:p>
                      <a:pPr algn="ctr" fontAlgn="b"/>
                      <a:r>
                        <a:rPr lang="en-US" sz="2400" b="0" i="0" u="none" strike="noStrike">
                          <a:solidFill>
                            <a:srgbClr val="000000"/>
                          </a:solidFill>
                          <a:latin typeface="Calibri"/>
                        </a:rPr>
                        <a:t>Roberts</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6</a:t>
                      </a:r>
                    </a:p>
                  </a:txBody>
                  <a:tcPr marL="9525" marR="9525" marT="9525" marB="0" anchor="ctr"/>
                </a:tc>
                <a:tc>
                  <a:txBody>
                    <a:bodyPr/>
                    <a:lstStyle/>
                    <a:p>
                      <a:pPr algn="ctr" fontAlgn="b"/>
                      <a:r>
                        <a:rPr lang="en-US" sz="2400" b="1" i="0" u="none" strike="noStrike" dirty="0">
                          <a:solidFill>
                            <a:srgbClr val="000000"/>
                          </a:solidFill>
                          <a:latin typeface="Calibri"/>
                        </a:rPr>
                        <a:t>5</a:t>
                      </a:r>
                    </a:p>
                  </a:txBody>
                  <a:tcPr marL="9525" marR="9525" marT="9525" marB="0" anchor="ctr"/>
                </a:tc>
                <a:tc>
                  <a:txBody>
                    <a:bodyPr/>
                    <a:lstStyle/>
                    <a:p>
                      <a:pPr algn="ctr" fontAlgn="b"/>
                      <a:r>
                        <a:rPr lang="en-US" sz="2400" b="1" i="0" u="none" strike="noStrike" dirty="0">
                          <a:solidFill>
                            <a:srgbClr val="000000"/>
                          </a:solidFill>
                          <a:latin typeface="Calibri"/>
                        </a:rPr>
                        <a:t>4</a:t>
                      </a:r>
                    </a:p>
                  </a:txBody>
                  <a:tcPr marL="9525" marR="9525" marT="9525" marB="0" anchor="ctr"/>
                </a:tc>
                <a:tc>
                  <a:txBody>
                    <a:bodyPr/>
                    <a:lstStyle/>
                    <a:p>
                      <a:pPr algn="ctr" fontAlgn="b"/>
                      <a:r>
                        <a:rPr lang="en-US" sz="2400" b="1" i="0" u="none" strike="noStrike" dirty="0">
                          <a:solidFill>
                            <a:srgbClr val="000000"/>
                          </a:solidFill>
                          <a:latin typeface="Calibri"/>
                        </a:rPr>
                        <a:t>2</a:t>
                      </a:r>
                    </a:p>
                  </a:txBody>
                  <a:tcPr marL="9525" marR="9525" marT="9525" marB="0" anchor="ctr"/>
                </a:tc>
              </a:tr>
            </a:tbl>
          </a:graphicData>
        </a:graphic>
      </p:graphicFrame>
      <p:sp>
        <p:nvSpPr>
          <p:cNvPr id="6" name="Rectangle 5"/>
          <p:cNvSpPr/>
          <p:nvPr/>
        </p:nvSpPr>
        <p:spPr>
          <a:xfrm>
            <a:off x="457200" y="3441918"/>
            <a:ext cx="8229600" cy="1815882"/>
          </a:xfrm>
          <a:prstGeom prst="rect">
            <a:avLst/>
          </a:prstGeom>
        </p:spPr>
        <p:txBody>
          <a:bodyPr wrap="square">
            <a:spAutoFit/>
          </a:bodyPr>
          <a:lstStyle/>
          <a:p>
            <a:r>
              <a:rPr lang="en-US" sz="2800" dirty="0" smtClean="0"/>
              <a:t>Now we see that Clarke has </a:t>
            </a:r>
            <a:r>
              <a:rPr lang="en-US" sz="2800" dirty="0" smtClean="0">
                <a:solidFill>
                  <a:srgbClr val="000099"/>
                </a:solidFill>
              </a:rPr>
              <a:t>6 + 2 = </a:t>
            </a:r>
            <a:r>
              <a:rPr lang="en-US" sz="2800" dirty="0" smtClean="0">
                <a:solidFill>
                  <a:srgbClr val="0000FF"/>
                </a:solidFill>
              </a:rPr>
              <a:t>8</a:t>
            </a:r>
            <a:r>
              <a:rPr lang="en-US" sz="2800" dirty="0" smtClean="0">
                <a:solidFill>
                  <a:srgbClr val="000099"/>
                </a:solidFill>
              </a:rPr>
              <a:t> </a:t>
            </a:r>
            <a:r>
              <a:rPr lang="en-US" sz="2800" dirty="0" smtClean="0"/>
              <a:t>votes and Roberts has </a:t>
            </a:r>
            <a:r>
              <a:rPr lang="en-US" sz="2800" dirty="0" smtClean="0">
                <a:solidFill>
                  <a:srgbClr val="000099"/>
                </a:solidFill>
              </a:rPr>
              <a:t>5 + 4 = </a:t>
            </a:r>
            <a:r>
              <a:rPr lang="en-US" sz="2800" dirty="0" smtClean="0">
                <a:solidFill>
                  <a:srgbClr val="0000FF"/>
                </a:solidFill>
              </a:rPr>
              <a:t>9</a:t>
            </a:r>
            <a:r>
              <a:rPr lang="en-US" sz="2800" dirty="0" smtClean="0"/>
              <a:t> votes. That gives Roberts a majority and therefore the title of Whitman City Council Vice President in this second voting process. </a:t>
            </a: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r>
              <a:rPr lang="en-US" dirty="0" err="1" smtClean="0"/>
              <a:t>Monotonicity</a:t>
            </a:r>
            <a:r>
              <a:rPr lang="en-US" dirty="0" smtClean="0"/>
              <a:t> Criterion and the Plurality with Elimination Method (cont.) </a:t>
            </a:r>
            <a:endParaRPr lang="en-US" dirty="0"/>
          </a:p>
        </p:txBody>
      </p:sp>
      <p:sp>
        <p:nvSpPr>
          <p:cNvPr id="5" name="Content Placeholder 4"/>
          <p:cNvSpPr>
            <a:spLocks noGrp="1"/>
          </p:cNvSpPr>
          <p:nvPr>
            <p:ph idx="1"/>
          </p:nvPr>
        </p:nvSpPr>
        <p:spPr/>
        <p:txBody>
          <a:bodyPr/>
          <a:lstStyle/>
          <a:p>
            <a:r>
              <a:rPr lang="en-US" dirty="0" smtClean="0"/>
              <a:t>Notice that Clarke won in the first voting. He then gained 2 first-place votes in the second process, but ultimately lost the election to Roberts. This illustrates that by using the plurality with elimination method, it is possible to violate the </a:t>
            </a:r>
            <a:r>
              <a:rPr lang="en-US" dirty="0" err="1" smtClean="0"/>
              <a:t>monotonicity</a:t>
            </a:r>
            <a:r>
              <a:rPr lang="en-US" dirty="0" smtClean="0"/>
              <a:t> criterion.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Arrow’s Impossibility Theorem</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Arrow’s Impossibility Theorem</a:t>
            </a:r>
          </a:p>
          <a:p>
            <a:pPr marL="12700" lvl="0" indent="-12700" eaLnBrk="0" hangingPunct="0">
              <a:tabLst>
                <a:tab pos="457200" algn="l"/>
              </a:tabLst>
              <a:defRPr/>
            </a:pPr>
            <a:r>
              <a:rPr lang="en-US" dirty="0" smtClean="0">
                <a:solidFill>
                  <a:srgbClr val="000000"/>
                </a:solidFill>
              </a:rPr>
              <a:t>If there are three or more choices on a ballot, there cannot be a voting method that will satisfy all five fairness criteria.</a:t>
            </a:r>
            <a:endParaRPr lang="en-US" dirty="0"/>
          </a:p>
        </p:txBody>
      </p:sp>
    </p:spTree>
    <p:extLst>
      <p:ext uri="{BB962C8B-B14F-4D97-AF65-F5344CB8AC3E}">
        <p14:creationId xmlns:p14="http://schemas.microsoft.com/office/powerpoint/2010/main" val="30375081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Irrelevant Alternatives Criterion</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Irrelevant Alternatives Criterion</a:t>
            </a:r>
          </a:p>
          <a:p>
            <a:pPr marL="12700" lvl="0" indent="-12700" eaLnBrk="0" hangingPunct="0">
              <a:tabLst>
                <a:tab pos="457200" algn="l"/>
              </a:tabLst>
              <a:defRPr/>
            </a:pPr>
            <a:r>
              <a:rPr lang="en-US" dirty="0" smtClean="0">
                <a:solidFill>
                  <a:srgbClr val="000000"/>
                </a:solidFill>
              </a:rPr>
              <a:t>The </a:t>
            </a:r>
            <a:r>
              <a:rPr lang="en-US" b="1" dirty="0" smtClean="0">
                <a:solidFill>
                  <a:srgbClr val="C00000"/>
                </a:solidFill>
              </a:rPr>
              <a:t>irrelevant alternatives criterion </a:t>
            </a:r>
            <a:r>
              <a:rPr lang="en-US" dirty="0" smtClean="0">
                <a:solidFill>
                  <a:srgbClr val="000000"/>
                </a:solidFill>
              </a:rPr>
              <a:t>states that if a candidate wins an election, then the same candidate would win the election even if one or more candidates pulls out.</a:t>
            </a:r>
            <a:endParaRPr lang="en-US" dirty="0"/>
          </a:p>
        </p:txBody>
      </p:sp>
    </p:spTree>
    <p:extLst>
      <p:ext uri="{BB962C8B-B14F-4D97-AF65-F5344CB8AC3E}">
        <p14:creationId xmlns:p14="http://schemas.microsoft.com/office/powerpoint/2010/main" val="5648188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a:t>
            </a:r>
            <a:endParaRPr lang="en-US" dirty="0"/>
          </a:p>
        </p:txBody>
      </p:sp>
      <p:sp>
        <p:nvSpPr>
          <p:cNvPr id="3" name="Content Placeholder 2"/>
          <p:cNvSpPr>
            <a:spLocks noGrp="1"/>
          </p:cNvSpPr>
          <p:nvPr>
            <p:ph idx="1"/>
          </p:nvPr>
        </p:nvSpPr>
        <p:spPr>
          <a:xfrm>
            <a:off x="457200" y="1143000"/>
            <a:ext cx="8229600" cy="4572000"/>
          </a:xfrm>
        </p:spPr>
        <p:txBody>
          <a:bodyPr/>
          <a:lstStyle/>
          <a:p>
            <a:r>
              <a:rPr lang="en-US" dirty="0" smtClean="0"/>
              <a:t>As part of the process of choosing the next chancellor of the university, faculty members were asked to rank the four finalists in order of preference. The following table summarizes their votes.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3652192473"/>
              </p:ext>
            </p:extLst>
          </p:nvPr>
        </p:nvGraphicFramePr>
        <p:xfrm>
          <a:off x="457200" y="2950845"/>
          <a:ext cx="8229600" cy="2992755"/>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gridSpan="6">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13: Preference </a:t>
                      </a:r>
                      <a:r>
                        <a:rPr lang="en-US" sz="2400" b="1" i="0" u="none" strike="noStrike" dirty="0">
                          <a:solidFill>
                            <a:schemeClr val="bg1"/>
                          </a:solidFill>
                          <a:latin typeface="Calibri"/>
                        </a:rPr>
                        <a:t>Table for </a:t>
                      </a:r>
                      <a:r>
                        <a:rPr lang="en-US" sz="2400" b="1" i="0" u="none" strike="noStrike" dirty="0" smtClean="0">
                          <a:solidFill>
                            <a:schemeClr val="bg1"/>
                          </a:solidFill>
                          <a:latin typeface="Calibri"/>
                        </a:rPr>
                        <a:t>Chancellor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370840">
                <a:tc>
                  <a:txBody>
                    <a:bodyPr/>
                    <a:lstStyle/>
                    <a:p>
                      <a:pPr algn="ctr" fontAlgn="b"/>
                      <a:endParaRPr lang="en-US" sz="2400" b="1" i="0" u="none" strike="noStrike" dirty="0">
                        <a:solidFill>
                          <a:srgbClr val="000000"/>
                        </a:solidFill>
                        <a:latin typeface="Calibri"/>
                      </a:endParaRPr>
                    </a:p>
                  </a:txBody>
                  <a:tcPr marL="9525" marR="9525" marT="9525" marB="0" anchor="ctr"/>
                </a:tc>
                <a:tc gridSpan="5">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r>
                        <a:rPr lang="en-US" sz="2400" b="0" i="0" u="none" strike="noStrike" baseline="30000" dirty="0" smtClean="0">
                          <a:solidFill>
                            <a:srgbClr val="000000"/>
                          </a:solidFill>
                          <a:latin typeface="Calibri"/>
                        </a:rPr>
                        <a:t>st</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r>
                        <a:rPr lang="en-US" sz="2400" b="0" i="0" u="none" strike="noStrike" baseline="30000" dirty="0" smtClean="0">
                          <a:solidFill>
                            <a:srgbClr val="000000"/>
                          </a:solidFill>
                          <a:latin typeface="Calibri"/>
                        </a:rPr>
                        <a:t>nd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r>
                        <a:rPr lang="en-US" sz="2400" b="0" i="0" u="none" strike="noStrike" baseline="30000" dirty="0" smtClean="0">
                          <a:solidFill>
                            <a:srgbClr val="000000"/>
                          </a:solidFill>
                          <a:latin typeface="Calibri"/>
                        </a:rPr>
                        <a:t>rd</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4</a:t>
                      </a:r>
                      <a:r>
                        <a:rPr lang="en-US" sz="2400" b="0" i="0" u="none" strike="noStrike" baseline="30000" dirty="0" smtClean="0">
                          <a:solidFill>
                            <a:srgbClr val="000000"/>
                          </a:solidFill>
                          <a:latin typeface="Calibri"/>
                        </a:rPr>
                        <a:t>th</a:t>
                      </a:r>
                      <a:endParaRPr lang="en-US"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166</a:t>
                      </a:r>
                    </a:p>
                  </a:txBody>
                  <a:tcPr marL="9525" marR="9525" marT="9525" marB="0" anchor="ctr"/>
                </a:tc>
                <a:tc>
                  <a:txBody>
                    <a:bodyPr/>
                    <a:lstStyle/>
                    <a:p>
                      <a:pPr algn="ctr" fontAlgn="b"/>
                      <a:r>
                        <a:rPr lang="en-US" sz="2400" b="1" i="0" u="none" strike="noStrike" dirty="0">
                          <a:solidFill>
                            <a:srgbClr val="000000"/>
                          </a:solidFill>
                          <a:latin typeface="Calibri"/>
                        </a:rPr>
                        <a:t>290</a:t>
                      </a:r>
                    </a:p>
                  </a:txBody>
                  <a:tcPr marL="9525" marR="9525" marT="9525" marB="0" anchor="ctr"/>
                </a:tc>
                <a:tc>
                  <a:txBody>
                    <a:bodyPr/>
                    <a:lstStyle/>
                    <a:p>
                      <a:pPr algn="ctr" fontAlgn="b"/>
                      <a:r>
                        <a:rPr lang="en-US" sz="2400" b="1" i="0" u="none" strike="noStrike" dirty="0">
                          <a:solidFill>
                            <a:srgbClr val="000000"/>
                          </a:solidFill>
                          <a:latin typeface="Calibri"/>
                        </a:rPr>
                        <a:t>235</a:t>
                      </a:r>
                    </a:p>
                  </a:txBody>
                  <a:tcPr marL="9525" marR="9525" marT="9525" marB="0" anchor="ctr"/>
                </a:tc>
                <a:tc>
                  <a:txBody>
                    <a:bodyPr/>
                    <a:lstStyle/>
                    <a:p>
                      <a:pPr algn="ctr" fontAlgn="b"/>
                      <a:r>
                        <a:rPr lang="en-US" sz="2400" b="1" i="0" u="none" strike="noStrike" dirty="0">
                          <a:solidFill>
                            <a:srgbClr val="000000"/>
                          </a:solidFill>
                          <a:latin typeface="Calibri"/>
                        </a:rPr>
                        <a:t>123</a:t>
                      </a:r>
                    </a:p>
                  </a:txBody>
                  <a:tcPr marL="9525" marR="9525" marT="9525" marB="0" anchor="ctr"/>
                </a:tc>
                <a:tc>
                  <a:txBody>
                    <a:bodyPr/>
                    <a:lstStyle/>
                    <a:p>
                      <a:pPr algn="ctr" fontAlgn="b"/>
                      <a:r>
                        <a:rPr lang="en-US" sz="2400" b="1" i="0" u="none" strike="noStrike" dirty="0">
                          <a:solidFill>
                            <a:srgbClr val="000000"/>
                          </a:solidFill>
                          <a:latin typeface="Calibri"/>
                        </a:rPr>
                        <a:t>236</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sp>
        <p:nvSpPr>
          <p:cNvPr id="5" name="Content Placeholder 4"/>
          <p:cNvSpPr>
            <a:spLocks noGrp="1"/>
          </p:cNvSpPr>
          <p:nvPr>
            <p:ph idx="1"/>
          </p:nvPr>
        </p:nvSpPr>
        <p:spPr/>
        <p:txBody>
          <a:bodyPr>
            <a:noAutofit/>
          </a:bodyPr>
          <a:lstStyle/>
          <a:p>
            <a:pPr marL="461963" indent="-461963"/>
            <a:r>
              <a:rPr lang="en-US" b="1" dirty="0" smtClean="0"/>
              <a:t>a.	</a:t>
            </a:r>
            <a:r>
              <a:rPr lang="en-US" dirty="0" smtClean="0"/>
              <a:t>Use the </a:t>
            </a:r>
            <a:r>
              <a:rPr lang="en-US" dirty="0" err="1" smtClean="0"/>
              <a:t>pairwise</a:t>
            </a:r>
            <a:r>
              <a:rPr lang="en-US" dirty="0" smtClean="0"/>
              <a:t> method of comparison to determine the favorite candidate amongst the faculty. </a:t>
            </a:r>
          </a:p>
          <a:p>
            <a:pPr marL="461963" indent="-461963"/>
            <a:r>
              <a:rPr lang="en-US" b="1" dirty="0" smtClean="0"/>
              <a:t>b.	</a:t>
            </a:r>
            <a:r>
              <a:rPr lang="en-US" dirty="0" smtClean="0"/>
              <a:t>Before a chancellor could be named, Patel took a job elsewhere and Lewis decided the university was not the right fit for him after visiting the campus. Consequently, Patel and Lewis withdrew their names from the application pool. Determine the faculty favorite after Patel and Lewis are removed from the ballot.</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sp>
        <p:nvSpPr>
          <p:cNvPr id="5" name="Content Placeholder 4"/>
          <p:cNvSpPr>
            <a:spLocks noGrp="1"/>
          </p:cNvSpPr>
          <p:nvPr>
            <p:ph idx="1"/>
          </p:nvPr>
        </p:nvSpPr>
        <p:spPr/>
        <p:txBody>
          <a:bodyPr>
            <a:noAutofit/>
          </a:bodyPr>
          <a:lstStyle/>
          <a:p>
            <a:pPr marL="461963" indent="-461963"/>
            <a:r>
              <a:rPr lang="en-US" b="1" dirty="0" smtClean="0"/>
              <a:t>c.	</a:t>
            </a:r>
            <a:r>
              <a:rPr lang="en-US" dirty="0" smtClean="0"/>
              <a:t>Based on your solutions to parts </a:t>
            </a:r>
            <a:r>
              <a:rPr lang="en-US" b="1" dirty="0" smtClean="0"/>
              <a:t>a.</a:t>
            </a:r>
            <a:r>
              <a:rPr lang="en-US" dirty="0" smtClean="0"/>
              <a:t> and </a:t>
            </a:r>
            <a:r>
              <a:rPr lang="en-US" b="1" dirty="0" smtClean="0"/>
              <a:t>b.</a:t>
            </a:r>
            <a:r>
              <a:rPr lang="en-US" dirty="0" smtClean="0"/>
              <a:t>, does this election comply with the irrelevant alternative criterion?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sp>
        <p:nvSpPr>
          <p:cNvPr id="5" name="Content Placeholder 4"/>
          <p:cNvSpPr>
            <a:spLocks noGrp="1"/>
          </p:cNvSpPr>
          <p:nvPr>
            <p:ph idx="1"/>
          </p:nvPr>
        </p:nvSpPr>
        <p:spPr/>
        <p:txBody>
          <a:bodyPr>
            <a:noAutofit/>
          </a:bodyPr>
          <a:lstStyle/>
          <a:p>
            <a:pPr marL="341313" indent="-341313"/>
            <a:r>
              <a:rPr lang="en-US" b="1" dirty="0" smtClean="0"/>
              <a:t>Solution </a:t>
            </a:r>
          </a:p>
          <a:p>
            <a:pPr marL="341313" indent="-341313"/>
            <a:r>
              <a:rPr lang="en-US" b="1" dirty="0" smtClean="0"/>
              <a:t>a.	</a:t>
            </a:r>
            <a:r>
              <a:rPr lang="en-US" dirty="0" smtClean="0"/>
              <a:t>Using the </a:t>
            </a:r>
            <a:r>
              <a:rPr lang="en-US" dirty="0" err="1" smtClean="0"/>
              <a:t>pairwise</a:t>
            </a:r>
            <a:r>
              <a:rPr lang="en-US" dirty="0" smtClean="0"/>
              <a:t> method of comparison requires that we determine the winner of each head-to-head matchup between the candidates. Using the formula, we know that there are six comparisons required. </a:t>
            </a:r>
          </a:p>
          <a:p>
            <a:pPr marL="341313" indent="-341313"/>
            <a:endParaRPr lang="en-US" dirty="0" smtClean="0"/>
          </a:p>
          <a:p>
            <a:pPr marL="341313" indent="-341313"/>
            <a:endParaRPr lang="en-US" dirty="0" smtClean="0"/>
          </a:p>
          <a:p>
            <a:pPr>
              <a:spcBef>
                <a:spcPts val="0"/>
              </a:spcBef>
            </a:pPr>
            <a:endParaRPr lang="en-US" dirty="0" smtClean="0"/>
          </a:p>
          <a:p>
            <a:pPr>
              <a:spcBef>
                <a:spcPts val="0"/>
              </a:spcBef>
            </a:pPr>
            <a:r>
              <a:rPr lang="en-US" dirty="0" smtClean="0"/>
              <a:t>Therefore, using a comparison table to keep track of the head-to-head comparisons, we have the following. </a:t>
            </a:r>
            <a:endParaRPr lang="en-US" dirty="0"/>
          </a:p>
        </p:txBody>
      </p:sp>
      <p:graphicFrame>
        <p:nvGraphicFramePr>
          <p:cNvPr id="57346" name="Object 2"/>
          <p:cNvGraphicFramePr>
            <a:graphicFrameLocks noChangeAspect="1"/>
          </p:cNvGraphicFramePr>
          <p:nvPr/>
        </p:nvGraphicFramePr>
        <p:xfrm>
          <a:off x="1466850" y="3886200"/>
          <a:ext cx="6210300" cy="838200"/>
        </p:xfrm>
        <a:graphic>
          <a:graphicData uri="http://schemas.openxmlformats.org/presentationml/2006/ole">
            <mc:AlternateContent xmlns:mc="http://schemas.openxmlformats.org/markup-compatibility/2006">
              <mc:Choice xmlns:v="urn:schemas-microsoft-com:vml" Requires="v">
                <p:oleObj spid="_x0000_s57371" name="Equation" r:id="rId3" imgW="6210000" imgH="838080" progId="Equation.DSMT4">
                  <p:embed/>
                </p:oleObj>
              </mc:Choice>
              <mc:Fallback>
                <p:oleObj name="Equation" r:id="rId3" imgW="6210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6850" y="3886200"/>
                        <a:ext cx="621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22742403"/>
              </p:ext>
            </p:extLst>
          </p:nvPr>
        </p:nvGraphicFramePr>
        <p:xfrm>
          <a:off x="326316" y="1268730"/>
          <a:ext cx="8537575" cy="4446270"/>
        </p:xfrm>
        <a:graphic>
          <a:graphicData uri="http://schemas.openxmlformats.org/drawingml/2006/table">
            <a:tbl>
              <a:tblPr firstRow="1" bandRow="1">
                <a:tableStyleId>{5C22544A-7EE6-4342-B048-85BDC9FD1C3A}</a:tableStyleId>
              </a:tblPr>
              <a:tblGrid>
                <a:gridCol w="914400"/>
                <a:gridCol w="701675"/>
                <a:gridCol w="2305050"/>
                <a:gridCol w="2276475"/>
                <a:gridCol w="2339975"/>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14: Completed </a:t>
                      </a:r>
                      <a:r>
                        <a:rPr lang="en-US" sz="2400" b="1" i="0" u="none" strike="noStrike" dirty="0" err="1">
                          <a:solidFill>
                            <a:schemeClr val="bg1"/>
                          </a:solidFill>
                          <a:latin typeface="Calibri"/>
                        </a:rPr>
                        <a:t>Pairwise</a:t>
                      </a:r>
                      <a:r>
                        <a:rPr lang="en-US" sz="2400" b="1" i="0" u="none" strike="noStrike" dirty="0">
                          <a:solidFill>
                            <a:schemeClr val="bg1"/>
                          </a:solidFill>
                          <a:latin typeface="Calibri"/>
                        </a:rPr>
                        <a:t> Comparison Grid for </a:t>
                      </a:r>
                      <a:r>
                        <a:rPr lang="en-US" sz="2400" b="1" i="0" u="none" strike="noStrike" dirty="0" smtClean="0">
                          <a:solidFill>
                            <a:schemeClr val="bg1"/>
                          </a:solidFill>
                          <a:latin typeface="Calibri"/>
                        </a:rPr>
                        <a:t>Chancellor</a:t>
                      </a:r>
                      <a:r>
                        <a:rPr lang="en-US" sz="2400" b="0" i="0" u="none" strike="noStrike" dirty="0" smtClean="0">
                          <a:solidFill>
                            <a:schemeClr val="bg1"/>
                          </a:solidFill>
                          <a:latin typeface="Calibri"/>
                        </a:rPr>
                        <a:t> </a:t>
                      </a:r>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r>
              <a:tr h="370840">
                <a:tc>
                  <a:txBody>
                    <a:bodyPr/>
                    <a:lstStyle/>
                    <a:p>
                      <a:pPr algn="ctr" fontAlgn="b"/>
                      <a:r>
                        <a:rPr lang="en-US" sz="2400" b="0" i="0" u="none" strike="noStrike" dirty="0">
                          <a:solidFill>
                            <a:srgbClr val="000000"/>
                          </a:solidFill>
                          <a:latin typeface="Calibri"/>
                        </a:rPr>
                        <a:t>Patel</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nn-NO" sz="2400" b="0" i="0" u="none" strike="noStrike" dirty="0">
                          <a:solidFill>
                            <a:srgbClr val="000000"/>
                          </a:solidFill>
                          <a:latin typeface="Calibri"/>
                        </a:rPr>
                        <a:t>P = 166; P = 290; </a:t>
                      </a:r>
                      <a:br>
                        <a:rPr lang="nn-NO" sz="2400" b="0" i="0" u="none" strike="noStrike" dirty="0">
                          <a:solidFill>
                            <a:srgbClr val="000000"/>
                          </a:solidFill>
                          <a:latin typeface="Calibri"/>
                        </a:rPr>
                      </a:br>
                      <a:r>
                        <a:rPr lang="nn-NO" sz="2400" b="0" i="0" u="none" strike="noStrike" dirty="0">
                          <a:solidFill>
                            <a:srgbClr val="000000"/>
                          </a:solidFill>
                          <a:latin typeface="Calibri"/>
                        </a:rPr>
                        <a:t>P = 235; M = 123; </a:t>
                      </a:r>
                      <a:br>
                        <a:rPr lang="nn-NO" sz="2400" b="0" i="0" u="none" strike="noStrike" dirty="0">
                          <a:solidFill>
                            <a:srgbClr val="000000"/>
                          </a:solidFill>
                          <a:latin typeface="Calibri"/>
                        </a:rPr>
                      </a:br>
                      <a:r>
                        <a:rPr lang="nn-NO" sz="2400" b="0" i="0" u="none" strike="noStrike" dirty="0" smtClean="0">
                          <a:solidFill>
                            <a:srgbClr val="000000"/>
                          </a:solidFill>
                          <a:latin typeface="Calibri"/>
                        </a:rPr>
                        <a:t>M </a:t>
                      </a:r>
                      <a:r>
                        <a:rPr lang="nn-NO" sz="2400" b="0" i="0" u="none" strike="noStrike" dirty="0">
                          <a:solidFill>
                            <a:srgbClr val="000000"/>
                          </a:solidFill>
                          <a:latin typeface="Calibri"/>
                        </a:rPr>
                        <a:t>=236</a:t>
                      </a:r>
                    </a:p>
                  </a:txBody>
                  <a:tcPr marL="9525" marR="9525" marT="9525" marB="0" anchor="ctr"/>
                </a:tc>
                <a:tc>
                  <a:txBody>
                    <a:bodyPr/>
                    <a:lstStyle/>
                    <a:p>
                      <a:pPr algn="ctr" fontAlgn="b"/>
                      <a:r>
                        <a:rPr lang="en-US" sz="2400" b="0" i="0" u="none" strike="noStrike" dirty="0">
                          <a:solidFill>
                            <a:srgbClr val="000000"/>
                          </a:solidFill>
                          <a:latin typeface="Calibri"/>
                        </a:rPr>
                        <a:t>P = 166; L = 290; </a:t>
                      </a:r>
                      <a:br>
                        <a:rPr lang="en-US" sz="2400" b="0" i="0" u="none" strike="noStrike" dirty="0">
                          <a:solidFill>
                            <a:srgbClr val="000000"/>
                          </a:solidFill>
                          <a:latin typeface="Calibri"/>
                        </a:rPr>
                      </a:br>
                      <a:r>
                        <a:rPr lang="en-US" sz="2400" b="0" i="0" u="none" strike="noStrike" dirty="0" smtClean="0">
                          <a:solidFill>
                            <a:srgbClr val="000000"/>
                          </a:solidFill>
                          <a:latin typeface="Calibri"/>
                        </a:rPr>
                        <a:t>P </a:t>
                      </a:r>
                      <a:r>
                        <a:rPr lang="en-US" sz="2400" b="0" i="0" u="none" strike="noStrike" dirty="0">
                          <a:solidFill>
                            <a:srgbClr val="000000"/>
                          </a:solidFill>
                          <a:latin typeface="Calibri"/>
                        </a:rPr>
                        <a:t>= 235; L = 123; </a:t>
                      </a:r>
                      <a:br>
                        <a:rPr lang="en-US" sz="2400" b="0" i="0" u="none" strike="noStrike" dirty="0">
                          <a:solidFill>
                            <a:srgbClr val="000000"/>
                          </a:solidFill>
                          <a:latin typeface="Calibri"/>
                        </a:rPr>
                      </a:br>
                      <a:r>
                        <a:rPr lang="en-US" sz="2400" b="0" i="0" u="none" strike="noStrike" dirty="0" smtClean="0">
                          <a:solidFill>
                            <a:srgbClr val="000000"/>
                          </a:solidFill>
                          <a:latin typeface="Calibri"/>
                        </a:rPr>
                        <a:t>L </a:t>
                      </a:r>
                      <a:r>
                        <a:rPr lang="en-US" sz="2400" b="0" i="0" u="none" strike="noStrike" dirty="0">
                          <a:solidFill>
                            <a:srgbClr val="000000"/>
                          </a:solidFill>
                          <a:latin typeface="Calibri"/>
                        </a:rPr>
                        <a:t>= 236</a:t>
                      </a:r>
                    </a:p>
                  </a:txBody>
                  <a:tcPr marL="9525" marR="9525" marT="9525" marB="0" anchor="ctr"/>
                </a:tc>
                <a:tc>
                  <a:txBody>
                    <a:bodyPr/>
                    <a:lstStyle/>
                    <a:p>
                      <a:pPr algn="ctr" fontAlgn="b"/>
                      <a:r>
                        <a:rPr lang="nn-NO" sz="2400" b="0" i="0" u="none" strike="noStrike" dirty="0">
                          <a:solidFill>
                            <a:srgbClr val="000000"/>
                          </a:solidFill>
                          <a:latin typeface="Calibri"/>
                        </a:rPr>
                        <a:t>K = 166; K = </a:t>
                      </a:r>
                      <a:r>
                        <a:rPr lang="nn-NO" sz="2400" b="0" i="0" u="none" strike="noStrike" dirty="0" smtClean="0">
                          <a:solidFill>
                            <a:srgbClr val="000000"/>
                          </a:solidFill>
                          <a:latin typeface="Calibri"/>
                        </a:rPr>
                        <a:t>290;</a:t>
                      </a:r>
                    </a:p>
                    <a:p>
                      <a:pPr algn="ctr" fontAlgn="b"/>
                      <a:r>
                        <a:rPr lang="nn-NO" sz="2400" b="0" i="0" u="none" strike="noStrike" dirty="0" smtClean="0">
                          <a:solidFill>
                            <a:srgbClr val="000000"/>
                          </a:solidFill>
                          <a:latin typeface="Calibri"/>
                        </a:rPr>
                        <a:t>P </a:t>
                      </a:r>
                      <a:r>
                        <a:rPr lang="nn-NO" sz="2400" b="0" i="0" u="none" strike="noStrike" dirty="0">
                          <a:solidFill>
                            <a:srgbClr val="000000"/>
                          </a:solidFill>
                          <a:latin typeface="Calibri"/>
                        </a:rPr>
                        <a:t>= 235; K = </a:t>
                      </a:r>
                      <a:r>
                        <a:rPr lang="nn-NO" sz="2400" b="0" i="0" u="none" strike="noStrike" dirty="0" smtClean="0">
                          <a:solidFill>
                            <a:srgbClr val="000000"/>
                          </a:solidFill>
                          <a:latin typeface="Calibri"/>
                        </a:rPr>
                        <a:t>123;</a:t>
                      </a:r>
                    </a:p>
                    <a:p>
                      <a:pPr algn="ctr" fontAlgn="b"/>
                      <a:r>
                        <a:rPr lang="nn-NO" sz="2400" b="0" i="0" u="none" strike="noStrike" dirty="0" smtClean="0">
                          <a:solidFill>
                            <a:srgbClr val="000000"/>
                          </a:solidFill>
                          <a:latin typeface="Calibri"/>
                        </a:rPr>
                        <a:t>K </a:t>
                      </a:r>
                      <a:r>
                        <a:rPr lang="nn-NO" sz="2400" b="0" i="0" u="none" strike="noStrike" dirty="0">
                          <a:solidFill>
                            <a:srgbClr val="000000"/>
                          </a:solidFill>
                          <a:latin typeface="Calibri"/>
                        </a:rPr>
                        <a:t>= 236</a:t>
                      </a:r>
                    </a:p>
                  </a:txBody>
                  <a:tcPr marL="9525" marR="9525" marT="9525" marB="0" anchor="ctr"/>
                </a:tc>
              </a:tr>
              <a:tr h="370840">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M = 166; L = 290; </a:t>
                      </a:r>
                      <a:br>
                        <a:rPr lang="en-US" sz="2400" b="0" i="0" u="none" strike="noStrike" dirty="0">
                          <a:solidFill>
                            <a:srgbClr val="000000"/>
                          </a:solidFill>
                          <a:latin typeface="Calibri"/>
                        </a:rPr>
                      </a:br>
                      <a:r>
                        <a:rPr lang="en-US" sz="2400" b="0" i="0" u="none" strike="noStrike" dirty="0" smtClean="0">
                          <a:solidFill>
                            <a:srgbClr val="000000"/>
                          </a:solidFill>
                          <a:latin typeface="Calibri"/>
                        </a:rPr>
                        <a:t>L </a:t>
                      </a:r>
                      <a:r>
                        <a:rPr lang="en-US" sz="2400" b="0" i="0" u="none" strike="noStrike" dirty="0">
                          <a:solidFill>
                            <a:srgbClr val="000000"/>
                          </a:solidFill>
                          <a:latin typeface="Calibri"/>
                        </a:rPr>
                        <a:t>= 235; M = 123; </a:t>
                      </a:r>
                      <a:br>
                        <a:rPr lang="en-US" sz="2400" b="0" i="0" u="none" strike="noStrike" dirty="0">
                          <a:solidFill>
                            <a:srgbClr val="000000"/>
                          </a:solidFill>
                          <a:latin typeface="Calibri"/>
                        </a:rPr>
                      </a:br>
                      <a:r>
                        <a:rPr lang="en-US" sz="2400" b="0" i="0" u="none" strike="noStrike" dirty="0" smtClean="0">
                          <a:solidFill>
                            <a:srgbClr val="000000"/>
                          </a:solidFill>
                          <a:latin typeface="Calibri"/>
                        </a:rPr>
                        <a:t>M </a:t>
                      </a:r>
                      <a:r>
                        <a:rPr lang="en-US" sz="2400" b="0" i="0" u="none" strike="noStrike" dirty="0">
                          <a:solidFill>
                            <a:srgbClr val="000000"/>
                          </a:solidFill>
                          <a:latin typeface="Calibri"/>
                        </a:rPr>
                        <a:t>= 236</a:t>
                      </a:r>
                    </a:p>
                  </a:txBody>
                  <a:tcPr marL="9525" marR="9525" marT="9525" marB="0" anchor="ctr"/>
                </a:tc>
                <a:tc>
                  <a:txBody>
                    <a:bodyPr/>
                    <a:lstStyle/>
                    <a:p>
                      <a:pPr algn="ctr" fontAlgn="b"/>
                      <a:r>
                        <a:rPr lang="nn-NO" sz="2400" b="0" i="0" u="none" strike="noStrike" dirty="0">
                          <a:solidFill>
                            <a:srgbClr val="000000"/>
                          </a:solidFill>
                          <a:latin typeface="Calibri"/>
                        </a:rPr>
                        <a:t>K = 166; K = </a:t>
                      </a:r>
                      <a:r>
                        <a:rPr lang="nn-NO" sz="2400" b="0" i="0" u="none" strike="noStrike" dirty="0" smtClean="0">
                          <a:solidFill>
                            <a:srgbClr val="000000"/>
                          </a:solidFill>
                          <a:latin typeface="Calibri"/>
                        </a:rPr>
                        <a:t>290;</a:t>
                      </a:r>
                    </a:p>
                    <a:p>
                      <a:pPr algn="ctr" fontAlgn="b"/>
                      <a:r>
                        <a:rPr lang="nn-NO" sz="2400" b="0" i="0" u="none" strike="noStrike" dirty="0" smtClean="0">
                          <a:solidFill>
                            <a:srgbClr val="000000"/>
                          </a:solidFill>
                          <a:latin typeface="Calibri"/>
                        </a:rPr>
                        <a:t>M </a:t>
                      </a:r>
                      <a:r>
                        <a:rPr lang="nn-NO" sz="2400" b="0" i="0" u="none" strike="noStrike" dirty="0">
                          <a:solidFill>
                            <a:srgbClr val="000000"/>
                          </a:solidFill>
                          <a:latin typeface="Calibri"/>
                        </a:rPr>
                        <a:t>= 235; M = 123</a:t>
                      </a:r>
                      <a:r>
                        <a:rPr lang="nn-NO" sz="2400" b="0" i="0" u="none" strike="noStrike" dirty="0" smtClean="0">
                          <a:solidFill>
                            <a:srgbClr val="000000"/>
                          </a:solidFill>
                          <a:latin typeface="Calibri"/>
                        </a:rPr>
                        <a:t>;</a:t>
                      </a:r>
                    </a:p>
                    <a:p>
                      <a:pPr algn="ctr" fontAlgn="b"/>
                      <a:r>
                        <a:rPr lang="nn-NO" sz="2400" b="0" i="0" u="none" strike="noStrike" dirty="0" smtClean="0">
                          <a:solidFill>
                            <a:srgbClr val="000000"/>
                          </a:solidFill>
                          <a:latin typeface="Calibri"/>
                        </a:rPr>
                        <a:t>M </a:t>
                      </a:r>
                      <a:r>
                        <a:rPr lang="nn-NO" sz="2400" b="0" i="0" u="none" strike="noStrike" dirty="0">
                          <a:solidFill>
                            <a:srgbClr val="000000"/>
                          </a:solidFill>
                          <a:latin typeface="Calibri"/>
                        </a:rPr>
                        <a:t>= 236</a:t>
                      </a:r>
                    </a:p>
                  </a:txBody>
                  <a:tcPr marL="9525" marR="9525" marT="9525" marB="0" anchor="ctr"/>
                </a:tc>
              </a:tr>
              <a:tr h="370840">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nn-NO" sz="2400" b="0" i="0" u="none" strike="noStrike" dirty="0">
                          <a:solidFill>
                            <a:srgbClr val="000000"/>
                          </a:solidFill>
                          <a:latin typeface="Calibri"/>
                        </a:rPr>
                        <a:t>K = 166; K = </a:t>
                      </a:r>
                      <a:r>
                        <a:rPr lang="nn-NO" sz="2400" b="0" i="0" u="none" strike="noStrike" dirty="0" smtClean="0">
                          <a:solidFill>
                            <a:srgbClr val="000000"/>
                          </a:solidFill>
                          <a:latin typeface="Calibri"/>
                        </a:rPr>
                        <a:t>290;</a:t>
                      </a:r>
                      <a:r>
                        <a:rPr lang="nn-NO" sz="2400" b="0" i="0" u="none" strike="noStrike" dirty="0">
                          <a:solidFill>
                            <a:srgbClr val="000000"/>
                          </a:solidFill>
                          <a:latin typeface="Calibri"/>
                        </a:rPr>
                        <a:t/>
                      </a:r>
                      <a:br>
                        <a:rPr lang="nn-NO" sz="2400" b="0" i="0" u="none" strike="noStrike" dirty="0">
                          <a:solidFill>
                            <a:srgbClr val="000000"/>
                          </a:solidFill>
                          <a:latin typeface="Calibri"/>
                        </a:rPr>
                      </a:br>
                      <a:r>
                        <a:rPr lang="nn-NO" sz="2400" b="0" i="0" u="none" strike="noStrike" dirty="0" smtClean="0">
                          <a:solidFill>
                            <a:srgbClr val="000000"/>
                          </a:solidFill>
                          <a:latin typeface="Calibri"/>
                        </a:rPr>
                        <a:t>L </a:t>
                      </a:r>
                      <a:r>
                        <a:rPr lang="nn-NO" sz="2400" b="0" i="0" u="none" strike="noStrike" dirty="0">
                          <a:solidFill>
                            <a:srgbClr val="000000"/>
                          </a:solidFill>
                          <a:latin typeface="Calibri"/>
                        </a:rPr>
                        <a:t>= 235; L = </a:t>
                      </a:r>
                      <a:r>
                        <a:rPr lang="nn-NO" sz="2400" b="0" i="0" u="none" strike="noStrike" dirty="0" smtClean="0">
                          <a:solidFill>
                            <a:srgbClr val="000000"/>
                          </a:solidFill>
                          <a:latin typeface="Calibri"/>
                        </a:rPr>
                        <a:t>123;</a:t>
                      </a:r>
                      <a:r>
                        <a:rPr lang="nn-NO" sz="2400" b="0" i="0" u="none" strike="noStrike" dirty="0">
                          <a:solidFill>
                            <a:srgbClr val="000000"/>
                          </a:solidFill>
                          <a:latin typeface="Calibri"/>
                        </a:rPr>
                        <a:t/>
                      </a:r>
                      <a:br>
                        <a:rPr lang="nn-NO" sz="2400" b="0" i="0" u="none" strike="noStrike" dirty="0">
                          <a:solidFill>
                            <a:srgbClr val="000000"/>
                          </a:solidFill>
                          <a:latin typeface="Calibri"/>
                        </a:rPr>
                      </a:br>
                      <a:r>
                        <a:rPr lang="nn-NO" sz="2400" b="0" i="0" u="none" strike="noStrike" dirty="0" smtClean="0">
                          <a:solidFill>
                            <a:srgbClr val="000000"/>
                          </a:solidFill>
                          <a:latin typeface="Calibri"/>
                        </a:rPr>
                        <a:t>K </a:t>
                      </a:r>
                      <a:r>
                        <a:rPr lang="nn-NO" sz="2400" b="0" i="0" u="none" strike="noStrike" dirty="0">
                          <a:solidFill>
                            <a:srgbClr val="000000"/>
                          </a:solidFill>
                          <a:latin typeface="Calibri"/>
                        </a:rPr>
                        <a:t>= 236</a:t>
                      </a:r>
                    </a:p>
                  </a:txBody>
                  <a:tcPr marL="9525" marR="9525" marT="9525" marB="0" anchor="ctr"/>
                </a:tc>
              </a:tr>
              <a:tr h="370840">
                <a:tc>
                  <a:txBody>
                    <a:bodyPr/>
                    <a:lstStyle/>
                    <a:p>
                      <a:pPr algn="ctr" fontAlgn="b"/>
                      <a:r>
                        <a:rPr lang="en-US" sz="2400" b="0" i="0" u="none" strike="noStrike">
                          <a:solidFill>
                            <a:srgbClr val="000000"/>
                          </a:solidFill>
                          <a:latin typeface="Calibri"/>
                        </a:rPr>
                        <a:t>Khan</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55767032"/>
              </p:ext>
            </p:extLst>
          </p:nvPr>
        </p:nvGraphicFramePr>
        <p:xfrm>
          <a:off x="326316" y="1268730"/>
          <a:ext cx="8537575" cy="3348990"/>
        </p:xfrm>
        <a:graphic>
          <a:graphicData uri="http://schemas.openxmlformats.org/drawingml/2006/table">
            <a:tbl>
              <a:tblPr firstRow="1" bandRow="1">
                <a:tableStyleId>{5C22544A-7EE6-4342-B048-85BDC9FD1C3A}</a:tableStyleId>
              </a:tblPr>
              <a:tblGrid>
                <a:gridCol w="914400"/>
                <a:gridCol w="701675"/>
                <a:gridCol w="2305050"/>
                <a:gridCol w="2276475"/>
                <a:gridCol w="2339975"/>
              </a:tblGrid>
              <a:tr h="370840">
                <a:tc gridSpan="5">
                  <a:txBody>
                    <a:bodyPr/>
                    <a:lstStyle/>
                    <a:p>
                      <a:pPr algn="ctr"/>
                      <a:r>
                        <a:rPr lang="en-US" sz="2400" b="1" kern="1200" baseline="0" dirty="0" smtClean="0">
                          <a:solidFill>
                            <a:schemeClr val="lt1"/>
                          </a:solidFill>
                          <a:latin typeface="+mn-lt"/>
                          <a:ea typeface="+mn-ea"/>
                          <a:cs typeface="+mn-cs"/>
                        </a:rPr>
                        <a:t>Table 15: </a:t>
                      </a:r>
                      <a:r>
                        <a:rPr lang="en-US" sz="2400" b="1" kern="1200" baseline="0" dirty="0" err="1" smtClean="0">
                          <a:solidFill>
                            <a:schemeClr val="lt1"/>
                          </a:solidFill>
                          <a:latin typeface="+mn-lt"/>
                          <a:ea typeface="+mn-ea"/>
                          <a:cs typeface="+mn-cs"/>
                        </a:rPr>
                        <a:t>Pairwise</a:t>
                      </a:r>
                      <a:r>
                        <a:rPr lang="en-US" sz="2400" b="1" kern="1200" baseline="0" dirty="0" smtClean="0">
                          <a:solidFill>
                            <a:schemeClr val="lt1"/>
                          </a:solidFill>
                          <a:latin typeface="+mn-lt"/>
                          <a:ea typeface="+mn-ea"/>
                          <a:cs typeface="+mn-cs"/>
                        </a:rPr>
                        <a:t> Comparison Grid of Winners for Chancellor</a:t>
                      </a:r>
                      <a:endParaRPr lang="en-US" sz="1800" b="1" kern="1200" baseline="0" dirty="0" smtClean="0">
                        <a:solidFill>
                          <a:schemeClr val="lt1"/>
                        </a:solidFill>
                        <a:latin typeface="+mn-lt"/>
                        <a:ea typeface="+mn-ea"/>
                        <a:cs typeface="+mn-cs"/>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Patel</a:t>
                      </a:r>
                    </a:p>
                  </a:txBody>
                  <a:tcPr marL="9525" marR="9525" marT="9525" marB="0" anchor="ctr"/>
                </a:tc>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r>
                        <a:rPr lang="en-US" sz="2400" b="0" i="0" u="none" strike="noStrike">
                          <a:solidFill>
                            <a:srgbClr val="000000"/>
                          </a:solidFill>
                          <a:latin typeface="Calibri"/>
                        </a:rPr>
                        <a:t>Khan</a:t>
                      </a:r>
                    </a:p>
                  </a:txBody>
                  <a:tcPr marL="9525" marR="9525" marT="9525" marB="0" anchor="ctr"/>
                </a:tc>
              </a:tr>
              <a:tr h="370840">
                <a:tc>
                  <a:txBody>
                    <a:bodyPr/>
                    <a:lstStyle/>
                    <a:p>
                      <a:pPr algn="ctr" fontAlgn="b"/>
                      <a:r>
                        <a:rPr lang="en-US" sz="2400" b="0" i="0" u="none" strike="noStrike" dirty="0">
                          <a:solidFill>
                            <a:srgbClr val="000000"/>
                          </a:solidFill>
                          <a:latin typeface="Calibri"/>
                        </a:rPr>
                        <a:t>Patel</a:t>
                      </a:r>
                    </a:p>
                  </a:txBody>
                  <a:tcPr marL="9525" marR="9525" marT="9525" marB="0" anchor="ct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nn-NO" sz="2400" b="0" i="0" u="none" strike="noStrike" dirty="0">
                          <a:solidFill>
                            <a:srgbClr val="000000"/>
                          </a:solidFill>
                          <a:latin typeface="Calibri"/>
                        </a:rPr>
                        <a:t>P = </a:t>
                      </a:r>
                      <a:r>
                        <a:rPr lang="nn-NO" sz="2400" b="0" i="0" u="none" strike="noStrike" dirty="0" smtClean="0">
                          <a:solidFill>
                            <a:srgbClr val="000000"/>
                          </a:solidFill>
                          <a:latin typeface="Calibri"/>
                        </a:rPr>
                        <a:t>691; M </a:t>
                      </a:r>
                      <a:r>
                        <a:rPr lang="nn-NO" sz="2400" b="0" i="0" u="none" strike="noStrike" dirty="0">
                          <a:solidFill>
                            <a:srgbClr val="000000"/>
                          </a:solidFill>
                          <a:latin typeface="Calibri"/>
                        </a:rPr>
                        <a:t>= </a:t>
                      </a:r>
                      <a:r>
                        <a:rPr lang="nn-NO" sz="2400" b="0" i="0" u="none" strike="noStrike" dirty="0" smtClean="0">
                          <a:solidFill>
                            <a:srgbClr val="000000"/>
                          </a:solidFill>
                          <a:latin typeface="Calibri"/>
                        </a:rPr>
                        <a:t>359 </a:t>
                      </a:r>
                      <a:r>
                        <a:rPr lang="nn-NO" sz="2400" b="0" i="0" u="none" strike="noStrike" dirty="0">
                          <a:solidFill>
                            <a:srgbClr val="000000"/>
                          </a:solidFill>
                          <a:latin typeface="Calibri"/>
                        </a:rPr>
                        <a:t/>
                      </a:r>
                      <a:br>
                        <a:rPr lang="nn-NO" sz="2400" b="0" i="0" u="none" strike="noStrike" dirty="0">
                          <a:solidFill>
                            <a:srgbClr val="000000"/>
                          </a:solidFill>
                          <a:latin typeface="Calibri"/>
                        </a:rPr>
                      </a:br>
                      <a:r>
                        <a:rPr lang="nn-NO" sz="2400" b="0" i="0" u="none" strike="noStrike" dirty="0" smtClean="0">
                          <a:solidFill>
                            <a:srgbClr val="FF00FF"/>
                          </a:solidFill>
                          <a:latin typeface="Calibri"/>
                        </a:rPr>
                        <a:t>[Patel]</a:t>
                      </a:r>
                      <a:endParaRPr lang="nn-NO" sz="2400" b="0" i="0" u="none" strike="noStrike" dirty="0">
                        <a:solidFill>
                          <a:srgbClr val="FF00FF"/>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Calibri"/>
                        </a:rPr>
                        <a:t>P </a:t>
                      </a:r>
                      <a:r>
                        <a:rPr lang="en-US" sz="2400" b="0" i="0" u="none" strike="noStrike" dirty="0">
                          <a:solidFill>
                            <a:srgbClr val="000000"/>
                          </a:solidFill>
                          <a:latin typeface="Calibri"/>
                        </a:rPr>
                        <a:t>= </a:t>
                      </a:r>
                      <a:r>
                        <a:rPr lang="en-US" sz="2400" b="0" i="0" u="none" strike="noStrike" dirty="0" smtClean="0">
                          <a:solidFill>
                            <a:srgbClr val="000000"/>
                          </a:solidFill>
                          <a:latin typeface="Calibri"/>
                        </a:rPr>
                        <a:t>401; </a:t>
                      </a:r>
                      <a:r>
                        <a:rPr lang="en-US" sz="2400" b="0" i="0" u="none" strike="noStrike" dirty="0">
                          <a:solidFill>
                            <a:srgbClr val="000000"/>
                          </a:solidFill>
                          <a:latin typeface="Calibri"/>
                        </a:rPr>
                        <a:t>L = </a:t>
                      </a:r>
                      <a:r>
                        <a:rPr lang="en-US" sz="2400" b="0" i="0" u="none" strike="noStrike" dirty="0" smtClean="0">
                          <a:solidFill>
                            <a:srgbClr val="000000"/>
                          </a:solidFill>
                          <a:latin typeface="Calibri"/>
                        </a:rPr>
                        <a:t>649 </a:t>
                      </a:r>
                      <a:r>
                        <a:rPr lang="en-US" sz="2400" b="0" i="0" u="none" strike="noStrike" dirty="0">
                          <a:solidFill>
                            <a:srgbClr val="000000"/>
                          </a:solidFill>
                          <a:latin typeface="Calibri"/>
                        </a:rPr>
                        <a:t/>
                      </a:r>
                      <a:br>
                        <a:rPr lang="en-US" sz="2400" b="0" i="0" u="none" strike="noStrike" dirty="0">
                          <a:solidFill>
                            <a:srgbClr val="000000"/>
                          </a:solidFill>
                          <a:latin typeface="Calibri"/>
                        </a:rPr>
                      </a:br>
                      <a:r>
                        <a:rPr lang="en-US" sz="2400" b="0" i="0" u="none" strike="noStrike" dirty="0" smtClean="0">
                          <a:solidFill>
                            <a:srgbClr val="FF00FF"/>
                          </a:solidFill>
                          <a:latin typeface="Calibri"/>
                        </a:rPr>
                        <a:t>[Lewis]</a:t>
                      </a:r>
                      <a:endParaRPr lang="en-US" sz="2400" b="0" i="0" u="none" strike="noStrike" dirty="0">
                        <a:solidFill>
                          <a:srgbClr val="FF00FF"/>
                        </a:solidFill>
                        <a:latin typeface="Calibri"/>
                      </a:endParaRPr>
                    </a:p>
                  </a:txBody>
                  <a:tcPr marL="9525" marR="9525" marT="9525" marB="0" anchor="ctr"/>
                </a:tc>
                <a:tc>
                  <a:txBody>
                    <a:bodyPr/>
                    <a:lstStyle/>
                    <a:p>
                      <a:pPr algn="ctr" fontAlgn="b"/>
                      <a:r>
                        <a:rPr lang="nn-NO" sz="2400" b="0" i="0" u="none" strike="noStrike" dirty="0">
                          <a:solidFill>
                            <a:srgbClr val="000000"/>
                          </a:solidFill>
                          <a:latin typeface="Calibri"/>
                        </a:rPr>
                        <a:t>K = </a:t>
                      </a:r>
                      <a:r>
                        <a:rPr lang="nn-NO" sz="2400" b="0" i="0" u="none" strike="noStrike" dirty="0" smtClean="0">
                          <a:solidFill>
                            <a:srgbClr val="000000"/>
                          </a:solidFill>
                          <a:latin typeface="Calibri"/>
                        </a:rPr>
                        <a:t>815; P </a:t>
                      </a:r>
                      <a:r>
                        <a:rPr lang="nn-NO" sz="2400" b="0" i="0" u="none" strike="noStrike" dirty="0">
                          <a:solidFill>
                            <a:srgbClr val="000000"/>
                          </a:solidFill>
                          <a:latin typeface="Calibri"/>
                        </a:rPr>
                        <a:t>= </a:t>
                      </a:r>
                      <a:r>
                        <a:rPr lang="nn-NO" sz="2400" b="0" i="0" u="none" strike="noStrike" dirty="0" smtClean="0">
                          <a:solidFill>
                            <a:srgbClr val="000000"/>
                          </a:solidFill>
                          <a:latin typeface="Calibri"/>
                        </a:rPr>
                        <a:t>235 </a:t>
                      </a:r>
                    </a:p>
                    <a:p>
                      <a:pPr algn="ctr" fontAlgn="b"/>
                      <a:r>
                        <a:rPr lang="nn-NO" sz="2400" b="0" i="0" u="none" strike="noStrike" dirty="0" smtClean="0">
                          <a:solidFill>
                            <a:srgbClr val="FF00FF"/>
                          </a:solidFill>
                          <a:latin typeface="Calibri"/>
                        </a:rPr>
                        <a:t>[Khan]</a:t>
                      </a:r>
                      <a:endParaRPr lang="nn-NO" sz="2400" b="0" i="0" u="none" strike="noStrike" dirty="0">
                        <a:solidFill>
                          <a:srgbClr val="FF00FF"/>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Mason</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en-US" sz="2400" b="0" i="0" u="none" strike="noStrike" dirty="0" smtClean="0">
                          <a:solidFill>
                            <a:srgbClr val="000000"/>
                          </a:solidFill>
                          <a:latin typeface="Calibri"/>
                        </a:rPr>
                        <a:t>M </a:t>
                      </a:r>
                      <a:r>
                        <a:rPr lang="en-US" sz="2400" b="0" i="0" u="none" strike="noStrike" dirty="0">
                          <a:solidFill>
                            <a:srgbClr val="000000"/>
                          </a:solidFill>
                          <a:latin typeface="Calibri"/>
                        </a:rPr>
                        <a:t>= </a:t>
                      </a:r>
                      <a:r>
                        <a:rPr lang="en-US" sz="2400" b="0" i="0" u="none" strike="noStrike" dirty="0" smtClean="0">
                          <a:solidFill>
                            <a:srgbClr val="000000"/>
                          </a:solidFill>
                          <a:latin typeface="Calibri"/>
                        </a:rPr>
                        <a:t>525; L </a:t>
                      </a:r>
                      <a:r>
                        <a:rPr lang="en-US" sz="2400" b="0" i="0" u="none" strike="noStrike" dirty="0">
                          <a:solidFill>
                            <a:srgbClr val="000000"/>
                          </a:solidFill>
                          <a:latin typeface="Calibri"/>
                        </a:rPr>
                        <a:t>= </a:t>
                      </a:r>
                      <a:r>
                        <a:rPr lang="en-US" sz="2400" b="0" i="0" u="none" strike="noStrike" dirty="0" smtClean="0">
                          <a:solidFill>
                            <a:srgbClr val="000000"/>
                          </a:solidFill>
                          <a:latin typeface="Calibri"/>
                        </a:rPr>
                        <a:t>525</a:t>
                      </a:r>
                    </a:p>
                    <a:p>
                      <a:pPr algn="ctr" fontAlgn="b"/>
                      <a:r>
                        <a:rPr lang="af-ZA" sz="2400" b="0" i="0" u="none" strike="noStrike" dirty="0" smtClean="0">
                          <a:solidFill>
                            <a:srgbClr val="FF00FF"/>
                          </a:solidFill>
                          <a:latin typeface="Calibri"/>
                        </a:rPr>
                        <a:t>[Tie]</a:t>
                      </a:r>
                      <a:endParaRPr lang="en-US" sz="2400" b="0" i="0" u="none" strike="noStrike" dirty="0">
                        <a:solidFill>
                          <a:srgbClr val="FF00FF"/>
                        </a:solidFill>
                        <a:latin typeface="Calibri"/>
                      </a:endParaRPr>
                    </a:p>
                  </a:txBody>
                  <a:tcPr marL="9525" marR="9525" marT="9525" marB="0" anchor="ctr"/>
                </a:tc>
                <a:tc>
                  <a:txBody>
                    <a:bodyPr/>
                    <a:lstStyle/>
                    <a:p>
                      <a:pPr algn="ctr" fontAlgn="b"/>
                      <a:r>
                        <a:rPr lang="nn-NO" sz="2400" b="0" i="0" u="none" strike="noStrike" dirty="0">
                          <a:solidFill>
                            <a:srgbClr val="000000"/>
                          </a:solidFill>
                          <a:latin typeface="Calibri"/>
                        </a:rPr>
                        <a:t>K = </a:t>
                      </a:r>
                      <a:r>
                        <a:rPr lang="nn-NO" sz="2400" b="0" i="0" u="none" strike="noStrike" dirty="0" smtClean="0">
                          <a:solidFill>
                            <a:srgbClr val="000000"/>
                          </a:solidFill>
                          <a:latin typeface="Calibri"/>
                        </a:rPr>
                        <a:t>456</a:t>
                      </a:r>
                      <a:r>
                        <a:rPr lang="nn-NO" sz="2400" b="0" i="0" u="none" strike="noStrike" dirty="0">
                          <a:solidFill>
                            <a:srgbClr val="000000"/>
                          </a:solidFill>
                          <a:latin typeface="Calibri"/>
                        </a:rPr>
                        <a:t>; </a:t>
                      </a:r>
                      <a:r>
                        <a:rPr lang="nn-NO" sz="2400" b="0" i="0" u="none" strike="noStrike" dirty="0" smtClean="0">
                          <a:solidFill>
                            <a:srgbClr val="000000"/>
                          </a:solidFill>
                          <a:latin typeface="Calibri"/>
                        </a:rPr>
                        <a:t>M </a:t>
                      </a:r>
                      <a:r>
                        <a:rPr lang="nn-NO" sz="2400" b="0" i="0" u="none" strike="noStrike" dirty="0">
                          <a:solidFill>
                            <a:srgbClr val="000000"/>
                          </a:solidFill>
                          <a:latin typeface="Calibri"/>
                        </a:rPr>
                        <a:t>= </a:t>
                      </a:r>
                      <a:r>
                        <a:rPr lang="nn-NO" sz="2400" b="0" i="0" u="none" strike="noStrike" dirty="0" smtClean="0">
                          <a:solidFill>
                            <a:srgbClr val="000000"/>
                          </a:solidFill>
                          <a:latin typeface="Calibri"/>
                        </a:rPr>
                        <a:t>594 </a:t>
                      </a:r>
                      <a:r>
                        <a:rPr lang="nn-NO" sz="2400" b="0" i="0" u="none" strike="noStrike" dirty="0" smtClean="0">
                          <a:solidFill>
                            <a:srgbClr val="FF00FF"/>
                          </a:solidFill>
                          <a:latin typeface="Calibri"/>
                        </a:rPr>
                        <a:t>[Mason]</a:t>
                      </a:r>
                      <a:endParaRPr lang="nn-NO" sz="2400" b="0" i="0" u="none" strike="noStrike" dirty="0">
                        <a:solidFill>
                          <a:srgbClr val="FF00FF"/>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Lewis</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c>
                  <a:txBody>
                    <a:bodyPr/>
                    <a:lstStyle/>
                    <a:p>
                      <a:pPr algn="ctr" fontAlgn="b"/>
                      <a:r>
                        <a:rPr lang="nn-NO" sz="2400" b="0" i="0" u="none" strike="noStrike" dirty="0">
                          <a:solidFill>
                            <a:srgbClr val="000000"/>
                          </a:solidFill>
                          <a:latin typeface="Calibri"/>
                        </a:rPr>
                        <a:t>K = </a:t>
                      </a:r>
                      <a:r>
                        <a:rPr lang="nn-NO" sz="2400" b="0" i="0" u="none" strike="noStrike" dirty="0" smtClean="0">
                          <a:solidFill>
                            <a:srgbClr val="000000"/>
                          </a:solidFill>
                          <a:latin typeface="Calibri"/>
                        </a:rPr>
                        <a:t>692; L </a:t>
                      </a:r>
                      <a:r>
                        <a:rPr lang="nn-NO" sz="2400" b="0" i="0" u="none" strike="noStrike" dirty="0">
                          <a:solidFill>
                            <a:srgbClr val="000000"/>
                          </a:solidFill>
                          <a:latin typeface="Calibri"/>
                        </a:rPr>
                        <a:t>= </a:t>
                      </a:r>
                      <a:r>
                        <a:rPr lang="nn-NO" sz="2400" b="0" i="0" u="none" strike="noStrike" dirty="0" smtClean="0">
                          <a:solidFill>
                            <a:srgbClr val="000000"/>
                          </a:solidFill>
                          <a:latin typeface="Calibri"/>
                        </a:rPr>
                        <a:t>358</a:t>
                      </a:r>
                    </a:p>
                    <a:p>
                      <a:pPr algn="ctr" fontAlgn="b"/>
                      <a:r>
                        <a:rPr lang="nn-NO" sz="2400" b="0" i="0" u="none" strike="noStrike" dirty="0" smtClean="0">
                          <a:solidFill>
                            <a:srgbClr val="FF00FF"/>
                          </a:solidFill>
                          <a:latin typeface="Calibri"/>
                        </a:rPr>
                        <a:t>[Khan]</a:t>
                      </a:r>
                      <a:endParaRPr lang="nn-NO" sz="2400" b="0" i="0" u="none" strike="noStrike" dirty="0">
                        <a:solidFill>
                          <a:srgbClr val="FF00FF"/>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Khan</a:t>
                      </a:r>
                    </a:p>
                  </a:txBody>
                  <a:tcPr marL="9525" marR="9525" marT="9525" marB="0" anchor="ct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 </a:t>
                      </a:r>
                    </a:p>
                  </a:txBody>
                  <a:tcPr marL="9525" marR="9525" marT="9525" marB="0" anchor="ctr">
                    <a:solidFill>
                      <a:schemeClr val="bg1">
                        <a:lumMod val="65000"/>
                      </a:schemeClr>
                    </a:solidFill>
                  </a:tcPr>
                </a:tc>
                <a:tc>
                  <a:txBody>
                    <a:bodyPr/>
                    <a:lstStyle/>
                    <a:p>
                      <a:pPr algn="ctr" fontAlgn="b"/>
                      <a:endParaRPr lang="en-US" sz="2400" b="0" i="0" u="none" strike="noStrike" dirty="0">
                        <a:solidFill>
                          <a:srgbClr val="000000"/>
                        </a:solidFill>
                        <a:latin typeface="Calibri"/>
                      </a:endParaRPr>
                    </a:p>
                  </a:txBody>
                  <a:tcPr marL="9525" marR="9525" marT="9525" marB="0" anchor="ctr">
                    <a:solidFill>
                      <a:schemeClr val="bg1">
                        <a:lumMod val="65000"/>
                      </a:schemeClr>
                    </a:solidFill>
                  </a:tcPr>
                </a:tc>
                <a:tc>
                  <a:txBody>
                    <a:bodyPr/>
                    <a:lstStyle/>
                    <a:p>
                      <a:pPr algn="ctr" fontAlgn="b"/>
                      <a:r>
                        <a:rPr lang="en-US" sz="2400" b="0" i="0" u="none" strike="noStrike" dirty="0">
                          <a:solidFill>
                            <a:srgbClr val="000000"/>
                          </a:solidFill>
                          <a:latin typeface="Calibri"/>
                        </a:rPr>
                        <a:t>X</a:t>
                      </a:r>
                    </a:p>
                  </a:txBody>
                  <a:tcPr marL="9525" marR="9525" marT="9525" marB="0" anchor="ctr">
                    <a:solidFill>
                      <a:schemeClr val="bg1">
                        <a:lumMod val="65000"/>
                      </a:schemeClr>
                    </a:solidFill>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sp>
        <p:nvSpPr>
          <p:cNvPr id="4" name="Content Placeholder 3"/>
          <p:cNvSpPr>
            <a:spLocks noGrp="1"/>
          </p:cNvSpPr>
          <p:nvPr>
            <p:ph idx="1"/>
          </p:nvPr>
        </p:nvSpPr>
        <p:spPr/>
        <p:txBody>
          <a:bodyPr/>
          <a:lstStyle/>
          <a:p>
            <a:r>
              <a:rPr lang="en-US" dirty="0" smtClean="0"/>
              <a:t>Adding each candidate’s votes together in the comparisons, we see that Patel has 1 point, Mason has</a:t>
            </a:r>
          </a:p>
          <a:p>
            <a:r>
              <a:rPr lang="en-US" dirty="0" smtClean="0"/>
              <a:t>      points, Lewis has       points, while Khan has </a:t>
            </a:r>
            <a:br>
              <a:rPr lang="en-US" dirty="0" smtClean="0"/>
            </a:br>
            <a:r>
              <a:rPr lang="en-US" dirty="0" smtClean="0"/>
              <a:t>2 points. Therefore, Khan is the winner using the </a:t>
            </a:r>
            <a:r>
              <a:rPr lang="en-US" dirty="0" err="1" smtClean="0"/>
              <a:t>pairwise</a:t>
            </a:r>
            <a:r>
              <a:rPr lang="en-US" dirty="0" smtClean="0"/>
              <a:t> method of comparison. </a:t>
            </a:r>
            <a:endParaRPr lang="en-US" dirty="0"/>
          </a:p>
        </p:txBody>
      </p:sp>
      <p:graphicFrame>
        <p:nvGraphicFramePr>
          <p:cNvPr id="99330" name="Object 2"/>
          <p:cNvGraphicFramePr>
            <a:graphicFrameLocks noChangeAspect="1"/>
          </p:cNvGraphicFramePr>
          <p:nvPr/>
        </p:nvGraphicFramePr>
        <p:xfrm>
          <a:off x="595952" y="2278040"/>
          <a:ext cx="381000" cy="444500"/>
        </p:xfrm>
        <a:graphic>
          <a:graphicData uri="http://schemas.openxmlformats.org/presentationml/2006/ole">
            <mc:AlternateContent xmlns:mc="http://schemas.openxmlformats.org/markup-compatibility/2006">
              <mc:Choice xmlns:v="urn:schemas-microsoft-com:vml" Requires="v">
                <p:oleObj spid="_x0000_s99380" name="Equation" r:id="rId3" imgW="380880" imgH="444240" progId="Equation.DSMT4">
                  <p:embed/>
                </p:oleObj>
              </mc:Choice>
              <mc:Fallback>
                <p:oleObj name="Equation" r:id="rId3" imgW="38088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952" y="2278040"/>
                        <a:ext cx="381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1" name="Object 3"/>
          <p:cNvGraphicFramePr>
            <a:graphicFrameLocks noChangeAspect="1"/>
          </p:cNvGraphicFramePr>
          <p:nvPr/>
        </p:nvGraphicFramePr>
        <p:xfrm>
          <a:off x="3567752" y="2286000"/>
          <a:ext cx="381000" cy="444500"/>
        </p:xfrm>
        <a:graphic>
          <a:graphicData uri="http://schemas.openxmlformats.org/presentationml/2006/ole">
            <mc:AlternateContent xmlns:mc="http://schemas.openxmlformats.org/markup-compatibility/2006">
              <mc:Choice xmlns:v="urn:schemas-microsoft-com:vml" Requires="v">
                <p:oleObj spid="_x0000_s99381" name="Equation" r:id="rId5" imgW="380880" imgH="444240" progId="Equation.DSMT4">
                  <p:embed/>
                </p:oleObj>
              </mc:Choice>
              <mc:Fallback>
                <p:oleObj name="Equation" r:id="rId5" imgW="38088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7752" y="2286000"/>
                        <a:ext cx="381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sp>
        <p:nvSpPr>
          <p:cNvPr id="4" name="Content Placeholder 3"/>
          <p:cNvSpPr>
            <a:spLocks noGrp="1"/>
          </p:cNvSpPr>
          <p:nvPr>
            <p:ph idx="1"/>
          </p:nvPr>
        </p:nvSpPr>
        <p:spPr/>
        <p:txBody>
          <a:bodyPr>
            <a:noAutofit/>
          </a:bodyPr>
          <a:lstStyle/>
          <a:p>
            <a:pPr marL="461963" indent="-461963"/>
            <a:r>
              <a:rPr lang="en-US" b="1" dirty="0" smtClean="0"/>
              <a:t>b.	</a:t>
            </a:r>
            <a:r>
              <a:rPr lang="en-US" dirty="0" smtClean="0"/>
              <a:t>When both Patel and Lewis withdraw from the race, only Mason and Khan remain. We know from the head-to-head comparison in Table 15, that when these two face one another, Mason is the winner. Therefore, Mason is the winner using the </a:t>
            </a:r>
            <a:r>
              <a:rPr lang="en-US" dirty="0" err="1" smtClean="0"/>
              <a:t>pairwise</a:t>
            </a:r>
            <a:r>
              <a:rPr lang="en-US" dirty="0" smtClean="0"/>
              <a:t> method of comparison after Patel and Lewis withdraw.</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Irrelevant Alternatives Criterion and the </a:t>
            </a:r>
            <a:r>
              <a:rPr lang="en-US" dirty="0" err="1" smtClean="0"/>
              <a:t>Pairwise</a:t>
            </a:r>
            <a:r>
              <a:rPr lang="en-US" dirty="0" smtClean="0"/>
              <a:t> Method of Comparison (cont.) </a:t>
            </a:r>
            <a:endParaRPr lang="en-US" dirty="0"/>
          </a:p>
        </p:txBody>
      </p:sp>
      <p:sp>
        <p:nvSpPr>
          <p:cNvPr id="4" name="Content Placeholder 3"/>
          <p:cNvSpPr>
            <a:spLocks noGrp="1"/>
          </p:cNvSpPr>
          <p:nvPr>
            <p:ph idx="1"/>
          </p:nvPr>
        </p:nvSpPr>
        <p:spPr/>
        <p:txBody>
          <a:bodyPr>
            <a:noAutofit/>
          </a:bodyPr>
          <a:lstStyle/>
          <a:p>
            <a:pPr marL="461963" indent="-461963"/>
            <a:r>
              <a:rPr lang="en-US" b="1" dirty="0" smtClean="0"/>
              <a:t>c.	</a:t>
            </a:r>
            <a:r>
              <a:rPr lang="en-US" dirty="0" smtClean="0"/>
              <a:t>Using the </a:t>
            </a:r>
            <a:r>
              <a:rPr lang="en-US" dirty="0" err="1" smtClean="0"/>
              <a:t>pairwise</a:t>
            </a:r>
            <a:r>
              <a:rPr lang="en-US" dirty="0" smtClean="0"/>
              <a:t> comparison method both before and after Patel and Lewis withdrew furnished two different winners. Therefore, it does not satisfy the irrelevant alternative criterion in this election.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Condorcet Criterion</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Condorcet Criterion</a:t>
            </a:r>
          </a:p>
          <a:p>
            <a:pPr marL="12700" lvl="0" indent="-12700" eaLnBrk="0" hangingPunct="0">
              <a:tabLst>
                <a:tab pos="457200" algn="l"/>
              </a:tabLst>
              <a:defRPr/>
            </a:pPr>
            <a:r>
              <a:rPr lang="en-US" dirty="0" smtClean="0">
                <a:solidFill>
                  <a:srgbClr val="000000"/>
                </a:solidFill>
              </a:rPr>
              <a:t>The </a:t>
            </a:r>
            <a:r>
              <a:rPr lang="en-US" b="1" dirty="0" smtClean="0">
                <a:solidFill>
                  <a:srgbClr val="C00000"/>
                </a:solidFill>
              </a:rPr>
              <a:t>Condorcet criterion </a:t>
            </a:r>
            <a:r>
              <a:rPr lang="en-US" dirty="0" smtClean="0">
                <a:solidFill>
                  <a:srgbClr val="000000"/>
                </a:solidFill>
              </a:rPr>
              <a:t>states that if a candidate wins the head-to-head comparison—as in the pairwise comparison method—against every other candidate, then that candidate should also win the overall election in a fair voting system.</a:t>
            </a:r>
            <a:endParaRPr lang="en-US" dirty="0"/>
          </a:p>
        </p:txBody>
      </p:sp>
    </p:spTree>
    <p:extLst>
      <p:ext uri="{BB962C8B-B14F-4D97-AF65-F5344CB8AC3E}">
        <p14:creationId xmlns:p14="http://schemas.microsoft.com/office/powerpoint/2010/main" val="7716857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Dictator Criterion</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marL="12700" lvl="0" indent="-12700" algn="ctr" eaLnBrk="0" hangingPunct="0">
              <a:tabLst>
                <a:tab pos="457200" algn="l"/>
              </a:tabLst>
              <a:defRPr/>
            </a:pPr>
            <a:r>
              <a:rPr lang="en-US" b="1" dirty="0" smtClean="0">
                <a:solidFill>
                  <a:srgbClr val="000000"/>
                </a:solidFill>
              </a:rPr>
              <a:t>Dictator Criterion</a:t>
            </a:r>
          </a:p>
          <a:p>
            <a:pPr marL="12700" lvl="0" indent="-12700" eaLnBrk="0" hangingPunct="0">
              <a:tabLst>
                <a:tab pos="457200" algn="l"/>
              </a:tabLst>
              <a:defRPr/>
            </a:pPr>
            <a:r>
              <a:rPr lang="en-US" dirty="0" smtClean="0">
                <a:solidFill>
                  <a:srgbClr val="000000"/>
                </a:solidFill>
              </a:rPr>
              <a:t>The </a:t>
            </a:r>
            <a:r>
              <a:rPr lang="en-US" b="1" dirty="0" smtClean="0">
                <a:solidFill>
                  <a:srgbClr val="C00000"/>
                </a:solidFill>
              </a:rPr>
              <a:t>dictator criterion </a:t>
            </a:r>
            <a:r>
              <a:rPr lang="en-US" dirty="0" smtClean="0">
                <a:solidFill>
                  <a:srgbClr val="000000"/>
                </a:solidFill>
              </a:rPr>
              <a:t>states that no single voter is allowed to decide the outcome of an election.</a:t>
            </a:r>
            <a:endParaRPr lang="en-US" dirty="0"/>
          </a:p>
        </p:txBody>
      </p:sp>
    </p:spTree>
    <p:extLst>
      <p:ext uri="{BB962C8B-B14F-4D97-AF65-F5344CB8AC3E}">
        <p14:creationId xmlns:p14="http://schemas.microsoft.com/office/powerpoint/2010/main" val="110296427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16: Voting Methods and Fairness Criteria</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3167308"/>
              </p:ext>
            </p:extLst>
          </p:nvPr>
        </p:nvGraphicFramePr>
        <p:xfrm>
          <a:off x="457200" y="1279525"/>
          <a:ext cx="8229600" cy="4114800"/>
        </p:xfrm>
        <a:graphic>
          <a:graphicData uri="http://schemas.openxmlformats.org/drawingml/2006/table">
            <a:tbl>
              <a:tblPr firstRow="1" bandRow="1">
                <a:tableStyleId>{D7AC3CCA-C797-4891-BE02-D94E43425B78}</a:tableStyleId>
              </a:tblPr>
              <a:tblGrid>
                <a:gridCol w="1645920"/>
                <a:gridCol w="1645920"/>
                <a:gridCol w="1645920"/>
                <a:gridCol w="1645920"/>
                <a:gridCol w="1645920"/>
              </a:tblGrid>
              <a:tr h="640080">
                <a:tc>
                  <a:txBody>
                    <a:bodyPr/>
                    <a:lstStyle/>
                    <a:p>
                      <a:endParaRPr lang="en-US" dirty="0" smtClean="0">
                        <a:solidFill>
                          <a:schemeClr val="bg1"/>
                        </a:solidFill>
                      </a:endParaRPr>
                    </a:p>
                  </a:txBody>
                  <a:tcPr>
                    <a:solidFill>
                      <a:schemeClr val="accent1"/>
                    </a:solidFill>
                  </a:tcPr>
                </a:tc>
                <a:tc>
                  <a:txBody>
                    <a:bodyPr/>
                    <a:lstStyle/>
                    <a:p>
                      <a:r>
                        <a:rPr lang="en-US" dirty="0" smtClean="0">
                          <a:solidFill>
                            <a:schemeClr val="bg1"/>
                          </a:solidFill>
                        </a:rPr>
                        <a:t>Condorcet Criterion</a:t>
                      </a:r>
                      <a:endParaRPr lang="en-US" dirty="0">
                        <a:solidFill>
                          <a:schemeClr val="bg1"/>
                        </a:solidFill>
                      </a:endParaRPr>
                    </a:p>
                  </a:txBody>
                  <a:tcPr>
                    <a:solidFill>
                      <a:schemeClr val="accent1"/>
                    </a:solidFill>
                  </a:tcPr>
                </a:tc>
                <a:tc>
                  <a:txBody>
                    <a:bodyPr/>
                    <a:lstStyle/>
                    <a:p>
                      <a:r>
                        <a:rPr lang="en-US" dirty="0" smtClean="0">
                          <a:solidFill>
                            <a:schemeClr val="bg1"/>
                          </a:solidFill>
                        </a:rPr>
                        <a:t>Majority Criterion</a:t>
                      </a:r>
                      <a:endParaRPr lang="en-US" dirty="0">
                        <a:solidFill>
                          <a:schemeClr val="bg1"/>
                        </a:solidFill>
                      </a:endParaRPr>
                    </a:p>
                  </a:txBody>
                  <a:tcPr>
                    <a:solidFill>
                      <a:schemeClr val="accent1"/>
                    </a:solidFill>
                  </a:tcPr>
                </a:tc>
                <a:tc>
                  <a:txBody>
                    <a:bodyPr/>
                    <a:lstStyle/>
                    <a:p>
                      <a:r>
                        <a:rPr lang="en-US" dirty="0" smtClean="0">
                          <a:solidFill>
                            <a:schemeClr val="bg1"/>
                          </a:solidFill>
                        </a:rPr>
                        <a:t>Monotonicity Criterion</a:t>
                      </a:r>
                      <a:endParaRPr lang="en-US" dirty="0">
                        <a:solidFill>
                          <a:schemeClr val="bg1"/>
                        </a:solidFill>
                      </a:endParaRPr>
                    </a:p>
                  </a:txBody>
                  <a:tcPr>
                    <a:solidFill>
                      <a:schemeClr val="accent1"/>
                    </a:solidFill>
                  </a:tcPr>
                </a:tc>
                <a:tc>
                  <a:txBody>
                    <a:bodyPr/>
                    <a:lstStyle/>
                    <a:p>
                      <a:r>
                        <a:rPr lang="en-US" dirty="0" smtClean="0">
                          <a:solidFill>
                            <a:schemeClr val="bg1"/>
                          </a:solidFill>
                        </a:rPr>
                        <a:t>Irrelevant</a:t>
                      </a:r>
                      <a:r>
                        <a:rPr lang="en-US" baseline="0" dirty="0" smtClean="0">
                          <a:solidFill>
                            <a:schemeClr val="bg1"/>
                          </a:solidFill>
                        </a:rPr>
                        <a:t> Alternatives Criterion</a:t>
                      </a:r>
                      <a:endParaRPr lang="en-US" dirty="0">
                        <a:solidFill>
                          <a:schemeClr val="bg1"/>
                        </a:solidFill>
                      </a:endParaRPr>
                    </a:p>
                  </a:txBody>
                  <a:tcPr>
                    <a:solidFill>
                      <a:schemeClr val="accent1"/>
                    </a:solidFill>
                  </a:tcPr>
                </a:tc>
              </a:tr>
              <a:tr h="370840">
                <a:tc>
                  <a:txBody>
                    <a:bodyPr/>
                    <a:lstStyle/>
                    <a:p>
                      <a:r>
                        <a:rPr lang="en-US" b="1" dirty="0" smtClean="0">
                          <a:solidFill>
                            <a:srgbClr val="000000"/>
                          </a:solidFill>
                        </a:rPr>
                        <a:t>Majority Rule Decision</a:t>
                      </a:r>
                      <a:endParaRPr lang="en-US" b="1" dirty="0">
                        <a:solidFill>
                          <a:srgbClr val="000000"/>
                        </a:solidFill>
                      </a:endParaRPr>
                    </a:p>
                  </a:txBody>
                  <a:tcPr/>
                </a:tc>
                <a:tc>
                  <a:txBody>
                    <a:bodyPr/>
                    <a:lstStyle/>
                    <a:p>
                      <a:r>
                        <a:rPr lang="en-US" dirty="0" smtClean="0">
                          <a:solidFill>
                            <a:srgbClr val="000000"/>
                          </a:solidFill>
                        </a:rPr>
                        <a:t>Never Violates</a:t>
                      </a:r>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r>
              <a:tr h="370840">
                <a:tc>
                  <a:txBody>
                    <a:bodyPr/>
                    <a:lstStyle/>
                    <a:p>
                      <a:r>
                        <a:rPr lang="en-US" b="1" dirty="0" smtClean="0">
                          <a:solidFill>
                            <a:srgbClr val="000000"/>
                          </a:solidFill>
                        </a:rPr>
                        <a:t>Plurality</a:t>
                      </a:r>
                      <a:endParaRPr lang="en-US" b="1" dirty="0">
                        <a:solidFill>
                          <a:srgbClr val="000000"/>
                        </a:solidFill>
                      </a:endParaRPr>
                    </a:p>
                  </a:txBody>
                  <a:tcPr/>
                </a:tc>
                <a:tc>
                  <a:txBody>
                    <a:bodyPr/>
                    <a:lstStyle/>
                    <a:p>
                      <a:r>
                        <a:rPr lang="en-US" dirty="0" smtClean="0">
                          <a:solidFill>
                            <a:srgbClr val="000000"/>
                          </a:solidFill>
                        </a:rPr>
                        <a:t>May Violate</a:t>
                      </a:r>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txBody>
                  <a:tcPr/>
                </a:tc>
              </a:tr>
              <a:tr h="370840">
                <a:tc>
                  <a:txBody>
                    <a:bodyPr/>
                    <a:lstStyle/>
                    <a:p>
                      <a:r>
                        <a:rPr lang="en-US" b="1" dirty="0" err="1" smtClean="0">
                          <a:solidFill>
                            <a:srgbClr val="000000"/>
                          </a:solidFill>
                        </a:rPr>
                        <a:t>Borda</a:t>
                      </a:r>
                      <a:r>
                        <a:rPr lang="en-US" b="1" dirty="0" smtClean="0">
                          <a:solidFill>
                            <a:srgbClr val="000000"/>
                          </a:solidFill>
                        </a:rPr>
                        <a:t> Count</a:t>
                      </a:r>
                      <a:endParaRPr lang="en-US" b="1"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txBody>
                  <a:tcPr/>
                </a:tc>
              </a:tr>
              <a:tr h="370840">
                <a:tc>
                  <a:txBody>
                    <a:bodyPr/>
                    <a:lstStyle/>
                    <a:p>
                      <a:r>
                        <a:rPr lang="en-US" b="1" dirty="0" smtClean="0">
                          <a:solidFill>
                            <a:srgbClr val="000000"/>
                          </a:solidFill>
                        </a:rPr>
                        <a:t>Plurality</a:t>
                      </a:r>
                      <a:r>
                        <a:rPr lang="en-US" b="1" baseline="0" dirty="0" smtClean="0">
                          <a:solidFill>
                            <a:srgbClr val="000000"/>
                          </a:solidFill>
                        </a:rPr>
                        <a:t> with Elimination</a:t>
                      </a:r>
                      <a:endParaRPr lang="en-US" b="1"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txBody>
                  <a:tcPr/>
                </a:tc>
              </a:tr>
              <a:tr h="370840">
                <a:tc>
                  <a:txBody>
                    <a:bodyPr/>
                    <a:lstStyle/>
                    <a:p>
                      <a:r>
                        <a:rPr lang="en-US" b="1" dirty="0" smtClean="0">
                          <a:solidFill>
                            <a:srgbClr val="000000"/>
                          </a:solidFill>
                        </a:rPr>
                        <a:t>Pairwise Comparison</a:t>
                      </a:r>
                      <a:endParaRPr lang="en-US" b="1"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Never Violates</a:t>
                      </a:r>
                    </a:p>
                    <a:p>
                      <a:endParaRPr lang="en-US"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May Violate</a:t>
                      </a:r>
                    </a:p>
                  </a:txBody>
                  <a:tcPr/>
                </a:tc>
              </a:tr>
            </a:tbl>
          </a:graphicData>
        </a:graphic>
      </p:graphicFrame>
    </p:spTree>
    <p:extLst>
      <p:ext uri="{BB962C8B-B14F-4D97-AF65-F5344CB8AC3E}">
        <p14:creationId xmlns:p14="http://schemas.microsoft.com/office/powerpoint/2010/main" val="3704141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a:t>
            </a:r>
            <a:endParaRPr lang="en-US" dirty="0"/>
          </a:p>
        </p:txBody>
      </p:sp>
      <p:sp>
        <p:nvSpPr>
          <p:cNvPr id="3" name="Content Placeholder 2"/>
          <p:cNvSpPr>
            <a:spLocks noGrp="1"/>
          </p:cNvSpPr>
          <p:nvPr>
            <p:ph idx="1"/>
          </p:nvPr>
        </p:nvSpPr>
        <p:spPr/>
        <p:txBody>
          <a:bodyPr/>
          <a:lstStyle/>
          <a:p>
            <a:r>
              <a:rPr lang="en-US" dirty="0" smtClean="0"/>
              <a:t>Three students are in an election for president of the National Society of Collegiate Scholars on campus. Members were asked to rank the three candidates. The results of the membership votes are shown in the following preference table.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graphicFrame>
        <p:nvGraphicFramePr>
          <p:cNvPr id="4" name="Content Placeholder 3"/>
          <p:cNvGraphicFramePr>
            <a:graphicFrameLocks noGrp="1"/>
          </p:cNvGraphicFramePr>
          <p:nvPr>
            <p:ph idx="1"/>
          </p:nvPr>
        </p:nvGraphicFramePr>
        <p:xfrm>
          <a:off x="457200" y="1279525"/>
          <a:ext cx="8229600" cy="261747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gridSpan="5">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Preference </a:t>
                      </a:r>
                      <a:r>
                        <a:rPr lang="en-US" sz="2400" b="1" i="0" u="none" strike="noStrike" dirty="0">
                          <a:solidFill>
                            <a:schemeClr val="bg1"/>
                          </a:solidFill>
                          <a:latin typeface="Calibri"/>
                        </a:rPr>
                        <a:t>Table for National Society of Collegiate </a:t>
                      </a:r>
                      <a:r>
                        <a:rPr lang="en-US" sz="2400" b="1" i="0" u="none" strike="noStrike" dirty="0" smtClean="0">
                          <a:solidFill>
                            <a:schemeClr val="bg1"/>
                          </a:solidFill>
                          <a:latin typeface="Calibri"/>
                        </a:rPr>
                        <a:t>Scholars</a:t>
                      </a:r>
                      <a:r>
                        <a:rPr lang="en-US" sz="2400" b="0" i="0" u="none" strike="noStrike" dirty="0" smtClean="0">
                          <a:solidFill>
                            <a:srgbClr val="000000"/>
                          </a:solidFill>
                          <a:latin typeface="Calibri"/>
                        </a:rPr>
                        <a:t> </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gridSpan="4">
                  <a:txBody>
                    <a:bodyPr/>
                    <a:lstStyle/>
                    <a:p>
                      <a:pPr algn="ctr" fontAlgn="b"/>
                      <a:r>
                        <a:rPr lang="en-US" sz="2400" b="1" i="0" u="none" strike="noStrike" dirty="0" smtClean="0">
                          <a:solidFill>
                            <a:srgbClr val="000000"/>
                          </a:solidFill>
                          <a:latin typeface="+mn-lt"/>
                        </a:rPr>
                        <a:t>Rankings</a:t>
                      </a:r>
                      <a:endParaRPr lang="en-US" sz="2400" b="1" i="0" u="none" strike="noStrike" dirty="0">
                        <a:solidFill>
                          <a:srgbClr val="000000"/>
                        </a:solidFill>
                        <a:latin typeface="+mn-lt"/>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a:solidFill>
                            <a:srgbClr val="000000"/>
                          </a:solidFill>
                          <a:latin typeface="Calibri"/>
                        </a:rPr>
                        <a:t>1</a:t>
                      </a:r>
                      <a:r>
                        <a:rPr lang="en-US" sz="2400" b="0" i="0" u="none" strike="noStrike" baseline="30000" dirty="0">
                          <a:solidFill>
                            <a:srgbClr val="000000"/>
                          </a:solidFill>
                          <a:latin typeface="Calibri"/>
                        </a:rPr>
                        <a:t>st</a:t>
                      </a:r>
                    </a:p>
                  </a:txBody>
                  <a:tcPr marL="9525" marR="9525" marT="9525" marB="0" anchor="ctr"/>
                </a:tc>
                <a:tc>
                  <a:txBody>
                    <a:bodyPr/>
                    <a:lstStyle/>
                    <a:p>
                      <a:pPr algn="ctr" fontAlgn="b"/>
                      <a:r>
                        <a:rPr lang="en-US" sz="2400" b="0" i="0" u="none" strike="noStrike">
                          <a:solidFill>
                            <a:srgbClr val="000000"/>
                          </a:solidFill>
                          <a:latin typeface="Calibri"/>
                        </a:rPr>
                        <a:t>Charles</a:t>
                      </a:r>
                    </a:p>
                  </a:txBody>
                  <a:tcPr marL="9525" marR="9525" marT="9525" marB="0" anchor="ctr"/>
                </a:tc>
                <a:tc>
                  <a:txBody>
                    <a:bodyPr/>
                    <a:lstStyle/>
                    <a:p>
                      <a:pPr algn="ctr" fontAlgn="b"/>
                      <a:r>
                        <a:rPr lang="en-US" sz="2400" b="0" i="0" u="none" strike="noStrike">
                          <a:solidFill>
                            <a:srgbClr val="000000"/>
                          </a:solidFill>
                          <a:latin typeface="Calibri"/>
                        </a:rPr>
                        <a:t>Charles</a:t>
                      </a:r>
                    </a:p>
                  </a:txBody>
                  <a:tcPr marL="9525" marR="9525" marT="9525" marB="0" anchor="ctr"/>
                </a:tc>
                <a:tc>
                  <a:txBody>
                    <a:bodyPr/>
                    <a:lstStyle/>
                    <a:p>
                      <a:pPr algn="ctr" fontAlgn="b"/>
                      <a:r>
                        <a:rPr lang="en-US" sz="2400" b="0" i="0" u="none" strike="noStrike">
                          <a:solidFill>
                            <a:srgbClr val="000000"/>
                          </a:solidFill>
                          <a:latin typeface="Calibri"/>
                        </a:rPr>
                        <a:t>Andrew</a:t>
                      </a:r>
                    </a:p>
                  </a:txBody>
                  <a:tcPr marL="9525" marR="9525" marT="9525" marB="0" anchor="ctr"/>
                </a:tc>
                <a:tc>
                  <a:txBody>
                    <a:bodyPr/>
                    <a:lstStyle/>
                    <a:p>
                      <a:pPr algn="ctr" fontAlgn="b"/>
                      <a:r>
                        <a:rPr lang="en-US" sz="2400" b="0" i="0" u="none" strike="noStrike">
                          <a:solidFill>
                            <a:srgbClr val="000000"/>
                          </a:solidFill>
                          <a:latin typeface="Calibri"/>
                        </a:rPr>
                        <a:t>Bethany</a:t>
                      </a:r>
                    </a:p>
                  </a:txBody>
                  <a:tcPr marL="9525" marR="9525" marT="9525" marB="0" anchor="ctr"/>
                </a:tc>
              </a:tr>
              <a:tr h="370840">
                <a:tc>
                  <a:txBody>
                    <a:bodyPr/>
                    <a:lstStyle/>
                    <a:p>
                      <a:pPr algn="ctr" fontAlgn="b"/>
                      <a:r>
                        <a:rPr lang="en-US" sz="2400" b="0" i="0" u="none" strike="noStrike" dirty="0">
                          <a:solidFill>
                            <a:srgbClr val="000000"/>
                          </a:solidFill>
                          <a:latin typeface="Calibri"/>
                        </a:rPr>
                        <a:t>2</a:t>
                      </a:r>
                      <a:r>
                        <a:rPr lang="en-US" sz="2400" b="0" i="0" u="none" strike="noStrike" baseline="30000" dirty="0">
                          <a:solidFill>
                            <a:srgbClr val="000000"/>
                          </a:solidFill>
                          <a:latin typeface="Calibri"/>
                        </a:rPr>
                        <a:t>nd</a:t>
                      </a:r>
                    </a:p>
                  </a:txBody>
                  <a:tcPr marL="9525" marR="9525" marT="9525" marB="0" anchor="ctr"/>
                </a:tc>
                <a:tc>
                  <a:txBody>
                    <a:bodyPr/>
                    <a:lstStyle/>
                    <a:p>
                      <a:pPr algn="ctr" fontAlgn="b"/>
                      <a:r>
                        <a:rPr lang="en-US" sz="2400" b="0" i="0" u="none" strike="noStrike">
                          <a:solidFill>
                            <a:srgbClr val="000000"/>
                          </a:solidFill>
                          <a:latin typeface="Calibri"/>
                        </a:rPr>
                        <a:t>Bethany</a:t>
                      </a:r>
                    </a:p>
                  </a:txBody>
                  <a:tcPr marL="9525" marR="9525" marT="9525" marB="0" anchor="ctr"/>
                </a:tc>
                <a:tc>
                  <a:txBody>
                    <a:bodyPr/>
                    <a:lstStyle/>
                    <a:p>
                      <a:pPr algn="ctr" fontAlgn="b"/>
                      <a:r>
                        <a:rPr lang="en-US" sz="2400" b="0" i="0" u="none" strike="noStrike">
                          <a:solidFill>
                            <a:srgbClr val="000000"/>
                          </a:solidFill>
                          <a:latin typeface="Calibri"/>
                        </a:rPr>
                        <a:t>Andrew</a:t>
                      </a:r>
                    </a:p>
                  </a:txBody>
                  <a:tcPr marL="9525" marR="9525" marT="9525" marB="0" anchor="ctr"/>
                </a:tc>
                <a:tc>
                  <a:txBody>
                    <a:bodyPr/>
                    <a:lstStyle/>
                    <a:p>
                      <a:pPr algn="ctr" fontAlgn="b"/>
                      <a:r>
                        <a:rPr lang="en-US" sz="2400" b="0" i="0" u="none" strike="noStrike">
                          <a:solidFill>
                            <a:srgbClr val="000000"/>
                          </a:solidFill>
                          <a:latin typeface="Calibri"/>
                        </a:rPr>
                        <a:t>Charles</a:t>
                      </a:r>
                    </a:p>
                  </a:txBody>
                  <a:tcPr marL="9525" marR="9525" marT="9525" marB="0" anchor="ctr"/>
                </a:tc>
                <a:tc>
                  <a:txBody>
                    <a:bodyPr/>
                    <a:lstStyle/>
                    <a:p>
                      <a:pPr algn="ctr" fontAlgn="b"/>
                      <a:r>
                        <a:rPr lang="en-US" sz="2400" b="0" i="0" u="none" strike="noStrike">
                          <a:solidFill>
                            <a:srgbClr val="000000"/>
                          </a:solidFill>
                          <a:latin typeface="Calibri"/>
                        </a:rPr>
                        <a:t>Charles</a:t>
                      </a:r>
                    </a:p>
                  </a:txBody>
                  <a:tcPr marL="9525" marR="9525" marT="9525" marB="0" anchor="ctr"/>
                </a:tc>
              </a:tr>
              <a:tr h="370840">
                <a:tc>
                  <a:txBody>
                    <a:bodyPr/>
                    <a:lstStyle/>
                    <a:p>
                      <a:pPr algn="ctr" fontAlgn="b"/>
                      <a:r>
                        <a:rPr lang="en-US" sz="2400" b="0" i="0" u="none" strike="noStrike" dirty="0">
                          <a:solidFill>
                            <a:srgbClr val="000000"/>
                          </a:solidFill>
                          <a:latin typeface="Calibri"/>
                        </a:rPr>
                        <a:t>3</a:t>
                      </a:r>
                      <a:r>
                        <a:rPr lang="en-US" sz="2400" b="0" i="0" u="none" strike="noStrike" baseline="30000" dirty="0">
                          <a:solidFill>
                            <a:srgbClr val="000000"/>
                          </a:solidFill>
                          <a:latin typeface="Calibri"/>
                        </a:rPr>
                        <a:t>rd</a:t>
                      </a:r>
                    </a:p>
                  </a:txBody>
                  <a:tcPr marL="9525" marR="9525" marT="9525" marB="0" anchor="ctr"/>
                </a:tc>
                <a:tc>
                  <a:txBody>
                    <a:bodyPr/>
                    <a:lstStyle/>
                    <a:p>
                      <a:pPr algn="ctr" fontAlgn="b"/>
                      <a:r>
                        <a:rPr lang="en-US" sz="2400" b="0" i="0" u="none" strike="noStrike">
                          <a:solidFill>
                            <a:srgbClr val="000000"/>
                          </a:solidFill>
                          <a:latin typeface="Calibri"/>
                        </a:rPr>
                        <a:t>Andrew</a:t>
                      </a:r>
                    </a:p>
                  </a:txBody>
                  <a:tcPr marL="9525" marR="9525" marT="9525" marB="0" anchor="ctr"/>
                </a:tc>
                <a:tc>
                  <a:txBody>
                    <a:bodyPr/>
                    <a:lstStyle/>
                    <a:p>
                      <a:pPr algn="ctr" fontAlgn="b"/>
                      <a:r>
                        <a:rPr lang="en-US" sz="2400" b="0" i="0" u="none" strike="noStrike">
                          <a:solidFill>
                            <a:srgbClr val="000000"/>
                          </a:solidFill>
                          <a:latin typeface="Calibri"/>
                        </a:rPr>
                        <a:t>Bethany</a:t>
                      </a:r>
                    </a:p>
                  </a:txBody>
                  <a:tcPr marL="9525" marR="9525" marT="9525" marB="0" anchor="ctr"/>
                </a:tc>
                <a:tc>
                  <a:txBody>
                    <a:bodyPr/>
                    <a:lstStyle/>
                    <a:p>
                      <a:pPr algn="ctr" fontAlgn="b"/>
                      <a:r>
                        <a:rPr lang="en-US" sz="2400" b="0" i="0" u="none" strike="noStrike">
                          <a:solidFill>
                            <a:srgbClr val="000000"/>
                          </a:solidFill>
                          <a:latin typeface="Calibri"/>
                        </a:rPr>
                        <a:t>Bethany</a:t>
                      </a:r>
                    </a:p>
                  </a:txBody>
                  <a:tcPr marL="9525" marR="9525" marT="9525" marB="0" anchor="ctr"/>
                </a:tc>
                <a:tc>
                  <a:txBody>
                    <a:bodyPr/>
                    <a:lstStyle/>
                    <a:p>
                      <a:pPr algn="ctr" fontAlgn="b"/>
                      <a:r>
                        <a:rPr lang="en-US" sz="2400" b="0" i="0" u="none" strike="noStrike">
                          <a:solidFill>
                            <a:srgbClr val="000000"/>
                          </a:solidFill>
                          <a:latin typeface="Calibri"/>
                        </a:rPr>
                        <a:t>Andrew</a:t>
                      </a:r>
                    </a:p>
                  </a:txBody>
                  <a:tcPr marL="9525" marR="9525" marT="9525" marB="0" anchor="ctr"/>
                </a:tc>
              </a:tr>
              <a:tr h="370840">
                <a:tc>
                  <a:txBody>
                    <a:bodyPr/>
                    <a:lstStyle/>
                    <a:p>
                      <a:pPr algn="ctr" fontAlgn="b"/>
                      <a:r>
                        <a:rPr lang="en-US" sz="2400" b="1" i="0" u="none" strike="noStrike" dirty="0">
                          <a:solidFill>
                            <a:srgbClr val="000000"/>
                          </a:solidFill>
                          <a:latin typeface="Calibri"/>
                        </a:rPr>
                        <a:t>Total Votes</a:t>
                      </a:r>
                    </a:p>
                  </a:txBody>
                  <a:tcPr marL="9525" marR="9525" marT="9525" marB="0" anchor="ctr"/>
                </a:tc>
                <a:tc>
                  <a:txBody>
                    <a:bodyPr/>
                    <a:lstStyle/>
                    <a:p>
                      <a:pPr algn="ctr" fontAlgn="b"/>
                      <a:r>
                        <a:rPr lang="en-US" sz="2400" b="1" i="0" u="none" strike="noStrike" dirty="0">
                          <a:solidFill>
                            <a:srgbClr val="000000"/>
                          </a:solidFill>
                          <a:latin typeface="Calibri"/>
                        </a:rPr>
                        <a:t>30</a:t>
                      </a:r>
                    </a:p>
                  </a:txBody>
                  <a:tcPr marL="9525" marR="9525" marT="9525" marB="0" anchor="ctr"/>
                </a:tc>
                <a:tc>
                  <a:txBody>
                    <a:bodyPr/>
                    <a:lstStyle/>
                    <a:p>
                      <a:pPr algn="ctr" fontAlgn="b"/>
                      <a:r>
                        <a:rPr lang="en-US" sz="2400" b="1" i="0" u="none" strike="noStrike" dirty="0">
                          <a:solidFill>
                            <a:srgbClr val="000000"/>
                          </a:solidFill>
                          <a:latin typeface="Calibri"/>
                        </a:rPr>
                        <a:t>31</a:t>
                      </a:r>
                    </a:p>
                  </a:txBody>
                  <a:tcPr marL="9525" marR="9525" marT="9525" marB="0" anchor="ctr"/>
                </a:tc>
                <a:tc>
                  <a:txBody>
                    <a:bodyPr/>
                    <a:lstStyle/>
                    <a:p>
                      <a:pPr algn="ctr" fontAlgn="b"/>
                      <a:r>
                        <a:rPr lang="en-US" sz="2400" b="1" i="0" u="none" strike="noStrike" dirty="0">
                          <a:solidFill>
                            <a:srgbClr val="000000"/>
                          </a:solidFill>
                          <a:latin typeface="Calibri"/>
                        </a:rPr>
                        <a:t>65</a:t>
                      </a:r>
                    </a:p>
                  </a:txBody>
                  <a:tcPr marL="9525" marR="9525" marT="9525" marB="0" anchor="ctr"/>
                </a:tc>
                <a:tc>
                  <a:txBody>
                    <a:bodyPr/>
                    <a:lstStyle/>
                    <a:p>
                      <a:pPr algn="ctr" fontAlgn="b"/>
                      <a:r>
                        <a:rPr lang="en-US" sz="2400" b="1" i="0" u="none" strike="noStrike" dirty="0">
                          <a:solidFill>
                            <a:srgbClr val="000000"/>
                          </a:solidFill>
                          <a:latin typeface="Calibri"/>
                        </a:rPr>
                        <a:t>21</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3" name="Content Placeholder 2"/>
          <p:cNvSpPr>
            <a:spLocks noGrp="1"/>
          </p:cNvSpPr>
          <p:nvPr>
            <p:ph idx="1"/>
          </p:nvPr>
        </p:nvSpPr>
        <p:spPr/>
        <p:txBody>
          <a:bodyPr>
            <a:normAutofit/>
          </a:bodyPr>
          <a:lstStyle/>
          <a:p>
            <a:pPr marL="461963" indent="-461963"/>
            <a:r>
              <a:rPr lang="en-US" b="1" dirty="0" smtClean="0"/>
              <a:t>a.	</a:t>
            </a:r>
            <a:r>
              <a:rPr lang="en-US" dirty="0" smtClean="0"/>
              <a:t>Determine the winner if the society used the plurality method for determining the winner.</a:t>
            </a:r>
          </a:p>
          <a:p>
            <a:pPr marL="461963" indent="-461963"/>
            <a:r>
              <a:rPr lang="en-US" b="1" dirty="0" smtClean="0"/>
              <a:t>b.	</a:t>
            </a:r>
            <a:r>
              <a:rPr lang="en-US" dirty="0" smtClean="0"/>
              <a:t>Determine the winner if the society used the </a:t>
            </a:r>
            <a:r>
              <a:rPr lang="en-US" dirty="0" err="1" smtClean="0"/>
              <a:t>pairwise</a:t>
            </a:r>
            <a:r>
              <a:rPr lang="en-US" dirty="0" smtClean="0"/>
              <a:t> method of comparison to determine the winner. </a:t>
            </a:r>
          </a:p>
          <a:p>
            <a:pPr marL="461963" indent="-461963"/>
            <a:r>
              <a:rPr lang="en-US" b="1" dirty="0" smtClean="0"/>
              <a:t>c.	</a:t>
            </a:r>
            <a:r>
              <a:rPr lang="en-US" dirty="0" smtClean="0"/>
              <a:t>Does the plurality method adhere to the Condorcet criterion for this election? Explain your answer.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Condorcet Criterion and the Plurality Method (cont.)</a:t>
            </a:r>
            <a:endParaRPr lang="en-US" dirty="0"/>
          </a:p>
        </p:txBody>
      </p:sp>
      <p:sp>
        <p:nvSpPr>
          <p:cNvPr id="3" name="Content Placeholder 2"/>
          <p:cNvSpPr>
            <a:spLocks noGrp="1"/>
          </p:cNvSpPr>
          <p:nvPr>
            <p:ph idx="1"/>
          </p:nvPr>
        </p:nvSpPr>
        <p:spPr/>
        <p:txBody>
          <a:bodyPr>
            <a:normAutofit/>
          </a:bodyPr>
          <a:lstStyle/>
          <a:p>
            <a:r>
              <a:rPr lang="en-US" b="1" dirty="0" smtClean="0"/>
              <a:t>Solution </a:t>
            </a:r>
          </a:p>
          <a:p>
            <a:pPr marL="461963" indent="-461963"/>
            <a:r>
              <a:rPr lang="en-US" b="1" dirty="0" smtClean="0"/>
              <a:t>a.	</a:t>
            </a:r>
            <a:r>
              <a:rPr lang="en-US" dirty="0" smtClean="0"/>
              <a:t>In order to find a winner using the plurality method, we need to see which candidate has the most first-place votes. We can read across the 1</a:t>
            </a:r>
            <a:r>
              <a:rPr lang="en-US" baseline="30000" dirty="0" smtClean="0"/>
              <a:t>st</a:t>
            </a:r>
            <a:r>
              <a:rPr lang="en-US" dirty="0" smtClean="0"/>
              <a:t> row to find the total number of first-place votes each candidate received as shown.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2210</TotalTime>
  <Words>2611</Words>
  <Application>Microsoft Office PowerPoint</Application>
  <PresentationFormat>On-screen Show (4:3)</PresentationFormat>
  <Paragraphs>565</Paragraphs>
  <Slides>51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6" baseType="lpstr">
      <vt:lpstr>Calibri</vt:lpstr>
      <vt:lpstr>Courier New</vt:lpstr>
      <vt:lpstr>Arial</vt:lpstr>
      <vt:lpstr>Office Theme</vt:lpstr>
      <vt:lpstr>Equation</vt:lpstr>
      <vt:lpstr>Section 10.2</vt:lpstr>
      <vt:lpstr>Objectives</vt:lpstr>
      <vt:lpstr>What’s Fair?</vt:lpstr>
      <vt:lpstr>Arrow’s Impossibility Theorem</vt:lpstr>
      <vt:lpstr>Condorcet Criterion</vt:lpstr>
      <vt:lpstr>Example 1: Condorcet Criterion and the Plurality Method </vt:lpstr>
      <vt:lpstr>Example 1: Condorcet Criterion and the Plurality Method (cont.)</vt:lpstr>
      <vt:lpstr>Example 1: Condorcet Criterion and the Plurality Method (cont.)</vt:lpstr>
      <vt:lpstr>Example 1: Condorcet Criterion and the Plurality Method (cont.)</vt:lpstr>
      <vt:lpstr>Example 1: Condorcet Criterion and the Plurality Method (cont.)</vt:lpstr>
      <vt:lpstr>Example 1: Condorcet Criterion and the Plurality Method (cont.)</vt:lpstr>
      <vt:lpstr>Example 1: Condorcet Criterion and the Plurality Method (cont.)</vt:lpstr>
      <vt:lpstr>Example 1: Condorcet Criterion and the Plurality Method (cont.)</vt:lpstr>
      <vt:lpstr>Example 1: Condorcet Criterion and the Plurality Method (cont.)</vt:lpstr>
      <vt:lpstr>Example 1: Condorcet Criterion and the Plurality Method (cont.)</vt:lpstr>
      <vt:lpstr>Majority Criterion</vt:lpstr>
      <vt:lpstr>Example 2: Majority Criterion and the Borda Count Method </vt:lpstr>
      <vt:lpstr>Example 2: Majority Criterion and the Borda Count Method (cont.) </vt:lpstr>
      <vt:lpstr>Example 2: Majority Criterion and the Borda Count Method (cont.) </vt:lpstr>
      <vt:lpstr>Example 2: Majority Criterion and the Borda Count Method (cont.) </vt:lpstr>
      <vt:lpstr>Example 2: Majority Criterion and the Borda Count Method (cont.) </vt:lpstr>
      <vt:lpstr>Example 2: Majority Criterion and the Borda Count Method (cont.) </vt:lpstr>
      <vt:lpstr>Example 2: Majority Criterion and the Borda Count Method (cont.) </vt:lpstr>
      <vt:lpstr>Example 2: Majority Criterion and the Borda Count Method (cont.) </vt:lpstr>
      <vt:lpstr>Monotonicity Criterion</vt:lpstr>
      <vt:lpstr>Example 3: Monotonicity Criterion and the Plurality with Elimination Method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Example 3: Monotonicity Criterion and the Plurality with Elimination Method (cont.) </vt:lpstr>
      <vt:lpstr>Irrelevant Alternatives Criterion</vt:lpstr>
      <vt:lpstr>Example 4: Irrelevant Alternatives Criterion and the Pairwise Method of Comparison </vt:lpstr>
      <vt:lpstr>Example 4: Irrelevant Alternatives Criterion and the Pairwise Method of Comparison (cont.) </vt:lpstr>
      <vt:lpstr>Example 4: Irrelevant Alternatives Criterion and the Pairwise Method of Comparison (cont.) </vt:lpstr>
      <vt:lpstr>Example 4: Irrelevant Alternatives Criterion and the Pairwise Method of Comparison (cont.) </vt:lpstr>
      <vt:lpstr>Example 4: Irrelevant Alternatives Criterion and the Pairwise Method of Comparison (cont.) </vt:lpstr>
      <vt:lpstr>Example 4: Irrelevant Alternatives Criterion and the Pairwise Method of Comparison (cont.) </vt:lpstr>
      <vt:lpstr>Example 4: Irrelevant Alternatives Criterion and the Pairwise Method of Comparison (cont.) </vt:lpstr>
      <vt:lpstr>Example 4: Irrelevant Alternatives Criterion and the Pairwise Method of Comparison (cont.) </vt:lpstr>
      <vt:lpstr>Example 4: Irrelevant Alternatives Criterion and the Pairwise Method of Comparison (cont.) </vt:lpstr>
      <vt:lpstr>Dictator Criterion</vt:lpstr>
      <vt:lpstr>Table 16: Voting Methods and Fairness Criteria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461</cp:revision>
  <dcterms:created xsi:type="dcterms:W3CDTF">2013-04-26T14:43:13Z</dcterms:created>
  <dcterms:modified xsi:type="dcterms:W3CDTF">2017-08-03T19:20:08Z</dcterms:modified>
</cp:coreProperties>
</file>