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3"/>
  </p:notesMasterIdLst>
  <p:handoutMasterIdLst>
    <p:handoutMasterId r:id="rId44"/>
  </p:handoutMasterIdLst>
  <p:sldIdLst>
    <p:sldId id="256" r:id="rId2"/>
    <p:sldId id="258" r:id="rId3"/>
    <p:sldId id="299" r:id="rId4"/>
    <p:sldId id="259" r:id="rId5"/>
    <p:sldId id="300" r:id="rId6"/>
    <p:sldId id="260" r:id="rId7"/>
    <p:sldId id="261" r:id="rId8"/>
    <p:sldId id="262" r:id="rId9"/>
    <p:sldId id="263" r:id="rId10"/>
    <p:sldId id="264" r:id="rId11"/>
    <p:sldId id="265" r:id="rId12"/>
    <p:sldId id="266" r:id="rId13"/>
    <p:sldId id="267" r:id="rId14"/>
    <p:sldId id="268" r:id="rId15"/>
    <p:sldId id="270" r:id="rId16"/>
    <p:sldId id="271" r:id="rId17"/>
    <p:sldId id="272" r:id="rId18"/>
    <p:sldId id="273" r:id="rId19"/>
    <p:sldId id="274" r:id="rId20"/>
    <p:sldId id="276" r:id="rId21"/>
    <p:sldId id="301"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90" r:id="rId35"/>
    <p:sldId id="292" r:id="rId36"/>
    <p:sldId id="293" r:id="rId37"/>
    <p:sldId id="294" r:id="rId38"/>
    <p:sldId id="295" r:id="rId39"/>
    <p:sldId id="296" r:id="rId40"/>
    <p:sldId id="297" r:id="rId41"/>
    <p:sldId id="298" r:id="rId42"/>
  </p:sldIdLst>
  <p:sldSz cx="9144000" cy="6858000" type="screen4x3"/>
  <p:notesSz cx="6858000" cy="9144000"/>
  <p:embeddedFontLst>
    <p:embeddedFont>
      <p:font typeface="Calibri" panose="020F0502020204030204" pitchFamily="34" charset="0"/>
      <p:regular r:id="rId45"/>
      <p:bold r:id="rId46"/>
      <p:italic r:id="rId47"/>
      <p:boldItalic r:id="rId4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0000FF"/>
    <a:srgbClr val="FFFFCC"/>
    <a:srgbClr val="FF00FF"/>
    <a:srgbClr val="366092"/>
    <a:srgbClr val="1F497D"/>
    <a:srgbClr val="00808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71" d="100"/>
          <a:sy n="71" d="100"/>
        </p:scale>
        <p:origin x="1446"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font" Target="fonts/font3.fntdata"/><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font" Target="fonts/font4.fntdata"/><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2.fntdata"/><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57.wmf"/><Relationship Id="rId2" Type="http://schemas.openxmlformats.org/officeDocument/2006/relationships/image" Target="../media/image56.wmf"/><Relationship Id="rId1" Type="http://schemas.openxmlformats.org/officeDocument/2006/relationships/image" Target="../media/image55.wmf"/><Relationship Id="rId6" Type="http://schemas.openxmlformats.org/officeDocument/2006/relationships/image" Target="../media/image60.wmf"/><Relationship Id="rId5" Type="http://schemas.openxmlformats.org/officeDocument/2006/relationships/image" Target="../media/image59.wmf"/><Relationship Id="rId4" Type="http://schemas.openxmlformats.org/officeDocument/2006/relationships/image" Target="../media/image58.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61.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64.wmf"/><Relationship Id="rId2" Type="http://schemas.openxmlformats.org/officeDocument/2006/relationships/image" Target="../media/image63.wmf"/><Relationship Id="rId1" Type="http://schemas.openxmlformats.org/officeDocument/2006/relationships/image" Target="../media/image62.wmf"/><Relationship Id="rId5" Type="http://schemas.openxmlformats.org/officeDocument/2006/relationships/image" Target="../media/image66.wmf"/><Relationship Id="rId4" Type="http://schemas.openxmlformats.org/officeDocument/2006/relationships/image" Target="../media/image65.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67.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68.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69.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72.wmf"/><Relationship Id="rId2" Type="http://schemas.openxmlformats.org/officeDocument/2006/relationships/image" Target="../media/image71.wmf"/><Relationship Id="rId1" Type="http://schemas.openxmlformats.org/officeDocument/2006/relationships/image" Target="../media/image7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image" Target="../media/image18.wmf"/><Relationship Id="rId3" Type="http://schemas.openxmlformats.org/officeDocument/2006/relationships/image" Target="../media/image8.wmf"/><Relationship Id="rId7" Type="http://schemas.openxmlformats.org/officeDocument/2006/relationships/image" Target="../media/image12.wmf"/><Relationship Id="rId12" Type="http://schemas.openxmlformats.org/officeDocument/2006/relationships/image" Target="../media/image17.wmf"/><Relationship Id="rId2" Type="http://schemas.openxmlformats.org/officeDocument/2006/relationships/image" Target="../media/image7.wmf"/><Relationship Id="rId1" Type="http://schemas.openxmlformats.org/officeDocument/2006/relationships/image" Target="../media/image6.wmf"/><Relationship Id="rId6" Type="http://schemas.openxmlformats.org/officeDocument/2006/relationships/image" Target="../media/image11.wmf"/><Relationship Id="rId11" Type="http://schemas.openxmlformats.org/officeDocument/2006/relationships/image" Target="../media/image16.wmf"/><Relationship Id="rId5" Type="http://schemas.openxmlformats.org/officeDocument/2006/relationships/image" Target="../media/image10.wmf"/><Relationship Id="rId10" Type="http://schemas.openxmlformats.org/officeDocument/2006/relationships/image" Target="../media/image15.wmf"/><Relationship Id="rId4" Type="http://schemas.openxmlformats.org/officeDocument/2006/relationships/image" Target="../media/image9.wmf"/><Relationship Id="rId9" Type="http://schemas.openxmlformats.org/officeDocument/2006/relationships/image" Target="../media/image14.wmf"/><Relationship Id="rId14" Type="http://schemas.openxmlformats.org/officeDocument/2006/relationships/image" Target="../media/image19.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image" Target="../media/image22.wmf"/><Relationship Id="rId7" Type="http://schemas.openxmlformats.org/officeDocument/2006/relationships/image" Target="../media/image26.wmf"/><Relationship Id="rId2" Type="http://schemas.openxmlformats.org/officeDocument/2006/relationships/image" Target="../media/image21.wmf"/><Relationship Id="rId1" Type="http://schemas.openxmlformats.org/officeDocument/2006/relationships/image" Target="../media/image20.wmf"/><Relationship Id="rId6" Type="http://schemas.openxmlformats.org/officeDocument/2006/relationships/image" Target="../media/image25.wmf"/><Relationship Id="rId5" Type="http://schemas.openxmlformats.org/officeDocument/2006/relationships/image" Target="../media/image24.wmf"/><Relationship Id="rId10" Type="http://schemas.openxmlformats.org/officeDocument/2006/relationships/image" Target="../media/image29.wmf"/><Relationship Id="rId4" Type="http://schemas.openxmlformats.org/officeDocument/2006/relationships/image" Target="../media/image23.wmf"/><Relationship Id="rId9" Type="http://schemas.openxmlformats.org/officeDocument/2006/relationships/image" Target="../media/image28.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37.wmf"/><Relationship Id="rId13" Type="http://schemas.openxmlformats.org/officeDocument/2006/relationships/image" Target="../media/image42.wmf"/><Relationship Id="rId3" Type="http://schemas.openxmlformats.org/officeDocument/2006/relationships/image" Target="../media/image32.wmf"/><Relationship Id="rId7" Type="http://schemas.openxmlformats.org/officeDocument/2006/relationships/image" Target="../media/image36.wmf"/><Relationship Id="rId12" Type="http://schemas.openxmlformats.org/officeDocument/2006/relationships/image" Target="../media/image41.wmf"/><Relationship Id="rId2" Type="http://schemas.openxmlformats.org/officeDocument/2006/relationships/image" Target="../media/image31.wmf"/><Relationship Id="rId1" Type="http://schemas.openxmlformats.org/officeDocument/2006/relationships/image" Target="../media/image30.wmf"/><Relationship Id="rId6" Type="http://schemas.openxmlformats.org/officeDocument/2006/relationships/image" Target="../media/image35.wmf"/><Relationship Id="rId11" Type="http://schemas.openxmlformats.org/officeDocument/2006/relationships/image" Target="../media/image40.wmf"/><Relationship Id="rId5" Type="http://schemas.openxmlformats.org/officeDocument/2006/relationships/image" Target="../media/image34.wmf"/><Relationship Id="rId10" Type="http://schemas.openxmlformats.org/officeDocument/2006/relationships/image" Target="../media/image39.wmf"/><Relationship Id="rId4" Type="http://schemas.openxmlformats.org/officeDocument/2006/relationships/image" Target="../media/image33.wmf"/><Relationship Id="rId9" Type="http://schemas.openxmlformats.org/officeDocument/2006/relationships/image" Target="../media/image38.wmf"/><Relationship Id="rId14" Type="http://schemas.openxmlformats.org/officeDocument/2006/relationships/image" Target="../media/image43.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51.wmf"/><Relationship Id="rId3" Type="http://schemas.openxmlformats.org/officeDocument/2006/relationships/image" Target="../media/image46.wmf"/><Relationship Id="rId7" Type="http://schemas.openxmlformats.org/officeDocument/2006/relationships/image" Target="../media/image50.wmf"/><Relationship Id="rId2" Type="http://schemas.openxmlformats.org/officeDocument/2006/relationships/image" Target="../media/image45.wmf"/><Relationship Id="rId1" Type="http://schemas.openxmlformats.org/officeDocument/2006/relationships/image" Target="../media/image44.wmf"/><Relationship Id="rId6" Type="http://schemas.openxmlformats.org/officeDocument/2006/relationships/image" Target="../media/image49.wmf"/><Relationship Id="rId5" Type="http://schemas.openxmlformats.org/officeDocument/2006/relationships/image" Target="../media/image48.wmf"/><Relationship Id="rId10" Type="http://schemas.openxmlformats.org/officeDocument/2006/relationships/image" Target="../media/image53.wmf"/><Relationship Id="rId4" Type="http://schemas.openxmlformats.org/officeDocument/2006/relationships/image" Target="../media/image47.wmf"/><Relationship Id="rId9" Type="http://schemas.openxmlformats.org/officeDocument/2006/relationships/image" Target="../media/image5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5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8/3/2017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5.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8.wmf"/><Relationship Id="rId13" Type="http://schemas.openxmlformats.org/officeDocument/2006/relationships/oleObject" Target="../embeddings/oleObject10.bin"/><Relationship Id="rId18" Type="http://schemas.openxmlformats.org/officeDocument/2006/relationships/image" Target="../media/image13.wmf"/><Relationship Id="rId26" Type="http://schemas.openxmlformats.org/officeDocument/2006/relationships/image" Target="../media/image17.wmf"/><Relationship Id="rId3" Type="http://schemas.openxmlformats.org/officeDocument/2006/relationships/oleObject" Target="../embeddings/oleObject5.bin"/><Relationship Id="rId21" Type="http://schemas.openxmlformats.org/officeDocument/2006/relationships/oleObject" Target="../embeddings/oleObject14.bin"/><Relationship Id="rId7" Type="http://schemas.openxmlformats.org/officeDocument/2006/relationships/oleObject" Target="../embeddings/oleObject7.bin"/><Relationship Id="rId12" Type="http://schemas.openxmlformats.org/officeDocument/2006/relationships/image" Target="../media/image10.wmf"/><Relationship Id="rId17" Type="http://schemas.openxmlformats.org/officeDocument/2006/relationships/oleObject" Target="../embeddings/oleObject12.bin"/><Relationship Id="rId25" Type="http://schemas.openxmlformats.org/officeDocument/2006/relationships/oleObject" Target="../embeddings/oleObject16.bin"/><Relationship Id="rId2" Type="http://schemas.openxmlformats.org/officeDocument/2006/relationships/slideLayout" Target="../slideLayouts/slideLayout2.xml"/><Relationship Id="rId16" Type="http://schemas.openxmlformats.org/officeDocument/2006/relationships/image" Target="../media/image12.wmf"/><Relationship Id="rId20" Type="http://schemas.openxmlformats.org/officeDocument/2006/relationships/image" Target="../media/image14.wmf"/><Relationship Id="rId29" Type="http://schemas.openxmlformats.org/officeDocument/2006/relationships/oleObject" Target="../embeddings/oleObject18.bin"/><Relationship Id="rId1" Type="http://schemas.openxmlformats.org/officeDocument/2006/relationships/vmlDrawing" Target="../drawings/vmlDrawing5.vml"/><Relationship Id="rId6" Type="http://schemas.openxmlformats.org/officeDocument/2006/relationships/image" Target="../media/image7.wmf"/><Relationship Id="rId11" Type="http://schemas.openxmlformats.org/officeDocument/2006/relationships/oleObject" Target="../embeddings/oleObject9.bin"/><Relationship Id="rId24" Type="http://schemas.openxmlformats.org/officeDocument/2006/relationships/image" Target="../media/image16.wmf"/><Relationship Id="rId5" Type="http://schemas.openxmlformats.org/officeDocument/2006/relationships/oleObject" Target="../embeddings/oleObject6.bin"/><Relationship Id="rId15" Type="http://schemas.openxmlformats.org/officeDocument/2006/relationships/oleObject" Target="../embeddings/oleObject11.bin"/><Relationship Id="rId23" Type="http://schemas.openxmlformats.org/officeDocument/2006/relationships/oleObject" Target="../embeddings/oleObject15.bin"/><Relationship Id="rId28" Type="http://schemas.openxmlformats.org/officeDocument/2006/relationships/image" Target="../media/image18.wmf"/><Relationship Id="rId10" Type="http://schemas.openxmlformats.org/officeDocument/2006/relationships/image" Target="../media/image9.wmf"/><Relationship Id="rId19" Type="http://schemas.openxmlformats.org/officeDocument/2006/relationships/oleObject" Target="../embeddings/oleObject13.bin"/><Relationship Id="rId4" Type="http://schemas.openxmlformats.org/officeDocument/2006/relationships/image" Target="../media/image6.wmf"/><Relationship Id="rId9" Type="http://schemas.openxmlformats.org/officeDocument/2006/relationships/oleObject" Target="../embeddings/oleObject8.bin"/><Relationship Id="rId14" Type="http://schemas.openxmlformats.org/officeDocument/2006/relationships/image" Target="../media/image11.wmf"/><Relationship Id="rId22" Type="http://schemas.openxmlformats.org/officeDocument/2006/relationships/image" Target="../media/image15.wmf"/><Relationship Id="rId27" Type="http://schemas.openxmlformats.org/officeDocument/2006/relationships/oleObject" Target="../embeddings/oleObject17.bin"/><Relationship Id="rId30" Type="http://schemas.openxmlformats.org/officeDocument/2006/relationships/image" Target="../media/image19.wmf"/></Relationships>
</file>

<file path=ppt/slides/_rels/slide24.xml.rels><?xml version="1.0" encoding="UTF-8" standalone="yes"?>
<Relationships xmlns="http://schemas.openxmlformats.org/package/2006/relationships"><Relationship Id="rId8" Type="http://schemas.openxmlformats.org/officeDocument/2006/relationships/image" Target="../media/image22.wmf"/><Relationship Id="rId13" Type="http://schemas.openxmlformats.org/officeDocument/2006/relationships/oleObject" Target="../embeddings/oleObject24.bin"/><Relationship Id="rId18" Type="http://schemas.openxmlformats.org/officeDocument/2006/relationships/image" Target="../media/image27.wmf"/><Relationship Id="rId3" Type="http://schemas.openxmlformats.org/officeDocument/2006/relationships/oleObject" Target="../embeddings/oleObject19.bin"/><Relationship Id="rId21" Type="http://schemas.openxmlformats.org/officeDocument/2006/relationships/oleObject" Target="../embeddings/oleObject28.bin"/><Relationship Id="rId7" Type="http://schemas.openxmlformats.org/officeDocument/2006/relationships/oleObject" Target="../embeddings/oleObject21.bin"/><Relationship Id="rId12" Type="http://schemas.openxmlformats.org/officeDocument/2006/relationships/image" Target="../media/image24.wmf"/><Relationship Id="rId17" Type="http://schemas.openxmlformats.org/officeDocument/2006/relationships/oleObject" Target="../embeddings/oleObject26.bin"/><Relationship Id="rId2" Type="http://schemas.openxmlformats.org/officeDocument/2006/relationships/slideLayout" Target="../slideLayouts/slideLayout2.xml"/><Relationship Id="rId16" Type="http://schemas.openxmlformats.org/officeDocument/2006/relationships/image" Target="../media/image26.wmf"/><Relationship Id="rId20" Type="http://schemas.openxmlformats.org/officeDocument/2006/relationships/image" Target="../media/image28.wmf"/><Relationship Id="rId1" Type="http://schemas.openxmlformats.org/officeDocument/2006/relationships/vmlDrawing" Target="../drawings/vmlDrawing6.vml"/><Relationship Id="rId6" Type="http://schemas.openxmlformats.org/officeDocument/2006/relationships/image" Target="../media/image21.wmf"/><Relationship Id="rId11" Type="http://schemas.openxmlformats.org/officeDocument/2006/relationships/oleObject" Target="../embeddings/oleObject23.bin"/><Relationship Id="rId5" Type="http://schemas.openxmlformats.org/officeDocument/2006/relationships/oleObject" Target="../embeddings/oleObject20.bin"/><Relationship Id="rId15" Type="http://schemas.openxmlformats.org/officeDocument/2006/relationships/oleObject" Target="../embeddings/oleObject25.bin"/><Relationship Id="rId10" Type="http://schemas.openxmlformats.org/officeDocument/2006/relationships/image" Target="../media/image23.wmf"/><Relationship Id="rId19" Type="http://schemas.openxmlformats.org/officeDocument/2006/relationships/oleObject" Target="../embeddings/oleObject27.bin"/><Relationship Id="rId4" Type="http://schemas.openxmlformats.org/officeDocument/2006/relationships/image" Target="../media/image20.wmf"/><Relationship Id="rId9" Type="http://schemas.openxmlformats.org/officeDocument/2006/relationships/oleObject" Target="../embeddings/oleObject22.bin"/><Relationship Id="rId14" Type="http://schemas.openxmlformats.org/officeDocument/2006/relationships/image" Target="../media/image25.wmf"/><Relationship Id="rId22" Type="http://schemas.openxmlformats.org/officeDocument/2006/relationships/image" Target="../media/image29.wmf"/></Relationships>
</file>

<file path=ppt/slides/_rels/slide25.x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oleObject" Target="../embeddings/oleObject34.bin"/><Relationship Id="rId18" Type="http://schemas.openxmlformats.org/officeDocument/2006/relationships/image" Target="../media/image37.wmf"/><Relationship Id="rId26" Type="http://schemas.openxmlformats.org/officeDocument/2006/relationships/image" Target="../media/image41.wmf"/><Relationship Id="rId3" Type="http://schemas.openxmlformats.org/officeDocument/2006/relationships/oleObject" Target="../embeddings/oleObject29.bin"/><Relationship Id="rId21" Type="http://schemas.openxmlformats.org/officeDocument/2006/relationships/oleObject" Target="../embeddings/oleObject38.bin"/><Relationship Id="rId7" Type="http://schemas.openxmlformats.org/officeDocument/2006/relationships/oleObject" Target="../embeddings/oleObject31.bin"/><Relationship Id="rId12" Type="http://schemas.openxmlformats.org/officeDocument/2006/relationships/image" Target="../media/image34.wmf"/><Relationship Id="rId17" Type="http://schemas.openxmlformats.org/officeDocument/2006/relationships/oleObject" Target="../embeddings/oleObject36.bin"/><Relationship Id="rId25" Type="http://schemas.openxmlformats.org/officeDocument/2006/relationships/oleObject" Target="../embeddings/oleObject40.bin"/><Relationship Id="rId2" Type="http://schemas.openxmlformats.org/officeDocument/2006/relationships/slideLayout" Target="../slideLayouts/slideLayout2.xml"/><Relationship Id="rId16" Type="http://schemas.openxmlformats.org/officeDocument/2006/relationships/image" Target="../media/image36.wmf"/><Relationship Id="rId20" Type="http://schemas.openxmlformats.org/officeDocument/2006/relationships/image" Target="../media/image38.wmf"/><Relationship Id="rId29" Type="http://schemas.openxmlformats.org/officeDocument/2006/relationships/oleObject" Target="../embeddings/oleObject42.bin"/><Relationship Id="rId1" Type="http://schemas.openxmlformats.org/officeDocument/2006/relationships/vmlDrawing" Target="../drawings/vmlDrawing7.vml"/><Relationship Id="rId6" Type="http://schemas.openxmlformats.org/officeDocument/2006/relationships/image" Target="../media/image31.wmf"/><Relationship Id="rId11" Type="http://schemas.openxmlformats.org/officeDocument/2006/relationships/oleObject" Target="../embeddings/oleObject33.bin"/><Relationship Id="rId24" Type="http://schemas.openxmlformats.org/officeDocument/2006/relationships/image" Target="../media/image40.wmf"/><Relationship Id="rId5" Type="http://schemas.openxmlformats.org/officeDocument/2006/relationships/oleObject" Target="../embeddings/oleObject30.bin"/><Relationship Id="rId15" Type="http://schemas.openxmlformats.org/officeDocument/2006/relationships/oleObject" Target="../embeddings/oleObject35.bin"/><Relationship Id="rId23" Type="http://schemas.openxmlformats.org/officeDocument/2006/relationships/oleObject" Target="../embeddings/oleObject39.bin"/><Relationship Id="rId28" Type="http://schemas.openxmlformats.org/officeDocument/2006/relationships/image" Target="../media/image42.wmf"/><Relationship Id="rId10" Type="http://schemas.openxmlformats.org/officeDocument/2006/relationships/image" Target="../media/image33.wmf"/><Relationship Id="rId19" Type="http://schemas.openxmlformats.org/officeDocument/2006/relationships/oleObject" Target="../embeddings/oleObject37.bin"/><Relationship Id="rId4" Type="http://schemas.openxmlformats.org/officeDocument/2006/relationships/image" Target="../media/image30.wmf"/><Relationship Id="rId9" Type="http://schemas.openxmlformats.org/officeDocument/2006/relationships/oleObject" Target="../embeddings/oleObject32.bin"/><Relationship Id="rId14" Type="http://schemas.openxmlformats.org/officeDocument/2006/relationships/image" Target="../media/image35.wmf"/><Relationship Id="rId22" Type="http://schemas.openxmlformats.org/officeDocument/2006/relationships/image" Target="../media/image39.wmf"/><Relationship Id="rId27" Type="http://schemas.openxmlformats.org/officeDocument/2006/relationships/oleObject" Target="../embeddings/oleObject41.bin"/><Relationship Id="rId30" Type="http://schemas.openxmlformats.org/officeDocument/2006/relationships/image" Target="../media/image43.wmf"/></Relationships>
</file>

<file path=ppt/slides/_rels/slide26.xml.rels><?xml version="1.0" encoding="UTF-8" standalone="yes"?>
<Relationships xmlns="http://schemas.openxmlformats.org/package/2006/relationships"><Relationship Id="rId8" Type="http://schemas.openxmlformats.org/officeDocument/2006/relationships/image" Target="../media/image46.wmf"/><Relationship Id="rId13" Type="http://schemas.openxmlformats.org/officeDocument/2006/relationships/oleObject" Target="../embeddings/oleObject48.bin"/><Relationship Id="rId18" Type="http://schemas.openxmlformats.org/officeDocument/2006/relationships/image" Target="../media/image51.wmf"/><Relationship Id="rId3" Type="http://schemas.openxmlformats.org/officeDocument/2006/relationships/oleObject" Target="../embeddings/oleObject43.bin"/><Relationship Id="rId21" Type="http://schemas.openxmlformats.org/officeDocument/2006/relationships/oleObject" Target="../embeddings/oleObject52.bin"/><Relationship Id="rId7" Type="http://schemas.openxmlformats.org/officeDocument/2006/relationships/oleObject" Target="../embeddings/oleObject45.bin"/><Relationship Id="rId12" Type="http://schemas.openxmlformats.org/officeDocument/2006/relationships/image" Target="../media/image48.wmf"/><Relationship Id="rId17" Type="http://schemas.openxmlformats.org/officeDocument/2006/relationships/oleObject" Target="../embeddings/oleObject50.bin"/><Relationship Id="rId2" Type="http://schemas.openxmlformats.org/officeDocument/2006/relationships/slideLayout" Target="../slideLayouts/slideLayout2.xml"/><Relationship Id="rId16" Type="http://schemas.openxmlformats.org/officeDocument/2006/relationships/image" Target="../media/image50.wmf"/><Relationship Id="rId20" Type="http://schemas.openxmlformats.org/officeDocument/2006/relationships/image" Target="../media/image52.wmf"/><Relationship Id="rId1" Type="http://schemas.openxmlformats.org/officeDocument/2006/relationships/vmlDrawing" Target="../drawings/vmlDrawing8.vml"/><Relationship Id="rId6" Type="http://schemas.openxmlformats.org/officeDocument/2006/relationships/image" Target="../media/image45.wmf"/><Relationship Id="rId11" Type="http://schemas.openxmlformats.org/officeDocument/2006/relationships/oleObject" Target="../embeddings/oleObject47.bin"/><Relationship Id="rId5" Type="http://schemas.openxmlformats.org/officeDocument/2006/relationships/oleObject" Target="../embeddings/oleObject44.bin"/><Relationship Id="rId15" Type="http://schemas.openxmlformats.org/officeDocument/2006/relationships/oleObject" Target="../embeddings/oleObject49.bin"/><Relationship Id="rId10" Type="http://schemas.openxmlformats.org/officeDocument/2006/relationships/image" Target="../media/image47.wmf"/><Relationship Id="rId19" Type="http://schemas.openxmlformats.org/officeDocument/2006/relationships/oleObject" Target="../embeddings/oleObject51.bin"/><Relationship Id="rId4" Type="http://schemas.openxmlformats.org/officeDocument/2006/relationships/image" Target="../media/image44.wmf"/><Relationship Id="rId9" Type="http://schemas.openxmlformats.org/officeDocument/2006/relationships/oleObject" Target="../embeddings/oleObject46.bin"/><Relationship Id="rId14" Type="http://schemas.openxmlformats.org/officeDocument/2006/relationships/image" Target="../media/image49.wmf"/><Relationship Id="rId22" Type="http://schemas.openxmlformats.org/officeDocument/2006/relationships/image" Target="../media/image53.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54.wmf"/></Relationships>
</file>

<file path=ppt/slides/_rels/slide29.xml.rels><?xml version="1.0" encoding="UTF-8" standalone="yes"?>
<Relationships xmlns="http://schemas.openxmlformats.org/package/2006/relationships"><Relationship Id="rId8" Type="http://schemas.openxmlformats.org/officeDocument/2006/relationships/image" Target="../media/image57.wmf"/><Relationship Id="rId13" Type="http://schemas.openxmlformats.org/officeDocument/2006/relationships/oleObject" Target="../embeddings/oleObject59.bin"/><Relationship Id="rId3" Type="http://schemas.openxmlformats.org/officeDocument/2006/relationships/oleObject" Target="../embeddings/oleObject54.bin"/><Relationship Id="rId7" Type="http://schemas.openxmlformats.org/officeDocument/2006/relationships/oleObject" Target="../embeddings/oleObject56.bin"/><Relationship Id="rId12" Type="http://schemas.openxmlformats.org/officeDocument/2006/relationships/image" Target="../media/image59.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56.wmf"/><Relationship Id="rId11" Type="http://schemas.openxmlformats.org/officeDocument/2006/relationships/oleObject" Target="../embeddings/oleObject58.bin"/><Relationship Id="rId5" Type="http://schemas.openxmlformats.org/officeDocument/2006/relationships/oleObject" Target="../embeddings/oleObject55.bin"/><Relationship Id="rId10" Type="http://schemas.openxmlformats.org/officeDocument/2006/relationships/image" Target="../media/image58.wmf"/><Relationship Id="rId4" Type="http://schemas.openxmlformats.org/officeDocument/2006/relationships/image" Target="../media/image55.wmf"/><Relationship Id="rId9" Type="http://schemas.openxmlformats.org/officeDocument/2006/relationships/oleObject" Target="../embeddings/oleObject57.bin"/><Relationship Id="rId14" Type="http://schemas.openxmlformats.org/officeDocument/2006/relationships/image" Target="../media/image60.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60.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61.wmf"/></Relationships>
</file>

<file path=ppt/slides/_rels/slide34.xml.rels><?xml version="1.0" encoding="UTF-8" standalone="yes"?>
<Relationships xmlns="http://schemas.openxmlformats.org/package/2006/relationships"><Relationship Id="rId8" Type="http://schemas.openxmlformats.org/officeDocument/2006/relationships/image" Target="../media/image64.wmf"/><Relationship Id="rId3" Type="http://schemas.openxmlformats.org/officeDocument/2006/relationships/oleObject" Target="../embeddings/oleObject61.bin"/><Relationship Id="rId7" Type="http://schemas.openxmlformats.org/officeDocument/2006/relationships/oleObject" Target="../embeddings/oleObject63.bin"/><Relationship Id="rId12" Type="http://schemas.openxmlformats.org/officeDocument/2006/relationships/image" Target="../media/image66.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63.wmf"/><Relationship Id="rId11" Type="http://schemas.openxmlformats.org/officeDocument/2006/relationships/oleObject" Target="../embeddings/oleObject65.bin"/><Relationship Id="rId5" Type="http://schemas.openxmlformats.org/officeDocument/2006/relationships/oleObject" Target="../embeddings/oleObject62.bin"/><Relationship Id="rId10" Type="http://schemas.openxmlformats.org/officeDocument/2006/relationships/image" Target="../media/image65.wmf"/><Relationship Id="rId4" Type="http://schemas.openxmlformats.org/officeDocument/2006/relationships/image" Target="../media/image62.wmf"/><Relationship Id="rId9" Type="http://schemas.openxmlformats.org/officeDocument/2006/relationships/oleObject" Target="../embeddings/oleObject64.bin"/></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67.wmf"/></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67.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68.wmf"/></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69.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image" Target="../media/image72.wmf"/><Relationship Id="rId3" Type="http://schemas.openxmlformats.org/officeDocument/2006/relationships/oleObject" Target="../embeddings/oleObject69.bin"/><Relationship Id="rId7" Type="http://schemas.openxmlformats.org/officeDocument/2006/relationships/oleObject" Target="../embeddings/oleObject71.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71.wmf"/><Relationship Id="rId5" Type="http://schemas.openxmlformats.org/officeDocument/2006/relationships/oleObject" Target="../embeddings/oleObject70.bin"/><Relationship Id="rId4" Type="http://schemas.openxmlformats.org/officeDocument/2006/relationships/image" Target="../media/image70.wmf"/></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10.4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smtClean="0"/>
              <a:t>Weighted Voting Systems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Dummy Player</a:t>
            </a:r>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Dummy Player</a:t>
            </a:r>
          </a:p>
          <a:p>
            <a:r>
              <a:rPr lang="en-US" dirty="0" smtClean="0">
                <a:solidFill>
                  <a:srgbClr val="000000"/>
                </a:solidFill>
              </a:rPr>
              <a:t>A </a:t>
            </a:r>
            <a:r>
              <a:rPr lang="en-US" b="1" dirty="0" smtClean="0">
                <a:solidFill>
                  <a:srgbClr val="C00000"/>
                </a:solidFill>
              </a:rPr>
              <a:t>dummy player </a:t>
            </a:r>
            <a:r>
              <a:rPr lang="en-US" dirty="0" smtClean="0">
                <a:solidFill>
                  <a:srgbClr val="000000"/>
                </a:solidFill>
              </a:rPr>
              <a:t>is a player who does not have enough votes to have an effect on the outcome of a proposal.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Coalition</a:t>
            </a:r>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Coalition</a:t>
            </a:r>
          </a:p>
          <a:p>
            <a:r>
              <a:rPr lang="en-US" dirty="0" smtClean="0">
                <a:solidFill>
                  <a:srgbClr val="000000"/>
                </a:solidFill>
              </a:rPr>
              <a:t>A </a:t>
            </a:r>
            <a:r>
              <a:rPr lang="en-US" b="1" dirty="0" smtClean="0">
                <a:solidFill>
                  <a:srgbClr val="C00000"/>
                </a:solidFill>
              </a:rPr>
              <a:t>coalition</a:t>
            </a:r>
            <a:r>
              <a:rPr lang="en-US" dirty="0" smtClean="0">
                <a:solidFill>
                  <a:srgbClr val="000000"/>
                </a:solidFill>
              </a:rPr>
              <a:t> is formed when a group of players decide to vote together.</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 Majority</a:t>
            </a:r>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Simple Majority</a:t>
            </a:r>
          </a:p>
          <a:p>
            <a:r>
              <a:rPr lang="en-US" dirty="0" smtClean="0">
                <a:solidFill>
                  <a:srgbClr val="000000"/>
                </a:solidFill>
              </a:rPr>
              <a:t>A </a:t>
            </a:r>
            <a:r>
              <a:rPr lang="en-US" b="1" dirty="0" smtClean="0">
                <a:solidFill>
                  <a:srgbClr val="C00000"/>
                </a:solidFill>
              </a:rPr>
              <a:t>simple majority</a:t>
            </a:r>
            <a:r>
              <a:rPr lang="en-US" dirty="0" smtClean="0">
                <a:solidFill>
                  <a:srgbClr val="000000"/>
                </a:solidFill>
              </a:rPr>
              <a:t> is when a proposal requires more than half of the total votes to pass.</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Supermajority</a:t>
            </a:r>
          </a:p>
        </p:txBody>
      </p:sp>
      <p:sp>
        <p:nvSpPr>
          <p:cNvPr id="3" name="Content Placeholder 2"/>
          <p:cNvSpPr>
            <a:spLocks noGrp="1"/>
          </p:cNvSpPr>
          <p:nvPr>
            <p:ph idx="1"/>
          </p:nvPr>
        </p:nvSpPr>
        <p:spPr>
          <a:xfrm>
            <a:off x="457200" y="1280160"/>
            <a:ext cx="8229600" cy="2850011"/>
          </a:xfrm>
          <a:solidFill>
            <a:srgbClr val="FFFFCC"/>
          </a:solidFill>
          <a:ln w="28575">
            <a:solidFill>
              <a:srgbClr val="000000"/>
            </a:solidFill>
          </a:ln>
        </p:spPr>
        <p:txBody>
          <a:bodyPr>
            <a:spAutoFit/>
          </a:bodyPr>
          <a:lstStyle/>
          <a:p>
            <a:pPr algn="ctr"/>
            <a:r>
              <a:rPr lang="en-US" b="1" dirty="0" smtClean="0">
                <a:solidFill>
                  <a:srgbClr val="000000"/>
                </a:solidFill>
              </a:rPr>
              <a:t>Supermajority</a:t>
            </a:r>
          </a:p>
          <a:p>
            <a:r>
              <a:rPr lang="en-US" dirty="0" smtClean="0">
                <a:solidFill>
                  <a:srgbClr val="000000"/>
                </a:solidFill>
              </a:rPr>
              <a:t>A </a:t>
            </a:r>
            <a:r>
              <a:rPr lang="en-US" b="1" dirty="0" smtClean="0">
                <a:solidFill>
                  <a:srgbClr val="C00000"/>
                </a:solidFill>
              </a:rPr>
              <a:t>supermajority</a:t>
            </a:r>
            <a:r>
              <a:rPr lang="en-US" dirty="0" smtClean="0">
                <a:solidFill>
                  <a:srgbClr val="000000"/>
                </a:solidFill>
              </a:rPr>
              <a:t> is the number of votes required to pass a proposal in a system that requires more votes than a simple majority. For instance, to override a </a:t>
            </a:r>
          </a:p>
          <a:p>
            <a:r>
              <a:rPr lang="en-US" dirty="0" smtClean="0">
                <a:solidFill>
                  <a:srgbClr val="000000"/>
                </a:solidFill>
              </a:rPr>
              <a:t>presidential veto, the senate must have a    majority or a supermajority.</a:t>
            </a:r>
            <a:endParaRPr lang="en-US" dirty="0">
              <a:solidFill>
                <a:srgbClr val="000000"/>
              </a:solidFill>
            </a:endParaRPr>
          </a:p>
        </p:txBody>
      </p:sp>
      <p:graphicFrame>
        <p:nvGraphicFramePr>
          <p:cNvPr id="164867" name="Object 3"/>
          <p:cNvGraphicFramePr>
            <a:graphicFrameLocks noChangeAspect="1"/>
          </p:cNvGraphicFramePr>
          <p:nvPr/>
        </p:nvGraphicFramePr>
        <p:xfrm>
          <a:off x="6525904" y="3200400"/>
          <a:ext cx="190500" cy="444500"/>
        </p:xfrm>
        <a:graphic>
          <a:graphicData uri="http://schemas.openxmlformats.org/presentationml/2006/ole">
            <mc:AlternateContent xmlns:mc="http://schemas.openxmlformats.org/markup-compatibility/2006">
              <mc:Choice xmlns:v="urn:schemas-microsoft-com:vml" Requires="v">
                <p:oleObj spid="_x0000_s164875" name="Equation" r:id="rId3" imgW="190440" imgH="444240" progId="Equation.DSMT4">
                  <p:embed/>
                </p:oleObj>
              </mc:Choice>
              <mc:Fallback>
                <p:oleObj name="Equation" r:id="rId3" imgW="190440" imgH="444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25904" y="3200400"/>
                        <a:ext cx="190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Passing a Motion with a Coalition </a:t>
            </a:r>
            <a:endParaRPr lang="en-US" dirty="0"/>
          </a:p>
        </p:txBody>
      </p:sp>
      <p:sp>
        <p:nvSpPr>
          <p:cNvPr id="3" name="Content Placeholder 2"/>
          <p:cNvSpPr>
            <a:spLocks noGrp="1"/>
          </p:cNvSpPr>
          <p:nvPr>
            <p:ph idx="1"/>
          </p:nvPr>
        </p:nvSpPr>
        <p:spPr/>
        <p:txBody>
          <a:bodyPr>
            <a:noAutofit/>
          </a:bodyPr>
          <a:lstStyle/>
          <a:p>
            <a:r>
              <a:rPr lang="en-US" sz="2700" dirty="0" smtClean="0"/>
              <a:t>Given the voting system </a:t>
            </a:r>
            <a:r>
              <a:rPr lang="en-US" sz="2700" dirty="0" smtClean="0">
                <a:solidFill>
                  <a:srgbClr val="0000FF"/>
                </a:solidFill>
              </a:rPr>
              <a:t>[18: 8, 7, 6, 4, 4, 4, 2]</a:t>
            </a:r>
            <a:r>
              <a:rPr lang="en-US" sz="2700" dirty="0" smtClean="0"/>
              <a:t>, determine if a motion will pass if a coalition consisting of Players </a:t>
            </a:r>
            <a:r>
              <a:rPr lang="en-US" sz="2700" dirty="0" smtClean="0">
                <a:solidFill>
                  <a:srgbClr val="0000FF"/>
                </a:solidFill>
              </a:rPr>
              <a:t>3</a:t>
            </a:r>
            <a:r>
              <a:rPr lang="en-US" sz="2700" dirty="0" smtClean="0"/>
              <a:t>, </a:t>
            </a:r>
            <a:r>
              <a:rPr lang="en-US" sz="2700" dirty="0" smtClean="0">
                <a:solidFill>
                  <a:srgbClr val="0000FF"/>
                </a:solidFill>
              </a:rPr>
              <a:t>4</a:t>
            </a:r>
            <a:r>
              <a:rPr lang="en-US" sz="2700" dirty="0" smtClean="0"/>
              <a:t>, </a:t>
            </a:r>
            <a:r>
              <a:rPr lang="en-US" sz="2700" dirty="0" smtClean="0">
                <a:solidFill>
                  <a:srgbClr val="0000FF"/>
                </a:solidFill>
              </a:rPr>
              <a:t>5</a:t>
            </a:r>
            <a:r>
              <a:rPr lang="en-US" sz="2700" dirty="0" smtClean="0"/>
              <a:t>, and </a:t>
            </a:r>
            <a:r>
              <a:rPr lang="en-US" sz="2700" dirty="0" smtClean="0">
                <a:solidFill>
                  <a:srgbClr val="0000FF"/>
                </a:solidFill>
              </a:rPr>
              <a:t>6</a:t>
            </a:r>
            <a:r>
              <a:rPr lang="en-US" sz="2700" dirty="0" smtClean="0"/>
              <a:t> vote in favor of the motion.</a:t>
            </a:r>
          </a:p>
          <a:p>
            <a:r>
              <a:rPr lang="en-US" sz="2700" b="1" dirty="0" smtClean="0"/>
              <a:t>Solution </a:t>
            </a:r>
          </a:p>
          <a:p>
            <a:r>
              <a:rPr lang="en-US" sz="2700" dirty="0" smtClean="0"/>
              <a:t>The weight of Players </a:t>
            </a:r>
            <a:r>
              <a:rPr lang="en-US" sz="2700" dirty="0" smtClean="0">
                <a:solidFill>
                  <a:srgbClr val="0000FF"/>
                </a:solidFill>
              </a:rPr>
              <a:t>3</a:t>
            </a:r>
            <a:r>
              <a:rPr lang="en-US" sz="2700" dirty="0" smtClean="0"/>
              <a:t>, </a:t>
            </a:r>
            <a:r>
              <a:rPr lang="en-US" sz="2700" dirty="0" smtClean="0">
                <a:solidFill>
                  <a:srgbClr val="0000FF"/>
                </a:solidFill>
              </a:rPr>
              <a:t>4</a:t>
            </a:r>
            <a:r>
              <a:rPr lang="en-US" sz="2700" dirty="0" smtClean="0"/>
              <a:t>, </a:t>
            </a:r>
            <a:r>
              <a:rPr lang="en-US" sz="2700" dirty="0" smtClean="0">
                <a:solidFill>
                  <a:srgbClr val="0000FF"/>
                </a:solidFill>
              </a:rPr>
              <a:t>5</a:t>
            </a:r>
            <a:r>
              <a:rPr lang="en-US" sz="2700" dirty="0" smtClean="0"/>
              <a:t>, and </a:t>
            </a:r>
            <a:r>
              <a:rPr lang="en-US" sz="2700" dirty="0" smtClean="0">
                <a:solidFill>
                  <a:srgbClr val="0000FF"/>
                </a:solidFill>
              </a:rPr>
              <a:t>6</a:t>
            </a:r>
            <a:r>
              <a:rPr lang="en-US" sz="2700" dirty="0" smtClean="0"/>
              <a:t> is </a:t>
            </a:r>
            <a:r>
              <a:rPr lang="en-US" sz="2700" dirty="0" smtClean="0">
                <a:solidFill>
                  <a:srgbClr val="0000FF"/>
                </a:solidFill>
              </a:rPr>
              <a:t>6 votes</a:t>
            </a:r>
            <a:r>
              <a:rPr lang="en-US" sz="2700" dirty="0" smtClean="0"/>
              <a:t>, </a:t>
            </a:r>
            <a:r>
              <a:rPr lang="en-US" sz="2700" dirty="0" smtClean="0">
                <a:solidFill>
                  <a:srgbClr val="0000FF"/>
                </a:solidFill>
              </a:rPr>
              <a:t>4 votes</a:t>
            </a:r>
            <a:r>
              <a:rPr lang="en-US" sz="2700" dirty="0" smtClean="0"/>
              <a:t>, </a:t>
            </a:r>
            <a:br>
              <a:rPr lang="en-US" sz="2700" dirty="0" smtClean="0"/>
            </a:br>
            <a:r>
              <a:rPr lang="en-US" sz="2700" dirty="0" smtClean="0">
                <a:solidFill>
                  <a:srgbClr val="0000FF"/>
                </a:solidFill>
              </a:rPr>
              <a:t>4 votes</a:t>
            </a:r>
            <a:r>
              <a:rPr lang="en-US" sz="2700" dirty="0" smtClean="0"/>
              <a:t>, and </a:t>
            </a:r>
            <a:r>
              <a:rPr lang="en-US" sz="2700" dirty="0" smtClean="0">
                <a:solidFill>
                  <a:srgbClr val="0000FF"/>
                </a:solidFill>
              </a:rPr>
              <a:t>4 votes</a:t>
            </a:r>
            <a:r>
              <a:rPr lang="en-US" sz="2700" dirty="0" smtClean="0"/>
              <a:t>, respectively. The total number of votes for these four players is </a:t>
            </a:r>
            <a:r>
              <a:rPr lang="en-US" sz="2700" dirty="0" smtClean="0">
                <a:solidFill>
                  <a:srgbClr val="000099"/>
                </a:solidFill>
              </a:rPr>
              <a:t>6 + 4 + 4 + 4 = 18</a:t>
            </a:r>
            <a:r>
              <a:rPr lang="en-US" sz="2700" dirty="0" smtClean="0"/>
              <a:t>. With a quota of </a:t>
            </a:r>
            <a:r>
              <a:rPr lang="en-US" sz="2700" dirty="0" smtClean="0">
                <a:solidFill>
                  <a:srgbClr val="0000FF"/>
                </a:solidFill>
              </a:rPr>
              <a:t>18</a:t>
            </a:r>
            <a:r>
              <a:rPr lang="en-US" sz="2700" dirty="0" smtClean="0"/>
              <a:t>, the four players will have enough for a simple majority; that is, there are </a:t>
            </a:r>
            <a:r>
              <a:rPr lang="en-US" sz="2700" dirty="0" smtClean="0">
                <a:solidFill>
                  <a:srgbClr val="0000FF"/>
                </a:solidFill>
              </a:rPr>
              <a:t>35</a:t>
            </a:r>
            <a:r>
              <a:rPr lang="en-US" sz="2700" dirty="0" smtClean="0"/>
              <a:t> votes total from the players, so </a:t>
            </a:r>
            <a:r>
              <a:rPr lang="en-US" sz="2700" dirty="0" smtClean="0">
                <a:solidFill>
                  <a:srgbClr val="0000FF"/>
                </a:solidFill>
              </a:rPr>
              <a:t>18</a:t>
            </a:r>
            <a:r>
              <a:rPr lang="en-US" sz="2700" dirty="0" smtClean="0"/>
              <a:t> is a simple majority since its more than half of the total votes. </a:t>
            </a:r>
            <a:endParaRPr lang="en-US" sz="27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b="1" dirty="0" smtClean="0"/>
          </a:p>
        </p:txBody>
      </p:sp>
      <p:sp>
        <p:nvSpPr>
          <p:cNvPr id="3" name="Content Placeholder 2"/>
          <p:cNvSpPr>
            <a:spLocks noGrp="1"/>
          </p:cNvSpPr>
          <p:nvPr>
            <p:ph idx="1"/>
          </p:nvPr>
        </p:nvSpPr>
        <p:spPr>
          <a:xfrm>
            <a:off x="457200" y="1280160"/>
            <a:ext cx="8229600" cy="2074414"/>
          </a:xfrm>
          <a:solidFill>
            <a:srgbClr val="FFFFCC"/>
          </a:solidFill>
          <a:ln w="28575">
            <a:solidFill>
              <a:srgbClr val="000000"/>
            </a:solidFill>
          </a:ln>
        </p:spPr>
        <p:txBody>
          <a:bodyPr>
            <a:spAutoFit/>
          </a:bodyPr>
          <a:lstStyle/>
          <a:p>
            <a:pPr algn="ctr"/>
            <a:r>
              <a:rPr lang="en-US" b="1" dirty="0" smtClean="0">
                <a:solidFill>
                  <a:srgbClr val="000000"/>
                </a:solidFill>
              </a:rPr>
              <a:t>Skill Check #1 </a:t>
            </a:r>
          </a:p>
          <a:p>
            <a:r>
              <a:rPr lang="en-US" dirty="0" smtClean="0">
                <a:solidFill>
                  <a:srgbClr val="000000"/>
                </a:solidFill>
              </a:rPr>
              <a:t>With a quota of 18 being a simple majority, how many </a:t>
            </a:r>
          </a:p>
          <a:p>
            <a:r>
              <a:rPr lang="en-US" dirty="0" smtClean="0">
                <a:solidFill>
                  <a:srgbClr val="000000"/>
                </a:solidFill>
              </a:rPr>
              <a:t>votes would be needed to pass in a supermajority of  </a:t>
            </a:r>
          </a:p>
          <a:p>
            <a:r>
              <a:rPr lang="en-US" dirty="0" smtClean="0">
                <a:solidFill>
                  <a:srgbClr val="000000"/>
                </a:solidFill>
              </a:rPr>
              <a:t>of the votes in the voting system from Example 2? </a:t>
            </a:r>
            <a:endParaRPr lang="en-US" dirty="0">
              <a:solidFill>
                <a:srgbClr val="000000"/>
              </a:solidFill>
            </a:endParaRPr>
          </a:p>
        </p:txBody>
      </p:sp>
      <p:graphicFrame>
        <p:nvGraphicFramePr>
          <p:cNvPr id="165891" name="Object 3"/>
          <p:cNvGraphicFramePr>
            <a:graphicFrameLocks noChangeAspect="1"/>
          </p:cNvGraphicFramePr>
          <p:nvPr/>
        </p:nvGraphicFramePr>
        <p:xfrm>
          <a:off x="8172781" y="2348552"/>
          <a:ext cx="190500" cy="444500"/>
        </p:xfrm>
        <a:graphic>
          <a:graphicData uri="http://schemas.openxmlformats.org/presentationml/2006/ole">
            <mc:AlternateContent xmlns:mc="http://schemas.openxmlformats.org/markup-compatibility/2006">
              <mc:Choice xmlns:v="urn:schemas-microsoft-com:vml" Requires="v">
                <p:oleObj spid="_x0000_s165899" name="Equation" r:id="rId3" imgW="190440" imgH="444240" progId="Equation.DSMT4">
                  <p:embed/>
                </p:oleObj>
              </mc:Choice>
              <mc:Fallback>
                <p:oleObj name="Equation" r:id="rId3" imgW="190440" imgH="444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72781" y="2348552"/>
                        <a:ext cx="190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457200" y="5267980"/>
            <a:ext cx="8229600" cy="523220"/>
          </a:xfrm>
          <a:prstGeom prst="rect">
            <a:avLst/>
          </a:prstGeom>
        </p:spPr>
        <p:txBody>
          <a:bodyPr wrap="square">
            <a:spAutoFit/>
          </a:bodyPr>
          <a:lstStyle/>
          <a:p>
            <a:r>
              <a:rPr lang="nn-NO" sz="2800" dirty="0" smtClean="0">
                <a:solidFill>
                  <a:srgbClr val="000000"/>
                </a:solidFill>
              </a:rPr>
              <a:t>Answer: </a:t>
            </a:r>
            <a:r>
              <a:rPr lang="nn-NO" sz="2800" dirty="0" smtClean="0">
                <a:solidFill>
                  <a:srgbClr val="FF0000"/>
                </a:solidFill>
              </a:rPr>
              <a:t>24 votes</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 Player </a:t>
            </a:r>
            <a:endParaRPr lang="en-US" b="1" dirty="0" smtClean="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Critical Player </a:t>
            </a:r>
          </a:p>
          <a:p>
            <a:r>
              <a:rPr lang="en-US" dirty="0" smtClean="0">
                <a:solidFill>
                  <a:srgbClr val="000000"/>
                </a:solidFill>
              </a:rPr>
              <a:t>A </a:t>
            </a:r>
            <a:r>
              <a:rPr lang="en-US" b="1" dirty="0" smtClean="0">
                <a:solidFill>
                  <a:srgbClr val="C00000"/>
                </a:solidFill>
              </a:rPr>
              <a:t>critical player</a:t>
            </a:r>
            <a:r>
              <a:rPr lang="en-US" dirty="0" smtClean="0">
                <a:solidFill>
                  <a:srgbClr val="000000"/>
                </a:solidFill>
              </a:rPr>
              <a:t> is a player with veto power within a coalition.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Winning Coalitions </a:t>
            </a:r>
            <a:endParaRPr lang="en-US" dirty="0"/>
          </a:p>
        </p:txBody>
      </p:sp>
      <p:sp>
        <p:nvSpPr>
          <p:cNvPr id="3" name="Content Placeholder 2"/>
          <p:cNvSpPr>
            <a:spLocks noGrp="1"/>
          </p:cNvSpPr>
          <p:nvPr>
            <p:ph idx="1"/>
          </p:nvPr>
        </p:nvSpPr>
        <p:spPr/>
        <p:txBody>
          <a:bodyPr/>
          <a:lstStyle/>
          <a:p>
            <a:r>
              <a:rPr lang="en-US" dirty="0" smtClean="0"/>
              <a:t>Consider the voting system </a:t>
            </a:r>
            <a:r>
              <a:rPr lang="en-US" dirty="0" smtClean="0">
                <a:solidFill>
                  <a:srgbClr val="0000FF"/>
                </a:solidFill>
              </a:rPr>
              <a:t>[10: 7, 6, 3, 3, 1]</a:t>
            </a:r>
            <a:r>
              <a:rPr lang="en-US" dirty="0" smtClean="0"/>
              <a:t>. Determine a winning coalition, and identify any critical players in each coalition.</a:t>
            </a:r>
          </a:p>
          <a:p>
            <a:r>
              <a:rPr lang="en-US" b="1" dirty="0" smtClean="0"/>
              <a:t>Solution </a:t>
            </a:r>
          </a:p>
          <a:p>
            <a:r>
              <a:rPr lang="en-US" dirty="0" smtClean="0"/>
              <a:t>There are several winning coalitions of players for this example. Recall that a winning coalition is made up of voters that can pass the proposal by voting in the same manner.</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Winning Coalitions (cont.) </a:t>
            </a:r>
            <a:endParaRPr lang="en-US" dirty="0"/>
          </a:p>
        </p:txBody>
      </p:sp>
      <p:sp>
        <p:nvSpPr>
          <p:cNvPr id="3" name="Content Placeholder 2"/>
          <p:cNvSpPr>
            <a:spLocks noGrp="1"/>
          </p:cNvSpPr>
          <p:nvPr>
            <p:ph idx="1"/>
          </p:nvPr>
        </p:nvSpPr>
        <p:spPr/>
        <p:txBody>
          <a:bodyPr/>
          <a:lstStyle/>
          <a:p>
            <a:r>
              <a:rPr lang="en-US" dirty="0" smtClean="0"/>
              <a:t>The number of votes for each player is as follows. </a:t>
            </a:r>
          </a:p>
          <a:p>
            <a:pPr>
              <a:tabLst>
                <a:tab pos="914400" algn="l"/>
                <a:tab pos="2290763" algn="l"/>
                <a:tab pos="3657600" algn="l"/>
                <a:tab pos="5033963" algn="l"/>
                <a:tab pos="6400800" algn="l"/>
              </a:tabLst>
            </a:pPr>
            <a:r>
              <a:rPr lang="en-US" i="1" dirty="0" smtClean="0"/>
              <a:t>	</a:t>
            </a:r>
            <a:r>
              <a:rPr lang="nn-NO" i="1" dirty="0" smtClean="0">
                <a:solidFill>
                  <a:srgbClr val="000099"/>
                </a:solidFill>
              </a:rPr>
              <a:t>P</a:t>
            </a:r>
            <a:r>
              <a:rPr lang="nn-NO" baseline="-25000" dirty="0" smtClean="0">
                <a:solidFill>
                  <a:srgbClr val="000099"/>
                </a:solidFill>
              </a:rPr>
              <a:t>1</a:t>
            </a:r>
            <a:r>
              <a:rPr lang="nn-NO" dirty="0" smtClean="0">
                <a:solidFill>
                  <a:srgbClr val="000099"/>
                </a:solidFill>
              </a:rPr>
              <a:t> = 7 	</a:t>
            </a:r>
            <a:r>
              <a:rPr lang="nn-NO" i="1" dirty="0" smtClean="0">
                <a:solidFill>
                  <a:srgbClr val="000099"/>
                </a:solidFill>
              </a:rPr>
              <a:t>P</a:t>
            </a:r>
            <a:r>
              <a:rPr lang="nn-NO" baseline="-25000" dirty="0" smtClean="0">
                <a:solidFill>
                  <a:srgbClr val="000099"/>
                </a:solidFill>
              </a:rPr>
              <a:t>2</a:t>
            </a:r>
            <a:r>
              <a:rPr lang="nn-NO" dirty="0" smtClean="0">
                <a:solidFill>
                  <a:srgbClr val="000099"/>
                </a:solidFill>
              </a:rPr>
              <a:t> = 6 	</a:t>
            </a:r>
            <a:r>
              <a:rPr lang="nn-NO" i="1" dirty="0" smtClean="0">
                <a:solidFill>
                  <a:srgbClr val="000099"/>
                </a:solidFill>
              </a:rPr>
              <a:t>P</a:t>
            </a:r>
            <a:r>
              <a:rPr lang="nn-NO" baseline="-25000" dirty="0" smtClean="0">
                <a:solidFill>
                  <a:srgbClr val="000099"/>
                </a:solidFill>
              </a:rPr>
              <a:t>3</a:t>
            </a:r>
            <a:r>
              <a:rPr lang="nn-NO" dirty="0" smtClean="0">
                <a:solidFill>
                  <a:srgbClr val="000099"/>
                </a:solidFill>
              </a:rPr>
              <a:t> = 3 	</a:t>
            </a:r>
            <a:r>
              <a:rPr lang="nn-NO" i="1" dirty="0" smtClean="0">
                <a:solidFill>
                  <a:srgbClr val="000099"/>
                </a:solidFill>
              </a:rPr>
              <a:t>P</a:t>
            </a:r>
            <a:r>
              <a:rPr lang="nn-NO" baseline="-25000" dirty="0" smtClean="0">
                <a:solidFill>
                  <a:srgbClr val="000099"/>
                </a:solidFill>
              </a:rPr>
              <a:t>4</a:t>
            </a:r>
            <a:r>
              <a:rPr lang="nn-NO" dirty="0" smtClean="0">
                <a:solidFill>
                  <a:srgbClr val="000099"/>
                </a:solidFill>
              </a:rPr>
              <a:t> = 3 	</a:t>
            </a:r>
            <a:r>
              <a:rPr lang="nn-NO" i="1" dirty="0" smtClean="0">
                <a:solidFill>
                  <a:srgbClr val="000099"/>
                </a:solidFill>
              </a:rPr>
              <a:t>P</a:t>
            </a:r>
            <a:r>
              <a:rPr lang="nn-NO" baseline="-25000" dirty="0" smtClean="0">
                <a:solidFill>
                  <a:srgbClr val="000099"/>
                </a:solidFill>
              </a:rPr>
              <a:t>5</a:t>
            </a:r>
            <a:r>
              <a:rPr lang="nn-NO" dirty="0" smtClean="0">
                <a:solidFill>
                  <a:srgbClr val="000099"/>
                </a:solidFill>
              </a:rPr>
              <a:t> = 1</a:t>
            </a:r>
          </a:p>
          <a:p>
            <a:r>
              <a:rPr lang="en-US" dirty="0" smtClean="0"/>
              <a:t>In this case, the winning coalitions are as follows. Notice that each winning coalition has at least 10 votes.</a:t>
            </a:r>
            <a:endParaRPr lang="en-US" dirty="0"/>
          </a:p>
        </p:txBody>
      </p:sp>
      <p:graphicFrame>
        <p:nvGraphicFramePr>
          <p:cNvPr id="167939" name="Object 3"/>
          <p:cNvGraphicFramePr>
            <a:graphicFrameLocks noChangeAspect="1"/>
          </p:cNvGraphicFramePr>
          <p:nvPr/>
        </p:nvGraphicFramePr>
        <p:xfrm>
          <a:off x="838200" y="3429000"/>
          <a:ext cx="8077200" cy="2298700"/>
        </p:xfrm>
        <a:graphic>
          <a:graphicData uri="http://schemas.openxmlformats.org/presentationml/2006/ole">
            <mc:AlternateContent xmlns:mc="http://schemas.openxmlformats.org/markup-compatibility/2006">
              <mc:Choice xmlns:v="urn:schemas-microsoft-com:vml" Requires="v">
                <p:oleObj spid="_x0000_s167947" name="Equation" r:id="rId3" imgW="8076960" imgH="2298600" progId="Equation.DSMT4">
                  <p:embed/>
                </p:oleObj>
              </mc:Choice>
              <mc:Fallback>
                <p:oleObj name="Equation" r:id="rId3" imgW="8076960" imgH="22986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3429000"/>
                        <a:ext cx="8077200" cy="229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79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Winning Coalitions (cont.)</a:t>
            </a:r>
            <a:endParaRPr lang="en-US" dirty="0"/>
          </a:p>
        </p:txBody>
      </p:sp>
      <p:sp>
        <p:nvSpPr>
          <p:cNvPr id="3" name="Content Placeholder 2"/>
          <p:cNvSpPr>
            <a:spLocks noGrp="1"/>
          </p:cNvSpPr>
          <p:nvPr>
            <p:ph idx="1"/>
          </p:nvPr>
        </p:nvSpPr>
        <p:spPr/>
        <p:txBody>
          <a:bodyPr/>
          <a:lstStyle/>
          <a:p>
            <a:r>
              <a:rPr lang="en-US" dirty="0" smtClean="0"/>
              <a:t>You might notice that there are two players where one or the other must appear in a coalition in order to create a majority, </a:t>
            </a:r>
            <a:r>
              <a:rPr lang="en-US" i="1" dirty="0" smtClean="0"/>
              <a:t>P</a:t>
            </a:r>
            <a:r>
              <a:rPr lang="en-US" baseline="-25000" dirty="0" smtClean="0"/>
              <a:t>1</a:t>
            </a:r>
            <a:r>
              <a:rPr lang="en-US" dirty="0" smtClean="0"/>
              <a:t> and </a:t>
            </a:r>
            <a:r>
              <a:rPr lang="en-US" i="1" dirty="0" smtClean="0"/>
              <a:t>P</a:t>
            </a:r>
            <a:r>
              <a:rPr lang="en-US" baseline="-25000" dirty="0" smtClean="0"/>
              <a:t>2</a:t>
            </a:r>
            <a:r>
              <a:rPr lang="en-US" dirty="0" smtClean="0"/>
              <a:t>. These players are considered critical players. For, without their votes, the proposal would not pass for any winning coalition.</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Objectives</a:t>
            </a:r>
          </a:p>
        </p:txBody>
      </p:sp>
      <p:sp>
        <p:nvSpPr>
          <p:cNvPr id="5123" name="Rectangle 3"/>
          <p:cNvSpPr>
            <a:spLocks noGrp="1"/>
          </p:cNvSpPr>
          <p:nvPr>
            <p:ph idx="1"/>
          </p:nvPr>
        </p:nvSpPr>
        <p:spPr>
          <a:xfrm>
            <a:off x="457200" y="1280160"/>
            <a:ext cx="8229600" cy="1384995"/>
          </a:xfrm>
          <a:prstGeom prst="rect">
            <a:avLst/>
          </a:prstGeom>
          <a:noFill/>
        </p:spPr>
        <p:txBody>
          <a:bodyPr>
            <a:spAutoFit/>
          </a:bodyPr>
          <a:lstStyle/>
          <a:p>
            <a:pPr marL="461963" indent="-461963">
              <a:buFont typeface="Courier New" pitchFamily="49" charset="0"/>
              <a:buChar char="o"/>
            </a:pPr>
            <a:r>
              <a:rPr lang="en-US" dirty="0" smtClean="0"/>
              <a:t>Understand weighted voting systems using coalitions and power indices such as the </a:t>
            </a:r>
            <a:r>
              <a:rPr lang="en-US" dirty="0" err="1" smtClean="0"/>
              <a:t>Banzhaf</a:t>
            </a:r>
            <a:r>
              <a:rPr lang="en-US" dirty="0" smtClean="0"/>
              <a:t> and </a:t>
            </a:r>
            <a:r>
              <a:rPr lang="en-US" dirty="0" err="1" smtClean="0"/>
              <a:t>Shapley‑Shubik</a:t>
            </a:r>
            <a:r>
              <a:rPr lang="en-US" dirty="0" smtClean="0"/>
              <a:t> power indices</a:t>
            </a: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a:t>
            </a:r>
            <a:endParaRPr lang="en-US" b="1" dirty="0" smtClean="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Skill Check #2</a:t>
            </a:r>
          </a:p>
          <a:p>
            <a:r>
              <a:rPr lang="en-US" dirty="0" smtClean="0">
                <a:solidFill>
                  <a:srgbClr val="000000"/>
                </a:solidFill>
              </a:rPr>
              <a:t>Determine if Player 4 is a critical player for the voting system [27: 10, 9, 8, 8, 5] in the coalition {</a:t>
            </a:r>
            <a:r>
              <a:rPr lang="en-US" i="1" dirty="0" smtClean="0">
                <a:solidFill>
                  <a:srgbClr val="000000"/>
                </a:solidFill>
              </a:rPr>
              <a:t>P</a:t>
            </a:r>
            <a:r>
              <a:rPr lang="en-US" baseline="-25000" dirty="0" smtClean="0">
                <a:solidFill>
                  <a:srgbClr val="000000"/>
                </a:solidFill>
              </a:rPr>
              <a:t>1</a:t>
            </a:r>
            <a:r>
              <a:rPr lang="en-US" dirty="0" smtClean="0">
                <a:solidFill>
                  <a:srgbClr val="000000"/>
                </a:solidFill>
              </a:rPr>
              <a:t>,</a:t>
            </a:r>
            <a:r>
              <a:rPr lang="en-US" i="1" dirty="0" smtClean="0">
                <a:solidFill>
                  <a:srgbClr val="000000"/>
                </a:solidFill>
              </a:rPr>
              <a:t> P</a:t>
            </a:r>
            <a:r>
              <a:rPr lang="en-US" baseline="-25000" dirty="0" smtClean="0">
                <a:solidFill>
                  <a:srgbClr val="000000"/>
                </a:solidFill>
              </a:rPr>
              <a:t>2</a:t>
            </a:r>
            <a:r>
              <a:rPr lang="en-US" dirty="0" smtClean="0">
                <a:solidFill>
                  <a:srgbClr val="000000"/>
                </a:solidFill>
              </a:rPr>
              <a:t>,</a:t>
            </a:r>
            <a:r>
              <a:rPr lang="en-US" i="1" dirty="0" smtClean="0">
                <a:solidFill>
                  <a:srgbClr val="000000"/>
                </a:solidFill>
              </a:rPr>
              <a:t> P</a:t>
            </a:r>
            <a:r>
              <a:rPr lang="en-US" baseline="-25000" dirty="0" smtClean="0">
                <a:solidFill>
                  <a:srgbClr val="000000"/>
                </a:solidFill>
              </a:rPr>
              <a:t>4</a:t>
            </a:r>
            <a:r>
              <a:rPr lang="en-US" dirty="0" smtClean="0">
                <a:solidFill>
                  <a:srgbClr val="000000"/>
                </a:solidFill>
              </a:rPr>
              <a:t>}.</a:t>
            </a:r>
            <a:endParaRPr lang="en-US" dirty="0">
              <a:solidFill>
                <a:srgbClr val="000000"/>
              </a:solidFill>
            </a:endParaRPr>
          </a:p>
        </p:txBody>
      </p:sp>
      <p:sp>
        <p:nvSpPr>
          <p:cNvPr id="4" name="Rectangle 3"/>
          <p:cNvSpPr/>
          <p:nvPr/>
        </p:nvSpPr>
        <p:spPr>
          <a:xfrm>
            <a:off x="457200" y="5267980"/>
            <a:ext cx="8229600" cy="523220"/>
          </a:xfrm>
          <a:prstGeom prst="rect">
            <a:avLst/>
          </a:prstGeom>
        </p:spPr>
        <p:txBody>
          <a:bodyPr wrap="square">
            <a:spAutoFit/>
          </a:bodyPr>
          <a:lstStyle/>
          <a:p>
            <a:r>
              <a:rPr lang="nn-NO" sz="2800" dirty="0" smtClean="0">
                <a:solidFill>
                  <a:srgbClr val="000000"/>
                </a:solidFill>
              </a:rPr>
              <a:t>Answer:</a:t>
            </a:r>
            <a:r>
              <a:rPr lang="nn-NO" sz="2800" dirty="0" smtClean="0"/>
              <a:t> </a:t>
            </a:r>
            <a:r>
              <a:rPr lang="nn-NO" sz="2800" dirty="0" smtClean="0">
                <a:solidFill>
                  <a:srgbClr val="FF0000"/>
                </a:solidFill>
              </a:rPr>
              <a:t>Yes, Player 4 is critical</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Banzhaf</a:t>
            </a:r>
            <a:r>
              <a:rPr lang="en-US" dirty="0" smtClean="0"/>
              <a:t> Power Index</a:t>
            </a:r>
            <a:endParaRPr lang="en-US" b="1" dirty="0" smtClean="0"/>
          </a:p>
        </p:txBody>
      </p:sp>
      <p:sp>
        <p:nvSpPr>
          <p:cNvPr id="3" name="Content Placeholder 2"/>
          <p:cNvSpPr>
            <a:spLocks noGrp="1"/>
          </p:cNvSpPr>
          <p:nvPr>
            <p:ph idx="1"/>
          </p:nvPr>
        </p:nvSpPr>
        <p:spPr>
          <a:xfrm>
            <a:off x="457200" y="1280160"/>
            <a:ext cx="8229600" cy="4512004"/>
          </a:xfrm>
          <a:solidFill>
            <a:srgbClr val="FFFFCC"/>
          </a:solidFill>
          <a:ln w="28575">
            <a:solidFill>
              <a:srgbClr val="000000"/>
            </a:solidFill>
          </a:ln>
        </p:spPr>
        <p:txBody>
          <a:bodyPr>
            <a:spAutoFit/>
          </a:bodyPr>
          <a:lstStyle/>
          <a:p>
            <a:pPr algn="ctr"/>
            <a:r>
              <a:rPr lang="en-US" b="1" dirty="0" err="1" smtClean="0">
                <a:solidFill>
                  <a:srgbClr val="000000"/>
                </a:solidFill>
              </a:rPr>
              <a:t>Banzhaf</a:t>
            </a:r>
            <a:r>
              <a:rPr lang="en-US" b="1" dirty="0" smtClean="0">
                <a:solidFill>
                  <a:srgbClr val="000000"/>
                </a:solidFill>
              </a:rPr>
              <a:t> Power Index (BPI)</a:t>
            </a:r>
          </a:p>
          <a:p>
            <a:pPr marL="514350" indent="-514350">
              <a:buFont typeface="+mj-lt"/>
              <a:buAutoNum type="arabicPeriod"/>
            </a:pPr>
            <a:r>
              <a:rPr lang="en-US" sz="2400" dirty="0" smtClean="0">
                <a:solidFill>
                  <a:srgbClr val="000000"/>
                </a:solidFill>
              </a:rPr>
              <a:t>Find all winning coalitions for the system.</a:t>
            </a:r>
          </a:p>
          <a:p>
            <a:pPr marL="514350" indent="-514350">
              <a:buFont typeface="+mj-lt"/>
              <a:buAutoNum type="arabicPeriod"/>
            </a:pPr>
            <a:r>
              <a:rPr lang="en-US" sz="2400" dirty="0" smtClean="0">
                <a:solidFill>
                  <a:srgbClr val="000000"/>
                </a:solidFill>
              </a:rPr>
              <a:t>Determine the critical voters for each winning system.</a:t>
            </a:r>
          </a:p>
          <a:p>
            <a:pPr marL="514350" indent="-514350">
              <a:buFont typeface="+mj-lt"/>
              <a:buAutoNum type="arabicPeriod"/>
            </a:pPr>
            <a:r>
              <a:rPr lang="en-US" sz="2400" dirty="0" smtClean="0">
                <a:solidFill>
                  <a:srgbClr val="000000"/>
                </a:solidFill>
              </a:rPr>
              <a:t>Determine how many times each player is critical—called </a:t>
            </a:r>
            <a:r>
              <a:rPr lang="en-US" sz="2400" dirty="0" err="1" smtClean="0">
                <a:solidFill>
                  <a:srgbClr val="000000"/>
                </a:solidFill>
              </a:rPr>
              <a:t>Banhaf</a:t>
            </a:r>
            <a:r>
              <a:rPr lang="en-US" sz="2400" dirty="0" smtClean="0">
                <a:solidFill>
                  <a:srgbClr val="000000"/>
                </a:solidFill>
              </a:rPr>
              <a:t> Power.</a:t>
            </a:r>
          </a:p>
          <a:p>
            <a:pPr marL="514350" indent="-514350">
              <a:buFont typeface="+mj-lt"/>
              <a:buAutoNum type="arabicPeriod"/>
            </a:pPr>
            <a:r>
              <a:rPr lang="en-US" sz="2400" dirty="0" smtClean="0">
                <a:solidFill>
                  <a:srgbClr val="000000"/>
                </a:solidFill>
              </a:rPr>
              <a:t>Determine the total number of times all players are critical players—total </a:t>
            </a:r>
            <a:r>
              <a:rPr lang="en-US" sz="2400" dirty="0" err="1" smtClean="0">
                <a:solidFill>
                  <a:srgbClr val="000000"/>
                </a:solidFill>
              </a:rPr>
              <a:t>Banzhaf</a:t>
            </a:r>
            <a:r>
              <a:rPr lang="en-US" sz="2400" dirty="0" smtClean="0">
                <a:solidFill>
                  <a:srgbClr val="000000"/>
                </a:solidFill>
              </a:rPr>
              <a:t> Power.</a:t>
            </a:r>
          </a:p>
          <a:p>
            <a:pPr marL="514350" indent="-514350">
              <a:buFont typeface="+mj-lt"/>
              <a:buAutoNum type="arabicPeriod"/>
            </a:pPr>
            <a:r>
              <a:rPr lang="en-US" sz="2400" dirty="0" smtClean="0">
                <a:solidFill>
                  <a:srgbClr val="000000"/>
                </a:solidFill>
              </a:rPr>
              <a:t>Determine BPI for Player P using</a:t>
            </a:r>
          </a:p>
          <a:p>
            <a:pPr marL="514350" indent="-514350">
              <a:buFont typeface="+mj-lt"/>
              <a:buAutoNum type="arabicPeriod"/>
            </a:pPr>
            <a:endParaRPr lang="en-US" dirty="0">
              <a:solidFill>
                <a:srgbClr val="000000"/>
              </a:solidFill>
            </a:endParaRPr>
          </a:p>
          <a:p>
            <a:endParaRPr lang="en-US" dirty="0">
              <a:solidFill>
                <a:srgbClr val="000000"/>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2037289993"/>
              </p:ext>
            </p:extLst>
          </p:nvPr>
        </p:nvGraphicFramePr>
        <p:xfrm>
          <a:off x="806450" y="4794250"/>
          <a:ext cx="7518400" cy="787400"/>
        </p:xfrm>
        <a:graphic>
          <a:graphicData uri="http://schemas.openxmlformats.org/presentationml/2006/ole">
            <mc:AlternateContent xmlns:mc="http://schemas.openxmlformats.org/markup-compatibility/2006">
              <mc:Choice xmlns:v="urn:schemas-microsoft-com:vml" Requires="v">
                <p:oleObj spid="_x0000_s202756" name="Equation" r:id="rId3" imgW="7518240" imgH="787320" progId="Equation.DSMT4">
                  <p:embed/>
                </p:oleObj>
              </mc:Choice>
              <mc:Fallback>
                <p:oleObj name="Equation" r:id="rId3" imgW="7518240" imgH="787320" progId="Equation.DSMT4">
                  <p:embed/>
                  <p:pic>
                    <p:nvPicPr>
                      <p:cNvPr id="0" name="Object 2"/>
                      <p:cNvPicPr>
                        <a:picLocks noChangeAspect="1" noChangeArrowheads="1"/>
                      </p:cNvPicPr>
                      <p:nvPr/>
                    </p:nvPicPr>
                    <p:blipFill>
                      <a:blip r:embed="rId4"/>
                      <a:srcRect/>
                      <a:stretch>
                        <a:fillRect/>
                      </a:stretch>
                    </p:blipFill>
                    <p:spPr bwMode="auto">
                      <a:xfrm>
                        <a:off x="806450" y="4794250"/>
                        <a:ext cx="75184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964810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t>
            </a:r>
            <a:r>
              <a:rPr lang="en-US" dirty="0" err="1" smtClean="0"/>
              <a:t>Banzhaf</a:t>
            </a:r>
            <a:r>
              <a:rPr lang="en-US" dirty="0" smtClean="0"/>
              <a:t> Power Index</a:t>
            </a:r>
            <a:endParaRPr lang="en-US" dirty="0"/>
          </a:p>
        </p:txBody>
      </p:sp>
      <p:sp>
        <p:nvSpPr>
          <p:cNvPr id="3" name="Content Placeholder 2"/>
          <p:cNvSpPr>
            <a:spLocks noGrp="1"/>
          </p:cNvSpPr>
          <p:nvPr>
            <p:ph idx="1"/>
          </p:nvPr>
        </p:nvSpPr>
        <p:spPr/>
        <p:txBody>
          <a:bodyPr/>
          <a:lstStyle/>
          <a:p>
            <a:r>
              <a:rPr lang="en-US" dirty="0" smtClean="0"/>
              <a:t>Wilson, Clinton, &amp; </a:t>
            </a:r>
            <a:r>
              <a:rPr lang="en-US" dirty="0" err="1" smtClean="0"/>
              <a:t>Niese</a:t>
            </a:r>
            <a:r>
              <a:rPr lang="en-US" dirty="0" smtClean="0"/>
              <a:t> law firm has the following voting system </a:t>
            </a:r>
            <a:r>
              <a:rPr lang="en-US" dirty="0" smtClean="0">
                <a:solidFill>
                  <a:srgbClr val="0000FF"/>
                </a:solidFill>
              </a:rPr>
              <a:t>[16: 9, 6, 4, 3, 3, 2]</a:t>
            </a:r>
            <a:r>
              <a:rPr lang="en-US" dirty="0" smtClean="0"/>
              <a:t>. Determine each player’s </a:t>
            </a:r>
            <a:r>
              <a:rPr lang="en-US" dirty="0" err="1" smtClean="0"/>
              <a:t>Banzhaf</a:t>
            </a:r>
            <a:r>
              <a:rPr lang="en-US" dirty="0" smtClean="0"/>
              <a:t> Power Index. </a:t>
            </a:r>
          </a:p>
          <a:p>
            <a:r>
              <a:rPr lang="en-US" b="1" dirty="0" smtClean="0"/>
              <a:t>Solution </a:t>
            </a:r>
          </a:p>
          <a:p>
            <a:r>
              <a:rPr lang="en-US" dirty="0" smtClean="0"/>
              <a:t>To determine the </a:t>
            </a:r>
            <a:r>
              <a:rPr lang="en-US" dirty="0" err="1" smtClean="0"/>
              <a:t>Banzhaf</a:t>
            </a:r>
            <a:r>
              <a:rPr lang="en-US" dirty="0" smtClean="0"/>
              <a:t> Power Index, we will follow the steps. </a:t>
            </a:r>
          </a:p>
          <a:p>
            <a:r>
              <a:rPr lang="en-US" b="1" dirty="0" smtClean="0"/>
              <a:t>Step 1: </a:t>
            </a:r>
            <a:r>
              <a:rPr lang="en-US" dirty="0" smtClean="0"/>
              <a:t>Find all winning coalitions for the system.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t>
            </a:r>
            <a:r>
              <a:rPr lang="en-US" dirty="0" err="1" smtClean="0"/>
              <a:t>Banzhaf</a:t>
            </a:r>
            <a:r>
              <a:rPr lang="en-US" dirty="0" smtClean="0"/>
              <a:t> Power Index (cont.)</a:t>
            </a:r>
            <a:endParaRPr lang="en-US" dirty="0"/>
          </a:p>
        </p:txBody>
      </p:sp>
      <p:graphicFrame>
        <p:nvGraphicFramePr>
          <p:cNvPr id="6" name="Content Placeholder 5"/>
          <p:cNvGraphicFramePr>
            <a:graphicFrameLocks noGrp="1"/>
          </p:cNvGraphicFramePr>
          <p:nvPr>
            <p:ph idx="1"/>
          </p:nvPr>
        </p:nvGraphicFramePr>
        <p:xfrm>
          <a:off x="457200" y="1279525"/>
          <a:ext cx="8229600" cy="431673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gridSpan="4">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 Coalitions </a:t>
                      </a:r>
                      <a:endParaRPr lang="en-US" sz="2400" b="1" i="0" u="none" strike="noStrike" dirty="0">
                        <a:solidFill>
                          <a:schemeClr val="bg1"/>
                        </a:solidFill>
                        <a:latin typeface="Calibri"/>
                      </a:endParaRPr>
                    </a:p>
                  </a:txBody>
                  <a:tcPr marL="9525" marR="9525" marT="9525" marB="0" anchor="ctr"/>
                </a:tc>
                <a:tc hMerge="1">
                  <a:txBody>
                    <a:bodyPr/>
                    <a:lstStyle/>
                    <a:p>
                      <a:pPr algn="l" fontAlgn="b"/>
                      <a:endParaRPr lang="en-US" sz="2400" b="1" i="0" u="none" strike="noStrike" dirty="0">
                        <a:solidFill>
                          <a:srgbClr val="000000"/>
                        </a:solidFill>
                        <a:latin typeface="Calibri"/>
                      </a:endParaRPr>
                    </a:p>
                  </a:txBody>
                  <a:tcPr marL="9525" marR="9525" marT="9525" marB="0" anchor="b"/>
                </a:tc>
                <a:tc hMerge="1">
                  <a:txBody>
                    <a:bodyPr/>
                    <a:lstStyle/>
                    <a:p>
                      <a:pPr algn="l" fontAlgn="b"/>
                      <a:endParaRPr lang="en-US" sz="2400" b="1" i="0" u="none" strike="noStrike" dirty="0">
                        <a:solidFill>
                          <a:srgbClr val="000000"/>
                        </a:solidFill>
                        <a:latin typeface="Calibri"/>
                      </a:endParaRPr>
                    </a:p>
                  </a:txBody>
                  <a:tcPr marL="9525" marR="9525" marT="9525" marB="0" anchor="b"/>
                </a:tc>
                <a:tc hMerge="1">
                  <a:txBody>
                    <a:bodyPr/>
                    <a:lstStyle/>
                    <a:p>
                      <a:pPr algn="l" fontAlgn="b"/>
                      <a:endParaRPr lang="en-US" sz="2400" b="1" i="0" u="none" strike="noStrike" dirty="0">
                        <a:solidFill>
                          <a:srgbClr val="000000"/>
                        </a:solidFill>
                        <a:latin typeface="Calibri"/>
                      </a:endParaRPr>
                    </a:p>
                  </a:txBody>
                  <a:tcPr marL="9525" marR="9525" marT="9525" marB="0" anchor="b"/>
                </a:tc>
              </a:tr>
              <a:tr h="370840">
                <a:tc>
                  <a:txBody>
                    <a:bodyPr/>
                    <a:lstStyle/>
                    <a:p>
                      <a:pPr algn="ctr" fontAlgn="b"/>
                      <a:r>
                        <a:rPr lang="en-US" sz="2400" b="1" i="0" u="none" strike="noStrike">
                          <a:solidFill>
                            <a:srgbClr val="000000"/>
                          </a:solidFill>
                          <a:latin typeface="Calibri"/>
                        </a:rPr>
                        <a:t>Winning Coalition</a:t>
                      </a:r>
                    </a:p>
                  </a:txBody>
                  <a:tcPr marL="9525" marR="9525" marT="9525" marB="0" anchor="ctr"/>
                </a:tc>
                <a:tc>
                  <a:txBody>
                    <a:bodyPr/>
                    <a:lstStyle/>
                    <a:p>
                      <a:pPr algn="ctr" fontAlgn="b"/>
                      <a:r>
                        <a:rPr lang="en-US" sz="2400" b="1" i="0" u="none" strike="noStrike" dirty="0">
                          <a:solidFill>
                            <a:srgbClr val="000000"/>
                          </a:solidFill>
                          <a:latin typeface="Calibri"/>
                        </a:rPr>
                        <a:t>Votes</a:t>
                      </a:r>
                    </a:p>
                  </a:txBody>
                  <a:tcPr marL="9525" marR="9525" marT="9525" marB="0" anchor="ctr"/>
                </a:tc>
                <a:tc>
                  <a:txBody>
                    <a:bodyPr/>
                    <a:lstStyle/>
                    <a:p>
                      <a:pPr algn="ctr" fontAlgn="b"/>
                      <a:r>
                        <a:rPr lang="en-US" sz="2400" b="1" i="0" u="none" strike="noStrike">
                          <a:solidFill>
                            <a:srgbClr val="000000"/>
                          </a:solidFill>
                          <a:latin typeface="Calibri"/>
                        </a:rPr>
                        <a:t>Winning Coalition</a:t>
                      </a:r>
                    </a:p>
                  </a:txBody>
                  <a:tcPr marL="9525" marR="9525" marT="9525" marB="0" anchor="ctr"/>
                </a:tc>
                <a:tc>
                  <a:txBody>
                    <a:bodyPr/>
                    <a:lstStyle/>
                    <a:p>
                      <a:pPr algn="ctr" fontAlgn="b"/>
                      <a:r>
                        <a:rPr lang="en-US" sz="2400" b="1" i="0" u="none" strike="noStrike" dirty="0">
                          <a:solidFill>
                            <a:srgbClr val="000000"/>
                          </a:solidFill>
                          <a:latin typeface="Calibri"/>
                        </a:rPr>
                        <a:t>Votes</a:t>
                      </a:r>
                    </a:p>
                  </a:txBody>
                  <a:tcPr marL="9525" marR="9525" marT="9525" marB="0" anchor="ctr"/>
                </a:tc>
              </a:tr>
              <a:tr h="370840">
                <a:tc>
                  <a:txBody>
                    <a:bodyPr/>
                    <a:lstStyle/>
                    <a:p>
                      <a:pPr algn="ctr" fontAlgn="b"/>
                      <a:endParaRPr lang="en-US" sz="2400" b="0" i="0" u="none" strike="noStrike">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16</a:t>
                      </a:r>
                    </a:p>
                  </a:txBody>
                  <a:tcPr marL="9525" marR="9525" marT="9525" marB="0" anchor="ctr"/>
                </a:tc>
                <a:tc>
                  <a:txBody>
                    <a:bodyPr/>
                    <a:lstStyle/>
                    <a:p>
                      <a:pPr algn="ctr"/>
                      <a:endParaRPr lang="en-US" sz="2400" dirty="0"/>
                    </a:p>
                  </a:txBody>
                  <a:tcPr anchor="ctr"/>
                </a:tc>
                <a:tc>
                  <a:txBody>
                    <a:bodyPr/>
                    <a:lstStyle/>
                    <a:p>
                      <a:pPr algn="ctr" fontAlgn="b"/>
                      <a:r>
                        <a:rPr lang="en-US" sz="2400" b="0" i="0" u="none" strike="noStrike" dirty="0">
                          <a:solidFill>
                            <a:srgbClr val="000000"/>
                          </a:solidFill>
                          <a:latin typeface="Calibri"/>
                        </a:rPr>
                        <a:t>18</a:t>
                      </a:r>
                    </a:p>
                  </a:txBody>
                  <a:tcPr marL="9525" marR="9525" marT="9525" marB="0" anchor="ctr"/>
                </a:tc>
              </a:tr>
              <a:tr h="370840">
                <a:tc>
                  <a:txBody>
                    <a:bodyPr/>
                    <a:lstStyle/>
                    <a:p>
                      <a:pPr algn="ctr" fontAlgn="b"/>
                      <a:endParaRPr lang="en-US" sz="2400" b="0" i="0" u="none" strike="noStrike">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16</a:t>
                      </a:r>
                    </a:p>
                  </a:txBody>
                  <a:tcPr marL="9525" marR="9525" marT="9525" marB="0" anchor="ctr"/>
                </a:tc>
                <a:tc>
                  <a:txBody>
                    <a:bodyPr/>
                    <a:lstStyle/>
                    <a:p>
                      <a:pPr algn="ctr"/>
                      <a:endParaRPr lang="en-US" sz="2400"/>
                    </a:p>
                  </a:txBody>
                  <a:tcPr anchor="ctr"/>
                </a:tc>
                <a:tc>
                  <a:txBody>
                    <a:bodyPr/>
                    <a:lstStyle/>
                    <a:p>
                      <a:pPr algn="ctr" fontAlgn="b"/>
                      <a:r>
                        <a:rPr lang="en-US" sz="2400" b="0" i="0" u="none" strike="noStrike" dirty="0">
                          <a:solidFill>
                            <a:srgbClr val="000000"/>
                          </a:solidFill>
                          <a:latin typeface="Calibri"/>
                        </a:rPr>
                        <a:t>18</a:t>
                      </a:r>
                    </a:p>
                  </a:txBody>
                  <a:tcPr marL="9525" marR="9525" marT="9525" marB="0" anchor="ctr"/>
                </a:tc>
              </a:tr>
              <a:tr h="370840">
                <a:tc>
                  <a:txBody>
                    <a:bodyPr/>
                    <a:lstStyle/>
                    <a:p>
                      <a:pPr algn="ctr" fontAlgn="b"/>
                      <a:endParaRPr lang="en-US" sz="2400" b="0" i="0" u="none" strike="noStrike">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16</a:t>
                      </a:r>
                    </a:p>
                  </a:txBody>
                  <a:tcPr marL="9525" marR="9525" marT="9525" marB="0" anchor="ctr"/>
                </a:tc>
                <a:tc>
                  <a:txBody>
                    <a:bodyPr/>
                    <a:lstStyle/>
                    <a:p>
                      <a:pPr algn="ctr"/>
                      <a:endParaRPr lang="en-US" sz="2400"/>
                    </a:p>
                  </a:txBody>
                  <a:tcPr anchor="ctr"/>
                </a:tc>
                <a:tc>
                  <a:txBody>
                    <a:bodyPr/>
                    <a:lstStyle/>
                    <a:p>
                      <a:pPr algn="ctr" fontAlgn="b"/>
                      <a:r>
                        <a:rPr lang="en-US" sz="2400" b="0" i="0" u="none" strike="noStrike" dirty="0">
                          <a:solidFill>
                            <a:srgbClr val="000000"/>
                          </a:solidFill>
                          <a:latin typeface="Calibri"/>
                        </a:rPr>
                        <a:t>18</a:t>
                      </a:r>
                    </a:p>
                  </a:txBody>
                  <a:tcPr marL="9525" marR="9525" marT="9525" marB="0" anchor="ctr"/>
                </a:tc>
              </a:tr>
              <a:tr h="370840">
                <a:tc>
                  <a:txBody>
                    <a:bodyPr/>
                    <a:lstStyle/>
                    <a:p>
                      <a:pPr algn="ctr" fontAlgn="b"/>
                      <a:endParaRPr lang="en-US" sz="2400" b="0" i="0" u="none" strike="noStrike">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17</a:t>
                      </a:r>
                    </a:p>
                  </a:txBody>
                  <a:tcPr marL="9525" marR="9525" marT="9525" marB="0" anchor="ctr"/>
                </a:tc>
                <a:tc>
                  <a:txBody>
                    <a:bodyPr/>
                    <a:lstStyle/>
                    <a:p>
                      <a:pPr algn="ctr"/>
                      <a:endParaRPr lang="en-US" sz="2400"/>
                    </a:p>
                  </a:txBody>
                  <a:tcPr anchor="ctr"/>
                </a:tc>
                <a:tc>
                  <a:txBody>
                    <a:bodyPr/>
                    <a:lstStyle/>
                    <a:p>
                      <a:pPr algn="ctr" fontAlgn="b"/>
                      <a:r>
                        <a:rPr lang="en-US" sz="2400" b="0" i="0" u="none" strike="noStrike" dirty="0">
                          <a:solidFill>
                            <a:srgbClr val="000000"/>
                          </a:solidFill>
                          <a:latin typeface="Calibri"/>
                        </a:rPr>
                        <a:t>19</a:t>
                      </a:r>
                    </a:p>
                  </a:txBody>
                  <a:tcPr marL="9525" marR="9525" marT="9525" marB="0" anchor="ctr"/>
                </a:tc>
              </a:tr>
              <a:tr h="370840">
                <a:tc>
                  <a:txBody>
                    <a:bodyPr/>
                    <a:lstStyle/>
                    <a:p>
                      <a:pPr algn="ctr" fontAlgn="b"/>
                      <a:endParaRPr lang="en-US" sz="2400" b="0" i="0" u="none" strike="noStrike">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17</a:t>
                      </a:r>
                    </a:p>
                  </a:txBody>
                  <a:tcPr marL="9525" marR="9525" marT="9525" marB="0" anchor="ctr"/>
                </a:tc>
                <a:tc>
                  <a:txBody>
                    <a:bodyPr/>
                    <a:lstStyle/>
                    <a:p>
                      <a:pPr algn="ctr"/>
                      <a:endParaRPr lang="en-US" sz="2400"/>
                    </a:p>
                  </a:txBody>
                  <a:tcPr anchor="ctr"/>
                </a:tc>
                <a:tc>
                  <a:txBody>
                    <a:bodyPr/>
                    <a:lstStyle/>
                    <a:p>
                      <a:pPr algn="ctr" fontAlgn="b"/>
                      <a:r>
                        <a:rPr lang="en-US" sz="2400" b="0" i="0" u="none" strike="noStrike" dirty="0">
                          <a:solidFill>
                            <a:srgbClr val="000000"/>
                          </a:solidFill>
                          <a:latin typeface="Calibri"/>
                        </a:rPr>
                        <a:t>19</a:t>
                      </a:r>
                    </a:p>
                  </a:txBody>
                  <a:tcPr marL="9525" marR="9525" marT="9525" marB="0" anchor="ctr"/>
                </a:tc>
              </a:tr>
              <a:tr h="370840">
                <a:tc>
                  <a:txBody>
                    <a:bodyPr/>
                    <a:lstStyle/>
                    <a:p>
                      <a:pPr algn="ctr"/>
                      <a:endParaRPr lang="en-US" sz="2400"/>
                    </a:p>
                  </a:txBody>
                  <a:tcPr anchor="ctr"/>
                </a:tc>
                <a:tc>
                  <a:txBody>
                    <a:bodyPr/>
                    <a:lstStyle/>
                    <a:p>
                      <a:pPr algn="ctr" fontAlgn="b"/>
                      <a:r>
                        <a:rPr lang="en-US" sz="2400" b="0" i="0" u="none" strike="noStrike" dirty="0">
                          <a:solidFill>
                            <a:srgbClr val="000000"/>
                          </a:solidFill>
                          <a:latin typeface="Calibri"/>
                        </a:rPr>
                        <a:t>18</a:t>
                      </a:r>
                    </a:p>
                  </a:txBody>
                  <a:tcPr marL="9525" marR="9525" marT="9525" marB="0" anchor="ctr"/>
                </a:tc>
                <a:tc>
                  <a:txBody>
                    <a:bodyPr/>
                    <a:lstStyle/>
                    <a:p>
                      <a:pPr algn="ctr"/>
                      <a:endParaRPr lang="en-US" sz="2400"/>
                    </a:p>
                  </a:txBody>
                  <a:tcPr anchor="ctr"/>
                </a:tc>
                <a:tc>
                  <a:txBody>
                    <a:bodyPr/>
                    <a:lstStyle/>
                    <a:p>
                      <a:pPr algn="ctr" fontAlgn="b"/>
                      <a:r>
                        <a:rPr lang="en-US" sz="2400" b="0" i="0" u="none" strike="noStrike" dirty="0">
                          <a:solidFill>
                            <a:srgbClr val="000000"/>
                          </a:solidFill>
                          <a:latin typeface="Calibri"/>
                        </a:rPr>
                        <a:t>20</a:t>
                      </a:r>
                    </a:p>
                  </a:txBody>
                  <a:tcPr marL="9525" marR="9525" marT="9525" marB="0" anchor="ctr"/>
                </a:tc>
              </a:tr>
              <a:tr h="370840">
                <a:tc>
                  <a:txBody>
                    <a:bodyPr/>
                    <a:lstStyle/>
                    <a:p>
                      <a:pPr algn="ctr"/>
                      <a:endParaRPr lang="en-US" sz="2400"/>
                    </a:p>
                  </a:txBody>
                  <a:tcPr anchor="ctr"/>
                </a:tc>
                <a:tc>
                  <a:txBody>
                    <a:bodyPr/>
                    <a:lstStyle/>
                    <a:p>
                      <a:pPr algn="ctr" fontAlgn="b"/>
                      <a:r>
                        <a:rPr lang="en-US" sz="2400" b="0" i="0" u="none" strike="noStrike">
                          <a:solidFill>
                            <a:srgbClr val="000000"/>
                          </a:solidFill>
                          <a:latin typeface="Calibri"/>
                        </a:rPr>
                        <a:t>18</a:t>
                      </a:r>
                    </a:p>
                  </a:txBody>
                  <a:tcPr marL="9525" marR="9525" marT="9525" marB="0" anchor="ctr"/>
                </a:tc>
                <a:tc>
                  <a:txBody>
                    <a:bodyPr/>
                    <a:lstStyle/>
                    <a:p>
                      <a:pPr algn="ctr"/>
                      <a:endParaRPr lang="en-US" sz="2400" dirty="0"/>
                    </a:p>
                  </a:txBody>
                  <a:tcPr anchor="ctr"/>
                </a:tc>
                <a:tc>
                  <a:txBody>
                    <a:bodyPr/>
                    <a:lstStyle/>
                    <a:p>
                      <a:pPr algn="ctr" fontAlgn="b"/>
                      <a:r>
                        <a:rPr lang="en-US" sz="2400" b="0" i="0" u="none" strike="noStrike" dirty="0">
                          <a:solidFill>
                            <a:srgbClr val="000000"/>
                          </a:solidFill>
                          <a:latin typeface="Calibri"/>
                        </a:rPr>
                        <a:t>20</a:t>
                      </a:r>
                    </a:p>
                  </a:txBody>
                  <a:tcPr marL="9525" marR="9525" marT="9525" marB="0" anchor="ctr"/>
                </a:tc>
              </a:tr>
            </a:tbl>
          </a:graphicData>
        </a:graphic>
      </p:graphicFrame>
      <p:graphicFrame>
        <p:nvGraphicFramePr>
          <p:cNvPr id="169986" name="Object 2"/>
          <p:cNvGraphicFramePr>
            <a:graphicFrameLocks noChangeAspect="1"/>
          </p:cNvGraphicFramePr>
          <p:nvPr/>
        </p:nvGraphicFramePr>
        <p:xfrm>
          <a:off x="892884" y="2438400"/>
          <a:ext cx="1206500" cy="431800"/>
        </p:xfrm>
        <a:graphic>
          <a:graphicData uri="http://schemas.openxmlformats.org/presentationml/2006/ole">
            <mc:AlternateContent xmlns:mc="http://schemas.openxmlformats.org/markup-compatibility/2006">
              <mc:Choice xmlns:v="urn:schemas-microsoft-com:vml" Requires="v">
                <p:oleObj spid="_x0000_s170099" name="Equation" r:id="rId3" imgW="1206360" imgH="431640" progId="Equation.DSMT4">
                  <p:embed/>
                </p:oleObj>
              </mc:Choice>
              <mc:Fallback>
                <p:oleObj name="Equation" r:id="rId3" imgW="120636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2884" y="2438400"/>
                        <a:ext cx="1206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9987" name="Object 3"/>
          <p:cNvGraphicFramePr>
            <a:graphicFrameLocks noChangeAspect="1"/>
          </p:cNvGraphicFramePr>
          <p:nvPr/>
        </p:nvGraphicFramePr>
        <p:xfrm>
          <a:off x="914400" y="2895600"/>
          <a:ext cx="1193800" cy="431800"/>
        </p:xfrm>
        <a:graphic>
          <a:graphicData uri="http://schemas.openxmlformats.org/presentationml/2006/ole">
            <mc:AlternateContent xmlns:mc="http://schemas.openxmlformats.org/markup-compatibility/2006">
              <mc:Choice xmlns:v="urn:schemas-microsoft-com:vml" Requires="v">
                <p:oleObj spid="_x0000_s170100" name="Equation" r:id="rId5" imgW="1193760" imgH="431640" progId="Equation.DSMT4">
                  <p:embed/>
                </p:oleObj>
              </mc:Choice>
              <mc:Fallback>
                <p:oleObj name="Equation" r:id="rId5" imgW="1193760" imgH="4316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2895600"/>
                        <a:ext cx="1193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9988" name="Object 4"/>
          <p:cNvGraphicFramePr>
            <a:graphicFrameLocks noChangeAspect="1"/>
          </p:cNvGraphicFramePr>
          <p:nvPr/>
        </p:nvGraphicFramePr>
        <p:xfrm>
          <a:off x="685800" y="3345032"/>
          <a:ext cx="1549400" cy="431800"/>
        </p:xfrm>
        <a:graphic>
          <a:graphicData uri="http://schemas.openxmlformats.org/presentationml/2006/ole">
            <mc:AlternateContent xmlns:mc="http://schemas.openxmlformats.org/markup-compatibility/2006">
              <mc:Choice xmlns:v="urn:schemas-microsoft-com:vml" Requires="v">
                <p:oleObj spid="_x0000_s170101" name="Equation" r:id="rId7" imgW="1549080" imgH="431640" progId="Equation.DSMT4">
                  <p:embed/>
                </p:oleObj>
              </mc:Choice>
              <mc:Fallback>
                <p:oleObj name="Equation" r:id="rId7" imgW="1549080" imgH="4316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800" y="3345032"/>
                        <a:ext cx="1549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9989" name="Object 5"/>
          <p:cNvGraphicFramePr>
            <a:graphicFrameLocks noChangeAspect="1"/>
          </p:cNvGraphicFramePr>
          <p:nvPr/>
        </p:nvGraphicFramePr>
        <p:xfrm>
          <a:off x="914400" y="3803126"/>
          <a:ext cx="1193800" cy="431800"/>
        </p:xfrm>
        <a:graphic>
          <a:graphicData uri="http://schemas.openxmlformats.org/presentationml/2006/ole">
            <mc:AlternateContent xmlns:mc="http://schemas.openxmlformats.org/markup-compatibility/2006">
              <mc:Choice xmlns:v="urn:schemas-microsoft-com:vml" Requires="v">
                <p:oleObj spid="_x0000_s170102" name="Equation" r:id="rId9" imgW="1193760" imgH="431640" progId="Equation.DSMT4">
                  <p:embed/>
                </p:oleObj>
              </mc:Choice>
              <mc:Fallback>
                <p:oleObj name="Equation" r:id="rId9" imgW="1193760" imgH="43164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400" y="3803126"/>
                        <a:ext cx="1193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9990" name="Object 6"/>
          <p:cNvGraphicFramePr>
            <a:graphicFrameLocks noChangeAspect="1"/>
          </p:cNvGraphicFramePr>
          <p:nvPr/>
        </p:nvGraphicFramePr>
        <p:xfrm>
          <a:off x="685800" y="4292600"/>
          <a:ext cx="1549400" cy="431800"/>
        </p:xfrm>
        <a:graphic>
          <a:graphicData uri="http://schemas.openxmlformats.org/presentationml/2006/ole">
            <mc:AlternateContent xmlns:mc="http://schemas.openxmlformats.org/markup-compatibility/2006">
              <mc:Choice xmlns:v="urn:schemas-microsoft-com:vml" Requires="v">
                <p:oleObj spid="_x0000_s170103" name="Equation" r:id="rId11" imgW="1549080" imgH="431640" progId="Equation.DSMT4">
                  <p:embed/>
                </p:oleObj>
              </mc:Choice>
              <mc:Fallback>
                <p:oleObj name="Equation" r:id="rId11" imgW="1549080" imgH="43164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85800" y="4292600"/>
                        <a:ext cx="1549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9991" name="Object 7"/>
          <p:cNvGraphicFramePr>
            <a:graphicFrameLocks noChangeAspect="1"/>
          </p:cNvGraphicFramePr>
          <p:nvPr/>
        </p:nvGraphicFramePr>
        <p:xfrm>
          <a:off x="858838" y="4734634"/>
          <a:ext cx="1206500" cy="419100"/>
        </p:xfrm>
        <a:graphic>
          <a:graphicData uri="http://schemas.openxmlformats.org/presentationml/2006/ole">
            <mc:AlternateContent xmlns:mc="http://schemas.openxmlformats.org/markup-compatibility/2006">
              <mc:Choice xmlns:v="urn:schemas-microsoft-com:vml" Requires="v">
                <p:oleObj spid="_x0000_s170104" name="Equation" r:id="rId13" imgW="1206360" imgH="419040" progId="Equation.DSMT4">
                  <p:embed/>
                </p:oleObj>
              </mc:Choice>
              <mc:Fallback>
                <p:oleObj name="Equation" r:id="rId13" imgW="1206360" imgH="41904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58838" y="4734634"/>
                        <a:ext cx="12065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9992" name="Object 8"/>
          <p:cNvGraphicFramePr>
            <a:graphicFrameLocks noChangeAspect="1"/>
          </p:cNvGraphicFramePr>
          <p:nvPr/>
        </p:nvGraphicFramePr>
        <p:xfrm>
          <a:off x="914400" y="5173832"/>
          <a:ext cx="1193800" cy="431800"/>
        </p:xfrm>
        <a:graphic>
          <a:graphicData uri="http://schemas.openxmlformats.org/presentationml/2006/ole">
            <mc:AlternateContent xmlns:mc="http://schemas.openxmlformats.org/markup-compatibility/2006">
              <mc:Choice xmlns:v="urn:schemas-microsoft-com:vml" Requires="v">
                <p:oleObj spid="_x0000_s170105" name="Equation" r:id="rId15" imgW="1193760" imgH="431640" progId="Equation.DSMT4">
                  <p:embed/>
                </p:oleObj>
              </mc:Choice>
              <mc:Fallback>
                <p:oleObj name="Equation" r:id="rId15" imgW="1193760" imgH="43164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14400" y="5173832"/>
                        <a:ext cx="1193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9993" name="Object 9"/>
          <p:cNvGraphicFramePr>
            <a:graphicFrameLocks noChangeAspect="1"/>
          </p:cNvGraphicFramePr>
          <p:nvPr/>
        </p:nvGraphicFramePr>
        <p:xfrm>
          <a:off x="4844526" y="2899484"/>
          <a:ext cx="1536700" cy="431800"/>
        </p:xfrm>
        <a:graphic>
          <a:graphicData uri="http://schemas.openxmlformats.org/presentationml/2006/ole">
            <mc:AlternateContent xmlns:mc="http://schemas.openxmlformats.org/markup-compatibility/2006">
              <mc:Choice xmlns:v="urn:schemas-microsoft-com:vml" Requires="v">
                <p:oleObj spid="_x0000_s170106" name="Equation" r:id="rId17" imgW="1536480" imgH="431640" progId="Equation.DSMT4">
                  <p:embed/>
                </p:oleObj>
              </mc:Choice>
              <mc:Fallback>
                <p:oleObj name="Equation" r:id="rId17" imgW="1536480" imgH="43164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844526" y="2899484"/>
                        <a:ext cx="1536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9994" name="Object 10"/>
          <p:cNvGraphicFramePr>
            <a:graphicFrameLocks noChangeAspect="1"/>
          </p:cNvGraphicFramePr>
          <p:nvPr/>
        </p:nvGraphicFramePr>
        <p:xfrm>
          <a:off x="4680474" y="3342042"/>
          <a:ext cx="1879600" cy="431800"/>
        </p:xfrm>
        <a:graphic>
          <a:graphicData uri="http://schemas.openxmlformats.org/presentationml/2006/ole">
            <mc:AlternateContent xmlns:mc="http://schemas.openxmlformats.org/markup-compatibility/2006">
              <mc:Choice xmlns:v="urn:schemas-microsoft-com:vml" Requires="v">
                <p:oleObj spid="_x0000_s170107" name="Equation" r:id="rId19" imgW="1879560" imgH="431640" progId="Equation.DSMT4">
                  <p:embed/>
                </p:oleObj>
              </mc:Choice>
              <mc:Fallback>
                <p:oleObj name="Equation" r:id="rId19" imgW="1879560" imgH="43164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680474" y="3342042"/>
                        <a:ext cx="1879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9995" name="Object 11"/>
          <p:cNvGraphicFramePr>
            <a:graphicFrameLocks noChangeAspect="1"/>
          </p:cNvGraphicFramePr>
          <p:nvPr/>
        </p:nvGraphicFramePr>
        <p:xfrm>
          <a:off x="4843632" y="2449158"/>
          <a:ext cx="1536700" cy="431800"/>
        </p:xfrm>
        <a:graphic>
          <a:graphicData uri="http://schemas.openxmlformats.org/presentationml/2006/ole">
            <mc:AlternateContent xmlns:mc="http://schemas.openxmlformats.org/markup-compatibility/2006">
              <mc:Choice xmlns:v="urn:schemas-microsoft-com:vml" Requires="v">
                <p:oleObj spid="_x0000_s170108" name="Equation" r:id="rId21" imgW="1536480" imgH="431640" progId="Equation.DSMT4">
                  <p:embed/>
                </p:oleObj>
              </mc:Choice>
              <mc:Fallback>
                <p:oleObj name="Equation" r:id="rId21" imgW="1536480" imgH="431640" progId="Equation.DSMT4">
                  <p:embed/>
                  <p:pic>
                    <p:nvPicPr>
                      <p:cNvPr id="0" name="Picture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843632" y="2449158"/>
                        <a:ext cx="1536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9996" name="Object 12"/>
          <p:cNvGraphicFramePr>
            <a:graphicFrameLocks noChangeAspect="1"/>
          </p:cNvGraphicFramePr>
          <p:nvPr/>
        </p:nvGraphicFramePr>
        <p:xfrm>
          <a:off x="4986168" y="3802232"/>
          <a:ext cx="1193800" cy="431800"/>
        </p:xfrm>
        <a:graphic>
          <a:graphicData uri="http://schemas.openxmlformats.org/presentationml/2006/ole">
            <mc:AlternateContent xmlns:mc="http://schemas.openxmlformats.org/markup-compatibility/2006">
              <mc:Choice xmlns:v="urn:schemas-microsoft-com:vml" Requires="v">
                <p:oleObj spid="_x0000_s170109" name="Equation" r:id="rId23" imgW="1193760" imgH="431640" progId="Equation.DSMT4">
                  <p:embed/>
                </p:oleObj>
              </mc:Choice>
              <mc:Fallback>
                <p:oleObj name="Equation" r:id="rId23" imgW="1193760" imgH="431640" progId="Equation.DSMT4">
                  <p:embed/>
                  <p:pic>
                    <p:nvPicPr>
                      <p:cNvPr id="0" name="Picture 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986168" y="3802232"/>
                        <a:ext cx="1193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9997" name="Object 13"/>
          <p:cNvGraphicFramePr>
            <a:graphicFrameLocks noChangeAspect="1"/>
          </p:cNvGraphicFramePr>
          <p:nvPr/>
        </p:nvGraphicFramePr>
        <p:xfrm>
          <a:off x="4806950" y="4244975"/>
          <a:ext cx="1536700" cy="431800"/>
        </p:xfrm>
        <a:graphic>
          <a:graphicData uri="http://schemas.openxmlformats.org/presentationml/2006/ole">
            <mc:AlternateContent xmlns:mc="http://schemas.openxmlformats.org/markup-compatibility/2006">
              <mc:Choice xmlns:v="urn:schemas-microsoft-com:vml" Requires="v">
                <p:oleObj spid="_x0000_s170110" name="Equation" r:id="rId25" imgW="1536480" imgH="431640" progId="Equation.DSMT4">
                  <p:embed/>
                </p:oleObj>
              </mc:Choice>
              <mc:Fallback>
                <p:oleObj name="Equation" r:id="rId25" imgW="1536480" imgH="431640" progId="Equation.DSMT4">
                  <p:embed/>
                  <p:pic>
                    <p:nvPicPr>
                      <p:cNvPr id="0" name="Picture 1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806950" y="4244975"/>
                        <a:ext cx="1536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9998" name="Object 14"/>
          <p:cNvGraphicFramePr>
            <a:graphicFrameLocks noChangeAspect="1"/>
          </p:cNvGraphicFramePr>
          <p:nvPr/>
        </p:nvGraphicFramePr>
        <p:xfrm>
          <a:off x="4800600" y="4705874"/>
          <a:ext cx="1536700" cy="431800"/>
        </p:xfrm>
        <a:graphic>
          <a:graphicData uri="http://schemas.openxmlformats.org/presentationml/2006/ole">
            <mc:AlternateContent xmlns:mc="http://schemas.openxmlformats.org/markup-compatibility/2006">
              <mc:Choice xmlns:v="urn:schemas-microsoft-com:vml" Requires="v">
                <p:oleObj spid="_x0000_s170111" name="Equation" r:id="rId27" imgW="1536480" imgH="431640" progId="Equation.DSMT4">
                  <p:embed/>
                </p:oleObj>
              </mc:Choice>
              <mc:Fallback>
                <p:oleObj name="Equation" r:id="rId27" imgW="1536480" imgH="431640" progId="Equation.DSMT4">
                  <p:embed/>
                  <p:pic>
                    <p:nvPicPr>
                      <p:cNvPr id="0" name="Picture 14"/>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800600" y="4705874"/>
                        <a:ext cx="1536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0000" name="Object 16"/>
          <p:cNvGraphicFramePr>
            <a:graphicFrameLocks noChangeAspect="1"/>
          </p:cNvGraphicFramePr>
          <p:nvPr/>
        </p:nvGraphicFramePr>
        <p:xfrm>
          <a:off x="4800600" y="5173832"/>
          <a:ext cx="1536700" cy="431800"/>
        </p:xfrm>
        <a:graphic>
          <a:graphicData uri="http://schemas.openxmlformats.org/presentationml/2006/ole">
            <mc:AlternateContent xmlns:mc="http://schemas.openxmlformats.org/markup-compatibility/2006">
              <mc:Choice xmlns:v="urn:schemas-microsoft-com:vml" Requires="v">
                <p:oleObj spid="_x0000_s170112" name="Equation" r:id="rId29" imgW="1536480" imgH="431640" progId="Equation.DSMT4">
                  <p:embed/>
                </p:oleObj>
              </mc:Choice>
              <mc:Fallback>
                <p:oleObj name="Equation" r:id="rId29" imgW="1536480" imgH="431640" progId="Equation.DSMT4">
                  <p:embed/>
                  <p:pic>
                    <p:nvPicPr>
                      <p:cNvPr id="0" name="Picture 1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800600" y="5173832"/>
                        <a:ext cx="1536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t>
            </a:r>
            <a:r>
              <a:rPr lang="en-US" dirty="0" err="1" smtClean="0"/>
              <a:t>Banzhaf</a:t>
            </a:r>
            <a:r>
              <a:rPr lang="en-US" dirty="0" smtClean="0"/>
              <a:t> Power Index (cont.)</a:t>
            </a:r>
            <a:endParaRPr lang="en-US" dirty="0"/>
          </a:p>
        </p:txBody>
      </p:sp>
      <p:graphicFrame>
        <p:nvGraphicFramePr>
          <p:cNvPr id="6" name="Content Placeholder 5"/>
          <p:cNvGraphicFramePr>
            <a:graphicFrameLocks noGrp="1"/>
          </p:cNvGraphicFramePr>
          <p:nvPr>
            <p:ph idx="1"/>
          </p:nvPr>
        </p:nvGraphicFramePr>
        <p:xfrm>
          <a:off x="457200" y="1279525"/>
          <a:ext cx="8229600" cy="3402330"/>
        </p:xfrm>
        <a:graphic>
          <a:graphicData uri="http://schemas.openxmlformats.org/drawingml/2006/table">
            <a:tbl>
              <a:tblPr firstRow="1" bandRow="1">
                <a:tableStyleId>{5C22544A-7EE6-4342-B048-85BDC9FD1C3A}</a:tableStyleId>
              </a:tblPr>
              <a:tblGrid>
                <a:gridCol w="2057400"/>
                <a:gridCol w="1905000"/>
                <a:gridCol w="2362200"/>
                <a:gridCol w="1905000"/>
              </a:tblGrid>
              <a:tr h="370840">
                <a:tc gridSpan="4">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 Coalitions (cont.) </a:t>
                      </a:r>
                      <a:endParaRPr lang="en-US" sz="2400" b="1" i="0" u="none" strike="noStrike" dirty="0">
                        <a:solidFill>
                          <a:schemeClr val="bg1"/>
                        </a:solidFill>
                        <a:latin typeface="Calibri"/>
                      </a:endParaRPr>
                    </a:p>
                  </a:txBody>
                  <a:tcPr marL="9525" marR="9525" marT="9525" marB="0" anchor="ctr"/>
                </a:tc>
                <a:tc hMerge="1">
                  <a:txBody>
                    <a:bodyPr/>
                    <a:lstStyle/>
                    <a:p>
                      <a:pPr algn="l" fontAlgn="b"/>
                      <a:endParaRPr lang="en-US" sz="2400" b="1" i="0" u="none" strike="noStrike" dirty="0">
                        <a:solidFill>
                          <a:srgbClr val="000000"/>
                        </a:solidFill>
                        <a:latin typeface="Calibri"/>
                      </a:endParaRPr>
                    </a:p>
                  </a:txBody>
                  <a:tcPr marL="9525" marR="9525" marT="9525" marB="0" anchor="b"/>
                </a:tc>
                <a:tc hMerge="1">
                  <a:txBody>
                    <a:bodyPr/>
                    <a:lstStyle/>
                    <a:p>
                      <a:pPr algn="l" fontAlgn="b"/>
                      <a:endParaRPr lang="en-US" sz="2400" b="1" i="0" u="none" strike="noStrike" dirty="0">
                        <a:solidFill>
                          <a:srgbClr val="000000"/>
                        </a:solidFill>
                        <a:latin typeface="Calibri"/>
                      </a:endParaRPr>
                    </a:p>
                  </a:txBody>
                  <a:tcPr marL="9525" marR="9525" marT="9525" marB="0" anchor="b"/>
                </a:tc>
                <a:tc hMerge="1">
                  <a:txBody>
                    <a:bodyPr/>
                    <a:lstStyle/>
                    <a:p>
                      <a:pPr algn="l" fontAlgn="b"/>
                      <a:endParaRPr lang="en-US" sz="2400" b="1" i="0" u="none" strike="noStrike" dirty="0">
                        <a:solidFill>
                          <a:srgbClr val="000000"/>
                        </a:solidFill>
                        <a:latin typeface="Calibri"/>
                      </a:endParaRPr>
                    </a:p>
                  </a:txBody>
                  <a:tcPr marL="9525" marR="9525" marT="9525" marB="0" anchor="b"/>
                </a:tc>
              </a:tr>
              <a:tr h="370840">
                <a:tc>
                  <a:txBody>
                    <a:bodyPr/>
                    <a:lstStyle/>
                    <a:p>
                      <a:pPr algn="ctr" fontAlgn="b"/>
                      <a:r>
                        <a:rPr lang="en-US" sz="2400" b="1" i="0" u="none" strike="noStrike">
                          <a:solidFill>
                            <a:srgbClr val="000000"/>
                          </a:solidFill>
                          <a:latin typeface="Calibri"/>
                        </a:rPr>
                        <a:t>Winning Coalition</a:t>
                      </a:r>
                    </a:p>
                  </a:txBody>
                  <a:tcPr marL="9525" marR="9525" marT="9525" marB="0" anchor="ctr"/>
                </a:tc>
                <a:tc>
                  <a:txBody>
                    <a:bodyPr/>
                    <a:lstStyle/>
                    <a:p>
                      <a:pPr algn="ctr" fontAlgn="b"/>
                      <a:r>
                        <a:rPr lang="en-US" sz="2400" b="1" i="0" u="none" strike="noStrike" dirty="0">
                          <a:solidFill>
                            <a:srgbClr val="000000"/>
                          </a:solidFill>
                          <a:latin typeface="Calibri"/>
                        </a:rPr>
                        <a:t>Votes</a:t>
                      </a:r>
                    </a:p>
                  </a:txBody>
                  <a:tcPr marL="9525" marR="9525" marT="9525" marB="0" anchor="ctr"/>
                </a:tc>
                <a:tc>
                  <a:txBody>
                    <a:bodyPr/>
                    <a:lstStyle/>
                    <a:p>
                      <a:pPr algn="ctr" fontAlgn="b"/>
                      <a:r>
                        <a:rPr lang="en-US" sz="2400" b="1" i="0" u="none" strike="noStrike">
                          <a:solidFill>
                            <a:srgbClr val="000000"/>
                          </a:solidFill>
                          <a:latin typeface="Calibri"/>
                        </a:rPr>
                        <a:t>Winning Coalition</a:t>
                      </a:r>
                    </a:p>
                  </a:txBody>
                  <a:tcPr marL="9525" marR="9525" marT="9525" marB="0" anchor="ctr"/>
                </a:tc>
                <a:tc>
                  <a:txBody>
                    <a:bodyPr/>
                    <a:lstStyle/>
                    <a:p>
                      <a:pPr algn="ctr" fontAlgn="b"/>
                      <a:r>
                        <a:rPr lang="en-US" sz="2400" b="1" i="0" u="none" strike="noStrike" dirty="0">
                          <a:solidFill>
                            <a:srgbClr val="000000"/>
                          </a:solidFill>
                          <a:latin typeface="Calibri"/>
                        </a:rPr>
                        <a:t>Votes</a:t>
                      </a:r>
                    </a:p>
                  </a:txBody>
                  <a:tcPr marL="9525" marR="9525" marT="9525" marB="0" anchor="ctr"/>
                </a:tc>
              </a:tr>
              <a:tr h="370840">
                <a:tc>
                  <a:txBody>
                    <a:bodyPr/>
                    <a:lstStyle/>
                    <a:p>
                      <a:pPr algn="ctr" fontAlgn="b"/>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21</a:t>
                      </a:r>
                    </a:p>
                  </a:txBody>
                  <a:tcPr marL="9525" marR="9525" marT="9525" marB="0" anchor="ctr"/>
                </a:tc>
                <a:tc>
                  <a:txBody>
                    <a:bodyPr/>
                    <a:lstStyle/>
                    <a:p>
                      <a:pPr algn="ctr"/>
                      <a:endParaRPr lang="en-US" sz="2400" dirty="0"/>
                    </a:p>
                  </a:txBody>
                  <a:tcPr anchor="ctr"/>
                </a:tc>
                <a:tc>
                  <a:txBody>
                    <a:bodyPr/>
                    <a:lstStyle/>
                    <a:p>
                      <a:pPr algn="ctr" fontAlgn="b"/>
                      <a:r>
                        <a:rPr lang="en-US" sz="2400" b="0" i="0" u="none" strike="noStrike" dirty="0">
                          <a:solidFill>
                            <a:srgbClr val="000000"/>
                          </a:solidFill>
                          <a:latin typeface="Calibri"/>
                        </a:rPr>
                        <a:t>23</a:t>
                      </a:r>
                    </a:p>
                  </a:txBody>
                  <a:tcPr marL="9525" marR="9525" marT="9525" marB="0" anchor="ctr"/>
                </a:tc>
              </a:tr>
              <a:tr h="370840">
                <a:tc>
                  <a:txBody>
                    <a:bodyPr/>
                    <a:lstStyle/>
                    <a:p>
                      <a:pPr algn="ctr" fontAlgn="b"/>
                      <a:endParaRPr lang="en-US" sz="2400" b="0" i="0" u="none" strike="noStrike">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21</a:t>
                      </a:r>
                    </a:p>
                  </a:txBody>
                  <a:tcPr marL="9525" marR="9525" marT="9525" marB="0" anchor="ctr"/>
                </a:tc>
                <a:tc>
                  <a:txBody>
                    <a:bodyPr/>
                    <a:lstStyle/>
                    <a:p>
                      <a:pPr algn="ctr"/>
                      <a:endParaRPr lang="en-US" sz="2400" dirty="0"/>
                    </a:p>
                  </a:txBody>
                  <a:tcPr anchor="ctr"/>
                </a:tc>
                <a:tc>
                  <a:txBody>
                    <a:bodyPr/>
                    <a:lstStyle/>
                    <a:p>
                      <a:pPr algn="ctr" fontAlgn="b"/>
                      <a:r>
                        <a:rPr lang="en-US" sz="2400" b="0" i="0" u="none" strike="noStrike">
                          <a:solidFill>
                            <a:srgbClr val="000000"/>
                          </a:solidFill>
                          <a:latin typeface="Calibri"/>
                        </a:rPr>
                        <a:t>24</a:t>
                      </a:r>
                    </a:p>
                  </a:txBody>
                  <a:tcPr marL="9525" marR="9525" marT="9525" marB="0" anchor="ctr"/>
                </a:tc>
              </a:tr>
              <a:tr h="370840">
                <a:tc>
                  <a:txBody>
                    <a:bodyPr/>
                    <a:lstStyle/>
                    <a:p>
                      <a:pPr algn="ctr" fontAlgn="b"/>
                      <a:endParaRPr lang="en-US" sz="2400" b="0" i="0" u="none" strike="noStrike">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21</a:t>
                      </a:r>
                    </a:p>
                  </a:txBody>
                  <a:tcPr marL="9525" marR="9525" marT="9525" marB="0" anchor="ctr"/>
                </a:tc>
                <a:tc>
                  <a:txBody>
                    <a:bodyPr/>
                    <a:lstStyle/>
                    <a:p>
                      <a:pPr algn="ctr"/>
                      <a:endParaRPr lang="en-US" sz="2400" dirty="0"/>
                    </a:p>
                  </a:txBody>
                  <a:tcPr anchor="ctr"/>
                </a:tc>
                <a:tc>
                  <a:txBody>
                    <a:bodyPr/>
                    <a:lstStyle/>
                    <a:p>
                      <a:pPr algn="ctr" fontAlgn="b"/>
                      <a:r>
                        <a:rPr lang="en-US" sz="2400" b="0" i="0" u="none" strike="noStrike" dirty="0">
                          <a:solidFill>
                            <a:srgbClr val="000000"/>
                          </a:solidFill>
                          <a:latin typeface="Calibri"/>
                        </a:rPr>
                        <a:t>24</a:t>
                      </a:r>
                    </a:p>
                  </a:txBody>
                  <a:tcPr marL="9525" marR="9525" marT="9525" marB="0" anchor="ctr"/>
                </a:tc>
              </a:tr>
              <a:tr h="370840">
                <a:tc>
                  <a:txBody>
                    <a:bodyPr/>
                    <a:lstStyle/>
                    <a:p>
                      <a:pPr algn="ctr" fontAlgn="b"/>
                      <a:endParaRPr lang="en-US" sz="2400" b="0" i="0" u="none" strike="noStrike">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22</a:t>
                      </a:r>
                    </a:p>
                  </a:txBody>
                  <a:tcPr marL="9525" marR="9525" marT="9525" marB="0" anchor="ctr"/>
                </a:tc>
                <a:tc>
                  <a:txBody>
                    <a:bodyPr/>
                    <a:lstStyle/>
                    <a:p>
                      <a:pPr algn="ctr"/>
                      <a:endParaRPr lang="en-US" sz="2400"/>
                    </a:p>
                  </a:txBody>
                  <a:tcPr anchor="ctr"/>
                </a:tc>
                <a:tc>
                  <a:txBody>
                    <a:bodyPr/>
                    <a:lstStyle/>
                    <a:p>
                      <a:pPr algn="ctr" fontAlgn="b"/>
                      <a:r>
                        <a:rPr lang="en-US" sz="2400" b="0" i="0" u="none" strike="noStrike" dirty="0">
                          <a:solidFill>
                            <a:srgbClr val="000000"/>
                          </a:solidFill>
                          <a:latin typeface="Calibri"/>
                        </a:rPr>
                        <a:t>25</a:t>
                      </a:r>
                    </a:p>
                  </a:txBody>
                  <a:tcPr marL="9525" marR="9525" marT="9525" marB="0" anchor="ctr"/>
                </a:tc>
              </a:tr>
              <a:tr h="370840">
                <a:tc>
                  <a:txBody>
                    <a:bodyPr/>
                    <a:lstStyle/>
                    <a:p>
                      <a:pPr algn="ctr" fontAlgn="b"/>
                      <a:endParaRPr lang="en-US" sz="2400" b="0" i="0" u="none" strike="noStrike">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22</a:t>
                      </a:r>
                    </a:p>
                  </a:txBody>
                  <a:tcPr marL="9525" marR="9525" marT="9525" marB="0" anchor="ctr"/>
                </a:tc>
                <a:tc>
                  <a:txBody>
                    <a:bodyPr/>
                    <a:lstStyle/>
                    <a:p>
                      <a:pPr algn="ctr"/>
                      <a:endParaRPr lang="en-US" sz="2400"/>
                    </a:p>
                  </a:txBody>
                  <a:tcPr anchor="ctr"/>
                </a:tc>
                <a:tc>
                  <a:txBody>
                    <a:bodyPr/>
                    <a:lstStyle/>
                    <a:p>
                      <a:pPr algn="ctr" fontAlgn="b"/>
                      <a:r>
                        <a:rPr lang="en-US" sz="2400" b="0" i="0" u="none" strike="noStrike" dirty="0">
                          <a:solidFill>
                            <a:srgbClr val="000000"/>
                          </a:solidFill>
                          <a:latin typeface="Calibri"/>
                        </a:rPr>
                        <a:t>27</a:t>
                      </a:r>
                    </a:p>
                  </a:txBody>
                  <a:tcPr marL="9525" marR="9525" marT="9525" marB="0" anchor="ctr"/>
                </a:tc>
              </a:tr>
            </a:tbl>
          </a:graphicData>
        </a:graphic>
      </p:graphicFrame>
      <p:graphicFrame>
        <p:nvGraphicFramePr>
          <p:cNvPr id="171024" name="Object 16"/>
          <p:cNvGraphicFramePr>
            <a:graphicFrameLocks noChangeAspect="1"/>
          </p:cNvGraphicFramePr>
          <p:nvPr/>
        </p:nvGraphicFramePr>
        <p:xfrm>
          <a:off x="685800" y="2438400"/>
          <a:ext cx="1536700" cy="431800"/>
        </p:xfrm>
        <a:graphic>
          <a:graphicData uri="http://schemas.openxmlformats.org/presentationml/2006/ole">
            <mc:AlternateContent xmlns:mc="http://schemas.openxmlformats.org/markup-compatibility/2006">
              <mc:Choice xmlns:v="urn:schemas-microsoft-com:vml" Requires="v">
                <p:oleObj spid="_x0000_s171104" name="Equation" r:id="rId3" imgW="1536480" imgH="431640" progId="Equation.DSMT4">
                  <p:embed/>
                </p:oleObj>
              </mc:Choice>
              <mc:Fallback>
                <p:oleObj name="Equation" r:id="rId3" imgW="1536480" imgH="43164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2438400"/>
                        <a:ext cx="1536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1025" name="Object 17"/>
          <p:cNvGraphicFramePr>
            <a:graphicFrameLocks noChangeAspect="1"/>
          </p:cNvGraphicFramePr>
          <p:nvPr/>
        </p:nvGraphicFramePr>
        <p:xfrm>
          <a:off x="685800" y="2895600"/>
          <a:ext cx="1524000" cy="431800"/>
        </p:xfrm>
        <a:graphic>
          <a:graphicData uri="http://schemas.openxmlformats.org/presentationml/2006/ole">
            <mc:AlternateContent xmlns:mc="http://schemas.openxmlformats.org/markup-compatibility/2006">
              <mc:Choice xmlns:v="urn:schemas-microsoft-com:vml" Requires="v">
                <p:oleObj spid="_x0000_s171105" name="Equation" r:id="rId5" imgW="1523880" imgH="431640" progId="Equation.DSMT4">
                  <p:embed/>
                </p:oleObj>
              </mc:Choice>
              <mc:Fallback>
                <p:oleObj name="Equation" r:id="rId5" imgW="1523880" imgH="431640" progId="Equation.DSMT4">
                  <p:embed/>
                  <p:pic>
                    <p:nvPicPr>
                      <p:cNvPr id="0"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2895600"/>
                        <a:ext cx="1524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1026" name="Object 18"/>
          <p:cNvGraphicFramePr>
            <a:graphicFrameLocks noChangeAspect="1"/>
          </p:cNvGraphicFramePr>
          <p:nvPr/>
        </p:nvGraphicFramePr>
        <p:xfrm>
          <a:off x="533400" y="3345032"/>
          <a:ext cx="1879600" cy="431800"/>
        </p:xfrm>
        <a:graphic>
          <a:graphicData uri="http://schemas.openxmlformats.org/presentationml/2006/ole">
            <mc:AlternateContent xmlns:mc="http://schemas.openxmlformats.org/markup-compatibility/2006">
              <mc:Choice xmlns:v="urn:schemas-microsoft-com:vml" Requires="v">
                <p:oleObj spid="_x0000_s171106" name="Equation" r:id="rId7" imgW="1879560" imgH="431640" progId="Equation.DSMT4">
                  <p:embed/>
                </p:oleObj>
              </mc:Choice>
              <mc:Fallback>
                <p:oleObj name="Equation" r:id="rId7" imgW="1879560" imgH="431640"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3345032"/>
                        <a:ext cx="1879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1027" name="Object 19"/>
          <p:cNvGraphicFramePr>
            <a:graphicFrameLocks noChangeAspect="1"/>
          </p:cNvGraphicFramePr>
          <p:nvPr/>
        </p:nvGraphicFramePr>
        <p:xfrm>
          <a:off x="685800" y="3813884"/>
          <a:ext cx="1536700" cy="431800"/>
        </p:xfrm>
        <a:graphic>
          <a:graphicData uri="http://schemas.openxmlformats.org/presentationml/2006/ole">
            <mc:AlternateContent xmlns:mc="http://schemas.openxmlformats.org/markup-compatibility/2006">
              <mc:Choice xmlns:v="urn:schemas-microsoft-com:vml" Requires="v">
                <p:oleObj spid="_x0000_s171107" name="Equation" r:id="rId9" imgW="1536480" imgH="431640" progId="Equation.DSMT4">
                  <p:embed/>
                </p:oleObj>
              </mc:Choice>
              <mc:Fallback>
                <p:oleObj name="Equation" r:id="rId9" imgW="1536480" imgH="431640" progId="Equation.DSMT4">
                  <p:embed/>
                  <p:pic>
                    <p:nvPicPr>
                      <p:cNvPr id="0" name="Picture 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5800" y="3813884"/>
                        <a:ext cx="1536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1028" name="Object 20"/>
          <p:cNvGraphicFramePr>
            <a:graphicFrameLocks noChangeAspect="1"/>
          </p:cNvGraphicFramePr>
          <p:nvPr/>
        </p:nvGraphicFramePr>
        <p:xfrm>
          <a:off x="685800" y="4281842"/>
          <a:ext cx="1524000" cy="431800"/>
        </p:xfrm>
        <a:graphic>
          <a:graphicData uri="http://schemas.openxmlformats.org/presentationml/2006/ole">
            <mc:AlternateContent xmlns:mc="http://schemas.openxmlformats.org/markup-compatibility/2006">
              <mc:Choice xmlns:v="urn:schemas-microsoft-com:vml" Requires="v">
                <p:oleObj spid="_x0000_s171108" name="Equation" r:id="rId11" imgW="1523880" imgH="431640" progId="Equation.DSMT4">
                  <p:embed/>
                </p:oleObj>
              </mc:Choice>
              <mc:Fallback>
                <p:oleObj name="Equation" r:id="rId11" imgW="1523880" imgH="431640" progId="Equation.DSMT4">
                  <p:embed/>
                  <p:pic>
                    <p:nvPicPr>
                      <p:cNvPr id="0" name="Picture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85800" y="4281842"/>
                        <a:ext cx="1524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1029" name="Object 21"/>
          <p:cNvGraphicFramePr>
            <a:graphicFrameLocks noChangeAspect="1"/>
          </p:cNvGraphicFramePr>
          <p:nvPr/>
        </p:nvGraphicFramePr>
        <p:xfrm>
          <a:off x="4673600" y="2439294"/>
          <a:ext cx="1879600" cy="431800"/>
        </p:xfrm>
        <a:graphic>
          <a:graphicData uri="http://schemas.openxmlformats.org/presentationml/2006/ole">
            <mc:AlternateContent xmlns:mc="http://schemas.openxmlformats.org/markup-compatibility/2006">
              <mc:Choice xmlns:v="urn:schemas-microsoft-com:vml" Requires="v">
                <p:oleObj spid="_x0000_s171109" name="Equation" r:id="rId13" imgW="1879560" imgH="431640" progId="Equation.DSMT4">
                  <p:embed/>
                </p:oleObj>
              </mc:Choice>
              <mc:Fallback>
                <p:oleObj name="Equation" r:id="rId13" imgW="1879560" imgH="431640" progId="Equation.DSMT4">
                  <p:embed/>
                  <p:pic>
                    <p:nvPicPr>
                      <p:cNvPr id="0" name="Picture 2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73600" y="2439294"/>
                        <a:ext cx="1879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1030" name="Object 22"/>
          <p:cNvGraphicFramePr>
            <a:graphicFrameLocks noChangeAspect="1"/>
          </p:cNvGraphicFramePr>
          <p:nvPr/>
        </p:nvGraphicFramePr>
        <p:xfrm>
          <a:off x="4686300" y="2906358"/>
          <a:ext cx="1866900" cy="431800"/>
        </p:xfrm>
        <a:graphic>
          <a:graphicData uri="http://schemas.openxmlformats.org/presentationml/2006/ole">
            <mc:AlternateContent xmlns:mc="http://schemas.openxmlformats.org/markup-compatibility/2006">
              <mc:Choice xmlns:v="urn:schemas-microsoft-com:vml" Requires="v">
                <p:oleObj spid="_x0000_s171110" name="Equation" r:id="rId15" imgW="1866600" imgH="431640" progId="Equation.DSMT4">
                  <p:embed/>
                </p:oleObj>
              </mc:Choice>
              <mc:Fallback>
                <p:oleObj name="Equation" r:id="rId15" imgW="1866600" imgH="431640" progId="Equation.DSMT4">
                  <p:embed/>
                  <p:pic>
                    <p:nvPicPr>
                      <p:cNvPr id="0" name="Picture 2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686300" y="2906358"/>
                        <a:ext cx="1866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1031" name="Object 23"/>
          <p:cNvGraphicFramePr>
            <a:graphicFrameLocks noChangeAspect="1"/>
          </p:cNvGraphicFramePr>
          <p:nvPr/>
        </p:nvGraphicFramePr>
        <p:xfrm>
          <a:off x="4686300" y="3366548"/>
          <a:ext cx="1866900" cy="431800"/>
        </p:xfrm>
        <a:graphic>
          <a:graphicData uri="http://schemas.openxmlformats.org/presentationml/2006/ole">
            <mc:AlternateContent xmlns:mc="http://schemas.openxmlformats.org/markup-compatibility/2006">
              <mc:Choice xmlns:v="urn:schemas-microsoft-com:vml" Requires="v">
                <p:oleObj spid="_x0000_s171111" name="Equation" r:id="rId17" imgW="1866600" imgH="431640" progId="Equation.DSMT4">
                  <p:embed/>
                </p:oleObj>
              </mc:Choice>
              <mc:Fallback>
                <p:oleObj name="Equation" r:id="rId17" imgW="1866600" imgH="431640" progId="Equation.DSMT4">
                  <p:embed/>
                  <p:pic>
                    <p:nvPicPr>
                      <p:cNvPr id="0" name="Picture 2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86300" y="3366548"/>
                        <a:ext cx="1866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1032" name="Object 24"/>
          <p:cNvGraphicFramePr>
            <a:graphicFrameLocks noChangeAspect="1"/>
          </p:cNvGraphicFramePr>
          <p:nvPr/>
        </p:nvGraphicFramePr>
        <p:xfrm>
          <a:off x="4686300" y="3791474"/>
          <a:ext cx="1866900" cy="431800"/>
        </p:xfrm>
        <a:graphic>
          <a:graphicData uri="http://schemas.openxmlformats.org/presentationml/2006/ole">
            <mc:AlternateContent xmlns:mc="http://schemas.openxmlformats.org/markup-compatibility/2006">
              <mc:Choice xmlns:v="urn:schemas-microsoft-com:vml" Requires="v">
                <p:oleObj spid="_x0000_s171112" name="Equation" r:id="rId19" imgW="1866600" imgH="431640" progId="Equation.DSMT4">
                  <p:embed/>
                </p:oleObj>
              </mc:Choice>
              <mc:Fallback>
                <p:oleObj name="Equation" r:id="rId19" imgW="1866600" imgH="431640" progId="Equation.DSMT4">
                  <p:embed/>
                  <p:pic>
                    <p:nvPicPr>
                      <p:cNvPr id="0" name="Picture 2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686300" y="3791474"/>
                        <a:ext cx="1866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1033" name="Object 25"/>
          <p:cNvGraphicFramePr>
            <a:graphicFrameLocks noChangeAspect="1"/>
          </p:cNvGraphicFramePr>
          <p:nvPr/>
        </p:nvGraphicFramePr>
        <p:xfrm>
          <a:off x="4506558" y="4259432"/>
          <a:ext cx="2209800" cy="431800"/>
        </p:xfrm>
        <a:graphic>
          <a:graphicData uri="http://schemas.openxmlformats.org/presentationml/2006/ole">
            <mc:AlternateContent xmlns:mc="http://schemas.openxmlformats.org/markup-compatibility/2006">
              <mc:Choice xmlns:v="urn:schemas-microsoft-com:vml" Requires="v">
                <p:oleObj spid="_x0000_s171113" name="Equation" r:id="rId21" imgW="2209680" imgH="431640" progId="Equation.DSMT4">
                  <p:embed/>
                </p:oleObj>
              </mc:Choice>
              <mc:Fallback>
                <p:oleObj name="Equation" r:id="rId21" imgW="2209680" imgH="431640" progId="Equation.DSMT4">
                  <p:embed/>
                  <p:pic>
                    <p:nvPicPr>
                      <p:cNvPr id="0" name="Picture 2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506558" y="4259432"/>
                        <a:ext cx="2209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t>
            </a:r>
            <a:r>
              <a:rPr lang="en-US" dirty="0" err="1" smtClean="0"/>
              <a:t>Banzhaf</a:t>
            </a:r>
            <a:r>
              <a:rPr lang="en-US" dirty="0" smtClean="0"/>
              <a:t> Power Index (cont.)</a:t>
            </a:r>
            <a:endParaRPr lang="en-US" dirty="0"/>
          </a:p>
        </p:txBody>
      </p:sp>
      <p:sp>
        <p:nvSpPr>
          <p:cNvPr id="3" name="Content Placeholder 2"/>
          <p:cNvSpPr>
            <a:spLocks noGrp="1"/>
          </p:cNvSpPr>
          <p:nvPr>
            <p:ph idx="1"/>
          </p:nvPr>
        </p:nvSpPr>
        <p:spPr/>
        <p:txBody>
          <a:bodyPr/>
          <a:lstStyle/>
          <a:p>
            <a:r>
              <a:rPr lang="en-US" b="1" dirty="0" smtClean="0"/>
              <a:t>Step 2:</a:t>
            </a:r>
            <a:r>
              <a:rPr lang="en-US" dirty="0" smtClean="0"/>
              <a:t> Determine the critical players for each winning coalition.</a:t>
            </a:r>
            <a:endParaRPr lang="en-US" dirty="0"/>
          </a:p>
        </p:txBody>
      </p:sp>
      <p:graphicFrame>
        <p:nvGraphicFramePr>
          <p:cNvPr id="4" name="Content Placeholder 4"/>
          <p:cNvGraphicFramePr>
            <a:graphicFrameLocks/>
          </p:cNvGraphicFramePr>
          <p:nvPr/>
        </p:nvGraphicFramePr>
        <p:xfrm>
          <a:off x="304800" y="2285106"/>
          <a:ext cx="8477885" cy="3515360"/>
        </p:xfrm>
        <a:graphic>
          <a:graphicData uri="http://schemas.openxmlformats.org/drawingml/2006/table">
            <a:tbl>
              <a:tblPr firstRow="1" bandRow="1">
                <a:tableStyleId>{5C22544A-7EE6-4342-B048-85BDC9FD1C3A}</a:tableStyleId>
              </a:tblPr>
              <a:tblGrid>
                <a:gridCol w="2057400"/>
                <a:gridCol w="666115"/>
                <a:gridCol w="1600200"/>
                <a:gridCol w="1772285"/>
                <a:gridCol w="685800"/>
                <a:gridCol w="1696085"/>
              </a:tblGrid>
              <a:tr h="370840">
                <a:tc gridSpan="6">
                  <a:txBody>
                    <a:bodyPr/>
                    <a:lstStyle/>
                    <a:p>
                      <a:pPr algn="ctr" fontAlgn="b"/>
                      <a:r>
                        <a:rPr lang="en-US" sz="2000" b="1" i="0" u="none" strike="noStrike" dirty="0">
                          <a:solidFill>
                            <a:schemeClr val="bg1"/>
                          </a:solidFill>
                          <a:latin typeface="Calibri"/>
                        </a:rPr>
                        <a:t>Table </a:t>
                      </a:r>
                      <a:r>
                        <a:rPr lang="en-US" sz="2000" b="1" i="0" u="none" strike="noStrike" dirty="0" smtClean="0">
                          <a:solidFill>
                            <a:schemeClr val="bg1"/>
                          </a:solidFill>
                          <a:latin typeface="Calibri"/>
                        </a:rPr>
                        <a:t>2: Critical </a:t>
                      </a:r>
                      <a:r>
                        <a:rPr lang="en-US" sz="2000" b="1" i="0" u="none" strike="noStrike" dirty="0">
                          <a:solidFill>
                            <a:schemeClr val="bg1"/>
                          </a:solidFill>
                          <a:latin typeface="Calibri"/>
                        </a:rPr>
                        <a:t>Players for Winning Coalitions</a:t>
                      </a:r>
                    </a:p>
                  </a:txBody>
                  <a:tcPr marL="9525" marR="9525" marT="9525" marB="0" anchor="ctr"/>
                </a:tc>
                <a:tc hMerge="1">
                  <a:txBody>
                    <a:bodyPr/>
                    <a:lstStyle/>
                    <a:p>
                      <a:pPr algn="l" fontAlgn="b"/>
                      <a:endParaRPr lang="en-US" sz="2400" b="1" i="0" u="none" strike="noStrike" dirty="0">
                        <a:solidFill>
                          <a:schemeClr val="bg1"/>
                        </a:solidFill>
                        <a:latin typeface="Calibri"/>
                      </a:endParaRPr>
                    </a:p>
                  </a:txBody>
                  <a:tcPr marL="9525" marR="9525" marT="9525" marB="0" anchor="b"/>
                </a:tc>
                <a:tc hMerge="1">
                  <a:txBody>
                    <a:bodyPr/>
                    <a:lstStyle/>
                    <a:p>
                      <a:pPr algn="l" fontAlgn="b"/>
                      <a:endParaRPr lang="en-US" sz="2400" b="1" i="0" u="none" strike="noStrike">
                        <a:solidFill>
                          <a:schemeClr val="bg1"/>
                        </a:solidFill>
                        <a:latin typeface="Calibri"/>
                      </a:endParaRPr>
                    </a:p>
                  </a:txBody>
                  <a:tcPr marL="9525" marR="9525" marT="9525" marB="0" anchor="b"/>
                </a:tc>
                <a:tc hMerge="1">
                  <a:txBody>
                    <a:bodyPr/>
                    <a:lstStyle/>
                    <a:p>
                      <a:pPr algn="l" fontAlgn="b"/>
                      <a:endParaRPr lang="en-US" sz="2400" b="1" i="0" u="none" strike="noStrike" dirty="0">
                        <a:solidFill>
                          <a:schemeClr val="bg1"/>
                        </a:solidFill>
                        <a:latin typeface="Calibri"/>
                      </a:endParaRPr>
                    </a:p>
                  </a:txBody>
                  <a:tcPr marL="9525" marR="9525" marT="9525" marB="0" anchor="b"/>
                </a:tc>
                <a:tc hMerge="1">
                  <a:txBody>
                    <a:bodyPr/>
                    <a:lstStyle/>
                    <a:p>
                      <a:pPr algn="l" fontAlgn="b"/>
                      <a:endParaRPr lang="en-US" sz="2400" b="1" i="0" u="none" strike="noStrike" dirty="0">
                        <a:solidFill>
                          <a:schemeClr val="bg1"/>
                        </a:solidFill>
                        <a:latin typeface="Calibri"/>
                      </a:endParaRPr>
                    </a:p>
                  </a:txBody>
                  <a:tcPr marL="9525" marR="9525" marT="9525" marB="0" anchor="b"/>
                </a:tc>
                <a:tc hMerge="1">
                  <a:txBody>
                    <a:bodyPr/>
                    <a:lstStyle/>
                    <a:p>
                      <a:pPr algn="l" fontAlgn="b"/>
                      <a:endParaRPr lang="en-US" sz="2400" b="1" i="0" u="none" strike="noStrike" dirty="0">
                        <a:solidFill>
                          <a:schemeClr val="bg1"/>
                        </a:solidFill>
                        <a:latin typeface="Calibri"/>
                      </a:endParaRPr>
                    </a:p>
                  </a:txBody>
                  <a:tcPr marL="9525" marR="9525" marT="9525" marB="0" anchor="b"/>
                </a:tc>
              </a:tr>
              <a:tr h="370840">
                <a:tc>
                  <a:txBody>
                    <a:bodyPr/>
                    <a:lstStyle/>
                    <a:p>
                      <a:pPr algn="ctr" fontAlgn="b"/>
                      <a:r>
                        <a:rPr lang="en-US" sz="2000" b="1" i="0" u="none" strike="noStrike" dirty="0">
                          <a:solidFill>
                            <a:srgbClr val="000000"/>
                          </a:solidFill>
                          <a:latin typeface="Calibri"/>
                        </a:rPr>
                        <a:t>Coalition</a:t>
                      </a:r>
                    </a:p>
                  </a:txBody>
                  <a:tcPr marL="9525" marR="9525" marT="9525" marB="0" anchor="ctr"/>
                </a:tc>
                <a:tc>
                  <a:txBody>
                    <a:bodyPr/>
                    <a:lstStyle/>
                    <a:p>
                      <a:pPr algn="ctr" fontAlgn="b"/>
                      <a:r>
                        <a:rPr lang="en-US" sz="2000" b="1" i="0" u="none" strike="noStrike" dirty="0">
                          <a:solidFill>
                            <a:srgbClr val="000000"/>
                          </a:solidFill>
                          <a:latin typeface="Calibri"/>
                        </a:rPr>
                        <a:t>Votes</a:t>
                      </a:r>
                    </a:p>
                  </a:txBody>
                  <a:tcPr marL="9525" marR="9525" marT="9525" marB="0" anchor="ctr"/>
                </a:tc>
                <a:tc>
                  <a:txBody>
                    <a:bodyPr/>
                    <a:lstStyle/>
                    <a:p>
                      <a:pPr algn="ctr" fontAlgn="b"/>
                      <a:r>
                        <a:rPr lang="en-US" sz="2000" b="1" i="0" u="none" strike="noStrike" dirty="0">
                          <a:solidFill>
                            <a:srgbClr val="000000"/>
                          </a:solidFill>
                          <a:latin typeface="Calibri"/>
                        </a:rPr>
                        <a:t>Critical Players</a:t>
                      </a:r>
                    </a:p>
                  </a:txBody>
                  <a:tcPr marL="9525" marR="9525" marT="9525" marB="0" anchor="ctr"/>
                </a:tc>
                <a:tc>
                  <a:txBody>
                    <a:bodyPr/>
                    <a:lstStyle/>
                    <a:p>
                      <a:pPr algn="ctr" fontAlgn="b"/>
                      <a:r>
                        <a:rPr lang="en-US" sz="2000" b="1" i="0" u="none" strike="noStrike">
                          <a:solidFill>
                            <a:srgbClr val="000000"/>
                          </a:solidFill>
                          <a:latin typeface="Calibri"/>
                        </a:rPr>
                        <a:t>Coalition</a:t>
                      </a:r>
                    </a:p>
                  </a:txBody>
                  <a:tcPr marL="9525" marR="9525" marT="9525" marB="0" anchor="ctr"/>
                </a:tc>
                <a:tc>
                  <a:txBody>
                    <a:bodyPr/>
                    <a:lstStyle/>
                    <a:p>
                      <a:pPr algn="ctr" fontAlgn="b"/>
                      <a:r>
                        <a:rPr lang="en-US" sz="2000" b="1" i="0" u="none" strike="noStrike">
                          <a:solidFill>
                            <a:srgbClr val="000000"/>
                          </a:solidFill>
                          <a:latin typeface="Calibri"/>
                        </a:rPr>
                        <a:t>Votes</a:t>
                      </a:r>
                    </a:p>
                  </a:txBody>
                  <a:tcPr marL="9525" marR="9525" marT="9525" marB="0" anchor="ctr"/>
                </a:tc>
                <a:tc>
                  <a:txBody>
                    <a:bodyPr/>
                    <a:lstStyle/>
                    <a:p>
                      <a:pPr algn="ctr" fontAlgn="b"/>
                      <a:r>
                        <a:rPr lang="en-US" sz="2000" b="1" i="0" u="none" strike="noStrike" dirty="0">
                          <a:solidFill>
                            <a:srgbClr val="000000"/>
                          </a:solidFill>
                          <a:latin typeface="Calibri"/>
                        </a:rPr>
                        <a:t>Critical Players</a:t>
                      </a:r>
                    </a:p>
                  </a:txBody>
                  <a:tcPr marL="9525" marR="9525" marT="9525" marB="0" anchor="ctr"/>
                </a:tc>
              </a:tr>
              <a:tr h="370840">
                <a:tc>
                  <a:txBody>
                    <a:bodyPr/>
                    <a:lstStyle/>
                    <a:p>
                      <a:pPr algn="ctr"/>
                      <a:endParaRPr lang="en-US" sz="2000" dirty="0"/>
                    </a:p>
                  </a:txBody>
                  <a:tcPr anchor="ctr"/>
                </a:tc>
                <a:tc>
                  <a:txBody>
                    <a:bodyPr/>
                    <a:lstStyle/>
                    <a:p>
                      <a:pPr algn="ctr" fontAlgn="b"/>
                      <a:r>
                        <a:rPr lang="en-US" sz="2000" b="0" i="0" u="none" strike="noStrike" dirty="0">
                          <a:solidFill>
                            <a:srgbClr val="000000"/>
                          </a:solidFill>
                          <a:latin typeface="Calibri"/>
                        </a:rPr>
                        <a:t>16</a:t>
                      </a:r>
                    </a:p>
                  </a:txBody>
                  <a:tcPr marL="9525" marR="9525" marT="9525" marB="0" anchor="ctr"/>
                </a:tc>
                <a:tc>
                  <a:txBody>
                    <a:bodyPr/>
                    <a:lstStyle/>
                    <a:p>
                      <a:pPr algn="ctr" fontAlgn="b"/>
                      <a:r>
                        <a:rPr lang="en-US" sz="2000" b="0" i="1" u="none" strike="noStrike" dirty="0">
                          <a:solidFill>
                            <a:srgbClr val="000000"/>
                          </a:solidFill>
                          <a:latin typeface="Calibri"/>
                        </a:rPr>
                        <a:t>P</a:t>
                      </a:r>
                      <a:r>
                        <a:rPr lang="en-US" sz="2000" b="0" i="0" u="none" strike="noStrike" baseline="-25000" dirty="0">
                          <a:solidFill>
                            <a:srgbClr val="000000"/>
                          </a:solidFill>
                          <a:latin typeface="Calibri"/>
                        </a:rPr>
                        <a:t>1</a:t>
                      </a:r>
                      <a:r>
                        <a:rPr lang="en-US" sz="2000" b="0" i="0" u="none" strike="noStrike" dirty="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3</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4</a:t>
                      </a:r>
                      <a:endParaRPr lang="en-US" sz="2000" b="0" i="0" u="none" strike="noStrike" dirty="0">
                        <a:solidFill>
                          <a:srgbClr val="000000"/>
                        </a:solidFill>
                        <a:latin typeface="Calibri"/>
                      </a:endParaRPr>
                    </a:p>
                  </a:txBody>
                  <a:tcPr marL="9525" marR="9525" marT="9525" marB="0" anchor="ctr"/>
                </a:tc>
                <a:tc>
                  <a:txBody>
                    <a:bodyPr/>
                    <a:lstStyle/>
                    <a:p>
                      <a:pPr algn="ctr"/>
                      <a:endParaRPr lang="en-US" sz="2000" dirty="0"/>
                    </a:p>
                  </a:txBody>
                  <a:tcPr anchor="ctr"/>
                </a:tc>
                <a:tc>
                  <a:txBody>
                    <a:bodyPr/>
                    <a:lstStyle/>
                    <a:p>
                      <a:pPr algn="ctr" fontAlgn="b"/>
                      <a:r>
                        <a:rPr lang="en-US" sz="2000" b="0" i="0" u="none" strike="noStrike" dirty="0">
                          <a:solidFill>
                            <a:srgbClr val="000000"/>
                          </a:solidFill>
                          <a:latin typeface="Calibri"/>
                        </a:rPr>
                        <a:t>18</a:t>
                      </a:r>
                    </a:p>
                  </a:txBody>
                  <a:tcPr marL="9525" marR="9525" marT="9525" marB="0" anchor="ctr"/>
                </a:tc>
                <a:tc>
                  <a:txBody>
                    <a:bodyPr/>
                    <a:lstStyle/>
                    <a:p>
                      <a:pPr algn="ctr" fontAlgn="b"/>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1</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3</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4</a:t>
                      </a:r>
                      <a:endParaRPr lang="en-US" sz="2000" b="0" i="0" u="none" strike="noStrike" dirty="0">
                        <a:solidFill>
                          <a:srgbClr val="000000"/>
                        </a:solidFill>
                        <a:latin typeface="Calibri"/>
                      </a:endParaRPr>
                    </a:p>
                  </a:txBody>
                  <a:tcPr marL="9525" marR="9525" marT="9525" marB="0" anchor="ctr"/>
                </a:tc>
              </a:tr>
              <a:tr h="370840">
                <a:tc>
                  <a:txBody>
                    <a:bodyPr/>
                    <a:lstStyle/>
                    <a:p>
                      <a:pPr algn="ctr"/>
                      <a:endParaRPr lang="en-US" sz="2000" dirty="0"/>
                    </a:p>
                  </a:txBody>
                  <a:tcPr anchor="ctr"/>
                </a:tc>
                <a:tc>
                  <a:txBody>
                    <a:bodyPr/>
                    <a:lstStyle/>
                    <a:p>
                      <a:pPr algn="ctr" fontAlgn="b"/>
                      <a:r>
                        <a:rPr lang="en-US" sz="2000" b="0" i="0" u="none" strike="noStrike" dirty="0">
                          <a:solidFill>
                            <a:srgbClr val="000000"/>
                          </a:solidFill>
                          <a:latin typeface="Calibri"/>
                        </a:rPr>
                        <a:t>16</a:t>
                      </a:r>
                    </a:p>
                  </a:txBody>
                  <a:tcPr marL="9525" marR="9525" marT="9525" marB="0" anchor="ctr"/>
                </a:tc>
                <a:tc>
                  <a:txBody>
                    <a:bodyPr/>
                    <a:lstStyle/>
                    <a:p>
                      <a:pPr algn="ctr" fontAlgn="b"/>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1</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3</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5</a:t>
                      </a:r>
                      <a:endParaRPr lang="en-US" sz="2000" b="0" i="0" u="none" strike="noStrike" dirty="0">
                        <a:solidFill>
                          <a:srgbClr val="000000"/>
                        </a:solidFill>
                        <a:latin typeface="Calibri"/>
                      </a:endParaRPr>
                    </a:p>
                  </a:txBody>
                  <a:tcPr marL="9525" marR="9525" marT="9525" marB="0" anchor="ctr"/>
                </a:tc>
                <a:tc>
                  <a:txBody>
                    <a:bodyPr/>
                    <a:lstStyle/>
                    <a:p>
                      <a:pPr algn="ctr"/>
                      <a:endParaRPr lang="en-US" sz="2000" dirty="0"/>
                    </a:p>
                  </a:txBody>
                  <a:tcPr anchor="ctr"/>
                </a:tc>
                <a:tc>
                  <a:txBody>
                    <a:bodyPr/>
                    <a:lstStyle/>
                    <a:p>
                      <a:pPr algn="ctr" fontAlgn="b"/>
                      <a:r>
                        <a:rPr lang="en-US" sz="2000" b="0" i="0" u="none" strike="noStrike">
                          <a:solidFill>
                            <a:srgbClr val="000000"/>
                          </a:solidFill>
                          <a:latin typeface="Calibri"/>
                        </a:rPr>
                        <a:t>18</a:t>
                      </a:r>
                    </a:p>
                  </a:txBody>
                  <a:tcPr marL="9525" marR="9525" marT="9525" marB="0" anchor="ctr"/>
                </a:tc>
                <a:tc>
                  <a:txBody>
                    <a:bodyPr/>
                    <a:lstStyle/>
                    <a:p>
                      <a:pPr algn="ctr" fontAlgn="b"/>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1</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3</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5</a:t>
                      </a:r>
                      <a:endParaRPr lang="en-US" sz="2000" b="0" i="0" u="none" strike="noStrike" dirty="0">
                        <a:solidFill>
                          <a:srgbClr val="000000"/>
                        </a:solidFill>
                        <a:latin typeface="Calibri"/>
                      </a:endParaRPr>
                    </a:p>
                  </a:txBody>
                  <a:tcPr marL="9525" marR="9525" marT="9525" marB="0" anchor="ctr"/>
                </a:tc>
              </a:tr>
              <a:tr h="370840">
                <a:tc>
                  <a:txBody>
                    <a:bodyPr/>
                    <a:lstStyle/>
                    <a:p>
                      <a:pPr algn="ctr"/>
                      <a:endParaRPr lang="en-US" sz="2000" dirty="0"/>
                    </a:p>
                  </a:txBody>
                  <a:tcPr anchor="ctr"/>
                </a:tc>
                <a:tc>
                  <a:txBody>
                    <a:bodyPr/>
                    <a:lstStyle/>
                    <a:p>
                      <a:pPr algn="ctr" fontAlgn="b"/>
                      <a:r>
                        <a:rPr lang="en-US" sz="2000" b="0" i="0" u="none" strike="noStrike" dirty="0">
                          <a:solidFill>
                            <a:srgbClr val="000000"/>
                          </a:solidFill>
                          <a:latin typeface="Calibri"/>
                        </a:rPr>
                        <a:t>16</a:t>
                      </a:r>
                    </a:p>
                  </a:txBody>
                  <a:tcPr marL="9525" marR="9525" marT="9525" marB="0" anchor="ctr"/>
                </a:tc>
                <a:tc>
                  <a:txBody>
                    <a:bodyPr/>
                    <a:lstStyle/>
                    <a:p>
                      <a:pPr algn="ctr" fontAlgn="b"/>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2</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3</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4</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5</a:t>
                      </a:r>
                      <a:endParaRPr lang="en-US" sz="2000" b="0" i="0" u="none" strike="noStrike" dirty="0">
                        <a:solidFill>
                          <a:srgbClr val="000000"/>
                        </a:solidFill>
                        <a:latin typeface="Calibri"/>
                      </a:endParaRPr>
                    </a:p>
                  </a:txBody>
                  <a:tcPr marL="9525" marR="9525" marT="9525" marB="0" anchor="ctr"/>
                </a:tc>
                <a:tc>
                  <a:txBody>
                    <a:bodyPr/>
                    <a:lstStyle/>
                    <a:p>
                      <a:pPr algn="ctr"/>
                      <a:endParaRPr lang="en-US" sz="2000"/>
                    </a:p>
                  </a:txBody>
                  <a:tcPr anchor="ctr"/>
                </a:tc>
                <a:tc>
                  <a:txBody>
                    <a:bodyPr/>
                    <a:lstStyle/>
                    <a:p>
                      <a:pPr algn="ctr" fontAlgn="b"/>
                      <a:r>
                        <a:rPr lang="en-US" sz="2000" b="0" i="0" u="none" strike="noStrike">
                          <a:solidFill>
                            <a:srgbClr val="000000"/>
                          </a:solidFill>
                          <a:latin typeface="Calibri"/>
                        </a:rPr>
                        <a:t>18</a:t>
                      </a:r>
                    </a:p>
                  </a:txBody>
                  <a:tcPr marL="9525" marR="9525" marT="9525" marB="0" anchor="ctr"/>
                </a:tc>
                <a:tc>
                  <a:txBody>
                    <a:bodyPr/>
                    <a:lstStyle/>
                    <a:p>
                      <a:pPr algn="ctr" fontAlgn="b"/>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2</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3</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4</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5</a:t>
                      </a:r>
                      <a:endParaRPr lang="en-US" sz="2000" b="0" i="0" u="none" strike="noStrike" dirty="0">
                        <a:solidFill>
                          <a:srgbClr val="000000"/>
                        </a:solidFill>
                        <a:latin typeface="Calibri"/>
                      </a:endParaRPr>
                    </a:p>
                  </a:txBody>
                  <a:tcPr marL="9525" marR="9525" marT="9525" marB="0" anchor="ctr"/>
                </a:tc>
              </a:tr>
              <a:tr h="370840">
                <a:tc>
                  <a:txBody>
                    <a:bodyPr/>
                    <a:lstStyle/>
                    <a:p>
                      <a:pPr algn="ctr"/>
                      <a:endParaRPr lang="en-US" sz="2000" dirty="0"/>
                    </a:p>
                  </a:txBody>
                  <a:tcPr anchor="ctr"/>
                </a:tc>
                <a:tc>
                  <a:txBody>
                    <a:bodyPr/>
                    <a:lstStyle/>
                    <a:p>
                      <a:pPr algn="ctr" fontAlgn="b"/>
                      <a:r>
                        <a:rPr lang="en-US" sz="2000" b="0" i="0" u="none" strike="noStrike">
                          <a:solidFill>
                            <a:srgbClr val="000000"/>
                          </a:solidFill>
                          <a:latin typeface="Calibri"/>
                        </a:rPr>
                        <a:t>17</a:t>
                      </a:r>
                    </a:p>
                  </a:txBody>
                  <a:tcPr marL="9525" marR="9525" marT="9525" marB="0" anchor="ctr"/>
                </a:tc>
                <a:tc>
                  <a:txBody>
                    <a:bodyPr/>
                    <a:lstStyle/>
                    <a:p>
                      <a:pPr algn="ctr" fontAlgn="b"/>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1</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2</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6</a:t>
                      </a:r>
                      <a:endParaRPr lang="en-US" sz="2000" b="0" i="0" u="none" strike="noStrike" dirty="0">
                        <a:solidFill>
                          <a:srgbClr val="000000"/>
                        </a:solidFill>
                        <a:latin typeface="Calibri"/>
                      </a:endParaRPr>
                    </a:p>
                  </a:txBody>
                  <a:tcPr marL="9525" marR="9525" marT="9525" marB="0" anchor="ctr"/>
                </a:tc>
                <a:tc>
                  <a:txBody>
                    <a:bodyPr/>
                    <a:lstStyle/>
                    <a:p>
                      <a:pPr algn="ctr"/>
                      <a:endParaRPr lang="en-US" sz="2000" dirty="0"/>
                    </a:p>
                  </a:txBody>
                  <a:tcPr anchor="ctr"/>
                </a:tc>
                <a:tc>
                  <a:txBody>
                    <a:bodyPr/>
                    <a:lstStyle/>
                    <a:p>
                      <a:pPr algn="ctr" fontAlgn="b"/>
                      <a:r>
                        <a:rPr lang="en-US" sz="2000" b="0" i="0" u="none" strike="noStrike" dirty="0">
                          <a:solidFill>
                            <a:srgbClr val="000000"/>
                          </a:solidFill>
                          <a:latin typeface="Calibri"/>
                        </a:rPr>
                        <a:t>19</a:t>
                      </a:r>
                    </a:p>
                  </a:txBody>
                  <a:tcPr marL="9525" marR="9525" marT="9525" marB="0" anchor="ctr"/>
                </a:tc>
                <a:tc>
                  <a:txBody>
                    <a:bodyPr/>
                    <a:lstStyle/>
                    <a:p>
                      <a:pPr algn="ctr" fontAlgn="b"/>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1</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2</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3</a:t>
                      </a:r>
                      <a:endParaRPr lang="en-US" sz="2000" b="0" i="0" u="none" strike="noStrike" dirty="0">
                        <a:solidFill>
                          <a:srgbClr val="000000"/>
                        </a:solidFill>
                        <a:latin typeface="Calibri"/>
                      </a:endParaRPr>
                    </a:p>
                  </a:txBody>
                  <a:tcPr marL="9525" marR="9525" marT="9525" marB="0" anchor="ctr"/>
                </a:tc>
              </a:tr>
              <a:tr h="370840">
                <a:tc>
                  <a:txBody>
                    <a:bodyPr/>
                    <a:lstStyle/>
                    <a:p>
                      <a:pPr algn="ctr"/>
                      <a:endParaRPr lang="en-US" sz="2000" dirty="0"/>
                    </a:p>
                  </a:txBody>
                  <a:tcPr anchor="ctr"/>
                </a:tc>
                <a:tc>
                  <a:txBody>
                    <a:bodyPr/>
                    <a:lstStyle/>
                    <a:p>
                      <a:pPr algn="ctr" fontAlgn="b"/>
                      <a:r>
                        <a:rPr lang="en-US" sz="2000" b="0" i="0" u="none" strike="noStrike">
                          <a:solidFill>
                            <a:srgbClr val="000000"/>
                          </a:solidFill>
                          <a:latin typeface="Calibri"/>
                        </a:rPr>
                        <a:t>17</a:t>
                      </a:r>
                    </a:p>
                  </a:txBody>
                  <a:tcPr marL="9525" marR="9525" marT="9525" marB="0" anchor="ctr"/>
                </a:tc>
                <a:tc>
                  <a:txBody>
                    <a:bodyPr/>
                    <a:lstStyle/>
                    <a:p>
                      <a:pPr algn="ctr" fontAlgn="b"/>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1</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4</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5</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6</a:t>
                      </a:r>
                      <a:endParaRPr lang="en-US" sz="2000" b="0" i="0" u="none" strike="noStrike" dirty="0">
                        <a:solidFill>
                          <a:srgbClr val="000000"/>
                        </a:solidFill>
                        <a:latin typeface="Calibri"/>
                      </a:endParaRPr>
                    </a:p>
                  </a:txBody>
                  <a:tcPr marL="9525" marR="9525" marT="9525" marB="0" anchor="ctr"/>
                </a:tc>
                <a:tc>
                  <a:txBody>
                    <a:bodyPr/>
                    <a:lstStyle/>
                    <a:p>
                      <a:pPr algn="ctr"/>
                      <a:endParaRPr lang="en-US" sz="2000" dirty="0"/>
                    </a:p>
                  </a:txBody>
                  <a:tcPr anchor="ctr"/>
                </a:tc>
                <a:tc>
                  <a:txBody>
                    <a:bodyPr/>
                    <a:lstStyle/>
                    <a:p>
                      <a:pPr algn="ctr" fontAlgn="b"/>
                      <a:r>
                        <a:rPr lang="en-US" sz="2000" b="0" i="0" u="none" strike="noStrike" dirty="0">
                          <a:solidFill>
                            <a:srgbClr val="000000"/>
                          </a:solidFill>
                          <a:latin typeface="Calibri"/>
                        </a:rPr>
                        <a:t>19</a:t>
                      </a:r>
                    </a:p>
                  </a:txBody>
                  <a:tcPr marL="9525" marR="9525" marT="9525" marB="0" anchor="ctr"/>
                </a:tc>
                <a:tc>
                  <a:txBody>
                    <a:bodyPr/>
                    <a:lstStyle/>
                    <a:p>
                      <a:pPr algn="ctr" fontAlgn="b"/>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1</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3</a:t>
                      </a:r>
                      <a:endParaRPr lang="en-US" sz="2000" b="0" i="0" u="none" strike="noStrike" dirty="0">
                        <a:solidFill>
                          <a:srgbClr val="000000"/>
                        </a:solidFill>
                        <a:latin typeface="Calibri"/>
                      </a:endParaRPr>
                    </a:p>
                  </a:txBody>
                  <a:tcPr marL="9525" marR="9525" marT="9525" marB="0" anchor="ctr"/>
                </a:tc>
              </a:tr>
              <a:tr h="370840">
                <a:tc>
                  <a:txBody>
                    <a:bodyPr/>
                    <a:lstStyle/>
                    <a:p>
                      <a:pPr algn="ctr"/>
                      <a:endParaRPr lang="en-US" sz="2000" dirty="0"/>
                    </a:p>
                  </a:txBody>
                  <a:tcPr anchor="ctr"/>
                </a:tc>
                <a:tc>
                  <a:txBody>
                    <a:bodyPr/>
                    <a:lstStyle/>
                    <a:p>
                      <a:pPr algn="ctr" fontAlgn="b"/>
                      <a:r>
                        <a:rPr lang="en-US" sz="2000" b="0" i="0" u="none" strike="noStrike">
                          <a:solidFill>
                            <a:srgbClr val="000000"/>
                          </a:solidFill>
                          <a:latin typeface="Calibri"/>
                        </a:rPr>
                        <a:t>18</a:t>
                      </a:r>
                    </a:p>
                  </a:txBody>
                  <a:tcPr marL="9525" marR="9525" marT="9525" marB="0" anchor="ctr"/>
                </a:tc>
                <a:tc>
                  <a:txBody>
                    <a:bodyPr/>
                    <a:lstStyle/>
                    <a:p>
                      <a:pPr algn="ctr" fontAlgn="b"/>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1</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2</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4</a:t>
                      </a:r>
                      <a:endParaRPr lang="en-US" sz="2000" b="0" i="0" u="none" strike="noStrike" dirty="0">
                        <a:solidFill>
                          <a:srgbClr val="000000"/>
                        </a:solidFill>
                        <a:latin typeface="Calibri"/>
                      </a:endParaRPr>
                    </a:p>
                  </a:txBody>
                  <a:tcPr marL="9525" marR="9525" marT="9525" marB="0" anchor="ctr"/>
                </a:tc>
                <a:tc>
                  <a:txBody>
                    <a:bodyPr/>
                    <a:lstStyle/>
                    <a:p>
                      <a:pPr algn="ctr"/>
                      <a:endParaRPr lang="en-US" sz="2000" dirty="0"/>
                    </a:p>
                  </a:txBody>
                  <a:tcPr anchor="ctr"/>
                </a:tc>
                <a:tc>
                  <a:txBody>
                    <a:bodyPr/>
                    <a:lstStyle/>
                    <a:p>
                      <a:pPr algn="ctr" fontAlgn="b"/>
                      <a:r>
                        <a:rPr lang="en-US" sz="2000" b="0" i="0" u="none" strike="noStrike" dirty="0">
                          <a:solidFill>
                            <a:srgbClr val="000000"/>
                          </a:solidFill>
                          <a:latin typeface="Calibri"/>
                        </a:rPr>
                        <a:t>20</a:t>
                      </a:r>
                    </a:p>
                  </a:txBody>
                  <a:tcPr marL="9525" marR="9525" marT="9525" marB="0" anchor="ctr"/>
                </a:tc>
                <a:tc>
                  <a:txBody>
                    <a:bodyPr/>
                    <a:lstStyle/>
                    <a:p>
                      <a:pPr algn="ctr" fontAlgn="b"/>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1</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2</a:t>
                      </a:r>
                      <a:endParaRPr lang="en-US" sz="2000" b="0" i="0" u="none" strike="noStrike" dirty="0">
                        <a:solidFill>
                          <a:srgbClr val="000000"/>
                        </a:solidFill>
                        <a:latin typeface="Calibri"/>
                      </a:endParaRPr>
                    </a:p>
                  </a:txBody>
                  <a:tcPr marL="9525" marR="9525" marT="9525" marB="0" anchor="ctr"/>
                </a:tc>
              </a:tr>
              <a:tr h="370840">
                <a:tc>
                  <a:txBody>
                    <a:bodyPr/>
                    <a:lstStyle/>
                    <a:p>
                      <a:pPr algn="ctr"/>
                      <a:endParaRPr lang="en-US" sz="2000" dirty="0"/>
                    </a:p>
                  </a:txBody>
                  <a:tcPr anchor="ctr"/>
                </a:tc>
                <a:tc>
                  <a:txBody>
                    <a:bodyPr/>
                    <a:lstStyle/>
                    <a:p>
                      <a:pPr algn="ctr" fontAlgn="b"/>
                      <a:r>
                        <a:rPr lang="en-US" sz="2000" b="0" i="0" u="none" strike="noStrike">
                          <a:solidFill>
                            <a:srgbClr val="000000"/>
                          </a:solidFill>
                          <a:latin typeface="Calibri"/>
                        </a:rPr>
                        <a:t>18</a:t>
                      </a:r>
                    </a:p>
                  </a:txBody>
                  <a:tcPr marL="9525" marR="9525" marT="9525" marB="0" anchor="ctr"/>
                </a:tc>
                <a:tc>
                  <a:txBody>
                    <a:bodyPr/>
                    <a:lstStyle/>
                    <a:p>
                      <a:pPr algn="ctr" fontAlgn="b"/>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1</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2</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5</a:t>
                      </a:r>
                      <a:endParaRPr lang="en-US" sz="2000" b="0" i="0" u="none" strike="noStrike" dirty="0">
                        <a:solidFill>
                          <a:srgbClr val="000000"/>
                        </a:solidFill>
                        <a:latin typeface="Calibri"/>
                      </a:endParaRPr>
                    </a:p>
                  </a:txBody>
                  <a:tcPr marL="9525" marR="9525" marT="9525" marB="0" anchor="ctr"/>
                </a:tc>
                <a:tc>
                  <a:txBody>
                    <a:bodyPr/>
                    <a:lstStyle/>
                    <a:p>
                      <a:pPr algn="ctr"/>
                      <a:endParaRPr lang="en-US" sz="2000" dirty="0"/>
                    </a:p>
                  </a:txBody>
                  <a:tcPr anchor="ctr"/>
                </a:tc>
                <a:tc>
                  <a:txBody>
                    <a:bodyPr/>
                    <a:lstStyle/>
                    <a:p>
                      <a:pPr algn="ctr" fontAlgn="b"/>
                      <a:r>
                        <a:rPr lang="en-US" sz="2000" b="0" i="0" u="none" strike="noStrike">
                          <a:solidFill>
                            <a:srgbClr val="000000"/>
                          </a:solidFill>
                          <a:latin typeface="Calibri"/>
                        </a:rPr>
                        <a:t>20</a:t>
                      </a:r>
                    </a:p>
                  </a:txBody>
                  <a:tcPr marL="9525" marR="9525" marT="9525" marB="0" anchor="ctr"/>
                </a:tc>
                <a:tc>
                  <a:txBody>
                    <a:bodyPr/>
                    <a:lstStyle/>
                    <a:p>
                      <a:pPr algn="ctr" fontAlgn="b"/>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1</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2</a:t>
                      </a:r>
                      <a:endParaRPr lang="en-US" sz="2000" b="0" i="0" u="none" strike="noStrike" dirty="0">
                        <a:solidFill>
                          <a:srgbClr val="000000"/>
                        </a:solidFill>
                        <a:latin typeface="Calibri"/>
                      </a:endParaRPr>
                    </a:p>
                  </a:txBody>
                  <a:tcPr marL="9525" marR="9525" marT="9525" marB="0" anchor="ctr"/>
                </a:tc>
              </a:tr>
            </a:tbl>
          </a:graphicData>
        </a:graphic>
      </p:graphicFrame>
      <p:graphicFrame>
        <p:nvGraphicFramePr>
          <p:cNvPr id="5" name="Object 2"/>
          <p:cNvGraphicFramePr>
            <a:graphicFrameLocks noChangeAspect="1"/>
          </p:cNvGraphicFramePr>
          <p:nvPr/>
        </p:nvGraphicFramePr>
        <p:xfrm>
          <a:off x="787400" y="3021737"/>
          <a:ext cx="1028700" cy="368300"/>
        </p:xfrm>
        <a:graphic>
          <a:graphicData uri="http://schemas.openxmlformats.org/presentationml/2006/ole">
            <mc:AlternateContent xmlns:mc="http://schemas.openxmlformats.org/markup-compatibility/2006">
              <mc:Choice xmlns:v="urn:schemas-microsoft-com:vml" Requires="v">
                <p:oleObj spid="_x0000_s174204" name="Equation" r:id="rId3" imgW="1028520" imgH="368280" progId="Equation.DSMT4">
                  <p:embed/>
                </p:oleObj>
              </mc:Choice>
              <mc:Fallback>
                <p:oleObj name="Equation" r:id="rId3" imgW="1028520" imgH="3682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7400" y="3021737"/>
                        <a:ext cx="1028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3"/>
          <p:cNvGraphicFramePr>
            <a:graphicFrameLocks noChangeAspect="1"/>
          </p:cNvGraphicFramePr>
          <p:nvPr/>
        </p:nvGraphicFramePr>
        <p:xfrm>
          <a:off x="785813" y="3390037"/>
          <a:ext cx="1016000" cy="368300"/>
        </p:xfrm>
        <a:graphic>
          <a:graphicData uri="http://schemas.openxmlformats.org/presentationml/2006/ole">
            <mc:AlternateContent xmlns:mc="http://schemas.openxmlformats.org/markup-compatibility/2006">
              <mc:Choice xmlns:v="urn:schemas-microsoft-com:vml" Requires="v">
                <p:oleObj spid="_x0000_s174205" name="Equation" r:id="rId5" imgW="1015920" imgH="368280" progId="Equation.DSMT4">
                  <p:embed/>
                </p:oleObj>
              </mc:Choice>
              <mc:Fallback>
                <p:oleObj name="Equation" r:id="rId5" imgW="1015920" imgH="3682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813" y="3390037"/>
                        <a:ext cx="1016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4"/>
          <p:cNvGraphicFramePr>
            <a:graphicFrameLocks noChangeAspect="1"/>
          </p:cNvGraphicFramePr>
          <p:nvPr/>
        </p:nvGraphicFramePr>
        <p:xfrm>
          <a:off x="693738" y="3814069"/>
          <a:ext cx="1308100" cy="368300"/>
        </p:xfrm>
        <a:graphic>
          <a:graphicData uri="http://schemas.openxmlformats.org/presentationml/2006/ole">
            <mc:AlternateContent xmlns:mc="http://schemas.openxmlformats.org/markup-compatibility/2006">
              <mc:Choice xmlns:v="urn:schemas-microsoft-com:vml" Requires="v">
                <p:oleObj spid="_x0000_s174206" name="Equation" r:id="rId7" imgW="1307880" imgH="368280" progId="Equation.DSMT4">
                  <p:embed/>
                </p:oleObj>
              </mc:Choice>
              <mc:Fallback>
                <p:oleObj name="Equation" r:id="rId7" imgW="1307880" imgH="3682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3738" y="3814069"/>
                        <a:ext cx="1308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796756" y="4195069"/>
          <a:ext cx="1016000" cy="368300"/>
        </p:xfrm>
        <a:graphic>
          <a:graphicData uri="http://schemas.openxmlformats.org/presentationml/2006/ole">
            <mc:AlternateContent xmlns:mc="http://schemas.openxmlformats.org/markup-compatibility/2006">
              <mc:Choice xmlns:v="urn:schemas-microsoft-com:vml" Requires="v">
                <p:oleObj spid="_x0000_s174207" name="Equation" r:id="rId9" imgW="1015920" imgH="368280" progId="Equation.DSMT4">
                  <p:embed/>
                </p:oleObj>
              </mc:Choice>
              <mc:Fallback>
                <p:oleObj name="Equation" r:id="rId9" imgW="1015920" imgH="3682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96756" y="4195069"/>
                        <a:ext cx="1016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676275" y="4621937"/>
          <a:ext cx="1308100" cy="368300"/>
        </p:xfrm>
        <a:graphic>
          <a:graphicData uri="http://schemas.openxmlformats.org/presentationml/2006/ole">
            <mc:AlternateContent xmlns:mc="http://schemas.openxmlformats.org/markup-compatibility/2006">
              <mc:Choice xmlns:v="urn:schemas-microsoft-com:vml" Requires="v">
                <p:oleObj spid="_x0000_s174208" name="Equation" r:id="rId11" imgW="1307880" imgH="368280" progId="Equation.DSMT4">
                  <p:embed/>
                </p:oleObj>
              </mc:Choice>
              <mc:Fallback>
                <p:oleObj name="Equation" r:id="rId11" imgW="1307880" imgH="3682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76275" y="4621937"/>
                        <a:ext cx="1308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794274" y="5002937"/>
          <a:ext cx="1028700" cy="368300"/>
        </p:xfrm>
        <a:graphic>
          <a:graphicData uri="http://schemas.openxmlformats.org/presentationml/2006/ole">
            <mc:AlternateContent xmlns:mc="http://schemas.openxmlformats.org/markup-compatibility/2006">
              <mc:Choice xmlns:v="urn:schemas-microsoft-com:vml" Requires="v">
                <p:oleObj spid="_x0000_s174209" name="Equation" r:id="rId13" imgW="1028520" imgH="368280" progId="Equation.DSMT4">
                  <p:embed/>
                </p:oleObj>
              </mc:Choice>
              <mc:Fallback>
                <p:oleObj name="Equation" r:id="rId13" imgW="1028520" imgH="3682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94274" y="5002937"/>
                        <a:ext cx="1028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 name="Object 8"/>
          <p:cNvGraphicFramePr>
            <a:graphicFrameLocks noChangeAspect="1"/>
          </p:cNvGraphicFramePr>
          <p:nvPr/>
        </p:nvGraphicFramePr>
        <p:xfrm>
          <a:off x="795168" y="5404559"/>
          <a:ext cx="1016000" cy="368300"/>
        </p:xfrm>
        <a:graphic>
          <a:graphicData uri="http://schemas.openxmlformats.org/presentationml/2006/ole">
            <mc:AlternateContent xmlns:mc="http://schemas.openxmlformats.org/markup-compatibility/2006">
              <mc:Choice xmlns:v="urn:schemas-microsoft-com:vml" Requires="v">
                <p:oleObj spid="_x0000_s174210" name="Equation" r:id="rId15" imgW="1015920" imgH="368280" progId="Equation.DSMT4">
                  <p:embed/>
                </p:oleObj>
              </mc:Choice>
              <mc:Fallback>
                <p:oleObj name="Equation" r:id="rId15" imgW="1015920" imgH="3682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95168" y="5404559"/>
                        <a:ext cx="1016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12"/>
          <p:cNvGraphicFramePr>
            <a:graphicFrameLocks noChangeAspect="1"/>
          </p:cNvGraphicFramePr>
          <p:nvPr/>
        </p:nvGraphicFramePr>
        <p:xfrm>
          <a:off x="4993042" y="4236498"/>
          <a:ext cx="1016000" cy="368300"/>
        </p:xfrm>
        <a:graphic>
          <a:graphicData uri="http://schemas.openxmlformats.org/presentationml/2006/ole">
            <mc:AlternateContent xmlns:mc="http://schemas.openxmlformats.org/markup-compatibility/2006">
              <mc:Choice xmlns:v="urn:schemas-microsoft-com:vml" Requires="v">
                <p:oleObj spid="_x0000_s174211" name="Equation" r:id="rId17" imgW="1015920" imgH="368280" progId="Equation.DSMT4">
                  <p:embed/>
                </p:oleObj>
              </mc:Choice>
              <mc:Fallback>
                <p:oleObj name="Equation" r:id="rId17" imgW="1015920" imgH="36828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93042" y="4236498"/>
                        <a:ext cx="1016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ct 14"/>
          <p:cNvGraphicFramePr>
            <a:graphicFrameLocks noChangeAspect="1"/>
          </p:cNvGraphicFramePr>
          <p:nvPr/>
        </p:nvGraphicFramePr>
        <p:xfrm>
          <a:off x="4886510" y="5034032"/>
          <a:ext cx="1308100" cy="368300"/>
        </p:xfrm>
        <a:graphic>
          <a:graphicData uri="http://schemas.openxmlformats.org/presentationml/2006/ole">
            <mc:AlternateContent xmlns:mc="http://schemas.openxmlformats.org/markup-compatibility/2006">
              <mc:Choice xmlns:v="urn:schemas-microsoft-com:vml" Requires="v">
                <p:oleObj spid="_x0000_s174212" name="Equation" r:id="rId19" imgW="1307880" imgH="368280" progId="Equation.DSMT4">
                  <p:embed/>
                </p:oleObj>
              </mc:Choice>
              <mc:Fallback>
                <p:oleObj name="Equation" r:id="rId19" imgW="1307880" imgH="36828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886510" y="5034032"/>
                        <a:ext cx="1308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 name="Object 15"/>
          <p:cNvGraphicFramePr>
            <a:graphicFrameLocks noChangeAspect="1"/>
          </p:cNvGraphicFramePr>
          <p:nvPr/>
        </p:nvGraphicFramePr>
        <p:xfrm>
          <a:off x="4874858" y="5436548"/>
          <a:ext cx="1308100" cy="368300"/>
        </p:xfrm>
        <a:graphic>
          <a:graphicData uri="http://schemas.openxmlformats.org/presentationml/2006/ole">
            <mc:AlternateContent xmlns:mc="http://schemas.openxmlformats.org/markup-compatibility/2006">
              <mc:Choice xmlns:v="urn:schemas-microsoft-com:vml" Requires="v">
                <p:oleObj spid="_x0000_s174213" name="Equation" r:id="rId21" imgW="1307880" imgH="368280" progId="Equation.DSMT4">
                  <p:embed/>
                </p:oleObj>
              </mc:Choice>
              <mc:Fallback>
                <p:oleObj name="Equation" r:id="rId21" imgW="1307880" imgH="36828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874858" y="5436548"/>
                        <a:ext cx="1308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02" name="Object 22"/>
          <p:cNvGraphicFramePr>
            <a:graphicFrameLocks noChangeAspect="1"/>
          </p:cNvGraphicFramePr>
          <p:nvPr/>
        </p:nvGraphicFramePr>
        <p:xfrm>
          <a:off x="4862512" y="3062812"/>
          <a:ext cx="1308100" cy="368300"/>
        </p:xfrm>
        <a:graphic>
          <a:graphicData uri="http://schemas.openxmlformats.org/presentationml/2006/ole">
            <mc:AlternateContent xmlns:mc="http://schemas.openxmlformats.org/markup-compatibility/2006">
              <mc:Choice xmlns:v="urn:schemas-microsoft-com:vml" Requires="v">
                <p:oleObj spid="_x0000_s174214" name="Equation" r:id="rId23" imgW="1307880" imgH="368280" progId="Equation.DSMT4">
                  <p:embed/>
                </p:oleObj>
              </mc:Choice>
              <mc:Fallback>
                <p:oleObj name="Equation" r:id="rId23" imgW="1307880" imgH="368280" progId="Equation.DSMT4">
                  <p:embed/>
                  <p:pic>
                    <p:nvPicPr>
                      <p:cNvPr id="0" name="Picture 2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862512" y="3062812"/>
                        <a:ext cx="1308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03" name="Object 23"/>
          <p:cNvGraphicFramePr>
            <a:graphicFrameLocks noChangeAspect="1"/>
          </p:cNvGraphicFramePr>
          <p:nvPr/>
        </p:nvGraphicFramePr>
        <p:xfrm>
          <a:off x="4864100" y="3476440"/>
          <a:ext cx="1308100" cy="368300"/>
        </p:xfrm>
        <a:graphic>
          <a:graphicData uri="http://schemas.openxmlformats.org/presentationml/2006/ole">
            <mc:AlternateContent xmlns:mc="http://schemas.openxmlformats.org/markup-compatibility/2006">
              <mc:Choice xmlns:v="urn:schemas-microsoft-com:vml" Requires="v">
                <p:oleObj spid="_x0000_s174215" name="Equation" r:id="rId25" imgW="1307880" imgH="368280" progId="Equation.DSMT4">
                  <p:embed/>
                </p:oleObj>
              </mc:Choice>
              <mc:Fallback>
                <p:oleObj name="Equation" r:id="rId25" imgW="1307880" imgH="368280" progId="Equation.DSMT4">
                  <p:embed/>
                  <p:pic>
                    <p:nvPicPr>
                      <p:cNvPr id="0" name="Picture 2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864100" y="3476440"/>
                        <a:ext cx="1308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04" name="Object 24"/>
          <p:cNvGraphicFramePr>
            <a:graphicFrameLocks noChangeAspect="1"/>
          </p:cNvGraphicFramePr>
          <p:nvPr/>
        </p:nvGraphicFramePr>
        <p:xfrm>
          <a:off x="4724400" y="3865732"/>
          <a:ext cx="1600200" cy="368300"/>
        </p:xfrm>
        <a:graphic>
          <a:graphicData uri="http://schemas.openxmlformats.org/presentationml/2006/ole">
            <mc:AlternateContent xmlns:mc="http://schemas.openxmlformats.org/markup-compatibility/2006">
              <mc:Choice xmlns:v="urn:schemas-microsoft-com:vml" Requires="v">
                <p:oleObj spid="_x0000_s174216" name="Equation" r:id="rId27" imgW="1600200" imgH="368280" progId="Equation.DSMT4">
                  <p:embed/>
                </p:oleObj>
              </mc:Choice>
              <mc:Fallback>
                <p:oleObj name="Equation" r:id="rId27" imgW="1600200" imgH="368280" progId="Equation.DSMT4">
                  <p:embed/>
                  <p:pic>
                    <p:nvPicPr>
                      <p:cNvPr id="0" name="Picture 24"/>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724400" y="3865732"/>
                        <a:ext cx="1600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05" name="Object 25"/>
          <p:cNvGraphicFramePr>
            <a:graphicFrameLocks noChangeAspect="1"/>
          </p:cNvGraphicFramePr>
          <p:nvPr/>
        </p:nvGraphicFramePr>
        <p:xfrm>
          <a:off x="4876800" y="4648200"/>
          <a:ext cx="1308100" cy="368300"/>
        </p:xfrm>
        <a:graphic>
          <a:graphicData uri="http://schemas.openxmlformats.org/presentationml/2006/ole">
            <mc:AlternateContent xmlns:mc="http://schemas.openxmlformats.org/markup-compatibility/2006">
              <mc:Choice xmlns:v="urn:schemas-microsoft-com:vml" Requires="v">
                <p:oleObj spid="_x0000_s174217" name="Equation" r:id="rId29" imgW="1307880" imgH="368280" progId="Equation.DSMT4">
                  <p:embed/>
                </p:oleObj>
              </mc:Choice>
              <mc:Fallback>
                <p:oleObj name="Equation" r:id="rId29" imgW="1307880" imgH="368280" progId="Equation.DSMT4">
                  <p:embed/>
                  <p:pic>
                    <p:nvPicPr>
                      <p:cNvPr id="0" name="Picture 25"/>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876800" y="4648200"/>
                        <a:ext cx="1308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t>
            </a:r>
            <a:r>
              <a:rPr lang="en-US" dirty="0" err="1" smtClean="0"/>
              <a:t>Banzhaf</a:t>
            </a:r>
            <a:r>
              <a:rPr lang="en-US" dirty="0" smtClean="0"/>
              <a:t> Power Index (cont.)</a:t>
            </a:r>
            <a:endParaRPr lang="en-US" dirty="0"/>
          </a:p>
        </p:txBody>
      </p:sp>
      <p:graphicFrame>
        <p:nvGraphicFramePr>
          <p:cNvPr id="5" name="Content Placeholder 4"/>
          <p:cNvGraphicFramePr>
            <a:graphicFrameLocks noGrp="1"/>
          </p:cNvGraphicFramePr>
          <p:nvPr>
            <p:ph idx="1"/>
          </p:nvPr>
        </p:nvGraphicFramePr>
        <p:xfrm>
          <a:off x="304800" y="1279525"/>
          <a:ext cx="8453501" cy="2722880"/>
        </p:xfrm>
        <a:graphic>
          <a:graphicData uri="http://schemas.openxmlformats.org/drawingml/2006/table">
            <a:tbl>
              <a:tblPr firstRow="1" bandRow="1">
                <a:tableStyleId>{5C22544A-7EE6-4342-B048-85BDC9FD1C3A}</a:tableStyleId>
              </a:tblPr>
              <a:tblGrid>
                <a:gridCol w="1828800"/>
                <a:gridCol w="666115"/>
                <a:gridCol w="1600200"/>
                <a:gridCol w="2077085"/>
                <a:gridCol w="666115"/>
                <a:gridCol w="1615186"/>
              </a:tblGrid>
              <a:tr h="370840">
                <a:tc gridSpan="6">
                  <a:txBody>
                    <a:bodyPr/>
                    <a:lstStyle/>
                    <a:p>
                      <a:pPr algn="ctr" fontAlgn="b"/>
                      <a:r>
                        <a:rPr lang="en-US" sz="2000" b="1" i="0" u="none" strike="noStrike" dirty="0">
                          <a:solidFill>
                            <a:schemeClr val="bg1"/>
                          </a:solidFill>
                          <a:latin typeface="Calibri"/>
                        </a:rPr>
                        <a:t>Table </a:t>
                      </a:r>
                      <a:r>
                        <a:rPr lang="en-US" sz="2000" b="1" i="0" u="none" strike="noStrike" dirty="0" smtClean="0">
                          <a:solidFill>
                            <a:schemeClr val="bg1"/>
                          </a:solidFill>
                          <a:latin typeface="Calibri"/>
                        </a:rPr>
                        <a:t>2: Critical </a:t>
                      </a:r>
                      <a:r>
                        <a:rPr lang="en-US" sz="2000" b="1" i="0" u="none" strike="noStrike" dirty="0">
                          <a:solidFill>
                            <a:schemeClr val="bg1"/>
                          </a:solidFill>
                          <a:latin typeface="Calibri"/>
                        </a:rPr>
                        <a:t>Players for Winning </a:t>
                      </a:r>
                      <a:r>
                        <a:rPr lang="en-US" sz="2000" b="1" i="0" u="none" strike="noStrike" dirty="0" smtClean="0">
                          <a:solidFill>
                            <a:schemeClr val="bg1"/>
                          </a:solidFill>
                          <a:latin typeface="Calibri"/>
                        </a:rPr>
                        <a:t>Coalitions (cont.)</a:t>
                      </a:r>
                      <a:endParaRPr lang="en-US" sz="2000" b="1" i="0" u="none" strike="noStrike" dirty="0">
                        <a:solidFill>
                          <a:schemeClr val="bg1"/>
                        </a:solidFill>
                        <a:latin typeface="Calibri"/>
                      </a:endParaRPr>
                    </a:p>
                  </a:txBody>
                  <a:tcPr marL="9525" marR="9525" marT="9525" marB="0" anchor="ctr"/>
                </a:tc>
                <a:tc hMerge="1">
                  <a:txBody>
                    <a:bodyPr/>
                    <a:lstStyle/>
                    <a:p>
                      <a:pPr algn="l" fontAlgn="b"/>
                      <a:endParaRPr lang="en-US" sz="2400" b="1" i="0" u="none" strike="noStrike" dirty="0">
                        <a:solidFill>
                          <a:schemeClr val="bg1"/>
                        </a:solidFill>
                        <a:latin typeface="Calibri"/>
                      </a:endParaRPr>
                    </a:p>
                  </a:txBody>
                  <a:tcPr marL="9525" marR="9525" marT="9525" marB="0" anchor="b"/>
                </a:tc>
                <a:tc hMerge="1">
                  <a:txBody>
                    <a:bodyPr/>
                    <a:lstStyle/>
                    <a:p>
                      <a:pPr algn="l" fontAlgn="b"/>
                      <a:endParaRPr lang="en-US" sz="2400" b="1" i="0" u="none" strike="noStrike">
                        <a:solidFill>
                          <a:schemeClr val="bg1"/>
                        </a:solidFill>
                        <a:latin typeface="Calibri"/>
                      </a:endParaRPr>
                    </a:p>
                  </a:txBody>
                  <a:tcPr marL="9525" marR="9525" marT="9525" marB="0" anchor="b"/>
                </a:tc>
                <a:tc hMerge="1">
                  <a:txBody>
                    <a:bodyPr/>
                    <a:lstStyle/>
                    <a:p>
                      <a:pPr algn="l" fontAlgn="b"/>
                      <a:endParaRPr lang="en-US" sz="2400" b="1" i="0" u="none" strike="noStrike" dirty="0">
                        <a:solidFill>
                          <a:schemeClr val="bg1"/>
                        </a:solidFill>
                        <a:latin typeface="Calibri"/>
                      </a:endParaRPr>
                    </a:p>
                  </a:txBody>
                  <a:tcPr marL="9525" marR="9525" marT="9525" marB="0" anchor="b"/>
                </a:tc>
                <a:tc hMerge="1">
                  <a:txBody>
                    <a:bodyPr/>
                    <a:lstStyle/>
                    <a:p>
                      <a:pPr algn="l" fontAlgn="b"/>
                      <a:endParaRPr lang="en-US" sz="2400" b="1" i="0" u="none" strike="noStrike" dirty="0">
                        <a:solidFill>
                          <a:schemeClr val="bg1"/>
                        </a:solidFill>
                        <a:latin typeface="Calibri"/>
                      </a:endParaRPr>
                    </a:p>
                  </a:txBody>
                  <a:tcPr marL="9525" marR="9525" marT="9525" marB="0" anchor="b"/>
                </a:tc>
                <a:tc hMerge="1">
                  <a:txBody>
                    <a:bodyPr/>
                    <a:lstStyle/>
                    <a:p>
                      <a:pPr algn="l" fontAlgn="b"/>
                      <a:endParaRPr lang="en-US" sz="2400" b="1" i="0" u="none" strike="noStrike" dirty="0">
                        <a:solidFill>
                          <a:schemeClr val="bg1"/>
                        </a:solidFill>
                        <a:latin typeface="Calibri"/>
                      </a:endParaRPr>
                    </a:p>
                  </a:txBody>
                  <a:tcPr marL="9525" marR="9525" marT="9525" marB="0" anchor="b"/>
                </a:tc>
              </a:tr>
              <a:tr h="370840">
                <a:tc>
                  <a:txBody>
                    <a:bodyPr/>
                    <a:lstStyle/>
                    <a:p>
                      <a:pPr algn="ctr" fontAlgn="b"/>
                      <a:r>
                        <a:rPr lang="en-US" sz="2000" b="1" i="0" u="none" strike="noStrike" dirty="0">
                          <a:solidFill>
                            <a:srgbClr val="000000"/>
                          </a:solidFill>
                          <a:latin typeface="Calibri"/>
                        </a:rPr>
                        <a:t>Coalition</a:t>
                      </a:r>
                    </a:p>
                  </a:txBody>
                  <a:tcPr marL="9525" marR="9525" marT="9525" marB="0" anchor="ctr"/>
                </a:tc>
                <a:tc>
                  <a:txBody>
                    <a:bodyPr/>
                    <a:lstStyle/>
                    <a:p>
                      <a:pPr algn="ctr" fontAlgn="b"/>
                      <a:r>
                        <a:rPr lang="en-US" sz="2000" b="1" i="0" u="none" strike="noStrike" dirty="0">
                          <a:solidFill>
                            <a:srgbClr val="000000"/>
                          </a:solidFill>
                          <a:latin typeface="Calibri"/>
                        </a:rPr>
                        <a:t>Votes</a:t>
                      </a:r>
                    </a:p>
                  </a:txBody>
                  <a:tcPr marL="9525" marR="9525" marT="9525" marB="0" anchor="ctr"/>
                </a:tc>
                <a:tc>
                  <a:txBody>
                    <a:bodyPr/>
                    <a:lstStyle/>
                    <a:p>
                      <a:pPr algn="ctr" fontAlgn="b"/>
                      <a:r>
                        <a:rPr lang="en-US" sz="2000" b="1" i="0" u="none" strike="noStrike" dirty="0">
                          <a:solidFill>
                            <a:srgbClr val="000000"/>
                          </a:solidFill>
                          <a:latin typeface="Calibri"/>
                        </a:rPr>
                        <a:t>Critical Players</a:t>
                      </a:r>
                    </a:p>
                  </a:txBody>
                  <a:tcPr marL="9525" marR="9525" marT="9525" marB="0" anchor="ctr"/>
                </a:tc>
                <a:tc>
                  <a:txBody>
                    <a:bodyPr/>
                    <a:lstStyle/>
                    <a:p>
                      <a:pPr algn="ctr" fontAlgn="b"/>
                      <a:r>
                        <a:rPr lang="en-US" sz="2000" b="1" i="0" u="none" strike="noStrike">
                          <a:solidFill>
                            <a:srgbClr val="000000"/>
                          </a:solidFill>
                          <a:latin typeface="Calibri"/>
                        </a:rPr>
                        <a:t>Coalition</a:t>
                      </a:r>
                    </a:p>
                  </a:txBody>
                  <a:tcPr marL="9525" marR="9525" marT="9525" marB="0" anchor="ctr"/>
                </a:tc>
                <a:tc>
                  <a:txBody>
                    <a:bodyPr/>
                    <a:lstStyle/>
                    <a:p>
                      <a:pPr algn="ctr" fontAlgn="b"/>
                      <a:r>
                        <a:rPr lang="en-US" sz="2000" b="1" i="0" u="none" strike="noStrike">
                          <a:solidFill>
                            <a:srgbClr val="000000"/>
                          </a:solidFill>
                          <a:latin typeface="Calibri"/>
                        </a:rPr>
                        <a:t>Votes</a:t>
                      </a:r>
                    </a:p>
                  </a:txBody>
                  <a:tcPr marL="9525" marR="9525" marT="9525" marB="0" anchor="ctr"/>
                </a:tc>
                <a:tc>
                  <a:txBody>
                    <a:bodyPr/>
                    <a:lstStyle/>
                    <a:p>
                      <a:pPr algn="ctr" fontAlgn="b"/>
                      <a:r>
                        <a:rPr lang="en-US" sz="2000" b="1" i="0" u="none" strike="noStrike" dirty="0">
                          <a:solidFill>
                            <a:srgbClr val="000000"/>
                          </a:solidFill>
                          <a:latin typeface="Calibri"/>
                        </a:rPr>
                        <a:t>Critical Players</a:t>
                      </a:r>
                    </a:p>
                  </a:txBody>
                  <a:tcPr marL="9525" marR="9525" marT="9525" marB="0" anchor="ctr"/>
                </a:tc>
              </a:tr>
              <a:tr h="370840">
                <a:tc>
                  <a:txBody>
                    <a:bodyPr/>
                    <a:lstStyle/>
                    <a:p>
                      <a:pPr algn="ctr"/>
                      <a:endParaRPr lang="en-US" sz="2000" dirty="0"/>
                    </a:p>
                  </a:txBody>
                  <a:tcPr anchor="ctr"/>
                </a:tc>
                <a:tc>
                  <a:txBody>
                    <a:bodyPr/>
                    <a:lstStyle/>
                    <a:p>
                      <a:pPr algn="ctr" fontAlgn="b"/>
                      <a:r>
                        <a:rPr lang="en-US" sz="2000" b="0" i="0" u="none" strike="noStrike" dirty="0">
                          <a:solidFill>
                            <a:srgbClr val="000000"/>
                          </a:solidFill>
                          <a:latin typeface="Calibri"/>
                        </a:rPr>
                        <a:t>21</a:t>
                      </a:r>
                    </a:p>
                  </a:txBody>
                  <a:tcPr marL="9525" marR="9525" marT="9525" marB="0" anchor="ctr"/>
                </a:tc>
                <a:tc>
                  <a:txBody>
                    <a:bodyPr/>
                    <a:lstStyle/>
                    <a:p>
                      <a:pPr algn="ctr" fontAlgn="b"/>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1</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2</a:t>
                      </a:r>
                      <a:endParaRPr lang="en-US" sz="2000" b="0" i="0" u="none" strike="noStrike" dirty="0">
                        <a:solidFill>
                          <a:srgbClr val="000000"/>
                        </a:solidFill>
                        <a:latin typeface="Calibri"/>
                      </a:endParaRPr>
                    </a:p>
                  </a:txBody>
                  <a:tcPr marL="9525" marR="9525" marT="9525" marB="0" anchor="ctr"/>
                </a:tc>
                <a:tc>
                  <a:txBody>
                    <a:bodyPr/>
                    <a:lstStyle/>
                    <a:p>
                      <a:pPr algn="ctr"/>
                      <a:endParaRPr lang="en-US" sz="2000" dirty="0"/>
                    </a:p>
                  </a:txBody>
                  <a:tcPr anchor="ctr"/>
                </a:tc>
                <a:tc>
                  <a:txBody>
                    <a:bodyPr/>
                    <a:lstStyle/>
                    <a:p>
                      <a:pPr algn="ctr" fontAlgn="b"/>
                      <a:r>
                        <a:rPr lang="en-US" sz="2000" b="0" i="0" u="none" strike="noStrike" dirty="0">
                          <a:solidFill>
                            <a:srgbClr val="000000"/>
                          </a:solidFill>
                          <a:latin typeface="Calibri"/>
                        </a:rPr>
                        <a:t>23</a:t>
                      </a:r>
                    </a:p>
                  </a:txBody>
                  <a:tcPr marL="9525" marR="9525" marT="9525" marB="0" anchor="ctr"/>
                </a:tc>
                <a:tc>
                  <a:txBody>
                    <a:bodyPr/>
                    <a:lstStyle/>
                    <a:p>
                      <a:pPr algn="ctr" fontAlgn="b"/>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1</a:t>
                      </a:r>
                      <a:endParaRPr lang="en-US" sz="2000" b="0" i="0" u="none" strike="noStrike" dirty="0">
                        <a:solidFill>
                          <a:srgbClr val="000000"/>
                        </a:solidFill>
                        <a:latin typeface="Calibri"/>
                      </a:endParaRPr>
                    </a:p>
                  </a:txBody>
                  <a:tcPr marL="9525" marR="9525" marT="9525" marB="0" anchor="ctr"/>
                </a:tc>
              </a:tr>
              <a:tr h="370840">
                <a:tc>
                  <a:txBody>
                    <a:bodyPr/>
                    <a:lstStyle/>
                    <a:p>
                      <a:pPr algn="ctr"/>
                      <a:endParaRPr lang="en-US" sz="2000" dirty="0"/>
                    </a:p>
                  </a:txBody>
                  <a:tcPr anchor="ctr"/>
                </a:tc>
                <a:tc>
                  <a:txBody>
                    <a:bodyPr/>
                    <a:lstStyle/>
                    <a:p>
                      <a:pPr algn="ctr" fontAlgn="b"/>
                      <a:r>
                        <a:rPr lang="en-US" sz="2000" b="0" i="0" u="none" strike="noStrike" dirty="0">
                          <a:solidFill>
                            <a:srgbClr val="000000"/>
                          </a:solidFill>
                          <a:latin typeface="Calibri"/>
                        </a:rPr>
                        <a:t>21</a:t>
                      </a:r>
                    </a:p>
                  </a:txBody>
                  <a:tcPr marL="9525" marR="9525" marT="9525" marB="0" anchor="ctr"/>
                </a:tc>
                <a:tc>
                  <a:txBody>
                    <a:bodyPr/>
                    <a:lstStyle/>
                    <a:p>
                      <a:pPr algn="ctr" fontAlgn="b"/>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1</a:t>
                      </a:r>
                      <a:r>
                        <a:rPr lang="en-US" sz="2000" b="0" i="0" u="none" strike="noStrike" dirty="0" smtClean="0">
                          <a:solidFill>
                            <a:srgbClr val="000000"/>
                          </a:solidFill>
                          <a:latin typeface="Calibri"/>
                        </a:rPr>
                        <a:t>, </a:t>
                      </a:r>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2</a:t>
                      </a:r>
                      <a:endParaRPr lang="en-US" sz="2000" b="0" i="0" u="none" strike="noStrike" dirty="0">
                        <a:solidFill>
                          <a:srgbClr val="000000"/>
                        </a:solidFill>
                        <a:latin typeface="Calibri"/>
                      </a:endParaRPr>
                    </a:p>
                  </a:txBody>
                  <a:tcPr marL="9525" marR="9525" marT="9525" marB="0" anchor="ctr"/>
                </a:tc>
                <a:tc>
                  <a:txBody>
                    <a:bodyPr/>
                    <a:lstStyle/>
                    <a:p>
                      <a:pPr algn="ctr"/>
                      <a:endParaRPr lang="en-US" sz="2000" dirty="0"/>
                    </a:p>
                  </a:txBody>
                  <a:tcPr anchor="ctr"/>
                </a:tc>
                <a:tc>
                  <a:txBody>
                    <a:bodyPr/>
                    <a:lstStyle/>
                    <a:p>
                      <a:pPr algn="ctr" fontAlgn="b"/>
                      <a:r>
                        <a:rPr lang="en-US" sz="2000" b="0" i="0" u="none" strike="noStrike" dirty="0" smtClean="0">
                          <a:solidFill>
                            <a:srgbClr val="000000"/>
                          </a:solidFill>
                          <a:latin typeface="Calibri"/>
                        </a:rPr>
                        <a:t>24</a:t>
                      </a:r>
                      <a:endParaRPr lang="en-US" sz="2000" b="0" i="0" u="none" strike="noStrike" dirty="0">
                        <a:solidFill>
                          <a:srgbClr val="000000"/>
                        </a:solidFill>
                        <a:latin typeface="Calibri"/>
                      </a:endParaRPr>
                    </a:p>
                  </a:txBody>
                  <a:tcPr marL="9525" marR="9525" marT="9525" marB="0" anchor="ctr"/>
                </a:tc>
                <a:tc>
                  <a:txBody>
                    <a:bodyPr/>
                    <a:lstStyle/>
                    <a:p>
                      <a:pPr algn="ctr" fontAlgn="b"/>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1</a:t>
                      </a:r>
                      <a:endParaRPr lang="en-US" sz="2000" b="0" i="0" u="none" strike="noStrike" dirty="0">
                        <a:solidFill>
                          <a:srgbClr val="000000"/>
                        </a:solidFill>
                        <a:latin typeface="Calibri"/>
                      </a:endParaRPr>
                    </a:p>
                  </a:txBody>
                  <a:tcPr marL="9525" marR="9525" marT="9525" marB="0" anchor="ctr"/>
                </a:tc>
              </a:tr>
              <a:tr h="370840">
                <a:tc>
                  <a:txBody>
                    <a:bodyPr/>
                    <a:lstStyle/>
                    <a:p>
                      <a:pPr algn="ctr"/>
                      <a:endParaRPr lang="en-US" sz="2000" dirty="0"/>
                    </a:p>
                  </a:txBody>
                  <a:tcPr anchor="ctr"/>
                </a:tc>
                <a:tc>
                  <a:txBody>
                    <a:bodyPr/>
                    <a:lstStyle/>
                    <a:p>
                      <a:pPr algn="ctr" fontAlgn="b"/>
                      <a:r>
                        <a:rPr lang="en-US" sz="2000" b="0" i="0" u="none" strike="noStrike" dirty="0">
                          <a:solidFill>
                            <a:srgbClr val="000000"/>
                          </a:solidFill>
                          <a:latin typeface="Calibri"/>
                        </a:rPr>
                        <a:t>21</a:t>
                      </a:r>
                    </a:p>
                  </a:txBody>
                  <a:tcPr marL="9525" marR="9525" marT="9525" marB="0" anchor="ctr"/>
                </a:tc>
                <a:tc>
                  <a:txBody>
                    <a:bodyPr/>
                    <a:lstStyle/>
                    <a:p>
                      <a:pPr algn="ctr" fontAlgn="b"/>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1</a:t>
                      </a:r>
                      <a:endParaRPr lang="en-US" sz="2000" b="0" i="0" u="none" strike="noStrike" dirty="0">
                        <a:solidFill>
                          <a:srgbClr val="000000"/>
                        </a:solidFill>
                        <a:latin typeface="Calibri"/>
                      </a:endParaRPr>
                    </a:p>
                  </a:txBody>
                  <a:tcPr marL="9525" marR="9525" marT="9525" marB="0" anchor="ctr"/>
                </a:tc>
                <a:tc>
                  <a:txBody>
                    <a:bodyPr/>
                    <a:lstStyle/>
                    <a:p>
                      <a:pPr algn="ctr"/>
                      <a:endParaRPr lang="en-US" sz="2000"/>
                    </a:p>
                  </a:txBody>
                  <a:tcPr anchor="ctr"/>
                </a:tc>
                <a:tc>
                  <a:txBody>
                    <a:bodyPr/>
                    <a:lstStyle/>
                    <a:p>
                      <a:pPr algn="ctr" fontAlgn="b"/>
                      <a:r>
                        <a:rPr lang="en-US" sz="2000" b="0" i="0" u="none" strike="noStrike" dirty="0" smtClean="0">
                          <a:solidFill>
                            <a:srgbClr val="000000"/>
                          </a:solidFill>
                          <a:latin typeface="Calibri"/>
                        </a:rPr>
                        <a:t>24</a:t>
                      </a:r>
                      <a:endParaRPr lang="en-US" sz="2000" b="0" i="0" u="none" strike="noStrike" dirty="0">
                        <a:solidFill>
                          <a:srgbClr val="000000"/>
                        </a:solidFill>
                        <a:latin typeface="Calibri"/>
                      </a:endParaRPr>
                    </a:p>
                  </a:txBody>
                  <a:tcPr marL="9525" marR="9525" marT="9525" marB="0" anchor="ctr"/>
                </a:tc>
                <a:tc>
                  <a:txBody>
                    <a:bodyPr/>
                    <a:lstStyle/>
                    <a:p>
                      <a:pPr algn="ctr" fontAlgn="b"/>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1</a:t>
                      </a:r>
                      <a:endParaRPr lang="en-US" sz="2000" b="0" i="0" u="none" strike="noStrike" dirty="0">
                        <a:solidFill>
                          <a:srgbClr val="000000"/>
                        </a:solidFill>
                        <a:latin typeface="Calibri"/>
                      </a:endParaRPr>
                    </a:p>
                  </a:txBody>
                  <a:tcPr marL="9525" marR="9525" marT="9525" marB="0" anchor="ctr"/>
                </a:tc>
              </a:tr>
              <a:tr h="370840">
                <a:tc>
                  <a:txBody>
                    <a:bodyPr/>
                    <a:lstStyle/>
                    <a:p>
                      <a:pPr algn="ctr"/>
                      <a:endParaRPr lang="en-US" sz="2000" dirty="0"/>
                    </a:p>
                  </a:txBody>
                  <a:tcPr anchor="ctr"/>
                </a:tc>
                <a:tc>
                  <a:txBody>
                    <a:bodyPr/>
                    <a:lstStyle/>
                    <a:p>
                      <a:pPr algn="ctr" fontAlgn="b"/>
                      <a:r>
                        <a:rPr lang="en-US" sz="2000" b="0" i="0" u="none" strike="noStrike" dirty="0">
                          <a:solidFill>
                            <a:srgbClr val="000000"/>
                          </a:solidFill>
                          <a:latin typeface="Calibri"/>
                        </a:rPr>
                        <a:t>22</a:t>
                      </a:r>
                    </a:p>
                  </a:txBody>
                  <a:tcPr marL="9525" marR="9525" marT="9525" marB="0" anchor="ctr"/>
                </a:tc>
                <a:tc>
                  <a:txBody>
                    <a:bodyPr/>
                    <a:lstStyle/>
                    <a:p>
                      <a:pPr algn="ctr" fontAlgn="b"/>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1</a:t>
                      </a:r>
                      <a:endParaRPr lang="en-US" sz="2000" b="0" i="0" u="none" strike="noStrike" dirty="0">
                        <a:solidFill>
                          <a:srgbClr val="000000"/>
                        </a:solidFill>
                        <a:latin typeface="Calibri"/>
                      </a:endParaRPr>
                    </a:p>
                  </a:txBody>
                  <a:tcPr marL="9525" marR="9525" marT="9525" marB="0" anchor="ctr"/>
                </a:tc>
                <a:tc>
                  <a:txBody>
                    <a:bodyPr/>
                    <a:lstStyle/>
                    <a:p>
                      <a:pPr algn="ctr"/>
                      <a:endParaRPr lang="en-US" sz="2000"/>
                    </a:p>
                  </a:txBody>
                  <a:tcPr anchor="ctr"/>
                </a:tc>
                <a:tc>
                  <a:txBody>
                    <a:bodyPr/>
                    <a:lstStyle/>
                    <a:p>
                      <a:pPr algn="ctr" fontAlgn="b"/>
                      <a:r>
                        <a:rPr lang="en-US" sz="2000" b="0" i="0" u="none" strike="noStrike" dirty="0" smtClean="0">
                          <a:solidFill>
                            <a:srgbClr val="000000"/>
                          </a:solidFill>
                          <a:latin typeface="Calibri"/>
                        </a:rPr>
                        <a:t>25</a:t>
                      </a:r>
                      <a:endParaRPr lang="en-US" sz="2000" b="0" i="0" u="none" strike="noStrike" dirty="0">
                        <a:solidFill>
                          <a:srgbClr val="000000"/>
                        </a:solidFill>
                        <a:latin typeface="Calibri"/>
                      </a:endParaRPr>
                    </a:p>
                  </a:txBody>
                  <a:tcPr marL="9525" marR="9525" marT="9525" marB="0" anchor="ctr"/>
                </a:tc>
                <a:tc>
                  <a:txBody>
                    <a:bodyPr/>
                    <a:lstStyle/>
                    <a:p>
                      <a:pPr algn="ctr" fontAlgn="b"/>
                      <a:r>
                        <a:rPr lang="en-US" sz="2000" b="0" i="0" u="none" strike="noStrike" dirty="0" smtClean="0">
                          <a:solidFill>
                            <a:srgbClr val="000000"/>
                          </a:solidFill>
                          <a:latin typeface="+mn-lt"/>
                        </a:rPr>
                        <a:t>None</a:t>
                      </a:r>
                      <a:endParaRPr lang="en-US" sz="2000" b="0" i="0" u="none" strike="noStrike" dirty="0">
                        <a:solidFill>
                          <a:srgbClr val="000000"/>
                        </a:solidFill>
                        <a:latin typeface="Calibri"/>
                      </a:endParaRPr>
                    </a:p>
                  </a:txBody>
                  <a:tcPr marL="9525" marR="9525" marT="9525" marB="0" anchor="ctr"/>
                </a:tc>
              </a:tr>
              <a:tr h="370840">
                <a:tc>
                  <a:txBody>
                    <a:bodyPr/>
                    <a:lstStyle/>
                    <a:p>
                      <a:pPr algn="ctr"/>
                      <a:endParaRPr lang="en-US" sz="2000" dirty="0"/>
                    </a:p>
                  </a:txBody>
                  <a:tcPr anchor="ctr"/>
                </a:tc>
                <a:tc>
                  <a:txBody>
                    <a:bodyPr/>
                    <a:lstStyle/>
                    <a:p>
                      <a:pPr algn="ctr" fontAlgn="b"/>
                      <a:r>
                        <a:rPr lang="en-US" sz="2000" b="0" i="0" u="none" strike="noStrike" dirty="0">
                          <a:solidFill>
                            <a:srgbClr val="000000"/>
                          </a:solidFill>
                          <a:latin typeface="Calibri"/>
                        </a:rPr>
                        <a:t>22</a:t>
                      </a:r>
                    </a:p>
                  </a:txBody>
                  <a:tcPr marL="9525" marR="9525" marT="9525" marB="0" anchor="ctr"/>
                </a:tc>
                <a:tc>
                  <a:txBody>
                    <a:bodyPr/>
                    <a:lstStyle/>
                    <a:p>
                      <a:pPr algn="ctr" fontAlgn="b"/>
                      <a:r>
                        <a:rPr lang="en-US" sz="2000" b="0" i="1" u="none" strike="noStrike" dirty="0" smtClean="0">
                          <a:solidFill>
                            <a:srgbClr val="000000"/>
                          </a:solidFill>
                          <a:latin typeface="+mn-lt"/>
                        </a:rPr>
                        <a:t>P</a:t>
                      </a:r>
                      <a:r>
                        <a:rPr lang="en-US" sz="2000" b="0" i="0" u="none" strike="noStrike" baseline="-25000" dirty="0" smtClean="0">
                          <a:solidFill>
                            <a:srgbClr val="000000"/>
                          </a:solidFill>
                          <a:latin typeface="+mn-lt"/>
                        </a:rPr>
                        <a:t>1</a:t>
                      </a:r>
                      <a:endParaRPr lang="en-US" sz="2000" b="0" i="0" u="none" strike="noStrike" dirty="0">
                        <a:solidFill>
                          <a:srgbClr val="000000"/>
                        </a:solidFill>
                        <a:latin typeface="Calibri"/>
                      </a:endParaRPr>
                    </a:p>
                  </a:txBody>
                  <a:tcPr marL="9525" marR="9525" marT="9525" marB="0" anchor="ctr"/>
                </a:tc>
                <a:tc>
                  <a:txBody>
                    <a:bodyPr/>
                    <a:lstStyle/>
                    <a:p>
                      <a:pPr algn="ctr"/>
                      <a:endParaRPr lang="en-US" sz="2000"/>
                    </a:p>
                  </a:txBody>
                  <a:tcPr anchor="ctr"/>
                </a:tc>
                <a:tc>
                  <a:txBody>
                    <a:bodyPr/>
                    <a:lstStyle/>
                    <a:p>
                      <a:pPr algn="ctr" fontAlgn="b"/>
                      <a:r>
                        <a:rPr lang="en-US" sz="2000" b="0" i="0" u="none" strike="noStrike" dirty="0" smtClean="0">
                          <a:solidFill>
                            <a:srgbClr val="000000"/>
                          </a:solidFill>
                          <a:latin typeface="Calibri"/>
                        </a:rPr>
                        <a:t>27</a:t>
                      </a:r>
                      <a:endParaRPr lang="en-US" sz="2000" b="0" i="0" u="none" strike="noStrike" dirty="0">
                        <a:solidFill>
                          <a:srgbClr val="000000"/>
                        </a:solidFill>
                        <a:latin typeface="Calibri"/>
                      </a:endParaRPr>
                    </a:p>
                  </a:txBody>
                  <a:tcPr marL="9525" marR="9525" marT="9525" marB="0" anchor="ctr"/>
                </a:tc>
                <a:tc>
                  <a:txBody>
                    <a:bodyPr/>
                    <a:lstStyle/>
                    <a:p>
                      <a:pPr algn="ctr" fontAlgn="b"/>
                      <a:r>
                        <a:rPr lang="en-US" sz="2000" b="0" i="0" u="none" strike="noStrike" dirty="0" smtClean="0">
                          <a:solidFill>
                            <a:srgbClr val="000000"/>
                          </a:solidFill>
                          <a:latin typeface="+mn-lt"/>
                        </a:rPr>
                        <a:t>None</a:t>
                      </a:r>
                      <a:endParaRPr lang="en-US" sz="2000" b="0" i="0" u="none" strike="noStrike" dirty="0">
                        <a:solidFill>
                          <a:srgbClr val="000000"/>
                        </a:solidFill>
                        <a:latin typeface="Calibri"/>
                      </a:endParaRPr>
                    </a:p>
                  </a:txBody>
                  <a:tcPr marL="9525" marR="9525" marT="9525" marB="0" anchor="ctr"/>
                </a:tc>
              </a:tr>
            </a:tbl>
          </a:graphicData>
        </a:graphic>
      </p:graphicFrame>
      <p:graphicFrame>
        <p:nvGraphicFramePr>
          <p:cNvPr id="172049" name="Object 17"/>
          <p:cNvGraphicFramePr>
            <a:graphicFrameLocks noChangeAspect="1"/>
          </p:cNvGraphicFramePr>
          <p:nvPr/>
        </p:nvGraphicFramePr>
        <p:xfrm>
          <a:off x="533400" y="2456788"/>
          <a:ext cx="1295400" cy="368300"/>
        </p:xfrm>
        <a:graphic>
          <a:graphicData uri="http://schemas.openxmlformats.org/presentationml/2006/ole">
            <mc:AlternateContent xmlns:mc="http://schemas.openxmlformats.org/markup-compatibility/2006">
              <mc:Choice xmlns:v="urn:schemas-microsoft-com:vml" Requires="v">
                <p:oleObj spid="_x0000_s172130" name="Equation" r:id="rId3" imgW="1295280" imgH="368280" progId="Equation.DSMT4">
                  <p:embed/>
                </p:oleObj>
              </mc:Choice>
              <mc:Fallback>
                <p:oleObj name="Equation" r:id="rId3" imgW="1295280" imgH="368280" progId="Equation.DSMT4">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456788"/>
                        <a:ext cx="1295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2050" name="Object 18"/>
          <p:cNvGraphicFramePr>
            <a:graphicFrameLocks noChangeAspect="1"/>
          </p:cNvGraphicFramePr>
          <p:nvPr/>
        </p:nvGraphicFramePr>
        <p:xfrm>
          <a:off x="393700" y="2796844"/>
          <a:ext cx="1587500" cy="368300"/>
        </p:xfrm>
        <a:graphic>
          <a:graphicData uri="http://schemas.openxmlformats.org/presentationml/2006/ole">
            <mc:AlternateContent xmlns:mc="http://schemas.openxmlformats.org/markup-compatibility/2006">
              <mc:Choice xmlns:v="urn:schemas-microsoft-com:vml" Requires="v">
                <p:oleObj spid="_x0000_s172131" name="Equation" r:id="rId5" imgW="1587240" imgH="368280" progId="Equation.DSMT4">
                  <p:embed/>
                </p:oleObj>
              </mc:Choice>
              <mc:Fallback>
                <p:oleObj name="Equation" r:id="rId5" imgW="1587240" imgH="368280" progId="Equation.DSMT4">
                  <p:embed/>
                  <p:pic>
                    <p:nvPicPr>
                      <p:cNvPr id="0"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700" y="2796844"/>
                        <a:ext cx="1587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2052" name="Object 20"/>
          <p:cNvGraphicFramePr>
            <a:graphicFrameLocks noChangeAspect="1"/>
          </p:cNvGraphicFramePr>
          <p:nvPr/>
        </p:nvGraphicFramePr>
        <p:xfrm>
          <a:off x="497242" y="3245374"/>
          <a:ext cx="1308100" cy="368300"/>
        </p:xfrm>
        <a:graphic>
          <a:graphicData uri="http://schemas.openxmlformats.org/presentationml/2006/ole">
            <mc:AlternateContent xmlns:mc="http://schemas.openxmlformats.org/markup-compatibility/2006">
              <mc:Choice xmlns:v="urn:schemas-microsoft-com:vml" Requires="v">
                <p:oleObj spid="_x0000_s172132" name="Equation" r:id="rId7" imgW="1307880" imgH="368280" progId="Equation.DSMT4">
                  <p:embed/>
                </p:oleObj>
              </mc:Choice>
              <mc:Fallback>
                <p:oleObj name="Equation" r:id="rId7" imgW="1307880" imgH="368280" progId="Equation.DSMT4">
                  <p:embed/>
                  <p:pic>
                    <p:nvPicPr>
                      <p:cNvPr id="0" name="Picture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7242" y="3245374"/>
                        <a:ext cx="1308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2053" name="Object 21"/>
          <p:cNvGraphicFramePr>
            <a:graphicFrameLocks noChangeAspect="1"/>
          </p:cNvGraphicFramePr>
          <p:nvPr/>
        </p:nvGraphicFramePr>
        <p:xfrm>
          <a:off x="509942" y="3647890"/>
          <a:ext cx="1295400" cy="368300"/>
        </p:xfrm>
        <a:graphic>
          <a:graphicData uri="http://schemas.openxmlformats.org/presentationml/2006/ole">
            <mc:AlternateContent xmlns:mc="http://schemas.openxmlformats.org/markup-compatibility/2006">
              <mc:Choice xmlns:v="urn:schemas-microsoft-com:vml" Requires="v">
                <p:oleObj spid="_x0000_s172133" name="Equation" r:id="rId9" imgW="1295280" imgH="368280" progId="Equation.DSMT4">
                  <p:embed/>
                </p:oleObj>
              </mc:Choice>
              <mc:Fallback>
                <p:oleObj name="Equation" r:id="rId9" imgW="1295280" imgH="368280" progId="Equation.DSMT4">
                  <p:embed/>
                  <p:pic>
                    <p:nvPicPr>
                      <p:cNvPr id="0" name="Picture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9942" y="3647890"/>
                        <a:ext cx="1295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2054" name="Object 22"/>
          <p:cNvGraphicFramePr>
            <a:graphicFrameLocks noChangeAspect="1"/>
          </p:cNvGraphicFramePr>
          <p:nvPr/>
        </p:nvGraphicFramePr>
        <p:xfrm>
          <a:off x="4660900" y="2057400"/>
          <a:ext cx="1587500" cy="368300"/>
        </p:xfrm>
        <a:graphic>
          <a:graphicData uri="http://schemas.openxmlformats.org/presentationml/2006/ole">
            <mc:AlternateContent xmlns:mc="http://schemas.openxmlformats.org/markup-compatibility/2006">
              <mc:Choice xmlns:v="urn:schemas-microsoft-com:vml" Requires="v">
                <p:oleObj spid="_x0000_s172134" name="Equation" r:id="rId11" imgW="1587240" imgH="368280" progId="Equation.DSMT4">
                  <p:embed/>
                </p:oleObj>
              </mc:Choice>
              <mc:Fallback>
                <p:oleObj name="Equation" r:id="rId11" imgW="1587240" imgH="368280" progId="Equation.DSMT4">
                  <p:embed/>
                  <p:pic>
                    <p:nvPicPr>
                      <p:cNvPr id="0" name="Picture 2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60900" y="2057400"/>
                        <a:ext cx="1587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2055" name="Object 23"/>
          <p:cNvGraphicFramePr>
            <a:graphicFrameLocks noChangeAspect="1"/>
          </p:cNvGraphicFramePr>
          <p:nvPr/>
        </p:nvGraphicFramePr>
        <p:xfrm>
          <a:off x="4647152" y="2438400"/>
          <a:ext cx="1587500" cy="368300"/>
        </p:xfrm>
        <a:graphic>
          <a:graphicData uri="http://schemas.openxmlformats.org/presentationml/2006/ole">
            <mc:AlternateContent xmlns:mc="http://schemas.openxmlformats.org/markup-compatibility/2006">
              <mc:Choice xmlns:v="urn:schemas-microsoft-com:vml" Requires="v">
                <p:oleObj spid="_x0000_s172135" name="Equation" r:id="rId13" imgW="1587240" imgH="368280" progId="Equation.DSMT4">
                  <p:embed/>
                </p:oleObj>
              </mc:Choice>
              <mc:Fallback>
                <p:oleObj name="Equation" r:id="rId13" imgW="1587240" imgH="368280" progId="Equation.DSMT4">
                  <p:embed/>
                  <p:pic>
                    <p:nvPicPr>
                      <p:cNvPr id="0" name="Picture 2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47152" y="2438400"/>
                        <a:ext cx="1587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2056" name="Object 24"/>
          <p:cNvGraphicFramePr>
            <a:graphicFrameLocks noChangeAspect="1"/>
          </p:cNvGraphicFramePr>
          <p:nvPr/>
        </p:nvGraphicFramePr>
        <p:xfrm>
          <a:off x="4638490" y="2851674"/>
          <a:ext cx="1587500" cy="368300"/>
        </p:xfrm>
        <a:graphic>
          <a:graphicData uri="http://schemas.openxmlformats.org/presentationml/2006/ole">
            <mc:AlternateContent xmlns:mc="http://schemas.openxmlformats.org/markup-compatibility/2006">
              <mc:Choice xmlns:v="urn:schemas-microsoft-com:vml" Requires="v">
                <p:oleObj spid="_x0000_s172136" name="Equation" r:id="rId15" imgW="1587240" imgH="368280" progId="Equation.DSMT4">
                  <p:embed/>
                </p:oleObj>
              </mc:Choice>
              <mc:Fallback>
                <p:oleObj name="Equation" r:id="rId15" imgW="1587240" imgH="368280" progId="Equation.DSMT4">
                  <p:embed/>
                  <p:pic>
                    <p:nvPicPr>
                      <p:cNvPr id="0" name="Picture 2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638490" y="2851674"/>
                        <a:ext cx="1587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2057" name="Object 25"/>
          <p:cNvGraphicFramePr>
            <a:graphicFrameLocks noChangeAspect="1"/>
          </p:cNvGraphicFramePr>
          <p:nvPr/>
        </p:nvGraphicFramePr>
        <p:xfrm>
          <a:off x="4649248" y="3223334"/>
          <a:ext cx="1587500" cy="368300"/>
        </p:xfrm>
        <a:graphic>
          <a:graphicData uri="http://schemas.openxmlformats.org/presentationml/2006/ole">
            <mc:AlternateContent xmlns:mc="http://schemas.openxmlformats.org/markup-compatibility/2006">
              <mc:Choice xmlns:v="urn:schemas-microsoft-com:vml" Requires="v">
                <p:oleObj spid="_x0000_s172137" name="Equation" r:id="rId17" imgW="1587240" imgH="368280" progId="Equation.DSMT4">
                  <p:embed/>
                </p:oleObj>
              </mc:Choice>
              <mc:Fallback>
                <p:oleObj name="Equation" r:id="rId17" imgW="1587240" imgH="368280" progId="Equation.DSMT4">
                  <p:embed/>
                  <p:pic>
                    <p:nvPicPr>
                      <p:cNvPr id="0" name="Picture 2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49248" y="3223334"/>
                        <a:ext cx="1587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2058" name="Object 26"/>
          <p:cNvGraphicFramePr>
            <a:graphicFrameLocks noChangeAspect="1"/>
          </p:cNvGraphicFramePr>
          <p:nvPr/>
        </p:nvGraphicFramePr>
        <p:xfrm>
          <a:off x="4499684" y="3626374"/>
          <a:ext cx="1866900" cy="368300"/>
        </p:xfrm>
        <a:graphic>
          <a:graphicData uri="http://schemas.openxmlformats.org/presentationml/2006/ole">
            <mc:AlternateContent xmlns:mc="http://schemas.openxmlformats.org/markup-compatibility/2006">
              <mc:Choice xmlns:v="urn:schemas-microsoft-com:vml" Requires="v">
                <p:oleObj spid="_x0000_s172138" name="Equation" r:id="rId19" imgW="1866600" imgH="368280" progId="Equation.DSMT4">
                  <p:embed/>
                </p:oleObj>
              </mc:Choice>
              <mc:Fallback>
                <p:oleObj name="Equation" r:id="rId19" imgW="1866600" imgH="368280" progId="Equation.DSMT4">
                  <p:embed/>
                  <p:pic>
                    <p:nvPicPr>
                      <p:cNvPr id="0" name="Picture 26"/>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499684" y="3626374"/>
                        <a:ext cx="1866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2059" name="Object 27"/>
          <p:cNvGraphicFramePr>
            <a:graphicFrameLocks noChangeAspect="1"/>
          </p:cNvGraphicFramePr>
          <p:nvPr/>
        </p:nvGraphicFramePr>
        <p:xfrm>
          <a:off x="533400" y="2057400"/>
          <a:ext cx="1308100" cy="368300"/>
        </p:xfrm>
        <a:graphic>
          <a:graphicData uri="http://schemas.openxmlformats.org/presentationml/2006/ole">
            <mc:AlternateContent xmlns:mc="http://schemas.openxmlformats.org/markup-compatibility/2006">
              <mc:Choice xmlns:v="urn:schemas-microsoft-com:vml" Requires="v">
                <p:oleObj spid="_x0000_s172139" name="Equation" r:id="rId21" imgW="1307880" imgH="368280" progId="Equation.DSMT4">
                  <p:embed/>
                </p:oleObj>
              </mc:Choice>
              <mc:Fallback>
                <p:oleObj name="Equation" r:id="rId21" imgW="1307880" imgH="368280" progId="Equation.DSMT4">
                  <p:embed/>
                  <p:pic>
                    <p:nvPicPr>
                      <p:cNvPr id="0" name="Picture 27"/>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33400" y="2057400"/>
                        <a:ext cx="1308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t>
            </a:r>
            <a:r>
              <a:rPr lang="en-US" dirty="0" err="1" smtClean="0"/>
              <a:t>Banzhaf</a:t>
            </a:r>
            <a:r>
              <a:rPr lang="en-US" dirty="0" smtClean="0"/>
              <a:t> Power Index (cont.)</a:t>
            </a:r>
            <a:endParaRPr lang="en-US" dirty="0"/>
          </a:p>
        </p:txBody>
      </p:sp>
      <p:sp>
        <p:nvSpPr>
          <p:cNvPr id="3" name="Content Placeholder 2"/>
          <p:cNvSpPr>
            <a:spLocks noGrp="1"/>
          </p:cNvSpPr>
          <p:nvPr>
            <p:ph idx="1"/>
          </p:nvPr>
        </p:nvSpPr>
        <p:spPr/>
        <p:txBody>
          <a:bodyPr/>
          <a:lstStyle/>
          <a:p>
            <a:r>
              <a:rPr lang="en-US" b="1" dirty="0" smtClean="0"/>
              <a:t>Step 3: </a:t>
            </a:r>
            <a:r>
              <a:rPr lang="en-US" dirty="0" smtClean="0"/>
              <a:t>Determine how many times each player is critical—called </a:t>
            </a:r>
            <a:r>
              <a:rPr lang="en-US" dirty="0" err="1" smtClean="0"/>
              <a:t>Banzhaf</a:t>
            </a:r>
            <a:r>
              <a:rPr lang="en-US" dirty="0" smtClean="0"/>
              <a:t> power.</a:t>
            </a:r>
          </a:p>
          <a:p>
            <a:endParaRPr lang="en-US" dirty="0"/>
          </a:p>
        </p:txBody>
      </p:sp>
      <p:graphicFrame>
        <p:nvGraphicFramePr>
          <p:cNvPr id="4" name="Content Placeholder 3"/>
          <p:cNvGraphicFramePr>
            <a:graphicFrameLocks/>
          </p:cNvGraphicFramePr>
          <p:nvPr/>
        </p:nvGraphicFramePr>
        <p:xfrm>
          <a:off x="1676400" y="2362200"/>
          <a:ext cx="5597081" cy="3002280"/>
        </p:xfrm>
        <a:graphic>
          <a:graphicData uri="http://schemas.openxmlformats.org/drawingml/2006/table">
            <a:tbl>
              <a:tblPr firstRow="1" bandRow="1">
                <a:tableStyleId>{5C22544A-7EE6-4342-B048-85BDC9FD1C3A}</a:tableStyleId>
              </a:tblPr>
              <a:tblGrid>
                <a:gridCol w="2743200"/>
                <a:gridCol w="2853881"/>
              </a:tblGrid>
              <a:tr h="370840">
                <a:tc gridSpan="2">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3: Number </a:t>
                      </a:r>
                      <a:r>
                        <a:rPr lang="en-US" sz="2400" b="1" i="0" u="none" strike="noStrike" dirty="0">
                          <a:solidFill>
                            <a:schemeClr val="bg1"/>
                          </a:solidFill>
                          <a:latin typeface="Calibri"/>
                        </a:rPr>
                        <a:t>of Times a Player is </a:t>
                      </a:r>
                      <a:r>
                        <a:rPr lang="en-US" sz="2400" b="1" i="0" u="none" strike="noStrike" dirty="0" smtClean="0">
                          <a:solidFill>
                            <a:schemeClr val="bg1"/>
                          </a:solidFill>
                          <a:latin typeface="Calibri"/>
                        </a:rPr>
                        <a:t>Critical</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chemeClr val="bg1"/>
                        </a:solidFill>
                        <a:latin typeface="Calibri"/>
                      </a:endParaRPr>
                    </a:p>
                  </a:txBody>
                  <a:tcPr marL="9525" marR="9525" marT="9525" marB="0" anchor="ctr"/>
                </a:tc>
              </a:tr>
              <a:tr h="370840">
                <a:tc>
                  <a:txBody>
                    <a:bodyPr/>
                    <a:lstStyle/>
                    <a:p>
                      <a:pPr algn="ctr" fontAlgn="b"/>
                      <a:r>
                        <a:rPr lang="en-US" sz="2400" b="1" i="0" u="none" strike="noStrike" dirty="0">
                          <a:solidFill>
                            <a:srgbClr val="000000"/>
                          </a:solidFill>
                          <a:latin typeface="Calibri"/>
                        </a:rPr>
                        <a:t>Player</a:t>
                      </a:r>
                    </a:p>
                  </a:txBody>
                  <a:tcPr marL="9525" marR="9525" marT="9525" marB="0" anchor="ctr"/>
                </a:tc>
                <a:tc>
                  <a:txBody>
                    <a:bodyPr/>
                    <a:lstStyle/>
                    <a:p>
                      <a:pPr algn="ctr" fontAlgn="b"/>
                      <a:r>
                        <a:rPr lang="en-US" sz="2400" b="1" i="0" u="none" strike="noStrike" dirty="0" err="1">
                          <a:solidFill>
                            <a:srgbClr val="000000"/>
                          </a:solidFill>
                          <a:latin typeface="Calibri"/>
                        </a:rPr>
                        <a:t>Banzhaf</a:t>
                      </a:r>
                      <a:endParaRPr lang="en-US" sz="2400" b="1"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a:solidFill>
                            <a:srgbClr val="000000"/>
                          </a:solidFill>
                          <a:latin typeface="Calibri"/>
                        </a:rPr>
                        <a:t>1</a:t>
                      </a:r>
                    </a:p>
                  </a:txBody>
                  <a:tcPr marL="9525" marR="9525" marT="9525" marB="0" anchor="ctr"/>
                </a:tc>
                <a:tc>
                  <a:txBody>
                    <a:bodyPr/>
                    <a:lstStyle/>
                    <a:p>
                      <a:pPr algn="ctr" fontAlgn="b"/>
                      <a:r>
                        <a:rPr lang="en-US" sz="2400" b="0" i="0" u="none" strike="noStrike" dirty="0">
                          <a:solidFill>
                            <a:srgbClr val="000000"/>
                          </a:solidFill>
                          <a:latin typeface="Calibri"/>
                        </a:rPr>
                        <a:t>20</a:t>
                      </a:r>
                    </a:p>
                  </a:txBody>
                  <a:tcPr marL="9525" marR="9525" marT="9525" marB="0" anchor="ctr"/>
                </a:tc>
              </a:tr>
              <a:tr h="370840">
                <a:tc>
                  <a:txBody>
                    <a:bodyPr/>
                    <a:lstStyle/>
                    <a:p>
                      <a:pPr algn="ctr" fontAlgn="b"/>
                      <a:r>
                        <a:rPr lang="en-US" sz="2400" b="0" i="0" u="none" strike="noStrike">
                          <a:solidFill>
                            <a:srgbClr val="000000"/>
                          </a:solidFill>
                          <a:latin typeface="Calibri"/>
                        </a:rPr>
                        <a:t>2</a:t>
                      </a:r>
                    </a:p>
                  </a:txBody>
                  <a:tcPr marL="9525" marR="9525" marT="9525" marB="0" anchor="ctr"/>
                </a:tc>
                <a:tc>
                  <a:txBody>
                    <a:bodyPr/>
                    <a:lstStyle/>
                    <a:p>
                      <a:pPr algn="ctr" fontAlgn="b"/>
                      <a:r>
                        <a:rPr lang="en-US" sz="2400" b="0" i="0" u="none" strike="noStrike">
                          <a:solidFill>
                            <a:srgbClr val="000000"/>
                          </a:solidFill>
                          <a:latin typeface="Calibri"/>
                        </a:rPr>
                        <a:t>10</a:t>
                      </a:r>
                    </a:p>
                  </a:txBody>
                  <a:tcPr marL="9525" marR="9525" marT="9525" marB="0" anchor="ctr"/>
                </a:tc>
              </a:tr>
              <a:tr h="370840">
                <a:tc>
                  <a:txBody>
                    <a:bodyPr/>
                    <a:lstStyle/>
                    <a:p>
                      <a:pPr algn="ctr" fontAlgn="b"/>
                      <a:r>
                        <a:rPr lang="en-US" sz="2400" b="0" i="0" u="none" strike="noStrike">
                          <a:solidFill>
                            <a:srgbClr val="000000"/>
                          </a:solidFill>
                          <a:latin typeface="Calibri"/>
                        </a:rPr>
                        <a:t>3</a:t>
                      </a:r>
                    </a:p>
                  </a:txBody>
                  <a:tcPr marL="9525" marR="9525" marT="9525" marB="0" anchor="ctr"/>
                </a:tc>
                <a:tc>
                  <a:txBody>
                    <a:bodyPr/>
                    <a:lstStyle/>
                    <a:p>
                      <a:pPr algn="ctr" fontAlgn="b"/>
                      <a:r>
                        <a:rPr lang="en-US" sz="2400" b="0" i="0" u="none" strike="noStrike" dirty="0">
                          <a:solidFill>
                            <a:srgbClr val="000000"/>
                          </a:solidFill>
                          <a:latin typeface="Calibri"/>
                        </a:rPr>
                        <a:t>8</a:t>
                      </a:r>
                    </a:p>
                  </a:txBody>
                  <a:tcPr marL="9525" marR="9525" marT="9525" marB="0" anchor="ctr"/>
                </a:tc>
              </a:tr>
              <a:tr h="370840">
                <a:tc>
                  <a:txBody>
                    <a:bodyPr/>
                    <a:lstStyle/>
                    <a:p>
                      <a:pPr algn="ctr" fontAlgn="b"/>
                      <a:r>
                        <a:rPr lang="en-US" sz="2400" b="0" i="0" u="none" strike="noStrike">
                          <a:solidFill>
                            <a:srgbClr val="000000"/>
                          </a:solidFill>
                          <a:latin typeface="Calibri"/>
                        </a:rPr>
                        <a:t>4</a:t>
                      </a:r>
                    </a:p>
                  </a:txBody>
                  <a:tcPr marL="9525" marR="9525" marT="9525" marB="0" anchor="ctr"/>
                </a:tc>
                <a:tc>
                  <a:txBody>
                    <a:bodyPr/>
                    <a:lstStyle/>
                    <a:p>
                      <a:pPr algn="ctr" fontAlgn="b"/>
                      <a:r>
                        <a:rPr lang="en-US" sz="2400" b="0" i="0" u="none" strike="noStrike">
                          <a:solidFill>
                            <a:srgbClr val="000000"/>
                          </a:solidFill>
                          <a:latin typeface="Calibri"/>
                        </a:rPr>
                        <a:t>6</a:t>
                      </a:r>
                    </a:p>
                  </a:txBody>
                  <a:tcPr marL="9525" marR="9525" marT="9525" marB="0" anchor="ctr"/>
                </a:tc>
              </a:tr>
              <a:tr h="370840">
                <a:tc>
                  <a:txBody>
                    <a:bodyPr/>
                    <a:lstStyle/>
                    <a:p>
                      <a:pPr algn="ctr" fontAlgn="b"/>
                      <a:r>
                        <a:rPr lang="en-US" sz="2400" b="0" i="0" u="none" strike="noStrike">
                          <a:solidFill>
                            <a:srgbClr val="000000"/>
                          </a:solidFill>
                          <a:latin typeface="Calibri"/>
                        </a:rPr>
                        <a:t>5</a:t>
                      </a:r>
                    </a:p>
                  </a:txBody>
                  <a:tcPr marL="9525" marR="9525" marT="9525" marB="0" anchor="ctr"/>
                </a:tc>
                <a:tc>
                  <a:txBody>
                    <a:bodyPr/>
                    <a:lstStyle/>
                    <a:p>
                      <a:pPr algn="ctr" fontAlgn="b"/>
                      <a:r>
                        <a:rPr lang="en-US" sz="2400" b="0" i="0" u="none" strike="noStrike">
                          <a:solidFill>
                            <a:srgbClr val="000000"/>
                          </a:solidFill>
                          <a:latin typeface="Calibri"/>
                        </a:rPr>
                        <a:t>6</a:t>
                      </a:r>
                    </a:p>
                  </a:txBody>
                  <a:tcPr marL="9525" marR="9525" marT="9525" marB="0" anchor="ctr"/>
                </a:tc>
              </a:tr>
              <a:tr h="370840">
                <a:tc>
                  <a:txBody>
                    <a:bodyPr/>
                    <a:lstStyle/>
                    <a:p>
                      <a:pPr algn="ctr" fontAlgn="b"/>
                      <a:r>
                        <a:rPr lang="en-US" sz="2400" b="0" i="0" u="none" strike="noStrike">
                          <a:solidFill>
                            <a:srgbClr val="000000"/>
                          </a:solidFill>
                          <a:latin typeface="Calibri"/>
                        </a:rPr>
                        <a:t>6</a:t>
                      </a:r>
                    </a:p>
                  </a:txBody>
                  <a:tcPr marL="9525" marR="9525" marT="9525" marB="0" anchor="ctr"/>
                </a:tc>
                <a:tc>
                  <a:txBody>
                    <a:bodyPr/>
                    <a:lstStyle/>
                    <a:p>
                      <a:pPr algn="ctr" fontAlgn="b"/>
                      <a:r>
                        <a:rPr lang="en-US" sz="2400" b="0" i="0" u="none" strike="noStrike" dirty="0">
                          <a:solidFill>
                            <a:srgbClr val="000000"/>
                          </a:solidFill>
                          <a:latin typeface="Calibri"/>
                        </a:rPr>
                        <a:t>2</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t>
            </a:r>
            <a:r>
              <a:rPr lang="en-US" dirty="0" err="1" smtClean="0"/>
              <a:t>Banzhaf</a:t>
            </a:r>
            <a:r>
              <a:rPr lang="en-US" dirty="0" smtClean="0"/>
              <a:t> Power Index (cont.)</a:t>
            </a:r>
            <a:endParaRPr lang="en-US" dirty="0"/>
          </a:p>
        </p:txBody>
      </p:sp>
      <p:sp>
        <p:nvSpPr>
          <p:cNvPr id="5" name="Content Placeholder 4"/>
          <p:cNvSpPr>
            <a:spLocks noGrp="1"/>
          </p:cNvSpPr>
          <p:nvPr>
            <p:ph idx="1"/>
          </p:nvPr>
        </p:nvSpPr>
        <p:spPr/>
        <p:txBody>
          <a:bodyPr/>
          <a:lstStyle/>
          <a:p>
            <a:r>
              <a:rPr lang="en-US" b="1" dirty="0" smtClean="0"/>
              <a:t>Step 4: </a:t>
            </a:r>
            <a:r>
              <a:rPr lang="en-US" dirty="0" smtClean="0"/>
              <a:t>Determine the total number of times all players are critical players—total </a:t>
            </a:r>
            <a:r>
              <a:rPr lang="en-US" dirty="0" err="1" smtClean="0"/>
              <a:t>Banzhaf</a:t>
            </a:r>
            <a:r>
              <a:rPr lang="en-US" dirty="0" smtClean="0"/>
              <a:t> power.</a:t>
            </a:r>
          </a:p>
          <a:p>
            <a:pPr algn="ctr"/>
            <a:r>
              <a:rPr lang="en-US" dirty="0" smtClean="0">
                <a:solidFill>
                  <a:srgbClr val="000099"/>
                </a:solidFill>
              </a:rPr>
              <a:t>20 + 10 + 8 + 6 + 6 + 2 = 52</a:t>
            </a:r>
          </a:p>
          <a:p>
            <a:r>
              <a:rPr lang="en-US" b="1" dirty="0" smtClean="0"/>
              <a:t>Step 5:</a:t>
            </a:r>
            <a:r>
              <a:rPr lang="en-US" dirty="0" smtClean="0"/>
              <a:t> Determine BPI for Player </a:t>
            </a:r>
            <a:r>
              <a:rPr lang="en-US" i="1" dirty="0" smtClean="0"/>
              <a:t>P</a:t>
            </a:r>
            <a:r>
              <a:rPr lang="en-US" dirty="0" smtClean="0"/>
              <a:t> using </a:t>
            </a:r>
            <a:endParaRPr lang="en-US" dirty="0"/>
          </a:p>
        </p:txBody>
      </p:sp>
      <p:graphicFrame>
        <p:nvGraphicFramePr>
          <p:cNvPr id="193538" name="Object 2"/>
          <p:cNvGraphicFramePr>
            <a:graphicFrameLocks noChangeAspect="1"/>
          </p:cNvGraphicFramePr>
          <p:nvPr/>
        </p:nvGraphicFramePr>
        <p:xfrm>
          <a:off x="387350" y="3492500"/>
          <a:ext cx="8369300" cy="774700"/>
        </p:xfrm>
        <a:graphic>
          <a:graphicData uri="http://schemas.openxmlformats.org/presentationml/2006/ole">
            <mc:AlternateContent xmlns:mc="http://schemas.openxmlformats.org/markup-compatibility/2006">
              <mc:Choice xmlns:v="urn:schemas-microsoft-com:vml" Requires="v">
                <p:oleObj spid="_x0000_s193547" name="Equation" r:id="rId3" imgW="8369280" imgH="774360" progId="Equation.DSMT4">
                  <p:embed/>
                </p:oleObj>
              </mc:Choice>
              <mc:Fallback>
                <p:oleObj name="Equation" r:id="rId3" imgW="8369280" imgH="7743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7350" y="3492500"/>
                        <a:ext cx="83693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35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t>
            </a:r>
            <a:r>
              <a:rPr lang="en-US" dirty="0" err="1" smtClean="0"/>
              <a:t>Banzhaf</a:t>
            </a:r>
            <a:r>
              <a:rPr lang="en-US" dirty="0" smtClean="0"/>
              <a:t> Power Index (cont.)</a:t>
            </a:r>
            <a:endParaRPr lang="en-US" dirty="0"/>
          </a:p>
        </p:txBody>
      </p:sp>
      <p:graphicFrame>
        <p:nvGraphicFramePr>
          <p:cNvPr id="6" name="Content Placeholder 5"/>
          <p:cNvGraphicFramePr>
            <a:graphicFrameLocks noGrp="1"/>
          </p:cNvGraphicFramePr>
          <p:nvPr>
            <p:ph idx="1"/>
          </p:nvPr>
        </p:nvGraphicFramePr>
        <p:xfrm>
          <a:off x="2148840" y="1132334"/>
          <a:ext cx="4846320" cy="4843272"/>
        </p:xfrm>
        <a:graphic>
          <a:graphicData uri="http://schemas.openxmlformats.org/drawingml/2006/table">
            <a:tbl>
              <a:tblPr firstRow="1" bandRow="1">
                <a:tableStyleId>{5C22544A-7EE6-4342-B048-85BDC9FD1C3A}</a:tableStyleId>
              </a:tblPr>
              <a:tblGrid>
                <a:gridCol w="822960"/>
                <a:gridCol w="1005840"/>
                <a:gridCol w="3017520"/>
              </a:tblGrid>
              <a:tr h="370840">
                <a:tc gridSpan="3">
                  <a:txBody>
                    <a:bodyPr/>
                    <a:lstStyle/>
                    <a:p>
                      <a:pPr algn="ctr" fontAlgn="b"/>
                      <a:r>
                        <a:rPr lang="en-US" sz="2000" b="1" i="0" u="none" strike="noStrike" dirty="0">
                          <a:solidFill>
                            <a:schemeClr val="bg1"/>
                          </a:solidFill>
                          <a:latin typeface="Calibri"/>
                        </a:rPr>
                        <a:t>Table </a:t>
                      </a:r>
                      <a:r>
                        <a:rPr lang="en-US" sz="2000" b="1" i="0" u="none" strike="noStrike" dirty="0" smtClean="0">
                          <a:solidFill>
                            <a:schemeClr val="bg1"/>
                          </a:solidFill>
                          <a:latin typeface="Calibri"/>
                        </a:rPr>
                        <a:t>4: BPI </a:t>
                      </a:r>
                      <a:r>
                        <a:rPr lang="en-US" sz="2000" b="1" i="0" u="none" strike="noStrike" dirty="0">
                          <a:solidFill>
                            <a:schemeClr val="bg1"/>
                          </a:solidFill>
                          <a:latin typeface="Calibri"/>
                        </a:rPr>
                        <a:t>for Player </a:t>
                      </a:r>
                      <a:r>
                        <a:rPr lang="en-US" sz="2000" b="1" i="1" u="none" strike="noStrike" dirty="0" smtClean="0">
                          <a:solidFill>
                            <a:schemeClr val="bg1"/>
                          </a:solidFill>
                          <a:latin typeface="Calibri"/>
                        </a:rPr>
                        <a:t>P</a:t>
                      </a:r>
                      <a:endParaRPr lang="en-US" sz="2000" b="1" i="1" u="none" strike="noStrike" dirty="0">
                        <a:solidFill>
                          <a:schemeClr val="bg1"/>
                        </a:solidFill>
                        <a:latin typeface="Calibri"/>
                      </a:endParaRPr>
                    </a:p>
                  </a:txBody>
                  <a:tcPr marL="9525" marR="9525" marT="9525" marB="0" anchor="ctr"/>
                </a:tc>
                <a:tc hMerge="1">
                  <a:txBody>
                    <a:bodyPr/>
                    <a:lstStyle/>
                    <a:p>
                      <a:pPr algn="ctr" fontAlgn="b"/>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1" i="0" u="none" strike="noStrike" dirty="0">
                        <a:solidFill>
                          <a:schemeClr val="bg1"/>
                        </a:solidFill>
                        <a:latin typeface="Calibri"/>
                      </a:endParaRPr>
                    </a:p>
                  </a:txBody>
                  <a:tcPr marL="9525" marR="9525" marT="9525" marB="0" anchor="ctr"/>
                </a:tc>
              </a:tr>
              <a:tr h="370840">
                <a:tc>
                  <a:txBody>
                    <a:bodyPr/>
                    <a:lstStyle/>
                    <a:p>
                      <a:pPr algn="ctr" fontAlgn="b"/>
                      <a:r>
                        <a:rPr lang="en-US" sz="2000" b="1" i="0" u="none" strike="noStrike" dirty="0">
                          <a:solidFill>
                            <a:srgbClr val="000000"/>
                          </a:solidFill>
                          <a:latin typeface="Calibri"/>
                        </a:rPr>
                        <a:t>Player</a:t>
                      </a:r>
                    </a:p>
                  </a:txBody>
                  <a:tcPr marL="9525" marR="9525" marT="9525" marB="0" anchor="ctr"/>
                </a:tc>
                <a:tc>
                  <a:txBody>
                    <a:bodyPr/>
                    <a:lstStyle/>
                    <a:p>
                      <a:pPr algn="ctr" fontAlgn="b"/>
                      <a:r>
                        <a:rPr lang="en-US" sz="2000" b="1" i="0" u="none" strike="noStrike" dirty="0" err="1">
                          <a:solidFill>
                            <a:srgbClr val="000000"/>
                          </a:solidFill>
                          <a:latin typeface="Calibri"/>
                        </a:rPr>
                        <a:t>Banzhaf</a:t>
                      </a:r>
                      <a:endParaRPr lang="en-US" sz="2000" b="1" i="0" u="none" strike="noStrike" dirty="0">
                        <a:solidFill>
                          <a:srgbClr val="000000"/>
                        </a:solidFill>
                        <a:latin typeface="Calibri"/>
                      </a:endParaRPr>
                    </a:p>
                  </a:txBody>
                  <a:tcPr marL="9525" marR="9525" marT="9525" marB="0" anchor="ctr"/>
                </a:tc>
                <a:tc>
                  <a:txBody>
                    <a:bodyPr/>
                    <a:lstStyle/>
                    <a:p>
                      <a:pPr algn="ctr" fontAlgn="b"/>
                      <a:r>
                        <a:rPr lang="en-US" sz="2000" b="1" i="0" u="none" strike="noStrike" dirty="0">
                          <a:solidFill>
                            <a:srgbClr val="000000"/>
                          </a:solidFill>
                          <a:latin typeface="Calibri"/>
                        </a:rPr>
                        <a:t>Percentage</a:t>
                      </a:r>
                    </a:p>
                  </a:txBody>
                  <a:tcPr marL="9525" marR="9525" marT="9525" marB="0" anchor="ctr"/>
                </a:tc>
              </a:tr>
              <a:tr h="621792">
                <a:tc>
                  <a:txBody>
                    <a:bodyPr/>
                    <a:lstStyle/>
                    <a:p>
                      <a:pPr algn="ctr" fontAlgn="b"/>
                      <a:r>
                        <a:rPr lang="en-US" sz="2000" b="0" i="0" u="none" strike="noStrike" dirty="0">
                          <a:solidFill>
                            <a:srgbClr val="000000"/>
                          </a:solidFill>
                          <a:latin typeface="Calibri"/>
                        </a:rPr>
                        <a:t>1</a:t>
                      </a:r>
                    </a:p>
                  </a:txBody>
                  <a:tcPr marL="9525" marR="9525" marT="9525" marB="0" anchor="ctr"/>
                </a:tc>
                <a:tc>
                  <a:txBody>
                    <a:bodyPr/>
                    <a:lstStyle/>
                    <a:p>
                      <a:pPr algn="ctr" fontAlgn="b"/>
                      <a:r>
                        <a:rPr lang="en-US" sz="2000" b="0" i="0" u="none" strike="noStrike" dirty="0">
                          <a:solidFill>
                            <a:srgbClr val="000000"/>
                          </a:solidFill>
                          <a:latin typeface="Calibri"/>
                        </a:rPr>
                        <a:t>20</a:t>
                      </a:r>
                    </a:p>
                  </a:txBody>
                  <a:tcPr marL="9525" marR="9525" marT="9525" marB="0" anchor="ctr"/>
                </a:tc>
                <a:tc>
                  <a:txBody>
                    <a:bodyPr/>
                    <a:lstStyle/>
                    <a:p>
                      <a:pPr algn="ctr" fontAlgn="b"/>
                      <a:endParaRPr lang="en-US" sz="1800" b="0" i="0" u="none" strike="noStrike" dirty="0" smtClean="0">
                        <a:solidFill>
                          <a:srgbClr val="000000"/>
                        </a:solidFill>
                        <a:latin typeface="Calibri"/>
                      </a:endParaRPr>
                    </a:p>
                    <a:p>
                      <a:pPr algn="ctr" fontAlgn="b"/>
                      <a:endParaRPr lang="en-US" sz="1800" b="0" i="0" u="none" strike="noStrike" dirty="0">
                        <a:solidFill>
                          <a:srgbClr val="000000"/>
                        </a:solidFill>
                        <a:latin typeface="Calibri"/>
                      </a:endParaRPr>
                    </a:p>
                  </a:txBody>
                  <a:tcPr marL="9525" marR="9525" marT="9525" marB="0" anchor="ctr"/>
                </a:tc>
              </a:tr>
              <a:tr h="621792">
                <a:tc>
                  <a:txBody>
                    <a:bodyPr/>
                    <a:lstStyle/>
                    <a:p>
                      <a:pPr algn="ctr" fontAlgn="b"/>
                      <a:r>
                        <a:rPr lang="en-US" sz="2000" b="0" i="0" u="none" strike="noStrike" dirty="0">
                          <a:solidFill>
                            <a:srgbClr val="000000"/>
                          </a:solidFill>
                          <a:latin typeface="Calibri"/>
                        </a:rPr>
                        <a:t>2</a:t>
                      </a:r>
                    </a:p>
                  </a:txBody>
                  <a:tcPr marL="9525" marR="9525" marT="9525" marB="0" anchor="ctr"/>
                </a:tc>
                <a:tc>
                  <a:txBody>
                    <a:bodyPr/>
                    <a:lstStyle/>
                    <a:p>
                      <a:pPr algn="ctr" fontAlgn="b"/>
                      <a:r>
                        <a:rPr lang="en-US" sz="2000" b="0" i="0" u="none" strike="noStrike" dirty="0">
                          <a:solidFill>
                            <a:srgbClr val="000000"/>
                          </a:solidFill>
                          <a:latin typeface="Calibri"/>
                        </a:rPr>
                        <a:t>10</a:t>
                      </a:r>
                    </a:p>
                  </a:txBody>
                  <a:tcPr marL="9525" marR="9525" marT="9525" marB="0" anchor="ctr"/>
                </a:tc>
                <a:tc>
                  <a:txBody>
                    <a:bodyPr/>
                    <a:lstStyle/>
                    <a:p>
                      <a:pPr algn="ctr" fontAlgn="b"/>
                      <a:endParaRPr lang="en-US" sz="1800" b="0" i="0" u="none" strike="noStrike" dirty="0" smtClean="0">
                        <a:solidFill>
                          <a:srgbClr val="000000"/>
                        </a:solidFill>
                        <a:latin typeface="Calibri"/>
                      </a:endParaRPr>
                    </a:p>
                    <a:p>
                      <a:pPr algn="ctr" fontAlgn="b"/>
                      <a:endParaRPr lang="en-US" sz="1800" b="0" i="0" u="none" strike="noStrike" dirty="0">
                        <a:solidFill>
                          <a:srgbClr val="000000"/>
                        </a:solidFill>
                        <a:latin typeface="Calibri"/>
                      </a:endParaRPr>
                    </a:p>
                  </a:txBody>
                  <a:tcPr marL="9525" marR="9525" marT="9525" marB="0" anchor="ctr"/>
                </a:tc>
              </a:tr>
              <a:tr h="621792">
                <a:tc>
                  <a:txBody>
                    <a:bodyPr/>
                    <a:lstStyle/>
                    <a:p>
                      <a:pPr algn="ctr" fontAlgn="b"/>
                      <a:r>
                        <a:rPr lang="en-US" sz="2000" b="0" i="0" u="none" strike="noStrike" dirty="0">
                          <a:solidFill>
                            <a:srgbClr val="000000"/>
                          </a:solidFill>
                          <a:latin typeface="Calibri"/>
                        </a:rPr>
                        <a:t>3</a:t>
                      </a:r>
                    </a:p>
                  </a:txBody>
                  <a:tcPr marL="9525" marR="9525" marT="9525" marB="0" anchor="ctr"/>
                </a:tc>
                <a:tc>
                  <a:txBody>
                    <a:bodyPr/>
                    <a:lstStyle/>
                    <a:p>
                      <a:pPr algn="ctr" fontAlgn="b"/>
                      <a:r>
                        <a:rPr lang="en-US" sz="2000" b="0" i="0" u="none" strike="noStrike" dirty="0">
                          <a:solidFill>
                            <a:srgbClr val="000000"/>
                          </a:solidFill>
                          <a:latin typeface="Calibri"/>
                        </a:rPr>
                        <a:t>8</a:t>
                      </a:r>
                    </a:p>
                  </a:txBody>
                  <a:tcPr marL="9525" marR="9525" marT="9525" marB="0" anchor="ctr"/>
                </a:tc>
                <a:tc>
                  <a:txBody>
                    <a:bodyPr/>
                    <a:lstStyle/>
                    <a:p>
                      <a:pPr algn="ctr" fontAlgn="b"/>
                      <a:endParaRPr lang="en-US" sz="1800" b="0" i="0" u="none" strike="noStrike" dirty="0" smtClean="0">
                        <a:solidFill>
                          <a:srgbClr val="000000"/>
                        </a:solidFill>
                        <a:latin typeface="Calibri"/>
                      </a:endParaRPr>
                    </a:p>
                    <a:p>
                      <a:pPr algn="ctr" fontAlgn="b"/>
                      <a:endParaRPr lang="en-US" sz="1800" b="0" i="0" u="none" strike="noStrike" dirty="0">
                        <a:solidFill>
                          <a:srgbClr val="000000"/>
                        </a:solidFill>
                        <a:latin typeface="Calibri"/>
                      </a:endParaRPr>
                    </a:p>
                  </a:txBody>
                  <a:tcPr marL="9525" marR="9525" marT="9525" marB="0" anchor="ctr"/>
                </a:tc>
              </a:tr>
              <a:tr h="621792">
                <a:tc>
                  <a:txBody>
                    <a:bodyPr/>
                    <a:lstStyle/>
                    <a:p>
                      <a:pPr algn="ctr" fontAlgn="b"/>
                      <a:r>
                        <a:rPr lang="en-US" sz="2000" b="0" i="0" u="none" strike="noStrike" dirty="0">
                          <a:solidFill>
                            <a:srgbClr val="000000"/>
                          </a:solidFill>
                          <a:latin typeface="Calibri"/>
                        </a:rPr>
                        <a:t>4</a:t>
                      </a:r>
                    </a:p>
                  </a:txBody>
                  <a:tcPr marL="9525" marR="9525" marT="9525" marB="0" anchor="ctr"/>
                </a:tc>
                <a:tc>
                  <a:txBody>
                    <a:bodyPr/>
                    <a:lstStyle/>
                    <a:p>
                      <a:pPr algn="ctr" fontAlgn="b"/>
                      <a:r>
                        <a:rPr lang="en-US" sz="2000" b="0" i="0" u="none" strike="noStrike" dirty="0">
                          <a:solidFill>
                            <a:srgbClr val="000000"/>
                          </a:solidFill>
                          <a:latin typeface="Calibri"/>
                        </a:rPr>
                        <a:t>6</a:t>
                      </a:r>
                    </a:p>
                  </a:txBody>
                  <a:tcPr marL="9525" marR="9525" marT="9525" marB="0" anchor="ctr"/>
                </a:tc>
                <a:tc>
                  <a:txBody>
                    <a:bodyPr/>
                    <a:lstStyle/>
                    <a:p>
                      <a:pPr algn="ctr" fontAlgn="b"/>
                      <a:endParaRPr lang="en-US" sz="1800" b="0" i="0" u="none" strike="noStrike" dirty="0" smtClean="0">
                        <a:solidFill>
                          <a:srgbClr val="000000"/>
                        </a:solidFill>
                        <a:latin typeface="Calibri"/>
                      </a:endParaRPr>
                    </a:p>
                    <a:p>
                      <a:pPr algn="ctr" fontAlgn="b"/>
                      <a:endParaRPr lang="en-US" sz="1800" b="0" i="0" u="none" strike="noStrike" dirty="0">
                        <a:solidFill>
                          <a:srgbClr val="000000"/>
                        </a:solidFill>
                        <a:latin typeface="Calibri"/>
                      </a:endParaRPr>
                    </a:p>
                  </a:txBody>
                  <a:tcPr marL="9525" marR="9525" marT="9525" marB="0" anchor="ctr"/>
                </a:tc>
              </a:tr>
              <a:tr h="621792">
                <a:tc>
                  <a:txBody>
                    <a:bodyPr/>
                    <a:lstStyle/>
                    <a:p>
                      <a:pPr algn="ctr" fontAlgn="b"/>
                      <a:r>
                        <a:rPr lang="en-US" sz="2000" b="0" i="0" u="none" strike="noStrike">
                          <a:solidFill>
                            <a:srgbClr val="000000"/>
                          </a:solidFill>
                          <a:latin typeface="Calibri"/>
                        </a:rPr>
                        <a:t>5</a:t>
                      </a:r>
                    </a:p>
                  </a:txBody>
                  <a:tcPr marL="9525" marR="9525" marT="9525" marB="0" anchor="ctr"/>
                </a:tc>
                <a:tc>
                  <a:txBody>
                    <a:bodyPr/>
                    <a:lstStyle/>
                    <a:p>
                      <a:pPr algn="ctr" fontAlgn="b"/>
                      <a:r>
                        <a:rPr lang="en-US" sz="2000" b="0" i="0" u="none" strike="noStrike" dirty="0">
                          <a:solidFill>
                            <a:srgbClr val="000000"/>
                          </a:solidFill>
                          <a:latin typeface="Calibri"/>
                        </a:rPr>
                        <a:t>6</a:t>
                      </a:r>
                    </a:p>
                  </a:txBody>
                  <a:tcPr marL="9525" marR="9525" marT="9525" marB="0" anchor="ctr"/>
                </a:tc>
                <a:tc>
                  <a:txBody>
                    <a:bodyPr/>
                    <a:lstStyle/>
                    <a:p>
                      <a:pPr algn="ctr" fontAlgn="b"/>
                      <a:endParaRPr lang="en-US" sz="1800" b="0" i="0" u="none" strike="noStrike" dirty="0" smtClean="0">
                        <a:solidFill>
                          <a:srgbClr val="000000"/>
                        </a:solidFill>
                        <a:latin typeface="Calibri"/>
                      </a:endParaRPr>
                    </a:p>
                    <a:p>
                      <a:pPr algn="ctr" fontAlgn="b"/>
                      <a:endParaRPr lang="en-US" sz="1800" b="0" i="0" u="none" strike="noStrike" dirty="0">
                        <a:solidFill>
                          <a:srgbClr val="000000"/>
                        </a:solidFill>
                        <a:latin typeface="Calibri"/>
                      </a:endParaRPr>
                    </a:p>
                  </a:txBody>
                  <a:tcPr marL="9525" marR="9525" marT="9525" marB="0" anchor="ctr"/>
                </a:tc>
              </a:tr>
              <a:tr h="621792">
                <a:tc>
                  <a:txBody>
                    <a:bodyPr/>
                    <a:lstStyle/>
                    <a:p>
                      <a:pPr algn="ctr" fontAlgn="b"/>
                      <a:r>
                        <a:rPr lang="en-US" sz="2000" b="0" i="0" u="none" strike="noStrike">
                          <a:solidFill>
                            <a:srgbClr val="000000"/>
                          </a:solidFill>
                          <a:latin typeface="Calibri"/>
                        </a:rPr>
                        <a:t>6</a:t>
                      </a:r>
                    </a:p>
                  </a:txBody>
                  <a:tcPr marL="9525" marR="9525" marT="9525" marB="0" anchor="ctr"/>
                </a:tc>
                <a:tc>
                  <a:txBody>
                    <a:bodyPr/>
                    <a:lstStyle/>
                    <a:p>
                      <a:pPr algn="ctr" fontAlgn="b"/>
                      <a:r>
                        <a:rPr lang="en-US" sz="2000" b="0" i="0" u="none" strike="noStrike" dirty="0">
                          <a:solidFill>
                            <a:srgbClr val="000000"/>
                          </a:solidFill>
                          <a:latin typeface="Calibri"/>
                        </a:rPr>
                        <a:t>2</a:t>
                      </a:r>
                    </a:p>
                  </a:txBody>
                  <a:tcPr marL="9525" marR="9525" marT="9525" marB="0" anchor="ctr"/>
                </a:tc>
                <a:tc>
                  <a:txBody>
                    <a:bodyPr/>
                    <a:lstStyle/>
                    <a:p>
                      <a:pPr algn="ctr" fontAlgn="b"/>
                      <a:endParaRPr lang="en-US" sz="1800" b="0" i="0" u="none" strike="noStrike" dirty="0" smtClean="0">
                        <a:solidFill>
                          <a:srgbClr val="000000"/>
                        </a:solidFill>
                        <a:latin typeface="Calibri"/>
                      </a:endParaRPr>
                    </a:p>
                    <a:p>
                      <a:pPr algn="ctr" fontAlgn="b"/>
                      <a:endParaRPr lang="en-US" sz="1800" b="0" i="0" u="none" strike="noStrike" dirty="0">
                        <a:solidFill>
                          <a:srgbClr val="000000"/>
                        </a:solidFill>
                        <a:latin typeface="Calibri"/>
                      </a:endParaRPr>
                    </a:p>
                  </a:txBody>
                  <a:tcPr marL="9525" marR="9525" marT="9525" marB="0" anchor="ctr"/>
                </a:tc>
              </a:tr>
              <a:tr h="370840">
                <a:tc>
                  <a:txBody>
                    <a:bodyPr/>
                    <a:lstStyle/>
                    <a:p>
                      <a:pPr algn="ctr" fontAlgn="b"/>
                      <a:r>
                        <a:rPr lang="en-US" sz="2000" b="1" i="0" u="none" strike="noStrike" dirty="0">
                          <a:solidFill>
                            <a:srgbClr val="000000"/>
                          </a:solidFill>
                          <a:latin typeface="Calibri"/>
                        </a:rPr>
                        <a:t>Total</a:t>
                      </a:r>
                    </a:p>
                  </a:txBody>
                  <a:tcPr marL="9525" marR="9525" marT="9525" marB="0" anchor="ctr"/>
                </a:tc>
                <a:tc>
                  <a:txBody>
                    <a:bodyPr/>
                    <a:lstStyle/>
                    <a:p>
                      <a:pPr algn="ctr" fontAlgn="b"/>
                      <a:r>
                        <a:rPr lang="en-US" sz="2000" b="1" i="0" u="none" strike="noStrike" dirty="0">
                          <a:solidFill>
                            <a:srgbClr val="000000"/>
                          </a:solidFill>
                          <a:latin typeface="Calibri"/>
                        </a:rPr>
                        <a:t>52</a:t>
                      </a:r>
                    </a:p>
                  </a:txBody>
                  <a:tcPr marL="9525" marR="9525" marT="9525" marB="0" anchor="ctr"/>
                </a:tc>
                <a:tc>
                  <a:txBody>
                    <a:bodyPr/>
                    <a:lstStyle/>
                    <a:p>
                      <a:pPr algn="ctr" fontAlgn="b"/>
                      <a:r>
                        <a:rPr lang="en-US" sz="1800" b="0" i="0" u="none" strike="noStrike" dirty="0" smtClean="0">
                          <a:solidFill>
                            <a:srgbClr val="000000"/>
                          </a:solidFill>
                          <a:latin typeface="Calibri"/>
                        </a:rPr>
                        <a:t> </a:t>
                      </a:r>
                      <a:endParaRPr lang="en-US" sz="1800" b="0" i="0" u="none" strike="noStrike" dirty="0">
                        <a:solidFill>
                          <a:srgbClr val="000000"/>
                        </a:solidFill>
                        <a:latin typeface="Calibri"/>
                      </a:endParaRPr>
                    </a:p>
                  </a:txBody>
                  <a:tcPr marL="9525" marR="9525" marT="9525" marB="0" anchor="ctr"/>
                </a:tc>
              </a:tr>
            </a:tbl>
          </a:graphicData>
        </a:graphic>
      </p:graphicFrame>
      <p:graphicFrame>
        <p:nvGraphicFramePr>
          <p:cNvPr id="194563" name="Object 3"/>
          <p:cNvGraphicFramePr>
            <a:graphicFrameLocks noChangeAspect="1"/>
          </p:cNvGraphicFramePr>
          <p:nvPr/>
        </p:nvGraphicFramePr>
        <p:xfrm>
          <a:off x="4281487" y="1861784"/>
          <a:ext cx="2527300" cy="622300"/>
        </p:xfrm>
        <a:graphic>
          <a:graphicData uri="http://schemas.openxmlformats.org/presentationml/2006/ole">
            <mc:AlternateContent xmlns:mc="http://schemas.openxmlformats.org/markup-compatibility/2006">
              <mc:Choice xmlns:v="urn:schemas-microsoft-com:vml" Requires="v">
                <p:oleObj spid="_x0000_s194612" name="Equation" r:id="rId3" imgW="2527200" imgH="622080" progId="Equation.DSMT4">
                  <p:embed/>
                </p:oleObj>
              </mc:Choice>
              <mc:Fallback>
                <p:oleObj name="Equation" r:id="rId3" imgW="2527200" imgH="622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1487" y="1861784"/>
                        <a:ext cx="2527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565" name="Object 5"/>
          <p:cNvGraphicFramePr>
            <a:graphicFrameLocks noChangeAspect="1"/>
          </p:cNvGraphicFramePr>
          <p:nvPr/>
        </p:nvGraphicFramePr>
        <p:xfrm>
          <a:off x="4291012" y="2484746"/>
          <a:ext cx="2514600" cy="622300"/>
        </p:xfrm>
        <a:graphic>
          <a:graphicData uri="http://schemas.openxmlformats.org/presentationml/2006/ole">
            <mc:AlternateContent xmlns:mc="http://schemas.openxmlformats.org/markup-compatibility/2006">
              <mc:Choice xmlns:v="urn:schemas-microsoft-com:vml" Requires="v">
                <p:oleObj spid="_x0000_s194613" name="Equation" r:id="rId5" imgW="2514600" imgH="622080" progId="Equation.DSMT4">
                  <p:embed/>
                </p:oleObj>
              </mc:Choice>
              <mc:Fallback>
                <p:oleObj name="Equation" r:id="rId5" imgW="2514600" imgH="622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91012" y="2484746"/>
                        <a:ext cx="25146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566" name="Object 6"/>
          <p:cNvGraphicFramePr>
            <a:graphicFrameLocks noChangeAspect="1"/>
          </p:cNvGraphicFramePr>
          <p:nvPr/>
        </p:nvGraphicFramePr>
        <p:xfrm>
          <a:off x="4268787" y="3100365"/>
          <a:ext cx="2514600" cy="622300"/>
        </p:xfrm>
        <a:graphic>
          <a:graphicData uri="http://schemas.openxmlformats.org/presentationml/2006/ole">
            <mc:AlternateContent xmlns:mc="http://schemas.openxmlformats.org/markup-compatibility/2006">
              <mc:Choice xmlns:v="urn:schemas-microsoft-com:vml" Requires="v">
                <p:oleObj spid="_x0000_s194614" name="Equation" r:id="rId7" imgW="2514600" imgH="622080" progId="Equation.DSMT4">
                  <p:embed/>
                </p:oleObj>
              </mc:Choice>
              <mc:Fallback>
                <p:oleObj name="Equation" r:id="rId7" imgW="2514600" imgH="622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68787" y="3100365"/>
                        <a:ext cx="25146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567" name="Object 7"/>
          <p:cNvGraphicFramePr>
            <a:graphicFrameLocks noChangeAspect="1"/>
          </p:cNvGraphicFramePr>
          <p:nvPr/>
        </p:nvGraphicFramePr>
        <p:xfrm>
          <a:off x="4267200" y="3724539"/>
          <a:ext cx="2527300" cy="622300"/>
        </p:xfrm>
        <a:graphic>
          <a:graphicData uri="http://schemas.openxmlformats.org/presentationml/2006/ole">
            <mc:AlternateContent xmlns:mc="http://schemas.openxmlformats.org/markup-compatibility/2006">
              <mc:Choice xmlns:v="urn:schemas-microsoft-com:vml" Requires="v">
                <p:oleObj spid="_x0000_s194615" name="Equation" r:id="rId9" imgW="2527200" imgH="622080" progId="Equation.DSMT4">
                  <p:embed/>
                </p:oleObj>
              </mc:Choice>
              <mc:Fallback>
                <p:oleObj name="Equation" r:id="rId9" imgW="2527200" imgH="622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67200" y="3724539"/>
                        <a:ext cx="2527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568" name="Object 8"/>
          <p:cNvGraphicFramePr>
            <a:graphicFrameLocks noChangeAspect="1"/>
          </p:cNvGraphicFramePr>
          <p:nvPr/>
        </p:nvGraphicFramePr>
        <p:xfrm>
          <a:off x="4267200" y="4344348"/>
          <a:ext cx="2527300" cy="622300"/>
        </p:xfrm>
        <a:graphic>
          <a:graphicData uri="http://schemas.openxmlformats.org/presentationml/2006/ole">
            <mc:AlternateContent xmlns:mc="http://schemas.openxmlformats.org/markup-compatibility/2006">
              <mc:Choice xmlns:v="urn:schemas-microsoft-com:vml" Requires="v">
                <p:oleObj spid="_x0000_s194616" name="Equation" r:id="rId11" imgW="2527200" imgH="622080" progId="Equation.DSMT4">
                  <p:embed/>
                </p:oleObj>
              </mc:Choice>
              <mc:Fallback>
                <p:oleObj name="Equation" r:id="rId11" imgW="2527200" imgH="622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67200" y="4344348"/>
                        <a:ext cx="2527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569" name="Object 9"/>
          <p:cNvGraphicFramePr>
            <a:graphicFrameLocks noChangeAspect="1"/>
          </p:cNvGraphicFramePr>
          <p:nvPr/>
        </p:nvGraphicFramePr>
        <p:xfrm>
          <a:off x="4271962" y="4965324"/>
          <a:ext cx="2400300" cy="622300"/>
        </p:xfrm>
        <a:graphic>
          <a:graphicData uri="http://schemas.openxmlformats.org/presentationml/2006/ole">
            <mc:AlternateContent xmlns:mc="http://schemas.openxmlformats.org/markup-compatibility/2006">
              <mc:Choice xmlns:v="urn:schemas-microsoft-com:vml" Requires="v">
                <p:oleObj spid="_x0000_s194617" name="Equation" r:id="rId13" imgW="2400120" imgH="622080" progId="Equation.DSMT4">
                  <p:embed/>
                </p:oleObj>
              </mc:Choice>
              <mc:Fallback>
                <p:oleObj name="Equation" r:id="rId13" imgW="2400120" imgH="622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71962" y="4965324"/>
                        <a:ext cx="2400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Weighted Voting Systems</a:t>
            </a:r>
            <a:endParaRPr lang="en-US" dirty="0"/>
          </a:p>
        </p:txBody>
      </p:sp>
      <p:sp>
        <p:nvSpPr>
          <p:cNvPr id="3" name="Content Placeholder 2"/>
          <p:cNvSpPr>
            <a:spLocks noGrp="1"/>
          </p:cNvSpPr>
          <p:nvPr>
            <p:ph idx="1"/>
          </p:nvPr>
        </p:nvSpPr>
        <p:spPr/>
        <p:txBody>
          <a:bodyPr/>
          <a:lstStyle/>
          <a:p>
            <a:r>
              <a:rPr lang="en-US" dirty="0" smtClean="0"/>
              <a:t>We have previously discovered that apportioning votes based on population sizes is the primate way the United States House of Representatives and the Electoral College base voting power. This is an example of a weighted voting system.</a:t>
            </a:r>
            <a:endParaRPr lang="en-US" dirty="0"/>
          </a:p>
        </p:txBody>
      </p:sp>
    </p:spTree>
    <p:extLst>
      <p:ext uri="{BB962C8B-B14F-4D97-AF65-F5344CB8AC3E}">
        <p14:creationId xmlns:p14="http://schemas.microsoft.com/office/powerpoint/2010/main" val="15532711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t>
            </a:r>
            <a:r>
              <a:rPr lang="en-US" dirty="0" err="1" smtClean="0"/>
              <a:t>Banzhaf</a:t>
            </a:r>
            <a:r>
              <a:rPr lang="en-US" dirty="0" smtClean="0"/>
              <a:t> Power Index (cont.)</a:t>
            </a:r>
            <a:endParaRPr lang="en-US" dirty="0"/>
          </a:p>
        </p:txBody>
      </p:sp>
      <p:sp>
        <p:nvSpPr>
          <p:cNvPr id="3" name="Content Placeholder 2"/>
          <p:cNvSpPr>
            <a:spLocks noGrp="1"/>
          </p:cNvSpPr>
          <p:nvPr>
            <p:ph idx="1"/>
          </p:nvPr>
        </p:nvSpPr>
        <p:spPr/>
        <p:txBody>
          <a:bodyPr/>
          <a:lstStyle/>
          <a:p>
            <a:r>
              <a:rPr lang="en-US" dirty="0" smtClean="0"/>
              <a:t>The percentages obtained by the index indicate each player’s ability to influence the vote. In other words, Player 1 controls about </a:t>
            </a:r>
            <a:r>
              <a:rPr lang="en-US" dirty="0" smtClean="0">
                <a:solidFill>
                  <a:srgbClr val="FF0000"/>
                </a:solidFill>
              </a:rPr>
              <a:t>38.46%</a:t>
            </a:r>
            <a:r>
              <a:rPr lang="en-US" dirty="0" smtClean="0"/>
              <a:t> of the power to sway the outcome of the vote.</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Sequential Coalition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Sequential Coalition</a:t>
            </a:r>
          </a:p>
          <a:p>
            <a:r>
              <a:rPr lang="en-US" dirty="0" smtClean="0">
                <a:solidFill>
                  <a:srgbClr val="000000"/>
                </a:solidFill>
              </a:rPr>
              <a:t>A </a:t>
            </a:r>
            <a:r>
              <a:rPr lang="en-US" b="1" dirty="0" smtClean="0">
                <a:solidFill>
                  <a:srgbClr val="C00000"/>
                </a:solidFill>
              </a:rPr>
              <a:t>sequential coalition </a:t>
            </a:r>
            <a:r>
              <a:rPr lang="en-US" dirty="0" smtClean="0">
                <a:solidFill>
                  <a:srgbClr val="000000"/>
                </a:solidFill>
              </a:rPr>
              <a:t>is a coalition where the order in which players cast their vote is important.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Pivotal Player </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Pivotal Player </a:t>
            </a:r>
          </a:p>
          <a:p>
            <a:r>
              <a:rPr lang="en-US" dirty="0" smtClean="0">
                <a:solidFill>
                  <a:srgbClr val="000000"/>
                </a:solidFill>
              </a:rPr>
              <a:t>A </a:t>
            </a:r>
            <a:r>
              <a:rPr lang="en-US" b="1" dirty="0" smtClean="0">
                <a:solidFill>
                  <a:srgbClr val="C00000"/>
                </a:solidFill>
              </a:rPr>
              <a:t>pivotal player </a:t>
            </a:r>
            <a:r>
              <a:rPr lang="en-US" dirty="0" smtClean="0">
                <a:solidFill>
                  <a:srgbClr val="000000"/>
                </a:solidFill>
              </a:rPr>
              <a:t>is the player in a coalition whose additional vote(s) causes the coalition to reach the quota, and makes their coalition win.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Determining a Pivotal Player </a:t>
            </a:r>
            <a:endParaRPr lang="en-US" dirty="0"/>
          </a:p>
        </p:txBody>
      </p:sp>
      <p:sp>
        <p:nvSpPr>
          <p:cNvPr id="3" name="Content Placeholder 2"/>
          <p:cNvSpPr>
            <a:spLocks noGrp="1"/>
          </p:cNvSpPr>
          <p:nvPr>
            <p:ph idx="1"/>
          </p:nvPr>
        </p:nvSpPr>
        <p:spPr>
          <a:xfrm>
            <a:off x="457200" y="1280160"/>
            <a:ext cx="8229600" cy="4650504"/>
          </a:xfrm>
        </p:spPr>
        <p:txBody>
          <a:bodyPr>
            <a:spAutoFit/>
          </a:bodyPr>
          <a:lstStyle/>
          <a:p>
            <a:r>
              <a:rPr lang="en-US" dirty="0" smtClean="0"/>
              <a:t>Recall the voting system from Example 4: </a:t>
            </a:r>
            <a:r>
              <a:rPr lang="en-US" dirty="0" smtClean="0">
                <a:solidFill>
                  <a:srgbClr val="0000FF"/>
                </a:solidFill>
              </a:rPr>
              <a:t>[16: 9, 6, 4, 3, 3, 2]</a:t>
            </a:r>
            <a:r>
              <a:rPr lang="en-US" dirty="0" smtClean="0"/>
              <a:t>. Which player is the pivotal player in the sequential coalition</a:t>
            </a:r>
          </a:p>
          <a:p>
            <a:r>
              <a:rPr lang="en-US" b="1" dirty="0" smtClean="0"/>
              <a:t>Solution </a:t>
            </a:r>
          </a:p>
          <a:p>
            <a:r>
              <a:rPr lang="en-US" dirty="0" smtClean="0"/>
              <a:t>Recall that the order of the players listed in the sequential coalition is the order that the players vote in the coalition. So, for this coalition, </a:t>
            </a:r>
            <a:r>
              <a:rPr lang="en-US" i="1" dirty="0" smtClean="0">
                <a:solidFill>
                  <a:srgbClr val="000099"/>
                </a:solidFill>
              </a:rPr>
              <a:t>S</a:t>
            </a:r>
            <a:r>
              <a:rPr lang="en-US" baseline="-25000" dirty="0" smtClean="0">
                <a:solidFill>
                  <a:srgbClr val="000099"/>
                </a:solidFill>
              </a:rPr>
              <a:t>1</a:t>
            </a:r>
            <a:r>
              <a:rPr lang="en-US" dirty="0" smtClean="0">
                <a:solidFill>
                  <a:srgbClr val="000099"/>
                </a:solidFill>
              </a:rPr>
              <a:t> = </a:t>
            </a:r>
            <a:r>
              <a:rPr lang="en-US" i="1" dirty="0" smtClean="0">
                <a:solidFill>
                  <a:srgbClr val="000099"/>
                </a:solidFill>
              </a:rPr>
              <a:t>P</a:t>
            </a:r>
            <a:r>
              <a:rPr lang="en-US" baseline="-25000" dirty="0" smtClean="0">
                <a:solidFill>
                  <a:srgbClr val="000099"/>
                </a:solidFill>
              </a:rPr>
              <a:t>2</a:t>
            </a:r>
            <a:r>
              <a:rPr lang="en-US" dirty="0" smtClean="0">
                <a:solidFill>
                  <a:srgbClr val="000099"/>
                </a:solidFill>
              </a:rPr>
              <a:t>, </a:t>
            </a:r>
            <a:r>
              <a:rPr lang="en-US" i="1" dirty="0" smtClean="0">
                <a:solidFill>
                  <a:srgbClr val="000099"/>
                </a:solidFill>
              </a:rPr>
              <a:t>S</a:t>
            </a:r>
            <a:r>
              <a:rPr lang="en-US" baseline="-25000" dirty="0" smtClean="0">
                <a:solidFill>
                  <a:srgbClr val="000099"/>
                </a:solidFill>
              </a:rPr>
              <a:t>2</a:t>
            </a:r>
            <a:r>
              <a:rPr lang="en-US" dirty="0" smtClean="0">
                <a:solidFill>
                  <a:srgbClr val="000099"/>
                </a:solidFill>
              </a:rPr>
              <a:t> = </a:t>
            </a:r>
            <a:r>
              <a:rPr lang="en-US" i="1" dirty="0" smtClean="0">
                <a:solidFill>
                  <a:srgbClr val="000099"/>
                </a:solidFill>
              </a:rPr>
              <a:t>P</a:t>
            </a:r>
            <a:r>
              <a:rPr lang="en-US" baseline="-25000" dirty="0" smtClean="0">
                <a:solidFill>
                  <a:srgbClr val="000099"/>
                </a:solidFill>
              </a:rPr>
              <a:t>4</a:t>
            </a:r>
            <a:r>
              <a:rPr lang="en-US" dirty="0" smtClean="0">
                <a:solidFill>
                  <a:srgbClr val="000099"/>
                </a:solidFill>
              </a:rPr>
              <a:t>, </a:t>
            </a:r>
          </a:p>
          <a:p>
            <a:pPr>
              <a:spcBef>
                <a:spcPts val="0"/>
              </a:spcBef>
            </a:pPr>
            <a:r>
              <a:rPr lang="en-US" i="1" dirty="0" smtClean="0">
                <a:solidFill>
                  <a:srgbClr val="000099"/>
                </a:solidFill>
              </a:rPr>
              <a:t>S</a:t>
            </a:r>
            <a:r>
              <a:rPr lang="en-US" baseline="-25000" dirty="0" smtClean="0">
                <a:solidFill>
                  <a:srgbClr val="000099"/>
                </a:solidFill>
              </a:rPr>
              <a:t>3</a:t>
            </a:r>
            <a:r>
              <a:rPr lang="en-US" dirty="0" smtClean="0">
                <a:solidFill>
                  <a:srgbClr val="000099"/>
                </a:solidFill>
              </a:rPr>
              <a:t> = </a:t>
            </a:r>
            <a:r>
              <a:rPr lang="en-US" i="1" dirty="0" smtClean="0">
                <a:solidFill>
                  <a:srgbClr val="000099"/>
                </a:solidFill>
              </a:rPr>
              <a:t>P</a:t>
            </a:r>
            <a:r>
              <a:rPr lang="en-US" baseline="-25000" dirty="0" smtClean="0">
                <a:solidFill>
                  <a:srgbClr val="000099"/>
                </a:solidFill>
              </a:rPr>
              <a:t>3</a:t>
            </a:r>
            <a:r>
              <a:rPr lang="en-US" dirty="0" smtClean="0">
                <a:solidFill>
                  <a:srgbClr val="000099"/>
                </a:solidFill>
              </a:rPr>
              <a:t>, </a:t>
            </a:r>
            <a:r>
              <a:rPr lang="en-US" i="1" dirty="0" smtClean="0">
                <a:solidFill>
                  <a:srgbClr val="000099"/>
                </a:solidFill>
              </a:rPr>
              <a:t>S</a:t>
            </a:r>
            <a:r>
              <a:rPr lang="en-US" baseline="-25000" dirty="0" smtClean="0">
                <a:solidFill>
                  <a:srgbClr val="000099"/>
                </a:solidFill>
              </a:rPr>
              <a:t>4</a:t>
            </a:r>
            <a:r>
              <a:rPr lang="en-US" dirty="0" smtClean="0">
                <a:solidFill>
                  <a:srgbClr val="000099"/>
                </a:solidFill>
              </a:rPr>
              <a:t> = </a:t>
            </a:r>
            <a:r>
              <a:rPr lang="en-US" i="1" dirty="0" smtClean="0">
                <a:solidFill>
                  <a:srgbClr val="000099"/>
                </a:solidFill>
              </a:rPr>
              <a:t>P</a:t>
            </a:r>
            <a:r>
              <a:rPr lang="en-US" baseline="-25000" dirty="0" smtClean="0">
                <a:solidFill>
                  <a:srgbClr val="000099"/>
                </a:solidFill>
              </a:rPr>
              <a:t>6</a:t>
            </a:r>
            <a:r>
              <a:rPr lang="en-US" dirty="0" smtClean="0"/>
              <a:t>, and </a:t>
            </a:r>
            <a:r>
              <a:rPr lang="en-US" i="1" dirty="0" smtClean="0">
                <a:solidFill>
                  <a:srgbClr val="000099"/>
                </a:solidFill>
              </a:rPr>
              <a:t>S</a:t>
            </a:r>
            <a:r>
              <a:rPr lang="en-US" baseline="-25000" dirty="0" smtClean="0">
                <a:solidFill>
                  <a:srgbClr val="000099"/>
                </a:solidFill>
              </a:rPr>
              <a:t>5</a:t>
            </a:r>
            <a:r>
              <a:rPr lang="en-US" dirty="0" smtClean="0">
                <a:solidFill>
                  <a:srgbClr val="000099"/>
                </a:solidFill>
              </a:rPr>
              <a:t> = </a:t>
            </a:r>
            <a:r>
              <a:rPr lang="en-US" i="1" dirty="0" smtClean="0">
                <a:solidFill>
                  <a:srgbClr val="000099"/>
                </a:solidFill>
              </a:rPr>
              <a:t>P</a:t>
            </a:r>
            <a:r>
              <a:rPr lang="en-US" baseline="-25000" dirty="0" smtClean="0">
                <a:solidFill>
                  <a:srgbClr val="000099"/>
                </a:solidFill>
              </a:rPr>
              <a:t>5</a:t>
            </a:r>
            <a:r>
              <a:rPr lang="en-US" dirty="0" smtClean="0"/>
              <a:t>.</a:t>
            </a:r>
          </a:p>
          <a:p>
            <a:pPr>
              <a:spcBef>
                <a:spcPts val="600"/>
              </a:spcBef>
            </a:pPr>
            <a:r>
              <a:rPr lang="en-US" dirty="0" smtClean="0"/>
              <a:t>We will keep a running total of votes for when a player joins to determine which player casts the winning vote.</a:t>
            </a:r>
          </a:p>
        </p:txBody>
      </p:sp>
      <p:graphicFrame>
        <p:nvGraphicFramePr>
          <p:cNvPr id="195586" name="Object 2"/>
          <p:cNvGraphicFramePr>
            <a:graphicFrameLocks noChangeAspect="1"/>
          </p:cNvGraphicFramePr>
          <p:nvPr/>
        </p:nvGraphicFramePr>
        <p:xfrm>
          <a:off x="3492500" y="2177526"/>
          <a:ext cx="2298700" cy="495300"/>
        </p:xfrm>
        <a:graphic>
          <a:graphicData uri="http://schemas.openxmlformats.org/presentationml/2006/ole">
            <mc:AlternateContent xmlns:mc="http://schemas.openxmlformats.org/markup-compatibility/2006">
              <mc:Choice xmlns:v="urn:schemas-microsoft-com:vml" Requires="v">
                <p:oleObj spid="_x0000_s195594" name="Equation" r:id="rId3" imgW="2298600" imgH="495000" progId="Equation.DSMT4">
                  <p:embed/>
                </p:oleObj>
              </mc:Choice>
              <mc:Fallback>
                <p:oleObj name="Equation" r:id="rId3" imgW="2298600" imgH="495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2500" y="2177526"/>
                        <a:ext cx="2298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Determining a Pivotal Player (cont.) </a:t>
            </a:r>
            <a:endParaRPr lang="en-US" dirty="0"/>
          </a:p>
        </p:txBody>
      </p:sp>
      <p:graphicFrame>
        <p:nvGraphicFramePr>
          <p:cNvPr id="4" name="Content Placeholder 3"/>
          <p:cNvGraphicFramePr>
            <a:graphicFrameLocks noGrp="1"/>
          </p:cNvGraphicFramePr>
          <p:nvPr>
            <p:ph idx="1"/>
          </p:nvPr>
        </p:nvGraphicFramePr>
        <p:xfrm>
          <a:off x="457200" y="1306830"/>
          <a:ext cx="8135429" cy="3950970"/>
        </p:xfrm>
        <a:graphic>
          <a:graphicData uri="http://schemas.openxmlformats.org/drawingml/2006/table">
            <a:tbl>
              <a:tblPr firstRow="1" bandRow="1">
                <a:tableStyleId>{5C22544A-7EE6-4342-B048-85BDC9FD1C3A}</a:tableStyleId>
              </a:tblPr>
              <a:tblGrid>
                <a:gridCol w="2209800"/>
                <a:gridCol w="3343465"/>
                <a:gridCol w="2582164"/>
              </a:tblGrid>
              <a:tr h="370840">
                <a:tc gridSpan="3">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5: Determining </a:t>
                      </a:r>
                      <a:r>
                        <a:rPr lang="en-US" sz="2400" b="1" i="0" u="none" strike="noStrike" dirty="0">
                          <a:solidFill>
                            <a:schemeClr val="bg1"/>
                          </a:solidFill>
                          <a:latin typeface="Calibri"/>
                        </a:rPr>
                        <a:t>the Pivotal Player in a Sequential </a:t>
                      </a:r>
                      <a:r>
                        <a:rPr lang="en-US" sz="2400" b="1" i="0" u="none" strike="noStrike" dirty="0" smtClean="0">
                          <a:solidFill>
                            <a:schemeClr val="bg1"/>
                          </a:solidFill>
                          <a:latin typeface="Calibri"/>
                        </a:rPr>
                        <a:t>Coalition</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chemeClr val="bg1"/>
                        </a:solidFill>
                        <a:latin typeface="Calibri"/>
                      </a:endParaRPr>
                    </a:p>
                  </a:txBody>
                  <a:tcPr marL="9525" marR="9525" marT="9525" marB="0" anchor="ctr"/>
                </a:tc>
              </a:tr>
              <a:tr h="370840">
                <a:tc>
                  <a:txBody>
                    <a:bodyPr/>
                    <a:lstStyle/>
                    <a:p>
                      <a:pPr algn="ctr" fontAlgn="b"/>
                      <a:r>
                        <a:rPr lang="en-US" sz="2400" b="1" i="0" u="none" strike="noStrike" dirty="0">
                          <a:solidFill>
                            <a:srgbClr val="000000"/>
                          </a:solidFill>
                          <a:latin typeface="Calibri"/>
                        </a:rPr>
                        <a:t>Coalition</a:t>
                      </a:r>
                    </a:p>
                  </a:txBody>
                  <a:tcPr marL="9525" marR="9525" marT="9525" marB="0" anchor="ctr"/>
                </a:tc>
                <a:tc>
                  <a:txBody>
                    <a:bodyPr/>
                    <a:lstStyle/>
                    <a:p>
                      <a:pPr algn="ctr" fontAlgn="b"/>
                      <a:r>
                        <a:rPr lang="en-US" sz="2400" b="1" i="0" u="none" strike="noStrike" dirty="0">
                          <a:solidFill>
                            <a:srgbClr val="000000"/>
                          </a:solidFill>
                          <a:latin typeface="Calibri"/>
                        </a:rPr>
                        <a:t>Weight of Votes</a:t>
                      </a:r>
                    </a:p>
                  </a:txBody>
                  <a:tcPr marL="9525" marR="9525" marT="9525" marB="0" anchor="ctr"/>
                </a:tc>
                <a:tc>
                  <a:txBody>
                    <a:bodyPr/>
                    <a:lstStyle/>
                    <a:p>
                      <a:pPr algn="ctr" fontAlgn="b"/>
                      <a:r>
                        <a:rPr lang="en-US" sz="2400" b="1" i="0" u="none" strike="noStrike" dirty="0">
                          <a:solidFill>
                            <a:srgbClr val="000000"/>
                          </a:solidFill>
                          <a:latin typeface="Calibri"/>
                        </a:rPr>
                        <a:t>Enough to Win?</a:t>
                      </a:r>
                    </a:p>
                  </a:txBody>
                  <a:tcPr marL="9525" marR="9525" marT="9525" marB="0" anchor="ctr"/>
                </a:tc>
              </a:tr>
              <a:tr h="640080">
                <a:tc>
                  <a:txBody>
                    <a:bodyPr/>
                    <a:lstStyle/>
                    <a:p>
                      <a:pPr algn="ctr" fontAlgn="b"/>
                      <a:endParaRPr lang="af-ZA"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6 </a:t>
                      </a:r>
                      <a:r>
                        <a:rPr lang="en-US" sz="2400" b="0" i="0" u="none" strike="noStrike" dirty="0" smtClean="0">
                          <a:solidFill>
                            <a:srgbClr val="000000"/>
                          </a:solidFill>
                          <a:latin typeface="Calibri"/>
                        </a:rPr>
                        <a:t>votes</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Not </a:t>
                      </a:r>
                      <a:r>
                        <a:rPr lang="en-US" sz="2400" b="0" i="0" u="none" strike="noStrike" dirty="0" smtClean="0">
                          <a:solidFill>
                            <a:srgbClr val="000000"/>
                          </a:solidFill>
                          <a:latin typeface="Calibri"/>
                        </a:rPr>
                        <a:t>enough </a:t>
                      </a:r>
                      <a:r>
                        <a:rPr lang="en-US" sz="2400" b="0" i="0" u="none" strike="noStrike" dirty="0">
                          <a:solidFill>
                            <a:srgbClr val="000000"/>
                          </a:solidFill>
                          <a:latin typeface="Calibri"/>
                        </a:rPr>
                        <a:t>to win</a:t>
                      </a:r>
                    </a:p>
                  </a:txBody>
                  <a:tcPr marL="9525" marR="9525" marT="9525" marB="0" anchor="ctr"/>
                </a:tc>
              </a:tr>
              <a:tr h="640080">
                <a:tc>
                  <a:txBody>
                    <a:bodyPr/>
                    <a:lstStyle/>
                    <a:p>
                      <a:pPr algn="ctr" fontAlgn="b"/>
                      <a:endParaRPr lang="af-ZA" sz="2400" b="0" i="0" u="none" strike="noStrike" dirty="0" smtClean="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6 + 3 = 9 votes</a:t>
                      </a:r>
                    </a:p>
                  </a:txBody>
                  <a:tcPr marL="9525" marR="9525" marT="9525" marB="0" anchor="ctr"/>
                </a:tc>
                <a:tc>
                  <a:txBody>
                    <a:bodyPr/>
                    <a:lstStyle/>
                    <a:p>
                      <a:pPr algn="ctr" fontAlgn="b"/>
                      <a:r>
                        <a:rPr lang="en-US" sz="2400" b="0" i="0" u="none" strike="noStrike" dirty="0">
                          <a:solidFill>
                            <a:srgbClr val="000000"/>
                          </a:solidFill>
                          <a:latin typeface="Calibri"/>
                        </a:rPr>
                        <a:t>Not enough to win</a:t>
                      </a:r>
                    </a:p>
                  </a:txBody>
                  <a:tcPr marL="9525" marR="9525" marT="9525" marB="0" anchor="ctr"/>
                </a:tc>
              </a:tr>
              <a:tr h="640080">
                <a:tc>
                  <a:txBody>
                    <a:bodyPr/>
                    <a:lstStyle/>
                    <a:p>
                      <a:pPr algn="ctr" fontAlgn="b"/>
                      <a:endParaRPr lang="af-ZA" sz="2400" b="0" i="0" u="none" strike="noStrike" dirty="0" smtClean="0">
                        <a:solidFill>
                          <a:srgbClr val="000000"/>
                        </a:solidFill>
                        <a:latin typeface="Calibri"/>
                      </a:endParaRPr>
                    </a:p>
                  </a:txBody>
                  <a:tcPr marL="9525" marR="9525" marT="9525" marB="0" anchor="ctr"/>
                </a:tc>
                <a:tc>
                  <a:txBody>
                    <a:bodyPr/>
                    <a:lstStyle/>
                    <a:p>
                      <a:pPr algn="ctr" fontAlgn="b"/>
                      <a:r>
                        <a:rPr lang="fr-FR" sz="2400" b="0" i="0" u="none" strike="noStrike" dirty="0">
                          <a:solidFill>
                            <a:srgbClr val="000000"/>
                          </a:solidFill>
                          <a:latin typeface="Calibri"/>
                        </a:rPr>
                        <a:t>6 + 3 + 4 = 13 votes</a:t>
                      </a:r>
                    </a:p>
                  </a:txBody>
                  <a:tcPr marL="9525" marR="9525" marT="9525" marB="0" anchor="ctr"/>
                </a:tc>
                <a:tc>
                  <a:txBody>
                    <a:bodyPr/>
                    <a:lstStyle/>
                    <a:p>
                      <a:pPr algn="ctr" fontAlgn="b"/>
                      <a:r>
                        <a:rPr lang="en-US" sz="2400" b="0" i="0" u="none" strike="noStrike" dirty="0">
                          <a:solidFill>
                            <a:srgbClr val="000000"/>
                          </a:solidFill>
                          <a:latin typeface="Calibri"/>
                        </a:rPr>
                        <a:t>Not enough to win</a:t>
                      </a:r>
                    </a:p>
                  </a:txBody>
                  <a:tcPr marL="9525" marR="9525" marT="9525" marB="0" anchor="ctr"/>
                </a:tc>
              </a:tr>
              <a:tr h="640080">
                <a:tc>
                  <a:txBody>
                    <a:bodyPr/>
                    <a:lstStyle/>
                    <a:p>
                      <a:pPr algn="ctr" fontAlgn="b"/>
                      <a:endParaRPr lang="af-ZA" sz="2400" b="0" i="0" u="none" strike="noStrike" dirty="0" smtClean="0">
                        <a:solidFill>
                          <a:srgbClr val="000000"/>
                        </a:solidFill>
                        <a:latin typeface="Calibri"/>
                      </a:endParaRPr>
                    </a:p>
                  </a:txBody>
                  <a:tcPr marL="9525" marR="9525" marT="9525" marB="0" anchor="ctr"/>
                </a:tc>
                <a:tc>
                  <a:txBody>
                    <a:bodyPr/>
                    <a:lstStyle/>
                    <a:p>
                      <a:pPr algn="ctr" fontAlgn="b"/>
                      <a:r>
                        <a:rPr lang="fr-FR" sz="2400" b="0" i="0" u="none" strike="noStrike" dirty="0">
                          <a:solidFill>
                            <a:srgbClr val="000000"/>
                          </a:solidFill>
                          <a:latin typeface="Calibri"/>
                        </a:rPr>
                        <a:t>6 + 3 + 4 + 2 = 15 votes</a:t>
                      </a:r>
                    </a:p>
                  </a:txBody>
                  <a:tcPr marL="9525" marR="9525" marT="9525" marB="0" anchor="ctr"/>
                </a:tc>
                <a:tc>
                  <a:txBody>
                    <a:bodyPr/>
                    <a:lstStyle/>
                    <a:p>
                      <a:pPr algn="ctr" fontAlgn="b"/>
                      <a:r>
                        <a:rPr lang="en-US" sz="2400" b="0" i="0" u="none" strike="noStrike" dirty="0">
                          <a:solidFill>
                            <a:srgbClr val="000000"/>
                          </a:solidFill>
                          <a:latin typeface="Calibri"/>
                        </a:rPr>
                        <a:t>Not enough to win</a:t>
                      </a:r>
                    </a:p>
                  </a:txBody>
                  <a:tcPr marL="9525" marR="9525" marT="9525" marB="0" anchor="ctr"/>
                </a:tc>
              </a:tr>
              <a:tr h="640080">
                <a:tc>
                  <a:txBody>
                    <a:bodyPr/>
                    <a:lstStyle/>
                    <a:p>
                      <a:pPr algn="ctr" fontAlgn="b"/>
                      <a:endParaRPr lang="af-ZA" sz="2400" b="0" i="0" u="none" strike="noStrike" dirty="0" smtClean="0">
                        <a:solidFill>
                          <a:srgbClr val="000000"/>
                        </a:solidFill>
                        <a:latin typeface="Calibri"/>
                      </a:endParaRPr>
                    </a:p>
                  </a:txBody>
                  <a:tcPr marL="9525" marR="9525" marT="9525" marB="0" anchor="ctr"/>
                </a:tc>
                <a:tc>
                  <a:txBody>
                    <a:bodyPr/>
                    <a:lstStyle/>
                    <a:p>
                      <a:pPr algn="ctr" fontAlgn="b"/>
                      <a:r>
                        <a:rPr lang="fr-FR" sz="2400" b="0" i="0" u="none" strike="noStrike">
                          <a:solidFill>
                            <a:srgbClr val="000000"/>
                          </a:solidFill>
                          <a:latin typeface="Calibri"/>
                        </a:rPr>
                        <a:t>6 + 3 + 4 + 2 + 3 = 18 votes</a:t>
                      </a:r>
                    </a:p>
                  </a:txBody>
                  <a:tcPr marL="9525" marR="9525" marT="9525" marB="0" anchor="ctr"/>
                </a:tc>
                <a:tc>
                  <a:txBody>
                    <a:bodyPr/>
                    <a:lstStyle/>
                    <a:p>
                      <a:pPr algn="ctr" fontAlgn="b"/>
                      <a:r>
                        <a:rPr lang="en-US" sz="2400" b="0" i="0" u="none" strike="noStrike" dirty="0">
                          <a:solidFill>
                            <a:srgbClr val="000000"/>
                          </a:solidFill>
                          <a:latin typeface="Calibri"/>
                        </a:rPr>
                        <a:t>Enough to win</a:t>
                      </a:r>
                    </a:p>
                  </a:txBody>
                  <a:tcPr marL="9525" marR="9525" marT="9525" marB="0" anchor="ctr"/>
                </a:tc>
              </a:tr>
            </a:tbl>
          </a:graphicData>
        </a:graphic>
      </p:graphicFrame>
      <p:graphicFrame>
        <p:nvGraphicFramePr>
          <p:cNvPr id="197634" name="Object 2"/>
          <p:cNvGraphicFramePr>
            <a:graphicFrameLocks noChangeAspect="1"/>
          </p:cNvGraphicFramePr>
          <p:nvPr/>
        </p:nvGraphicFramePr>
        <p:xfrm>
          <a:off x="1273884" y="2151040"/>
          <a:ext cx="495300" cy="431800"/>
        </p:xfrm>
        <a:graphic>
          <a:graphicData uri="http://schemas.openxmlformats.org/presentationml/2006/ole">
            <mc:AlternateContent xmlns:mc="http://schemas.openxmlformats.org/markup-compatibility/2006">
              <mc:Choice xmlns:v="urn:schemas-microsoft-com:vml" Requires="v">
                <p:oleObj spid="_x0000_s197674" name="Equation" r:id="rId3" imgW="495000" imgH="431640" progId="Equation.DSMT4">
                  <p:embed/>
                </p:oleObj>
              </mc:Choice>
              <mc:Fallback>
                <p:oleObj name="Equation" r:id="rId3" imgW="49500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3884" y="2151040"/>
                        <a:ext cx="495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7635" name="Object 3"/>
          <p:cNvGraphicFramePr>
            <a:graphicFrameLocks noChangeAspect="1"/>
          </p:cNvGraphicFramePr>
          <p:nvPr/>
        </p:nvGraphicFramePr>
        <p:xfrm>
          <a:off x="1121484" y="2797792"/>
          <a:ext cx="838200" cy="431800"/>
        </p:xfrm>
        <a:graphic>
          <a:graphicData uri="http://schemas.openxmlformats.org/presentationml/2006/ole">
            <mc:AlternateContent xmlns:mc="http://schemas.openxmlformats.org/markup-compatibility/2006">
              <mc:Choice xmlns:v="urn:schemas-microsoft-com:vml" Requires="v">
                <p:oleObj spid="_x0000_s197675" name="Equation" r:id="rId5" imgW="838080" imgH="431640" progId="Equation.DSMT4">
                  <p:embed/>
                </p:oleObj>
              </mc:Choice>
              <mc:Fallback>
                <p:oleObj name="Equation" r:id="rId5" imgW="838080" imgH="4316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21484" y="2797792"/>
                        <a:ext cx="8382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7636" name="Object 4"/>
          <p:cNvGraphicFramePr>
            <a:graphicFrameLocks noChangeAspect="1"/>
          </p:cNvGraphicFramePr>
          <p:nvPr/>
        </p:nvGraphicFramePr>
        <p:xfrm>
          <a:off x="969084" y="3407392"/>
          <a:ext cx="1168400" cy="444500"/>
        </p:xfrm>
        <a:graphic>
          <a:graphicData uri="http://schemas.openxmlformats.org/presentationml/2006/ole">
            <mc:AlternateContent xmlns:mc="http://schemas.openxmlformats.org/markup-compatibility/2006">
              <mc:Choice xmlns:v="urn:schemas-microsoft-com:vml" Requires="v">
                <p:oleObj spid="_x0000_s197676" name="Equation" r:id="rId7" imgW="1168200" imgH="444240" progId="Equation.DSMT4">
                  <p:embed/>
                </p:oleObj>
              </mc:Choice>
              <mc:Fallback>
                <p:oleObj name="Equation" r:id="rId7" imgW="1168200" imgH="4442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69084" y="3407392"/>
                        <a:ext cx="1168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7637" name="Object 5"/>
          <p:cNvGraphicFramePr>
            <a:graphicFrameLocks noChangeAspect="1"/>
          </p:cNvGraphicFramePr>
          <p:nvPr/>
        </p:nvGraphicFramePr>
        <p:xfrm>
          <a:off x="816684" y="4016992"/>
          <a:ext cx="1498600" cy="444500"/>
        </p:xfrm>
        <a:graphic>
          <a:graphicData uri="http://schemas.openxmlformats.org/presentationml/2006/ole">
            <mc:AlternateContent xmlns:mc="http://schemas.openxmlformats.org/markup-compatibility/2006">
              <mc:Choice xmlns:v="urn:schemas-microsoft-com:vml" Requires="v">
                <p:oleObj spid="_x0000_s197677" name="Equation" r:id="rId9" imgW="1498320" imgH="444240" progId="Equation.DSMT4">
                  <p:embed/>
                </p:oleObj>
              </mc:Choice>
              <mc:Fallback>
                <p:oleObj name="Equation" r:id="rId9" imgW="1498320" imgH="44424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16684" y="4016992"/>
                        <a:ext cx="1498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7638" name="Object 6"/>
          <p:cNvGraphicFramePr>
            <a:graphicFrameLocks noChangeAspect="1"/>
          </p:cNvGraphicFramePr>
          <p:nvPr/>
        </p:nvGraphicFramePr>
        <p:xfrm>
          <a:off x="664284" y="4702792"/>
          <a:ext cx="1841500" cy="444500"/>
        </p:xfrm>
        <a:graphic>
          <a:graphicData uri="http://schemas.openxmlformats.org/presentationml/2006/ole">
            <mc:AlternateContent xmlns:mc="http://schemas.openxmlformats.org/markup-compatibility/2006">
              <mc:Choice xmlns:v="urn:schemas-microsoft-com:vml" Requires="v">
                <p:oleObj spid="_x0000_s197678" name="Equation" r:id="rId11" imgW="1841400" imgH="444240" progId="Equation.DSMT4">
                  <p:embed/>
                </p:oleObj>
              </mc:Choice>
              <mc:Fallback>
                <p:oleObj name="Equation" r:id="rId11" imgW="1841400" imgH="44424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64284" y="4702792"/>
                        <a:ext cx="1841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Rectangle 8"/>
          <p:cNvSpPr/>
          <p:nvPr/>
        </p:nvSpPr>
        <p:spPr>
          <a:xfrm>
            <a:off x="457200" y="5334000"/>
            <a:ext cx="8229600" cy="523220"/>
          </a:xfrm>
          <a:prstGeom prst="rect">
            <a:avLst/>
          </a:prstGeom>
        </p:spPr>
        <p:txBody>
          <a:bodyPr>
            <a:spAutoFit/>
          </a:bodyPr>
          <a:lstStyle/>
          <a:p>
            <a:r>
              <a:rPr lang="en-US" sz="2800" dirty="0" smtClean="0"/>
              <a:t>So, Player </a:t>
            </a:r>
            <a:r>
              <a:rPr lang="en-US" sz="2800" dirty="0" smtClean="0">
                <a:solidFill>
                  <a:srgbClr val="FF0000"/>
                </a:solidFill>
              </a:rPr>
              <a:t>5</a:t>
            </a:r>
            <a:r>
              <a:rPr lang="en-US" sz="2800" dirty="0" smtClean="0"/>
              <a:t> is the pivotal player in the coalition.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Number of Sequential Coalitions </a:t>
            </a:r>
            <a:endParaRPr lang="en-US" dirty="0"/>
          </a:p>
        </p:txBody>
      </p:sp>
      <p:sp>
        <p:nvSpPr>
          <p:cNvPr id="3" name="Content Placeholder 2"/>
          <p:cNvSpPr>
            <a:spLocks noGrp="1"/>
          </p:cNvSpPr>
          <p:nvPr>
            <p:ph idx="1"/>
          </p:nvPr>
        </p:nvSpPr>
        <p:spPr/>
        <p:txBody>
          <a:bodyPr/>
          <a:lstStyle/>
          <a:p>
            <a:r>
              <a:rPr lang="en-US" dirty="0" smtClean="0"/>
              <a:t>If there are </a:t>
            </a:r>
            <a:r>
              <a:rPr lang="en-US" dirty="0" smtClean="0">
                <a:solidFill>
                  <a:srgbClr val="0000FF"/>
                </a:solidFill>
              </a:rPr>
              <a:t>10</a:t>
            </a:r>
            <a:r>
              <a:rPr lang="en-US" dirty="0" smtClean="0"/>
              <a:t> players in a voting system, how many sequential coalitions are there using all players in the voting system? </a:t>
            </a:r>
          </a:p>
          <a:p>
            <a:r>
              <a:rPr lang="en-US" b="1" dirty="0" smtClean="0"/>
              <a:t>Solution </a:t>
            </a:r>
          </a:p>
          <a:p>
            <a:r>
              <a:rPr lang="en-US" dirty="0" smtClean="0"/>
              <a:t>Since there are </a:t>
            </a:r>
            <a:r>
              <a:rPr lang="en-US" dirty="0" smtClean="0">
                <a:solidFill>
                  <a:srgbClr val="0000FF"/>
                </a:solidFill>
              </a:rPr>
              <a:t>10</a:t>
            </a:r>
            <a:r>
              <a:rPr lang="en-US" dirty="0" smtClean="0"/>
              <a:t> players in the voting system and the number of sequential coalitions is </a:t>
            </a:r>
            <a:r>
              <a:rPr lang="en-US" i="1" dirty="0" smtClean="0"/>
              <a:t>N</a:t>
            </a:r>
            <a:r>
              <a:rPr lang="en-US" dirty="0" smtClean="0"/>
              <a:t>!,</a:t>
            </a:r>
          </a:p>
          <a:p>
            <a:r>
              <a:rPr lang="en-US" dirty="0" smtClean="0">
                <a:solidFill>
                  <a:srgbClr val="000099"/>
                </a:solidFill>
              </a:rPr>
              <a:t>10 ⋅ 9 ⋅ 8 ⋅ 7 ⋅ 6 ⋅ 5 ⋅ 4 ⋅ 3 ⋅ 2 ⋅ 1 </a:t>
            </a:r>
            <a:r>
              <a:rPr lang="en-US" dirty="0" smtClean="0"/>
              <a:t>= </a:t>
            </a:r>
            <a:r>
              <a:rPr lang="en-US" dirty="0" smtClean="0">
                <a:solidFill>
                  <a:srgbClr val="FF0000"/>
                </a:solidFill>
              </a:rPr>
              <a:t>3,628,800</a:t>
            </a:r>
            <a:r>
              <a:rPr lang="en-US" dirty="0" smtClean="0"/>
              <a:t> sequential coalitions can be formed.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Applying the SSPI </a:t>
            </a:r>
            <a:endParaRPr lang="en-US" dirty="0"/>
          </a:p>
        </p:txBody>
      </p:sp>
      <p:sp>
        <p:nvSpPr>
          <p:cNvPr id="3" name="Content Placeholder 2"/>
          <p:cNvSpPr>
            <a:spLocks noGrp="1"/>
          </p:cNvSpPr>
          <p:nvPr>
            <p:ph idx="1"/>
          </p:nvPr>
        </p:nvSpPr>
        <p:spPr/>
        <p:txBody>
          <a:bodyPr>
            <a:normAutofit lnSpcReduction="10000"/>
          </a:bodyPr>
          <a:lstStyle/>
          <a:p>
            <a:r>
              <a:rPr lang="en-US" dirty="0" smtClean="0"/>
              <a:t>Consider the weighted voting system </a:t>
            </a:r>
            <a:r>
              <a:rPr lang="en-US" dirty="0" smtClean="0">
                <a:solidFill>
                  <a:srgbClr val="0000FF"/>
                </a:solidFill>
              </a:rPr>
              <a:t>[7: 4, 3, 2]</a:t>
            </a:r>
            <a:r>
              <a:rPr lang="en-US" dirty="0" smtClean="0"/>
              <a:t>. Find the SSPI for each player in this system. </a:t>
            </a:r>
          </a:p>
          <a:p>
            <a:r>
              <a:rPr lang="en-US" b="1" dirty="0" smtClean="0"/>
              <a:t>Solution </a:t>
            </a:r>
          </a:p>
          <a:p>
            <a:r>
              <a:rPr lang="en-US" dirty="0" smtClean="0"/>
              <a:t>Applying the four-step process for the SSPI, we have the following. </a:t>
            </a:r>
          </a:p>
          <a:p>
            <a:r>
              <a:rPr lang="en-US" b="1" dirty="0" smtClean="0"/>
              <a:t>Step 1:</a:t>
            </a:r>
            <a:r>
              <a:rPr lang="en-US" dirty="0" smtClean="0"/>
              <a:t> List all </a:t>
            </a:r>
            <a:r>
              <a:rPr lang="en-US" i="1" dirty="0" smtClean="0"/>
              <a:t>N</a:t>
            </a:r>
            <a:r>
              <a:rPr lang="en-US" dirty="0" smtClean="0"/>
              <a:t>! sequential coalitions which contain all </a:t>
            </a:r>
            <a:r>
              <a:rPr lang="en-US" i="1" dirty="0" smtClean="0"/>
              <a:t>N</a:t>
            </a:r>
            <a:r>
              <a:rPr lang="en-US" dirty="0" smtClean="0"/>
              <a:t> players in the voting system. </a:t>
            </a:r>
          </a:p>
          <a:p>
            <a:r>
              <a:rPr lang="en-US" dirty="0" smtClean="0"/>
              <a:t>There are three players, so there are </a:t>
            </a:r>
            <a:r>
              <a:rPr lang="en-US" dirty="0" smtClean="0">
                <a:solidFill>
                  <a:srgbClr val="000099"/>
                </a:solidFill>
              </a:rPr>
              <a:t>3! = 3 ∙ 2 ∙ 1 = 6 </a:t>
            </a:r>
            <a:r>
              <a:rPr lang="en-US" dirty="0" smtClean="0"/>
              <a:t>sequential coalitions containing all three players in the voting system.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Applying the SSPI (cont.) </a:t>
            </a:r>
            <a:endParaRPr lang="en-US" dirty="0"/>
          </a:p>
        </p:txBody>
      </p:sp>
      <p:sp>
        <p:nvSpPr>
          <p:cNvPr id="3" name="Content Placeholder 2"/>
          <p:cNvSpPr>
            <a:spLocks noGrp="1"/>
          </p:cNvSpPr>
          <p:nvPr>
            <p:ph idx="1"/>
          </p:nvPr>
        </p:nvSpPr>
        <p:spPr/>
        <p:txBody>
          <a:bodyPr>
            <a:normAutofit/>
          </a:bodyPr>
          <a:lstStyle/>
          <a:p>
            <a:r>
              <a:rPr lang="en-US" dirty="0" smtClean="0"/>
              <a:t>They are listed as follows.</a:t>
            </a:r>
          </a:p>
          <a:p>
            <a:endParaRPr lang="en-US" dirty="0"/>
          </a:p>
        </p:txBody>
      </p:sp>
      <p:graphicFrame>
        <p:nvGraphicFramePr>
          <p:cNvPr id="198658" name="Object 2"/>
          <p:cNvGraphicFramePr>
            <a:graphicFrameLocks noChangeAspect="1"/>
          </p:cNvGraphicFramePr>
          <p:nvPr/>
        </p:nvGraphicFramePr>
        <p:xfrm>
          <a:off x="3911600" y="1892300"/>
          <a:ext cx="1320800" cy="3517900"/>
        </p:xfrm>
        <a:graphic>
          <a:graphicData uri="http://schemas.openxmlformats.org/presentationml/2006/ole">
            <mc:AlternateContent xmlns:mc="http://schemas.openxmlformats.org/markup-compatibility/2006">
              <mc:Choice xmlns:v="urn:schemas-microsoft-com:vml" Requires="v">
                <p:oleObj spid="_x0000_s198666" name="Equation" r:id="rId3" imgW="1320480" imgH="3517560" progId="Equation.DSMT4">
                  <p:embed/>
                </p:oleObj>
              </mc:Choice>
              <mc:Fallback>
                <p:oleObj name="Equation" r:id="rId3" imgW="1320480" imgH="35175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11600" y="1892300"/>
                        <a:ext cx="1320800" cy="351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86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Applying the SSPI (cont.) </a:t>
            </a:r>
            <a:endParaRPr lang="en-US" dirty="0"/>
          </a:p>
        </p:txBody>
      </p:sp>
      <p:sp>
        <p:nvSpPr>
          <p:cNvPr id="3" name="Content Placeholder 2"/>
          <p:cNvSpPr>
            <a:spLocks noGrp="1"/>
          </p:cNvSpPr>
          <p:nvPr>
            <p:ph idx="1"/>
          </p:nvPr>
        </p:nvSpPr>
        <p:spPr/>
        <p:txBody>
          <a:bodyPr>
            <a:normAutofit/>
          </a:bodyPr>
          <a:lstStyle/>
          <a:p>
            <a:r>
              <a:rPr lang="en-US" b="1" dirty="0" smtClean="0"/>
              <a:t>Step 2: </a:t>
            </a:r>
            <a:r>
              <a:rPr lang="en-US" dirty="0" smtClean="0"/>
              <a:t>Determine the pivotal player in each sequential coalition. </a:t>
            </a:r>
            <a:endParaRPr lang="en-US" dirty="0"/>
          </a:p>
        </p:txBody>
      </p:sp>
      <p:graphicFrame>
        <p:nvGraphicFramePr>
          <p:cNvPr id="199683" name="Object 3"/>
          <p:cNvGraphicFramePr>
            <a:graphicFrameLocks noChangeAspect="1"/>
          </p:cNvGraphicFramePr>
          <p:nvPr/>
        </p:nvGraphicFramePr>
        <p:xfrm>
          <a:off x="3911600" y="2286000"/>
          <a:ext cx="1320800" cy="3517900"/>
        </p:xfrm>
        <a:graphic>
          <a:graphicData uri="http://schemas.openxmlformats.org/presentationml/2006/ole">
            <mc:AlternateContent xmlns:mc="http://schemas.openxmlformats.org/markup-compatibility/2006">
              <mc:Choice xmlns:v="urn:schemas-microsoft-com:vml" Requires="v">
                <p:oleObj spid="_x0000_s199691" name="Equation" r:id="rId3" imgW="1320480" imgH="3517560" progId="Equation.DSMT4">
                  <p:embed/>
                </p:oleObj>
              </mc:Choice>
              <mc:Fallback>
                <p:oleObj name="Equation" r:id="rId3" imgW="1320480" imgH="35175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11600" y="2286000"/>
                        <a:ext cx="1320800" cy="351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96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Applying the SSPI (cont.) </a:t>
            </a:r>
            <a:endParaRPr lang="en-US" dirty="0"/>
          </a:p>
        </p:txBody>
      </p:sp>
      <p:sp>
        <p:nvSpPr>
          <p:cNvPr id="3" name="Content Placeholder 2"/>
          <p:cNvSpPr>
            <a:spLocks noGrp="1"/>
          </p:cNvSpPr>
          <p:nvPr>
            <p:ph idx="1"/>
          </p:nvPr>
        </p:nvSpPr>
        <p:spPr/>
        <p:txBody>
          <a:bodyPr>
            <a:normAutofit/>
          </a:bodyPr>
          <a:lstStyle/>
          <a:p>
            <a:r>
              <a:rPr lang="en-US" b="1" dirty="0" smtClean="0"/>
              <a:t>Step 3: </a:t>
            </a:r>
            <a:r>
              <a:rPr lang="en-US" dirty="0" smtClean="0"/>
              <a:t>Count the number of times Player </a:t>
            </a:r>
            <a:r>
              <a:rPr lang="en-US" i="1" dirty="0" smtClean="0"/>
              <a:t>P</a:t>
            </a:r>
            <a:r>
              <a:rPr lang="en-US" dirty="0" smtClean="0"/>
              <a:t> is the pivotal player. </a:t>
            </a:r>
          </a:p>
          <a:p>
            <a:r>
              <a:rPr lang="en-US" dirty="0" smtClean="0"/>
              <a:t>The number of times each players is pivotal is </a:t>
            </a:r>
            <a:r>
              <a:rPr lang="en-US" i="1" dirty="0" smtClean="0">
                <a:solidFill>
                  <a:srgbClr val="000099"/>
                </a:solidFill>
              </a:rPr>
              <a:t>P</a:t>
            </a:r>
            <a:r>
              <a:rPr lang="en-US" baseline="-25000" dirty="0" smtClean="0">
                <a:solidFill>
                  <a:srgbClr val="000099"/>
                </a:solidFill>
              </a:rPr>
              <a:t>1</a:t>
            </a:r>
            <a:r>
              <a:rPr lang="en-US" dirty="0" smtClean="0">
                <a:solidFill>
                  <a:srgbClr val="000099"/>
                </a:solidFill>
              </a:rPr>
              <a:t> = 3</a:t>
            </a:r>
            <a:r>
              <a:rPr lang="en-US" dirty="0" smtClean="0"/>
              <a:t> and </a:t>
            </a:r>
            <a:r>
              <a:rPr lang="en-US" i="1" dirty="0" smtClean="0">
                <a:solidFill>
                  <a:srgbClr val="000099"/>
                </a:solidFill>
              </a:rPr>
              <a:t>P</a:t>
            </a:r>
            <a:r>
              <a:rPr lang="en-US" baseline="-25000" dirty="0" smtClean="0">
                <a:solidFill>
                  <a:srgbClr val="000099"/>
                </a:solidFill>
              </a:rPr>
              <a:t>2</a:t>
            </a:r>
            <a:r>
              <a:rPr lang="en-US" dirty="0" smtClean="0">
                <a:solidFill>
                  <a:srgbClr val="000099"/>
                </a:solidFill>
              </a:rPr>
              <a:t> = 3. </a:t>
            </a:r>
            <a:r>
              <a:rPr lang="en-US" i="1" dirty="0" smtClean="0">
                <a:solidFill>
                  <a:srgbClr val="000099"/>
                </a:solidFill>
              </a:rPr>
              <a:t>P</a:t>
            </a:r>
            <a:r>
              <a:rPr lang="en-US" baseline="-25000" dirty="0" smtClean="0">
                <a:solidFill>
                  <a:srgbClr val="000099"/>
                </a:solidFill>
              </a:rPr>
              <a:t>3</a:t>
            </a:r>
            <a:r>
              <a:rPr lang="en-US" dirty="0" smtClean="0"/>
              <a:t> is never the pivotal player. Thus, </a:t>
            </a:r>
            <a:r>
              <a:rPr lang="en-US" i="1" dirty="0" smtClean="0"/>
              <a:t>P</a:t>
            </a:r>
            <a:r>
              <a:rPr lang="en-US" baseline="-25000" dirty="0" smtClean="0"/>
              <a:t>3</a:t>
            </a:r>
            <a:r>
              <a:rPr lang="en-US" dirty="0" smtClean="0"/>
              <a:t> is a dummy player.</a:t>
            </a:r>
          </a:p>
          <a:p>
            <a:r>
              <a:rPr lang="en-US" b="1" dirty="0" smtClean="0"/>
              <a:t>Step 4: </a:t>
            </a:r>
            <a:r>
              <a:rPr lang="en-US" dirty="0" smtClean="0"/>
              <a:t>Divide the number of times a player is a pivotal player by the total number of sequential coalitions; that is, </a:t>
            </a:r>
            <a:endParaRPr lang="en-US" dirty="0"/>
          </a:p>
        </p:txBody>
      </p:sp>
      <p:graphicFrame>
        <p:nvGraphicFramePr>
          <p:cNvPr id="200707" name="Object 3"/>
          <p:cNvGraphicFramePr>
            <a:graphicFrameLocks noChangeAspect="1"/>
          </p:cNvGraphicFramePr>
          <p:nvPr/>
        </p:nvGraphicFramePr>
        <p:xfrm>
          <a:off x="660400" y="5029200"/>
          <a:ext cx="7823200" cy="838200"/>
        </p:xfrm>
        <a:graphic>
          <a:graphicData uri="http://schemas.openxmlformats.org/presentationml/2006/ole">
            <mc:AlternateContent xmlns:mc="http://schemas.openxmlformats.org/markup-compatibility/2006">
              <mc:Choice xmlns:v="urn:schemas-microsoft-com:vml" Requires="v">
                <p:oleObj spid="_x0000_s200715" name="Equation" r:id="rId3" imgW="7823160" imgH="838080" progId="Equation.DSMT4">
                  <p:embed/>
                </p:oleObj>
              </mc:Choice>
              <mc:Fallback>
                <p:oleObj name="Equation" r:id="rId3" imgW="782316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0400" y="5029200"/>
                        <a:ext cx="7823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07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Weighted Voting System </a:t>
            </a:r>
            <a:endParaRPr lang="en-US" b="1" dirty="0" smtClean="0">
              <a:solidFill>
                <a:srgbClr val="000000"/>
              </a:solidFill>
            </a:endParaRPr>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Weighted Voting System </a:t>
            </a:r>
          </a:p>
          <a:p>
            <a:r>
              <a:rPr lang="en-US" dirty="0" smtClean="0">
                <a:solidFill>
                  <a:srgbClr val="000000"/>
                </a:solidFill>
              </a:rPr>
              <a:t>A </a:t>
            </a:r>
            <a:r>
              <a:rPr lang="en-US" b="1" dirty="0" smtClean="0">
                <a:solidFill>
                  <a:srgbClr val="C00000"/>
                </a:solidFill>
              </a:rPr>
              <a:t>weighted voting system </a:t>
            </a:r>
            <a:r>
              <a:rPr lang="en-US" dirty="0" smtClean="0">
                <a:solidFill>
                  <a:srgbClr val="000000"/>
                </a:solidFill>
              </a:rPr>
              <a:t>is a system where an individual voter may have more than one vote and, thus, more power than another voter. </a:t>
            </a:r>
            <a:endParaRPr lang="en-US" dirty="0">
              <a:solidFill>
                <a:srgbClr val="000000"/>
              </a:solidFill>
            </a:endParaRPr>
          </a:p>
        </p:txBody>
      </p:sp>
      <p:sp>
        <p:nvSpPr>
          <p:cNvPr id="4" name="Content Placeholder 2"/>
          <p:cNvSpPr txBox="1">
            <a:spLocks/>
          </p:cNvSpPr>
          <p:nvPr/>
        </p:nvSpPr>
        <p:spPr>
          <a:xfrm>
            <a:off x="457200" y="1280160"/>
            <a:ext cx="8229600" cy="457200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Applying the SSPI (cont.) </a:t>
            </a:r>
            <a:endParaRPr lang="en-US" dirty="0"/>
          </a:p>
        </p:txBody>
      </p:sp>
      <p:graphicFrame>
        <p:nvGraphicFramePr>
          <p:cNvPr id="5" name="Content Placeholder 4"/>
          <p:cNvGraphicFramePr>
            <a:graphicFrameLocks noGrp="1"/>
          </p:cNvGraphicFramePr>
          <p:nvPr>
            <p:ph idx="1"/>
          </p:nvPr>
        </p:nvGraphicFramePr>
        <p:xfrm>
          <a:off x="457200" y="1279525"/>
          <a:ext cx="8229600" cy="3339465"/>
        </p:xfrm>
        <a:graphic>
          <a:graphicData uri="http://schemas.openxmlformats.org/drawingml/2006/table">
            <a:tbl>
              <a:tblPr firstRow="1" bandRow="1">
                <a:tableStyleId>{5C22544A-7EE6-4342-B048-85BDC9FD1C3A}</a:tableStyleId>
              </a:tblPr>
              <a:tblGrid>
                <a:gridCol w="2743200"/>
                <a:gridCol w="2743200"/>
                <a:gridCol w="2743200"/>
              </a:tblGrid>
              <a:tr h="370840">
                <a:tc gridSpan="3">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6: Shapley-</a:t>
                      </a:r>
                      <a:r>
                        <a:rPr lang="en-US" sz="2400" b="1" i="0" u="none" strike="noStrike" dirty="0" err="1" smtClean="0">
                          <a:solidFill>
                            <a:schemeClr val="bg1"/>
                          </a:solidFill>
                          <a:latin typeface="Calibri"/>
                        </a:rPr>
                        <a:t>Shubik</a:t>
                      </a:r>
                      <a:r>
                        <a:rPr lang="en-US" sz="2400" b="1" i="0" u="none" strike="noStrike" dirty="0" smtClean="0">
                          <a:solidFill>
                            <a:schemeClr val="bg1"/>
                          </a:solidFill>
                          <a:latin typeface="Calibri"/>
                        </a:rPr>
                        <a:t> </a:t>
                      </a:r>
                      <a:r>
                        <a:rPr lang="en-US" sz="2400" b="1" i="0" u="none" strike="noStrike" dirty="0">
                          <a:solidFill>
                            <a:schemeClr val="bg1"/>
                          </a:solidFill>
                          <a:latin typeface="Calibri"/>
                        </a:rPr>
                        <a:t>Power Index for Each </a:t>
                      </a:r>
                      <a:r>
                        <a:rPr lang="en-US" sz="2400" b="1" i="0" u="none" strike="noStrike" dirty="0" smtClean="0">
                          <a:solidFill>
                            <a:schemeClr val="bg1"/>
                          </a:solidFill>
                          <a:latin typeface="Calibri"/>
                        </a:rPr>
                        <a:t>Player</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1" i="0" u="none" strike="noStrike" dirty="0">
                          <a:solidFill>
                            <a:srgbClr val="000000"/>
                          </a:solidFill>
                          <a:latin typeface="Calibri"/>
                        </a:rPr>
                        <a:t>Player</a:t>
                      </a:r>
                    </a:p>
                  </a:txBody>
                  <a:tcPr marL="9525" marR="9525" marT="9525" marB="0" anchor="ctr"/>
                </a:tc>
                <a:tc>
                  <a:txBody>
                    <a:bodyPr/>
                    <a:lstStyle/>
                    <a:p>
                      <a:pPr algn="ctr" fontAlgn="b"/>
                      <a:r>
                        <a:rPr lang="en-US" sz="2400" b="1" i="0" u="none" strike="noStrike" dirty="0">
                          <a:solidFill>
                            <a:srgbClr val="000000"/>
                          </a:solidFill>
                          <a:latin typeface="Calibri"/>
                        </a:rPr>
                        <a:t>Number of Times Pivotal</a:t>
                      </a:r>
                    </a:p>
                  </a:txBody>
                  <a:tcPr marL="9525" marR="9525" marT="9525" marB="0" anchor="ctr"/>
                </a:tc>
                <a:tc>
                  <a:txBody>
                    <a:bodyPr/>
                    <a:lstStyle/>
                    <a:p>
                      <a:pPr algn="ctr" fontAlgn="b"/>
                      <a:r>
                        <a:rPr lang="en-US" sz="2400" b="1" i="0" u="none" strike="noStrike" dirty="0">
                          <a:solidFill>
                            <a:srgbClr val="000000"/>
                          </a:solidFill>
                          <a:latin typeface="Calibri"/>
                        </a:rPr>
                        <a:t>Percentage</a:t>
                      </a:r>
                    </a:p>
                  </a:txBody>
                  <a:tcPr marL="9525" marR="9525" marT="9525" marB="0" anchor="ctr"/>
                </a:tc>
              </a:tr>
              <a:tr h="370840">
                <a:tc>
                  <a:txBody>
                    <a:bodyPr/>
                    <a:lstStyle/>
                    <a:p>
                      <a:pPr algn="ctr" fontAlgn="b"/>
                      <a:r>
                        <a:rPr lang="en-US" sz="2400" b="0" i="0" u="none" strike="noStrike" dirty="0" smtClean="0">
                          <a:solidFill>
                            <a:srgbClr val="000000"/>
                          </a:solidFill>
                          <a:latin typeface="Calibri"/>
                        </a:rPr>
                        <a:t>1</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3</a:t>
                      </a:r>
                    </a:p>
                  </a:txBody>
                  <a:tcPr marL="9525" marR="9525" marT="9525" marB="0" anchor="ctr"/>
                </a:tc>
                <a:tc>
                  <a:txBody>
                    <a:bodyPr/>
                    <a:lstStyle/>
                    <a:p>
                      <a:pPr algn="ctr" fontAlgn="b"/>
                      <a:endParaRPr lang="en-ZW" sz="2400" b="0" i="0" u="none" strike="noStrike" dirty="0" smtClean="0">
                        <a:solidFill>
                          <a:srgbClr val="000000"/>
                        </a:solidFill>
                        <a:latin typeface="Calibri"/>
                      </a:endParaRPr>
                    </a:p>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smtClean="0">
                          <a:solidFill>
                            <a:srgbClr val="000000"/>
                          </a:solidFill>
                          <a:latin typeface="Calibri"/>
                        </a:rPr>
                        <a:t>2</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3</a:t>
                      </a:r>
                    </a:p>
                  </a:txBody>
                  <a:tcPr marL="9525" marR="9525" marT="9525" marB="0" anchor="ctr"/>
                </a:tc>
                <a:tc>
                  <a:txBody>
                    <a:bodyPr/>
                    <a:lstStyle/>
                    <a:p>
                      <a:pPr algn="ctr" fontAlgn="b"/>
                      <a:endParaRPr lang="en-ZW" sz="2400" b="0" i="0" u="none" strike="noStrike" dirty="0" smtClean="0">
                        <a:solidFill>
                          <a:srgbClr val="000000"/>
                        </a:solidFill>
                        <a:latin typeface="Calibri"/>
                      </a:endParaRPr>
                    </a:p>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0" i="0" u="none" strike="noStrike" dirty="0" smtClean="0">
                          <a:solidFill>
                            <a:srgbClr val="000000"/>
                          </a:solidFill>
                          <a:latin typeface="Calibri"/>
                        </a:rPr>
                        <a:t>3</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0</a:t>
                      </a:r>
                    </a:p>
                  </a:txBody>
                  <a:tcPr marL="9525" marR="9525" marT="9525" marB="0" anchor="ctr"/>
                </a:tc>
                <a:tc>
                  <a:txBody>
                    <a:bodyPr/>
                    <a:lstStyle/>
                    <a:p>
                      <a:pPr algn="ctr" fontAlgn="b"/>
                      <a:endParaRPr lang="en-ZW" sz="2400" b="0" i="0" u="none" strike="noStrike" dirty="0" smtClean="0">
                        <a:solidFill>
                          <a:srgbClr val="000000"/>
                        </a:solidFill>
                        <a:latin typeface="Calibri"/>
                      </a:endParaRPr>
                    </a:p>
                    <a:p>
                      <a:pPr algn="ctr" fontAlgn="b"/>
                      <a:endParaRPr lang="en-US" sz="2400" b="0" i="0" u="none" strike="noStrike" dirty="0">
                        <a:solidFill>
                          <a:srgbClr val="000000"/>
                        </a:solidFill>
                        <a:latin typeface="Calibri"/>
                      </a:endParaRPr>
                    </a:p>
                  </a:txBody>
                  <a:tcPr marL="9525" marR="9525" marT="9525" marB="0" anchor="ctr"/>
                </a:tc>
              </a:tr>
            </a:tbl>
          </a:graphicData>
        </a:graphic>
      </p:graphicFrame>
      <p:graphicFrame>
        <p:nvGraphicFramePr>
          <p:cNvPr id="201731" name="Object 3"/>
          <p:cNvGraphicFramePr>
            <a:graphicFrameLocks noChangeAspect="1"/>
          </p:cNvGraphicFramePr>
          <p:nvPr/>
        </p:nvGraphicFramePr>
        <p:xfrm>
          <a:off x="6519863" y="2425700"/>
          <a:ext cx="1562100" cy="685800"/>
        </p:xfrm>
        <a:graphic>
          <a:graphicData uri="http://schemas.openxmlformats.org/presentationml/2006/ole">
            <mc:AlternateContent xmlns:mc="http://schemas.openxmlformats.org/markup-compatibility/2006">
              <mc:Choice xmlns:v="urn:schemas-microsoft-com:vml" Requires="v">
                <p:oleObj spid="_x0000_s201755" name="Equation" r:id="rId3" imgW="1562040" imgH="685800" progId="Equation.DSMT4">
                  <p:embed/>
                </p:oleObj>
              </mc:Choice>
              <mc:Fallback>
                <p:oleObj name="Equation" r:id="rId3" imgW="1562040" imgH="685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19863" y="2425700"/>
                        <a:ext cx="15621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1732" name="Object 4"/>
          <p:cNvGraphicFramePr>
            <a:graphicFrameLocks noChangeAspect="1"/>
          </p:cNvGraphicFramePr>
          <p:nvPr/>
        </p:nvGraphicFramePr>
        <p:xfrm>
          <a:off x="6591300" y="3159125"/>
          <a:ext cx="1562100" cy="685800"/>
        </p:xfrm>
        <a:graphic>
          <a:graphicData uri="http://schemas.openxmlformats.org/presentationml/2006/ole">
            <mc:AlternateContent xmlns:mc="http://schemas.openxmlformats.org/markup-compatibility/2006">
              <mc:Choice xmlns:v="urn:schemas-microsoft-com:vml" Requires="v">
                <p:oleObj spid="_x0000_s201756" name="Equation" r:id="rId5" imgW="1562040" imgH="685800" progId="Equation.DSMT4">
                  <p:embed/>
                </p:oleObj>
              </mc:Choice>
              <mc:Fallback>
                <p:oleObj name="Equation" r:id="rId5" imgW="1562040" imgH="685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91300" y="3159125"/>
                        <a:ext cx="15621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1733" name="Object 5"/>
          <p:cNvGraphicFramePr>
            <a:graphicFrameLocks noChangeAspect="1"/>
          </p:cNvGraphicFramePr>
          <p:nvPr/>
        </p:nvGraphicFramePr>
        <p:xfrm>
          <a:off x="6711950" y="3889375"/>
          <a:ext cx="1231900" cy="685800"/>
        </p:xfrm>
        <a:graphic>
          <a:graphicData uri="http://schemas.openxmlformats.org/presentationml/2006/ole">
            <mc:AlternateContent xmlns:mc="http://schemas.openxmlformats.org/markup-compatibility/2006">
              <mc:Choice xmlns:v="urn:schemas-microsoft-com:vml" Requires="v">
                <p:oleObj spid="_x0000_s201757" name="Equation" r:id="rId7" imgW="1231560" imgH="685800" progId="Equation.DSMT4">
                  <p:embed/>
                </p:oleObj>
              </mc:Choice>
              <mc:Fallback>
                <p:oleObj name="Equation" r:id="rId7" imgW="1231560" imgH="685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11950" y="3889375"/>
                        <a:ext cx="12319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Rectangle 8"/>
          <p:cNvSpPr/>
          <p:nvPr/>
        </p:nvSpPr>
        <p:spPr>
          <a:xfrm>
            <a:off x="457200" y="4689489"/>
            <a:ext cx="8229600" cy="1384995"/>
          </a:xfrm>
          <a:prstGeom prst="rect">
            <a:avLst/>
          </a:prstGeom>
        </p:spPr>
        <p:txBody>
          <a:bodyPr wrap="square">
            <a:spAutoFit/>
          </a:bodyPr>
          <a:lstStyle/>
          <a:p>
            <a:r>
              <a:rPr lang="en-US" sz="2700" dirty="0" smtClean="0"/>
              <a:t>So, Player 1 and Player 2 have equal weight in the outcome of the vote in this voting system, while Player 3 has no influence. </a:t>
            </a:r>
            <a:endParaRPr lang="en-US" sz="27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#3</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Skill Check #3</a:t>
            </a:r>
          </a:p>
          <a:p>
            <a:r>
              <a:rPr lang="en-US" dirty="0" smtClean="0">
                <a:solidFill>
                  <a:srgbClr val="000000"/>
                </a:solidFill>
              </a:rPr>
              <a:t>Determine the SSPI for each player in the voting system [8: 4, 3, 3, 2]. </a:t>
            </a:r>
            <a:endParaRPr lang="en-US" dirty="0">
              <a:solidFill>
                <a:srgbClr val="000000"/>
              </a:solidFill>
            </a:endParaRPr>
          </a:p>
        </p:txBody>
      </p:sp>
      <p:sp>
        <p:nvSpPr>
          <p:cNvPr id="4" name="Rectangle 3"/>
          <p:cNvSpPr/>
          <p:nvPr/>
        </p:nvSpPr>
        <p:spPr>
          <a:xfrm>
            <a:off x="457200" y="5257800"/>
            <a:ext cx="8229600" cy="523220"/>
          </a:xfrm>
          <a:prstGeom prst="rect">
            <a:avLst/>
          </a:prstGeom>
        </p:spPr>
        <p:txBody>
          <a:bodyPr wrap="square">
            <a:spAutoFit/>
          </a:bodyPr>
          <a:lstStyle/>
          <a:p>
            <a:r>
              <a:rPr lang="nn-NO" sz="2800" dirty="0" smtClean="0">
                <a:solidFill>
                  <a:srgbClr val="000000"/>
                </a:solidFill>
              </a:rPr>
              <a:t>Answer: </a:t>
            </a:r>
            <a:r>
              <a:rPr lang="nn-NO" sz="2800" i="1" dirty="0" smtClean="0">
                <a:solidFill>
                  <a:srgbClr val="FF0000"/>
                </a:solidFill>
              </a:rPr>
              <a:t>P</a:t>
            </a:r>
            <a:r>
              <a:rPr lang="nn-NO" sz="2800" baseline="-25000" dirty="0" smtClean="0">
                <a:solidFill>
                  <a:srgbClr val="FF0000"/>
                </a:solidFill>
              </a:rPr>
              <a:t>1</a:t>
            </a:r>
            <a:r>
              <a:rPr lang="nn-NO" sz="2800" dirty="0" smtClean="0">
                <a:solidFill>
                  <a:srgbClr val="FF0000"/>
                </a:solidFill>
              </a:rPr>
              <a:t> = </a:t>
            </a:r>
            <a:r>
              <a:rPr lang="nn-NO" sz="2800" i="1" dirty="0" smtClean="0">
                <a:solidFill>
                  <a:srgbClr val="FF0000"/>
                </a:solidFill>
              </a:rPr>
              <a:t>P</a:t>
            </a:r>
            <a:r>
              <a:rPr lang="nn-NO" sz="2800" baseline="-25000" dirty="0" smtClean="0">
                <a:solidFill>
                  <a:srgbClr val="FF0000"/>
                </a:solidFill>
              </a:rPr>
              <a:t>2</a:t>
            </a:r>
            <a:r>
              <a:rPr lang="nn-NO" sz="2800" dirty="0" smtClean="0">
                <a:solidFill>
                  <a:srgbClr val="FF0000"/>
                </a:solidFill>
              </a:rPr>
              <a:t> = </a:t>
            </a:r>
            <a:r>
              <a:rPr lang="nn-NO" sz="2800" i="1" dirty="0" smtClean="0">
                <a:solidFill>
                  <a:srgbClr val="FF0000"/>
                </a:solidFill>
              </a:rPr>
              <a:t>P</a:t>
            </a:r>
            <a:r>
              <a:rPr lang="nn-NO" sz="2800" baseline="-25000" dirty="0" smtClean="0">
                <a:solidFill>
                  <a:srgbClr val="FF0000"/>
                </a:solidFill>
              </a:rPr>
              <a:t>3</a:t>
            </a:r>
            <a:r>
              <a:rPr lang="nn-NO" sz="2800" dirty="0" smtClean="0">
                <a:solidFill>
                  <a:srgbClr val="FF0000"/>
                </a:solidFill>
              </a:rPr>
              <a:t> = </a:t>
            </a:r>
            <a:r>
              <a:rPr lang="nn-NO" sz="2800" i="1" dirty="0" smtClean="0">
                <a:solidFill>
                  <a:srgbClr val="FF0000"/>
                </a:solidFill>
              </a:rPr>
              <a:t>P</a:t>
            </a:r>
            <a:r>
              <a:rPr lang="nn-NO" sz="2800" baseline="-25000" dirty="0" smtClean="0">
                <a:solidFill>
                  <a:srgbClr val="FF0000"/>
                </a:solidFill>
              </a:rPr>
              <a:t>4</a:t>
            </a:r>
            <a:r>
              <a:rPr lang="nn-NO" sz="2800" dirty="0" smtClean="0">
                <a:solidFill>
                  <a:srgbClr val="FF0000"/>
                </a:solidFill>
              </a:rPr>
              <a:t> = 25%</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Weighted Voting Systems</a:t>
            </a:r>
            <a:endParaRPr lang="en-US" dirty="0"/>
          </a:p>
        </p:txBody>
      </p:sp>
      <p:sp>
        <p:nvSpPr>
          <p:cNvPr id="3" name="Content Placeholder 2"/>
          <p:cNvSpPr>
            <a:spLocks noGrp="1"/>
          </p:cNvSpPr>
          <p:nvPr>
            <p:ph idx="1"/>
          </p:nvPr>
        </p:nvSpPr>
        <p:spPr/>
        <p:txBody>
          <a:bodyPr/>
          <a:lstStyle/>
          <a:p>
            <a:r>
              <a:rPr lang="en-US" dirty="0" smtClean="0"/>
              <a:t>We </a:t>
            </a:r>
            <a:r>
              <a:rPr lang="en-US" dirty="0"/>
              <a:t>call each person casting votes a </a:t>
            </a:r>
            <a:r>
              <a:rPr lang="en-US" b="1" dirty="0">
                <a:solidFill>
                  <a:srgbClr val="C00000"/>
                </a:solidFill>
              </a:rPr>
              <a:t>player</a:t>
            </a:r>
            <a:r>
              <a:rPr lang="en-US" dirty="0"/>
              <a:t>, denoted by </a:t>
            </a:r>
            <a:r>
              <a:rPr lang="en-US" i="1" dirty="0"/>
              <a:t>P</a:t>
            </a:r>
            <a:r>
              <a:rPr lang="en-US" baseline="-25000" dirty="0"/>
              <a:t>1</a:t>
            </a:r>
            <a:r>
              <a:rPr lang="en-US" dirty="0"/>
              <a:t>, </a:t>
            </a:r>
            <a:r>
              <a:rPr lang="en-US" i="1" dirty="0"/>
              <a:t>P</a:t>
            </a:r>
            <a:r>
              <a:rPr lang="en-US" baseline="-25000" dirty="0"/>
              <a:t>2</a:t>
            </a:r>
            <a:r>
              <a:rPr lang="en-US" dirty="0"/>
              <a:t>, …, </a:t>
            </a:r>
            <a:r>
              <a:rPr lang="en-US" i="1" dirty="0"/>
              <a:t>P</a:t>
            </a:r>
            <a:r>
              <a:rPr lang="en-US" i="1" baseline="-25000" dirty="0"/>
              <a:t>N</a:t>
            </a:r>
            <a:r>
              <a:rPr lang="en-US" dirty="0"/>
              <a:t>, where </a:t>
            </a:r>
            <a:r>
              <a:rPr lang="en-US" i="1" dirty="0"/>
              <a:t>N</a:t>
            </a:r>
            <a:r>
              <a:rPr lang="en-US" dirty="0"/>
              <a:t> is the number of players.</a:t>
            </a:r>
          </a:p>
          <a:p>
            <a:r>
              <a:rPr lang="en-US" dirty="0"/>
              <a:t>Each player is given a </a:t>
            </a:r>
            <a:r>
              <a:rPr lang="en-US" b="1" dirty="0">
                <a:solidFill>
                  <a:srgbClr val="C00000"/>
                </a:solidFill>
              </a:rPr>
              <a:t>weight</a:t>
            </a:r>
            <a:r>
              <a:rPr lang="en-US" dirty="0"/>
              <a:t>, denoted by </a:t>
            </a:r>
            <a:r>
              <a:rPr lang="en-US" i="1" dirty="0"/>
              <a:t>w</a:t>
            </a:r>
            <a:r>
              <a:rPr lang="en-US" baseline="-25000" dirty="0"/>
              <a:t>1</a:t>
            </a:r>
            <a:r>
              <a:rPr lang="en-US" dirty="0"/>
              <a:t>, </a:t>
            </a:r>
            <a:r>
              <a:rPr lang="en-US" i="1" dirty="0"/>
              <a:t>w</a:t>
            </a:r>
            <a:r>
              <a:rPr lang="en-US" baseline="-25000" dirty="0"/>
              <a:t>2</a:t>
            </a:r>
            <a:r>
              <a:rPr lang="en-US" dirty="0"/>
              <a:t>, …, </a:t>
            </a:r>
            <a:r>
              <a:rPr lang="en-US" i="1" dirty="0" err="1"/>
              <a:t>w</a:t>
            </a:r>
            <a:r>
              <a:rPr lang="en-US" i="1" baseline="-25000" dirty="0" err="1"/>
              <a:t>N</a:t>
            </a:r>
            <a:r>
              <a:rPr lang="en-US" dirty="0"/>
              <a:t>, where</a:t>
            </a:r>
            <a:r>
              <a:rPr lang="en-US" i="1" dirty="0"/>
              <a:t> N </a:t>
            </a:r>
            <a:r>
              <a:rPr lang="en-US" dirty="0"/>
              <a:t>is the number of players and </a:t>
            </a:r>
            <a:r>
              <a:rPr lang="en-US" i="1" dirty="0" err="1"/>
              <a:t>w</a:t>
            </a:r>
            <a:r>
              <a:rPr lang="en-US" i="1" baseline="-25000" dirty="0" err="1"/>
              <a:t>i</a:t>
            </a:r>
            <a:r>
              <a:rPr lang="en-US" baseline="-25000" dirty="0"/>
              <a:t> </a:t>
            </a:r>
            <a:r>
              <a:rPr lang="en-US" dirty="0"/>
              <a:t>is the number of </a:t>
            </a:r>
            <a:r>
              <a:rPr lang="en-US" dirty="0" smtClean="0"/>
              <a:t>votes that </a:t>
            </a:r>
            <a:r>
              <a:rPr lang="en-US" dirty="0"/>
              <a:t>player</a:t>
            </a:r>
            <a:r>
              <a:rPr lang="en-US" i="1" dirty="0"/>
              <a:t> </a:t>
            </a:r>
            <a:r>
              <a:rPr lang="en-US" i="1" dirty="0" err="1" smtClean="0"/>
              <a:t>i</a:t>
            </a:r>
            <a:r>
              <a:rPr lang="en-US" i="1" dirty="0" smtClean="0"/>
              <a:t> </a:t>
            </a:r>
            <a:r>
              <a:rPr lang="en-US" dirty="0" smtClean="0"/>
              <a:t>controls</a:t>
            </a:r>
            <a:r>
              <a:rPr lang="en-US" dirty="0"/>
              <a:t>.</a:t>
            </a:r>
          </a:p>
          <a:p>
            <a:r>
              <a:rPr lang="en-US" dirty="0" smtClean="0"/>
              <a:t>A </a:t>
            </a:r>
            <a:r>
              <a:rPr lang="en-US" b="1" dirty="0" smtClean="0">
                <a:solidFill>
                  <a:srgbClr val="C00000"/>
                </a:solidFill>
              </a:rPr>
              <a:t>quota</a:t>
            </a:r>
            <a:r>
              <a:rPr lang="en-US" dirty="0" smtClean="0">
                <a:solidFill>
                  <a:srgbClr val="C00000"/>
                </a:solidFill>
              </a:rPr>
              <a:t> </a:t>
            </a:r>
            <a:r>
              <a:rPr lang="en-US" dirty="0" smtClean="0"/>
              <a:t>(</a:t>
            </a:r>
            <a:r>
              <a:rPr lang="en-US" i="1" dirty="0" smtClean="0"/>
              <a:t>q</a:t>
            </a:r>
            <a:r>
              <a:rPr lang="en-US" dirty="0" smtClean="0"/>
              <a:t>) is the minimum number of votes needed to pass a proposal.</a:t>
            </a:r>
          </a:p>
          <a:p>
            <a:r>
              <a:rPr lang="en-US" dirty="0" smtClean="0"/>
              <a:t>Any weighted voting system can be represented using the notation [</a:t>
            </a:r>
            <a:r>
              <a:rPr lang="en-US" i="1" dirty="0" smtClean="0"/>
              <a:t>q</a:t>
            </a:r>
            <a:r>
              <a:rPr lang="en-US" dirty="0" smtClean="0"/>
              <a:t>: </a:t>
            </a:r>
            <a:r>
              <a:rPr lang="en-US" i="1" dirty="0" smtClean="0"/>
              <a:t>w</a:t>
            </a:r>
            <a:r>
              <a:rPr lang="en-US" baseline="-25000" dirty="0" smtClean="0"/>
              <a:t>1</a:t>
            </a:r>
            <a:r>
              <a:rPr lang="en-US" dirty="0" smtClean="0"/>
              <a:t>, </a:t>
            </a:r>
            <a:r>
              <a:rPr lang="en-US" i="1" dirty="0" smtClean="0"/>
              <a:t>w</a:t>
            </a:r>
            <a:r>
              <a:rPr lang="en-US" baseline="-25000" dirty="0" smtClean="0"/>
              <a:t>2</a:t>
            </a:r>
            <a:r>
              <a:rPr lang="en-US" dirty="0" smtClean="0"/>
              <a:t>, …, </a:t>
            </a:r>
            <a:r>
              <a:rPr lang="en-US" i="1" dirty="0" err="1" smtClean="0"/>
              <a:t>w</a:t>
            </a:r>
            <a:r>
              <a:rPr lang="en-US" i="1" baseline="-25000" dirty="0" err="1" smtClean="0"/>
              <a:t>N</a:t>
            </a:r>
            <a:r>
              <a:rPr lang="en-US" dirty="0" smtClean="0"/>
              <a:t>].</a:t>
            </a:r>
            <a:endParaRPr lang="en-US" dirty="0"/>
          </a:p>
        </p:txBody>
      </p:sp>
    </p:spTree>
    <p:extLst>
      <p:ext uri="{BB962C8B-B14F-4D97-AF65-F5344CB8AC3E}">
        <p14:creationId xmlns:p14="http://schemas.microsoft.com/office/powerpoint/2010/main" val="2594276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Weighted Voting System </a:t>
            </a:r>
            <a:endParaRPr lang="en-US" dirty="0"/>
          </a:p>
        </p:txBody>
      </p:sp>
      <p:sp>
        <p:nvSpPr>
          <p:cNvPr id="3" name="Content Placeholder 2"/>
          <p:cNvSpPr>
            <a:spLocks noGrp="1"/>
          </p:cNvSpPr>
          <p:nvPr>
            <p:ph idx="1"/>
          </p:nvPr>
        </p:nvSpPr>
        <p:spPr/>
        <p:txBody>
          <a:bodyPr/>
          <a:lstStyle/>
          <a:p>
            <a:r>
              <a:rPr lang="en-US" dirty="0" smtClean="0"/>
              <a:t>A voting system has four players: Jane, Marilyn, Kent, and Stan. Jane has </a:t>
            </a:r>
            <a:r>
              <a:rPr lang="en-US" dirty="0" smtClean="0">
                <a:solidFill>
                  <a:srgbClr val="0000FF"/>
                </a:solidFill>
              </a:rPr>
              <a:t>4 votes</a:t>
            </a:r>
            <a:r>
              <a:rPr lang="en-US" dirty="0" smtClean="0"/>
              <a:t>, Marilyn has </a:t>
            </a:r>
            <a:r>
              <a:rPr lang="en-US" dirty="0" smtClean="0">
                <a:solidFill>
                  <a:srgbClr val="0000FF"/>
                </a:solidFill>
              </a:rPr>
              <a:t>3 votes</a:t>
            </a:r>
            <a:r>
              <a:rPr lang="en-US" dirty="0" smtClean="0"/>
              <a:t>, Kent has </a:t>
            </a:r>
            <a:r>
              <a:rPr lang="en-US" dirty="0" smtClean="0">
                <a:solidFill>
                  <a:srgbClr val="0000FF"/>
                </a:solidFill>
              </a:rPr>
              <a:t>2 votes</a:t>
            </a:r>
            <a:r>
              <a:rPr lang="en-US" dirty="0" smtClean="0"/>
              <a:t>, and Stan has </a:t>
            </a:r>
            <a:r>
              <a:rPr lang="en-US" dirty="0" smtClean="0">
                <a:solidFill>
                  <a:srgbClr val="0000FF"/>
                </a:solidFill>
              </a:rPr>
              <a:t>1 vote</a:t>
            </a:r>
            <a:r>
              <a:rPr lang="en-US" dirty="0" smtClean="0"/>
              <a:t>. A majority of </a:t>
            </a:r>
            <a:r>
              <a:rPr lang="en-US" dirty="0" smtClean="0">
                <a:solidFill>
                  <a:srgbClr val="0000FF"/>
                </a:solidFill>
              </a:rPr>
              <a:t>6 votes </a:t>
            </a:r>
            <a:r>
              <a:rPr lang="en-US" dirty="0" smtClean="0"/>
              <a:t>is needed to pass a proposal. Use the notation for weighted voting systems to represent this voting system.</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Weighted Voting System (cont.) </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We can use our notation to represent the players in the system by Jane as </a:t>
            </a:r>
            <a:r>
              <a:rPr lang="en-US" i="1" dirty="0" smtClean="0"/>
              <a:t>P</a:t>
            </a:r>
            <a:r>
              <a:rPr lang="en-US" baseline="-25000" dirty="0" smtClean="0"/>
              <a:t>1</a:t>
            </a:r>
            <a:r>
              <a:rPr lang="en-US" dirty="0" smtClean="0"/>
              <a:t>, Marilyn as </a:t>
            </a:r>
            <a:r>
              <a:rPr lang="en-US" i="1" dirty="0" smtClean="0"/>
              <a:t>P</a:t>
            </a:r>
            <a:r>
              <a:rPr lang="en-US" baseline="-25000" dirty="0" smtClean="0"/>
              <a:t>2</a:t>
            </a:r>
            <a:r>
              <a:rPr lang="en-US" dirty="0" smtClean="0"/>
              <a:t>, Kent as </a:t>
            </a:r>
            <a:r>
              <a:rPr lang="en-US" i="1" dirty="0" smtClean="0"/>
              <a:t>P</a:t>
            </a:r>
            <a:r>
              <a:rPr lang="en-US" baseline="-25000" dirty="0" smtClean="0"/>
              <a:t>3</a:t>
            </a:r>
            <a:r>
              <a:rPr lang="en-US" dirty="0" smtClean="0"/>
              <a:t>, and Stan as </a:t>
            </a:r>
            <a:r>
              <a:rPr lang="en-US" i="1" dirty="0" smtClean="0"/>
              <a:t>P</a:t>
            </a:r>
            <a:r>
              <a:rPr lang="en-US" baseline="-25000" dirty="0" smtClean="0"/>
              <a:t>4</a:t>
            </a:r>
            <a:r>
              <a:rPr lang="en-US" dirty="0" smtClean="0"/>
              <a:t>. Also, the corresponding weights of each player are </a:t>
            </a:r>
            <a:r>
              <a:rPr lang="en-US" i="1" dirty="0" smtClean="0">
                <a:solidFill>
                  <a:srgbClr val="000099"/>
                </a:solidFill>
              </a:rPr>
              <a:t>w</a:t>
            </a:r>
            <a:r>
              <a:rPr lang="en-US" baseline="-25000" dirty="0" smtClean="0">
                <a:solidFill>
                  <a:srgbClr val="000099"/>
                </a:solidFill>
              </a:rPr>
              <a:t>1</a:t>
            </a:r>
            <a:r>
              <a:rPr lang="en-US" dirty="0" smtClean="0">
                <a:solidFill>
                  <a:srgbClr val="000099"/>
                </a:solidFill>
              </a:rPr>
              <a:t> = 4, </a:t>
            </a:r>
            <a:r>
              <a:rPr lang="en-US" i="1" dirty="0" smtClean="0">
                <a:solidFill>
                  <a:srgbClr val="000099"/>
                </a:solidFill>
              </a:rPr>
              <a:t>w</a:t>
            </a:r>
            <a:r>
              <a:rPr lang="en-US" baseline="-25000" dirty="0" smtClean="0">
                <a:solidFill>
                  <a:srgbClr val="000099"/>
                </a:solidFill>
              </a:rPr>
              <a:t>2</a:t>
            </a:r>
            <a:r>
              <a:rPr lang="en-US" dirty="0" smtClean="0">
                <a:solidFill>
                  <a:srgbClr val="000099"/>
                </a:solidFill>
              </a:rPr>
              <a:t> = 3, </a:t>
            </a:r>
            <a:r>
              <a:rPr lang="en-US" i="1" dirty="0" smtClean="0">
                <a:solidFill>
                  <a:srgbClr val="000099"/>
                </a:solidFill>
              </a:rPr>
              <a:t>w</a:t>
            </a:r>
            <a:r>
              <a:rPr lang="en-US" baseline="-25000" dirty="0" smtClean="0">
                <a:solidFill>
                  <a:srgbClr val="000099"/>
                </a:solidFill>
              </a:rPr>
              <a:t>3</a:t>
            </a:r>
            <a:r>
              <a:rPr lang="en-US" dirty="0" smtClean="0">
                <a:solidFill>
                  <a:srgbClr val="000099"/>
                </a:solidFill>
              </a:rPr>
              <a:t> = 2</a:t>
            </a:r>
            <a:r>
              <a:rPr lang="en-US" dirty="0" smtClean="0"/>
              <a:t> and </a:t>
            </a:r>
            <a:r>
              <a:rPr lang="en-US" i="1" dirty="0" smtClean="0">
                <a:solidFill>
                  <a:srgbClr val="000099"/>
                </a:solidFill>
              </a:rPr>
              <a:t>w</a:t>
            </a:r>
            <a:r>
              <a:rPr lang="en-US" baseline="-25000" dirty="0" smtClean="0">
                <a:solidFill>
                  <a:srgbClr val="000099"/>
                </a:solidFill>
              </a:rPr>
              <a:t>4</a:t>
            </a:r>
            <a:r>
              <a:rPr lang="en-US" dirty="0" smtClean="0">
                <a:solidFill>
                  <a:srgbClr val="000099"/>
                </a:solidFill>
              </a:rPr>
              <a:t> = 1</a:t>
            </a:r>
            <a:r>
              <a:rPr lang="en-US" dirty="0" smtClean="0"/>
              <a:t>. Having a quota of 6 votes for a majority, the system can be represented as </a:t>
            </a:r>
            <a:r>
              <a:rPr lang="en-US" dirty="0" smtClean="0">
                <a:solidFill>
                  <a:srgbClr val="FF0000"/>
                </a:solidFill>
              </a:rPr>
              <a:t>[6: 4, 3, 2, 1]</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Dictator </a:t>
            </a:r>
            <a:endParaRPr lang="en-US" b="1" dirty="0" smtClean="0">
              <a:solidFill>
                <a:srgbClr val="000000"/>
              </a:solidFill>
            </a:endParaRPr>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Dictator</a:t>
            </a:r>
          </a:p>
          <a:p>
            <a:r>
              <a:rPr lang="en-US" dirty="0" smtClean="0">
                <a:solidFill>
                  <a:srgbClr val="000000"/>
                </a:solidFill>
              </a:rPr>
              <a:t>A </a:t>
            </a:r>
            <a:r>
              <a:rPr lang="en-US" b="1" dirty="0" smtClean="0">
                <a:solidFill>
                  <a:srgbClr val="C00000"/>
                </a:solidFill>
              </a:rPr>
              <a:t>dictator</a:t>
            </a:r>
            <a:r>
              <a:rPr lang="en-US" dirty="0" smtClean="0">
                <a:solidFill>
                  <a:srgbClr val="000000"/>
                </a:solidFill>
              </a:rPr>
              <a:t> is a player with power to pass a proposal single-handedly; that is, the dictator has at least as many votes as the quota.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Veto Power</a:t>
            </a:r>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Veto Power</a:t>
            </a:r>
          </a:p>
          <a:p>
            <a:r>
              <a:rPr lang="en-US" dirty="0" smtClean="0">
                <a:solidFill>
                  <a:srgbClr val="000000"/>
                </a:solidFill>
              </a:rPr>
              <a:t>A player has </a:t>
            </a:r>
            <a:r>
              <a:rPr lang="en-US" b="1" dirty="0" smtClean="0">
                <a:solidFill>
                  <a:srgbClr val="C00000"/>
                </a:solidFill>
              </a:rPr>
              <a:t>veto power</a:t>
            </a:r>
            <a:r>
              <a:rPr lang="en-US" b="1" dirty="0" smtClean="0">
                <a:solidFill>
                  <a:srgbClr val="000000"/>
                </a:solidFill>
              </a:rPr>
              <a:t> </a:t>
            </a:r>
            <a:r>
              <a:rPr lang="en-US" dirty="0" smtClean="0">
                <a:solidFill>
                  <a:srgbClr val="000000"/>
                </a:solidFill>
              </a:rPr>
              <a:t>in a voting system when they can keep a proposal from passing with their vote, but do not have a majority of the votes. </a:t>
            </a:r>
            <a:endParaRPr lang="en-US" dirty="0">
              <a:solidFill>
                <a:srgbClr val="00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3008</TotalTime>
  <Words>2057</Words>
  <Application>Microsoft Office PowerPoint</Application>
  <PresentationFormat>On-screen Show (4:3)</PresentationFormat>
  <Paragraphs>284</Paragraphs>
  <Slides>41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46" baseType="lpstr">
      <vt:lpstr>Calibri</vt:lpstr>
      <vt:lpstr>Courier New</vt:lpstr>
      <vt:lpstr>Arial</vt:lpstr>
      <vt:lpstr>Office Theme</vt:lpstr>
      <vt:lpstr>Equation</vt:lpstr>
      <vt:lpstr>Section 10.4</vt:lpstr>
      <vt:lpstr>Objectives</vt:lpstr>
      <vt:lpstr>Weighted Voting Systems</vt:lpstr>
      <vt:lpstr>Weighted Voting System </vt:lpstr>
      <vt:lpstr>Weighted Voting Systems</vt:lpstr>
      <vt:lpstr>Example 1: Weighted Voting System </vt:lpstr>
      <vt:lpstr>Example 1: Weighted Voting System (cont.) </vt:lpstr>
      <vt:lpstr>Dictator </vt:lpstr>
      <vt:lpstr>Veto Power</vt:lpstr>
      <vt:lpstr>Dummy Player</vt:lpstr>
      <vt:lpstr>Coalition</vt:lpstr>
      <vt:lpstr>Simple Majority</vt:lpstr>
      <vt:lpstr>Supermajority</vt:lpstr>
      <vt:lpstr>Example 2: Passing a Motion with a Coalition </vt:lpstr>
      <vt:lpstr>Skill Check #1 </vt:lpstr>
      <vt:lpstr>Critical Player </vt:lpstr>
      <vt:lpstr>Example 3: Winning Coalitions </vt:lpstr>
      <vt:lpstr>Example 3: Winning Coalitions (cont.) </vt:lpstr>
      <vt:lpstr>Example 3: Winning Coalitions (cont.)</vt:lpstr>
      <vt:lpstr>Skill Check #2</vt:lpstr>
      <vt:lpstr>Banzhaf Power Index</vt:lpstr>
      <vt:lpstr>Example 4: Banzhaf Power Index</vt:lpstr>
      <vt:lpstr>Example 4: Banzhaf Power Index (cont.)</vt:lpstr>
      <vt:lpstr>Example 4: Banzhaf Power Index (cont.)</vt:lpstr>
      <vt:lpstr>Example 4: Banzhaf Power Index (cont.)</vt:lpstr>
      <vt:lpstr>Example 4: Banzhaf Power Index (cont.)</vt:lpstr>
      <vt:lpstr>Example 4: Banzhaf Power Index (cont.)</vt:lpstr>
      <vt:lpstr>Example 4: Banzhaf Power Index (cont.)</vt:lpstr>
      <vt:lpstr>Example 4: Banzhaf Power Index (cont.)</vt:lpstr>
      <vt:lpstr>Example 4: Banzhaf Power Index (cont.)</vt:lpstr>
      <vt:lpstr>Sequential Coalition </vt:lpstr>
      <vt:lpstr>Pivotal Player </vt:lpstr>
      <vt:lpstr>Example 5: Determining a Pivotal Player </vt:lpstr>
      <vt:lpstr>Example 5: Determining a Pivotal Player (cont.) </vt:lpstr>
      <vt:lpstr>Example 6: Number of Sequential Coalitions </vt:lpstr>
      <vt:lpstr>Example 7: Applying the SSPI </vt:lpstr>
      <vt:lpstr>Example 7: Applying the SSPI (cont.) </vt:lpstr>
      <vt:lpstr>Example 7: Applying the SSPI (cont.) </vt:lpstr>
      <vt:lpstr>Example 7: Applying the SSPI (cont.) </vt:lpstr>
      <vt:lpstr>Example 7: Applying the SSPI (cont.) </vt:lpstr>
      <vt:lpstr>Skill Check #3</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790</cp:revision>
  <dcterms:created xsi:type="dcterms:W3CDTF">2013-04-26T14:43:13Z</dcterms:created>
  <dcterms:modified xsi:type="dcterms:W3CDTF">2017-08-03T17:51:29Z</dcterms:modified>
</cp:coreProperties>
</file>