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8" r:id="rId3"/>
    <p:sldId id="307" r:id="rId4"/>
    <p:sldId id="260" r:id="rId5"/>
    <p:sldId id="287" r:id="rId6"/>
    <p:sldId id="288" r:id="rId7"/>
    <p:sldId id="289" r:id="rId8"/>
    <p:sldId id="290" r:id="rId9"/>
    <p:sldId id="291" r:id="rId10"/>
    <p:sldId id="292" r:id="rId11"/>
    <p:sldId id="293" r:id="rId12"/>
    <p:sldId id="294" r:id="rId13"/>
    <p:sldId id="308" r:id="rId14"/>
    <p:sldId id="295" r:id="rId15"/>
    <p:sldId id="296" r:id="rId16"/>
    <p:sldId id="297" r:id="rId17"/>
    <p:sldId id="298" r:id="rId18"/>
    <p:sldId id="310" r:id="rId19"/>
    <p:sldId id="309" r:id="rId20"/>
    <p:sldId id="299" r:id="rId21"/>
    <p:sldId id="301" r:id="rId22"/>
    <p:sldId id="311" r:id="rId23"/>
    <p:sldId id="300" r:id="rId24"/>
    <p:sldId id="302" r:id="rId25"/>
    <p:sldId id="312" r:id="rId26"/>
    <p:sldId id="303" r:id="rId27"/>
    <p:sldId id="305" r:id="rId28"/>
    <p:sldId id="306"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Euclid Symbol" panose="05050102010706020507" pitchFamily="18" charset="2"/>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99"/>
    <a:srgbClr val="000000"/>
    <a:srgbClr val="1F497D"/>
    <a:srgbClr val="FFFFCC"/>
    <a:srgbClr val="FF00FF"/>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0" autoAdjust="0"/>
    <p:restoredTop sz="94709" autoAdjust="0"/>
  </p:normalViewPr>
  <p:slideViewPr>
    <p:cSldViewPr>
      <p:cViewPr varScale="1">
        <p:scale>
          <a:sx n="107" d="100"/>
          <a:sy n="107" d="100"/>
        </p:scale>
        <p:origin x="124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Applications of Geometry to the Arts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More on the Fibonacci Sequence (cont.)</a:t>
            </a:r>
          </a:p>
        </p:txBody>
      </p:sp>
      <p:sp>
        <p:nvSpPr>
          <p:cNvPr id="3" name="Content Placeholder 2"/>
          <p:cNvSpPr>
            <a:spLocks noGrp="1"/>
          </p:cNvSpPr>
          <p:nvPr>
            <p:ph idx="1"/>
          </p:nvPr>
        </p:nvSpPr>
        <p:spPr/>
        <p:txBody>
          <a:bodyPr>
            <a:noAutofit/>
          </a:bodyPr>
          <a:lstStyle/>
          <a:p>
            <a:pPr marL="914400"/>
            <a:r>
              <a:rPr lang="en-US" i="1" dirty="0">
                <a:solidFill>
                  <a:srgbClr val="000099"/>
                </a:solidFill>
              </a:rPr>
              <a:t>F</a:t>
            </a:r>
            <a:r>
              <a:rPr lang="en-US" baseline="-25000" dirty="0">
                <a:solidFill>
                  <a:srgbClr val="000099"/>
                </a:solidFill>
              </a:rPr>
              <a:t>4</a:t>
            </a:r>
            <a:r>
              <a:rPr lang="en-US" dirty="0">
                <a:solidFill>
                  <a:srgbClr val="000099"/>
                </a:solidFill>
              </a:rPr>
              <a:t> = 1 + 2 = 3 </a:t>
            </a:r>
          </a:p>
          <a:p>
            <a:pPr marL="914400"/>
            <a:r>
              <a:rPr lang="en-US" i="1" dirty="0">
                <a:solidFill>
                  <a:srgbClr val="000099"/>
                </a:solidFill>
              </a:rPr>
              <a:t>F</a:t>
            </a:r>
            <a:r>
              <a:rPr lang="en-US" baseline="-25000" dirty="0">
                <a:solidFill>
                  <a:srgbClr val="000099"/>
                </a:solidFill>
              </a:rPr>
              <a:t>5</a:t>
            </a:r>
            <a:r>
              <a:rPr lang="en-US" dirty="0">
                <a:solidFill>
                  <a:srgbClr val="000099"/>
                </a:solidFill>
              </a:rPr>
              <a:t> = 2 + 3 = 5 </a:t>
            </a:r>
          </a:p>
          <a:p>
            <a:pPr marL="914400"/>
            <a:r>
              <a:rPr lang="en-US" i="1" dirty="0">
                <a:solidFill>
                  <a:srgbClr val="000099"/>
                </a:solidFill>
              </a:rPr>
              <a:t>F</a:t>
            </a:r>
            <a:r>
              <a:rPr lang="en-US" baseline="-25000" dirty="0">
                <a:solidFill>
                  <a:srgbClr val="000099"/>
                </a:solidFill>
              </a:rPr>
              <a:t>6</a:t>
            </a:r>
            <a:r>
              <a:rPr lang="en-US" dirty="0">
                <a:solidFill>
                  <a:srgbClr val="000099"/>
                </a:solidFill>
              </a:rPr>
              <a:t> = 3 + 5 = 8 </a:t>
            </a:r>
          </a:p>
          <a:p>
            <a:pPr marL="914400"/>
            <a:r>
              <a:rPr lang="en-US" i="1" dirty="0">
                <a:solidFill>
                  <a:srgbClr val="000099"/>
                </a:solidFill>
              </a:rPr>
              <a:t>F</a:t>
            </a:r>
            <a:r>
              <a:rPr lang="en-US" baseline="-25000" dirty="0">
                <a:solidFill>
                  <a:srgbClr val="000099"/>
                </a:solidFill>
              </a:rPr>
              <a:t>7</a:t>
            </a:r>
            <a:r>
              <a:rPr lang="en-US" dirty="0">
                <a:solidFill>
                  <a:srgbClr val="000099"/>
                </a:solidFill>
              </a:rPr>
              <a:t> = 5 + 8 = 13 </a:t>
            </a:r>
          </a:p>
          <a:p>
            <a:pPr marL="914400"/>
            <a:r>
              <a:rPr lang="en-US" i="1" dirty="0">
                <a:solidFill>
                  <a:srgbClr val="000099"/>
                </a:solidFill>
              </a:rPr>
              <a:t>F</a:t>
            </a:r>
            <a:r>
              <a:rPr lang="en-US" baseline="-25000" dirty="0">
                <a:solidFill>
                  <a:srgbClr val="000099"/>
                </a:solidFill>
              </a:rPr>
              <a:t>8</a:t>
            </a:r>
            <a:r>
              <a:rPr lang="en-US" dirty="0">
                <a:solidFill>
                  <a:srgbClr val="000099"/>
                </a:solidFill>
              </a:rPr>
              <a:t> = 8 + 13 = 21 </a:t>
            </a:r>
          </a:p>
          <a:p>
            <a:pPr marL="914400"/>
            <a:r>
              <a:rPr lang="en-US" i="1" dirty="0">
                <a:solidFill>
                  <a:srgbClr val="000099"/>
                </a:solidFill>
              </a:rPr>
              <a:t>F</a:t>
            </a:r>
            <a:r>
              <a:rPr lang="en-US" baseline="-25000" dirty="0">
                <a:solidFill>
                  <a:srgbClr val="000099"/>
                </a:solidFill>
              </a:rPr>
              <a:t>9</a:t>
            </a:r>
            <a:r>
              <a:rPr lang="en-US" dirty="0">
                <a:solidFill>
                  <a:srgbClr val="000099"/>
                </a:solidFill>
              </a:rPr>
              <a:t> = 13 + 21 = 34 </a:t>
            </a:r>
          </a:p>
          <a:p>
            <a:pPr marL="914400"/>
            <a:r>
              <a:rPr lang="en-US" i="1" dirty="0">
                <a:solidFill>
                  <a:srgbClr val="000099"/>
                </a:solidFill>
              </a:rPr>
              <a:t>F</a:t>
            </a:r>
            <a:r>
              <a:rPr lang="en-US" baseline="-25000" dirty="0">
                <a:solidFill>
                  <a:srgbClr val="000099"/>
                </a:solidFill>
              </a:rPr>
              <a:t>10</a:t>
            </a:r>
            <a:r>
              <a:rPr lang="en-US" dirty="0">
                <a:solidFill>
                  <a:srgbClr val="000099"/>
                </a:solidFill>
              </a:rPr>
              <a:t> = 21 + 34 = 55 </a:t>
            </a:r>
          </a:p>
          <a:p>
            <a:pPr marL="914400"/>
            <a:r>
              <a:rPr lang="en-US" i="1" dirty="0">
                <a:solidFill>
                  <a:srgbClr val="000099"/>
                </a:solidFill>
              </a:rPr>
              <a:t>F</a:t>
            </a:r>
            <a:r>
              <a:rPr lang="en-US" baseline="-25000" dirty="0">
                <a:solidFill>
                  <a:srgbClr val="000099"/>
                </a:solidFill>
              </a:rPr>
              <a:t>11</a:t>
            </a:r>
            <a:r>
              <a:rPr lang="en-US" dirty="0">
                <a:solidFill>
                  <a:srgbClr val="000099"/>
                </a:solidFill>
              </a:rPr>
              <a:t> = 34 + 55 = 89 </a:t>
            </a:r>
          </a:p>
          <a:p>
            <a:pPr marL="914400"/>
            <a:r>
              <a:rPr lang="en-US" i="1" dirty="0">
                <a:solidFill>
                  <a:srgbClr val="000099"/>
                </a:solidFill>
              </a:rPr>
              <a:t>F</a:t>
            </a:r>
            <a:r>
              <a:rPr lang="en-US" baseline="-25000" dirty="0">
                <a:solidFill>
                  <a:srgbClr val="000099"/>
                </a:solidFill>
              </a:rPr>
              <a:t>12</a:t>
            </a:r>
            <a:r>
              <a:rPr lang="en-US" dirty="0">
                <a:solidFill>
                  <a:srgbClr val="000099"/>
                </a:solidFill>
              </a:rPr>
              <a:t> = 55 + 89 = 144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More on the Fibonacci Sequence (cont.)</a:t>
            </a:r>
          </a:p>
        </p:txBody>
      </p:sp>
      <p:sp>
        <p:nvSpPr>
          <p:cNvPr id="3" name="Content Placeholder 2"/>
          <p:cNvSpPr>
            <a:spLocks noGrp="1"/>
          </p:cNvSpPr>
          <p:nvPr>
            <p:ph idx="1"/>
          </p:nvPr>
        </p:nvSpPr>
        <p:spPr/>
        <p:txBody>
          <a:bodyPr>
            <a:noAutofit/>
          </a:bodyPr>
          <a:lstStyle/>
          <a:p>
            <a:pPr marL="914400"/>
            <a:r>
              <a:rPr lang="en-US" i="1" dirty="0">
                <a:solidFill>
                  <a:srgbClr val="000099"/>
                </a:solidFill>
              </a:rPr>
              <a:t>F</a:t>
            </a:r>
            <a:r>
              <a:rPr lang="en-US" baseline="-25000" dirty="0">
                <a:solidFill>
                  <a:srgbClr val="000099"/>
                </a:solidFill>
              </a:rPr>
              <a:t>13</a:t>
            </a:r>
            <a:r>
              <a:rPr lang="en-US" dirty="0">
                <a:solidFill>
                  <a:srgbClr val="000099"/>
                </a:solidFill>
              </a:rPr>
              <a:t> = 89 + 144 = 233 </a:t>
            </a:r>
          </a:p>
          <a:p>
            <a:pPr marL="914400"/>
            <a:r>
              <a:rPr lang="en-US" i="1" dirty="0">
                <a:solidFill>
                  <a:srgbClr val="000099"/>
                </a:solidFill>
              </a:rPr>
              <a:t>F</a:t>
            </a:r>
            <a:r>
              <a:rPr lang="en-US" baseline="-25000" dirty="0">
                <a:solidFill>
                  <a:srgbClr val="000099"/>
                </a:solidFill>
              </a:rPr>
              <a:t>14</a:t>
            </a:r>
            <a:r>
              <a:rPr lang="en-US" dirty="0">
                <a:solidFill>
                  <a:srgbClr val="000099"/>
                </a:solidFill>
              </a:rPr>
              <a:t> = 144 + 233 = 377 </a:t>
            </a:r>
          </a:p>
          <a:p>
            <a:pPr marL="914400"/>
            <a:r>
              <a:rPr lang="en-US" i="1" dirty="0">
                <a:solidFill>
                  <a:srgbClr val="000099"/>
                </a:solidFill>
              </a:rPr>
              <a:t>F</a:t>
            </a:r>
            <a:r>
              <a:rPr lang="en-US" baseline="-25000" dirty="0">
                <a:solidFill>
                  <a:srgbClr val="000099"/>
                </a:solidFill>
              </a:rPr>
              <a:t>15</a:t>
            </a:r>
            <a:r>
              <a:rPr lang="en-US" dirty="0">
                <a:solidFill>
                  <a:srgbClr val="000099"/>
                </a:solidFill>
              </a:rPr>
              <a:t> = 233 + 377 = 610 </a:t>
            </a:r>
          </a:p>
          <a:p>
            <a:pPr marL="914400"/>
            <a:r>
              <a:rPr lang="en-US" i="1" dirty="0">
                <a:solidFill>
                  <a:srgbClr val="000099"/>
                </a:solidFill>
              </a:rPr>
              <a:t>F</a:t>
            </a:r>
            <a:r>
              <a:rPr lang="en-US" baseline="-25000" dirty="0">
                <a:solidFill>
                  <a:srgbClr val="000099"/>
                </a:solidFill>
              </a:rPr>
              <a:t>16</a:t>
            </a:r>
            <a:r>
              <a:rPr lang="en-US" dirty="0">
                <a:solidFill>
                  <a:srgbClr val="000099"/>
                </a:solidFill>
              </a:rPr>
              <a:t> = 377 + 610 = 987 </a:t>
            </a:r>
          </a:p>
          <a:p>
            <a:pPr marL="914400"/>
            <a:r>
              <a:rPr lang="en-US" i="1" dirty="0">
                <a:solidFill>
                  <a:srgbClr val="000099"/>
                </a:solidFill>
              </a:rPr>
              <a:t>F</a:t>
            </a:r>
            <a:r>
              <a:rPr lang="en-US" baseline="-25000" dirty="0">
                <a:solidFill>
                  <a:srgbClr val="000099"/>
                </a:solidFill>
              </a:rPr>
              <a:t>17</a:t>
            </a:r>
            <a:r>
              <a:rPr lang="en-US" dirty="0">
                <a:solidFill>
                  <a:srgbClr val="000099"/>
                </a:solidFill>
              </a:rPr>
              <a:t> = 610 + 987 = 1597 </a:t>
            </a:r>
          </a:p>
          <a:p>
            <a:pPr marL="914400"/>
            <a:r>
              <a:rPr lang="en-US" i="1" dirty="0">
                <a:solidFill>
                  <a:srgbClr val="000099"/>
                </a:solidFill>
              </a:rPr>
              <a:t>F</a:t>
            </a:r>
            <a:r>
              <a:rPr lang="en-US" baseline="-25000" dirty="0">
                <a:solidFill>
                  <a:srgbClr val="000099"/>
                </a:solidFill>
              </a:rPr>
              <a:t>18</a:t>
            </a:r>
            <a:r>
              <a:rPr lang="en-US" dirty="0">
                <a:solidFill>
                  <a:srgbClr val="000099"/>
                </a:solidFill>
              </a:rPr>
              <a:t> = 987 + 1597 = 2584 </a:t>
            </a:r>
          </a:p>
          <a:p>
            <a:pPr marL="914400"/>
            <a:r>
              <a:rPr lang="en-US" i="1" dirty="0">
                <a:solidFill>
                  <a:srgbClr val="000099"/>
                </a:solidFill>
              </a:rPr>
              <a:t>F</a:t>
            </a:r>
            <a:r>
              <a:rPr lang="en-US" baseline="-25000" dirty="0">
                <a:solidFill>
                  <a:srgbClr val="000099"/>
                </a:solidFill>
              </a:rPr>
              <a:t>19</a:t>
            </a:r>
            <a:r>
              <a:rPr lang="en-US" dirty="0">
                <a:solidFill>
                  <a:srgbClr val="000099"/>
                </a:solidFill>
              </a:rPr>
              <a:t> = 1597 + 2584 = 4181 </a:t>
            </a:r>
          </a:p>
          <a:p>
            <a:pPr marL="914400"/>
            <a:r>
              <a:rPr lang="en-US" i="1" dirty="0">
                <a:solidFill>
                  <a:srgbClr val="000099"/>
                </a:solidFill>
              </a:rPr>
              <a:t>F</a:t>
            </a:r>
            <a:r>
              <a:rPr lang="en-US" baseline="-25000" dirty="0">
                <a:solidFill>
                  <a:srgbClr val="000099"/>
                </a:solidFill>
              </a:rPr>
              <a:t>20</a:t>
            </a:r>
            <a:r>
              <a:rPr lang="en-US" dirty="0">
                <a:solidFill>
                  <a:srgbClr val="000099"/>
                </a:solidFill>
              </a:rPr>
              <a:t> = 2584 + 4181 = 6765 </a:t>
            </a:r>
          </a:p>
          <a:p>
            <a:pPr marL="914400"/>
            <a:r>
              <a:rPr lang="en-US" i="1" dirty="0">
                <a:solidFill>
                  <a:srgbClr val="000099"/>
                </a:solidFill>
              </a:rPr>
              <a:t>F</a:t>
            </a:r>
            <a:r>
              <a:rPr lang="en-US" baseline="-25000" dirty="0">
                <a:solidFill>
                  <a:srgbClr val="000099"/>
                </a:solidFill>
              </a:rPr>
              <a:t>21</a:t>
            </a:r>
            <a:r>
              <a:rPr lang="en-US" dirty="0">
                <a:solidFill>
                  <a:srgbClr val="000099"/>
                </a:solidFill>
              </a:rPr>
              <a:t> = 4181 + 6765 = 10,946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More on the Fibonacci Sequence (cont.)</a:t>
            </a:r>
          </a:p>
        </p:txBody>
      </p:sp>
      <p:sp>
        <p:nvSpPr>
          <p:cNvPr id="3" name="Content Placeholder 2"/>
          <p:cNvSpPr>
            <a:spLocks noGrp="1"/>
          </p:cNvSpPr>
          <p:nvPr>
            <p:ph idx="1"/>
          </p:nvPr>
        </p:nvSpPr>
        <p:spPr/>
        <p:txBody>
          <a:bodyPr>
            <a:noAutofit/>
          </a:bodyPr>
          <a:lstStyle/>
          <a:p>
            <a:pPr marL="914400"/>
            <a:r>
              <a:rPr lang="en-US" i="1" dirty="0">
                <a:solidFill>
                  <a:srgbClr val="000099"/>
                </a:solidFill>
              </a:rPr>
              <a:t>F</a:t>
            </a:r>
            <a:r>
              <a:rPr lang="en-US" baseline="-25000" dirty="0">
                <a:solidFill>
                  <a:srgbClr val="000099"/>
                </a:solidFill>
              </a:rPr>
              <a:t>22</a:t>
            </a:r>
            <a:r>
              <a:rPr lang="en-US" dirty="0">
                <a:solidFill>
                  <a:srgbClr val="000099"/>
                </a:solidFill>
              </a:rPr>
              <a:t> = 6765 + 10,946 = 17,711 </a:t>
            </a:r>
          </a:p>
          <a:p>
            <a:pPr marL="914400"/>
            <a:r>
              <a:rPr lang="en-US" i="1" dirty="0">
                <a:solidFill>
                  <a:srgbClr val="000099"/>
                </a:solidFill>
              </a:rPr>
              <a:t>F</a:t>
            </a:r>
            <a:r>
              <a:rPr lang="en-US" baseline="-25000" dirty="0">
                <a:solidFill>
                  <a:srgbClr val="000099"/>
                </a:solidFill>
              </a:rPr>
              <a:t>23</a:t>
            </a:r>
            <a:r>
              <a:rPr lang="en-US" dirty="0">
                <a:solidFill>
                  <a:srgbClr val="000099"/>
                </a:solidFill>
              </a:rPr>
              <a:t> = 10,946 + 17,711 = 28,657 </a:t>
            </a:r>
          </a:p>
          <a:p>
            <a:pPr marL="914400"/>
            <a:r>
              <a:rPr lang="en-US" i="1" dirty="0">
                <a:solidFill>
                  <a:srgbClr val="000099"/>
                </a:solidFill>
              </a:rPr>
              <a:t>F</a:t>
            </a:r>
            <a:r>
              <a:rPr lang="en-US" baseline="-25000" dirty="0">
                <a:solidFill>
                  <a:srgbClr val="000099"/>
                </a:solidFill>
              </a:rPr>
              <a:t>24</a:t>
            </a:r>
            <a:r>
              <a:rPr lang="en-US" dirty="0">
                <a:solidFill>
                  <a:srgbClr val="000099"/>
                </a:solidFill>
              </a:rPr>
              <a:t> = 17,711 + 28,657 = 46,368 </a:t>
            </a:r>
          </a:p>
          <a:p>
            <a:pPr marL="914400"/>
            <a:r>
              <a:rPr lang="en-US" i="1" dirty="0">
                <a:solidFill>
                  <a:srgbClr val="000099"/>
                </a:solidFill>
              </a:rPr>
              <a:t>F</a:t>
            </a:r>
            <a:r>
              <a:rPr lang="en-US" baseline="-25000" dirty="0">
                <a:solidFill>
                  <a:srgbClr val="000099"/>
                </a:solidFill>
              </a:rPr>
              <a:t>25</a:t>
            </a:r>
            <a:r>
              <a:rPr lang="en-US" dirty="0">
                <a:solidFill>
                  <a:srgbClr val="000099"/>
                </a:solidFill>
              </a:rPr>
              <a:t> = 28,657 + 46,368 = 75,025 </a:t>
            </a:r>
          </a:p>
          <a:p>
            <a:r>
              <a:rPr lang="en-US" dirty="0"/>
              <a:t>Therefore, the 25</a:t>
            </a:r>
            <a:r>
              <a:rPr lang="en-US" baseline="30000" dirty="0"/>
              <a:t>th</a:t>
            </a:r>
            <a:r>
              <a:rPr lang="en-US" dirty="0"/>
              <a:t> Fibonacci number is </a:t>
            </a:r>
            <a:r>
              <a:rPr lang="en-US" dirty="0">
                <a:solidFill>
                  <a:srgbClr val="FF0000"/>
                </a:solidFill>
              </a:rPr>
              <a:t>75,025</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Ratio</a:t>
            </a:r>
          </a:p>
        </p:txBody>
      </p:sp>
      <p:sp>
        <p:nvSpPr>
          <p:cNvPr id="3" name="Content Placeholder 2"/>
          <p:cNvSpPr>
            <a:spLocks noGrp="1"/>
          </p:cNvSpPr>
          <p:nvPr>
            <p:ph idx="1"/>
          </p:nvPr>
        </p:nvSpPr>
        <p:spPr/>
        <p:txBody>
          <a:bodyPr/>
          <a:lstStyle/>
          <a:p>
            <a:r>
              <a:rPr lang="en-US" dirty="0"/>
              <a:t>The sequence of ratios of consecutive terms of the Fibonacci sequence, denoted as</a:t>
            </a:r>
          </a:p>
          <a:p>
            <a:endParaRPr lang="en-US" dirty="0"/>
          </a:p>
          <a:p>
            <a:endParaRPr lang="en-US" dirty="0"/>
          </a:p>
          <a:p>
            <a:r>
              <a:rPr lang="en-US" dirty="0"/>
              <a:t>approach the irrational number 1.618033988… as the ratio of larger numbers is considered. This number has been given the name </a:t>
            </a:r>
            <a:r>
              <a:rPr lang="en-US" dirty="0">
                <a:latin typeface="Cambria Math" panose="02040503050406030204" pitchFamily="18" charset="0"/>
                <a:ea typeface="Cambria Math" panose="02040503050406030204" pitchFamily="18" charset="0"/>
              </a:rPr>
              <a:t>𝜙</a:t>
            </a:r>
            <a:r>
              <a:rPr lang="en-US" dirty="0"/>
              <a:t> (read “phi”). We call this ratio </a:t>
            </a:r>
            <a:r>
              <a:rPr lang="en-US" dirty="0">
                <a:latin typeface="Cambria Math" panose="02040503050406030204" pitchFamily="18" charset="0"/>
                <a:ea typeface="Cambria Math" panose="02040503050406030204" pitchFamily="18" charset="0"/>
              </a:rPr>
              <a:t>𝜙</a:t>
            </a:r>
            <a:r>
              <a:rPr lang="en-US" dirty="0"/>
              <a:t> the </a:t>
            </a:r>
            <a:r>
              <a:rPr lang="en-US" b="1" dirty="0">
                <a:solidFill>
                  <a:srgbClr val="C00000"/>
                </a:solidFill>
              </a:rPr>
              <a:t>golden ratio</a:t>
            </a:r>
            <a:r>
              <a:rPr lang="en-US" dirty="0"/>
              <a: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96416215"/>
              </p:ext>
            </p:extLst>
          </p:nvPr>
        </p:nvGraphicFramePr>
        <p:xfrm>
          <a:off x="3168650" y="2286000"/>
          <a:ext cx="2806700" cy="838200"/>
        </p:xfrm>
        <a:graphic>
          <a:graphicData uri="http://schemas.openxmlformats.org/presentationml/2006/ole">
            <mc:AlternateContent xmlns:mc="http://schemas.openxmlformats.org/markup-compatibility/2006">
              <mc:Choice xmlns:v="urn:schemas-microsoft-com:vml" Requires="v">
                <p:oleObj spid="_x0000_s8215" name="Equation" r:id="rId3" imgW="2806560" imgH="838080" progId="Equation.DSMT4">
                  <p:embed/>
                </p:oleObj>
              </mc:Choice>
              <mc:Fallback>
                <p:oleObj name="Equation" r:id="rId3" imgW="2806560" imgH="838080" progId="Equation.DSMT4">
                  <p:embed/>
                  <p:pic>
                    <p:nvPicPr>
                      <p:cNvPr id="0" name="Object 2"/>
                      <p:cNvPicPr>
                        <a:picLocks noChangeAspect="1" noChangeArrowheads="1"/>
                      </p:cNvPicPr>
                      <p:nvPr/>
                    </p:nvPicPr>
                    <p:blipFill>
                      <a:blip r:embed="rId4"/>
                      <a:srcRect/>
                      <a:stretch>
                        <a:fillRect/>
                      </a:stretch>
                    </p:blipFill>
                    <p:spPr bwMode="auto">
                      <a:xfrm>
                        <a:off x="3168650" y="2286000"/>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851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Phi (</a:t>
            </a:r>
            <a:r>
              <a:rPr lang="en-US" dirty="0">
                <a:solidFill>
                  <a:schemeClr val="accent1"/>
                </a:solidFill>
                <a:latin typeface="Cambria Math" panose="02040503050406030204" pitchFamily="18" charset="0"/>
                <a:ea typeface="Cambria Math" panose="02040503050406030204" pitchFamily="18" charset="0"/>
              </a:rPr>
              <a:t>𝜙</a:t>
            </a:r>
            <a:r>
              <a:rPr lang="en-US" dirty="0">
                <a:solidFill>
                  <a:schemeClr val="accent1"/>
                </a:solidFill>
              </a:rPr>
              <a:t>)</a:t>
            </a:r>
          </a:p>
        </p:txBody>
      </p:sp>
      <p:sp>
        <p:nvSpPr>
          <p:cNvPr id="3" name="Content Placeholder 2"/>
          <p:cNvSpPr>
            <a:spLocks noGrp="1"/>
          </p:cNvSpPr>
          <p:nvPr>
            <p:ph idx="1"/>
          </p:nvPr>
        </p:nvSpPr>
        <p:spPr>
          <a:xfrm>
            <a:off x="457200" y="1280160"/>
            <a:ext cx="8229600" cy="2606040"/>
          </a:xfrm>
          <a:solidFill>
            <a:srgbClr val="FFFFCC"/>
          </a:solidFill>
          <a:ln w="28575">
            <a:solidFill>
              <a:srgbClr val="000000"/>
            </a:solidFill>
          </a:ln>
        </p:spPr>
        <p:txBody>
          <a:bodyPr>
            <a:noAutofit/>
          </a:bodyPr>
          <a:lstStyle/>
          <a:p>
            <a:pPr algn="ctr"/>
            <a:r>
              <a:rPr lang="en-US" b="1" dirty="0">
                <a:solidFill>
                  <a:srgbClr val="000000"/>
                </a:solidFill>
              </a:rPr>
              <a:t>Phi (</a:t>
            </a:r>
            <a:r>
              <a:rPr lang="en-US" b="1" dirty="0">
                <a:solidFill>
                  <a:srgbClr val="000000"/>
                </a:solidFill>
                <a:latin typeface="Cambria Math" panose="02040503050406030204" pitchFamily="18" charset="0"/>
                <a:ea typeface="Cambria Math" panose="02040503050406030204" pitchFamily="18" charset="0"/>
              </a:rPr>
              <a:t>𝜙</a:t>
            </a:r>
            <a:r>
              <a:rPr lang="en-US" b="1" dirty="0">
                <a:solidFill>
                  <a:srgbClr val="000000"/>
                </a:solidFill>
              </a:rPr>
              <a:t>) </a:t>
            </a:r>
          </a:p>
          <a:p>
            <a:r>
              <a:rPr lang="en-US" dirty="0">
                <a:solidFill>
                  <a:srgbClr val="000000"/>
                </a:solidFill>
              </a:rPr>
              <a:t>The number </a:t>
            </a:r>
            <a:r>
              <a:rPr lang="en-US" dirty="0">
                <a:solidFill>
                  <a:srgbClr val="000000"/>
                </a:solidFill>
                <a:latin typeface="Cambria Math" panose="02040503050406030204" pitchFamily="18" charset="0"/>
                <a:ea typeface="Cambria Math" panose="02040503050406030204" pitchFamily="18" charset="0"/>
              </a:rPr>
              <a:t>𝜙</a:t>
            </a:r>
            <a:r>
              <a:rPr lang="en-US" dirty="0">
                <a:solidFill>
                  <a:srgbClr val="000000"/>
                </a:solidFill>
              </a:rPr>
              <a:t> is defined by the following mathematical representation. </a:t>
            </a:r>
          </a:p>
        </p:txBody>
      </p:sp>
      <p:graphicFrame>
        <p:nvGraphicFramePr>
          <p:cNvPr id="1026" name="Object 2"/>
          <p:cNvGraphicFramePr>
            <a:graphicFrameLocks noChangeAspect="1"/>
          </p:cNvGraphicFramePr>
          <p:nvPr>
            <p:extLst>
              <p:ext uri="{D42A27DB-BD31-4B8C-83A1-F6EECF244321}">
                <p14:modId xmlns:p14="http://schemas.microsoft.com/office/powerpoint/2010/main" val="2328186108"/>
              </p:ext>
            </p:extLst>
          </p:nvPr>
        </p:nvGraphicFramePr>
        <p:xfrm>
          <a:off x="2336800" y="2819400"/>
          <a:ext cx="4978400" cy="914400"/>
        </p:xfrm>
        <a:graphic>
          <a:graphicData uri="http://schemas.openxmlformats.org/presentationml/2006/ole">
            <mc:AlternateContent xmlns:mc="http://schemas.openxmlformats.org/markup-compatibility/2006">
              <mc:Choice xmlns:v="urn:schemas-microsoft-com:vml" Requires="v">
                <p:oleObj spid="_x0000_s1049" name="Equation" r:id="rId3" imgW="4978080" imgH="914400" progId="Equation.DSMT4">
                  <p:embed/>
                </p:oleObj>
              </mc:Choice>
              <mc:Fallback>
                <p:oleObj name="Equation" r:id="rId3" imgW="4978080" imgH="914400" progId="Equation.DSMT4">
                  <p:embed/>
                  <p:pic>
                    <p:nvPicPr>
                      <p:cNvPr id="0" name="Picture 2"/>
                      <p:cNvPicPr>
                        <a:picLocks noChangeAspect="1" noChangeArrowheads="1"/>
                      </p:cNvPicPr>
                      <p:nvPr/>
                    </p:nvPicPr>
                    <p:blipFill>
                      <a:blip r:embed="rId4"/>
                      <a:srcRect/>
                      <a:stretch>
                        <a:fillRect/>
                      </a:stretch>
                    </p:blipFill>
                    <p:spPr bwMode="auto">
                      <a:xfrm>
                        <a:off x="2336800" y="2819400"/>
                        <a:ext cx="4978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4D3D07A1-DE00-4418-9375-62CDD06CD9B2}"/>
              </a:ext>
            </a:extLst>
          </p:cNvPr>
          <p:cNvSpPr/>
          <p:nvPr/>
        </p:nvSpPr>
        <p:spPr>
          <a:xfrm>
            <a:off x="1905000" y="3023286"/>
            <a:ext cx="429926"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𝜙</a:t>
            </a:r>
            <a:endParaRPr lang="en-US" sz="2800"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Approximating </a:t>
            </a:r>
            <a:r>
              <a:rPr lang="el-GR" dirty="0">
                <a:solidFill>
                  <a:schemeClr val="accent1"/>
                </a:solidFill>
                <a:latin typeface="Cambria Math" panose="02040503050406030204" pitchFamily="18" charset="0"/>
                <a:ea typeface="Cambria Math" panose="02040503050406030204" pitchFamily="18" charset="0"/>
                <a:sym typeface="Symbol"/>
              </a:rPr>
              <a:t>𝜙</a:t>
            </a:r>
            <a:r>
              <a:rPr lang="en-US" dirty="0">
                <a:solidFill>
                  <a:schemeClr val="accent1"/>
                </a:solidFill>
                <a:sym typeface="Symbol"/>
              </a:rPr>
              <a:t> </a:t>
            </a:r>
            <a:r>
              <a:rPr lang="en-US" dirty="0"/>
              <a:t>from the Fibonacci Sequence </a:t>
            </a:r>
          </a:p>
        </p:txBody>
      </p:sp>
      <p:sp>
        <p:nvSpPr>
          <p:cNvPr id="3" name="Content Placeholder 2"/>
          <p:cNvSpPr>
            <a:spLocks noGrp="1"/>
          </p:cNvSpPr>
          <p:nvPr>
            <p:ph idx="1"/>
          </p:nvPr>
        </p:nvSpPr>
        <p:spPr/>
        <p:txBody>
          <a:bodyPr/>
          <a:lstStyle/>
          <a:p>
            <a:r>
              <a:rPr lang="en-US" dirty="0"/>
              <a:t>Show that the ratio of the </a:t>
            </a:r>
            <a:r>
              <a:rPr lang="en-US" dirty="0">
                <a:solidFill>
                  <a:srgbClr val="0000FF"/>
                </a:solidFill>
              </a:rPr>
              <a:t>22</a:t>
            </a:r>
            <a:r>
              <a:rPr lang="en-US" baseline="30000" dirty="0">
                <a:solidFill>
                  <a:srgbClr val="0000FF"/>
                </a:solidFill>
              </a:rPr>
              <a:t>nd</a:t>
            </a:r>
            <a:r>
              <a:rPr lang="en-US" dirty="0"/>
              <a:t> and </a:t>
            </a:r>
            <a:r>
              <a:rPr lang="en-US" dirty="0">
                <a:solidFill>
                  <a:srgbClr val="0000FF"/>
                </a:solidFill>
              </a:rPr>
              <a:t>23</a:t>
            </a:r>
            <a:r>
              <a:rPr lang="en-US" baseline="30000" dirty="0">
                <a:solidFill>
                  <a:srgbClr val="0000FF"/>
                </a:solidFill>
              </a:rPr>
              <a:t>rd</a:t>
            </a:r>
            <a:r>
              <a:rPr lang="en-US" dirty="0"/>
              <a:t> Fibonacci numbers is approximately</a:t>
            </a:r>
            <a:r>
              <a:rPr lang="en-US" dirty="0">
                <a:solidFill>
                  <a:schemeClr val="accent1"/>
                </a:solidFill>
                <a:sym typeface="Symbol"/>
              </a:rPr>
              <a:t> </a:t>
            </a:r>
            <a:r>
              <a:rPr lang="en-US" dirty="0">
                <a:solidFill>
                  <a:schemeClr val="accent1"/>
                </a:solidFill>
                <a:latin typeface="Cambria Math" panose="02040503050406030204" pitchFamily="18" charset="0"/>
                <a:ea typeface="Cambria Math" panose="02040503050406030204" pitchFamily="18" charset="0"/>
                <a:sym typeface="Symbol"/>
              </a:rPr>
              <a:t>𝜙</a:t>
            </a:r>
            <a:r>
              <a:rPr lang="en-US" i="1" dirty="0"/>
              <a:t>. </a:t>
            </a:r>
          </a:p>
          <a:p>
            <a:r>
              <a:rPr lang="en-US" b="1" dirty="0"/>
              <a:t>Solution </a:t>
            </a:r>
          </a:p>
          <a:p>
            <a:r>
              <a:rPr lang="en-US" dirty="0"/>
              <a:t>The </a:t>
            </a:r>
            <a:r>
              <a:rPr lang="en-US" dirty="0">
                <a:solidFill>
                  <a:srgbClr val="0000FF"/>
                </a:solidFill>
              </a:rPr>
              <a:t>22</a:t>
            </a:r>
            <a:r>
              <a:rPr lang="en-US" baseline="30000" dirty="0">
                <a:solidFill>
                  <a:srgbClr val="0000FF"/>
                </a:solidFill>
              </a:rPr>
              <a:t>nd</a:t>
            </a:r>
            <a:r>
              <a:rPr lang="en-US" dirty="0"/>
              <a:t> Fibonacci number is </a:t>
            </a:r>
            <a:r>
              <a:rPr lang="en-US" dirty="0">
                <a:solidFill>
                  <a:srgbClr val="000099"/>
                </a:solidFill>
              </a:rPr>
              <a:t>17,711</a:t>
            </a:r>
            <a:r>
              <a:rPr lang="en-US" dirty="0"/>
              <a:t> and the </a:t>
            </a:r>
            <a:r>
              <a:rPr lang="en-US" dirty="0">
                <a:solidFill>
                  <a:srgbClr val="0000FF"/>
                </a:solidFill>
              </a:rPr>
              <a:t>23</a:t>
            </a:r>
            <a:r>
              <a:rPr lang="en-US" baseline="30000" dirty="0">
                <a:solidFill>
                  <a:srgbClr val="0000FF"/>
                </a:solidFill>
              </a:rPr>
              <a:t>rd</a:t>
            </a:r>
            <a:r>
              <a:rPr lang="en-US" dirty="0"/>
              <a:t> Fibonacci number is </a:t>
            </a:r>
            <a:r>
              <a:rPr lang="en-US" dirty="0">
                <a:solidFill>
                  <a:srgbClr val="000099"/>
                </a:solidFill>
              </a:rPr>
              <a:t>28,657</a:t>
            </a:r>
            <a:r>
              <a:rPr lang="en-US" dirty="0"/>
              <a:t>. The ratio of the 23</a:t>
            </a:r>
            <a:r>
              <a:rPr lang="en-US" baseline="30000" dirty="0"/>
              <a:t>rd</a:t>
            </a:r>
            <a:r>
              <a:rPr lang="en-US" dirty="0"/>
              <a:t> and </a:t>
            </a:r>
            <a:r>
              <a:rPr lang="en-US" dirty="0">
                <a:solidFill>
                  <a:srgbClr val="0000FF"/>
                </a:solidFill>
              </a:rPr>
              <a:t>22</a:t>
            </a:r>
            <a:r>
              <a:rPr lang="en-US" baseline="30000" dirty="0">
                <a:solidFill>
                  <a:srgbClr val="0000FF"/>
                </a:solidFill>
              </a:rPr>
              <a:t>nd</a:t>
            </a:r>
            <a:r>
              <a:rPr lang="en-US" dirty="0"/>
              <a:t> Fibonacci numbers is                          So, the ratio of the </a:t>
            </a:r>
            <a:r>
              <a:rPr lang="en-US" dirty="0">
                <a:solidFill>
                  <a:srgbClr val="0000FF"/>
                </a:solidFill>
              </a:rPr>
              <a:t>23</a:t>
            </a:r>
            <a:r>
              <a:rPr lang="en-US" baseline="30000" dirty="0">
                <a:solidFill>
                  <a:srgbClr val="0000FF"/>
                </a:solidFill>
              </a:rPr>
              <a:t>rd</a:t>
            </a:r>
            <a:r>
              <a:rPr lang="en-US" dirty="0"/>
              <a:t> and </a:t>
            </a:r>
            <a:r>
              <a:rPr lang="en-US" dirty="0">
                <a:solidFill>
                  <a:srgbClr val="0000FF"/>
                </a:solidFill>
              </a:rPr>
              <a:t>22</a:t>
            </a:r>
            <a:r>
              <a:rPr lang="en-US" baseline="30000" dirty="0">
                <a:solidFill>
                  <a:srgbClr val="0000FF"/>
                </a:solidFill>
              </a:rPr>
              <a:t>nd</a:t>
            </a:r>
            <a:r>
              <a:rPr lang="en-US" dirty="0"/>
              <a:t> Fibonacci numbers is an approximation of </a:t>
            </a:r>
            <a:r>
              <a:rPr lang="en-US" dirty="0">
                <a:solidFill>
                  <a:schemeClr val="accent1"/>
                </a:solidFill>
                <a:latin typeface="Cambria Math" panose="02040503050406030204" pitchFamily="18" charset="0"/>
                <a:ea typeface="Cambria Math" panose="02040503050406030204" pitchFamily="18" charset="0"/>
                <a:sym typeface="Symbol"/>
              </a:rPr>
              <a:t>𝜙</a:t>
            </a:r>
            <a:r>
              <a:rPr lang="en-US" dirty="0"/>
              <a:t> accurate to the nearest thousandth.</a:t>
            </a:r>
          </a:p>
        </p:txBody>
      </p:sp>
      <p:graphicFrame>
        <p:nvGraphicFramePr>
          <p:cNvPr id="2050" name="Object 2"/>
          <p:cNvGraphicFramePr>
            <a:graphicFrameLocks noChangeAspect="1"/>
          </p:cNvGraphicFramePr>
          <p:nvPr/>
        </p:nvGraphicFramePr>
        <p:xfrm>
          <a:off x="4367852" y="3643952"/>
          <a:ext cx="1866900" cy="495300"/>
        </p:xfrm>
        <a:graphic>
          <a:graphicData uri="http://schemas.openxmlformats.org/presentationml/2006/ole">
            <mc:AlternateContent xmlns:mc="http://schemas.openxmlformats.org/markup-compatibility/2006">
              <mc:Choice xmlns:v="urn:schemas-microsoft-com:vml" Requires="v">
                <p:oleObj spid="_x0000_s2072" name="Equation" r:id="rId3" imgW="1866600" imgH="495000" progId="Equation.DSMT4">
                  <p:embed/>
                </p:oleObj>
              </mc:Choice>
              <mc:Fallback>
                <p:oleObj name="Equation" r:id="rId3" imgW="18666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52" y="3643952"/>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#1</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Show that the ratio of the 25</a:t>
            </a:r>
            <a:r>
              <a:rPr lang="en-US" baseline="30000" dirty="0">
                <a:solidFill>
                  <a:srgbClr val="000000"/>
                </a:solidFill>
              </a:rPr>
              <a:t>th</a:t>
            </a:r>
            <a:r>
              <a:rPr lang="en-US" dirty="0">
                <a:solidFill>
                  <a:srgbClr val="000000"/>
                </a:solidFill>
              </a:rPr>
              <a:t> and 24</a:t>
            </a:r>
            <a:r>
              <a:rPr lang="en-US" baseline="30000" dirty="0">
                <a:solidFill>
                  <a:srgbClr val="000000"/>
                </a:solidFill>
              </a:rPr>
              <a:t>th</a:t>
            </a:r>
            <a:r>
              <a:rPr lang="en-US" dirty="0">
                <a:solidFill>
                  <a:srgbClr val="000000"/>
                </a:solidFill>
              </a:rPr>
              <a:t> Fibonacci numbers is approximately </a:t>
            </a:r>
            <a:r>
              <a:rPr lang="en-US" dirty="0">
                <a:solidFill>
                  <a:srgbClr val="000000"/>
                </a:solidFill>
                <a:latin typeface="Cambria Math" panose="02040503050406030204" pitchFamily="18" charset="0"/>
                <a:ea typeface="Cambria Math" panose="02040503050406030204" pitchFamily="18" charset="0"/>
                <a:sym typeface="Symbol"/>
              </a:rPr>
              <a:t>𝜙</a:t>
            </a:r>
            <a:r>
              <a:rPr lang="en-US" dirty="0">
                <a:solidFill>
                  <a:srgbClr val="000000"/>
                </a:solidFill>
              </a:rPr>
              <a:t>.</a:t>
            </a:r>
          </a:p>
        </p:txBody>
      </p:sp>
      <p:graphicFrame>
        <p:nvGraphicFramePr>
          <p:cNvPr id="3075" name="Object 3"/>
          <p:cNvGraphicFramePr>
            <a:graphicFrameLocks noChangeAspect="1"/>
          </p:cNvGraphicFramePr>
          <p:nvPr/>
        </p:nvGraphicFramePr>
        <p:xfrm>
          <a:off x="457200" y="4419600"/>
          <a:ext cx="4953000" cy="1460500"/>
        </p:xfrm>
        <a:graphic>
          <a:graphicData uri="http://schemas.openxmlformats.org/presentationml/2006/ole">
            <mc:AlternateContent xmlns:mc="http://schemas.openxmlformats.org/markup-compatibility/2006">
              <mc:Choice xmlns:v="urn:schemas-microsoft-com:vml" Requires="v">
                <p:oleObj spid="_x0000_s3097" name="Equation" r:id="rId3" imgW="4952880" imgH="1460160" progId="Equation.DSMT4">
                  <p:embed/>
                </p:oleObj>
              </mc:Choice>
              <mc:Fallback>
                <p:oleObj name="Equation" r:id="rId3" imgW="4952880" imgH="1460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4953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Gnomonic Growth</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Gnomonic Growth </a:t>
            </a:r>
          </a:p>
          <a:p>
            <a:r>
              <a:rPr lang="en-US" b="1" dirty="0">
                <a:solidFill>
                  <a:srgbClr val="C00000"/>
                </a:solidFill>
              </a:rPr>
              <a:t>Gnomonic growth </a:t>
            </a:r>
            <a:r>
              <a:rPr lang="en-US" dirty="0">
                <a:solidFill>
                  <a:srgbClr val="000000"/>
                </a:solidFill>
              </a:rPr>
              <a:t>is growth that occurs based on a previous amount of growth.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Spiral</a:t>
            </a:r>
          </a:p>
        </p:txBody>
      </p:sp>
      <p:sp>
        <p:nvSpPr>
          <p:cNvPr id="3" name="Content Placeholder 2"/>
          <p:cNvSpPr>
            <a:spLocks noGrp="1"/>
          </p:cNvSpPr>
          <p:nvPr>
            <p:ph idx="1"/>
          </p:nvPr>
        </p:nvSpPr>
        <p:spPr/>
        <p:txBody>
          <a:bodyPr/>
          <a:lstStyle/>
          <a:p>
            <a:r>
              <a:rPr lang="en-US" dirty="0"/>
              <a:t>Think of the nautilus shell. This spiral grows in a special manner that can be modeled by the golden ratio. We call this spiral the </a:t>
            </a:r>
            <a:r>
              <a:rPr lang="en-US" b="1" dirty="0">
                <a:solidFill>
                  <a:srgbClr val="C00000"/>
                </a:solidFill>
              </a:rPr>
              <a:t>golden spiral</a:t>
            </a:r>
            <a:r>
              <a:rPr lang="en-US" dirty="0"/>
              <a:t>. Every quarter turn of the spiral gets wider by </a:t>
            </a:r>
            <a:r>
              <a:rPr lang="en-US" dirty="0">
                <a:latin typeface="Cambria Math" panose="02040503050406030204" pitchFamily="18" charset="0"/>
                <a:ea typeface="Cambria Math" panose="02040503050406030204" pitchFamily="18" charset="0"/>
                <a:sym typeface="Euclid Symbol"/>
              </a:rPr>
              <a:t>𝜙</a:t>
            </a:r>
            <a:r>
              <a:rPr lang="en-US" dirty="0"/>
              <a:t>. This means that shape of the spiral can be approximated using Fibonacci numbers.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705025"/>
            <a:ext cx="2590800" cy="17310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672" y="3703474"/>
            <a:ext cx="2803928" cy="1859126"/>
          </a:xfrm>
          <a:prstGeom prst="rect">
            <a:avLst/>
          </a:prstGeom>
        </p:spPr>
      </p:pic>
    </p:spTree>
    <p:extLst>
      <p:ext uri="{BB962C8B-B14F-4D97-AF65-F5344CB8AC3E}">
        <p14:creationId xmlns:p14="http://schemas.microsoft.com/office/powerpoint/2010/main" val="201956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Golden Rectangle</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Golden Rectangle </a:t>
            </a:r>
          </a:p>
          <a:p>
            <a:r>
              <a:rPr lang="en-US" dirty="0">
                <a:solidFill>
                  <a:srgbClr val="000000"/>
                </a:solidFill>
              </a:rPr>
              <a:t>A </a:t>
            </a:r>
            <a:r>
              <a:rPr lang="en-US" b="1" dirty="0">
                <a:solidFill>
                  <a:srgbClr val="C00000"/>
                </a:solidFill>
              </a:rPr>
              <a:t>golden rectangle </a:t>
            </a:r>
            <a:r>
              <a:rPr lang="en-US" dirty="0">
                <a:solidFill>
                  <a:srgbClr val="000000"/>
                </a:solidFill>
              </a:rPr>
              <a:t>is a rectangle in which the ratio of the length to the width is the golden ratio. </a:t>
            </a:r>
          </a:p>
        </p:txBody>
      </p:sp>
    </p:spTree>
    <p:extLst>
      <p:ext uri="{BB962C8B-B14F-4D97-AF65-F5344CB8AC3E}">
        <p14:creationId xmlns:p14="http://schemas.microsoft.com/office/powerpoint/2010/main" val="324871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dirty="0">
                <a:solidFill>
                  <a:schemeClr val="accent1"/>
                </a:solidFill>
              </a:rPr>
              <a:t>Objectives</a:t>
            </a:r>
          </a:p>
        </p:txBody>
      </p:sp>
      <p:sp>
        <p:nvSpPr>
          <p:cNvPr id="5123" name="Rectangle 3"/>
          <p:cNvSpPr>
            <a:spLocks noGrp="1"/>
          </p:cNvSpPr>
          <p:nvPr>
            <p:ph idx="1"/>
          </p:nvPr>
        </p:nvSpPr>
        <p:spPr>
          <a:xfrm>
            <a:off x="457200" y="1280160"/>
            <a:ext cx="8229600" cy="2850011"/>
          </a:xfrm>
          <a:prstGeom prst="rect">
            <a:avLst/>
          </a:prstGeom>
          <a:noFill/>
        </p:spPr>
        <p:txBody>
          <a:bodyPr>
            <a:spAutoFit/>
          </a:bodyPr>
          <a:lstStyle/>
          <a:p>
            <a:pPr marL="341313" indent="-341313">
              <a:buFont typeface="Courier New" pitchFamily="49" charset="0"/>
              <a:buChar char="o"/>
            </a:pPr>
            <a:r>
              <a:rPr lang="en-US" dirty="0"/>
              <a:t>Understand the relationship between mathematics and art/architecture </a:t>
            </a:r>
          </a:p>
          <a:p>
            <a:pPr marL="341313" indent="-341313">
              <a:buFont typeface="Courier New" pitchFamily="49" charset="0"/>
              <a:buChar char="o"/>
            </a:pPr>
            <a:r>
              <a:rPr lang="en-US" dirty="0"/>
              <a:t>Understand the use of geometry in art/architecture </a:t>
            </a:r>
          </a:p>
          <a:p>
            <a:pPr marL="341313" indent="-341313">
              <a:buFont typeface="Courier New" pitchFamily="49" charset="0"/>
              <a:buChar char="o"/>
            </a:pPr>
            <a:r>
              <a:rPr lang="en-US" dirty="0"/>
              <a:t>Understand the use of the golden ratio, golden rectangles and triangles, and their use in art and architecture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Golden Rectangles </a:t>
            </a:r>
          </a:p>
        </p:txBody>
      </p:sp>
      <p:sp>
        <p:nvSpPr>
          <p:cNvPr id="3" name="Content Placeholder 2"/>
          <p:cNvSpPr>
            <a:spLocks noGrp="1"/>
          </p:cNvSpPr>
          <p:nvPr>
            <p:ph idx="1"/>
          </p:nvPr>
        </p:nvSpPr>
        <p:spPr/>
        <p:txBody>
          <a:bodyPr>
            <a:normAutofit/>
          </a:bodyPr>
          <a:lstStyle/>
          <a:p>
            <a:r>
              <a:rPr lang="en-US" dirty="0"/>
              <a:t>Verify that the rectangle in the given figure is a golden rectangle if </a:t>
            </a:r>
            <a:r>
              <a:rPr lang="en-US" i="1" dirty="0">
                <a:solidFill>
                  <a:srgbClr val="0000FF"/>
                </a:solidFill>
              </a:rPr>
              <a:t>AB </a:t>
            </a:r>
            <a:r>
              <a:rPr lang="en-US" dirty="0">
                <a:solidFill>
                  <a:srgbClr val="0000FF"/>
                </a:solidFill>
              </a:rPr>
              <a:t>= 9.305</a:t>
            </a:r>
            <a:r>
              <a:rPr lang="en-US" dirty="0"/>
              <a:t> and </a:t>
            </a:r>
            <a:r>
              <a:rPr lang="en-US" i="1" dirty="0">
                <a:solidFill>
                  <a:srgbClr val="0000FF"/>
                </a:solidFill>
              </a:rPr>
              <a:t>BC</a:t>
            </a:r>
            <a:r>
              <a:rPr lang="en-US" dirty="0">
                <a:solidFill>
                  <a:srgbClr val="0000FF"/>
                </a:solidFill>
              </a:rPr>
              <a:t> = 5.75</a:t>
            </a:r>
            <a:r>
              <a:rPr lang="en-US" dirty="0"/>
              <a:t>. </a:t>
            </a:r>
          </a:p>
        </p:txBody>
      </p:sp>
      <p:pic>
        <p:nvPicPr>
          <p:cNvPr id="4098" name="Picture 2"/>
          <p:cNvPicPr>
            <a:picLocks noChangeAspect="1" noChangeArrowheads="1"/>
          </p:cNvPicPr>
          <p:nvPr/>
        </p:nvPicPr>
        <p:blipFill>
          <a:blip r:embed="rId2" cstate="print"/>
          <a:srcRect/>
          <a:stretch>
            <a:fillRect/>
          </a:stretch>
        </p:blipFill>
        <p:spPr bwMode="auto">
          <a:xfrm>
            <a:off x="2843213" y="2343150"/>
            <a:ext cx="3457575" cy="25336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Golden Rectangles </a:t>
            </a:r>
          </a:p>
        </p:txBody>
      </p:sp>
      <p:sp>
        <p:nvSpPr>
          <p:cNvPr id="3" name="Content Placeholder 2"/>
          <p:cNvSpPr>
            <a:spLocks noGrp="1"/>
          </p:cNvSpPr>
          <p:nvPr>
            <p:ph idx="1"/>
          </p:nvPr>
        </p:nvSpPr>
        <p:spPr>
          <a:xfrm>
            <a:off x="457200" y="1219200"/>
            <a:ext cx="8229600" cy="4918269"/>
          </a:xfrm>
        </p:spPr>
        <p:txBody>
          <a:bodyPr>
            <a:spAutoFit/>
          </a:bodyPr>
          <a:lstStyle/>
          <a:p>
            <a:r>
              <a:rPr lang="en-US" b="1" dirty="0"/>
              <a:t>Solution </a:t>
            </a:r>
            <a:endParaRPr lang="en-US" dirty="0"/>
          </a:p>
          <a:p>
            <a:r>
              <a:rPr lang="en-US" dirty="0"/>
              <a:t>We know that golden rectangles have the attribute that the ratio of the length and width is </a:t>
            </a:r>
            <a:r>
              <a:rPr lang="en-US" dirty="0">
                <a:solidFill>
                  <a:schemeClr val="accent1"/>
                </a:solidFill>
                <a:latin typeface="Cambria Math" panose="02040503050406030204" pitchFamily="18" charset="0"/>
                <a:ea typeface="Cambria Math" panose="02040503050406030204" pitchFamily="18" charset="0"/>
                <a:sym typeface="Symbol"/>
              </a:rPr>
              <a:t>𝜙</a:t>
            </a:r>
            <a:r>
              <a:rPr lang="en-US" dirty="0"/>
              <a:t>. So, given length </a:t>
            </a:r>
          </a:p>
          <a:p>
            <a:pPr>
              <a:spcBef>
                <a:spcPts val="0"/>
              </a:spcBef>
            </a:pPr>
            <a:r>
              <a:rPr lang="en-US" i="1" dirty="0">
                <a:solidFill>
                  <a:srgbClr val="0000FF"/>
                </a:solidFill>
              </a:rPr>
              <a:t>AB</a:t>
            </a:r>
            <a:r>
              <a:rPr lang="en-US" dirty="0">
                <a:solidFill>
                  <a:srgbClr val="0000FF"/>
                </a:solidFill>
              </a:rPr>
              <a:t> = 9.305</a:t>
            </a:r>
            <a:r>
              <a:rPr lang="en-US" dirty="0"/>
              <a:t> and width </a:t>
            </a:r>
            <a:r>
              <a:rPr lang="en-US" i="1" dirty="0">
                <a:solidFill>
                  <a:srgbClr val="0000FF"/>
                </a:solidFill>
              </a:rPr>
              <a:t>BC</a:t>
            </a:r>
            <a:r>
              <a:rPr lang="en-US" dirty="0">
                <a:solidFill>
                  <a:srgbClr val="0000FF"/>
                </a:solidFill>
              </a:rPr>
              <a:t> = 5.75</a:t>
            </a:r>
            <a:r>
              <a:rPr lang="en-US" dirty="0"/>
              <a:t>, we can see that </a:t>
            </a:r>
          </a:p>
          <a:p>
            <a:pPr>
              <a:spcBef>
                <a:spcPts val="0"/>
              </a:spcBef>
            </a:pPr>
            <a:r>
              <a:rPr lang="en-US" dirty="0"/>
              <a:t>                                     It is important to note that since </a:t>
            </a:r>
            <a:r>
              <a:rPr lang="en-US" dirty="0">
                <a:latin typeface="Cambria Math" panose="02040503050406030204" pitchFamily="18" charset="0"/>
                <a:ea typeface="Cambria Math" panose="02040503050406030204" pitchFamily="18" charset="0"/>
              </a:rPr>
              <a:t>𝜙</a:t>
            </a:r>
            <a:r>
              <a:rPr lang="en-US" i="1" dirty="0"/>
              <a:t> </a:t>
            </a:r>
            <a:r>
              <a:rPr lang="en-US" dirty="0"/>
              <a:t>is an irrational number, it is impossible to use numerical measurements to find an exact answer. Therefore, we must accept a level of accuracy that we feel comfortable with. We will consider rounding to the nearest thousandth as sufficient accuracy for our calculations. </a:t>
            </a:r>
          </a:p>
        </p:txBody>
      </p:sp>
      <p:graphicFrame>
        <p:nvGraphicFramePr>
          <p:cNvPr id="5123" name="Object 3"/>
          <p:cNvGraphicFramePr>
            <a:graphicFrameLocks noChangeAspect="1"/>
          </p:cNvGraphicFramePr>
          <p:nvPr>
            <p:extLst>
              <p:ext uri="{D42A27DB-BD31-4B8C-83A1-F6EECF244321}">
                <p14:modId xmlns:p14="http://schemas.microsoft.com/office/powerpoint/2010/main" val="972533966"/>
              </p:ext>
            </p:extLst>
          </p:nvPr>
        </p:nvGraphicFramePr>
        <p:xfrm>
          <a:off x="533400" y="3060700"/>
          <a:ext cx="2921000" cy="444500"/>
        </p:xfrm>
        <a:graphic>
          <a:graphicData uri="http://schemas.openxmlformats.org/presentationml/2006/ole">
            <mc:AlternateContent xmlns:mc="http://schemas.openxmlformats.org/markup-compatibility/2006">
              <mc:Choice xmlns:v="urn:schemas-microsoft-com:vml" Requires="v">
                <p:oleObj spid="_x0000_s5145" name="Equation" r:id="rId3" imgW="2920680" imgH="444240" progId="Equation.DSMT4">
                  <p:embed/>
                </p:oleObj>
              </mc:Choice>
              <mc:Fallback>
                <p:oleObj name="Equation" r:id="rId3" imgW="2920680" imgH="444240" progId="Equation.DSMT4">
                  <p:embed/>
                  <p:pic>
                    <p:nvPicPr>
                      <p:cNvPr id="0" name="Picture 3"/>
                      <p:cNvPicPr>
                        <a:picLocks noChangeAspect="1" noChangeArrowheads="1"/>
                      </p:cNvPicPr>
                      <p:nvPr/>
                    </p:nvPicPr>
                    <p:blipFill>
                      <a:blip r:embed="rId4"/>
                      <a:srcRect/>
                      <a:stretch>
                        <a:fillRect/>
                      </a:stretch>
                    </p:blipFill>
                    <p:spPr bwMode="auto">
                      <a:xfrm>
                        <a:off x="533400" y="3060700"/>
                        <a:ext cx="2921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Ratios in the Human Body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382" y="3048000"/>
            <a:ext cx="4419235" cy="2931934"/>
          </a:xfrm>
        </p:spPr>
      </p:pic>
      <p:sp>
        <p:nvSpPr>
          <p:cNvPr id="5" name="Content Placeholder 2"/>
          <p:cNvSpPr txBox="1">
            <a:spLocks/>
          </p:cNvSpPr>
          <p:nvPr/>
        </p:nvSpPr>
        <p:spPr>
          <a:xfrm>
            <a:off x="457200" y="12801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golden ratio plays an important role in the human body, as rigorous mathematical analysis has shown that, on average, human beings and their skeletal structure have many golden relationships.</a:t>
            </a:r>
          </a:p>
        </p:txBody>
      </p:sp>
    </p:spTree>
    <p:extLst>
      <p:ext uri="{BB962C8B-B14F-4D97-AF65-F5344CB8AC3E}">
        <p14:creationId xmlns:p14="http://schemas.microsoft.com/office/powerpoint/2010/main" val="160560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Skill Check #2</a:t>
            </a:r>
          </a:p>
        </p:txBody>
      </p:sp>
      <p:sp>
        <p:nvSpPr>
          <p:cNvPr id="3"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The ratio of the length of our arms, from the shoulder to the tips of our fingers, compared to the length from our elbow to the tips of our fingers is the golden ratio. Try it to see for yourself. It may be helpful, and more accurate, to accumulate multiple measurements from several individuals and find the average of the ratios.</a:t>
            </a:r>
          </a:p>
        </p:txBody>
      </p:sp>
      <p:sp>
        <p:nvSpPr>
          <p:cNvPr id="4" name="Rectangle 3"/>
          <p:cNvSpPr/>
          <p:nvPr/>
        </p:nvSpPr>
        <p:spPr>
          <a:xfrm>
            <a:off x="457200" y="5420380"/>
            <a:ext cx="4034502" cy="523220"/>
          </a:xfrm>
          <a:prstGeom prst="rect">
            <a:avLst/>
          </a:prstGeom>
        </p:spPr>
        <p:txBody>
          <a:bodyPr wrap="none">
            <a:spAutoFit/>
          </a:bodyPr>
          <a:lstStyle/>
          <a:p>
            <a:r>
              <a:rPr lang="en-US" sz="2800" dirty="0">
                <a:solidFill>
                  <a:srgbClr val="000000"/>
                </a:solidFill>
              </a:rPr>
              <a:t>Answer:</a:t>
            </a:r>
            <a:r>
              <a:rPr lang="en-US" sz="2800" b="1" dirty="0">
                <a:solidFill>
                  <a:srgbClr val="000000"/>
                </a:solidFill>
              </a:rPr>
              <a:t> </a:t>
            </a:r>
            <a:r>
              <a:rPr lang="en-US" sz="2800" dirty="0">
                <a:solidFill>
                  <a:srgbClr val="FF0000"/>
                </a:solidFill>
              </a:rPr>
              <a:t>Answers will vary.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Golden Triangle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Golden Triangle </a:t>
            </a:r>
          </a:p>
          <a:p>
            <a:r>
              <a:rPr lang="en-US" dirty="0">
                <a:solidFill>
                  <a:srgbClr val="000000"/>
                </a:solidFill>
              </a:rPr>
              <a:t>A </a:t>
            </a:r>
            <a:r>
              <a:rPr lang="en-US" b="1" dirty="0">
                <a:solidFill>
                  <a:srgbClr val="C00000"/>
                </a:solidFill>
              </a:rPr>
              <a:t>golden triangle </a:t>
            </a:r>
            <a:r>
              <a:rPr lang="en-US" dirty="0">
                <a:solidFill>
                  <a:srgbClr val="000000"/>
                </a:solidFill>
              </a:rPr>
              <a:t>is defined as an isosceles triangle whose length of a side compared to the length of the base is the golden ratio.</a:t>
            </a:r>
          </a:p>
        </p:txBody>
      </p:sp>
      <p:sp>
        <p:nvSpPr>
          <p:cNvPr id="4" name="Content Placeholder 2"/>
          <p:cNvSpPr txBox="1">
            <a:spLocks/>
          </p:cNvSpPr>
          <p:nvPr/>
        </p:nvSpPr>
        <p:spPr>
          <a:xfrm>
            <a:off x="445883" y="3276600"/>
            <a:ext cx="4583317" cy="28346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Triangles in Art and Architecture</a:t>
            </a:r>
          </a:p>
        </p:txBody>
      </p:sp>
      <p:sp>
        <p:nvSpPr>
          <p:cNvPr id="3" name="Content Placeholder 2"/>
          <p:cNvSpPr>
            <a:spLocks noGrp="1"/>
          </p:cNvSpPr>
          <p:nvPr>
            <p:ph idx="1"/>
          </p:nvPr>
        </p:nvSpPr>
        <p:spPr/>
        <p:txBody>
          <a:bodyPr/>
          <a:lstStyle/>
          <a:p>
            <a:r>
              <a:rPr lang="en-US" dirty="0"/>
              <a:t>Golden triangles are a basis of other geometric figures, such as pentagons and hexagons, that are used frequently in art and architecture. For example, you can see a golden triangle in the US Pentagon building near Washington, D.C.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487" y="3437941"/>
            <a:ext cx="2179841" cy="21314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440281"/>
            <a:ext cx="3476405" cy="2129060"/>
          </a:xfrm>
          <a:prstGeom prst="rect">
            <a:avLst/>
          </a:prstGeom>
        </p:spPr>
      </p:pic>
      <p:sp>
        <p:nvSpPr>
          <p:cNvPr id="6" name="Rectangle 5"/>
          <p:cNvSpPr/>
          <p:nvPr/>
        </p:nvSpPr>
        <p:spPr>
          <a:xfrm>
            <a:off x="5041911" y="5638800"/>
            <a:ext cx="3146182" cy="338554"/>
          </a:xfrm>
          <a:prstGeom prst="rect">
            <a:avLst/>
          </a:prstGeom>
        </p:spPr>
        <p:txBody>
          <a:bodyPr wrap="none">
            <a:spAutoFit/>
          </a:bodyPr>
          <a:lstStyle/>
          <a:p>
            <a:r>
              <a:rPr lang="en-US" sz="1600" dirty="0">
                <a:solidFill>
                  <a:srgbClr val="000000"/>
                </a:solidFill>
              </a:rPr>
              <a:t>Photograph Courtesy of Patrick Neil</a:t>
            </a:r>
            <a:endParaRPr lang="en-US" sz="1600" dirty="0">
              <a:solidFill>
                <a:srgbClr val="FF0000"/>
              </a:solidFill>
            </a:endParaRPr>
          </a:p>
        </p:txBody>
      </p:sp>
    </p:spTree>
    <p:extLst>
      <p:ext uri="{BB962C8B-B14F-4D97-AF65-F5344CB8AC3E}">
        <p14:creationId xmlns:p14="http://schemas.microsoft.com/office/powerpoint/2010/main" val="2841898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Golden Rectangles in Modern Architecture </a:t>
            </a:r>
          </a:p>
        </p:txBody>
      </p:sp>
      <p:sp>
        <p:nvSpPr>
          <p:cNvPr id="3" name="Content Placeholder 2"/>
          <p:cNvSpPr>
            <a:spLocks noGrp="1"/>
          </p:cNvSpPr>
          <p:nvPr>
            <p:ph idx="1"/>
          </p:nvPr>
        </p:nvSpPr>
        <p:spPr/>
        <p:txBody>
          <a:bodyPr/>
          <a:lstStyle/>
          <a:p>
            <a:r>
              <a:rPr lang="en-US" dirty="0"/>
              <a:t>The United Nations headquarters is said to have been built using the golden ratio, where the width of the building compared to every 10 floors is the golden ratio. The height of the building is </a:t>
            </a:r>
            <a:r>
              <a:rPr lang="en-US" dirty="0">
                <a:solidFill>
                  <a:srgbClr val="0000FF"/>
                </a:solidFill>
              </a:rPr>
              <a:t>516.75</a:t>
            </a:r>
            <a:r>
              <a:rPr lang="en-US" dirty="0"/>
              <a:t> feet and it contains </a:t>
            </a:r>
            <a:r>
              <a:rPr lang="en-US" dirty="0">
                <a:solidFill>
                  <a:srgbClr val="0000FF"/>
                </a:solidFill>
              </a:rPr>
              <a:t>39</a:t>
            </a:r>
            <a:r>
              <a:rPr lang="en-US" dirty="0"/>
              <a:t> floors. That means that there are </a:t>
            </a:r>
            <a:r>
              <a:rPr lang="en-US" dirty="0">
                <a:solidFill>
                  <a:srgbClr val="0000FF"/>
                </a:solidFill>
              </a:rPr>
              <a:t>13.25</a:t>
            </a:r>
            <a:r>
              <a:rPr lang="en-US" dirty="0"/>
              <a:t> feet per floor, or every </a:t>
            </a:r>
            <a:r>
              <a:rPr lang="en-US" dirty="0">
                <a:solidFill>
                  <a:srgbClr val="0000FF"/>
                </a:solidFill>
              </a:rPr>
              <a:t>10</a:t>
            </a:r>
            <a:r>
              <a:rPr lang="en-US" dirty="0"/>
              <a:t> floors are approximately </a:t>
            </a:r>
            <a:br>
              <a:rPr lang="en-US" dirty="0"/>
            </a:br>
            <a:r>
              <a:rPr lang="en-US" dirty="0">
                <a:solidFill>
                  <a:srgbClr val="0000FF"/>
                </a:solidFill>
              </a:rPr>
              <a:t>132.5</a:t>
            </a:r>
            <a:r>
              <a:rPr lang="en-US" dirty="0"/>
              <a:t> feet. The width of the building is approximately </a:t>
            </a:r>
            <a:r>
              <a:rPr lang="en-US" dirty="0">
                <a:solidFill>
                  <a:srgbClr val="0000FF"/>
                </a:solidFill>
              </a:rPr>
              <a:t>214.33</a:t>
            </a:r>
            <a:r>
              <a:rPr lang="en-US" dirty="0"/>
              <a:t> ft. Using the given information, show that this relationship indeed exists.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Golden Rectangles in Modern Architecture (cont.)</a:t>
            </a:r>
          </a:p>
        </p:txBody>
      </p:sp>
      <p:sp>
        <p:nvSpPr>
          <p:cNvPr id="4" name="Content Placeholder 3"/>
          <p:cNvSpPr>
            <a:spLocks noGrp="1"/>
          </p:cNvSpPr>
          <p:nvPr>
            <p:ph idx="1"/>
          </p:nvPr>
        </p:nvSpPr>
        <p:spPr>
          <a:xfrm>
            <a:off x="457200" y="1280160"/>
            <a:ext cx="3657600" cy="4572000"/>
          </a:xfrm>
        </p:spPr>
        <p:txBody>
          <a:bodyPr/>
          <a:lstStyle/>
          <a:p>
            <a:r>
              <a:rPr lang="en-US" b="1" dirty="0"/>
              <a:t>Solution </a:t>
            </a:r>
          </a:p>
          <a:p>
            <a:r>
              <a:rPr lang="en-US" dirty="0"/>
              <a:t>We are given that the United Nations building is </a:t>
            </a:r>
            <a:r>
              <a:rPr lang="en-US" dirty="0">
                <a:solidFill>
                  <a:srgbClr val="0000FF"/>
                </a:solidFill>
              </a:rPr>
              <a:t>214.33</a:t>
            </a:r>
            <a:r>
              <a:rPr lang="en-US" dirty="0"/>
              <a:t> feet wide and that every </a:t>
            </a:r>
            <a:r>
              <a:rPr lang="en-US" dirty="0">
                <a:solidFill>
                  <a:srgbClr val="0000FF"/>
                </a:solidFill>
              </a:rPr>
              <a:t>10</a:t>
            </a:r>
            <a:r>
              <a:rPr lang="en-US" dirty="0"/>
              <a:t> floors measure approximately </a:t>
            </a:r>
            <a:r>
              <a:rPr lang="en-US" dirty="0">
                <a:solidFill>
                  <a:srgbClr val="0000FF"/>
                </a:solidFill>
              </a:rPr>
              <a:t>132.5</a:t>
            </a:r>
            <a:r>
              <a:rPr lang="en-US" dirty="0"/>
              <a:t> feet, as indicated in the picture. </a:t>
            </a:r>
          </a:p>
        </p:txBody>
      </p:sp>
      <p:pic>
        <p:nvPicPr>
          <p:cNvPr id="6" name="Picture 2"/>
          <p:cNvPicPr>
            <a:picLocks noChangeAspect="1" noChangeArrowheads="1"/>
          </p:cNvPicPr>
          <p:nvPr/>
        </p:nvPicPr>
        <p:blipFill>
          <a:blip r:embed="rId2" cstate="print"/>
          <a:srcRect/>
          <a:stretch>
            <a:fillRect/>
          </a:stretch>
        </p:blipFill>
        <p:spPr bwMode="auto">
          <a:xfrm>
            <a:off x="4114800" y="1524000"/>
            <a:ext cx="5048250" cy="3952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Golden Rectangles in Modern Architecture (cont.)</a:t>
            </a:r>
          </a:p>
        </p:txBody>
      </p:sp>
      <p:sp>
        <p:nvSpPr>
          <p:cNvPr id="4" name="Content Placeholder 3"/>
          <p:cNvSpPr>
            <a:spLocks noGrp="1"/>
          </p:cNvSpPr>
          <p:nvPr>
            <p:ph idx="1"/>
          </p:nvPr>
        </p:nvSpPr>
        <p:spPr/>
        <p:txBody>
          <a:bodyPr>
            <a:normAutofit/>
          </a:bodyPr>
          <a:lstStyle/>
          <a:p>
            <a:r>
              <a:rPr lang="en-US" dirty="0"/>
              <a:t>Doing some arithmetic, we find that the ratio of the width to the height is</a:t>
            </a:r>
          </a:p>
          <a:p>
            <a:endParaRPr lang="en-US" dirty="0"/>
          </a:p>
          <a:p>
            <a:endParaRPr lang="en-US" dirty="0"/>
          </a:p>
          <a:p>
            <a:endParaRPr lang="en-US" dirty="0"/>
          </a:p>
          <a:p>
            <a:r>
              <a:rPr lang="en-US" dirty="0"/>
              <a:t>Therefore, the United Nations building does in fact display an approximate golden rectangle when the width of the building is compared to the height of 10 floors. </a:t>
            </a:r>
          </a:p>
        </p:txBody>
      </p:sp>
      <p:graphicFrame>
        <p:nvGraphicFramePr>
          <p:cNvPr id="3" name="Object 2"/>
          <p:cNvGraphicFramePr>
            <a:graphicFrameLocks noChangeAspect="1"/>
          </p:cNvGraphicFramePr>
          <p:nvPr>
            <p:extLst>
              <p:ext uri="{D42A27DB-BD31-4B8C-83A1-F6EECF244321}">
                <p14:modId xmlns:p14="http://schemas.microsoft.com/office/powerpoint/2010/main" val="2981607200"/>
              </p:ext>
            </p:extLst>
          </p:nvPr>
        </p:nvGraphicFramePr>
        <p:xfrm>
          <a:off x="2652713" y="2438400"/>
          <a:ext cx="2667000" cy="901700"/>
        </p:xfrm>
        <a:graphic>
          <a:graphicData uri="http://schemas.openxmlformats.org/presentationml/2006/ole">
            <mc:AlternateContent xmlns:mc="http://schemas.openxmlformats.org/markup-compatibility/2006">
              <mc:Choice xmlns:v="urn:schemas-microsoft-com:vml" Requires="v">
                <p:oleObj spid="_x0000_s9238" name="Equation" r:id="rId3" imgW="2667000" imgH="901700" progId="Equation.DSMT4">
                  <p:embed/>
                </p:oleObj>
              </mc:Choice>
              <mc:Fallback>
                <p:oleObj name="Equation" r:id="rId3" imgW="2667000" imgH="901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2438400"/>
                        <a:ext cx="2667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1883984"/>
              </p:ext>
            </p:extLst>
          </p:nvPr>
        </p:nvGraphicFramePr>
        <p:xfrm>
          <a:off x="5334000" y="2743200"/>
          <a:ext cx="1168400" cy="292100"/>
        </p:xfrm>
        <a:graphic>
          <a:graphicData uri="http://schemas.openxmlformats.org/presentationml/2006/ole">
            <mc:AlternateContent xmlns:mc="http://schemas.openxmlformats.org/markup-compatibility/2006">
              <mc:Choice xmlns:v="urn:schemas-microsoft-com:vml" Requires="v">
                <p:oleObj spid="_x0000_s9239" name="Equation" r:id="rId5" imgW="1168200" imgH="291960" progId="Equation.DSMT4">
                  <p:embed/>
                </p:oleObj>
              </mc:Choice>
              <mc:Fallback>
                <p:oleObj name="Equation" r:id="rId5" imgW="1168200" imgH="291960" progId="Equation.DSMT4">
                  <p:embed/>
                  <p:pic>
                    <p:nvPicPr>
                      <p:cNvPr id="0" name="Object 4"/>
                      <p:cNvPicPr>
                        <a:picLocks noChangeAspect="1" noChangeArrowheads="1"/>
                      </p:cNvPicPr>
                      <p:nvPr/>
                    </p:nvPicPr>
                    <p:blipFill>
                      <a:blip r:embed="rId6"/>
                      <a:srcRect/>
                      <a:stretch>
                        <a:fillRect/>
                      </a:stretch>
                    </p:blipFill>
                    <p:spPr bwMode="auto">
                      <a:xfrm>
                        <a:off x="5334000" y="2743200"/>
                        <a:ext cx="116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Geometry to the Arts</a:t>
            </a:r>
          </a:p>
        </p:txBody>
      </p:sp>
      <p:sp>
        <p:nvSpPr>
          <p:cNvPr id="3" name="Content Placeholder 2"/>
          <p:cNvSpPr>
            <a:spLocks noGrp="1"/>
          </p:cNvSpPr>
          <p:nvPr>
            <p:ph idx="1"/>
          </p:nvPr>
        </p:nvSpPr>
        <p:spPr/>
        <p:txBody>
          <a:bodyPr/>
          <a:lstStyle/>
          <a:p>
            <a:r>
              <a:rPr lang="en-US" dirty="0"/>
              <a:t>To begin our discussion of mathematics in art, we first need to define exactly what art is in order to discuss the mathematics needed to produce art. Do you have a definition for art? As human beings, we are surrounded by art and we often take its influence on our lives for granted. </a:t>
            </a:r>
          </a:p>
        </p:txBody>
      </p:sp>
    </p:spTree>
    <p:extLst>
      <p:ext uri="{BB962C8B-B14F-4D97-AF65-F5344CB8AC3E}">
        <p14:creationId xmlns:p14="http://schemas.microsoft.com/office/powerpoint/2010/main" val="63522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Art</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Art </a:t>
            </a:r>
          </a:p>
          <a:p>
            <a:r>
              <a:rPr lang="en-US" dirty="0">
                <a:solidFill>
                  <a:srgbClr val="000000"/>
                </a:solidFill>
              </a:rPr>
              <a:t>For the purposes of this book, </a:t>
            </a:r>
            <a:r>
              <a:rPr lang="en-US" b="1" dirty="0">
                <a:solidFill>
                  <a:srgbClr val="C00000"/>
                </a:solidFill>
              </a:rPr>
              <a:t>art</a:t>
            </a:r>
            <a:r>
              <a:rPr lang="en-US" dirty="0">
                <a:solidFill>
                  <a:srgbClr val="000000"/>
                </a:solidFill>
              </a:rPr>
              <a:t> will be considered as any endeavor that requires creativity of the mind, whether it is a painting, a sculpture, architecture, a musical composition, etc.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Fibonacci Sequence</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Fibonacci Sequence</a:t>
            </a:r>
          </a:p>
          <a:p>
            <a:r>
              <a:rPr lang="en-US" dirty="0">
                <a:solidFill>
                  <a:srgbClr val="000000"/>
                </a:solidFill>
              </a:rPr>
              <a:t>The </a:t>
            </a:r>
            <a:r>
              <a:rPr lang="en-US" b="1" dirty="0">
                <a:solidFill>
                  <a:srgbClr val="C00000"/>
                </a:solidFill>
              </a:rPr>
              <a:t>Fibonacci sequence</a:t>
            </a:r>
            <a:r>
              <a:rPr lang="en-US" dirty="0">
                <a:solidFill>
                  <a:srgbClr val="000000"/>
                </a:solidFill>
              </a:rPr>
              <a:t> is the sequence of numbers </a:t>
            </a:r>
            <a:br>
              <a:rPr lang="en-US" dirty="0">
                <a:solidFill>
                  <a:srgbClr val="000000"/>
                </a:solidFill>
              </a:rPr>
            </a:br>
            <a:r>
              <a:rPr lang="en-US" dirty="0">
                <a:solidFill>
                  <a:srgbClr val="000000"/>
                </a:solidFill>
              </a:rPr>
              <a:t>1, 1, 2, 3, 5, 8, 13, 21, 34, 55, 89, 144, . . . that continues infinitely, where each successive number can be found by adding together the previous two numbers in the sequence.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The Fibonacci Sequence </a:t>
            </a:r>
          </a:p>
        </p:txBody>
      </p:sp>
      <p:sp>
        <p:nvSpPr>
          <p:cNvPr id="3" name="Content Placeholder 2"/>
          <p:cNvSpPr>
            <a:spLocks noGrp="1"/>
          </p:cNvSpPr>
          <p:nvPr>
            <p:ph idx="1"/>
          </p:nvPr>
        </p:nvSpPr>
        <p:spPr/>
        <p:txBody>
          <a:bodyPr>
            <a:normAutofit lnSpcReduction="10000"/>
          </a:bodyPr>
          <a:lstStyle/>
          <a:p>
            <a:r>
              <a:rPr lang="en-US" dirty="0" err="1"/>
              <a:t>Fibonacci’s</a:t>
            </a:r>
            <a:r>
              <a:rPr lang="en-US" dirty="0"/>
              <a:t> original version of the sequence goes something like the following. </a:t>
            </a:r>
          </a:p>
          <a:p>
            <a:r>
              <a:rPr lang="en-US" dirty="0"/>
              <a:t>Start with a pair of rabbits (one male and one female) born on January 1</a:t>
            </a:r>
            <a:r>
              <a:rPr lang="en-US" baseline="30000" dirty="0"/>
              <a:t>st</a:t>
            </a:r>
            <a:r>
              <a:rPr lang="en-US" dirty="0"/>
              <a:t>. Assume that all months are of equal length and that: </a:t>
            </a:r>
            <a:r>
              <a:rPr lang="en-US" b="1" dirty="0"/>
              <a:t>1. </a:t>
            </a:r>
            <a:r>
              <a:rPr lang="en-US" dirty="0"/>
              <a:t>rabbits begin to produce offspring two months after their own birth; </a:t>
            </a:r>
            <a:r>
              <a:rPr lang="en-US" b="1" dirty="0"/>
              <a:t>2.</a:t>
            </a:r>
            <a:r>
              <a:rPr lang="en-US" dirty="0"/>
              <a:t> when the rabbits reach the age of two months, each pair produces a mixed pair (one male, one female), and then another mixed pair each month thereafter; and </a:t>
            </a:r>
          </a:p>
          <a:p>
            <a:pPr>
              <a:spcBef>
                <a:spcPts val="0"/>
              </a:spcBef>
            </a:pPr>
            <a:r>
              <a:rPr lang="en-US" b="1" dirty="0"/>
              <a:t>3. </a:t>
            </a:r>
            <a:r>
              <a:rPr lang="en-US" dirty="0"/>
              <a:t>no rabbit dies. How many pairs of rabbits will there be after one year?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The Fibonacci Sequence (cont.) </a:t>
            </a:r>
          </a:p>
        </p:txBody>
      </p:sp>
      <p:sp>
        <p:nvSpPr>
          <p:cNvPr id="3" name="Content Placeholder 2"/>
          <p:cNvSpPr>
            <a:spLocks noGrp="1"/>
          </p:cNvSpPr>
          <p:nvPr>
            <p:ph idx="1"/>
          </p:nvPr>
        </p:nvSpPr>
        <p:spPr/>
        <p:txBody>
          <a:bodyPr>
            <a:normAutofit/>
          </a:bodyPr>
          <a:lstStyle/>
          <a:p>
            <a:r>
              <a:rPr lang="en-US" b="1" dirty="0"/>
              <a:t>Solution </a:t>
            </a:r>
            <a:endParaRPr lang="en-US" dirty="0"/>
          </a:p>
        </p:txBody>
      </p:sp>
      <p:graphicFrame>
        <p:nvGraphicFramePr>
          <p:cNvPr id="4" name="Content Placeholder 3"/>
          <p:cNvGraphicFramePr>
            <a:graphicFrameLocks/>
          </p:cNvGraphicFramePr>
          <p:nvPr/>
        </p:nvGraphicFramePr>
        <p:xfrm>
          <a:off x="731520" y="1905000"/>
          <a:ext cx="7680960" cy="392049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70840">
                <a:tc gridSpan="2">
                  <a:txBody>
                    <a:bodyPr/>
                    <a:lstStyle/>
                    <a:p>
                      <a:pPr algn="ctr" fontAlgn="b"/>
                      <a:r>
                        <a:rPr lang="en-US" sz="2200" b="1" i="0" u="none" strike="noStrike" dirty="0">
                          <a:solidFill>
                            <a:schemeClr val="bg1"/>
                          </a:solidFill>
                          <a:latin typeface="Calibri"/>
                        </a:rPr>
                        <a:t>Table 1: </a:t>
                      </a:r>
                      <a:r>
                        <a:rPr lang="en-US" sz="2200" b="1" i="0" u="none" strike="noStrike" dirty="0" err="1">
                          <a:solidFill>
                            <a:schemeClr val="bg1"/>
                          </a:solidFill>
                          <a:latin typeface="Calibri"/>
                        </a:rPr>
                        <a:t>Fibonacci's</a:t>
                      </a:r>
                      <a:r>
                        <a:rPr lang="en-US" sz="2200" b="1" i="0" u="none" strike="noStrike" dirty="0">
                          <a:solidFill>
                            <a:schemeClr val="bg1"/>
                          </a:solidFill>
                          <a:latin typeface="Calibri"/>
                        </a:rPr>
                        <a:t> Sequence: Original Version </a:t>
                      </a:r>
                    </a:p>
                  </a:txBody>
                  <a:tcPr marL="9525" marR="9525" marT="9525" marB="0" anchor="b"/>
                </a:tc>
                <a:tc hMerge="1">
                  <a:txBody>
                    <a:bodyPr/>
                    <a:lstStyle/>
                    <a:p>
                      <a:pPr algn="l" fontAlgn="b"/>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a:txBody>
                    <a:bodyPr/>
                    <a:lstStyle/>
                    <a:p>
                      <a:pPr algn="ctr" fontAlgn="b"/>
                      <a:r>
                        <a:rPr lang="en-US" sz="2200" b="1" i="0" u="none" strike="noStrike" dirty="0">
                          <a:solidFill>
                            <a:srgbClr val="000000"/>
                          </a:solidFill>
                          <a:latin typeface="Calibri"/>
                        </a:rPr>
                        <a:t>Month</a:t>
                      </a:r>
                    </a:p>
                  </a:txBody>
                  <a:tcPr marL="9525" marR="9525" marT="9525" marB="0" anchor="b"/>
                </a:tc>
                <a:tc>
                  <a:txBody>
                    <a:bodyPr/>
                    <a:lstStyle/>
                    <a:p>
                      <a:pPr algn="ctr" fontAlgn="b"/>
                      <a:r>
                        <a:rPr lang="en-US" sz="2200" b="1" i="0" u="none" strike="noStrike" dirty="0">
                          <a:solidFill>
                            <a:srgbClr val="000000"/>
                          </a:solidFill>
                          <a:latin typeface="Calibri"/>
                        </a:rPr>
                        <a:t>Pairs of Rabbits</a:t>
                      </a:r>
                    </a:p>
                  </a:txBody>
                  <a:tcPr marL="9525" marR="9525" marT="9525" marB="0" anchor="b"/>
                </a:tc>
                <a:extLst>
                  <a:ext uri="{0D108BD9-81ED-4DB2-BD59-A6C34878D82A}">
                    <a16:rowId xmlns:a16="http://schemas.microsoft.com/office/drawing/2014/main" val="10001"/>
                  </a:ext>
                </a:extLst>
              </a:tr>
              <a:tr h="370840">
                <a:tc>
                  <a:txBody>
                    <a:bodyPr/>
                    <a:lstStyle/>
                    <a:p>
                      <a:pPr algn="ctr" fontAlgn="b"/>
                      <a:r>
                        <a:rPr lang="en-US" sz="2200" b="0" i="0" u="none" strike="noStrike" dirty="0">
                          <a:solidFill>
                            <a:srgbClr val="000000"/>
                          </a:solidFill>
                          <a:latin typeface="Calibri"/>
                        </a:rPr>
                        <a:t>1</a:t>
                      </a:r>
                    </a:p>
                  </a:txBody>
                  <a:tcPr marL="9525" marR="9525" marT="9525" marB="0" anchor="b"/>
                </a:tc>
                <a:tc>
                  <a:txBody>
                    <a:bodyPr/>
                    <a:lstStyle/>
                    <a:p>
                      <a:pPr algn="l" fontAlgn="b"/>
                      <a:r>
                        <a:rPr lang="en-US" sz="2200" b="0" i="0" u="none" strike="noStrike" dirty="0">
                          <a:solidFill>
                            <a:srgbClr val="000000"/>
                          </a:solidFill>
                          <a:latin typeface="Calibri"/>
                        </a:rPr>
                        <a:t>1 = original pair</a:t>
                      </a:r>
                    </a:p>
                  </a:txBody>
                  <a:tcPr marL="9525" marR="9525" marT="9525" marB="0" anchor="b"/>
                </a:tc>
                <a:extLst>
                  <a:ext uri="{0D108BD9-81ED-4DB2-BD59-A6C34878D82A}">
                    <a16:rowId xmlns:a16="http://schemas.microsoft.com/office/drawing/2014/main" val="10002"/>
                  </a:ext>
                </a:extLst>
              </a:tr>
              <a:tr h="370840">
                <a:tc>
                  <a:txBody>
                    <a:bodyPr/>
                    <a:lstStyle/>
                    <a:p>
                      <a:pPr algn="ctr" fontAlgn="b"/>
                      <a:r>
                        <a:rPr lang="en-US" sz="2200" b="0" i="0" u="none" strike="noStrike" dirty="0">
                          <a:solidFill>
                            <a:srgbClr val="000000"/>
                          </a:solidFill>
                          <a:latin typeface="Calibri"/>
                        </a:rPr>
                        <a:t>2</a:t>
                      </a:r>
                    </a:p>
                  </a:txBody>
                  <a:tcPr marL="9525" marR="9525" marT="9525" marB="0" anchor="b"/>
                </a:tc>
                <a:tc>
                  <a:txBody>
                    <a:bodyPr/>
                    <a:lstStyle/>
                    <a:p>
                      <a:pPr algn="l" fontAlgn="b"/>
                      <a:r>
                        <a:rPr lang="en-US" sz="2200" b="0" i="0" u="none" strike="noStrike" dirty="0">
                          <a:solidFill>
                            <a:srgbClr val="000000"/>
                          </a:solidFill>
                          <a:latin typeface="Calibri"/>
                        </a:rPr>
                        <a:t>1 = original pair</a:t>
                      </a:r>
                    </a:p>
                  </a:txBody>
                  <a:tcPr marL="9525" marR="9525" marT="9525" marB="0" anchor="b"/>
                </a:tc>
                <a:extLst>
                  <a:ext uri="{0D108BD9-81ED-4DB2-BD59-A6C34878D82A}">
                    <a16:rowId xmlns:a16="http://schemas.microsoft.com/office/drawing/2014/main" val="10003"/>
                  </a:ext>
                </a:extLst>
              </a:tr>
              <a:tr h="370840">
                <a:tc>
                  <a:txBody>
                    <a:bodyPr/>
                    <a:lstStyle/>
                    <a:p>
                      <a:pPr algn="ctr" fontAlgn="b"/>
                      <a:r>
                        <a:rPr lang="en-US" sz="2200" b="0" i="0" u="none" strike="noStrike" dirty="0">
                          <a:solidFill>
                            <a:srgbClr val="000000"/>
                          </a:solidFill>
                          <a:latin typeface="Calibri"/>
                        </a:rPr>
                        <a:t>3</a:t>
                      </a:r>
                    </a:p>
                  </a:txBody>
                  <a:tcPr marL="9525" marR="9525" marT="9525" marB="0" anchor="b"/>
                </a:tc>
                <a:tc>
                  <a:txBody>
                    <a:bodyPr/>
                    <a:lstStyle/>
                    <a:p>
                      <a:pPr algn="l" fontAlgn="b"/>
                      <a:r>
                        <a:rPr lang="en-US" sz="2200" b="0" i="0" u="none" strike="noStrike" dirty="0">
                          <a:solidFill>
                            <a:srgbClr val="000000"/>
                          </a:solidFill>
                          <a:latin typeface="Calibri"/>
                        </a:rPr>
                        <a:t>2 = original pair + new pair of offspring = 1 + 1 </a:t>
                      </a:r>
                    </a:p>
                  </a:txBody>
                  <a:tcPr marL="9525" marR="9525" marT="9525" marB="0" anchor="b"/>
                </a:tc>
                <a:extLst>
                  <a:ext uri="{0D108BD9-81ED-4DB2-BD59-A6C34878D82A}">
                    <a16:rowId xmlns:a16="http://schemas.microsoft.com/office/drawing/2014/main" val="10004"/>
                  </a:ext>
                </a:extLst>
              </a:tr>
              <a:tr h="370840">
                <a:tc>
                  <a:txBody>
                    <a:bodyPr/>
                    <a:lstStyle/>
                    <a:p>
                      <a:pPr algn="ctr" fontAlgn="b"/>
                      <a:r>
                        <a:rPr lang="en-US" sz="2200" b="0" i="0" u="none" strike="noStrike">
                          <a:solidFill>
                            <a:srgbClr val="000000"/>
                          </a:solidFill>
                          <a:latin typeface="Calibri"/>
                        </a:rPr>
                        <a:t>4</a:t>
                      </a:r>
                    </a:p>
                  </a:txBody>
                  <a:tcPr marL="9525" marR="9525" marT="9525" marB="0" anchor="b"/>
                </a:tc>
                <a:tc>
                  <a:txBody>
                    <a:bodyPr/>
                    <a:lstStyle/>
                    <a:p>
                      <a:pPr algn="l" fontAlgn="b"/>
                      <a:r>
                        <a:rPr lang="en-US" sz="2200" b="0" i="0" u="none" strike="noStrike" dirty="0">
                          <a:solidFill>
                            <a:srgbClr val="000000"/>
                          </a:solidFill>
                          <a:latin typeface="Calibri"/>
                        </a:rPr>
                        <a:t>3 = (original pair + offspring pair born in month 3) + new pair of offspring = 2 + 1 </a:t>
                      </a:r>
                    </a:p>
                  </a:txBody>
                  <a:tcPr marL="9525" marR="9525" marT="9525" marB="0" anchor="b"/>
                </a:tc>
                <a:extLst>
                  <a:ext uri="{0D108BD9-81ED-4DB2-BD59-A6C34878D82A}">
                    <a16:rowId xmlns:a16="http://schemas.microsoft.com/office/drawing/2014/main" val="10005"/>
                  </a:ext>
                </a:extLst>
              </a:tr>
              <a:tr h="370840">
                <a:tc>
                  <a:txBody>
                    <a:bodyPr/>
                    <a:lstStyle/>
                    <a:p>
                      <a:pPr algn="ctr" fontAlgn="b"/>
                      <a:r>
                        <a:rPr lang="en-US" sz="2200" b="0" i="0" u="none" strike="noStrike">
                          <a:solidFill>
                            <a:srgbClr val="000000"/>
                          </a:solidFill>
                          <a:latin typeface="Calibri"/>
                        </a:rPr>
                        <a:t>5</a:t>
                      </a:r>
                    </a:p>
                  </a:txBody>
                  <a:tcPr marL="9525" marR="9525" marT="9525" marB="0" anchor="b"/>
                </a:tc>
                <a:tc>
                  <a:txBody>
                    <a:bodyPr/>
                    <a:lstStyle/>
                    <a:p>
                      <a:pPr algn="l" fontAlgn="b"/>
                      <a:r>
                        <a:rPr lang="en-US" sz="2200" b="0" i="0" u="none" strike="noStrike" dirty="0">
                          <a:solidFill>
                            <a:srgbClr val="000000"/>
                          </a:solidFill>
                          <a:latin typeface="Calibri"/>
                        </a:rPr>
                        <a:t>5 =  (original pair + pair from month 3 + pair from month 4) + (new pair of offspring from original pair + new pair from offspring born in month 3)= 3 + 2</a:t>
                      </a:r>
                    </a:p>
                  </a:txBody>
                  <a:tcPr marL="9525" marR="9525" marT="9525" marB="0" anchor="b"/>
                </a:tc>
                <a:extLst>
                  <a:ext uri="{0D108BD9-81ED-4DB2-BD59-A6C34878D82A}">
                    <a16:rowId xmlns:a16="http://schemas.microsoft.com/office/drawing/2014/main" val="10006"/>
                  </a:ext>
                </a:extLst>
              </a:tr>
              <a:tr h="370840">
                <a:tc>
                  <a:txBody>
                    <a:bodyPr/>
                    <a:lstStyle/>
                    <a:p>
                      <a:pPr algn="ctr" fontAlgn="b"/>
                      <a:r>
                        <a:rPr lang="en-US" sz="2200" b="0" i="0" u="none" strike="noStrike">
                          <a:solidFill>
                            <a:srgbClr val="000000"/>
                          </a:solidFill>
                          <a:latin typeface="Calibri"/>
                        </a:rPr>
                        <a:t>6</a:t>
                      </a:r>
                    </a:p>
                  </a:txBody>
                  <a:tcPr marL="9525" marR="9525" marT="9525" marB="0" anchor="b"/>
                </a:tc>
                <a:tc>
                  <a:txBody>
                    <a:bodyPr/>
                    <a:lstStyle/>
                    <a:p>
                      <a:pPr algn="l" fontAlgn="b"/>
                      <a:r>
                        <a:rPr lang="en-US" sz="2200" b="0" i="0" u="none" strike="noStrike" dirty="0">
                          <a:solidFill>
                            <a:srgbClr val="000000"/>
                          </a:solidFill>
                          <a:latin typeface="Calibri"/>
                        </a:rPr>
                        <a:t>8 = 5 + 3</a:t>
                      </a:r>
                    </a:p>
                  </a:txBody>
                  <a:tcPr marL="9525" marR="9525" marT="9525" marB="0" anchor="b"/>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The Fibonacci Sequence (cont.)</a:t>
            </a:r>
          </a:p>
        </p:txBody>
      </p:sp>
      <p:graphicFrame>
        <p:nvGraphicFramePr>
          <p:cNvPr id="4" name="Content Placeholder 3"/>
          <p:cNvGraphicFramePr>
            <a:graphicFrameLocks noGrp="1"/>
          </p:cNvGraphicFramePr>
          <p:nvPr>
            <p:ph idx="1"/>
          </p:nvPr>
        </p:nvGraphicFramePr>
        <p:xfrm>
          <a:off x="731520" y="1279525"/>
          <a:ext cx="7680960" cy="29667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70840">
                <a:tc gridSpan="2">
                  <a:txBody>
                    <a:bodyPr/>
                    <a:lstStyle/>
                    <a:p>
                      <a:pPr algn="ctr" fontAlgn="b"/>
                      <a:r>
                        <a:rPr lang="en-US" sz="2200" b="1" i="0" u="none" strike="noStrike" dirty="0">
                          <a:solidFill>
                            <a:schemeClr val="bg1"/>
                          </a:solidFill>
                          <a:latin typeface="+mn-lt"/>
                        </a:rPr>
                        <a:t>Table 1: </a:t>
                      </a:r>
                      <a:r>
                        <a:rPr lang="en-US" sz="2200" b="1" i="0" u="none" strike="noStrike" dirty="0" err="1">
                          <a:solidFill>
                            <a:schemeClr val="bg1"/>
                          </a:solidFill>
                          <a:latin typeface="+mn-lt"/>
                        </a:rPr>
                        <a:t>Fibonacci's</a:t>
                      </a:r>
                      <a:r>
                        <a:rPr lang="en-US" sz="2200" b="1" i="0" u="none" strike="noStrike" dirty="0">
                          <a:solidFill>
                            <a:schemeClr val="bg1"/>
                          </a:solidFill>
                          <a:latin typeface="+mn-lt"/>
                        </a:rPr>
                        <a:t> Sequence: Original Version (cont.)</a:t>
                      </a:r>
                    </a:p>
                  </a:txBody>
                  <a:tcPr marL="9525" marR="9525" marT="9525" marB="0" anchor="b"/>
                </a:tc>
                <a:tc hMerge="1">
                  <a:txBody>
                    <a:bodyPr/>
                    <a:lstStyle/>
                    <a:p>
                      <a:pPr algn="l" fontAlgn="b"/>
                      <a:endParaRPr lang="en-US" sz="2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a:txBody>
                    <a:bodyPr/>
                    <a:lstStyle/>
                    <a:p>
                      <a:pPr algn="ctr" fontAlgn="b"/>
                      <a:r>
                        <a:rPr lang="en-US" sz="2200" b="1" i="0" u="none" strike="noStrike" dirty="0">
                          <a:solidFill>
                            <a:srgbClr val="000000"/>
                          </a:solidFill>
                          <a:latin typeface="Calibri"/>
                        </a:rPr>
                        <a:t>Month</a:t>
                      </a:r>
                    </a:p>
                  </a:txBody>
                  <a:tcPr marL="9525" marR="9525" marT="9525" marB="0" anchor="b"/>
                </a:tc>
                <a:tc>
                  <a:txBody>
                    <a:bodyPr/>
                    <a:lstStyle/>
                    <a:p>
                      <a:pPr algn="ctr" fontAlgn="b"/>
                      <a:r>
                        <a:rPr lang="en-US" sz="2200" b="1" i="0" u="none" strike="noStrike" dirty="0">
                          <a:solidFill>
                            <a:srgbClr val="000000"/>
                          </a:solidFill>
                          <a:latin typeface="Calibri"/>
                        </a:rPr>
                        <a:t>Pairs of Rabbits</a:t>
                      </a:r>
                    </a:p>
                  </a:txBody>
                  <a:tcPr marL="9525" marR="9525" marT="9525" marB="0" anchor="b"/>
                </a:tc>
                <a:extLst>
                  <a:ext uri="{0D108BD9-81ED-4DB2-BD59-A6C34878D82A}">
                    <a16:rowId xmlns:a16="http://schemas.microsoft.com/office/drawing/2014/main" val="10001"/>
                  </a:ext>
                </a:extLst>
              </a:tr>
              <a:tr h="370840">
                <a:tc>
                  <a:txBody>
                    <a:bodyPr/>
                    <a:lstStyle/>
                    <a:p>
                      <a:pPr algn="ctr" fontAlgn="b"/>
                      <a:r>
                        <a:rPr lang="en-US" sz="2200" b="0" i="0" u="none" strike="noStrike" dirty="0">
                          <a:solidFill>
                            <a:srgbClr val="000000"/>
                          </a:solidFill>
                          <a:latin typeface="Calibri"/>
                        </a:rPr>
                        <a:t>7</a:t>
                      </a:r>
                    </a:p>
                  </a:txBody>
                  <a:tcPr marL="9525" marR="9525" marT="9525" marB="0" anchor="b"/>
                </a:tc>
                <a:tc>
                  <a:txBody>
                    <a:bodyPr/>
                    <a:lstStyle/>
                    <a:p>
                      <a:pPr algn="l" fontAlgn="b"/>
                      <a:r>
                        <a:rPr lang="en-US" sz="2200" b="0" i="0" u="none" strike="noStrike" dirty="0">
                          <a:solidFill>
                            <a:srgbClr val="000000"/>
                          </a:solidFill>
                          <a:latin typeface="Calibri"/>
                        </a:rPr>
                        <a:t>13 = 8 + 5</a:t>
                      </a:r>
                    </a:p>
                  </a:txBody>
                  <a:tcPr marL="9525" marR="9525" marT="9525" marB="0" anchor="b"/>
                </a:tc>
                <a:extLst>
                  <a:ext uri="{0D108BD9-81ED-4DB2-BD59-A6C34878D82A}">
                    <a16:rowId xmlns:a16="http://schemas.microsoft.com/office/drawing/2014/main" val="10002"/>
                  </a:ext>
                </a:extLst>
              </a:tr>
              <a:tr h="370840">
                <a:tc>
                  <a:txBody>
                    <a:bodyPr/>
                    <a:lstStyle/>
                    <a:p>
                      <a:pPr algn="ctr" fontAlgn="b"/>
                      <a:r>
                        <a:rPr lang="en-US" sz="2200" b="0" i="0" u="none" strike="noStrike">
                          <a:solidFill>
                            <a:srgbClr val="000000"/>
                          </a:solidFill>
                          <a:latin typeface="Calibri"/>
                        </a:rPr>
                        <a:t>8</a:t>
                      </a:r>
                    </a:p>
                  </a:txBody>
                  <a:tcPr marL="9525" marR="9525" marT="9525" marB="0" anchor="b"/>
                </a:tc>
                <a:tc>
                  <a:txBody>
                    <a:bodyPr/>
                    <a:lstStyle/>
                    <a:p>
                      <a:pPr algn="l" fontAlgn="b"/>
                      <a:r>
                        <a:rPr lang="en-US" sz="2200" b="0" i="0" u="none" strike="noStrike" dirty="0">
                          <a:solidFill>
                            <a:srgbClr val="000000"/>
                          </a:solidFill>
                          <a:latin typeface="Calibri"/>
                        </a:rPr>
                        <a:t>21 = 13 + 8</a:t>
                      </a:r>
                    </a:p>
                  </a:txBody>
                  <a:tcPr marL="9525" marR="9525" marT="9525" marB="0" anchor="b"/>
                </a:tc>
                <a:extLst>
                  <a:ext uri="{0D108BD9-81ED-4DB2-BD59-A6C34878D82A}">
                    <a16:rowId xmlns:a16="http://schemas.microsoft.com/office/drawing/2014/main" val="10003"/>
                  </a:ext>
                </a:extLst>
              </a:tr>
              <a:tr h="370840">
                <a:tc>
                  <a:txBody>
                    <a:bodyPr/>
                    <a:lstStyle/>
                    <a:p>
                      <a:pPr algn="ctr" fontAlgn="b"/>
                      <a:r>
                        <a:rPr lang="en-US" sz="2200" b="0" i="0" u="none" strike="noStrike">
                          <a:solidFill>
                            <a:srgbClr val="000000"/>
                          </a:solidFill>
                          <a:latin typeface="Calibri"/>
                        </a:rPr>
                        <a:t>9</a:t>
                      </a:r>
                    </a:p>
                  </a:txBody>
                  <a:tcPr marL="9525" marR="9525" marT="9525" marB="0" anchor="b"/>
                </a:tc>
                <a:tc>
                  <a:txBody>
                    <a:bodyPr/>
                    <a:lstStyle/>
                    <a:p>
                      <a:pPr algn="l" fontAlgn="b"/>
                      <a:r>
                        <a:rPr lang="en-US" sz="2200" b="0" i="0" u="none" strike="noStrike" dirty="0">
                          <a:solidFill>
                            <a:srgbClr val="000000"/>
                          </a:solidFill>
                          <a:latin typeface="Calibri"/>
                        </a:rPr>
                        <a:t>34 = 21 + 13</a:t>
                      </a:r>
                    </a:p>
                  </a:txBody>
                  <a:tcPr marL="9525" marR="9525" marT="9525" marB="0" anchor="b"/>
                </a:tc>
                <a:extLst>
                  <a:ext uri="{0D108BD9-81ED-4DB2-BD59-A6C34878D82A}">
                    <a16:rowId xmlns:a16="http://schemas.microsoft.com/office/drawing/2014/main" val="10004"/>
                  </a:ext>
                </a:extLst>
              </a:tr>
              <a:tr h="370840">
                <a:tc>
                  <a:txBody>
                    <a:bodyPr/>
                    <a:lstStyle/>
                    <a:p>
                      <a:pPr algn="ctr" fontAlgn="b"/>
                      <a:r>
                        <a:rPr lang="en-US" sz="2200" b="0" i="0" u="none" strike="noStrike" dirty="0">
                          <a:solidFill>
                            <a:srgbClr val="000000"/>
                          </a:solidFill>
                          <a:latin typeface="Calibri"/>
                        </a:rPr>
                        <a:t>10</a:t>
                      </a:r>
                    </a:p>
                  </a:txBody>
                  <a:tcPr marL="9525" marR="9525" marT="9525" marB="0" anchor="b"/>
                </a:tc>
                <a:tc>
                  <a:txBody>
                    <a:bodyPr/>
                    <a:lstStyle/>
                    <a:p>
                      <a:pPr algn="l" fontAlgn="b"/>
                      <a:r>
                        <a:rPr lang="en-US" sz="2200" b="0" i="0" u="none" strike="noStrike" dirty="0">
                          <a:solidFill>
                            <a:srgbClr val="000000"/>
                          </a:solidFill>
                          <a:latin typeface="Calibri"/>
                        </a:rPr>
                        <a:t>55 = 34 + 21</a:t>
                      </a:r>
                    </a:p>
                  </a:txBody>
                  <a:tcPr marL="9525" marR="9525" marT="9525" marB="0" anchor="b"/>
                </a:tc>
                <a:extLst>
                  <a:ext uri="{0D108BD9-81ED-4DB2-BD59-A6C34878D82A}">
                    <a16:rowId xmlns:a16="http://schemas.microsoft.com/office/drawing/2014/main" val="10005"/>
                  </a:ext>
                </a:extLst>
              </a:tr>
              <a:tr h="370840">
                <a:tc>
                  <a:txBody>
                    <a:bodyPr/>
                    <a:lstStyle/>
                    <a:p>
                      <a:pPr algn="ctr" fontAlgn="b"/>
                      <a:r>
                        <a:rPr lang="en-US" sz="2200" b="0" i="0" u="none" strike="noStrike" dirty="0">
                          <a:solidFill>
                            <a:srgbClr val="000000"/>
                          </a:solidFill>
                          <a:latin typeface="Calibri"/>
                        </a:rPr>
                        <a:t>11</a:t>
                      </a:r>
                    </a:p>
                  </a:txBody>
                  <a:tcPr marL="9525" marR="9525" marT="9525" marB="0" anchor="b"/>
                </a:tc>
                <a:tc>
                  <a:txBody>
                    <a:bodyPr/>
                    <a:lstStyle/>
                    <a:p>
                      <a:pPr algn="l" fontAlgn="b"/>
                      <a:r>
                        <a:rPr lang="en-US" sz="2200" b="0" i="0" u="none" strike="noStrike" dirty="0">
                          <a:solidFill>
                            <a:srgbClr val="000000"/>
                          </a:solidFill>
                          <a:latin typeface="Calibri"/>
                        </a:rPr>
                        <a:t>89 = 55 + 34</a:t>
                      </a:r>
                    </a:p>
                  </a:txBody>
                  <a:tcPr marL="9525" marR="9525" marT="9525" marB="0" anchor="b"/>
                </a:tc>
                <a:extLst>
                  <a:ext uri="{0D108BD9-81ED-4DB2-BD59-A6C34878D82A}">
                    <a16:rowId xmlns:a16="http://schemas.microsoft.com/office/drawing/2014/main" val="10006"/>
                  </a:ext>
                </a:extLst>
              </a:tr>
              <a:tr h="370840">
                <a:tc>
                  <a:txBody>
                    <a:bodyPr/>
                    <a:lstStyle/>
                    <a:p>
                      <a:pPr algn="ctr" fontAlgn="b"/>
                      <a:r>
                        <a:rPr lang="en-US" sz="2200" b="0" i="0" u="none" strike="noStrike" dirty="0">
                          <a:solidFill>
                            <a:srgbClr val="000000"/>
                          </a:solidFill>
                          <a:latin typeface="Calibri"/>
                        </a:rPr>
                        <a:t>12</a:t>
                      </a:r>
                    </a:p>
                  </a:txBody>
                  <a:tcPr marL="9525" marR="9525" marT="9525" marB="0" anchor="b"/>
                </a:tc>
                <a:tc>
                  <a:txBody>
                    <a:bodyPr/>
                    <a:lstStyle/>
                    <a:p>
                      <a:pPr algn="l" fontAlgn="b"/>
                      <a:r>
                        <a:rPr lang="en-US" sz="2200" b="0" i="0" u="none" strike="noStrike" dirty="0">
                          <a:solidFill>
                            <a:srgbClr val="000000"/>
                          </a:solidFill>
                          <a:latin typeface="Calibri"/>
                        </a:rPr>
                        <a:t>144 = 89 + 55</a:t>
                      </a:r>
                    </a:p>
                  </a:txBody>
                  <a:tcPr marL="9525" marR="9525" marT="9525" marB="0" anchor="b"/>
                </a:tc>
                <a:extLst>
                  <a:ext uri="{0D108BD9-81ED-4DB2-BD59-A6C34878D82A}">
                    <a16:rowId xmlns:a16="http://schemas.microsoft.com/office/drawing/2014/main" val="10007"/>
                  </a:ext>
                </a:extLst>
              </a:tr>
            </a:tbl>
          </a:graphicData>
        </a:graphic>
      </p:graphicFrame>
      <p:sp>
        <p:nvSpPr>
          <p:cNvPr id="5" name="Rectangle 4"/>
          <p:cNvSpPr/>
          <p:nvPr/>
        </p:nvSpPr>
        <p:spPr>
          <a:xfrm>
            <a:off x="457200" y="4468504"/>
            <a:ext cx="8229600" cy="1384995"/>
          </a:xfrm>
          <a:prstGeom prst="rect">
            <a:avLst/>
          </a:prstGeom>
        </p:spPr>
        <p:txBody>
          <a:bodyPr>
            <a:spAutoFit/>
          </a:bodyPr>
          <a:lstStyle/>
          <a:p>
            <a:r>
              <a:rPr lang="en-US" sz="2800" dirty="0"/>
              <a:t>So, we can see that at the end of the year, there will be </a:t>
            </a:r>
            <a:r>
              <a:rPr lang="en-US" sz="2800" dirty="0">
                <a:solidFill>
                  <a:srgbClr val="FF0000"/>
                </a:solidFill>
              </a:rPr>
              <a:t>144</a:t>
            </a:r>
            <a:r>
              <a:rPr lang="en-US" sz="2800" dirty="0"/>
              <a:t> pairs of rabbits, all resulting from the one original pair born on January 1</a:t>
            </a:r>
            <a:r>
              <a:rPr lang="en-US" sz="2800" baseline="30000" dirty="0"/>
              <a:t>st</a:t>
            </a:r>
            <a:r>
              <a:rPr lang="en-US" sz="2800" dirty="0"/>
              <a:t> of that year.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More on the Fibonacci Sequence </a:t>
            </a:r>
          </a:p>
        </p:txBody>
      </p:sp>
      <p:sp>
        <p:nvSpPr>
          <p:cNvPr id="3" name="Content Placeholder 2"/>
          <p:cNvSpPr>
            <a:spLocks noGrp="1"/>
          </p:cNvSpPr>
          <p:nvPr>
            <p:ph idx="1"/>
          </p:nvPr>
        </p:nvSpPr>
        <p:spPr/>
        <p:txBody>
          <a:bodyPr/>
          <a:lstStyle/>
          <a:p>
            <a:r>
              <a:rPr lang="en-US" dirty="0"/>
              <a:t>What is the 25</a:t>
            </a:r>
            <a:r>
              <a:rPr lang="en-US" baseline="30000" dirty="0"/>
              <a:t>th</a:t>
            </a:r>
            <a:r>
              <a:rPr lang="en-US" dirty="0"/>
              <a:t> Fibonacci number? </a:t>
            </a:r>
          </a:p>
          <a:p>
            <a:r>
              <a:rPr lang="en-US" b="1" dirty="0"/>
              <a:t>Solution </a:t>
            </a:r>
          </a:p>
          <a:p>
            <a:r>
              <a:rPr lang="en-US" dirty="0"/>
              <a:t>The most straightforward way to find the 25</a:t>
            </a:r>
            <a:r>
              <a:rPr lang="en-US" baseline="30000" dirty="0"/>
              <a:t>th</a:t>
            </a:r>
            <a:r>
              <a:rPr lang="en-US" dirty="0"/>
              <a:t> number is to list the numbers in order. So, using the notation </a:t>
            </a:r>
          </a:p>
          <a:p>
            <a:pPr>
              <a:spcBef>
                <a:spcPts val="0"/>
              </a:spcBef>
            </a:pPr>
            <a:r>
              <a:rPr lang="en-US" i="1" dirty="0">
                <a:solidFill>
                  <a:srgbClr val="000099"/>
                </a:solidFill>
              </a:rPr>
              <a:t>F</a:t>
            </a:r>
            <a:r>
              <a:rPr lang="en-US" baseline="-25000" dirty="0">
                <a:solidFill>
                  <a:srgbClr val="000099"/>
                </a:solidFill>
              </a:rPr>
              <a:t>1</a:t>
            </a:r>
            <a:r>
              <a:rPr lang="en-US" dirty="0">
                <a:solidFill>
                  <a:srgbClr val="000099"/>
                </a:solidFill>
              </a:rPr>
              <a:t> = 1, </a:t>
            </a:r>
            <a:r>
              <a:rPr lang="en-US" i="1" dirty="0">
                <a:solidFill>
                  <a:srgbClr val="000099"/>
                </a:solidFill>
              </a:rPr>
              <a:t>F</a:t>
            </a:r>
            <a:r>
              <a:rPr lang="en-US" baseline="-25000" dirty="0">
                <a:solidFill>
                  <a:srgbClr val="000099"/>
                </a:solidFill>
              </a:rPr>
              <a:t>2</a:t>
            </a:r>
            <a:r>
              <a:rPr lang="en-US" dirty="0">
                <a:solidFill>
                  <a:srgbClr val="000099"/>
                </a:solidFill>
              </a:rPr>
              <a:t> = 1, </a:t>
            </a:r>
            <a:r>
              <a:rPr lang="en-US" i="1" dirty="0">
                <a:solidFill>
                  <a:srgbClr val="000099"/>
                </a:solidFill>
              </a:rPr>
              <a:t>F</a:t>
            </a:r>
            <a:r>
              <a:rPr lang="en-US" baseline="-25000" dirty="0">
                <a:solidFill>
                  <a:srgbClr val="000099"/>
                </a:solidFill>
              </a:rPr>
              <a:t>3</a:t>
            </a:r>
            <a:r>
              <a:rPr lang="en-US" dirty="0">
                <a:solidFill>
                  <a:srgbClr val="000099"/>
                </a:solidFill>
              </a:rPr>
              <a:t> = 1 + 1 = 2, . . .</a:t>
            </a:r>
            <a:r>
              <a:rPr lang="en-US" dirty="0"/>
              <a:t> , where </a:t>
            </a:r>
            <a:r>
              <a:rPr lang="en-US" i="1" dirty="0"/>
              <a:t>F</a:t>
            </a:r>
            <a:r>
              <a:rPr lang="en-US" baseline="-25000" dirty="0"/>
              <a:t>1</a:t>
            </a:r>
            <a:r>
              <a:rPr lang="en-US" dirty="0"/>
              <a:t> represents the first Fibonacci number, </a:t>
            </a:r>
            <a:r>
              <a:rPr lang="en-US" i="1" dirty="0"/>
              <a:t>F</a:t>
            </a:r>
            <a:r>
              <a:rPr lang="en-US" baseline="-25000" dirty="0"/>
              <a:t>2</a:t>
            </a:r>
            <a:r>
              <a:rPr lang="en-US" dirty="0"/>
              <a:t> represents the second Fibonacci number, and so on, we find that the next </a:t>
            </a:r>
            <a:br>
              <a:rPr lang="en-US" dirty="0"/>
            </a:br>
            <a:r>
              <a:rPr lang="en-US" dirty="0"/>
              <a:t>22 terms are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1531</Words>
  <Application>Microsoft Office PowerPoint</Application>
  <PresentationFormat>On-screen Show (4:3)</PresentationFormat>
  <Paragraphs>137</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Courier New</vt:lpstr>
      <vt:lpstr>Calibri</vt:lpstr>
      <vt:lpstr>Euclid Symbol</vt:lpstr>
      <vt:lpstr>Arial</vt:lpstr>
      <vt:lpstr>Symbol</vt:lpstr>
      <vt:lpstr>Cambria Math</vt:lpstr>
      <vt:lpstr>Office Theme</vt:lpstr>
      <vt:lpstr>Equation</vt:lpstr>
      <vt:lpstr>Section 11.1</vt:lpstr>
      <vt:lpstr>Objectives</vt:lpstr>
      <vt:lpstr>Applications of Geometry to the Arts</vt:lpstr>
      <vt:lpstr>Art</vt:lpstr>
      <vt:lpstr>Fibonacci Sequence</vt:lpstr>
      <vt:lpstr>Example 1: The Fibonacci Sequence </vt:lpstr>
      <vt:lpstr>Example 1: The Fibonacci Sequence (cont.) </vt:lpstr>
      <vt:lpstr>Example 1: The Fibonacci Sequence (cont.)</vt:lpstr>
      <vt:lpstr>Example 2: More on the Fibonacci Sequence </vt:lpstr>
      <vt:lpstr>Example 2: More on the Fibonacci Sequence (cont.)</vt:lpstr>
      <vt:lpstr>Example 2: More on the Fibonacci Sequence (cont.)</vt:lpstr>
      <vt:lpstr>Example 2: More on the Fibonacci Sequence (cont.)</vt:lpstr>
      <vt:lpstr>Golden Ratio</vt:lpstr>
      <vt:lpstr>Phi (𝜙)</vt:lpstr>
      <vt:lpstr>Example 3: Approximating 𝜙 from the Fibonacci Sequence </vt:lpstr>
      <vt:lpstr>Skill Check #1</vt:lpstr>
      <vt:lpstr>Gnomonic Growth</vt:lpstr>
      <vt:lpstr>Golden Spiral</vt:lpstr>
      <vt:lpstr>Golden Rectangle</vt:lpstr>
      <vt:lpstr>Example 4: Golden Rectangles </vt:lpstr>
      <vt:lpstr>Example 4: Golden Rectangles </vt:lpstr>
      <vt:lpstr>Golden Ratios in the Human Body</vt:lpstr>
      <vt:lpstr>Skill Check #2</vt:lpstr>
      <vt:lpstr>Golden Triangle </vt:lpstr>
      <vt:lpstr>Golden Triangles in Art and Architecture</vt:lpstr>
      <vt:lpstr>Example 5: Golden Rectangles in Modern Architecture </vt:lpstr>
      <vt:lpstr>Example 5: Golden Rectangles in Modern Architecture (cont.)</vt:lpstr>
      <vt:lpstr>Example 5: Golden Rectangles in Modern Architecture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Daniel Breuer</cp:lastModifiedBy>
  <cp:revision>187</cp:revision>
  <dcterms:created xsi:type="dcterms:W3CDTF">2013-04-26T14:43:13Z</dcterms:created>
  <dcterms:modified xsi:type="dcterms:W3CDTF">2018-09-07T20:01:49Z</dcterms:modified>
</cp:coreProperties>
</file>