
<file path=[Content_Types].xml><?xml version="1.0" encoding="utf-8"?>
<Types xmlns="http://schemas.openxmlformats.org/package/2006/content-types">
  <Default Extension="png" ContentType="image/png"/>
  <Default Extension="tmp"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5"/>
  </p:notesMasterIdLst>
  <p:handoutMasterIdLst>
    <p:handoutMasterId r:id="rId36"/>
  </p:handoutMasterIdLst>
  <p:sldIdLst>
    <p:sldId id="256" r:id="rId2"/>
    <p:sldId id="333" r:id="rId3"/>
    <p:sldId id="334" r:id="rId4"/>
    <p:sldId id="336" r:id="rId5"/>
    <p:sldId id="335" r:id="rId6"/>
    <p:sldId id="337" r:id="rId7"/>
    <p:sldId id="309" r:id="rId8"/>
    <p:sldId id="310" r:id="rId9"/>
    <p:sldId id="311" r:id="rId10"/>
    <p:sldId id="312" r:id="rId11"/>
    <p:sldId id="313" r:id="rId12"/>
    <p:sldId id="338" r:id="rId13"/>
    <p:sldId id="314" r:id="rId14"/>
    <p:sldId id="339" r:id="rId15"/>
    <p:sldId id="340" r:id="rId16"/>
    <p:sldId id="315" r:id="rId17"/>
    <p:sldId id="342" r:id="rId18"/>
    <p:sldId id="341" r:id="rId19"/>
    <p:sldId id="317" r:id="rId20"/>
    <p:sldId id="318" r:id="rId21"/>
    <p:sldId id="319" r:id="rId22"/>
    <p:sldId id="320" r:id="rId23"/>
    <p:sldId id="322" r:id="rId24"/>
    <p:sldId id="323" r:id="rId25"/>
    <p:sldId id="325" r:id="rId26"/>
    <p:sldId id="326" r:id="rId27"/>
    <p:sldId id="344" r:id="rId28"/>
    <p:sldId id="327" r:id="rId29"/>
    <p:sldId id="328" r:id="rId30"/>
    <p:sldId id="329" r:id="rId31"/>
    <p:sldId id="330" r:id="rId32"/>
    <p:sldId id="331" r:id="rId33"/>
    <p:sldId id="332" r:id="rId34"/>
  </p:sldIdLst>
  <p:sldSz cx="9144000" cy="6858000" type="screen4x3"/>
  <p:notesSz cx="6858000" cy="9144000"/>
  <p:embeddedFontLst>
    <p:embeddedFont>
      <p:font typeface="Calibri" panose="020F0502020204030204" pitchFamily="34" charset="0"/>
      <p:regular r:id="rId37"/>
      <p:bold r:id="rId38"/>
      <p:italic r:id="rId39"/>
      <p:boldItalic r:id="rId4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99"/>
    <a:srgbClr val="0000FF"/>
    <a:srgbClr val="000000"/>
    <a:srgbClr val="1F497D"/>
    <a:srgbClr val="FFFFCC"/>
    <a:srgbClr val="FF00FF"/>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40" autoAdjust="0"/>
    <p:restoredTop sz="94709" autoAdjust="0"/>
  </p:normalViewPr>
  <p:slideViewPr>
    <p:cSldViewPr>
      <p:cViewPr varScale="1">
        <p:scale>
          <a:sx n="71" d="100"/>
          <a:sy n="71" d="100"/>
        </p:scale>
        <p:origin x="1434"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3.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2.fntdata"/></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sp>
        <p:nvSpPr>
          <p:cNvPr id="13"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0.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2.wmf"/></Relationships>
</file>

<file path=ppt/slides/_rels/slide14.xml.rels><?xml version="1.0" encoding="UTF-8" standalone="yes"?>
<Relationships xmlns="http://schemas.openxmlformats.org/package/2006/relationships"><Relationship Id="rId2" Type="http://schemas.openxmlformats.org/officeDocument/2006/relationships/image" Target="../media/image13.tmp"/><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4.wmf"/></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tmp"/><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3.tmp"/><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4.tmp"/><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6.wmf"/><Relationship Id="rId5" Type="http://schemas.openxmlformats.org/officeDocument/2006/relationships/oleObject" Target="../embeddings/oleObject11.bin"/><Relationship Id="rId4" Type="http://schemas.openxmlformats.org/officeDocument/2006/relationships/image" Target="../media/image25.wmf"/></Relationships>
</file>

<file path=ppt/slides/_rels/slide28.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1.wmf"/><Relationship Id="rId5" Type="http://schemas.openxmlformats.org/officeDocument/2006/relationships/oleObject" Target="../embeddings/oleObject14.bin"/><Relationship Id="rId4" Type="http://schemas.openxmlformats.org/officeDocument/2006/relationships/image" Target="../media/image30.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4.wmf"/><Relationship Id="rId5" Type="http://schemas.openxmlformats.org/officeDocument/2006/relationships/oleObject" Target="../embeddings/oleObject17.bin"/><Relationship Id="rId4" Type="http://schemas.openxmlformats.org/officeDocument/2006/relationships/image" Target="../media/image33.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9.wmf"/><Relationship Id="rId5" Type="http://schemas.openxmlformats.org/officeDocument/2006/relationships/oleObject" Target="../embeddings/oleObject6.bin"/><Relationship Id="rId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11.2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Tiling and Tessellations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Formula to Find the </a:t>
            </a:r>
            <a:r>
              <a:rPr lang="en-US" i="1" dirty="0" smtClean="0"/>
              <a:t>n</a:t>
            </a:r>
            <a:r>
              <a:rPr lang="en-US" baseline="30000" dirty="0" smtClean="0"/>
              <a:t>th</a:t>
            </a:r>
            <a:r>
              <a:rPr lang="en-US" dirty="0" smtClean="0"/>
              <a:t> Triangular Number </a:t>
            </a:r>
            <a:endParaRPr lang="en-US" dirty="0"/>
          </a:p>
        </p:txBody>
      </p:sp>
      <p:sp>
        <p:nvSpPr>
          <p:cNvPr id="3" name="Content Placeholder 2"/>
          <p:cNvSpPr>
            <a:spLocks noGrp="1"/>
          </p:cNvSpPr>
          <p:nvPr>
            <p:ph idx="1"/>
          </p:nvPr>
        </p:nvSpPr>
        <p:spPr>
          <a:xfrm>
            <a:off x="457200" y="1280160"/>
            <a:ext cx="8229600" cy="2301240"/>
          </a:xfrm>
          <a:solidFill>
            <a:srgbClr val="FFFFCC"/>
          </a:solidFill>
          <a:ln w="28575">
            <a:solidFill>
              <a:srgbClr val="000000"/>
            </a:solidFill>
          </a:ln>
        </p:spPr>
        <p:txBody>
          <a:bodyPr>
            <a:noAutofit/>
          </a:bodyPr>
          <a:lstStyle/>
          <a:p>
            <a:pPr algn="ctr"/>
            <a:r>
              <a:rPr lang="en-US" b="1" dirty="0" smtClean="0">
                <a:solidFill>
                  <a:srgbClr val="000000"/>
                </a:solidFill>
              </a:rPr>
              <a:t>Formula to Find the </a:t>
            </a:r>
            <a:r>
              <a:rPr lang="en-US" b="1" i="1" dirty="0" smtClean="0">
                <a:solidFill>
                  <a:srgbClr val="000000"/>
                </a:solidFill>
              </a:rPr>
              <a:t>n</a:t>
            </a:r>
            <a:r>
              <a:rPr lang="en-US" b="1" baseline="30000" dirty="0" smtClean="0">
                <a:solidFill>
                  <a:srgbClr val="000000"/>
                </a:solidFill>
              </a:rPr>
              <a:t>th</a:t>
            </a:r>
            <a:r>
              <a:rPr lang="en-US" b="1" dirty="0" smtClean="0">
                <a:solidFill>
                  <a:srgbClr val="000000"/>
                </a:solidFill>
              </a:rPr>
              <a:t> Triangular Number </a:t>
            </a:r>
          </a:p>
          <a:p>
            <a:r>
              <a:rPr lang="en-US" dirty="0" smtClean="0">
                <a:solidFill>
                  <a:srgbClr val="000000"/>
                </a:solidFill>
              </a:rPr>
              <a:t>To find the </a:t>
            </a:r>
            <a:r>
              <a:rPr lang="en-US" i="1" dirty="0" smtClean="0">
                <a:solidFill>
                  <a:srgbClr val="000000"/>
                </a:solidFill>
              </a:rPr>
              <a:t>n</a:t>
            </a:r>
            <a:r>
              <a:rPr lang="en-US" baseline="30000" dirty="0" smtClean="0">
                <a:solidFill>
                  <a:srgbClr val="000000"/>
                </a:solidFill>
              </a:rPr>
              <a:t>th</a:t>
            </a:r>
            <a:r>
              <a:rPr lang="en-US" dirty="0" smtClean="0">
                <a:solidFill>
                  <a:srgbClr val="000000"/>
                </a:solidFill>
              </a:rPr>
              <a:t> triangular number </a:t>
            </a:r>
            <a:r>
              <a:rPr lang="en-US" i="1" dirty="0" err="1" smtClean="0">
                <a:solidFill>
                  <a:srgbClr val="000000"/>
                </a:solidFill>
              </a:rPr>
              <a:t>t</a:t>
            </a:r>
            <a:r>
              <a:rPr lang="en-US" i="1" baseline="-25000" dirty="0" err="1" smtClean="0">
                <a:solidFill>
                  <a:srgbClr val="000000"/>
                </a:solidFill>
              </a:rPr>
              <a:t>n</a:t>
            </a:r>
            <a:r>
              <a:rPr lang="en-US" dirty="0" smtClean="0">
                <a:solidFill>
                  <a:srgbClr val="000000"/>
                </a:solidFill>
              </a:rPr>
              <a:t>, use the following formula. </a:t>
            </a:r>
          </a:p>
        </p:txBody>
      </p:sp>
      <p:graphicFrame>
        <p:nvGraphicFramePr>
          <p:cNvPr id="3074" name="Object 2"/>
          <p:cNvGraphicFramePr>
            <a:graphicFrameLocks noChangeAspect="1"/>
          </p:cNvGraphicFramePr>
          <p:nvPr/>
        </p:nvGraphicFramePr>
        <p:xfrm>
          <a:off x="3683000" y="2590800"/>
          <a:ext cx="1778000" cy="876300"/>
        </p:xfrm>
        <a:graphic>
          <a:graphicData uri="http://schemas.openxmlformats.org/presentationml/2006/ole">
            <mc:AlternateContent xmlns:mc="http://schemas.openxmlformats.org/markup-compatibility/2006">
              <mc:Choice xmlns:v="urn:schemas-microsoft-com:vml" Requires="v">
                <p:oleObj spid="_x0000_s3091" name="Equation" r:id="rId3" imgW="1777680" imgH="876240" progId="Equation.DSMT4">
                  <p:embed/>
                </p:oleObj>
              </mc:Choice>
              <mc:Fallback>
                <p:oleObj name="Equation" r:id="rId3" imgW="1777680" imgH="876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83000" y="2590800"/>
                        <a:ext cx="1778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Formula to Find the </a:t>
            </a:r>
            <a:r>
              <a:rPr lang="en-US" i="1" dirty="0" smtClean="0"/>
              <a:t>n</a:t>
            </a:r>
            <a:r>
              <a:rPr lang="en-US" baseline="30000" dirty="0" smtClean="0"/>
              <a:t>th</a:t>
            </a:r>
            <a:r>
              <a:rPr lang="en-US" dirty="0" smtClean="0"/>
              <a:t> Triangular Number </a:t>
            </a:r>
            <a:endParaRPr lang="en-US" dirty="0"/>
          </a:p>
        </p:txBody>
      </p:sp>
      <p:sp>
        <p:nvSpPr>
          <p:cNvPr id="3" name="Content Placeholder 2"/>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Find the 12</a:t>
            </a:r>
            <a:r>
              <a:rPr lang="en-US" baseline="30000" dirty="0" smtClean="0">
                <a:solidFill>
                  <a:srgbClr val="000000"/>
                </a:solidFill>
              </a:rPr>
              <a:t>th</a:t>
            </a:r>
            <a:r>
              <a:rPr lang="en-US" dirty="0" smtClean="0">
                <a:solidFill>
                  <a:srgbClr val="000000"/>
                </a:solidFill>
              </a:rPr>
              <a:t> triangular number. </a:t>
            </a:r>
          </a:p>
        </p:txBody>
      </p:sp>
      <p:sp>
        <p:nvSpPr>
          <p:cNvPr id="5" name="Rectangle 4"/>
          <p:cNvSpPr/>
          <p:nvPr/>
        </p:nvSpPr>
        <p:spPr>
          <a:xfrm>
            <a:off x="381000" y="5420380"/>
            <a:ext cx="1938608" cy="523220"/>
          </a:xfrm>
          <a:prstGeom prst="rect">
            <a:avLst/>
          </a:prstGeom>
        </p:spPr>
        <p:txBody>
          <a:bodyPr wrap="none">
            <a:spAutoFit/>
          </a:bodyPr>
          <a:lstStyle/>
          <a:p>
            <a:r>
              <a:rPr lang="en-US" sz="2800" dirty="0" smtClean="0">
                <a:solidFill>
                  <a:srgbClr val="000000"/>
                </a:solidFill>
              </a:rPr>
              <a:t>Answer:</a:t>
            </a:r>
            <a:r>
              <a:rPr lang="en-US" sz="2800" b="1" dirty="0" smtClean="0">
                <a:solidFill>
                  <a:srgbClr val="000000"/>
                </a:solidFill>
              </a:rPr>
              <a:t> </a:t>
            </a:r>
            <a:r>
              <a:rPr lang="en-US" sz="2800" dirty="0" smtClean="0">
                <a:solidFill>
                  <a:srgbClr val="FF0000"/>
                </a:solidFill>
              </a:rPr>
              <a:t>78</a:t>
            </a:r>
            <a:r>
              <a:rPr lang="en-US" sz="2800" dirty="0" smtClean="0">
                <a:solidFill>
                  <a:srgbClr val="000000"/>
                </a:solidFill>
              </a:rPr>
              <a:t> </a:t>
            </a:r>
            <a:endParaRPr lang="en-US" sz="2800"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Square Numbers</a:t>
            </a:r>
            <a:endParaRPr lang="en-US" dirty="0"/>
          </a:p>
        </p:txBody>
      </p:sp>
      <p:sp>
        <p:nvSpPr>
          <p:cNvPr id="3" name="Content Placeholder 2"/>
          <p:cNvSpPr>
            <a:spLocks noGrp="1"/>
          </p:cNvSpPr>
          <p:nvPr>
            <p:ph idx="1"/>
          </p:nvPr>
        </p:nvSpPr>
        <p:spPr/>
        <p:txBody>
          <a:bodyPr/>
          <a:lstStyle/>
          <a:p>
            <a:r>
              <a:rPr lang="en-US" dirty="0" smtClean="0"/>
              <a:t>Similar to triangular numbers, square numbers can be represented by a square. </a:t>
            </a:r>
          </a:p>
          <a:p>
            <a:endParaRPr lang="en-US" dirty="0"/>
          </a:p>
          <a:p>
            <a:endParaRPr lang="en-US" dirty="0" smtClean="0"/>
          </a:p>
          <a:p>
            <a:endParaRPr lang="en-US" dirty="0"/>
          </a:p>
          <a:p>
            <a:endParaRPr lang="en-US" dirty="0" smtClean="0"/>
          </a:p>
          <a:p>
            <a:endParaRPr lang="en-US" dirty="0"/>
          </a:p>
          <a:p>
            <a:r>
              <a:rPr lang="en-US" dirty="0" smtClean="0"/>
              <a:t>The </a:t>
            </a:r>
            <a:r>
              <a:rPr lang="en-US" i="1" dirty="0" smtClean="0"/>
              <a:t>n</a:t>
            </a:r>
            <a:r>
              <a:rPr lang="en-US" baseline="30000" dirty="0" smtClean="0"/>
              <a:t>th</a:t>
            </a:r>
            <a:r>
              <a:rPr lang="en-US" dirty="0" smtClean="0"/>
              <a:t> square number is denoted by </a:t>
            </a:r>
            <a:r>
              <a:rPr lang="en-US" i="1" dirty="0" err="1" smtClean="0"/>
              <a:t>s</a:t>
            </a:r>
            <a:r>
              <a:rPr lang="en-US" i="1" baseline="-25000" dirty="0" err="1" smtClean="0"/>
              <a:t>n</a:t>
            </a:r>
            <a:r>
              <a:rPr lang="en-US" dirty="0"/>
              <a:t>.</a:t>
            </a:r>
            <a:endParaRPr lang="en-US" dirty="0" smtClean="0"/>
          </a:p>
          <a:p>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2563234"/>
            <a:ext cx="7239000" cy="2008766"/>
          </a:xfrm>
          <a:prstGeom prst="rect">
            <a:avLst/>
          </a:prstGeom>
        </p:spPr>
      </p:pic>
    </p:spTree>
    <p:extLst>
      <p:ext uri="{BB962C8B-B14F-4D97-AF65-F5344CB8AC3E}">
        <p14:creationId xmlns:p14="http://schemas.microsoft.com/office/powerpoint/2010/main" val="26711098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Formula to Find the </a:t>
            </a:r>
            <a:r>
              <a:rPr lang="en-US" i="1" dirty="0" smtClean="0"/>
              <a:t>n</a:t>
            </a:r>
            <a:r>
              <a:rPr lang="en-US" baseline="30000" dirty="0" smtClean="0"/>
              <a:t>th</a:t>
            </a:r>
            <a:r>
              <a:rPr lang="en-US" dirty="0" smtClean="0"/>
              <a:t> </a:t>
            </a:r>
            <a:r>
              <a:rPr lang="en-US" dirty="0" smtClean="0">
                <a:solidFill>
                  <a:schemeClr val="accent1"/>
                </a:solidFill>
              </a:rPr>
              <a:t>Square</a:t>
            </a:r>
            <a:r>
              <a:rPr lang="en-US" dirty="0" smtClean="0"/>
              <a:t> Number </a:t>
            </a:r>
            <a:endParaRPr lang="en-US" dirty="0"/>
          </a:p>
        </p:txBody>
      </p:sp>
      <p:sp>
        <p:nvSpPr>
          <p:cNvPr id="3" name="Content Placeholder 2"/>
          <p:cNvSpPr>
            <a:spLocks noGrp="1"/>
          </p:cNvSpPr>
          <p:nvPr>
            <p:ph idx="1"/>
          </p:nvPr>
        </p:nvSpPr>
        <p:spPr>
          <a:xfrm>
            <a:off x="457200" y="1280160"/>
            <a:ext cx="8229600" cy="1996440"/>
          </a:xfrm>
          <a:solidFill>
            <a:srgbClr val="FFFFCC"/>
          </a:solidFill>
          <a:ln w="28575">
            <a:solidFill>
              <a:srgbClr val="000000"/>
            </a:solidFill>
          </a:ln>
        </p:spPr>
        <p:txBody>
          <a:bodyPr>
            <a:noAutofit/>
          </a:bodyPr>
          <a:lstStyle/>
          <a:p>
            <a:pPr algn="ctr"/>
            <a:r>
              <a:rPr lang="en-US" b="1" dirty="0" smtClean="0">
                <a:solidFill>
                  <a:srgbClr val="000000"/>
                </a:solidFill>
              </a:rPr>
              <a:t>Formula to Find the </a:t>
            </a:r>
            <a:r>
              <a:rPr lang="en-US" b="1" i="1" dirty="0" smtClean="0">
                <a:solidFill>
                  <a:srgbClr val="000000"/>
                </a:solidFill>
              </a:rPr>
              <a:t>n</a:t>
            </a:r>
            <a:r>
              <a:rPr lang="en-US" b="1" baseline="30000" dirty="0" smtClean="0">
                <a:solidFill>
                  <a:srgbClr val="000000"/>
                </a:solidFill>
              </a:rPr>
              <a:t>th</a:t>
            </a:r>
            <a:r>
              <a:rPr lang="en-US" b="1" dirty="0" smtClean="0">
                <a:solidFill>
                  <a:srgbClr val="000000"/>
                </a:solidFill>
              </a:rPr>
              <a:t> Square Number </a:t>
            </a:r>
          </a:p>
          <a:p>
            <a:r>
              <a:rPr lang="en-US" dirty="0" smtClean="0">
                <a:solidFill>
                  <a:srgbClr val="000000"/>
                </a:solidFill>
              </a:rPr>
              <a:t>To find the </a:t>
            </a:r>
            <a:r>
              <a:rPr lang="en-US" i="1" dirty="0" smtClean="0">
                <a:solidFill>
                  <a:srgbClr val="000000"/>
                </a:solidFill>
              </a:rPr>
              <a:t>n</a:t>
            </a:r>
            <a:r>
              <a:rPr lang="en-US" baseline="30000" dirty="0" smtClean="0">
                <a:solidFill>
                  <a:srgbClr val="000000"/>
                </a:solidFill>
              </a:rPr>
              <a:t>th</a:t>
            </a:r>
            <a:r>
              <a:rPr lang="en-US" dirty="0" smtClean="0">
                <a:solidFill>
                  <a:srgbClr val="000000"/>
                </a:solidFill>
              </a:rPr>
              <a:t> square number </a:t>
            </a:r>
            <a:r>
              <a:rPr lang="en-US" i="1" dirty="0" err="1" smtClean="0">
                <a:solidFill>
                  <a:srgbClr val="000000"/>
                </a:solidFill>
              </a:rPr>
              <a:t>s</a:t>
            </a:r>
            <a:r>
              <a:rPr lang="en-US" i="1" baseline="-25000" dirty="0" err="1" smtClean="0">
                <a:solidFill>
                  <a:srgbClr val="000000"/>
                </a:solidFill>
              </a:rPr>
              <a:t>n</a:t>
            </a:r>
            <a:r>
              <a:rPr lang="en-US" dirty="0" smtClean="0">
                <a:solidFill>
                  <a:srgbClr val="000000"/>
                </a:solidFill>
              </a:rPr>
              <a:t>, use the following formula. </a:t>
            </a:r>
          </a:p>
        </p:txBody>
      </p:sp>
      <p:graphicFrame>
        <p:nvGraphicFramePr>
          <p:cNvPr id="5122" name="Object 2"/>
          <p:cNvGraphicFramePr>
            <a:graphicFrameLocks noChangeAspect="1"/>
          </p:cNvGraphicFramePr>
          <p:nvPr/>
        </p:nvGraphicFramePr>
        <p:xfrm>
          <a:off x="4102100" y="2667000"/>
          <a:ext cx="939800" cy="469900"/>
        </p:xfrm>
        <a:graphic>
          <a:graphicData uri="http://schemas.openxmlformats.org/presentationml/2006/ole">
            <mc:AlternateContent xmlns:mc="http://schemas.openxmlformats.org/markup-compatibility/2006">
              <mc:Choice xmlns:v="urn:schemas-microsoft-com:vml" Requires="v">
                <p:oleObj spid="_x0000_s5140" name="Equation" r:id="rId3" imgW="939600" imgH="469800" progId="Equation.DSMT4">
                  <p:embed/>
                </p:oleObj>
              </mc:Choice>
              <mc:Fallback>
                <p:oleObj name="Equation" r:id="rId3" imgW="93960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02100" y="2667000"/>
                        <a:ext cx="939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Square Numbers and Triangular Numbers</a:t>
            </a:r>
            <a:endParaRPr lang="en-US" dirty="0"/>
          </a:p>
        </p:txBody>
      </p:sp>
      <p:sp>
        <p:nvSpPr>
          <p:cNvPr id="3" name="Content Placeholder 2"/>
          <p:cNvSpPr>
            <a:spLocks noGrp="1"/>
          </p:cNvSpPr>
          <p:nvPr>
            <p:ph idx="1"/>
          </p:nvPr>
        </p:nvSpPr>
        <p:spPr/>
        <p:txBody>
          <a:bodyPr/>
          <a:lstStyle/>
          <a:p>
            <a:r>
              <a:rPr lang="en-US" dirty="0" smtClean="0"/>
              <a:t>Consider the first two triangular numbers, </a:t>
            </a:r>
            <a:r>
              <a:rPr lang="en-US" i="1" dirty="0" smtClean="0"/>
              <a:t>t</a:t>
            </a:r>
            <a:r>
              <a:rPr lang="en-US" baseline="-25000" dirty="0" smtClean="0"/>
              <a:t>1</a:t>
            </a:r>
            <a:r>
              <a:rPr lang="en-US" dirty="0" smtClean="0"/>
              <a:t> = 2 and </a:t>
            </a:r>
            <a:br>
              <a:rPr lang="en-US" dirty="0" smtClean="0"/>
            </a:br>
            <a:r>
              <a:rPr lang="en-US" i="1" dirty="0" smtClean="0"/>
              <a:t>t</a:t>
            </a:r>
            <a:r>
              <a:rPr lang="en-US" baseline="-25000" dirty="0" smtClean="0"/>
              <a:t>2</a:t>
            </a:r>
            <a:r>
              <a:rPr lang="en-US" dirty="0" smtClean="0"/>
              <a:t> = 3. The sum of these two triangular numbers is 4, which is a perfect square, 2</a:t>
            </a:r>
            <a:r>
              <a:rPr lang="en-US" baseline="30000" dirty="0" smtClean="0"/>
              <a:t>2</a:t>
            </a:r>
            <a:r>
              <a:rPr lang="en-US" dirty="0" smtClean="0"/>
              <a:t> = 4. This pattern actually continues for every pair of consecutive triangular numbers—their sum is a perfect square. Consider the following pattern.</a:t>
            </a:r>
          </a:p>
          <a:p>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3915438"/>
            <a:ext cx="7772400" cy="2028162"/>
          </a:xfrm>
          <a:prstGeom prst="rect">
            <a:avLst/>
          </a:prstGeom>
        </p:spPr>
      </p:pic>
    </p:spTree>
    <p:extLst>
      <p:ext uri="{BB962C8B-B14F-4D97-AF65-F5344CB8AC3E}">
        <p14:creationId xmlns:p14="http://schemas.microsoft.com/office/powerpoint/2010/main" val="5377127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Square Numbers and Triangular </a:t>
            </a:r>
            <a:r>
              <a:rPr lang="en-US" dirty="0" smtClean="0"/>
              <a:t>Numbers (cont.)</a:t>
            </a:r>
            <a:endParaRPr lang="en-US" dirty="0"/>
          </a:p>
        </p:txBody>
      </p:sp>
      <p:sp>
        <p:nvSpPr>
          <p:cNvPr id="3" name="Content Placeholder 2"/>
          <p:cNvSpPr>
            <a:spLocks noGrp="1"/>
          </p:cNvSpPr>
          <p:nvPr>
            <p:ph idx="1"/>
          </p:nvPr>
        </p:nvSpPr>
        <p:spPr/>
        <p:txBody>
          <a:bodyPr/>
          <a:lstStyle/>
          <a:p>
            <a:r>
              <a:rPr lang="en-US" dirty="0" smtClean="0"/>
              <a:t>The pattern represented can be illustrated as the relationship between square and triangular numbers. Recall that a square number is represented by the sum of consecutive triangular numbers, so algebraically, we have the following.</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844133182"/>
              </p:ext>
            </p:extLst>
          </p:nvPr>
        </p:nvGraphicFramePr>
        <p:xfrm>
          <a:off x="1739900" y="3619500"/>
          <a:ext cx="5232400" cy="876300"/>
        </p:xfrm>
        <a:graphic>
          <a:graphicData uri="http://schemas.openxmlformats.org/presentationml/2006/ole">
            <mc:AlternateContent xmlns:mc="http://schemas.openxmlformats.org/markup-compatibility/2006">
              <mc:Choice xmlns:v="urn:schemas-microsoft-com:vml" Requires="v">
                <p:oleObj spid="_x0000_s19466" name="Equation" r:id="rId3" imgW="5232240" imgH="876240" progId="Equation.DSMT4">
                  <p:embed/>
                </p:oleObj>
              </mc:Choice>
              <mc:Fallback>
                <p:oleObj name="Equation" r:id="rId3" imgW="5232240" imgH="876240" progId="Equation.DSMT4">
                  <p:embed/>
                  <p:pic>
                    <p:nvPicPr>
                      <p:cNvPr id="0" name="Object 2"/>
                      <p:cNvPicPr>
                        <a:picLocks noChangeAspect="1" noChangeArrowheads="1"/>
                      </p:cNvPicPr>
                      <p:nvPr/>
                    </p:nvPicPr>
                    <p:blipFill>
                      <a:blip r:embed="rId4"/>
                      <a:srcRect/>
                      <a:stretch>
                        <a:fillRect/>
                      </a:stretch>
                    </p:blipFill>
                    <p:spPr bwMode="auto">
                      <a:xfrm>
                        <a:off x="1739900" y="3619500"/>
                        <a:ext cx="52324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235421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Representing Square Numbers</a:t>
            </a:r>
            <a:endParaRPr lang="en-US" dirty="0"/>
          </a:p>
        </p:txBody>
      </p:sp>
      <p:sp>
        <p:nvSpPr>
          <p:cNvPr id="3" name="Content Placeholder 2"/>
          <p:cNvSpPr>
            <a:spLocks noGrp="1"/>
          </p:cNvSpPr>
          <p:nvPr>
            <p:ph idx="1"/>
          </p:nvPr>
        </p:nvSpPr>
        <p:spPr/>
        <p:txBody>
          <a:bodyPr>
            <a:spAutoFit/>
          </a:bodyPr>
          <a:lstStyle/>
          <a:p>
            <a:r>
              <a:rPr lang="en-US" dirty="0" smtClean="0"/>
              <a:t>How many total triangles are there in the following triangular number representation?</a:t>
            </a:r>
          </a:p>
          <a:p>
            <a:endParaRPr lang="en-US" dirty="0" smtClean="0"/>
          </a:p>
          <a:p>
            <a:endParaRPr lang="en-US" dirty="0" smtClean="0"/>
          </a:p>
          <a:p>
            <a:endParaRPr lang="en-US" dirty="0" smtClean="0"/>
          </a:p>
          <a:p>
            <a:r>
              <a:rPr lang="en-US" b="1" dirty="0" smtClean="0"/>
              <a:t>Solution </a:t>
            </a:r>
          </a:p>
          <a:p>
            <a:r>
              <a:rPr lang="en-US" dirty="0" smtClean="0"/>
              <a:t>Since there are six blue triangles along the base, this triangle represents the 6</a:t>
            </a:r>
            <a:r>
              <a:rPr lang="en-US" baseline="30000" dirty="0" smtClean="0"/>
              <a:t>th</a:t>
            </a:r>
            <a:r>
              <a:rPr lang="en-US" dirty="0" smtClean="0"/>
              <a:t> square number, and the total number of triangles present is </a:t>
            </a:r>
            <a:r>
              <a:rPr lang="en-US" dirty="0" smtClean="0">
                <a:solidFill>
                  <a:srgbClr val="000099"/>
                </a:solidFill>
              </a:rPr>
              <a:t>6</a:t>
            </a:r>
            <a:r>
              <a:rPr lang="en-US" baseline="30000" dirty="0" smtClean="0">
                <a:solidFill>
                  <a:srgbClr val="000099"/>
                </a:solidFill>
              </a:rPr>
              <a:t>2</a:t>
            </a:r>
            <a:r>
              <a:rPr lang="en-US" dirty="0" smtClean="0">
                <a:solidFill>
                  <a:srgbClr val="000099"/>
                </a:solidFill>
              </a:rPr>
              <a:t> = </a:t>
            </a:r>
            <a:r>
              <a:rPr lang="en-US" dirty="0" smtClean="0">
                <a:solidFill>
                  <a:srgbClr val="FF0000"/>
                </a:solidFill>
              </a:rPr>
              <a:t>36</a:t>
            </a:r>
            <a:r>
              <a:rPr lang="en-US" dirty="0" smtClean="0">
                <a:solidFill>
                  <a:srgbClr val="000099"/>
                </a:solidFill>
              </a:rPr>
              <a:t> </a:t>
            </a:r>
            <a:r>
              <a:rPr lang="en-US" dirty="0" smtClean="0"/>
              <a:t>triangles.</a:t>
            </a:r>
            <a:endParaRPr lang="en-US" dirty="0"/>
          </a:p>
        </p:txBody>
      </p:sp>
      <p:pic>
        <p:nvPicPr>
          <p:cNvPr id="6146" name="Picture 2"/>
          <p:cNvPicPr>
            <a:picLocks noChangeAspect="1" noChangeArrowheads="1"/>
          </p:cNvPicPr>
          <p:nvPr/>
        </p:nvPicPr>
        <p:blipFill>
          <a:blip r:embed="rId2" cstate="print"/>
          <a:srcRect/>
          <a:stretch>
            <a:fillRect/>
          </a:stretch>
        </p:blipFill>
        <p:spPr bwMode="auto">
          <a:xfrm>
            <a:off x="3566160" y="2133602"/>
            <a:ext cx="2011680" cy="1769967"/>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Tiling</a:t>
            </a:r>
            <a:endParaRPr lang="en-US" dirty="0"/>
          </a:p>
        </p:txBody>
      </p:sp>
      <p:sp>
        <p:nvSpPr>
          <p:cNvPr id="3" name="Content Placeholder 2"/>
          <p:cNvSpPr>
            <a:spLocks noGrp="1"/>
          </p:cNvSpPr>
          <p:nvPr>
            <p:ph idx="1"/>
          </p:nvPr>
        </p:nvSpPr>
        <p:spPr/>
        <p:txBody>
          <a:bodyPr/>
          <a:lstStyle/>
          <a:p>
            <a:r>
              <a:rPr lang="en-US" dirty="0" smtClean="0"/>
              <a:t>A regular tiling, or tessellation, uses shapes that are regular polygons.</a:t>
            </a:r>
          </a:p>
          <a:p>
            <a:endParaRPr lang="en-US" dirty="0" smtClean="0"/>
          </a:p>
          <a:p>
            <a:endParaRPr lang="en-US" dirty="0" smtClean="0"/>
          </a:p>
          <a:p>
            <a:endParaRPr lang="en-US" dirty="0"/>
          </a:p>
          <a:p>
            <a:r>
              <a:rPr lang="en-US" dirty="0" smtClean="0"/>
              <a:t>The process of tiling or tessellating a plane hinges on the key fact that the sum of the interior angles of the geometric figure at a common vertex must be 360</a:t>
            </a:r>
            <a:r>
              <a:rPr lang="en-US" dirty="0" smtClean="0">
                <a:sym typeface="Symbol"/>
              </a:rPr>
              <a:t></a:t>
            </a:r>
            <a:r>
              <a:rPr lang="en-US" dirty="0" smtClean="0"/>
              <a:t>.</a:t>
            </a:r>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2286000"/>
            <a:ext cx="7010400" cy="1413219"/>
          </a:xfrm>
          <a:prstGeom prst="rect">
            <a:avLst/>
          </a:prstGeom>
        </p:spPr>
      </p:pic>
    </p:spTree>
    <p:extLst>
      <p:ext uri="{BB962C8B-B14F-4D97-AF65-F5344CB8AC3E}">
        <p14:creationId xmlns:p14="http://schemas.microsoft.com/office/powerpoint/2010/main" val="22681454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Translation</a:t>
            </a:r>
            <a:endParaRPr lang="en-US" dirty="0">
              <a:solidFill>
                <a:schemeClr val="accent1"/>
              </a:solidFill>
            </a:endParaRPr>
          </a:p>
        </p:txBody>
      </p:sp>
      <p:sp>
        <p:nvSpPr>
          <p:cNvPr id="3" name="Content Placeholder 2"/>
          <p:cNvSpPr>
            <a:spLocks noGrp="1"/>
          </p:cNvSpPr>
          <p:nvPr>
            <p:ph idx="1"/>
          </p:nvPr>
        </p:nvSpPr>
        <p:spPr>
          <a:xfrm>
            <a:off x="457200" y="1280160"/>
            <a:ext cx="8229600" cy="3977640"/>
          </a:xfrm>
          <a:solidFill>
            <a:srgbClr val="FFFFCC"/>
          </a:solidFill>
          <a:ln w="28575">
            <a:solidFill>
              <a:srgbClr val="000000"/>
            </a:solidFill>
          </a:ln>
        </p:spPr>
        <p:txBody>
          <a:bodyPr>
            <a:noAutofit/>
          </a:bodyPr>
          <a:lstStyle/>
          <a:p>
            <a:pPr algn="ctr"/>
            <a:r>
              <a:rPr lang="en-US" b="1" dirty="0" smtClean="0">
                <a:solidFill>
                  <a:srgbClr val="000000"/>
                </a:solidFill>
              </a:rPr>
              <a:t>Translation </a:t>
            </a:r>
          </a:p>
          <a:p>
            <a:r>
              <a:rPr lang="en-US" dirty="0" smtClean="0">
                <a:solidFill>
                  <a:srgbClr val="000000"/>
                </a:solidFill>
              </a:rPr>
              <a:t>A </a:t>
            </a:r>
            <a:r>
              <a:rPr lang="en-US" b="1" dirty="0" smtClean="0">
                <a:solidFill>
                  <a:srgbClr val="C00000"/>
                </a:solidFill>
              </a:rPr>
              <a:t>translation</a:t>
            </a:r>
            <a:r>
              <a:rPr lang="en-US" dirty="0" smtClean="0">
                <a:solidFill>
                  <a:srgbClr val="000000"/>
                </a:solidFill>
              </a:rPr>
              <a:t> is a motion where an object is moved, or “translated,” in a sliding manner vertically, horizontally, or diagonally. The shape and size of the object are not affected by the translation.</a:t>
            </a:r>
          </a:p>
        </p:txBody>
      </p:sp>
      <p:pic>
        <p:nvPicPr>
          <p:cNvPr id="7171" name="Picture 3"/>
          <p:cNvPicPr>
            <a:picLocks noChangeAspect="1" noChangeArrowheads="1"/>
          </p:cNvPicPr>
          <p:nvPr/>
        </p:nvPicPr>
        <p:blipFill>
          <a:blip r:embed="rId2" cstate="print">
            <a:clrChange>
              <a:clrFrom>
                <a:srgbClr val="F4F8F9"/>
              </a:clrFrom>
              <a:clrTo>
                <a:srgbClr val="F4F8F9">
                  <a:alpha val="0"/>
                </a:srgbClr>
              </a:clrTo>
            </a:clrChange>
          </a:blip>
          <a:stretch>
            <a:fillRect/>
          </a:stretch>
        </p:blipFill>
        <p:spPr bwMode="auto">
          <a:xfrm>
            <a:off x="2595563" y="3657600"/>
            <a:ext cx="3952875" cy="1571625"/>
          </a:xfrm>
          <a:prstGeom prst="rect">
            <a:avLst/>
          </a:prstGeom>
          <a:noFill/>
          <a:ln>
            <a:noFill/>
          </a:ln>
        </p:spPr>
      </p:pic>
    </p:spTree>
    <p:extLst>
      <p:ext uri="{BB962C8B-B14F-4D97-AF65-F5344CB8AC3E}">
        <p14:creationId xmlns:p14="http://schemas.microsoft.com/office/powerpoint/2010/main" val="22163989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Rotation</a:t>
            </a:r>
            <a:endParaRPr lang="en-US" dirty="0">
              <a:solidFill>
                <a:schemeClr val="accent1"/>
              </a:solidFill>
            </a:endParaRPr>
          </a:p>
        </p:txBody>
      </p:sp>
      <p:sp>
        <p:nvSpPr>
          <p:cNvPr id="3" name="Content Placeholder 2"/>
          <p:cNvSpPr>
            <a:spLocks noGrp="1"/>
          </p:cNvSpPr>
          <p:nvPr>
            <p:ph idx="1"/>
          </p:nvPr>
        </p:nvSpPr>
        <p:spPr>
          <a:xfrm>
            <a:off x="457200" y="1280160"/>
            <a:ext cx="8229600" cy="4434840"/>
          </a:xfrm>
          <a:solidFill>
            <a:srgbClr val="FFFFCC"/>
          </a:solidFill>
          <a:ln w="28575">
            <a:solidFill>
              <a:srgbClr val="000000"/>
            </a:solidFill>
          </a:ln>
        </p:spPr>
        <p:txBody>
          <a:bodyPr>
            <a:noAutofit/>
          </a:bodyPr>
          <a:lstStyle/>
          <a:p>
            <a:pPr algn="ctr"/>
            <a:r>
              <a:rPr lang="en-US" b="1" dirty="0" smtClean="0">
                <a:solidFill>
                  <a:srgbClr val="000000"/>
                </a:solidFill>
              </a:rPr>
              <a:t>Rotation </a:t>
            </a:r>
          </a:p>
          <a:p>
            <a:r>
              <a:rPr lang="en-US" dirty="0" smtClean="0">
                <a:solidFill>
                  <a:srgbClr val="000000"/>
                </a:solidFill>
              </a:rPr>
              <a:t>A </a:t>
            </a:r>
            <a:r>
              <a:rPr lang="en-US" b="1" dirty="0" smtClean="0">
                <a:solidFill>
                  <a:srgbClr val="C00000"/>
                </a:solidFill>
              </a:rPr>
              <a:t>rotation</a:t>
            </a:r>
            <a:r>
              <a:rPr lang="en-US" dirty="0" smtClean="0">
                <a:solidFill>
                  <a:srgbClr val="000000"/>
                </a:solidFill>
              </a:rPr>
              <a:t> of an object occurs when the object is “turned” about a center point. The amount of rotation is determined by a particular angle. The shape and size of the object are not affected by the rotation.</a:t>
            </a:r>
          </a:p>
        </p:txBody>
      </p:sp>
      <p:pic>
        <p:nvPicPr>
          <p:cNvPr id="8195" name="Picture 3"/>
          <p:cNvPicPr>
            <a:picLocks noChangeAspect="1" noChangeArrowheads="1"/>
          </p:cNvPicPr>
          <p:nvPr/>
        </p:nvPicPr>
        <p:blipFill>
          <a:blip r:embed="rId2" cstate="print">
            <a:clrChange>
              <a:clrFrom>
                <a:srgbClr val="F4F8F9"/>
              </a:clrFrom>
              <a:clrTo>
                <a:srgbClr val="F4F8F9">
                  <a:alpha val="0"/>
                </a:srgbClr>
              </a:clrTo>
            </a:clrChange>
          </a:blip>
          <a:srcRect/>
          <a:stretch>
            <a:fillRect/>
          </a:stretch>
        </p:blipFill>
        <p:spPr bwMode="auto">
          <a:xfrm>
            <a:off x="2490788" y="3505200"/>
            <a:ext cx="4162425" cy="1724025"/>
          </a:xfrm>
          <a:prstGeom prst="rect">
            <a:avLst/>
          </a:prstGeom>
          <a:noFill/>
          <a:ln w="9525">
            <a:noFill/>
            <a:miter lim="800000"/>
            <a:headEnd/>
            <a:tailEnd/>
          </a:ln>
          <a:effectLst/>
        </p:spPr>
      </p:pic>
      <p:sp>
        <p:nvSpPr>
          <p:cNvPr id="7" name="Rectangle 6"/>
          <p:cNvSpPr/>
          <p:nvPr/>
        </p:nvSpPr>
        <p:spPr>
          <a:xfrm>
            <a:off x="3244360" y="5257800"/>
            <a:ext cx="2926570" cy="400110"/>
          </a:xfrm>
          <a:prstGeom prst="rect">
            <a:avLst/>
          </a:prstGeom>
        </p:spPr>
        <p:txBody>
          <a:bodyPr wrap="none">
            <a:spAutoFit/>
          </a:bodyPr>
          <a:lstStyle/>
          <a:p>
            <a:r>
              <a:rPr lang="en-US" sz="2000" dirty="0" smtClean="0">
                <a:solidFill>
                  <a:srgbClr val="000000"/>
                </a:solidFill>
              </a:rPr>
              <a:t>Clockwise Rotation by 80° </a:t>
            </a:r>
            <a:endParaRPr lang="en-US" sz="2000" dirty="0">
              <a:solidFill>
                <a:srgbClr val="0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smtClean="0">
                <a:solidFill>
                  <a:schemeClr val="accent1"/>
                </a:solidFill>
              </a:rPr>
              <a:t>Objectives</a:t>
            </a:r>
          </a:p>
        </p:txBody>
      </p:sp>
      <p:sp>
        <p:nvSpPr>
          <p:cNvPr id="5" name="Rectangle 3"/>
          <p:cNvSpPr>
            <a:spLocks noGrp="1"/>
          </p:cNvSpPr>
          <p:nvPr>
            <p:ph idx="1"/>
          </p:nvPr>
        </p:nvSpPr>
        <p:spPr>
          <a:xfrm>
            <a:off x="457200" y="1280160"/>
            <a:ext cx="8229600" cy="2419124"/>
          </a:xfrm>
          <a:prstGeom prst="rect">
            <a:avLst/>
          </a:prstGeom>
          <a:noFill/>
        </p:spPr>
        <p:txBody>
          <a:bodyPr>
            <a:spAutoFit/>
          </a:bodyPr>
          <a:lstStyle/>
          <a:p>
            <a:pPr marL="341313" indent="-341313">
              <a:buFont typeface="Courier New" pitchFamily="49" charset="0"/>
              <a:buChar char="o"/>
            </a:pPr>
            <a:r>
              <a:rPr lang="en-US" dirty="0" smtClean="0"/>
              <a:t>Understand triangular and square numbers</a:t>
            </a:r>
          </a:p>
          <a:p>
            <a:pPr marL="341313" indent="-341313">
              <a:buFont typeface="Courier New" pitchFamily="49" charset="0"/>
              <a:buChar char="o"/>
            </a:pPr>
            <a:r>
              <a:rPr lang="en-US" dirty="0" smtClean="0"/>
              <a:t>Understand the use of regular polygons in creating </a:t>
            </a:r>
            <a:r>
              <a:rPr lang="en-US" dirty="0" err="1" smtClean="0"/>
              <a:t>tilings</a:t>
            </a:r>
            <a:r>
              <a:rPr lang="en-US" dirty="0" smtClean="0"/>
              <a:t> and tessellations </a:t>
            </a:r>
          </a:p>
          <a:p>
            <a:pPr marL="341313" indent="-341313">
              <a:buFont typeface="Courier New" pitchFamily="49" charset="0"/>
              <a:buChar char="o"/>
            </a:pPr>
            <a:r>
              <a:rPr lang="en-US" dirty="0" smtClean="0"/>
              <a:t>Understand how rotations, translations, and reflections are used in art and architecture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Reflection</a:t>
            </a:r>
            <a:endParaRPr lang="en-US" dirty="0">
              <a:solidFill>
                <a:schemeClr val="accent1"/>
              </a:solidFill>
            </a:endParaRPr>
          </a:p>
        </p:txBody>
      </p:sp>
      <p:sp>
        <p:nvSpPr>
          <p:cNvPr id="3" name="Content Placeholder 2"/>
          <p:cNvSpPr>
            <a:spLocks noGrp="1"/>
          </p:cNvSpPr>
          <p:nvPr>
            <p:ph idx="1"/>
          </p:nvPr>
        </p:nvSpPr>
        <p:spPr>
          <a:xfrm>
            <a:off x="457200" y="1280160"/>
            <a:ext cx="8229600" cy="4130040"/>
          </a:xfrm>
          <a:solidFill>
            <a:srgbClr val="FFFFCC"/>
          </a:solidFill>
          <a:ln w="28575">
            <a:solidFill>
              <a:srgbClr val="000000"/>
            </a:solidFill>
          </a:ln>
        </p:spPr>
        <p:txBody>
          <a:bodyPr>
            <a:noAutofit/>
          </a:bodyPr>
          <a:lstStyle/>
          <a:p>
            <a:pPr algn="ctr"/>
            <a:r>
              <a:rPr lang="en-US" b="1" dirty="0" smtClean="0">
                <a:solidFill>
                  <a:srgbClr val="000000"/>
                </a:solidFill>
              </a:rPr>
              <a:t>Reflection </a:t>
            </a:r>
          </a:p>
          <a:p>
            <a:r>
              <a:rPr lang="en-US" dirty="0" smtClean="0">
                <a:solidFill>
                  <a:srgbClr val="000000"/>
                </a:solidFill>
              </a:rPr>
              <a:t>A </a:t>
            </a:r>
            <a:r>
              <a:rPr lang="en-US" b="1" dirty="0" smtClean="0">
                <a:solidFill>
                  <a:srgbClr val="C00000"/>
                </a:solidFill>
              </a:rPr>
              <a:t>reflection</a:t>
            </a:r>
            <a:r>
              <a:rPr lang="en-US" dirty="0" smtClean="0">
                <a:solidFill>
                  <a:srgbClr val="000000"/>
                </a:solidFill>
              </a:rPr>
              <a:t> of an object occurs when a mirror image of the object is reflected about some line called a line of reflection. Once again, the shape and size of the object are not affected by the reflection.</a:t>
            </a:r>
          </a:p>
        </p:txBody>
      </p:sp>
      <p:pic>
        <p:nvPicPr>
          <p:cNvPr id="9218" name="Picture 2"/>
          <p:cNvPicPr>
            <a:picLocks noChangeAspect="1" noChangeArrowheads="1"/>
          </p:cNvPicPr>
          <p:nvPr/>
        </p:nvPicPr>
        <p:blipFill>
          <a:blip r:embed="rId2" cstate="print">
            <a:clrChange>
              <a:clrFrom>
                <a:srgbClr val="F4F8F9"/>
              </a:clrFrom>
              <a:clrTo>
                <a:srgbClr val="F4F8F9">
                  <a:alpha val="0"/>
                </a:srgbClr>
              </a:clrTo>
            </a:clrChange>
          </a:blip>
          <a:srcRect/>
          <a:stretch>
            <a:fillRect/>
          </a:stretch>
        </p:blipFill>
        <p:spPr bwMode="auto">
          <a:xfrm>
            <a:off x="2652713" y="3657600"/>
            <a:ext cx="3838575" cy="15811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Rigid Motions </a:t>
            </a:r>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Rigid Motions </a:t>
            </a:r>
          </a:p>
          <a:p>
            <a:r>
              <a:rPr lang="en-US" dirty="0" smtClean="0">
                <a:solidFill>
                  <a:srgbClr val="000000"/>
                </a:solidFill>
              </a:rPr>
              <a:t>Translations, rotations, and reflections can be further classified as </a:t>
            </a:r>
            <a:r>
              <a:rPr lang="en-US" b="1" dirty="0" smtClean="0">
                <a:solidFill>
                  <a:srgbClr val="C00000"/>
                </a:solidFill>
              </a:rPr>
              <a:t>rigid motions</a:t>
            </a:r>
            <a:r>
              <a:rPr lang="en-US" dirty="0" smtClean="0">
                <a:solidFill>
                  <a:srgbClr val="000000"/>
                </a:solidFill>
              </a:rPr>
              <a:t>. This simply means that the motion itself does not distort the object’s size or shape.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Rigid Motions </a:t>
            </a:r>
            <a:endParaRPr lang="en-US" dirty="0"/>
          </a:p>
        </p:txBody>
      </p:sp>
      <p:sp>
        <p:nvSpPr>
          <p:cNvPr id="3" name="Content Placeholder 2"/>
          <p:cNvSpPr>
            <a:spLocks noGrp="1"/>
          </p:cNvSpPr>
          <p:nvPr>
            <p:ph idx="1"/>
          </p:nvPr>
        </p:nvSpPr>
        <p:spPr>
          <a:xfrm>
            <a:off x="457200" y="1280160"/>
            <a:ext cx="5029200" cy="4572000"/>
          </a:xfrm>
        </p:spPr>
        <p:txBody>
          <a:bodyPr/>
          <a:lstStyle/>
          <a:p>
            <a:r>
              <a:rPr lang="en-US" dirty="0" smtClean="0"/>
              <a:t>In order to create a perspective drawing, Troy wishes to translate the following figure to create a </a:t>
            </a:r>
            <a:br>
              <a:rPr lang="en-US" dirty="0" smtClean="0"/>
            </a:br>
            <a:r>
              <a:rPr lang="en-US" dirty="0" smtClean="0"/>
              <a:t>3-dimensional drawing. Translate the figure 10 units to the right and 2 units up. </a:t>
            </a:r>
            <a:endParaRPr lang="en-US" dirty="0"/>
          </a:p>
        </p:txBody>
      </p:sp>
      <p:pic>
        <p:nvPicPr>
          <p:cNvPr id="4" name="Picture 2"/>
          <p:cNvPicPr>
            <a:picLocks noChangeAspect="1" noChangeArrowheads="1"/>
          </p:cNvPicPr>
          <p:nvPr/>
        </p:nvPicPr>
        <p:blipFill>
          <a:blip r:embed="rId2" cstate="print"/>
          <a:srcRect/>
          <a:stretch>
            <a:fillRect/>
          </a:stretch>
        </p:blipFill>
        <p:spPr bwMode="auto">
          <a:xfrm>
            <a:off x="5551765" y="1447800"/>
            <a:ext cx="3058835" cy="2743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Rigid Motions (cont.)</a:t>
            </a:r>
            <a:endParaRPr lang="en-US" dirty="0"/>
          </a:p>
        </p:txBody>
      </p:sp>
      <p:sp>
        <p:nvSpPr>
          <p:cNvPr id="3" name="Content Placeholder 2"/>
          <p:cNvSpPr>
            <a:spLocks noGrp="1"/>
          </p:cNvSpPr>
          <p:nvPr>
            <p:ph idx="1"/>
          </p:nvPr>
        </p:nvSpPr>
        <p:spPr>
          <a:xfrm>
            <a:off x="457200" y="1280160"/>
            <a:ext cx="4800600" cy="4572000"/>
          </a:xfrm>
        </p:spPr>
        <p:txBody>
          <a:bodyPr/>
          <a:lstStyle/>
          <a:p>
            <a:r>
              <a:rPr lang="en-US" b="1" dirty="0" smtClean="0"/>
              <a:t>Solution </a:t>
            </a:r>
          </a:p>
          <a:p>
            <a:r>
              <a:rPr lang="en-US" dirty="0" smtClean="0"/>
              <a:t>To complete the translation, we need to translate each point in the figure </a:t>
            </a:r>
            <a:r>
              <a:rPr lang="en-US" dirty="0" smtClean="0">
                <a:solidFill>
                  <a:srgbClr val="0000FF"/>
                </a:solidFill>
              </a:rPr>
              <a:t>10 units </a:t>
            </a:r>
            <a:r>
              <a:rPr lang="en-US" dirty="0" smtClean="0"/>
              <a:t>to the right and </a:t>
            </a:r>
            <a:r>
              <a:rPr lang="en-US" dirty="0" smtClean="0">
                <a:solidFill>
                  <a:srgbClr val="0000FF"/>
                </a:solidFill>
              </a:rPr>
              <a:t>2 units </a:t>
            </a:r>
            <a:r>
              <a:rPr lang="en-US" dirty="0" smtClean="0"/>
              <a:t>up. When done, the translation will be in the location of the green figure. </a:t>
            </a:r>
            <a:endParaRPr lang="en-US" dirty="0"/>
          </a:p>
        </p:txBody>
      </p:sp>
      <p:pic>
        <p:nvPicPr>
          <p:cNvPr id="4" name="Picture 2"/>
          <p:cNvPicPr>
            <a:picLocks noChangeAspect="1" noChangeArrowheads="1"/>
          </p:cNvPicPr>
          <p:nvPr/>
        </p:nvPicPr>
        <p:blipFill>
          <a:blip r:embed="rId2" cstate="print"/>
          <a:srcRect/>
          <a:stretch>
            <a:fillRect/>
          </a:stretch>
        </p:blipFill>
        <p:spPr bwMode="auto">
          <a:xfrm>
            <a:off x="5471160" y="1905000"/>
            <a:ext cx="3063240" cy="2778448"/>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Rigid Motions (cont.)</a:t>
            </a:r>
            <a:endParaRPr lang="en-US" dirty="0"/>
          </a:p>
        </p:txBody>
      </p:sp>
      <p:sp>
        <p:nvSpPr>
          <p:cNvPr id="3" name="Content Placeholder 2"/>
          <p:cNvSpPr>
            <a:spLocks noGrp="1"/>
          </p:cNvSpPr>
          <p:nvPr>
            <p:ph idx="1"/>
          </p:nvPr>
        </p:nvSpPr>
        <p:spPr>
          <a:xfrm>
            <a:off x="457200" y="1295400"/>
            <a:ext cx="4800600" cy="4572000"/>
          </a:xfrm>
        </p:spPr>
        <p:txBody>
          <a:bodyPr/>
          <a:lstStyle/>
          <a:p>
            <a:r>
              <a:rPr lang="en-US" dirty="0" smtClean="0"/>
              <a:t>To finish the 3-dimensional figure, we only need to add line segments that connect the corresponding vertices of the figures, as follows. </a:t>
            </a:r>
            <a:endParaRPr lang="en-US" dirty="0"/>
          </a:p>
        </p:txBody>
      </p:sp>
      <p:pic>
        <p:nvPicPr>
          <p:cNvPr id="5" name="Picture 2"/>
          <p:cNvPicPr>
            <a:picLocks noChangeAspect="1" noChangeArrowheads="1"/>
          </p:cNvPicPr>
          <p:nvPr/>
        </p:nvPicPr>
        <p:blipFill>
          <a:blip r:embed="rId2" cstate="print"/>
          <a:srcRect/>
          <a:stretch>
            <a:fillRect/>
          </a:stretch>
        </p:blipFill>
        <p:spPr bwMode="auto">
          <a:xfrm>
            <a:off x="5471160" y="1371600"/>
            <a:ext cx="3063240" cy="276035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Regular </a:t>
            </a:r>
            <a:r>
              <a:rPr lang="en-US" dirty="0" err="1" smtClean="0">
                <a:solidFill>
                  <a:schemeClr val="accent1"/>
                </a:solidFill>
              </a:rPr>
              <a:t>Tilings</a:t>
            </a:r>
            <a:r>
              <a:rPr lang="en-US" dirty="0" smtClean="0">
                <a:solidFill>
                  <a:schemeClr val="accent1"/>
                </a:solidFill>
              </a:rPr>
              <a:t> </a:t>
            </a:r>
            <a:endParaRPr lang="en-US" dirty="0">
              <a:solidFill>
                <a:schemeClr val="accent1"/>
              </a:solidFill>
            </a:endParaRPr>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Regular </a:t>
            </a:r>
            <a:r>
              <a:rPr lang="en-US" b="1" dirty="0" err="1" smtClean="0">
                <a:solidFill>
                  <a:srgbClr val="000000"/>
                </a:solidFill>
              </a:rPr>
              <a:t>Tilings</a:t>
            </a:r>
            <a:r>
              <a:rPr lang="en-US" b="1" dirty="0" smtClean="0">
                <a:solidFill>
                  <a:srgbClr val="000000"/>
                </a:solidFill>
              </a:rPr>
              <a:t> </a:t>
            </a:r>
          </a:p>
          <a:p>
            <a:r>
              <a:rPr lang="en-US" b="1" dirty="0" smtClean="0">
                <a:solidFill>
                  <a:srgbClr val="C00000"/>
                </a:solidFill>
              </a:rPr>
              <a:t>Regular </a:t>
            </a:r>
            <a:r>
              <a:rPr lang="en-US" b="1" dirty="0" err="1" smtClean="0">
                <a:solidFill>
                  <a:srgbClr val="C00000"/>
                </a:solidFill>
              </a:rPr>
              <a:t>tilings</a:t>
            </a:r>
            <a:r>
              <a:rPr lang="en-US" b="1" dirty="0" smtClean="0">
                <a:solidFill>
                  <a:srgbClr val="C00000"/>
                </a:solidFill>
              </a:rPr>
              <a:t> </a:t>
            </a:r>
            <a:r>
              <a:rPr lang="en-US" dirty="0" smtClean="0">
                <a:solidFill>
                  <a:srgbClr val="000000"/>
                </a:solidFill>
              </a:rPr>
              <a:t>are </a:t>
            </a:r>
            <a:r>
              <a:rPr lang="en-US" dirty="0" err="1" smtClean="0">
                <a:solidFill>
                  <a:srgbClr val="000000"/>
                </a:solidFill>
              </a:rPr>
              <a:t>tilings</a:t>
            </a:r>
            <a:r>
              <a:rPr lang="en-US" dirty="0" smtClean="0">
                <a:solidFill>
                  <a:srgbClr val="000000"/>
                </a:solidFill>
              </a:rPr>
              <a:t> where the tiles are all the same and are made up of polygons such as equilateral triangles, squares, regular pentagons, regular hexagons, etc. </a:t>
            </a: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3939" y="3690348"/>
            <a:ext cx="2719661" cy="2177052"/>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Archimedean </a:t>
            </a:r>
            <a:r>
              <a:rPr lang="en-US" dirty="0" err="1" smtClean="0">
                <a:solidFill>
                  <a:schemeClr val="accent1"/>
                </a:solidFill>
              </a:rPr>
              <a:t>Tilings</a:t>
            </a:r>
            <a:r>
              <a:rPr lang="en-US" dirty="0" smtClean="0">
                <a:solidFill>
                  <a:schemeClr val="accent1"/>
                </a:solidFill>
              </a:rPr>
              <a:t> </a:t>
            </a:r>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Archimedean </a:t>
            </a:r>
            <a:r>
              <a:rPr lang="en-US" b="1" dirty="0" err="1" smtClean="0">
                <a:solidFill>
                  <a:srgbClr val="000000"/>
                </a:solidFill>
              </a:rPr>
              <a:t>Tilings</a:t>
            </a:r>
            <a:r>
              <a:rPr lang="en-US" b="1" dirty="0" smtClean="0">
                <a:solidFill>
                  <a:srgbClr val="000000"/>
                </a:solidFill>
              </a:rPr>
              <a:t> </a:t>
            </a:r>
          </a:p>
          <a:p>
            <a:r>
              <a:rPr lang="en-US" b="1" dirty="0" smtClean="0">
                <a:solidFill>
                  <a:srgbClr val="C00000"/>
                </a:solidFill>
              </a:rPr>
              <a:t>Archimedean </a:t>
            </a:r>
            <a:r>
              <a:rPr lang="en-US" b="1" dirty="0" err="1" smtClean="0">
                <a:solidFill>
                  <a:srgbClr val="C00000"/>
                </a:solidFill>
              </a:rPr>
              <a:t>tilings</a:t>
            </a:r>
            <a:r>
              <a:rPr lang="en-US" b="1" dirty="0" smtClean="0">
                <a:solidFill>
                  <a:srgbClr val="C00000"/>
                </a:solidFill>
              </a:rPr>
              <a:t> </a:t>
            </a:r>
            <a:r>
              <a:rPr lang="en-US" dirty="0" smtClean="0">
                <a:solidFill>
                  <a:srgbClr val="000000"/>
                </a:solidFill>
              </a:rPr>
              <a:t>are regular </a:t>
            </a:r>
            <a:r>
              <a:rPr lang="en-US" dirty="0" err="1" smtClean="0">
                <a:solidFill>
                  <a:srgbClr val="000000"/>
                </a:solidFill>
              </a:rPr>
              <a:t>tilings</a:t>
            </a:r>
            <a:r>
              <a:rPr lang="en-US" dirty="0" smtClean="0">
                <a:solidFill>
                  <a:srgbClr val="000000"/>
                </a:solidFill>
              </a:rPr>
              <a:t> that are composed of multiple regular polygons, but not necessarily the same regular polygon, to form a planar surface. </a:t>
            </a: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6600" y="3733800"/>
            <a:ext cx="2648224" cy="2127578"/>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 of Angles in an Archimedean Tiling</a:t>
            </a:r>
          </a:p>
        </p:txBody>
      </p:sp>
      <p:sp>
        <p:nvSpPr>
          <p:cNvPr id="3" name="Content Placeholder 2"/>
          <p:cNvSpPr>
            <a:spLocks noGrp="1"/>
          </p:cNvSpPr>
          <p:nvPr>
            <p:ph idx="1"/>
          </p:nvPr>
        </p:nvSpPr>
        <p:spPr>
          <a:xfrm>
            <a:off x="457200" y="1066800"/>
            <a:ext cx="8229600" cy="4918269"/>
          </a:xfrm>
          <a:solidFill>
            <a:srgbClr val="FFFFCC"/>
          </a:solidFill>
          <a:ln w="28575">
            <a:solidFill>
              <a:srgbClr val="000000"/>
            </a:solidFill>
          </a:ln>
        </p:spPr>
        <p:txBody>
          <a:bodyPr>
            <a:spAutoFit/>
          </a:bodyPr>
          <a:lstStyle/>
          <a:p>
            <a:r>
              <a:rPr lang="en-US" dirty="0"/>
              <a:t>If an unknown number of polygons, say </a:t>
            </a:r>
            <a:r>
              <a:rPr lang="en-US" i="1" dirty="0"/>
              <a:t>k</a:t>
            </a:r>
            <a:r>
              <a:rPr lang="en-US" dirty="0"/>
              <a:t> polygons, with a number of sides equal to </a:t>
            </a:r>
            <a:r>
              <a:rPr lang="en-US" i="1" dirty="0"/>
              <a:t>n</a:t>
            </a:r>
            <a:r>
              <a:rPr lang="en-US" baseline="-25000" dirty="0"/>
              <a:t>1</a:t>
            </a:r>
            <a:r>
              <a:rPr lang="en-US" dirty="0"/>
              <a:t>, </a:t>
            </a:r>
            <a:r>
              <a:rPr lang="en-US" i="1" dirty="0"/>
              <a:t>n</a:t>
            </a:r>
            <a:r>
              <a:rPr lang="en-US" baseline="-25000" dirty="0"/>
              <a:t>2</a:t>
            </a:r>
            <a:r>
              <a:rPr lang="en-US" dirty="0"/>
              <a:t>, and so on, meeting at a singular vertex, the sum of the angles must satisfy the equation</a:t>
            </a:r>
          </a:p>
          <a:p>
            <a:endParaRPr lang="en-US" dirty="0"/>
          </a:p>
          <a:p>
            <a:endParaRPr lang="en-US" dirty="0"/>
          </a:p>
          <a:p>
            <a:r>
              <a:rPr lang="en-US" dirty="0"/>
              <a:t>and thus,</a:t>
            </a:r>
          </a:p>
          <a:p>
            <a:endParaRPr lang="en-US" dirty="0"/>
          </a:p>
          <a:p>
            <a:r>
              <a:rPr lang="en-US" dirty="0"/>
              <a:t>Finally</a:t>
            </a:r>
            <a:r>
              <a:rPr lang="en-US" dirty="0" smtClean="0"/>
              <a:t>,</a:t>
            </a:r>
            <a:endParaRPr lang="en-US" dirty="0"/>
          </a:p>
          <a:p>
            <a:endParaRPr lang="en-US" dirty="0" smtClean="0"/>
          </a:p>
        </p:txBody>
      </p:sp>
      <p:graphicFrame>
        <p:nvGraphicFramePr>
          <p:cNvPr id="4" name="Object 3"/>
          <p:cNvGraphicFramePr>
            <a:graphicFrameLocks noChangeAspect="1"/>
          </p:cNvGraphicFramePr>
          <p:nvPr>
            <p:extLst>
              <p:ext uri="{D42A27DB-BD31-4B8C-83A1-F6EECF244321}">
                <p14:modId xmlns:p14="http://schemas.microsoft.com/office/powerpoint/2010/main" val="3123550813"/>
              </p:ext>
            </p:extLst>
          </p:nvPr>
        </p:nvGraphicFramePr>
        <p:xfrm>
          <a:off x="2349500" y="2895600"/>
          <a:ext cx="4013200" cy="1028700"/>
        </p:xfrm>
        <a:graphic>
          <a:graphicData uri="http://schemas.openxmlformats.org/presentationml/2006/ole">
            <mc:AlternateContent xmlns:mc="http://schemas.openxmlformats.org/markup-compatibility/2006">
              <mc:Choice xmlns:v="urn:schemas-microsoft-com:vml" Requires="v">
                <p:oleObj spid="_x0000_s21515" name="Equation" r:id="rId3" imgW="4012920" imgH="1028520" progId="Equation.DSMT4">
                  <p:embed/>
                </p:oleObj>
              </mc:Choice>
              <mc:Fallback>
                <p:oleObj name="Equation" r:id="rId3" imgW="4012920" imgH="102852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9500" y="2895600"/>
                        <a:ext cx="4013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949220942"/>
              </p:ext>
            </p:extLst>
          </p:nvPr>
        </p:nvGraphicFramePr>
        <p:xfrm>
          <a:off x="2825750" y="4038600"/>
          <a:ext cx="2781300" cy="927100"/>
        </p:xfrm>
        <a:graphic>
          <a:graphicData uri="http://schemas.openxmlformats.org/presentationml/2006/ole">
            <mc:AlternateContent xmlns:mc="http://schemas.openxmlformats.org/markup-compatibility/2006">
              <mc:Choice xmlns:v="urn:schemas-microsoft-com:vml" Requires="v">
                <p:oleObj spid="_x0000_s21516" name="Equation" r:id="rId5" imgW="2781000" imgH="927000" progId="Equation.DSMT4">
                  <p:embed/>
                </p:oleObj>
              </mc:Choice>
              <mc:Fallback>
                <p:oleObj name="Equation" r:id="rId5" imgW="2781000" imgH="9270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25750" y="4038600"/>
                        <a:ext cx="2781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441468916"/>
              </p:ext>
            </p:extLst>
          </p:nvPr>
        </p:nvGraphicFramePr>
        <p:xfrm>
          <a:off x="2819400" y="5029200"/>
          <a:ext cx="2781300" cy="927100"/>
        </p:xfrm>
        <a:graphic>
          <a:graphicData uri="http://schemas.openxmlformats.org/presentationml/2006/ole">
            <mc:AlternateContent xmlns:mc="http://schemas.openxmlformats.org/markup-compatibility/2006">
              <mc:Choice xmlns:v="urn:schemas-microsoft-com:vml" Requires="v">
                <p:oleObj spid="_x0000_s21517" name="Equation" r:id="rId7" imgW="2781000" imgH="927000" progId="Equation.DSMT4">
                  <p:embed/>
                </p:oleObj>
              </mc:Choice>
              <mc:Fallback>
                <p:oleObj name="Equation" r:id="rId7" imgW="2781000" imgH="9270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19400" y="5029200"/>
                        <a:ext cx="2781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920050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Archimedean Tiling </a:t>
            </a:r>
            <a:endParaRPr lang="en-US" dirty="0"/>
          </a:p>
        </p:txBody>
      </p:sp>
      <p:sp>
        <p:nvSpPr>
          <p:cNvPr id="3" name="Content Placeholder 2"/>
          <p:cNvSpPr>
            <a:spLocks noGrp="1"/>
          </p:cNvSpPr>
          <p:nvPr>
            <p:ph idx="1"/>
          </p:nvPr>
        </p:nvSpPr>
        <p:spPr/>
        <p:txBody>
          <a:bodyPr/>
          <a:lstStyle/>
          <a:p>
            <a:r>
              <a:rPr lang="en-US" dirty="0" smtClean="0"/>
              <a:t>Show that the given tiling is an Archimedean tiling. </a:t>
            </a:r>
            <a:endParaRPr lang="en-US" dirty="0"/>
          </a:p>
        </p:txBody>
      </p:sp>
      <p:pic>
        <p:nvPicPr>
          <p:cNvPr id="14338" name="Picture 2"/>
          <p:cNvPicPr>
            <a:picLocks noChangeAspect="1" noChangeArrowheads="1"/>
          </p:cNvPicPr>
          <p:nvPr/>
        </p:nvPicPr>
        <p:blipFill>
          <a:blip r:embed="rId2" cstate="print"/>
          <a:srcRect/>
          <a:stretch>
            <a:fillRect/>
          </a:stretch>
        </p:blipFill>
        <p:spPr bwMode="auto">
          <a:xfrm>
            <a:off x="2543175" y="1847850"/>
            <a:ext cx="4057650" cy="32575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Archimedean Tiling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If we take a closer look at the intersection of polygons at any vertex, we can see that a given vertex consists of 4 polygons: 2 regular hexagons and 2 equilateral triangles. </a:t>
            </a:r>
            <a:endParaRPr lang="en-US" dirty="0"/>
          </a:p>
        </p:txBody>
      </p:sp>
      <p:pic>
        <p:nvPicPr>
          <p:cNvPr id="15362" name="Picture 2"/>
          <p:cNvPicPr>
            <a:picLocks noChangeAspect="1" noChangeArrowheads="1"/>
          </p:cNvPicPr>
          <p:nvPr/>
        </p:nvPicPr>
        <p:blipFill>
          <a:blip r:embed="rId2" cstate="print"/>
          <a:srcRect/>
          <a:stretch>
            <a:fillRect/>
          </a:stretch>
        </p:blipFill>
        <p:spPr bwMode="auto">
          <a:xfrm>
            <a:off x="2909888" y="3657600"/>
            <a:ext cx="3324225" cy="16002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Tiling and Tessellations</a:t>
            </a:r>
            <a:endParaRPr lang="en-US" dirty="0"/>
          </a:p>
        </p:txBody>
      </p:sp>
      <p:sp>
        <p:nvSpPr>
          <p:cNvPr id="3" name="Content Placeholder 2"/>
          <p:cNvSpPr>
            <a:spLocks noGrp="1"/>
          </p:cNvSpPr>
          <p:nvPr>
            <p:ph idx="1"/>
          </p:nvPr>
        </p:nvSpPr>
        <p:spPr/>
        <p:txBody>
          <a:bodyPr/>
          <a:lstStyle/>
          <a:p>
            <a:r>
              <a:rPr lang="en-US" dirty="0" smtClean="0"/>
              <a:t>There are several numerical sequences and numbers patterns that are used in art and architecture, such as triangular and square numbers. Once we develop an understanding of these basic notions, we will transition into how number theory is used to create works of art within a given architecture.</a:t>
            </a:r>
            <a:endParaRPr lang="en-US" dirty="0"/>
          </a:p>
        </p:txBody>
      </p:sp>
    </p:spTree>
    <p:extLst>
      <p:ext uri="{BB962C8B-B14F-4D97-AF65-F5344CB8AC3E}">
        <p14:creationId xmlns:p14="http://schemas.microsoft.com/office/powerpoint/2010/main" val="14359139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Archimedean Tiling (cont.)</a:t>
            </a:r>
            <a:endParaRPr lang="en-US" dirty="0"/>
          </a:p>
        </p:txBody>
      </p:sp>
      <p:sp>
        <p:nvSpPr>
          <p:cNvPr id="3" name="Content Placeholder 2"/>
          <p:cNvSpPr>
            <a:spLocks noGrp="1"/>
          </p:cNvSpPr>
          <p:nvPr>
            <p:ph idx="1"/>
          </p:nvPr>
        </p:nvSpPr>
        <p:spPr/>
        <p:txBody>
          <a:bodyPr/>
          <a:lstStyle/>
          <a:p>
            <a:r>
              <a:rPr lang="en-US" dirty="0" smtClean="0"/>
              <a:t>So we have </a:t>
            </a:r>
            <a:r>
              <a:rPr lang="en-US" i="1" dirty="0" smtClean="0">
                <a:solidFill>
                  <a:srgbClr val="000099"/>
                </a:solidFill>
              </a:rPr>
              <a:t>k </a:t>
            </a:r>
            <a:r>
              <a:rPr lang="en-US" dirty="0" smtClean="0">
                <a:solidFill>
                  <a:srgbClr val="000099"/>
                </a:solidFill>
              </a:rPr>
              <a:t>= 4, </a:t>
            </a:r>
            <a:r>
              <a:rPr lang="en-US" i="1" dirty="0" smtClean="0">
                <a:solidFill>
                  <a:srgbClr val="000099"/>
                </a:solidFill>
              </a:rPr>
              <a:t>n</a:t>
            </a:r>
            <a:r>
              <a:rPr lang="en-US" baseline="-25000" dirty="0" smtClean="0">
                <a:solidFill>
                  <a:srgbClr val="000099"/>
                </a:solidFill>
              </a:rPr>
              <a:t>1</a:t>
            </a:r>
            <a:r>
              <a:rPr lang="en-US" dirty="0" smtClean="0">
                <a:solidFill>
                  <a:srgbClr val="000099"/>
                </a:solidFill>
              </a:rPr>
              <a:t> = 3, </a:t>
            </a:r>
            <a:r>
              <a:rPr lang="en-US" i="1" dirty="0" smtClean="0">
                <a:solidFill>
                  <a:srgbClr val="000099"/>
                </a:solidFill>
              </a:rPr>
              <a:t>n</a:t>
            </a:r>
            <a:r>
              <a:rPr lang="en-US" baseline="-25000" dirty="0" smtClean="0">
                <a:solidFill>
                  <a:srgbClr val="000099"/>
                </a:solidFill>
              </a:rPr>
              <a:t>2</a:t>
            </a:r>
            <a:r>
              <a:rPr lang="en-US" dirty="0" smtClean="0">
                <a:solidFill>
                  <a:srgbClr val="000099"/>
                </a:solidFill>
              </a:rPr>
              <a:t> = 3, </a:t>
            </a:r>
            <a:r>
              <a:rPr lang="en-US" i="1" dirty="0" smtClean="0">
                <a:solidFill>
                  <a:srgbClr val="000099"/>
                </a:solidFill>
              </a:rPr>
              <a:t>n</a:t>
            </a:r>
            <a:r>
              <a:rPr lang="en-US" baseline="-25000" dirty="0" smtClean="0">
                <a:solidFill>
                  <a:srgbClr val="000099"/>
                </a:solidFill>
              </a:rPr>
              <a:t>3</a:t>
            </a:r>
            <a:r>
              <a:rPr lang="en-US" dirty="0" smtClean="0">
                <a:solidFill>
                  <a:srgbClr val="000099"/>
                </a:solidFill>
              </a:rPr>
              <a:t> = 6</a:t>
            </a:r>
            <a:r>
              <a:rPr lang="en-US" dirty="0" smtClean="0"/>
              <a:t>, and </a:t>
            </a:r>
            <a:r>
              <a:rPr lang="en-US" i="1" dirty="0" smtClean="0">
                <a:solidFill>
                  <a:srgbClr val="000099"/>
                </a:solidFill>
              </a:rPr>
              <a:t>n</a:t>
            </a:r>
            <a:r>
              <a:rPr lang="en-US" baseline="-25000" dirty="0" smtClean="0">
                <a:solidFill>
                  <a:srgbClr val="000099"/>
                </a:solidFill>
              </a:rPr>
              <a:t>4</a:t>
            </a:r>
            <a:r>
              <a:rPr lang="en-US" dirty="0" smtClean="0">
                <a:solidFill>
                  <a:srgbClr val="000099"/>
                </a:solidFill>
              </a:rPr>
              <a:t> = 6</a:t>
            </a:r>
            <a:r>
              <a:rPr lang="en-US" dirty="0" smtClean="0"/>
              <a:t>. Now we need to make sure the formula is satisfied using these values. </a:t>
            </a:r>
            <a:endParaRPr lang="en-US" dirty="0"/>
          </a:p>
        </p:txBody>
      </p:sp>
      <p:graphicFrame>
        <p:nvGraphicFramePr>
          <p:cNvPr id="16387" name="Object 3"/>
          <p:cNvGraphicFramePr>
            <a:graphicFrameLocks noChangeAspect="1"/>
          </p:cNvGraphicFramePr>
          <p:nvPr/>
        </p:nvGraphicFramePr>
        <p:xfrm>
          <a:off x="3311856" y="2743200"/>
          <a:ext cx="2717800" cy="927100"/>
        </p:xfrm>
        <a:graphic>
          <a:graphicData uri="http://schemas.openxmlformats.org/presentationml/2006/ole">
            <mc:AlternateContent xmlns:mc="http://schemas.openxmlformats.org/markup-compatibility/2006">
              <mc:Choice xmlns:v="urn:schemas-microsoft-com:vml" Requires="v">
                <p:oleObj spid="_x0000_s16438" name="Equation" r:id="rId3" imgW="2717640" imgH="927000" progId="Equation.DSMT4">
                  <p:embed/>
                </p:oleObj>
              </mc:Choice>
              <mc:Fallback>
                <p:oleObj name="Equation" r:id="rId3" imgW="2717640" imgH="927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11856" y="2743200"/>
                        <a:ext cx="27178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3110552" y="3769056"/>
          <a:ext cx="2933700" cy="838200"/>
        </p:xfrm>
        <a:graphic>
          <a:graphicData uri="http://schemas.openxmlformats.org/presentationml/2006/ole">
            <mc:AlternateContent xmlns:mc="http://schemas.openxmlformats.org/markup-compatibility/2006">
              <mc:Choice xmlns:v="urn:schemas-microsoft-com:vml" Requires="v">
                <p:oleObj spid="_x0000_s16439" name="Equation" r:id="rId5" imgW="2933640" imgH="838080" progId="Equation.DSMT4">
                  <p:embed/>
                </p:oleObj>
              </mc:Choice>
              <mc:Fallback>
                <p:oleObj name="Equation" r:id="rId5" imgW="29336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10552" y="3769056"/>
                        <a:ext cx="293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191000" y="4724400"/>
          <a:ext cx="1765300" cy="838200"/>
        </p:xfrm>
        <a:graphic>
          <a:graphicData uri="http://schemas.openxmlformats.org/presentationml/2006/ole">
            <mc:AlternateContent xmlns:mc="http://schemas.openxmlformats.org/markup-compatibility/2006">
              <mc:Choice xmlns:v="urn:schemas-microsoft-com:vml" Requires="v">
                <p:oleObj spid="_x0000_s16440" name="Equation" r:id="rId7" imgW="1765080" imgH="838080" progId="Equation.DSMT4">
                  <p:embed/>
                </p:oleObj>
              </mc:Choice>
              <mc:Fallback>
                <p:oleObj name="Equation" r:id="rId7" imgW="17650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91000" y="4724400"/>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Archimedean Tiling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r>
              <a:rPr lang="en-US" dirty="0" smtClean="0"/>
              <a:t>Since the equation is true, it is confirmed that two equilateral triangles in combination with two regular hexagons, does in fact tessellate the plane. </a:t>
            </a:r>
            <a:endParaRPr lang="en-US" dirty="0"/>
          </a:p>
        </p:txBody>
      </p:sp>
      <p:graphicFrame>
        <p:nvGraphicFramePr>
          <p:cNvPr id="17411" name="Object 3"/>
          <p:cNvGraphicFramePr>
            <a:graphicFrameLocks noChangeAspect="1"/>
          </p:cNvGraphicFramePr>
          <p:nvPr/>
        </p:nvGraphicFramePr>
        <p:xfrm>
          <a:off x="3934156" y="1447800"/>
          <a:ext cx="1282700" cy="838200"/>
        </p:xfrm>
        <a:graphic>
          <a:graphicData uri="http://schemas.openxmlformats.org/presentationml/2006/ole">
            <mc:AlternateContent xmlns:mc="http://schemas.openxmlformats.org/markup-compatibility/2006">
              <mc:Choice xmlns:v="urn:schemas-microsoft-com:vml" Requires="v">
                <p:oleObj spid="_x0000_s17445" name="Equation" r:id="rId3" imgW="1282680" imgH="838080" progId="Equation.DSMT4">
                  <p:embed/>
                </p:oleObj>
              </mc:Choice>
              <mc:Fallback>
                <p:oleObj name="Equation" r:id="rId3" imgW="12826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4156" y="14478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4536744" y="2438400"/>
          <a:ext cx="673100" cy="279400"/>
        </p:xfrm>
        <a:graphic>
          <a:graphicData uri="http://schemas.openxmlformats.org/presentationml/2006/ole">
            <mc:AlternateContent xmlns:mc="http://schemas.openxmlformats.org/markup-compatibility/2006">
              <mc:Choice xmlns:v="urn:schemas-microsoft-com:vml" Requires="v">
                <p:oleObj spid="_x0000_s17446" name="Equation" r:id="rId5" imgW="672840" imgH="279360" progId="Equation.DSMT4">
                  <p:embed/>
                </p:oleObj>
              </mc:Choice>
              <mc:Fallback>
                <p:oleObj name="Equation" r:id="rId5" imgW="672840" imgH="279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36744" y="2438400"/>
                        <a:ext cx="673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Irregular </a:t>
            </a:r>
            <a:r>
              <a:rPr lang="en-US" dirty="0" err="1" smtClean="0"/>
              <a:t>Tilings</a:t>
            </a:r>
            <a:r>
              <a:rPr lang="en-US" dirty="0" smtClean="0"/>
              <a:t> </a:t>
            </a:r>
            <a:endParaRPr lang="en-US" dirty="0"/>
          </a:p>
        </p:txBody>
      </p:sp>
      <p:sp>
        <p:nvSpPr>
          <p:cNvPr id="3" name="Content Placeholder 2"/>
          <p:cNvSpPr>
            <a:spLocks noGrp="1"/>
          </p:cNvSpPr>
          <p:nvPr>
            <p:ph idx="1"/>
          </p:nvPr>
        </p:nvSpPr>
        <p:spPr>
          <a:xfrm>
            <a:off x="457200" y="1280160"/>
            <a:ext cx="8229600" cy="4056495"/>
          </a:xfrm>
          <a:solidFill>
            <a:srgbClr val="FFFFCC"/>
          </a:solidFill>
          <a:ln w="28575">
            <a:solidFill>
              <a:srgbClr val="000000"/>
            </a:solidFill>
          </a:ln>
        </p:spPr>
        <p:txBody>
          <a:bodyPr>
            <a:spAutoFit/>
          </a:bodyPr>
          <a:lstStyle/>
          <a:p>
            <a:pPr algn="ctr"/>
            <a:r>
              <a:rPr lang="en-US" b="1" dirty="0" smtClean="0">
                <a:solidFill>
                  <a:srgbClr val="000000"/>
                </a:solidFill>
              </a:rPr>
              <a:t>Irregular </a:t>
            </a:r>
            <a:r>
              <a:rPr lang="en-US" b="1" dirty="0" err="1" smtClean="0">
                <a:solidFill>
                  <a:srgbClr val="000000"/>
                </a:solidFill>
              </a:rPr>
              <a:t>Tilings</a:t>
            </a:r>
            <a:r>
              <a:rPr lang="en-US" b="1" dirty="0" smtClean="0">
                <a:solidFill>
                  <a:srgbClr val="000000"/>
                </a:solidFill>
              </a:rPr>
              <a:t> </a:t>
            </a:r>
          </a:p>
          <a:p>
            <a:r>
              <a:rPr lang="en-US" b="1" dirty="0" smtClean="0">
                <a:solidFill>
                  <a:srgbClr val="C00000"/>
                </a:solidFill>
              </a:rPr>
              <a:t>Irregular</a:t>
            </a:r>
            <a:r>
              <a:rPr lang="en-US" dirty="0" smtClean="0">
                <a:solidFill>
                  <a:srgbClr val="000000"/>
                </a:solidFill>
              </a:rPr>
              <a:t>, or </a:t>
            </a:r>
            <a:r>
              <a:rPr lang="en-US" b="1" dirty="0" err="1" smtClean="0">
                <a:solidFill>
                  <a:srgbClr val="C00000"/>
                </a:solidFill>
              </a:rPr>
              <a:t>nonregular</a:t>
            </a:r>
            <a:r>
              <a:rPr lang="en-US" dirty="0" smtClean="0">
                <a:solidFill>
                  <a:srgbClr val="000000"/>
                </a:solidFill>
              </a:rPr>
              <a:t>, </a:t>
            </a:r>
            <a:r>
              <a:rPr lang="en-US" b="1" dirty="0" err="1" smtClean="0">
                <a:solidFill>
                  <a:srgbClr val="C00000"/>
                </a:solidFill>
              </a:rPr>
              <a:t>tilings</a:t>
            </a:r>
            <a:r>
              <a:rPr lang="en-US" dirty="0" smtClean="0">
                <a:solidFill>
                  <a:srgbClr val="000000"/>
                </a:solidFill>
              </a:rPr>
              <a:t> are </a:t>
            </a:r>
            <a:r>
              <a:rPr lang="en-US" dirty="0" err="1" smtClean="0">
                <a:solidFill>
                  <a:srgbClr val="000000"/>
                </a:solidFill>
              </a:rPr>
              <a:t>tilings</a:t>
            </a:r>
            <a:r>
              <a:rPr lang="en-US" dirty="0" smtClean="0">
                <a:solidFill>
                  <a:srgbClr val="000000"/>
                </a:solidFill>
              </a:rPr>
              <a:t> in which there are no restrictions on the polygons used to tessellate, other than the requirement that the sum of the angles at meeting vertices must equal 360°. It should be noted that, since there are no restrictions on the polygons in terms of number of sides and interior angle measure, there are an infinite number of such tessellations.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Skill Check #2 </a:t>
            </a:r>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Skill Check #2 </a:t>
            </a:r>
          </a:p>
          <a:p>
            <a:r>
              <a:rPr lang="en-US" dirty="0" smtClean="0">
                <a:solidFill>
                  <a:srgbClr val="000000"/>
                </a:solidFill>
              </a:rPr>
              <a:t>Using a square piece of paper, create an irregular tessellation that involves translations. Repeat the process and complete a tessellation that involves rotations. </a:t>
            </a:r>
          </a:p>
        </p:txBody>
      </p:sp>
      <p:sp>
        <p:nvSpPr>
          <p:cNvPr id="4" name="Rectangle 3"/>
          <p:cNvSpPr/>
          <p:nvPr/>
        </p:nvSpPr>
        <p:spPr>
          <a:xfrm>
            <a:off x="457200" y="5410200"/>
            <a:ext cx="4116255" cy="523220"/>
          </a:xfrm>
          <a:prstGeom prst="rect">
            <a:avLst/>
          </a:prstGeom>
        </p:spPr>
        <p:txBody>
          <a:bodyPr wrap="none">
            <a:spAutoFit/>
          </a:bodyPr>
          <a:lstStyle/>
          <a:p>
            <a:r>
              <a:rPr lang="en-US" sz="2800" dirty="0" smtClean="0">
                <a:solidFill>
                  <a:srgbClr val="000000"/>
                </a:solidFill>
              </a:rPr>
              <a:t>Answer:</a:t>
            </a:r>
            <a:r>
              <a:rPr lang="en-US" sz="2800" b="1" dirty="0" smtClean="0">
                <a:solidFill>
                  <a:srgbClr val="000000"/>
                </a:solidFill>
              </a:rPr>
              <a:t> </a:t>
            </a:r>
            <a:r>
              <a:rPr lang="en-US" sz="2800" dirty="0" smtClean="0">
                <a:solidFill>
                  <a:srgbClr val="FF0000"/>
                </a:solidFill>
              </a:rPr>
              <a:t>Answers will vary.</a:t>
            </a:r>
            <a:r>
              <a:rPr lang="en-US" sz="2800" dirty="0" smtClean="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Tessellation</a:t>
            </a:r>
            <a:endParaRPr lang="en-US" dirty="0"/>
          </a:p>
        </p:txBody>
      </p:sp>
      <p:sp>
        <p:nvSpPr>
          <p:cNvPr id="3" name="Content Placeholder 2"/>
          <p:cNvSpPr>
            <a:spLocks noGrp="1"/>
          </p:cNvSpPr>
          <p:nvPr>
            <p:ph idx="1"/>
          </p:nvPr>
        </p:nvSpPr>
        <p:spPr>
          <a:xfrm>
            <a:off x="457200" y="1280160"/>
            <a:ext cx="8229600" cy="1539240"/>
          </a:xfrm>
          <a:solidFill>
            <a:srgbClr val="FFFFCC"/>
          </a:solidFill>
          <a:ln w="28575">
            <a:solidFill>
              <a:srgbClr val="000000"/>
            </a:solidFill>
          </a:ln>
        </p:spPr>
        <p:txBody>
          <a:bodyPr>
            <a:noAutofit/>
          </a:bodyPr>
          <a:lstStyle/>
          <a:p>
            <a:pPr algn="ctr"/>
            <a:r>
              <a:rPr lang="en-US" b="1" dirty="0" smtClean="0">
                <a:solidFill>
                  <a:srgbClr val="000000"/>
                </a:solidFill>
              </a:rPr>
              <a:t>Tessellation</a:t>
            </a:r>
          </a:p>
          <a:p>
            <a:r>
              <a:rPr lang="en-US" dirty="0" smtClean="0">
                <a:solidFill>
                  <a:srgbClr val="000000"/>
                </a:solidFill>
              </a:rPr>
              <a:t>A </a:t>
            </a:r>
            <a:r>
              <a:rPr lang="en-US" b="1" dirty="0" smtClean="0">
                <a:solidFill>
                  <a:srgbClr val="C00000"/>
                </a:solidFill>
              </a:rPr>
              <a:t>tessellation</a:t>
            </a:r>
            <a:r>
              <a:rPr lang="en-US" dirty="0" smtClean="0">
                <a:solidFill>
                  <a:srgbClr val="000000"/>
                </a:solidFill>
              </a:rPr>
              <a:t>, or </a:t>
            </a:r>
            <a:r>
              <a:rPr lang="en-US" b="1" dirty="0" smtClean="0">
                <a:solidFill>
                  <a:srgbClr val="C00000"/>
                </a:solidFill>
              </a:rPr>
              <a:t>tiling</a:t>
            </a:r>
            <a:r>
              <a:rPr lang="en-US" dirty="0" smtClean="0">
                <a:solidFill>
                  <a:srgbClr val="000000"/>
                </a:solidFill>
              </a:rPr>
              <a:t>, is the covering of a plane with a repeated geometric pattern with no gaps or overlaps.</a:t>
            </a:r>
          </a:p>
        </p:txBody>
      </p:sp>
    </p:spTree>
    <p:extLst>
      <p:ext uri="{BB962C8B-B14F-4D97-AF65-F5344CB8AC3E}">
        <p14:creationId xmlns:p14="http://schemas.microsoft.com/office/powerpoint/2010/main" val="13008425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Triangular Numbers</a:t>
            </a:r>
            <a:endParaRPr lang="en-US" dirty="0"/>
          </a:p>
        </p:txBody>
      </p:sp>
      <p:sp>
        <p:nvSpPr>
          <p:cNvPr id="3" name="Content Placeholder 2"/>
          <p:cNvSpPr>
            <a:spLocks noGrp="1"/>
          </p:cNvSpPr>
          <p:nvPr>
            <p:ph idx="1"/>
          </p:nvPr>
        </p:nvSpPr>
        <p:spPr/>
        <p:txBody>
          <a:bodyPr/>
          <a:lstStyle/>
          <a:p>
            <a:r>
              <a:rPr lang="en-US" b="1" dirty="0" smtClean="0">
                <a:solidFill>
                  <a:srgbClr val="C00000"/>
                </a:solidFill>
              </a:rPr>
              <a:t>Triangular numbers </a:t>
            </a:r>
            <a:r>
              <a:rPr lang="en-US" dirty="0" smtClean="0"/>
              <a:t>refer to numbers such as </a:t>
            </a:r>
            <a:br>
              <a:rPr lang="en-US" dirty="0" smtClean="0"/>
            </a:br>
            <a:r>
              <a:rPr lang="en-US" dirty="0" smtClean="0"/>
              <a:t>1, 3, 6, 10, 15, …, where the number presents the number of objects that can be arranged in a </a:t>
            </a:r>
            <a:r>
              <a:rPr lang="en-US" i="1" dirty="0" smtClean="0"/>
              <a:t>triangular manner</a:t>
            </a:r>
            <a:r>
              <a:rPr lang="en-US" dirty="0" smtClean="0"/>
              <a:t>. </a:t>
            </a:r>
          </a:p>
          <a:p>
            <a:endParaRPr lang="en-US" dirty="0"/>
          </a:p>
          <a:p>
            <a:endParaRPr lang="en-US" dirty="0" smtClean="0"/>
          </a:p>
          <a:p>
            <a:endParaRPr lang="en-US" dirty="0"/>
          </a:p>
          <a:p>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3542332"/>
            <a:ext cx="6781800" cy="1563068"/>
          </a:xfrm>
          <a:prstGeom prst="rect">
            <a:avLst/>
          </a:prstGeom>
        </p:spPr>
      </p:pic>
    </p:spTree>
    <p:extLst>
      <p:ext uri="{BB962C8B-B14F-4D97-AF65-F5344CB8AC3E}">
        <p14:creationId xmlns:p14="http://schemas.microsoft.com/office/powerpoint/2010/main" val="13892215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Triangular Numbers (cont.)</a:t>
            </a:r>
            <a:endParaRPr lang="en-US" dirty="0"/>
          </a:p>
        </p:txBody>
      </p:sp>
      <p:sp>
        <p:nvSpPr>
          <p:cNvPr id="3" name="Content Placeholder 2"/>
          <p:cNvSpPr>
            <a:spLocks noGrp="1"/>
          </p:cNvSpPr>
          <p:nvPr>
            <p:ph idx="1"/>
          </p:nvPr>
        </p:nvSpPr>
        <p:spPr>
          <a:xfrm>
            <a:off x="457200" y="1219200"/>
            <a:ext cx="8229600" cy="4800600"/>
          </a:xfrm>
        </p:spPr>
        <p:txBody>
          <a:bodyPr>
            <a:normAutofit/>
          </a:bodyPr>
          <a:lstStyle/>
          <a:p>
            <a:r>
              <a:rPr lang="en-US" dirty="0" smtClean="0"/>
              <a:t>The pattern of triangular numbers is defined as the sum of the dots on successive rows that create equilateral triangles. They are represented as follows.</a:t>
            </a:r>
          </a:p>
          <a:p>
            <a:endParaRPr lang="en-US" dirty="0"/>
          </a:p>
          <a:p>
            <a:endParaRPr lang="en-US" dirty="0" smtClean="0"/>
          </a:p>
          <a:p>
            <a:endParaRPr lang="en-US" dirty="0"/>
          </a:p>
          <a:p>
            <a:endParaRPr lang="en-US" dirty="0" smtClean="0"/>
          </a:p>
          <a:p>
            <a:r>
              <a:rPr lang="en-US" dirty="0" smtClean="0"/>
              <a:t>It should be noted that this pattern continues indefinitely as long as the number of objects continue to form a triangle.</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366551617"/>
              </p:ext>
            </p:extLst>
          </p:nvPr>
        </p:nvGraphicFramePr>
        <p:xfrm>
          <a:off x="3352800" y="2673350"/>
          <a:ext cx="1104900" cy="431800"/>
        </p:xfrm>
        <a:graphic>
          <a:graphicData uri="http://schemas.openxmlformats.org/presentationml/2006/ole">
            <mc:AlternateContent xmlns:mc="http://schemas.openxmlformats.org/markup-compatibility/2006">
              <mc:Choice xmlns:v="urn:schemas-microsoft-com:vml" Requires="v">
                <p:oleObj spid="_x0000_s18493" name="Equation" r:id="rId3" imgW="1104840" imgH="431640" progId="Equation.DSMT4">
                  <p:embed/>
                </p:oleObj>
              </mc:Choice>
              <mc:Fallback>
                <p:oleObj name="Equation" r:id="rId3" imgW="1104840" imgH="431640" progId="Equation.DSMT4">
                  <p:embed/>
                  <p:pic>
                    <p:nvPicPr>
                      <p:cNvPr id="0" name="Object 2"/>
                      <p:cNvPicPr>
                        <a:picLocks noChangeAspect="1" noChangeArrowheads="1"/>
                      </p:cNvPicPr>
                      <p:nvPr/>
                    </p:nvPicPr>
                    <p:blipFill>
                      <a:blip r:embed="rId4"/>
                      <a:srcRect/>
                      <a:stretch>
                        <a:fillRect/>
                      </a:stretch>
                    </p:blipFill>
                    <p:spPr bwMode="auto">
                      <a:xfrm>
                        <a:off x="3352800" y="2673350"/>
                        <a:ext cx="1104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305622522"/>
              </p:ext>
            </p:extLst>
          </p:nvPr>
        </p:nvGraphicFramePr>
        <p:xfrm>
          <a:off x="3365500" y="3149600"/>
          <a:ext cx="1587500" cy="431800"/>
        </p:xfrm>
        <a:graphic>
          <a:graphicData uri="http://schemas.openxmlformats.org/presentationml/2006/ole">
            <mc:AlternateContent xmlns:mc="http://schemas.openxmlformats.org/markup-compatibility/2006">
              <mc:Choice xmlns:v="urn:schemas-microsoft-com:vml" Requires="v">
                <p:oleObj spid="_x0000_s18494" name="Equation" r:id="rId5" imgW="1587240" imgH="431640" progId="Equation.DSMT4">
                  <p:embed/>
                </p:oleObj>
              </mc:Choice>
              <mc:Fallback>
                <p:oleObj name="Equation" r:id="rId5" imgW="1587240" imgH="431640" progId="Equation.DSMT4">
                  <p:embed/>
                  <p:pic>
                    <p:nvPicPr>
                      <p:cNvPr id="0" name="Object 3"/>
                      <p:cNvPicPr>
                        <a:picLocks noChangeAspect="1" noChangeArrowheads="1"/>
                      </p:cNvPicPr>
                      <p:nvPr/>
                    </p:nvPicPr>
                    <p:blipFill>
                      <a:blip r:embed="rId6"/>
                      <a:srcRect/>
                      <a:stretch>
                        <a:fillRect/>
                      </a:stretch>
                    </p:blipFill>
                    <p:spPr bwMode="auto">
                      <a:xfrm>
                        <a:off x="3365500" y="3149600"/>
                        <a:ext cx="158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339499249"/>
              </p:ext>
            </p:extLst>
          </p:nvPr>
        </p:nvGraphicFramePr>
        <p:xfrm>
          <a:off x="3352800" y="3683000"/>
          <a:ext cx="2070100" cy="431800"/>
        </p:xfrm>
        <a:graphic>
          <a:graphicData uri="http://schemas.openxmlformats.org/presentationml/2006/ole">
            <mc:AlternateContent xmlns:mc="http://schemas.openxmlformats.org/markup-compatibility/2006">
              <mc:Choice xmlns:v="urn:schemas-microsoft-com:vml" Requires="v">
                <p:oleObj spid="_x0000_s18495" name="Equation" r:id="rId7" imgW="2070000" imgH="431640" progId="Equation.DSMT4">
                  <p:embed/>
                </p:oleObj>
              </mc:Choice>
              <mc:Fallback>
                <p:oleObj name="Equation" r:id="rId7" imgW="2070000" imgH="431640" progId="Equation.DSMT4">
                  <p:embed/>
                  <p:pic>
                    <p:nvPicPr>
                      <p:cNvPr id="0" name="Object 4"/>
                      <p:cNvPicPr>
                        <a:picLocks noChangeAspect="1" noChangeArrowheads="1"/>
                      </p:cNvPicPr>
                      <p:nvPr/>
                    </p:nvPicPr>
                    <p:blipFill>
                      <a:blip r:embed="rId8"/>
                      <a:srcRect/>
                      <a:stretch>
                        <a:fillRect/>
                      </a:stretch>
                    </p:blipFill>
                    <p:spPr bwMode="auto">
                      <a:xfrm>
                        <a:off x="3352800" y="3683000"/>
                        <a:ext cx="2070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4144903567"/>
              </p:ext>
            </p:extLst>
          </p:nvPr>
        </p:nvGraphicFramePr>
        <p:xfrm>
          <a:off x="3365500" y="4191000"/>
          <a:ext cx="2730500" cy="431800"/>
        </p:xfrm>
        <a:graphic>
          <a:graphicData uri="http://schemas.openxmlformats.org/presentationml/2006/ole">
            <mc:AlternateContent xmlns:mc="http://schemas.openxmlformats.org/markup-compatibility/2006">
              <mc:Choice xmlns:v="urn:schemas-microsoft-com:vml" Requires="v">
                <p:oleObj spid="_x0000_s18496" name="Equation" r:id="rId9" imgW="2730240" imgH="431640" progId="Equation.DSMT4">
                  <p:embed/>
                </p:oleObj>
              </mc:Choice>
              <mc:Fallback>
                <p:oleObj name="Equation" r:id="rId9" imgW="2730240" imgH="431640" progId="Equation.DSMT4">
                  <p:embed/>
                  <p:pic>
                    <p:nvPicPr>
                      <p:cNvPr id="0" name="Object 5"/>
                      <p:cNvPicPr>
                        <a:picLocks noChangeAspect="1" noChangeArrowheads="1"/>
                      </p:cNvPicPr>
                      <p:nvPr/>
                    </p:nvPicPr>
                    <p:blipFill>
                      <a:blip r:embed="rId10"/>
                      <a:srcRect/>
                      <a:stretch>
                        <a:fillRect/>
                      </a:stretch>
                    </p:blipFill>
                    <p:spPr bwMode="auto">
                      <a:xfrm>
                        <a:off x="3365500" y="4191000"/>
                        <a:ext cx="2730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509190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Finding Triangular Numbers </a:t>
            </a:r>
            <a:endParaRPr lang="en-US" dirty="0"/>
          </a:p>
        </p:txBody>
      </p:sp>
      <p:sp>
        <p:nvSpPr>
          <p:cNvPr id="3" name="Content Placeholder 2"/>
          <p:cNvSpPr>
            <a:spLocks noGrp="1"/>
          </p:cNvSpPr>
          <p:nvPr>
            <p:ph idx="1"/>
          </p:nvPr>
        </p:nvSpPr>
        <p:spPr/>
        <p:txBody>
          <a:bodyPr/>
          <a:lstStyle/>
          <a:p>
            <a:r>
              <a:rPr lang="en-US" dirty="0" smtClean="0"/>
              <a:t>Find the </a:t>
            </a:r>
            <a:r>
              <a:rPr lang="en-US" dirty="0" smtClean="0">
                <a:solidFill>
                  <a:srgbClr val="0000FF"/>
                </a:solidFill>
              </a:rPr>
              <a:t>27</a:t>
            </a:r>
            <a:r>
              <a:rPr lang="en-US" baseline="30000" dirty="0" smtClean="0">
                <a:solidFill>
                  <a:srgbClr val="0000FF"/>
                </a:solidFill>
              </a:rPr>
              <a:t>th</a:t>
            </a:r>
            <a:r>
              <a:rPr lang="en-US" dirty="0" smtClean="0"/>
              <a:t> triangular number. </a:t>
            </a:r>
          </a:p>
          <a:p>
            <a:r>
              <a:rPr lang="en-US" b="1" dirty="0" smtClean="0"/>
              <a:t>Solution </a:t>
            </a:r>
          </a:p>
          <a:p>
            <a:r>
              <a:rPr lang="en-US" dirty="0" smtClean="0"/>
              <a:t>Recall from Chapter 1 that we discussed an example of how to find the sum of the first </a:t>
            </a:r>
            <a:r>
              <a:rPr lang="en-US" i="1" dirty="0" smtClean="0"/>
              <a:t>n </a:t>
            </a:r>
            <a:r>
              <a:rPr lang="en-US" dirty="0" smtClean="0"/>
              <a:t>integers and discussed how Carl Gauss found this solution by considering the pairs of sums. Recall that to find the sum of, for example, the first 10 integers </a:t>
            </a:r>
          </a:p>
          <a:p>
            <a:pPr algn="ctr"/>
            <a:r>
              <a:rPr lang="en-US" dirty="0" smtClean="0">
                <a:solidFill>
                  <a:srgbClr val="000099"/>
                </a:solidFill>
              </a:rPr>
              <a:t>1 + 2 + 3 + 4 + 5 + 6 + 7 + 8 + 9 + 10</a:t>
            </a:r>
            <a:r>
              <a:rPr lang="en-US" dirty="0" smtClean="0"/>
              <a:t>,</a:t>
            </a:r>
            <a:r>
              <a:rPr lang="en-US" dirty="0" smtClean="0">
                <a:solidFill>
                  <a:srgbClr val="000099"/>
                </a:solidFill>
              </a:rPr>
              <a:t> </a:t>
            </a:r>
          </a:p>
          <a:p>
            <a:r>
              <a:rPr lang="en-US" dirty="0" smtClean="0"/>
              <a:t>we can use the “shortcut.”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Finding Triangular Numbers (cont.)</a:t>
            </a:r>
            <a:endParaRPr lang="en-US" dirty="0"/>
          </a:p>
        </p:txBody>
      </p:sp>
      <p:sp>
        <p:nvSpPr>
          <p:cNvPr id="3" name="Content Placeholder 2"/>
          <p:cNvSpPr>
            <a:spLocks noGrp="1"/>
          </p:cNvSpPr>
          <p:nvPr>
            <p:ph idx="1"/>
          </p:nvPr>
        </p:nvSpPr>
        <p:spPr/>
        <p:txBody>
          <a:bodyPr/>
          <a:lstStyle/>
          <a:p>
            <a:r>
              <a:rPr lang="en-US" dirty="0" smtClean="0"/>
              <a:t>Instead of trying to add all 10 numbers, Gauss figured out that in any consecutive set of integers, it is possible to pair up the numbers to find the sums and, in affect, cut the work in half. For instance, </a:t>
            </a:r>
            <a:r>
              <a:rPr lang="en-US" dirty="0" smtClean="0">
                <a:solidFill>
                  <a:srgbClr val="000099"/>
                </a:solidFill>
              </a:rPr>
              <a:t>10 + 1 = 11</a:t>
            </a:r>
            <a:r>
              <a:rPr lang="en-US" dirty="0" smtClean="0"/>
              <a:t>, </a:t>
            </a:r>
          </a:p>
          <a:p>
            <a:pPr>
              <a:spcBef>
                <a:spcPts val="0"/>
              </a:spcBef>
            </a:pPr>
            <a:r>
              <a:rPr lang="en-US" dirty="0" smtClean="0">
                <a:solidFill>
                  <a:srgbClr val="000099"/>
                </a:solidFill>
              </a:rPr>
              <a:t>9 + 2 = 11</a:t>
            </a:r>
            <a:r>
              <a:rPr lang="en-US" dirty="0" smtClean="0"/>
              <a:t>, </a:t>
            </a:r>
            <a:r>
              <a:rPr lang="en-US" dirty="0" smtClean="0">
                <a:solidFill>
                  <a:srgbClr val="000099"/>
                </a:solidFill>
              </a:rPr>
              <a:t>8 + 3 = 11</a:t>
            </a:r>
            <a:r>
              <a:rPr lang="en-US" dirty="0" smtClean="0"/>
              <a:t>, and so on. </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547688" y="3581400"/>
            <a:ext cx="8048625" cy="20574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Finding Triangular Numbers (cont.)</a:t>
            </a:r>
            <a:endParaRPr lang="en-US" dirty="0"/>
          </a:p>
        </p:txBody>
      </p:sp>
      <p:sp>
        <p:nvSpPr>
          <p:cNvPr id="3" name="Content Placeholder 2"/>
          <p:cNvSpPr>
            <a:spLocks noGrp="1"/>
          </p:cNvSpPr>
          <p:nvPr>
            <p:ph idx="1"/>
          </p:nvPr>
        </p:nvSpPr>
        <p:spPr/>
        <p:txBody>
          <a:bodyPr/>
          <a:lstStyle/>
          <a:p>
            <a:r>
              <a:rPr lang="en-US" dirty="0" smtClean="0"/>
              <a:t>In this case, there are 5 pairs of 11. This means the sum of the numbers from 1 to 10 would be </a:t>
            </a:r>
            <a:r>
              <a:rPr lang="en-US" dirty="0" smtClean="0">
                <a:solidFill>
                  <a:srgbClr val="000099"/>
                </a:solidFill>
              </a:rPr>
              <a:t>5 ∙ 11 = 55</a:t>
            </a:r>
            <a:r>
              <a:rPr lang="en-US" dirty="0" smtClean="0"/>
              <a:t>. We can rewrite this equation to get a general form of</a:t>
            </a:r>
          </a:p>
          <a:p>
            <a:endParaRPr lang="en-US" dirty="0" smtClean="0"/>
          </a:p>
          <a:p>
            <a:r>
              <a:rPr lang="en-US" dirty="0" smtClean="0"/>
              <a:t>Returning to our example, this means the 27</a:t>
            </a:r>
            <a:r>
              <a:rPr lang="en-US" baseline="30000" dirty="0" smtClean="0"/>
              <a:t>th</a:t>
            </a:r>
            <a:r>
              <a:rPr lang="en-US" dirty="0" smtClean="0"/>
              <a:t> triangular number is then </a:t>
            </a:r>
            <a:endParaRPr lang="en-US" dirty="0"/>
          </a:p>
        </p:txBody>
      </p:sp>
      <p:graphicFrame>
        <p:nvGraphicFramePr>
          <p:cNvPr id="2050" name="Object 2"/>
          <p:cNvGraphicFramePr>
            <a:graphicFrameLocks noChangeAspect="1"/>
          </p:cNvGraphicFramePr>
          <p:nvPr/>
        </p:nvGraphicFramePr>
        <p:xfrm>
          <a:off x="547048" y="2667000"/>
          <a:ext cx="1562100" cy="444500"/>
        </p:xfrm>
        <a:graphic>
          <a:graphicData uri="http://schemas.openxmlformats.org/presentationml/2006/ole">
            <mc:AlternateContent xmlns:mc="http://schemas.openxmlformats.org/markup-compatibility/2006">
              <mc:Choice xmlns:v="urn:schemas-microsoft-com:vml" Requires="v">
                <p:oleObj spid="_x0000_s2085" name="Equation" r:id="rId3" imgW="1562040" imgH="444240" progId="Equation.DSMT4">
                  <p:embed/>
                </p:oleObj>
              </mc:Choice>
              <mc:Fallback>
                <p:oleObj name="Equation" r:id="rId3" imgW="156204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2667000"/>
                        <a:ext cx="1562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1" name="Object 3"/>
          <p:cNvGraphicFramePr>
            <a:graphicFrameLocks noChangeAspect="1"/>
          </p:cNvGraphicFramePr>
          <p:nvPr>
            <p:extLst>
              <p:ext uri="{D42A27DB-BD31-4B8C-83A1-F6EECF244321}">
                <p14:modId xmlns:p14="http://schemas.microsoft.com/office/powerpoint/2010/main" val="57074493"/>
              </p:ext>
            </p:extLst>
          </p:nvPr>
        </p:nvGraphicFramePr>
        <p:xfrm>
          <a:off x="3352800" y="4229100"/>
          <a:ext cx="2438400" cy="876300"/>
        </p:xfrm>
        <a:graphic>
          <a:graphicData uri="http://schemas.openxmlformats.org/presentationml/2006/ole">
            <mc:AlternateContent xmlns:mc="http://schemas.openxmlformats.org/markup-compatibility/2006">
              <mc:Choice xmlns:v="urn:schemas-microsoft-com:vml" Requires="v">
                <p:oleObj spid="_x0000_s2086" name="Equation" r:id="rId5" imgW="2438280" imgH="876240" progId="Equation.DSMT4">
                  <p:embed/>
                </p:oleObj>
              </mc:Choice>
              <mc:Fallback>
                <p:oleObj name="Equation" r:id="rId5" imgW="2438280" imgH="876240" progId="Equation.DSMT4">
                  <p:embed/>
                  <p:pic>
                    <p:nvPicPr>
                      <p:cNvPr id="0" name="Picture 3"/>
                      <p:cNvPicPr>
                        <a:picLocks noChangeAspect="1" noChangeArrowheads="1"/>
                      </p:cNvPicPr>
                      <p:nvPr/>
                    </p:nvPicPr>
                    <p:blipFill>
                      <a:blip r:embed="rId6"/>
                      <a:srcRect/>
                      <a:stretch>
                        <a:fillRect/>
                      </a:stretch>
                    </p:blipFill>
                    <p:spPr bwMode="auto">
                      <a:xfrm>
                        <a:off x="3352800" y="4229100"/>
                        <a:ext cx="24384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1230</TotalTime>
  <Words>1318</Words>
  <Application>Microsoft Office PowerPoint</Application>
  <PresentationFormat>On-screen Show (4:3)</PresentationFormat>
  <Paragraphs>122</Paragraphs>
  <Slides>33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9" baseType="lpstr">
      <vt:lpstr>Calibri</vt:lpstr>
      <vt:lpstr>Courier New</vt:lpstr>
      <vt:lpstr>Arial</vt:lpstr>
      <vt:lpstr>Symbol</vt:lpstr>
      <vt:lpstr>Office Theme</vt:lpstr>
      <vt:lpstr>Equation</vt:lpstr>
      <vt:lpstr>Section 11.2</vt:lpstr>
      <vt:lpstr>Objectives</vt:lpstr>
      <vt:lpstr>Tiling and Tessellations</vt:lpstr>
      <vt:lpstr>Tessellation</vt:lpstr>
      <vt:lpstr>Triangular Numbers</vt:lpstr>
      <vt:lpstr>Triangular Numbers (cont.)</vt:lpstr>
      <vt:lpstr>Example 1: Finding Triangular Numbers </vt:lpstr>
      <vt:lpstr>Example 1: Finding Triangular Numbers (cont.)</vt:lpstr>
      <vt:lpstr>Example 1: Finding Triangular Numbers (cont.)</vt:lpstr>
      <vt:lpstr>Formula to Find the nth Triangular Number </vt:lpstr>
      <vt:lpstr>Formula to Find the nth Triangular Number </vt:lpstr>
      <vt:lpstr>Square Numbers</vt:lpstr>
      <vt:lpstr>Formula to Find the nth Square Number </vt:lpstr>
      <vt:lpstr>Square Numbers and Triangular Numbers</vt:lpstr>
      <vt:lpstr>Square Numbers and Triangular Numbers (cont.)</vt:lpstr>
      <vt:lpstr>Example 2: Representing Square Numbers</vt:lpstr>
      <vt:lpstr>Tiling</vt:lpstr>
      <vt:lpstr>Translation</vt:lpstr>
      <vt:lpstr>Rotation</vt:lpstr>
      <vt:lpstr>Reflection</vt:lpstr>
      <vt:lpstr>Rigid Motions </vt:lpstr>
      <vt:lpstr>Example 3: Rigid Motions </vt:lpstr>
      <vt:lpstr>Example 3: Rigid Motions (cont.)</vt:lpstr>
      <vt:lpstr>Example 3: Rigid Motions (cont.)</vt:lpstr>
      <vt:lpstr>Regular Tilings </vt:lpstr>
      <vt:lpstr>Archimedean Tilings </vt:lpstr>
      <vt:lpstr>Sum of Angles in an Archimedean Tiling</vt:lpstr>
      <vt:lpstr>Example 4: Archimedean Tiling </vt:lpstr>
      <vt:lpstr>Example 4: Archimedean Tiling (cont.)</vt:lpstr>
      <vt:lpstr>Example 4: Archimedean Tiling (cont.)</vt:lpstr>
      <vt:lpstr>Example 4: Archimedean Tiling (cont.)</vt:lpstr>
      <vt:lpstr>Irregular Tilings </vt:lpstr>
      <vt:lpstr>Skill Check #2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183</cp:revision>
  <dcterms:created xsi:type="dcterms:W3CDTF">2013-04-26T14:43:13Z</dcterms:created>
  <dcterms:modified xsi:type="dcterms:W3CDTF">2017-08-03T18:31:25Z</dcterms:modified>
</cp:coreProperties>
</file>