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72" r:id="rId3"/>
    <p:sldId id="279" r:id="rId4"/>
    <p:sldId id="257" r:id="rId5"/>
    <p:sldId id="258" r:id="rId6"/>
    <p:sldId id="280" r:id="rId7"/>
    <p:sldId id="259" r:id="rId8"/>
    <p:sldId id="260" r:id="rId9"/>
    <p:sldId id="261" r:id="rId10"/>
    <p:sldId id="262" r:id="rId11"/>
    <p:sldId id="263" r:id="rId12"/>
    <p:sldId id="282" r:id="rId13"/>
    <p:sldId id="265" r:id="rId14"/>
    <p:sldId id="281" r:id="rId15"/>
    <p:sldId id="283" r:id="rId16"/>
    <p:sldId id="266" r:id="rId17"/>
    <p:sldId id="267" r:id="rId18"/>
    <p:sldId id="268" r:id="rId19"/>
    <p:sldId id="284" r:id="rId20"/>
    <p:sldId id="269" r:id="rId21"/>
    <p:sldId id="270" r:id="rId22"/>
    <p:sldId id="271" r:id="rId23"/>
    <p:sldId id="273" r:id="rId24"/>
    <p:sldId id="285" r:id="rId25"/>
    <p:sldId id="286" r:id="rId26"/>
    <p:sldId id="274" r:id="rId27"/>
    <p:sldId id="278" r:id="rId28"/>
    <p:sldId id="275" r:id="rId29"/>
    <p:sldId id="287" r:id="rId30"/>
    <p:sldId id="276" r:id="rId31"/>
    <p:sldId id="277"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FFFFCC"/>
    <a:srgbClr val="CCFFCC"/>
    <a:srgbClr val="366092"/>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29" autoAdjust="0"/>
    <p:restoredTop sz="94709" autoAdjust="0"/>
  </p:normalViewPr>
  <p:slideViewPr>
    <p:cSldViewPr>
      <p:cViewPr varScale="1">
        <p:scale>
          <a:sx n="71" d="100"/>
          <a:sy n="71" d="100"/>
        </p:scale>
        <p:origin x="150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12" Type="http://schemas.openxmlformats.org/officeDocument/2006/relationships/image" Target="../media/image16.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11" Type="http://schemas.openxmlformats.org/officeDocument/2006/relationships/image" Target="../media/image15.wmf"/><Relationship Id="rId5" Type="http://schemas.openxmlformats.org/officeDocument/2006/relationships/image" Target="../media/image9.wmf"/><Relationship Id="rId10" Type="http://schemas.openxmlformats.org/officeDocument/2006/relationships/image" Target="../media/image14.wmf"/><Relationship Id="rId4" Type="http://schemas.openxmlformats.org/officeDocument/2006/relationships/image" Target="../media/image8.wmf"/><Relationship Id="rId9"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3.bin"/><Relationship Id="rId4" Type="http://schemas.openxmlformats.org/officeDocument/2006/relationships/image" Target="../media/image4.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9.bin"/><Relationship Id="rId18" Type="http://schemas.openxmlformats.org/officeDocument/2006/relationships/image" Target="../media/image12.wmf"/><Relationship Id="rId26" Type="http://schemas.openxmlformats.org/officeDocument/2006/relationships/image" Target="../media/image16.wmf"/><Relationship Id="rId3" Type="http://schemas.openxmlformats.org/officeDocument/2006/relationships/oleObject" Target="../embeddings/oleObject4.bin"/><Relationship Id="rId21" Type="http://schemas.openxmlformats.org/officeDocument/2006/relationships/oleObject" Target="../embeddings/oleObject13.bin"/><Relationship Id="rId7" Type="http://schemas.openxmlformats.org/officeDocument/2006/relationships/oleObject" Target="../embeddings/oleObject6.bin"/><Relationship Id="rId12" Type="http://schemas.openxmlformats.org/officeDocument/2006/relationships/image" Target="../media/image9.wmf"/><Relationship Id="rId17" Type="http://schemas.openxmlformats.org/officeDocument/2006/relationships/oleObject" Target="../embeddings/oleObject11.bin"/><Relationship Id="rId25" Type="http://schemas.openxmlformats.org/officeDocument/2006/relationships/oleObject" Target="../embeddings/oleObject15.bin"/><Relationship Id="rId2" Type="http://schemas.openxmlformats.org/officeDocument/2006/relationships/slideLayout" Target="../slideLayouts/slideLayout2.xml"/><Relationship Id="rId16" Type="http://schemas.openxmlformats.org/officeDocument/2006/relationships/image" Target="../media/image11.wmf"/><Relationship Id="rId20" Type="http://schemas.openxmlformats.org/officeDocument/2006/relationships/image" Target="../media/image13.wmf"/><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24" Type="http://schemas.openxmlformats.org/officeDocument/2006/relationships/image" Target="../media/image15.wmf"/><Relationship Id="rId5" Type="http://schemas.openxmlformats.org/officeDocument/2006/relationships/oleObject" Target="../embeddings/oleObject5.bin"/><Relationship Id="rId15" Type="http://schemas.openxmlformats.org/officeDocument/2006/relationships/oleObject" Target="../embeddings/oleObject10.bin"/><Relationship Id="rId23" Type="http://schemas.openxmlformats.org/officeDocument/2006/relationships/oleObject" Target="../embeddings/oleObject14.bin"/><Relationship Id="rId10" Type="http://schemas.openxmlformats.org/officeDocument/2006/relationships/image" Target="../media/image8.wmf"/><Relationship Id="rId19" Type="http://schemas.openxmlformats.org/officeDocument/2006/relationships/oleObject" Target="../embeddings/oleObject12.bin"/><Relationship Id="rId4" Type="http://schemas.openxmlformats.org/officeDocument/2006/relationships/image" Target="../media/image5.wmf"/><Relationship Id="rId9" Type="http://schemas.openxmlformats.org/officeDocument/2006/relationships/oleObject" Target="../embeddings/oleObject7.bin"/><Relationship Id="rId14" Type="http://schemas.openxmlformats.org/officeDocument/2006/relationships/image" Target="../media/image10.wmf"/><Relationship Id="rId22" Type="http://schemas.openxmlformats.org/officeDocument/2006/relationships/image" Target="../media/image1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2.tmp"/><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3.tmp"/><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4.tmp"/><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26.png"/><Relationship Id="rId4" Type="http://schemas.openxmlformats.org/officeDocument/2006/relationships/image" Target="../media/image25.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5.wmf"/><Relationship Id="rId5" Type="http://schemas.openxmlformats.org/officeDocument/2006/relationships/oleObject" Target="../embeddings/oleObject23.bin"/><Relationship Id="rId4" Type="http://schemas.openxmlformats.org/officeDocument/2006/relationships/image" Target="../media/image2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11.3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Mathematics and Music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Skill Check #1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Starting at F, name the notes which are one half step up the piano and one half step down the piano.</a:t>
            </a:r>
            <a:endParaRPr lang="en-US" dirty="0">
              <a:solidFill>
                <a:srgbClr val="000000"/>
              </a:solidFill>
            </a:endParaRPr>
          </a:p>
        </p:txBody>
      </p:sp>
      <p:sp>
        <p:nvSpPr>
          <p:cNvPr id="4" name="Rectangle 3"/>
          <p:cNvSpPr/>
          <p:nvPr/>
        </p:nvSpPr>
        <p:spPr>
          <a:xfrm>
            <a:off x="457200" y="4980296"/>
            <a:ext cx="8229600" cy="954107"/>
          </a:xfrm>
          <a:prstGeom prst="rect">
            <a:avLst/>
          </a:prstGeom>
        </p:spPr>
        <p:txBody>
          <a:bodyPr>
            <a:spAutoFit/>
          </a:bodyPr>
          <a:lstStyle/>
          <a:p>
            <a:r>
              <a:rPr lang="en-US" sz="2800" dirty="0" smtClean="0">
                <a:solidFill>
                  <a:srgbClr val="000000"/>
                </a:solidFill>
              </a:rPr>
              <a:t>Answer: </a:t>
            </a:r>
          </a:p>
          <a:p>
            <a:r>
              <a:rPr lang="en-US" sz="2800" dirty="0" smtClean="0">
                <a:solidFill>
                  <a:srgbClr val="FF0000"/>
                </a:solidFill>
              </a:rPr>
              <a:t>One half step up is F♯ and one half step down is E.</a:t>
            </a:r>
            <a:r>
              <a:rPr lang="en-US" sz="2800" dirty="0" smtClean="0"/>
              <a:t> </a:t>
            </a:r>
            <a:endParaRPr lang="en-US" sz="2800"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051347"/>
            <a:ext cx="7696200" cy="205405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Half Steps, Whole Steps, and Octaves on a Keyboard </a:t>
            </a:r>
            <a:endParaRPr lang="en-US" dirty="0"/>
          </a:p>
        </p:txBody>
      </p:sp>
      <p:sp>
        <p:nvSpPr>
          <p:cNvPr id="3" name="Content Placeholder 2"/>
          <p:cNvSpPr>
            <a:spLocks noGrp="1"/>
          </p:cNvSpPr>
          <p:nvPr>
            <p:ph idx="1"/>
          </p:nvPr>
        </p:nvSpPr>
        <p:spPr/>
        <p:txBody>
          <a:bodyPr/>
          <a:lstStyle/>
          <a:p>
            <a:r>
              <a:rPr lang="en-US" dirty="0" smtClean="0"/>
              <a:t>Use the keyboard to help determine each of the following. </a:t>
            </a:r>
          </a:p>
          <a:p>
            <a:endParaRPr lang="en-US" dirty="0"/>
          </a:p>
          <a:p>
            <a:endParaRPr lang="en-US" dirty="0" smtClean="0"/>
          </a:p>
          <a:p>
            <a:endParaRPr lang="en-US" dirty="0"/>
          </a:p>
          <a:p>
            <a:pPr marL="463550" indent="-463550"/>
            <a:endParaRPr lang="en-US" b="1" dirty="0" smtClean="0"/>
          </a:p>
          <a:p>
            <a:pPr marL="463550" indent="-463550"/>
            <a:r>
              <a:rPr lang="en-US" b="1" dirty="0" smtClean="0"/>
              <a:t>a</a:t>
            </a:r>
            <a:r>
              <a:rPr lang="en-US" b="1" dirty="0"/>
              <a:t>. 	</a:t>
            </a:r>
            <a:r>
              <a:rPr lang="en-US" dirty="0"/>
              <a:t>What note is one half step up from G? </a:t>
            </a:r>
          </a:p>
          <a:p>
            <a:pPr marL="463550" indent="-463550"/>
            <a:r>
              <a:rPr lang="en-US" b="1" dirty="0"/>
              <a:t>b. 	</a:t>
            </a:r>
            <a:r>
              <a:rPr lang="en-US" dirty="0"/>
              <a:t>What note is one whole step down from G♭? </a:t>
            </a:r>
          </a:p>
          <a:p>
            <a:pPr marL="463550" indent="-463550"/>
            <a:r>
              <a:rPr lang="en-US" b="1" dirty="0"/>
              <a:t>c. 	</a:t>
            </a:r>
            <a:r>
              <a:rPr lang="en-US" dirty="0"/>
              <a:t>What note is one octave up from G?</a:t>
            </a:r>
          </a:p>
          <a:p>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513" y="2148840"/>
            <a:ext cx="6995687" cy="219456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Half Steps, Whole Steps, and Octaves on a Keyboard (cont.)</a:t>
            </a:r>
            <a:endParaRPr lang="en-US" dirty="0"/>
          </a:p>
        </p:txBody>
      </p:sp>
      <p:sp>
        <p:nvSpPr>
          <p:cNvPr id="3" name="Content Placeholder 2"/>
          <p:cNvSpPr>
            <a:spLocks noGrp="1"/>
          </p:cNvSpPr>
          <p:nvPr>
            <p:ph idx="1"/>
          </p:nvPr>
        </p:nvSpPr>
        <p:spPr/>
        <p:txBody>
          <a:bodyPr/>
          <a:lstStyle/>
          <a:p>
            <a:r>
              <a:rPr lang="en-US" b="1" dirty="0" smtClean="0"/>
              <a:t>Solution </a:t>
            </a:r>
          </a:p>
          <a:p>
            <a:pPr marL="341313" indent="-341313"/>
            <a:endParaRPr lang="en-US" b="1" dirty="0" smtClean="0"/>
          </a:p>
          <a:p>
            <a:pPr marL="341313" indent="-341313"/>
            <a:endParaRPr lang="en-US" b="1" dirty="0"/>
          </a:p>
          <a:p>
            <a:pPr marL="341313" indent="-341313"/>
            <a:endParaRPr lang="en-US" b="1" dirty="0" smtClean="0"/>
          </a:p>
          <a:p>
            <a:pPr marL="341313" indent="-341313"/>
            <a:endParaRPr lang="en-US" b="1" dirty="0" smtClean="0"/>
          </a:p>
          <a:p>
            <a:pPr marL="341313" indent="-341313"/>
            <a:endParaRPr lang="en-US" b="1" dirty="0"/>
          </a:p>
          <a:p>
            <a:pPr marL="341313" indent="-341313"/>
            <a:r>
              <a:rPr lang="en-US" b="1" dirty="0" smtClean="0"/>
              <a:t>a. </a:t>
            </a:r>
            <a:r>
              <a:rPr lang="en-US" dirty="0" smtClean="0"/>
              <a:t>If we start at G, one half step up the keyboard is G♯, also known as A♭.</a:t>
            </a:r>
            <a:r>
              <a:rPr lang="en-US" b="1" dirty="0" smtClean="0"/>
              <a:t> </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513" y="1920240"/>
            <a:ext cx="6995687" cy="2194560"/>
          </a:xfrm>
          <a:prstGeom prst="rect">
            <a:avLst/>
          </a:prstGeom>
        </p:spPr>
      </p:pic>
    </p:spTree>
    <p:extLst>
      <p:ext uri="{BB962C8B-B14F-4D97-AF65-F5344CB8AC3E}">
        <p14:creationId xmlns:p14="http://schemas.microsoft.com/office/powerpoint/2010/main" val="2040947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Half Steps, Whole Steps, and Octaves on a Keyboard (cont.)</a:t>
            </a:r>
            <a:endParaRPr lang="en-US" dirty="0"/>
          </a:p>
        </p:txBody>
      </p:sp>
      <p:sp>
        <p:nvSpPr>
          <p:cNvPr id="3" name="Content Placeholder 2"/>
          <p:cNvSpPr>
            <a:spLocks noGrp="1"/>
          </p:cNvSpPr>
          <p:nvPr>
            <p:ph idx="1"/>
          </p:nvPr>
        </p:nvSpPr>
        <p:spPr/>
        <p:txBody>
          <a:bodyPr/>
          <a:lstStyle/>
          <a:p>
            <a:pPr marL="341313" indent="-341313"/>
            <a:endParaRPr lang="en-US" b="1" dirty="0" smtClean="0"/>
          </a:p>
          <a:p>
            <a:pPr marL="341313" indent="-341313"/>
            <a:endParaRPr lang="en-US" b="1" dirty="0"/>
          </a:p>
          <a:p>
            <a:pPr marL="341313" indent="-341313"/>
            <a:endParaRPr lang="en-US" b="1" dirty="0" smtClean="0"/>
          </a:p>
          <a:p>
            <a:pPr marL="341313" indent="-341313"/>
            <a:endParaRPr lang="en-US" b="1" dirty="0"/>
          </a:p>
          <a:p>
            <a:pPr marL="341313" indent="-341313"/>
            <a:endParaRPr lang="en-US" b="1" dirty="0" smtClean="0"/>
          </a:p>
          <a:p>
            <a:pPr marL="341313" indent="-341313"/>
            <a:r>
              <a:rPr lang="en-US" b="1" dirty="0" smtClean="0"/>
              <a:t>b. </a:t>
            </a:r>
            <a:r>
              <a:rPr lang="en-US" dirty="0" smtClean="0"/>
              <a:t>Beginning with G♭, to find one whole step down, we need to count 2 half steps. So, a whole step down from G♭ is the note E. </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513" y="1295400"/>
            <a:ext cx="6995687" cy="219456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Determining Half Steps, Whole Steps, and Octaves on a Keyboard (cont.)</a:t>
            </a:r>
            <a:endParaRPr lang="en-US" dirty="0"/>
          </a:p>
        </p:txBody>
      </p:sp>
      <p:sp>
        <p:nvSpPr>
          <p:cNvPr id="3" name="Content Placeholder 2"/>
          <p:cNvSpPr>
            <a:spLocks noGrp="1"/>
          </p:cNvSpPr>
          <p:nvPr>
            <p:ph idx="1"/>
          </p:nvPr>
        </p:nvSpPr>
        <p:spPr/>
        <p:txBody>
          <a:bodyPr/>
          <a:lstStyle/>
          <a:p>
            <a:pPr marL="341313" indent="-341313"/>
            <a:endParaRPr lang="en-US" b="1" dirty="0" smtClean="0"/>
          </a:p>
          <a:p>
            <a:pPr marL="341313" indent="-341313"/>
            <a:endParaRPr lang="en-US" b="1" dirty="0"/>
          </a:p>
          <a:p>
            <a:pPr marL="341313" indent="-341313"/>
            <a:endParaRPr lang="en-US" b="1" dirty="0" smtClean="0"/>
          </a:p>
          <a:p>
            <a:pPr marL="341313" indent="-341313"/>
            <a:endParaRPr lang="en-US" b="1" dirty="0"/>
          </a:p>
          <a:p>
            <a:pPr marL="341313" indent="-341313"/>
            <a:endParaRPr lang="en-US" b="1" dirty="0" smtClean="0"/>
          </a:p>
          <a:p>
            <a:pPr marL="341313" indent="-341313"/>
            <a:r>
              <a:rPr lang="en-US" b="1" dirty="0" smtClean="0"/>
              <a:t>c. </a:t>
            </a:r>
            <a:r>
              <a:rPr lang="en-US" dirty="0" smtClean="0"/>
              <a:t>Beginning at G, we need to count up 12 half steps to the next octave. Counting this, we see that another G is located an octave up. </a:t>
            </a: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513" y="1295400"/>
            <a:ext cx="6995687" cy="2194560"/>
          </a:xfrm>
          <a:prstGeom prst="rect">
            <a:avLst/>
          </a:prstGeom>
        </p:spPr>
      </p:pic>
    </p:spTree>
    <p:extLst>
      <p:ext uri="{BB962C8B-B14F-4D97-AF65-F5344CB8AC3E}">
        <p14:creationId xmlns:p14="http://schemas.microsoft.com/office/powerpoint/2010/main" val="1234030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a:t>
            </a:r>
            <a:endParaRPr lang="en-US" dirty="0"/>
          </a:p>
        </p:txBody>
      </p:sp>
      <p:sp>
        <p:nvSpPr>
          <p:cNvPr id="3" name="Content Placeholder 2"/>
          <p:cNvSpPr>
            <a:spLocks noGrp="1"/>
          </p:cNvSpPr>
          <p:nvPr>
            <p:ph idx="1"/>
          </p:nvPr>
        </p:nvSpPr>
        <p:spPr/>
        <p:txBody>
          <a:bodyPr/>
          <a:lstStyle/>
          <a:p>
            <a:r>
              <a:rPr lang="en-US" dirty="0" smtClean="0"/>
              <a:t>In an octave, the frequency of the highest note always has twice the frequency of the lowest note. So, as you play Cs up the piano, the frequency of the note is doubling each time.</a:t>
            </a:r>
            <a:endParaRPr lang="en-US" dirty="0"/>
          </a:p>
        </p:txBody>
      </p:sp>
    </p:spTree>
    <p:extLst>
      <p:ext uri="{BB962C8B-B14F-4D97-AF65-F5344CB8AC3E}">
        <p14:creationId xmlns:p14="http://schemas.microsoft.com/office/powerpoint/2010/main" val="3648613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Frequencies of Octaves </a:t>
            </a:r>
            <a:endParaRPr lang="en-US" dirty="0"/>
          </a:p>
        </p:txBody>
      </p:sp>
      <p:sp>
        <p:nvSpPr>
          <p:cNvPr id="3" name="Content Placeholder 2"/>
          <p:cNvSpPr>
            <a:spLocks noGrp="1"/>
          </p:cNvSpPr>
          <p:nvPr>
            <p:ph idx="1"/>
          </p:nvPr>
        </p:nvSpPr>
        <p:spPr>
          <a:xfrm>
            <a:off x="457200" y="1280160"/>
            <a:ext cx="8229600" cy="3711785"/>
          </a:xfrm>
        </p:spPr>
        <p:txBody>
          <a:bodyPr>
            <a:spAutoFit/>
          </a:bodyPr>
          <a:lstStyle/>
          <a:p>
            <a:r>
              <a:rPr lang="en-US" dirty="0" smtClean="0"/>
              <a:t>What is the frequency of A</a:t>
            </a:r>
            <a:r>
              <a:rPr lang="en-US" baseline="-25000" dirty="0" smtClean="0"/>
              <a:t>1</a:t>
            </a:r>
            <a:r>
              <a:rPr lang="en-US" dirty="0" smtClean="0"/>
              <a:t> given that A</a:t>
            </a:r>
            <a:r>
              <a:rPr lang="en-US" baseline="-25000" dirty="0" smtClean="0"/>
              <a:t>3</a:t>
            </a:r>
            <a:r>
              <a:rPr lang="en-US" dirty="0" smtClean="0"/>
              <a:t> has a frequency of </a:t>
            </a:r>
            <a:r>
              <a:rPr lang="en-US" dirty="0" smtClean="0">
                <a:solidFill>
                  <a:srgbClr val="0000FF"/>
                </a:solidFill>
              </a:rPr>
              <a:t>220 Hz</a:t>
            </a:r>
            <a:r>
              <a:rPr lang="en-US" dirty="0" smtClean="0"/>
              <a:t>? </a:t>
            </a:r>
          </a:p>
          <a:p>
            <a:r>
              <a:rPr lang="en-US" b="1" dirty="0" smtClean="0"/>
              <a:t>Solution </a:t>
            </a:r>
          </a:p>
          <a:p>
            <a:r>
              <a:rPr lang="en-US" dirty="0" smtClean="0"/>
              <a:t>We know A</a:t>
            </a:r>
            <a:r>
              <a:rPr lang="en-US" baseline="-25000" dirty="0" smtClean="0"/>
              <a:t>3</a:t>
            </a:r>
            <a:r>
              <a:rPr lang="en-US" dirty="0" smtClean="0"/>
              <a:t> has a frequency of </a:t>
            </a:r>
            <a:r>
              <a:rPr lang="en-US" dirty="0" smtClean="0">
                <a:solidFill>
                  <a:srgbClr val="0000FF"/>
                </a:solidFill>
              </a:rPr>
              <a:t>220 Hz</a:t>
            </a:r>
            <a:r>
              <a:rPr lang="en-US" dirty="0" smtClean="0"/>
              <a:t>. We can use this information along with the fact that the frequency of a note is twice the frequency of the note an octave below it to find the frequency of A</a:t>
            </a:r>
            <a:r>
              <a:rPr lang="en-US" baseline="-25000" dirty="0" smtClean="0"/>
              <a:t>2</a:t>
            </a:r>
            <a:r>
              <a:rPr lang="en-US" dirty="0" smtClean="0"/>
              <a:t>. Thus, A</a:t>
            </a:r>
            <a:r>
              <a:rPr lang="en-US" baseline="-25000" dirty="0" smtClean="0"/>
              <a:t>2</a:t>
            </a:r>
            <a:r>
              <a:rPr lang="en-US" dirty="0" smtClean="0"/>
              <a:t> has a frequency that is    the frequency of A</a:t>
            </a:r>
            <a:r>
              <a:rPr lang="en-US" baseline="-25000" dirty="0" smtClean="0"/>
              <a:t>3</a:t>
            </a:r>
            <a:r>
              <a:rPr lang="en-US" dirty="0" smtClean="0"/>
              <a:t>, or </a:t>
            </a:r>
            <a:r>
              <a:rPr lang="en-US" dirty="0" smtClean="0">
                <a:solidFill>
                  <a:srgbClr val="0000FF"/>
                </a:solidFill>
              </a:rPr>
              <a:t>110 Hz</a:t>
            </a:r>
            <a:r>
              <a:rPr lang="en-US" dirty="0" smtClean="0"/>
              <a:t>. </a:t>
            </a:r>
            <a:endParaRPr lang="en-US" dirty="0"/>
          </a:p>
        </p:txBody>
      </p:sp>
      <p:graphicFrame>
        <p:nvGraphicFramePr>
          <p:cNvPr id="50179" name="Object 3"/>
          <p:cNvGraphicFramePr>
            <a:graphicFrameLocks noChangeAspect="1"/>
          </p:cNvGraphicFramePr>
          <p:nvPr/>
        </p:nvGraphicFramePr>
        <p:xfrm>
          <a:off x="3034352" y="4495800"/>
          <a:ext cx="190500" cy="444500"/>
        </p:xfrm>
        <a:graphic>
          <a:graphicData uri="http://schemas.openxmlformats.org/presentationml/2006/ole">
            <mc:AlternateContent xmlns:mc="http://schemas.openxmlformats.org/markup-compatibility/2006">
              <mc:Choice xmlns:v="urn:schemas-microsoft-com:vml" Requires="v">
                <p:oleObj spid="_x0000_s50196" name="Equation" r:id="rId3" imgW="190440" imgH="444240" progId="Equation.DSMT4">
                  <p:embed/>
                </p:oleObj>
              </mc:Choice>
              <mc:Fallback>
                <p:oleObj name="Equation" r:id="rId3" imgW="19044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4352" y="4495800"/>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Determining Frequencies of Octaves (cont.) </a:t>
            </a:r>
            <a:endParaRPr lang="en-US" dirty="0"/>
          </a:p>
        </p:txBody>
      </p:sp>
      <p:sp>
        <p:nvSpPr>
          <p:cNvPr id="3" name="Content Placeholder 2"/>
          <p:cNvSpPr>
            <a:spLocks noGrp="1"/>
          </p:cNvSpPr>
          <p:nvPr>
            <p:ph idx="1"/>
          </p:nvPr>
        </p:nvSpPr>
        <p:spPr>
          <a:xfrm>
            <a:off x="457200" y="1280160"/>
            <a:ext cx="8229600" cy="1815882"/>
          </a:xfrm>
        </p:spPr>
        <p:txBody>
          <a:bodyPr>
            <a:spAutoFit/>
          </a:bodyPr>
          <a:lstStyle/>
          <a:p>
            <a:r>
              <a:rPr lang="en-US" dirty="0" smtClean="0"/>
              <a:t>Then, to find the frequency of A</a:t>
            </a:r>
            <a:r>
              <a:rPr lang="en-US" baseline="-25000" dirty="0" smtClean="0"/>
              <a:t>1</a:t>
            </a:r>
            <a:r>
              <a:rPr lang="en-US" dirty="0" smtClean="0"/>
              <a:t> from the frequency of A</a:t>
            </a:r>
            <a:r>
              <a:rPr lang="en-US" baseline="-25000" dirty="0" smtClean="0"/>
              <a:t>2</a:t>
            </a:r>
            <a:r>
              <a:rPr lang="en-US" dirty="0" smtClean="0"/>
              <a:t>, we need to find    of </a:t>
            </a:r>
            <a:r>
              <a:rPr lang="en-US" dirty="0" smtClean="0">
                <a:solidFill>
                  <a:srgbClr val="000099"/>
                </a:solidFill>
              </a:rPr>
              <a:t>110 Hz</a:t>
            </a:r>
            <a:r>
              <a:rPr lang="en-US" dirty="0" smtClean="0"/>
              <a:t>, since A</a:t>
            </a:r>
            <a:r>
              <a:rPr lang="en-US" baseline="-25000" dirty="0" smtClean="0"/>
              <a:t>1</a:t>
            </a:r>
            <a:r>
              <a:rPr lang="en-US" dirty="0" smtClean="0"/>
              <a:t> is one octave below A</a:t>
            </a:r>
            <a:r>
              <a:rPr lang="en-US" baseline="-25000" dirty="0" smtClean="0"/>
              <a:t>2</a:t>
            </a:r>
            <a:r>
              <a:rPr lang="en-US" dirty="0" smtClean="0"/>
              <a:t>. Therefore, we arrive at our solution for the frequency of A</a:t>
            </a:r>
            <a:r>
              <a:rPr lang="en-US" baseline="-25000" dirty="0" smtClean="0"/>
              <a:t>1</a:t>
            </a:r>
            <a:r>
              <a:rPr lang="en-US" dirty="0" smtClean="0"/>
              <a:t>, which is    of </a:t>
            </a:r>
            <a:r>
              <a:rPr lang="en-US" dirty="0" smtClean="0">
                <a:solidFill>
                  <a:srgbClr val="000099"/>
                </a:solidFill>
              </a:rPr>
              <a:t>110</a:t>
            </a:r>
            <a:r>
              <a:rPr lang="en-US" dirty="0" smtClean="0"/>
              <a:t>, or </a:t>
            </a:r>
            <a:r>
              <a:rPr lang="en-US" dirty="0" smtClean="0">
                <a:solidFill>
                  <a:srgbClr val="FF0000"/>
                </a:solidFill>
              </a:rPr>
              <a:t>55 Hz</a:t>
            </a:r>
            <a:r>
              <a:rPr lang="en-US" dirty="0" smtClean="0"/>
              <a:t>.</a:t>
            </a:r>
            <a:endParaRPr lang="en-US" dirty="0"/>
          </a:p>
        </p:txBody>
      </p:sp>
      <p:graphicFrame>
        <p:nvGraphicFramePr>
          <p:cNvPr id="51202" name="Object 2"/>
          <p:cNvGraphicFramePr>
            <a:graphicFrameLocks noChangeAspect="1"/>
          </p:cNvGraphicFramePr>
          <p:nvPr/>
        </p:nvGraphicFramePr>
        <p:xfrm>
          <a:off x="3366448" y="1752600"/>
          <a:ext cx="190500" cy="444500"/>
        </p:xfrm>
        <a:graphic>
          <a:graphicData uri="http://schemas.openxmlformats.org/presentationml/2006/ole">
            <mc:AlternateContent xmlns:mc="http://schemas.openxmlformats.org/markup-compatibility/2006">
              <mc:Choice xmlns:v="urn:schemas-microsoft-com:vml" Requires="v">
                <p:oleObj spid="_x0000_s51236" name="Equation" r:id="rId3" imgW="190440" imgH="444240" progId="Equation.DSMT4">
                  <p:embed/>
                </p:oleObj>
              </mc:Choice>
              <mc:Fallback>
                <p:oleObj name="Equation" r:id="rId3" imgW="19044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6448" y="1752600"/>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3" name="Object 3"/>
          <p:cNvGraphicFramePr>
            <a:graphicFrameLocks noChangeAspect="1"/>
          </p:cNvGraphicFramePr>
          <p:nvPr/>
        </p:nvGraphicFramePr>
        <p:xfrm>
          <a:off x="4231944" y="2612408"/>
          <a:ext cx="190500" cy="444500"/>
        </p:xfrm>
        <a:graphic>
          <a:graphicData uri="http://schemas.openxmlformats.org/presentationml/2006/ole">
            <mc:AlternateContent xmlns:mc="http://schemas.openxmlformats.org/markup-compatibility/2006">
              <mc:Choice xmlns:v="urn:schemas-microsoft-com:vml" Requires="v">
                <p:oleObj spid="_x0000_s51237" name="Equation" r:id="rId5" imgW="190440" imgH="444240" progId="Equation.DSMT4">
                  <p:embed/>
                </p:oleObj>
              </mc:Choice>
              <mc:Fallback>
                <p:oleObj name="Equation" r:id="rId5" imgW="190440" imgH="4442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1944" y="2612408"/>
                        <a:ext cx="190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of Notes on a Piano </a:t>
            </a:r>
            <a:endParaRPr lang="en-US" dirty="0"/>
          </a:p>
        </p:txBody>
      </p:sp>
      <p:sp>
        <p:nvSpPr>
          <p:cNvPr id="3"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algn="ctr"/>
            <a:r>
              <a:rPr lang="en-US" b="1" dirty="0" smtClean="0">
                <a:solidFill>
                  <a:srgbClr val="000000"/>
                </a:solidFill>
              </a:rPr>
              <a:t>Frequency of Notes on a Piano </a:t>
            </a:r>
          </a:p>
          <a:p>
            <a:pPr algn="ctr"/>
            <a:r>
              <a:rPr lang="en-US" i="1" dirty="0" smtClean="0">
                <a:solidFill>
                  <a:srgbClr val="0000FF"/>
                </a:solidFill>
              </a:rPr>
              <a:t>F </a:t>
            </a:r>
            <a:r>
              <a:rPr lang="en-US" dirty="0" smtClean="0">
                <a:solidFill>
                  <a:srgbClr val="0000FF"/>
                </a:solidFill>
              </a:rPr>
              <a:t>= </a:t>
            </a:r>
            <a:r>
              <a:rPr lang="en-US" i="1" dirty="0" smtClean="0">
                <a:solidFill>
                  <a:srgbClr val="0000FF"/>
                </a:solidFill>
              </a:rPr>
              <a:t>F</a:t>
            </a:r>
            <a:r>
              <a:rPr lang="en-US" baseline="-25000" dirty="0" smtClean="0">
                <a:solidFill>
                  <a:srgbClr val="0000FF"/>
                </a:solidFill>
              </a:rPr>
              <a:t>0</a:t>
            </a:r>
            <a:r>
              <a:rPr lang="en-US" dirty="0" smtClean="0">
                <a:solidFill>
                  <a:srgbClr val="0000FF"/>
                </a:solidFill>
              </a:rPr>
              <a:t> ⋅ 1.059463</a:t>
            </a:r>
            <a:r>
              <a:rPr lang="en-US" i="1" baseline="30000" dirty="0" smtClean="0">
                <a:solidFill>
                  <a:srgbClr val="0000FF"/>
                </a:solidFill>
              </a:rPr>
              <a:t>x</a:t>
            </a:r>
            <a:r>
              <a:rPr lang="en-US" i="1" dirty="0" smtClean="0">
                <a:solidFill>
                  <a:srgbClr val="0000FF"/>
                </a:solidFill>
              </a:rPr>
              <a:t> </a:t>
            </a:r>
            <a:endParaRPr lang="en-US" b="1" dirty="0" smtClean="0">
              <a:solidFill>
                <a:srgbClr val="0000FF"/>
              </a:solidFill>
            </a:endParaRPr>
          </a:p>
          <a:p>
            <a:r>
              <a:rPr lang="en-US" dirty="0" smtClean="0">
                <a:solidFill>
                  <a:srgbClr val="000000"/>
                </a:solidFill>
              </a:rPr>
              <a:t>where </a:t>
            </a:r>
            <a:r>
              <a:rPr lang="en-US" i="1" dirty="0" smtClean="0">
                <a:solidFill>
                  <a:srgbClr val="000000"/>
                </a:solidFill>
              </a:rPr>
              <a:t>F</a:t>
            </a:r>
            <a:r>
              <a:rPr lang="en-US" baseline="-25000" dirty="0" smtClean="0">
                <a:solidFill>
                  <a:srgbClr val="000000"/>
                </a:solidFill>
              </a:rPr>
              <a:t>0</a:t>
            </a:r>
            <a:r>
              <a:rPr lang="en-US" dirty="0" smtClean="0">
                <a:solidFill>
                  <a:srgbClr val="000000"/>
                </a:solidFill>
              </a:rPr>
              <a:t> is the reference frequency and </a:t>
            </a:r>
            <a:r>
              <a:rPr lang="en-US" i="1" dirty="0" smtClean="0">
                <a:solidFill>
                  <a:srgbClr val="000000"/>
                </a:solidFill>
              </a:rPr>
              <a:t>x</a:t>
            </a:r>
            <a:r>
              <a:rPr lang="en-US" dirty="0" smtClean="0">
                <a:solidFill>
                  <a:srgbClr val="000000"/>
                </a:solidFill>
              </a:rPr>
              <a:t> is the number of half steps up from </a:t>
            </a:r>
            <a:r>
              <a:rPr lang="en-US" i="1" dirty="0" smtClean="0">
                <a:solidFill>
                  <a:srgbClr val="000000"/>
                </a:solidFill>
              </a:rPr>
              <a:t>F</a:t>
            </a:r>
            <a:r>
              <a:rPr lang="en-US" baseline="-25000" dirty="0" smtClean="0">
                <a:solidFill>
                  <a:srgbClr val="000000"/>
                </a:solidFill>
              </a:rPr>
              <a:t>0</a:t>
            </a:r>
            <a:r>
              <a:rPr lang="en-US" dirty="0" smtClean="0">
                <a:solidFill>
                  <a:srgbClr val="000000"/>
                </a:solidFill>
              </a:rPr>
              <a:t>.</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Frequency of Notes from A</a:t>
            </a:r>
            <a:r>
              <a:rPr lang="en-US" baseline="-25000" dirty="0" smtClean="0"/>
              <a:t>3</a:t>
            </a:r>
            <a:r>
              <a:rPr lang="en-US" dirty="0" smtClean="0"/>
              <a:t> to A</a:t>
            </a:r>
            <a:r>
              <a:rPr lang="en-US" baseline="-25000" dirty="0" smtClean="0"/>
              <a:t>4</a:t>
            </a:r>
            <a:endParaRPr lang="en-US" baseline="-25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49681178"/>
              </p:ext>
            </p:extLst>
          </p:nvPr>
        </p:nvGraphicFramePr>
        <p:xfrm>
          <a:off x="838200" y="1279525"/>
          <a:ext cx="7391400" cy="2966720"/>
        </p:xfrm>
        <a:graphic>
          <a:graphicData uri="http://schemas.openxmlformats.org/drawingml/2006/table">
            <a:tbl>
              <a:tblPr firstRow="1" bandRow="1">
                <a:tableStyleId>{5C22544A-7EE6-4342-B048-85BDC9FD1C3A}</a:tableStyleId>
              </a:tblPr>
              <a:tblGrid>
                <a:gridCol w="1066800"/>
                <a:gridCol w="2590800"/>
                <a:gridCol w="1066800"/>
                <a:gridCol w="2667000"/>
              </a:tblGrid>
              <a:tr h="370840">
                <a:tc>
                  <a:txBody>
                    <a:bodyPr/>
                    <a:lstStyle/>
                    <a:p>
                      <a:pPr algn="ctr"/>
                      <a:r>
                        <a:rPr lang="en-US" dirty="0" smtClean="0"/>
                        <a:t>Note</a:t>
                      </a:r>
                      <a:endParaRPr lang="en-US" dirty="0"/>
                    </a:p>
                  </a:txBody>
                  <a:tcPr/>
                </a:tc>
                <a:tc>
                  <a:txBody>
                    <a:bodyPr/>
                    <a:lstStyle/>
                    <a:p>
                      <a:pPr algn="ctr"/>
                      <a:r>
                        <a:rPr lang="en-US" dirty="0" smtClean="0"/>
                        <a:t>Frequency</a:t>
                      </a:r>
                      <a:endParaRPr lang="en-US" dirty="0"/>
                    </a:p>
                  </a:txBody>
                  <a:tcPr/>
                </a:tc>
                <a:tc>
                  <a:txBody>
                    <a:bodyPr/>
                    <a:lstStyle/>
                    <a:p>
                      <a:pPr algn="ctr"/>
                      <a:r>
                        <a:rPr lang="en-US" dirty="0" smtClean="0"/>
                        <a:t>Note</a:t>
                      </a:r>
                      <a:endParaRPr lang="en-US" dirty="0"/>
                    </a:p>
                  </a:txBody>
                  <a:tcPr/>
                </a:tc>
                <a:tc>
                  <a:txBody>
                    <a:bodyPr/>
                    <a:lstStyle/>
                    <a:p>
                      <a:pPr algn="ctr"/>
                      <a:r>
                        <a:rPr lang="en-US" dirty="0" smtClean="0"/>
                        <a:t>Frequency</a:t>
                      </a:r>
                      <a:endParaRPr lang="en-US" dirty="0"/>
                    </a:p>
                  </a:txBody>
                  <a:tcPr/>
                </a:tc>
              </a:tr>
              <a:tr h="370840">
                <a:tc>
                  <a:txBody>
                    <a:bodyPr/>
                    <a:lstStyle/>
                    <a:p>
                      <a:pPr algn="ctr"/>
                      <a:r>
                        <a:rPr lang="en-US" dirty="0" smtClean="0"/>
                        <a:t>A</a:t>
                      </a:r>
                      <a:r>
                        <a:rPr lang="en-US" baseline="-25000" dirty="0" smtClean="0"/>
                        <a:t>3</a:t>
                      </a:r>
                      <a:endParaRPr lang="en-US" baseline="-25000" dirty="0"/>
                    </a:p>
                  </a:txBody>
                  <a:tcPr/>
                </a:tc>
                <a:tc>
                  <a:txBody>
                    <a:bodyPr/>
                    <a:lstStyle/>
                    <a:p>
                      <a:pPr algn="ctr"/>
                      <a:r>
                        <a:rPr lang="en-US" dirty="0" smtClean="0"/>
                        <a:t>220</a:t>
                      </a:r>
                      <a:endParaRPr lang="en-US" dirty="0"/>
                    </a:p>
                  </a:txBody>
                  <a:tcPr/>
                </a:tc>
                <a:tc>
                  <a:txBody>
                    <a:bodyPr/>
                    <a:lstStyle/>
                    <a:p>
                      <a:pPr algn="ctr"/>
                      <a:r>
                        <a:rPr lang="en-US" dirty="0" smtClean="0"/>
                        <a:t>E</a:t>
                      </a:r>
                      <a:endParaRPr lang="en-US" dirty="0"/>
                    </a:p>
                  </a:txBody>
                  <a:tcPr/>
                </a:tc>
                <a:tc>
                  <a:txBody>
                    <a:bodyPr/>
                    <a:lstStyle/>
                    <a:p>
                      <a:pPr algn="ctr"/>
                      <a:endParaRPr lang="en-US" dirty="0"/>
                    </a:p>
                  </a:txBody>
                  <a:tcPr/>
                </a:tc>
              </a:tr>
              <a:tr h="370840">
                <a:tc>
                  <a:txBody>
                    <a:bodyPr/>
                    <a:lstStyle/>
                    <a:p>
                      <a:pPr algn="ctr"/>
                      <a:r>
                        <a:rPr lang="en-US" dirty="0" smtClean="0"/>
                        <a:t>A</a:t>
                      </a:r>
                      <a:r>
                        <a:rPr lang="en-US" dirty="0" smtClean="0">
                          <a:sym typeface="Symbol"/>
                        </a:rPr>
                        <a:t></a:t>
                      </a:r>
                      <a:endParaRPr lang="en-US" dirty="0"/>
                    </a:p>
                  </a:txBody>
                  <a:tcPr/>
                </a:tc>
                <a:tc>
                  <a:txBody>
                    <a:bodyPr/>
                    <a:lstStyle/>
                    <a:p>
                      <a:pPr algn="ctr"/>
                      <a:endParaRPr lang="en-US" dirty="0"/>
                    </a:p>
                  </a:txBody>
                  <a:tcPr/>
                </a:tc>
                <a:tc>
                  <a:txBody>
                    <a:bodyPr/>
                    <a:lstStyle/>
                    <a:p>
                      <a:pPr algn="ctr"/>
                      <a:r>
                        <a:rPr lang="en-US" dirty="0" smtClean="0"/>
                        <a:t>F</a:t>
                      </a:r>
                      <a:endParaRPr lang="en-US" dirty="0"/>
                    </a:p>
                  </a:txBody>
                  <a:tcPr/>
                </a:tc>
                <a:tc>
                  <a:txBody>
                    <a:bodyPr/>
                    <a:lstStyle/>
                    <a:p>
                      <a:pPr algn="ctr"/>
                      <a:endParaRPr lang="en-US" dirty="0"/>
                    </a:p>
                  </a:txBody>
                  <a:tcPr/>
                </a:tc>
              </a:tr>
              <a:tr h="370840">
                <a:tc>
                  <a:txBody>
                    <a:bodyPr/>
                    <a:lstStyle/>
                    <a:p>
                      <a:pPr algn="ctr"/>
                      <a:r>
                        <a:rPr lang="en-US" dirty="0" smtClean="0"/>
                        <a:t>B</a:t>
                      </a:r>
                      <a:endParaRPr lang="en-US" dirty="0"/>
                    </a:p>
                  </a:txBody>
                  <a:tcPr/>
                </a:tc>
                <a:tc>
                  <a:txBody>
                    <a:bodyPr/>
                    <a:lstStyle/>
                    <a:p>
                      <a:pPr algn="ctr"/>
                      <a:endParaRPr lang="en-US"/>
                    </a:p>
                  </a:txBody>
                  <a:tcPr/>
                </a:tc>
                <a:tc>
                  <a:txBody>
                    <a:bodyPr/>
                    <a:lstStyle/>
                    <a:p>
                      <a:pPr algn="ctr"/>
                      <a:r>
                        <a:rPr lang="en-US" dirty="0" smtClean="0"/>
                        <a:t>F</a:t>
                      </a:r>
                      <a:r>
                        <a:rPr lang="en-US" dirty="0" smtClean="0">
                          <a:sym typeface="Symbol"/>
                        </a:rPr>
                        <a:t></a:t>
                      </a:r>
                      <a:endParaRPr lang="en-US" dirty="0"/>
                    </a:p>
                  </a:txBody>
                  <a:tcPr/>
                </a:tc>
                <a:tc>
                  <a:txBody>
                    <a:bodyPr/>
                    <a:lstStyle/>
                    <a:p>
                      <a:pPr algn="ctr"/>
                      <a:endParaRPr lang="en-US"/>
                    </a:p>
                  </a:txBody>
                  <a:tcPr/>
                </a:tc>
              </a:tr>
              <a:tr h="370840">
                <a:tc>
                  <a:txBody>
                    <a:bodyPr/>
                    <a:lstStyle/>
                    <a:p>
                      <a:pPr algn="ctr"/>
                      <a:r>
                        <a:rPr lang="en-US" dirty="0" smtClean="0"/>
                        <a:t>C</a:t>
                      </a:r>
                      <a:endParaRPr lang="en-US" dirty="0"/>
                    </a:p>
                  </a:txBody>
                  <a:tcPr/>
                </a:tc>
                <a:tc>
                  <a:txBody>
                    <a:bodyPr/>
                    <a:lstStyle/>
                    <a:p>
                      <a:pPr algn="ctr"/>
                      <a:endParaRPr lang="en-US"/>
                    </a:p>
                  </a:txBody>
                  <a:tcPr/>
                </a:tc>
                <a:tc>
                  <a:txBody>
                    <a:bodyPr/>
                    <a:lstStyle/>
                    <a:p>
                      <a:pPr algn="ctr"/>
                      <a:r>
                        <a:rPr lang="en-US" dirty="0" smtClean="0"/>
                        <a:t>G</a:t>
                      </a:r>
                      <a:endParaRPr lang="en-US" dirty="0"/>
                    </a:p>
                  </a:txBody>
                  <a:tcPr/>
                </a:tc>
                <a:tc>
                  <a:txBody>
                    <a:bodyPr/>
                    <a:lstStyle/>
                    <a:p>
                      <a:pPr algn="ctr"/>
                      <a:endParaRPr lang="en-US"/>
                    </a:p>
                  </a:txBody>
                  <a:tcPr/>
                </a:tc>
              </a:tr>
              <a:tr h="370840">
                <a:tc>
                  <a:txBody>
                    <a:bodyPr/>
                    <a:lstStyle/>
                    <a:p>
                      <a:pPr algn="ctr"/>
                      <a:r>
                        <a:rPr lang="en-US" dirty="0" smtClean="0"/>
                        <a:t>C</a:t>
                      </a:r>
                      <a:r>
                        <a:rPr lang="en-US" dirty="0" smtClean="0">
                          <a:sym typeface="Symbol"/>
                        </a:rPr>
                        <a:t></a:t>
                      </a:r>
                      <a:endParaRPr lang="en-US" dirty="0"/>
                    </a:p>
                  </a:txBody>
                  <a:tcPr/>
                </a:tc>
                <a:tc>
                  <a:txBody>
                    <a:bodyPr/>
                    <a:lstStyle/>
                    <a:p>
                      <a:pPr algn="ctr"/>
                      <a:endParaRPr lang="en-US"/>
                    </a:p>
                  </a:txBody>
                  <a:tcPr/>
                </a:tc>
                <a:tc>
                  <a:txBody>
                    <a:bodyPr/>
                    <a:lstStyle/>
                    <a:p>
                      <a:pPr algn="ctr"/>
                      <a:r>
                        <a:rPr lang="en-US" dirty="0" smtClean="0"/>
                        <a:t>G</a:t>
                      </a:r>
                      <a:r>
                        <a:rPr lang="en-US" dirty="0" smtClean="0">
                          <a:sym typeface="Symbol"/>
                        </a:rPr>
                        <a:t></a:t>
                      </a:r>
                      <a:endParaRPr lang="en-US" dirty="0"/>
                    </a:p>
                  </a:txBody>
                  <a:tcPr/>
                </a:tc>
                <a:tc>
                  <a:txBody>
                    <a:bodyPr/>
                    <a:lstStyle/>
                    <a:p>
                      <a:pPr algn="ctr"/>
                      <a:endParaRPr lang="en-US"/>
                    </a:p>
                  </a:txBody>
                  <a:tcPr/>
                </a:tc>
              </a:tr>
              <a:tr h="370840">
                <a:tc>
                  <a:txBody>
                    <a:bodyPr/>
                    <a:lstStyle/>
                    <a:p>
                      <a:pPr algn="ctr"/>
                      <a:r>
                        <a:rPr lang="en-US" dirty="0" smtClean="0"/>
                        <a:t>D</a:t>
                      </a:r>
                      <a:endParaRPr lang="en-US" dirty="0"/>
                    </a:p>
                  </a:txBody>
                  <a:tcPr/>
                </a:tc>
                <a:tc>
                  <a:txBody>
                    <a:bodyPr/>
                    <a:lstStyle/>
                    <a:p>
                      <a:pPr algn="ctr"/>
                      <a:endParaRPr lang="en-US"/>
                    </a:p>
                  </a:txBody>
                  <a:tcPr/>
                </a:tc>
                <a:tc>
                  <a:txBody>
                    <a:bodyPr/>
                    <a:lstStyle/>
                    <a:p>
                      <a:pPr algn="ctr"/>
                      <a:r>
                        <a:rPr lang="en-US" dirty="0" smtClean="0"/>
                        <a:t>A</a:t>
                      </a:r>
                      <a:r>
                        <a:rPr lang="en-US" baseline="-25000" dirty="0" smtClean="0"/>
                        <a:t>4</a:t>
                      </a:r>
                      <a:endParaRPr lang="en-US" baseline="-25000" dirty="0"/>
                    </a:p>
                  </a:txBody>
                  <a:tcPr/>
                </a:tc>
                <a:tc>
                  <a:txBody>
                    <a:bodyPr/>
                    <a:lstStyle/>
                    <a:p>
                      <a:pPr algn="ctr"/>
                      <a:endParaRPr lang="en-US" dirty="0"/>
                    </a:p>
                  </a:txBody>
                  <a:tcPr/>
                </a:tc>
              </a:tr>
              <a:tr h="370840">
                <a:tc>
                  <a:txBody>
                    <a:bodyPr/>
                    <a:lstStyle/>
                    <a:p>
                      <a:pPr algn="ctr"/>
                      <a:r>
                        <a:rPr lang="en-US" dirty="0" smtClean="0"/>
                        <a:t>D</a:t>
                      </a:r>
                      <a:r>
                        <a:rPr lang="en-US" dirty="0" smtClean="0">
                          <a:sym typeface="Symbol"/>
                        </a:rPr>
                        <a:t></a:t>
                      </a:r>
                      <a:endParaRPr lang="en-US" dirty="0"/>
                    </a:p>
                  </a:txBody>
                  <a:tcPr/>
                </a:tc>
                <a:tc>
                  <a:txBody>
                    <a:bodyPr/>
                    <a:lstStyle/>
                    <a:p>
                      <a:pPr algn="ctr"/>
                      <a:endParaRPr lang="en-US" dirty="0"/>
                    </a:p>
                  </a:txBody>
                  <a:tcPr/>
                </a:tc>
                <a:tc>
                  <a:txBody>
                    <a:bodyPr/>
                    <a:lstStyle/>
                    <a:p>
                      <a:pPr algn="ctr"/>
                      <a:endParaRPr lang="en-US" dirty="0"/>
                    </a:p>
                  </a:txBody>
                  <a:tcPr/>
                </a:tc>
                <a:tc>
                  <a:txBody>
                    <a:bodyPr/>
                    <a:lstStyle/>
                    <a:p>
                      <a:pPr algn="ctr"/>
                      <a:endParaRPr lang="en-US" dirty="0"/>
                    </a:p>
                  </a:txBody>
                  <a:tcPr/>
                </a:tc>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471042023"/>
              </p:ext>
            </p:extLst>
          </p:nvPr>
        </p:nvGraphicFramePr>
        <p:xfrm>
          <a:off x="2241550" y="1981200"/>
          <a:ext cx="2019300" cy="381000"/>
        </p:xfrm>
        <a:graphic>
          <a:graphicData uri="http://schemas.openxmlformats.org/presentationml/2006/ole">
            <mc:AlternateContent xmlns:mc="http://schemas.openxmlformats.org/markup-compatibility/2006">
              <mc:Choice xmlns:v="urn:schemas-microsoft-com:vml" Requires="v">
                <p:oleObj spid="_x0000_s74905" name="Equation" r:id="rId3" imgW="2019240" imgH="380880" progId="Equation.DSMT4">
                  <p:embed/>
                </p:oleObj>
              </mc:Choice>
              <mc:Fallback>
                <p:oleObj name="Equation" r:id="rId3" imgW="2019240" imgH="380880" progId="Equation.DSMT4">
                  <p:embed/>
                  <p:pic>
                    <p:nvPicPr>
                      <p:cNvPr id="0" name="Object 4"/>
                      <p:cNvPicPr>
                        <a:picLocks noChangeAspect="1" noChangeArrowheads="1"/>
                      </p:cNvPicPr>
                      <p:nvPr/>
                    </p:nvPicPr>
                    <p:blipFill>
                      <a:blip r:embed="rId4"/>
                      <a:srcRect/>
                      <a:stretch>
                        <a:fillRect/>
                      </a:stretch>
                    </p:blipFill>
                    <p:spPr bwMode="auto">
                      <a:xfrm>
                        <a:off x="2241550" y="19812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058928178"/>
              </p:ext>
            </p:extLst>
          </p:nvPr>
        </p:nvGraphicFramePr>
        <p:xfrm>
          <a:off x="1993900" y="2362200"/>
          <a:ext cx="2463800" cy="381000"/>
        </p:xfrm>
        <a:graphic>
          <a:graphicData uri="http://schemas.openxmlformats.org/presentationml/2006/ole">
            <mc:AlternateContent xmlns:mc="http://schemas.openxmlformats.org/markup-compatibility/2006">
              <mc:Choice xmlns:v="urn:schemas-microsoft-com:vml" Requires="v">
                <p:oleObj spid="_x0000_s74906" name="Equation" r:id="rId5" imgW="2463480" imgH="380880" progId="Equation.DSMT4">
                  <p:embed/>
                </p:oleObj>
              </mc:Choice>
              <mc:Fallback>
                <p:oleObj name="Equation" r:id="rId5" imgW="2463480" imgH="380880" progId="Equation.DSMT4">
                  <p:embed/>
                  <p:pic>
                    <p:nvPicPr>
                      <p:cNvPr id="0" name="Object 4"/>
                      <p:cNvPicPr>
                        <a:picLocks noChangeAspect="1" noChangeArrowheads="1"/>
                      </p:cNvPicPr>
                      <p:nvPr/>
                    </p:nvPicPr>
                    <p:blipFill>
                      <a:blip r:embed="rId6"/>
                      <a:srcRect/>
                      <a:stretch>
                        <a:fillRect/>
                      </a:stretch>
                    </p:blipFill>
                    <p:spPr bwMode="auto">
                      <a:xfrm>
                        <a:off x="1993900" y="2362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925091847"/>
              </p:ext>
            </p:extLst>
          </p:nvPr>
        </p:nvGraphicFramePr>
        <p:xfrm>
          <a:off x="1981200" y="2743200"/>
          <a:ext cx="2463800" cy="381000"/>
        </p:xfrm>
        <a:graphic>
          <a:graphicData uri="http://schemas.openxmlformats.org/presentationml/2006/ole">
            <mc:AlternateContent xmlns:mc="http://schemas.openxmlformats.org/markup-compatibility/2006">
              <mc:Choice xmlns:v="urn:schemas-microsoft-com:vml" Requires="v">
                <p:oleObj spid="_x0000_s74907" name="Equation" r:id="rId7" imgW="2463480" imgH="380880" progId="Equation.DSMT4">
                  <p:embed/>
                </p:oleObj>
              </mc:Choice>
              <mc:Fallback>
                <p:oleObj name="Equation" r:id="rId7" imgW="2463480" imgH="380880" progId="Equation.DSMT4">
                  <p:embed/>
                  <p:pic>
                    <p:nvPicPr>
                      <p:cNvPr id="0" name="Object 5"/>
                      <p:cNvPicPr>
                        <a:picLocks noChangeAspect="1" noChangeArrowheads="1"/>
                      </p:cNvPicPr>
                      <p:nvPr/>
                    </p:nvPicPr>
                    <p:blipFill>
                      <a:blip r:embed="rId8"/>
                      <a:srcRect/>
                      <a:stretch>
                        <a:fillRect/>
                      </a:stretch>
                    </p:blipFill>
                    <p:spPr bwMode="auto">
                      <a:xfrm>
                        <a:off x="1981200" y="2743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4213295608"/>
              </p:ext>
            </p:extLst>
          </p:nvPr>
        </p:nvGraphicFramePr>
        <p:xfrm>
          <a:off x="1981200" y="3124200"/>
          <a:ext cx="2463800" cy="381000"/>
        </p:xfrm>
        <a:graphic>
          <a:graphicData uri="http://schemas.openxmlformats.org/presentationml/2006/ole">
            <mc:AlternateContent xmlns:mc="http://schemas.openxmlformats.org/markup-compatibility/2006">
              <mc:Choice xmlns:v="urn:schemas-microsoft-com:vml" Requires="v">
                <p:oleObj spid="_x0000_s74908" name="Equation" r:id="rId9" imgW="2463480" imgH="380880" progId="Equation.DSMT4">
                  <p:embed/>
                </p:oleObj>
              </mc:Choice>
              <mc:Fallback>
                <p:oleObj name="Equation" r:id="rId9" imgW="2463480" imgH="380880" progId="Equation.DSMT4">
                  <p:embed/>
                  <p:pic>
                    <p:nvPicPr>
                      <p:cNvPr id="0" name="Object 6"/>
                      <p:cNvPicPr>
                        <a:picLocks noChangeAspect="1" noChangeArrowheads="1"/>
                      </p:cNvPicPr>
                      <p:nvPr/>
                    </p:nvPicPr>
                    <p:blipFill>
                      <a:blip r:embed="rId10"/>
                      <a:srcRect/>
                      <a:stretch>
                        <a:fillRect/>
                      </a:stretch>
                    </p:blipFill>
                    <p:spPr bwMode="auto">
                      <a:xfrm>
                        <a:off x="1981200" y="3124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951064770"/>
              </p:ext>
            </p:extLst>
          </p:nvPr>
        </p:nvGraphicFramePr>
        <p:xfrm>
          <a:off x="1962150" y="3505200"/>
          <a:ext cx="2451100" cy="381000"/>
        </p:xfrm>
        <a:graphic>
          <a:graphicData uri="http://schemas.openxmlformats.org/presentationml/2006/ole">
            <mc:AlternateContent xmlns:mc="http://schemas.openxmlformats.org/markup-compatibility/2006">
              <mc:Choice xmlns:v="urn:schemas-microsoft-com:vml" Requires="v">
                <p:oleObj spid="_x0000_s74909" name="Equation" r:id="rId11" imgW="2450880" imgH="380880" progId="Equation.DSMT4">
                  <p:embed/>
                </p:oleObj>
              </mc:Choice>
              <mc:Fallback>
                <p:oleObj name="Equation" r:id="rId11" imgW="2450880" imgH="380880" progId="Equation.DSMT4">
                  <p:embed/>
                  <p:pic>
                    <p:nvPicPr>
                      <p:cNvPr id="0" name="Object 7"/>
                      <p:cNvPicPr>
                        <a:picLocks noChangeAspect="1" noChangeArrowheads="1"/>
                      </p:cNvPicPr>
                      <p:nvPr/>
                    </p:nvPicPr>
                    <p:blipFill>
                      <a:blip r:embed="rId12"/>
                      <a:srcRect/>
                      <a:stretch>
                        <a:fillRect/>
                      </a:stretch>
                    </p:blipFill>
                    <p:spPr bwMode="auto">
                      <a:xfrm>
                        <a:off x="1962150" y="3505200"/>
                        <a:ext cx="245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4005194713"/>
              </p:ext>
            </p:extLst>
          </p:nvPr>
        </p:nvGraphicFramePr>
        <p:xfrm>
          <a:off x="1962150" y="3886200"/>
          <a:ext cx="2463800" cy="381000"/>
        </p:xfrm>
        <a:graphic>
          <a:graphicData uri="http://schemas.openxmlformats.org/presentationml/2006/ole">
            <mc:AlternateContent xmlns:mc="http://schemas.openxmlformats.org/markup-compatibility/2006">
              <mc:Choice xmlns:v="urn:schemas-microsoft-com:vml" Requires="v">
                <p:oleObj spid="_x0000_s74910" name="Equation" r:id="rId13" imgW="2463480" imgH="380880" progId="Equation.DSMT4">
                  <p:embed/>
                </p:oleObj>
              </mc:Choice>
              <mc:Fallback>
                <p:oleObj name="Equation" r:id="rId13" imgW="2463480" imgH="380880" progId="Equation.DSMT4">
                  <p:embed/>
                  <p:pic>
                    <p:nvPicPr>
                      <p:cNvPr id="0" name="Object 8"/>
                      <p:cNvPicPr>
                        <a:picLocks noChangeAspect="1" noChangeArrowheads="1"/>
                      </p:cNvPicPr>
                      <p:nvPr/>
                    </p:nvPicPr>
                    <p:blipFill>
                      <a:blip r:embed="rId14"/>
                      <a:srcRect/>
                      <a:stretch>
                        <a:fillRect/>
                      </a:stretch>
                    </p:blipFill>
                    <p:spPr bwMode="auto">
                      <a:xfrm>
                        <a:off x="1962150" y="3886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03636424"/>
              </p:ext>
            </p:extLst>
          </p:nvPr>
        </p:nvGraphicFramePr>
        <p:xfrm>
          <a:off x="5683250" y="1600200"/>
          <a:ext cx="2476500" cy="381000"/>
        </p:xfrm>
        <a:graphic>
          <a:graphicData uri="http://schemas.openxmlformats.org/presentationml/2006/ole">
            <mc:AlternateContent xmlns:mc="http://schemas.openxmlformats.org/markup-compatibility/2006">
              <mc:Choice xmlns:v="urn:schemas-microsoft-com:vml" Requires="v">
                <p:oleObj spid="_x0000_s74911" name="Equation" r:id="rId15" imgW="2476440" imgH="380880" progId="Equation.DSMT4">
                  <p:embed/>
                </p:oleObj>
              </mc:Choice>
              <mc:Fallback>
                <p:oleObj name="Equation" r:id="rId15" imgW="2476440" imgH="380880" progId="Equation.DSMT4">
                  <p:embed/>
                  <p:pic>
                    <p:nvPicPr>
                      <p:cNvPr id="0" name="Object 9"/>
                      <p:cNvPicPr>
                        <a:picLocks noChangeAspect="1" noChangeArrowheads="1"/>
                      </p:cNvPicPr>
                      <p:nvPr/>
                    </p:nvPicPr>
                    <p:blipFill>
                      <a:blip r:embed="rId16"/>
                      <a:srcRect/>
                      <a:stretch>
                        <a:fillRect/>
                      </a:stretch>
                    </p:blipFill>
                    <p:spPr bwMode="auto">
                      <a:xfrm>
                        <a:off x="5683250" y="1600200"/>
                        <a:ext cx="247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720441014"/>
              </p:ext>
            </p:extLst>
          </p:nvPr>
        </p:nvGraphicFramePr>
        <p:xfrm>
          <a:off x="5676900" y="1981200"/>
          <a:ext cx="2476500" cy="381000"/>
        </p:xfrm>
        <a:graphic>
          <a:graphicData uri="http://schemas.openxmlformats.org/presentationml/2006/ole">
            <mc:AlternateContent xmlns:mc="http://schemas.openxmlformats.org/markup-compatibility/2006">
              <mc:Choice xmlns:v="urn:schemas-microsoft-com:vml" Requires="v">
                <p:oleObj spid="_x0000_s74912" name="Equation" r:id="rId17" imgW="2476440" imgH="380880" progId="Equation.DSMT4">
                  <p:embed/>
                </p:oleObj>
              </mc:Choice>
              <mc:Fallback>
                <p:oleObj name="Equation" r:id="rId17" imgW="2476440" imgH="380880" progId="Equation.DSMT4">
                  <p:embed/>
                  <p:pic>
                    <p:nvPicPr>
                      <p:cNvPr id="0" name="Object 10"/>
                      <p:cNvPicPr>
                        <a:picLocks noChangeAspect="1" noChangeArrowheads="1"/>
                      </p:cNvPicPr>
                      <p:nvPr/>
                    </p:nvPicPr>
                    <p:blipFill>
                      <a:blip r:embed="rId18"/>
                      <a:srcRect/>
                      <a:stretch>
                        <a:fillRect/>
                      </a:stretch>
                    </p:blipFill>
                    <p:spPr bwMode="auto">
                      <a:xfrm>
                        <a:off x="5676900" y="1981200"/>
                        <a:ext cx="247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17143122"/>
              </p:ext>
            </p:extLst>
          </p:nvPr>
        </p:nvGraphicFramePr>
        <p:xfrm>
          <a:off x="5683250" y="2362200"/>
          <a:ext cx="2463800" cy="381000"/>
        </p:xfrm>
        <a:graphic>
          <a:graphicData uri="http://schemas.openxmlformats.org/presentationml/2006/ole">
            <mc:AlternateContent xmlns:mc="http://schemas.openxmlformats.org/markup-compatibility/2006">
              <mc:Choice xmlns:v="urn:schemas-microsoft-com:vml" Requires="v">
                <p:oleObj spid="_x0000_s74913" name="Equation" r:id="rId19" imgW="2463480" imgH="380880" progId="Equation.DSMT4">
                  <p:embed/>
                </p:oleObj>
              </mc:Choice>
              <mc:Fallback>
                <p:oleObj name="Equation" r:id="rId19" imgW="2463480" imgH="380880" progId="Equation.DSMT4">
                  <p:embed/>
                  <p:pic>
                    <p:nvPicPr>
                      <p:cNvPr id="0" name="Object 11"/>
                      <p:cNvPicPr>
                        <a:picLocks noChangeAspect="1" noChangeArrowheads="1"/>
                      </p:cNvPicPr>
                      <p:nvPr/>
                    </p:nvPicPr>
                    <p:blipFill>
                      <a:blip r:embed="rId20"/>
                      <a:srcRect/>
                      <a:stretch>
                        <a:fillRect/>
                      </a:stretch>
                    </p:blipFill>
                    <p:spPr bwMode="auto">
                      <a:xfrm>
                        <a:off x="5683250" y="2362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13"/>
          <p:cNvGraphicFramePr>
            <a:graphicFrameLocks noChangeAspect="1"/>
          </p:cNvGraphicFramePr>
          <p:nvPr>
            <p:extLst>
              <p:ext uri="{D42A27DB-BD31-4B8C-83A1-F6EECF244321}">
                <p14:modId xmlns:p14="http://schemas.microsoft.com/office/powerpoint/2010/main" val="731814886"/>
              </p:ext>
            </p:extLst>
          </p:nvPr>
        </p:nvGraphicFramePr>
        <p:xfrm>
          <a:off x="5689600" y="2743200"/>
          <a:ext cx="2463800" cy="381000"/>
        </p:xfrm>
        <a:graphic>
          <a:graphicData uri="http://schemas.openxmlformats.org/presentationml/2006/ole">
            <mc:AlternateContent xmlns:mc="http://schemas.openxmlformats.org/markup-compatibility/2006">
              <mc:Choice xmlns:v="urn:schemas-microsoft-com:vml" Requires="v">
                <p:oleObj spid="_x0000_s74914" name="Equation" r:id="rId21" imgW="2463480" imgH="380880" progId="Equation.DSMT4">
                  <p:embed/>
                </p:oleObj>
              </mc:Choice>
              <mc:Fallback>
                <p:oleObj name="Equation" r:id="rId21" imgW="2463480" imgH="380880" progId="Equation.DSMT4">
                  <p:embed/>
                  <p:pic>
                    <p:nvPicPr>
                      <p:cNvPr id="0" name="Object 12"/>
                      <p:cNvPicPr>
                        <a:picLocks noChangeAspect="1" noChangeArrowheads="1"/>
                      </p:cNvPicPr>
                      <p:nvPr/>
                    </p:nvPicPr>
                    <p:blipFill>
                      <a:blip r:embed="rId22"/>
                      <a:srcRect/>
                      <a:stretch>
                        <a:fillRect/>
                      </a:stretch>
                    </p:blipFill>
                    <p:spPr bwMode="auto">
                      <a:xfrm>
                        <a:off x="5689600" y="2743200"/>
                        <a:ext cx="2463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1155332948"/>
              </p:ext>
            </p:extLst>
          </p:nvPr>
        </p:nvGraphicFramePr>
        <p:xfrm>
          <a:off x="5683250" y="3124200"/>
          <a:ext cx="2476500" cy="381000"/>
        </p:xfrm>
        <a:graphic>
          <a:graphicData uri="http://schemas.openxmlformats.org/presentationml/2006/ole">
            <mc:AlternateContent xmlns:mc="http://schemas.openxmlformats.org/markup-compatibility/2006">
              <mc:Choice xmlns:v="urn:schemas-microsoft-com:vml" Requires="v">
                <p:oleObj spid="_x0000_s74915" name="Equation" r:id="rId23" imgW="2476440" imgH="380880" progId="Equation.DSMT4">
                  <p:embed/>
                </p:oleObj>
              </mc:Choice>
              <mc:Fallback>
                <p:oleObj name="Equation" r:id="rId23" imgW="2476440" imgH="380880" progId="Equation.DSMT4">
                  <p:embed/>
                  <p:pic>
                    <p:nvPicPr>
                      <p:cNvPr id="0" name="Object 13"/>
                      <p:cNvPicPr>
                        <a:picLocks noChangeAspect="1" noChangeArrowheads="1"/>
                      </p:cNvPicPr>
                      <p:nvPr/>
                    </p:nvPicPr>
                    <p:blipFill>
                      <a:blip r:embed="rId24"/>
                      <a:srcRect/>
                      <a:stretch>
                        <a:fillRect/>
                      </a:stretch>
                    </p:blipFill>
                    <p:spPr bwMode="auto">
                      <a:xfrm>
                        <a:off x="5683250" y="3124200"/>
                        <a:ext cx="247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1007341775"/>
              </p:ext>
            </p:extLst>
          </p:nvPr>
        </p:nvGraphicFramePr>
        <p:xfrm>
          <a:off x="5676900" y="3505200"/>
          <a:ext cx="2476500" cy="381000"/>
        </p:xfrm>
        <a:graphic>
          <a:graphicData uri="http://schemas.openxmlformats.org/presentationml/2006/ole">
            <mc:AlternateContent xmlns:mc="http://schemas.openxmlformats.org/markup-compatibility/2006">
              <mc:Choice xmlns:v="urn:schemas-microsoft-com:vml" Requires="v">
                <p:oleObj spid="_x0000_s74916" name="Equation" r:id="rId25" imgW="2476440" imgH="380880" progId="Equation.DSMT4">
                  <p:embed/>
                </p:oleObj>
              </mc:Choice>
              <mc:Fallback>
                <p:oleObj name="Equation" r:id="rId25" imgW="2476440" imgH="380880" progId="Equation.DSMT4">
                  <p:embed/>
                  <p:pic>
                    <p:nvPicPr>
                      <p:cNvPr id="0" name="Object 14"/>
                      <p:cNvPicPr>
                        <a:picLocks noChangeAspect="1" noChangeArrowheads="1"/>
                      </p:cNvPicPr>
                      <p:nvPr/>
                    </p:nvPicPr>
                    <p:blipFill>
                      <a:blip r:embed="rId26"/>
                      <a:srcRect/>
                      <a:stretch>
                        <a:fillRect/>
                      </a:stretch>
                    </p:blipFill>
                    <p:spPr bwMode="auto">
                      <a:xfrm>
                        <a:off x="5676900" y="3505200"/>
                        <a:ext cx="2476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795279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p:cNvSpPr>
          <p:nvPr>
            <p:ph type="title"/>
          </p:nvPr>
        </p:nvSpPr>
        <p:spPr>
          <a:xfrm>
            <a:off x="457200" y="182880"/>
            <a:ext cx="8229600" cy="914400"/>
          </a:xfrm>
          <a:prstGeom prst="rect">
            <a:avLst/>
          </a:prstGeom>
        </p:spPr>
        <p:txBody>
          <a:bodyPr/>
          <a:lstStyle/>
          <a:p>
            <a:r>
              <a:rPr lang="en-US" sz="3200" dirty="0" smtClean="0">
                <a:solidFill>
                  <a:schemeClr val="accent1"/>
                </a:solidFill>
              </a:rPr>
              <a:t>Objectives</a:t>
            </a:r>
          </a:p>
        </p:txBody>
      </p:sp>
      <p:sp>
        <p:nvSpPr>
          <p:cNvPr id="5" name="Rectangle 3"/>
          <p:cNvSpPr>
            <a:spLocks noGrp="1"/>
          </p:cNvSpPr>
          <p:nvPr>
            <p:ph idx="1"/>
          </p:nvPr>
        </p:nvSpPr>
        <p:spPr>
          <a:xfrm>
            <a:off x="457200" y="1280160"/>
            <a:ext cx="8229600" cy="1384995"/>
          </a:xfrm>
          <a:prstGeom prst="rect">
            <a:avLst/>
          </a:prstGeom>
          <a:noFill/>
        </p:spPr>
        <p:txBody>
          <a:bodyPr>
            <a:spAutoFit/>
          </a:bodyPr>
          <a:lstStyle/>
          <a:p>
            <a:pPr marL="341313" indent="-341313">
              <a:buFont typeface="Courier New" pitchFamily="49" charset="0"/>
              <a:buChar char="o"/>
            </a:pPr>
            <a:r>
              <a:rPr lang="en-US" dirty="0" smtClean="0"/>
              <a:t>Understand how sound frequencies in music are used to tune a piano and their relationships in musical harmonies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Musical Notes as Exponential Functions </a:t>
            </a:r>
            <a:endParaRPr lang="en-US" dirty="0"/>
          </a:p>
        </p:txBody>
      </p:sp>
      <p:sp>
        <p:nvSpPr>
          <p:cNvPr id="3" name="Content Placeholder 2"/>
          <p:cNvSpPr>
            <a:spLocks noGrp="1"/>
          </p:cNvSpPr>
          <p:nvPr>
            <p:ph idx="1"/>
          </p:nvPr>
        </p:nvSpPr>
        <p:spPr/>
        <p:txBody>
          <a:bodyPr/>
          <a:lstStyle/>
          <a:p>
            <a:r>
              <a:rPr lang="en-US" dirty="0" smtClean="0"/>
              <a:t>Using the values from Table 1, find the frequency of the note that is five half steps above A</a:t>
            </a:r>
            <a:r>
              <a:rPr lang="en-US" baseline="-25000" dirty="0" smtClean="0"/>
              <a:t>4</a:t>
            </a:r>
            <a:r>
              <a:rPr lang="en-US" dirty="0" smtClean="0"/>
              <a:t>. </a:t>
            </a:r>
          </a:p>
          <a:p>
            <a:r>
              <a:rPr lang="en-US" b="1" dirty="0" smtClean="0"/>
              <a:t>Solution </a:t>
            </a:r>
          </a:p>
          <a:p>
            <a:r>
              <a:rPr lang="en-US" dirty="0" smtClean="0"/>
              <a:t>Since A</a:t>
            </a:r>
            <a:r>
              <a:rPr lang="en-US" baseline="-25000" dirty="0" smtClean="0"/>
              <a:t>4</a:t>
            </a:r>
            <a:r>
              <a:rPr lang="en-US" dirty="0" smtClean="0"/>
              <a:t> is our reference frequency and we know that the frequency of </a:t>
            </a:r>
            <a:r>
              <a:rPr lang="en-US" dirty="0" smtClean="0">
                <a:solidFill>
                  <a:srgbClr val="0000FF"/>
                </a:solidFill>
              </a:rPr>
              <a:t>A</a:t>
            </a:r>
            <a:r>
              <a:rPr lang="en-US" baseline="-25000" dirty="0" smtClean="0">
                <a:solidFill>
                  <a:srgbClr val="0000FF"/>
                </a:solidFill>
              </a:rPr>
              <a:t>4</a:t>
            </a:r>
            <a:r>
              <a:rPr lang="en-US" dirty="0" smtClean="0">
                <a:solidFill>
                  <a:srgbClr val="0000FF"/>
                </a:solidFill>
              </a:rPr>
              <a:t> = 440 Hz</a:t>
            </a:r>
            <a:r>
              <a:rPr lang="en-US" dirty="0" smtClean="0"/>
              <a:t>, we can use our formula to determine the frequency of the note five half steps above A</a:t>
            </a:r>
            <a:r>
              <a:rPr lang="en-US" baseline="-25000" dirty="0" smtClean="0"/>
              <a:t>4</a:t>
            </a:r>
            <a:r>
              <a:rPr lang="en-US" dirty="0" smtClean="0"/>
              <a:t>. </a:t>
            </a:r>
            <a:endParaRPr lang="en-US" dirty="0"/>
          </a:p>
        </p:txBody>
      </p:sp>
      <p:graphicFrame>
        <p:nvGraphicFramePr>
          <p:cNvPr id="53251" name="Object 3"/>
          <p:cNvGraphicFramePr>
            <a:graphicFrameLocks noChangeAspect="1"/>
          </p:cNvGraphicFramePr>
          <p:nvPr/>
        </p:nvGraphicFramePr>
        <p:xfrm>
          <a:off x="3096904" y="4495800"/>
          <a:ext cx="2413000" cy="469900"/>
        </p:xfrm>
        <a:graphic>
          <a:graphicData uri="http://schemas.openxmlformats.org/presentationml/2006/ole">
            <mc:AlternateContent xmlns:mc="http://schemas.openxmlformats.org/markup-compatibility/2006">
              <mc:Choice xmlns:v="urn:schemas-microsoft-com:vml" Requires="v">
                <p:oleObj spid="_x0000_s53303" name="Equation" r:id="rId3" imgW="2412720" imgH="469800" progId="Equation.DSMT4">
                  <p:embed/>
                </p:oleObj>
              </mc:Choice>
              <mc:Fallback>
                <p:oleObj name="Equation" r:id="rId3" imgW="24127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6904" y="4495800"/>
                        <a:ext cx="2413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2" name="Object 4"/>
          <p:cNvGraphicFramePr>
            <a:graphicFrameLocks noChangeAspect="1"/>
          </p:cNvGraphicFramePr>
          <p:nvPr/>
        </p:nvGraphicFramePr>
        <p:xfrm>
          <a:off x="3007056" y="5050808"/>
          <a:ext cx="1168400" cy="431800"/>
        </p:xfrm>
        <a:graphic>
          <a:graphicData uri="http://schemas.openxmlformats.org/presentationml/2006/ole">
            <mc:AlternateContent xmlns:mc="http://schemas.openxmlformats.org/markup-compatibility/2006">
              <mc:Choice xmlns:v="urn:schemas-microsoft-com:vml" Requires="v">
                <p:oleObj spid="_x0000_s53304" name="Equation" r:id="rId5" imgW="1168200" imgH="431640" progId="Equation.DSMT4">
                  <p:embed/>
                </p:oleObj>
              </mc:Choice>
              <mc:Fallback>
                <p:oleObj name="Equation" r:id="rId5" imgW="1168200" imgH="431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7056" y="5050808"/>
                        <a:ext cx="1168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3253" name="Object 5"/>
          <p:cNvGraphicFramePr>
            <a:graphicFrameLocks noChangeAspect="1"/>
          </p:cNvGraphicFramePr>
          <p:nvPr/>
        </p:nvGraphicFramePr>
        <p:xfrm>
          <a:off x="3096904" y="5646760"/>
          <a:ext cx="723900" cy="292100"/>
        </p:xfrm>
        <a:graphic>
          <a:graphicData uri="http://schemas.openxmlformats.org/presentationml/2006/ole">
            <mc:AlternateContent xmlns:mc="http://schemas.openxmlformats.org/markup-compatibility/2006">
              <mc:Choice xmlns:v="urn:schemas-microsoft-com:vml" Requires="v">
                <p:oleObj spid="_x0000_s53305" name="Equation" r:id="rId7" imgW="723600" imgH="291960" progId="Equation.DSMT4">
                  <p:embed/>
                </p:oleObj>
              </mc:Choice>
              <mc:Fallback>
                <p:oleObj name="Equation" r:id="rId7" imgW="7236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96904" y="564676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25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32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32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Musical Notes as Exponential Functions (cont.)</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endParaRPr lang="en-US" dirty="0" smtClean="0"/>
          </a:p>
          <a:p>
            <a:r>
              <a:rPr lang="en-US" dirty="0" smtClean="0"/>
              <a:t>So, the frequency of the note five half steps higher than A</a:t>
            </a:r>
            <a:r>
              <a:rPr lang="en-US" baseline="-25000" dirty="0" smtClean="0"/>
              <a:t>4</a:t>
            </a:r>
            <a:r>
              <a:rPr lang="en-US" dirty="0" smtClean="0"/>
              <a:t> is approximately </a:t>
            </a:r>
            <a:r>
              <a:rPr lang="en-US" dirty="0" smtClean="0">
                <a:solidFill>
                  <a:srgbClr val="FF0000"/>
                </a:solidFill>
              </a:rPr>
              <a:t>587 Hz</a:t>
            </a:r>
            <a:r>
              <a:rPr lang="en-US" dirty="0" smtClean="0"/>
              <a:t>. For reference, we call this note D</a:t>
            </a:r>
            <a:r>
              <a:rPr lang="en-US" baseline="-25000" dirty="0" smtClean="0"/>
              <a:t>4</a:t>
            </a:r>
            <a:r>
              <a:rPr lang="en-US" dirty="0" smtClean="0"/>
              <a:t>. It should be noted that if the frequency of a note you wish to find is lower than the reference note, then the number of half steps </a:t>
            </a:r>
            <a:r>
              <a:rPr lang="en-US" i="1" dirty="0" smtClean="0"/>
              <a:t>x </a:t>
            </a:r>
            <a:r>
              <a:rPr lang="en-US" dirty="0" smtClean="0"/>
              <a:t>will be negative.</a:t>
            </a:r>
            <a:r>
              <a:rPr lang="en-US" i="1" dirty="0" smtClean="0"/>
              <a:t> </a:t>
            </a:r>
            <a:endParaRPr lang="en-US" dirty="0"/>
          </a:p>
        </p:txBody>
      </p:sp>
      <p:graphicFrame>
        <p:nvGraphicFramePr>
          <p:cNvPr id="52227" name="Object 3"/>
          <p:cNvGraphicFramePr>
            <a:graphicFrameLocks noChangeAspect="1"/>
          </p:cNvGraphicFramePr>
          <p:nvPr/>
        </p:nvGraphicFramePr>
        <p:xfrm>
          <a:off x="3096904" y="1436996"/>
          <a:ext cx="3048000" cy="571500"/>
        </p:xfrm>
        <a:graphic>
          <a:graphicData uri="http://schemas.openxmlformats.org/presentationml/2006/ole">
            <mc:AlternateContent xmlns:mc="http://schemas.openxmlformats.org/markup-compatibility/2006">
              <mc:Choice xmlns:v="urn:schemas-microsoft-com:vml" Requires="v">
                <p:oleObj spid="_x0000_s52261" name="Equation" r:id="rId3" imgW="3047760" imgH="571320" progId="Equation.DSMT4">
                  <p:embed/>
                </p:oleObj>
              </mc:Choice>
              <mc:Fallback>
                <p:oleObj name="Equation" r:id="rId3" imgW="304776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6904" y="1436996"/>
                        <a:ext cx="3048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3339152" y="2147248"/>
          <a:ext cx="1282700" cy="292100"/>
        </p:xfrm>
        <a:graphic>
          <a:graphicData uri="http://schemas.openxmlformats.org/presentationml/2006/ole">
            <mc:AlternateContent xmlns:mc="http://schemas.openxmlformats.org/markup-compatibility/2006">
              <mc:Choice xmlns:v="urn:schemas-microsoft-com:vml" Requires="v">
                <p:oleObj spid="_x0000_s52262" name="Equation" r:id="rId5" imgW="1282680" imgH="291960" progId="Equation.DSMT4">
                  <p:embed/>
                </p:oleObj>
              </mc:Choice>
              <mc:Fallback>
                <p:oleObj name="Equation" r:id="rId5" imgW="12826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39152" y="2147248"/>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Skill Check #2</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Find the frequency of the note that is 15 half steps below A</a:t>
            </a:r>
            <a:r>
              <a:rPr lang="en-US" baseline="-25000" dirty="0" smtClean="0">
                <a:solidFill>
                  <a:srgbClr val="000000"/>
                </a:solidFill>
              </a:rPr>
              <a:t>3</a:t>
            </a:r>
            <a:r>
              <a:rPr lang="en-US" dirty="0" smtClean="0">
                <a:solidFill>
                  <a:srgbClr val="000000"/>
                </a:solidFill>
              </a:rPr>
              <a:t>. </a:t>
            </a:r>
          </a:p>
        </p:txBody>
      </p:sp>
      <p:sp>
        <p:nvSpPr>
          <p:cNvPr id="4" name="Rectangle 3"/>
          <p:cNvSpPr/>
          <p:nvPr/>
        </p:nvSpPr>
        <p:spPr>
          <a:xfrm>
            <a:off x="457200" y="5410200"/>
            <a:ext cx="3025444" cy="523220"/>
          </a:xfrm>
          <a:prstGeom prst="rect">
            <a:avLst/>
          </a:prstGeom>
        </p:spPr>
        <p:txBody>
          <a:bodyPr wrap="none">
            <a:spAutoFit/>
          </a:bodyPr>
          <a:lstStyle/>
          <a:p>
            <a:r>
              <a:rPr lang="en-US" sz="2800" dirty="0" smtClean="0">
                <a:solidFill>
                  <a:srgbClr val="000000"/>
                </a:solidFill>
              </a:rPr>
              <a:t>Answer:</a:t>
            </a:r>
            <a:r>
              <a:rPr lang="en-US" sz="2800" dirty="0" smtClean="0"/>
              <a:t> </a:t>
            </a:r>
            <a:r>
              <a:rPr lang="en-US" sz="2800" dirty="0" smtClean="0">
                <a:solidFill>
                  <a:srgbClr val="FF0000"/>
                </a:solidFill>
              </a:rPr>
              <a:t>92.499 Hz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Chord</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Chord </a:t>
            </a:r>
          </a:p>
          <a:p>
            <a:pPr lvl="0">
              <a:spcBef>
                <a:spcPct val="20000"/>
              </a:spcBef>
            </a:pPr>
            <a:r>
              <a:rPr lang="en-US" sz="2800" dirty="0" smtClean="0">
                <a:solidFill>
                  <a:srgbClr val="000000"/>
                </a:solidFill>
              </a:rPr>
              <a:t>A </a:t>
            </a:r>
            <a:r>
              <a:rPr lang="en-US" sz="2800" b="1" dirty="0" smtClean="0">
                <a:solidFill>
                  <a:srgbClr val="C00000"/>
                </a:solidFill>
              </a:rPr>
              <a:t>chord</a:t>
            </a:r>
            <a:r>
              <a:rPr lang="en-US" sz="2800" dirty="0" smtClean="0">
                <a:solidFill>
                  <a:srgbClr val="000000"/>
                </a:solidFill>
              </a:rPr>
              <a:t> is a set of two or more notes that produce one harmonious sound when played together. </a:t>
            </a:r>
            <a:endParaRPr kumimoji="0" lang="en-US" sz="2800" b="0" i="0" u="none" strike="noStrike" kern="1200" cap="none" spc="0" normalizeH="0" baseline="0" noProof="0" dirty="0" smtClean="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Major Chord</a:t>
            </a:r>
            <a:endParaRPr lang="en-US" dirty="0"/>
          </a:p>
        </p:txBody>
      </p:sp>
      <p:sp>
        <p:nvSpPr>
          <p:cNvPr id="3" name="Content Placeholder 2"/>
          <p:cNvSpPr>
            <a:spLocks noGrp="1"/>
          </p:cNvSpPr>
          <p:nvPr>
            <p:ph idx="1"/>
          </p:nvPr>
        </p:nvSpPr>
        <p:spPr/>
        <p:txBody>
          <a:bodyPr/>
          <a:lstStyle/>
          <a:p>
            <a:r>
              <a:rPr lang="en-US" dirty="0" smtClean="0"/>
              <a:t>For a major chord, the notes are spaced such that there are four half steps between the 1</a:t>
            </a:r>
            <a:r>
              <a:rPr lang="en-US" baseline="30000" dirty="0" smtClean="0"/>
              <a:t>st</a:t>
            </a:r>
            <a:r>
              <a:rPr lang="en-US" dirty="0" smtClean="0"/>
              <a:t> and 2</a:t>
            </a:r>
            <a:r>
              <a:rPr lang="en-US" baseline="30000" dirty="0" smtClean="0"/>
              <a:t>nd</a:t>
            </a:r>
            <a:r>
              <a:rPr lang="en-US" dirty="0" smtClean="0"/>
              <a:t> notes and three half steps between the 2</a:t>
            </a:r>
            <a:r>
              <a:rPr lang="en-US" baseline="30000" dirty="0" smtClean="0"/>
              <a:t>nd</a:t>
            </a:r>
            <a:r>
              <a:rPr lang="en-US" dirty="0" smtClean="0"/>
              <a:t> and 3</a:t>
            </a:r>
            <a:r>
              <a:rPr lang="en-US" baseline="30000" dirty="0" smtClean="0"/>
              <a:t>rd</a:t>
            </a:r>
            <a:r>
              <a:rPr lang="en-US" dirty="0" smtClean="0"/>
              <a:t> notes.</a:t>
            </a:r>
          </a:p>
          <a:p>
            <a:r>
              <a:rPr lang="en-US" dirty="0" smtClean="0"/>
              <a:t>The figure shows the C major chord, which consists of the notes C, E, and G.</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505200"/>
            <a:ext cx="7544354" cy="2412017"/>
          </a:xfrm>
          <a:prstGeom prst="rect">
            <a:avLst/>
          </a:prstGeom>
        </p:spPr>
      </p:pic>
    </p:spTree>
    <p:extLst>
      <p:ext uri="{BB962C8B-B14F-4D97-AF65-F5344CB8AC3E}">
        <p14:creationId xmlns:p14="http://schemas.microsoft.com/office/powerpoint/2010/main" val="32069453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Minor Chord</a:t>
            </a:r>
            <a:endParaRPr lang="en-US" dirty="0"/>
          </a:p>
        </p:txBody>
      </p:sp>
      <p:sp>
        <p:nvSpPr>
          <p:cNvPr id="3" name="Content Placeholder 2"/>
          <p:cNvSpPr>
            <a:spLocks noGrp="1"/>
          </p:cNvSpPr>
          <p:nvPr>
            <p:ph idx="1"/>
          </p:nvPr>
        </p:nvSpPr>
        <p:spPr/>
        <p:txBody>
          <a:bodyPr/>
          <a:lstStyle/>
          <a:p>
            <a:r>
              <a:rPr lang="en-US" dirty="0" smtClean="0"/>
              <a:t>For a minor chord, the notes are spaced such that there are three half steps between the 1</a:t>
            </a:r>
            <a:r>
              <a:rPr lang="en-US" baseline="30000" dirty="0" smtClean="0"/>
              <a:t>st</a:t>
            </a:r>
            <a:r>
              <a:rPr lang="en-US" dirty="0" smtClean="0"/>
              <a:t> and 2</a:t>
            </a:r>
            <a:r>
              <a:rPr lang="en-US" baseline="30000" dirty="0" smtClean="0"/>
              <a:t>nd</a:t>
            </a:r>
            <a:r>
              <a:rPr lang="en-US" dirty="0" smtClean="0"/>
              <a:t> notes and four half steps between the 2</a:t>
            </a:r>
            <a:r>
              <a:rPr lang="en-US" baseline="30000" dirty="0" smtClean="0"/>
              <a:t>nd</a:t>
            </a:r>
            <a:r>
              <a:rPr lang="en-US" dirty="0" smtClean="0"/>
              <a:t> and 3</a:t>
            </a:r>
            <a:r>
              <a:rPr lang="en-US" baseline="30000" dirty="0" smtClean="0"/>
              <a:t>rd</a:t>
            </a:r>
            <a:r>
              <a:rPr lang="en-US" dirty="0" smtClean="0"/>
              <a:t> notes. </a:t>
            </a:r>
          </a:p>
          <a:p>
            <a:r>
              <a:rPr lang="en-US" dirty="0" smtClean="0"/>
              <a:t>The figure shows the C minor chord, which consists of the notes C, D</a:t>
            </a:r>
            <a:r>
              <a:rPr lang="en-US" dirty="0" smtClean="0">
                <a:sym typeface="Symbol"/>
              </a:rPr>
              <a:t>, and G.</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936" y="3505200"/>
            <a:ext cx="7453864" cy="2373727"/>
          </a:xfrm>
          <a:prstGeom prst="rect">
            <a:avLst/>
          </a:prstGeom>
        </p:spPr>
      </p:pic>
    </p:spTree>
    <p:extLst>
      <p:ext uri="{BB962C8B-B14F-4D97-AF65-F5344CB8AC3E}">
        <p14:creationId xmlns:p14="http://schemas.microsoft.com/office/powerpoint/2010/main" val="257601917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Finding Major and Minor Chords on a Piano </a:t>
            </a:r>
            <a:endParaRPr lang="en-US" dirty="0"/>
          </a:p>
        </p:txBody>
      </p:sp>
      <p:sp>
        <p:nvSpPr>
          <p:cNvPr id="3" name="Content Placeholder 2"/>
          <p:cNvSpPr>
            <a:spLocks noGrp="1"/>
          </p:cNvSpPr>
          <p:nvPr>
            <p:ph idx="1"/>
          </p:nvPr>
        </p:nvSpPr>
        <p:spPr/>
        <p:txBody>
          <a:bodyPr>
            <a:noAutofit/>
          </a:bodyPr>
          <a:lstStyle/>
          <a:p>
            <a:r>
              <a:rPr lang="en-US" dirty="0" smtClean="0"/>
              <a:t>Use the keyboard shown in Figure 5 to find the following chords. </a:t>
            </a:r>
          </a:p>
          <a:p>
            <a:pPr>
              <a:tabLst>
                <a:tab pos="463550" algn="l"/>
              </a:tabLst>
            </a:pPr>
            <a:r>
              <a:rPr lang="en-US" b="1" dirty="0" smtClean="0"/>
              <a:t>a.</a:t>
            </a:r>
            <a:r>
              <a:rPr lang="en-US" dirty="0" smtClean="0"/>
              <a:t>	F ♯ major </a:t>
            </a:r>
          </a:p>
          <a:p>
            <a:pPr>
              <a:tabLst>
                <a:tab pos="463550" algn="l"/>
              </a:tabLst>
            </a:pPr>
            <a:r>
              <a:rPr lang="en-US" b="1" dirty="0" smtClean="0"/>
              <a:t>b.</a:t>
            </a:r>
            <a:r>
              <a:rPr lang="en-US" dirty="0" smtClean="0"/>
              <a:t>	A minor </a:t>
            </a:r>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1513" y="3368040"/>
            <a:ext cx="6995687" cy="2194560"/>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Finding Major and Minor Chords on a Piano (cont.)</a:t>
            </a:r>
            <a:endParaRPr lang="en-US" dirty="0"/>
          </a:p>
        </p:txBody>
      </p:sp>
      <p:sp>
        <p:nvSpPr>
          <p:cNvPr id="3" name="Content Placeholder 2"/>
          <p:cNvSpPr>
            <a:spLocks noGrp="1"/>
          </p:cNvSpPr>
          <p:nvPr>
            <p:ph idx="1"/>
          </p:nvPr>
        </p:nvSpPr>
        <p:spPr/>
        <p:txBody>
          <a:bodyPr>
            <a:normAutofit/>
          </a:bodyPr>
          <a:lstStyle/>
          <a:p>
            <a:r>
              <a:rPr lang="en-US" b="1" dirty="0" smtClean="0"/>
              <a:t>Solution </a:t>
            </a:r>
          </a:p>
          <a:p>
            <a:pPr marL="514350" indent="-514350">
              <a:buFontTx/>
              <a:buAutoNum type="alphaLcPeriod"/>
              <a:tabLst>
                <a:tab pos="463550" algn="l"/>
              </a:tabLst>
            </a:pPr>
            <a:r>
              <a:rPr lang="en-US" dirty="0" smtClean="0"/>
              <a:t>To find F♯ major, we start with F♯ and count up four half steps to A♯, which gives us the middle note of the chord. Then, we count up another three half steps from there to reach the last note in the chord, C♯. Therefore</a:t>
            </a:r>
            <a:r>
              <a:rPr lang="en-US" dirty="0"/>
              <a:t>, the chord F♯ major on a piano consists of the keys F♯, A♯, and C♯.</a:t>
            </a:r>
          </a:p>
          <a:p>
            <a:pPr marL="514350" indent="-514350">
              <a:buAutoNum type="alphaLcPeriod"/>
              <a:tabLst>
                <a:tab pos="463550" algn="l"/>
              </a:tabLst>
            </a:pPr>
            <a:endParaRPr lang="en-US" dirty="0" smtClean="0"/>
          </a:p>
          <a:p>
            <a:pPr marL="514350" indent="-514350">
              <a:buAutoNum type="alphaLcPeriod"/>
              <a:tabLst>
                <a:tab pos="463550" algn="l"/>
              </a:tabLst>
            </a:pPr>
            <a:endParaRPr lang="en-US" dirty="0"/>
          </a:p>
          <a:p>
            <a:pPr marL="514350" indent="-514350">
              <a:buAutoNum type="alphaLcPeriod"/>
              <a:tabLst>
                <a:tab pos="463550" algn="l"/>
              </a:tabLst>
            </a:pPr>
            <a:endParaRPr lang="en-US" dirty="0" smtClean="0"/>
          </a:p>
          <a:p>
            <a:pPr>
              <a:tabLst>
                <a:tab pos="463550" algn="l"/>
              </a:tabLst>
            </a:pPr>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Finding Major and Minor Chords on a Piano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b.</a:t>
            </a:r>
            <a:r>
              <a:rPr lang="en-US" dirty="0" smtClean="0"/>
              <a:t>	To find A minor on the keyboard, we start with the 	key A and count up three half steps to the middle 	note of the chord, which is C. Then, another four 	half steps give us the last note in the chord E. Thus, 	the chord A minor on a piano consists of the keys A, 	C, and E. </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Perfect Fifth</a:t>
            </a:r>
            <a:endParaRPr lang="en-US" dirty="0"/>
          </a:p>
        </p:txBody>
      </p:sp>
      <p:sp>
        <p:nvSpPr>
          <p:cNvPr id="3" name="Content Placeholder 2"/>
          <p:cNvSpPr>
            <a:spLocks noGrp="1"/>
          </p:cNvSpPr>
          <p:nvPr>
            <p:ph idx="1"/>
          </p:nvPr>
        </p:nvSpPr>
        <p:spPr/>
        <p:txBody>
          <a:bodyPr/>
          <a:lstStyle/>
          <a:p>
            <a:r>
              <a:rPr lang="en-US" dirty="0" smtClean="0"/>
              <a:t>A perfect fifth consists of the top and bottom notes in either a major or minor chord. In other words, starting with one note and counting up seven half steps (the length of a major or minor chord) competes a perfect fifth. The notes in a perfect fifth have the ratio 3 : 2.</a:t>
            </a:r>
            <a:endParaRPr lang="en-US" dirty="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8594" y="3505200"/>
            <a:ext cx="7487206" cy="2391249"/>
          </a:xfrm>
          <a:prstGeom prst="rect">
            <a:avLst/>
          </a:prstGeom>
        </p:spPr>
      </p:pic>
    </p:spTree>
    <p:extLst>
      <p:ext uri="{BB962C8B-B14F-4D97-AF65-F5344CB8AC3E}">
        <p14:creationId xmlns:p14="http://schemas.microsoft.com/office/powerpoint/2010/main" val="3367808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Mathematics and Music</a:t>
            </a:r>
            <a:endParaRPr lang="en-US" dirty="0"/>
          </a:p>
        </p:txBody>
      </p:sp>
      <p:sp>
        <p:nvSpPr>
          <p:cNvPr id="3" name="Content Placeholder 2"/>
          <p:cNvSpPr>
            <a:spLocks noGrp="1"/>
          </p:cNvSpPr>
          <p:nvPr>
            <p:ph idx="1"/>
          </p:nvPr>
        </p:nvSpPr>
        <p:spPr/>
        <p:txBody>
          <a:bodyPr/>
          <a:lstStyle/>
          <a:p>
            <a:r>
              <a:rPr lang="en-US" dirty="0" smtClean="0"/>
              <a:t>Now, we turn our attention to performance art, specifically that of music. For centuries, music has been a medium that has allowed man to express the breadth of the human experience. Musical sound can evoke a wide range of emotions, whether it is created vocally or with a stringed instrument such as a violin or harp, with drums, or any other instrument.</a:t>
            </a:r>
            <a:endParaRPr lang="en-US" dirty="0"/>
          </a:p>
        </p:txBody>
      </p:sp>
    </p:spTree>
    <p:extLst>
      <p:ext uri="{BB962C8B-B14F-4D97-AF65-F5344CB8AC3E}">
        <p14:creationId xmlns:p14="http://schemas.microsoft.com/office/powerpoint/2010/main" val="329253262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Frequency Ratios of Perfect Fifths  </a:t>
            </a:r>
            <a:endParaRPr lang="en-US" dirty="0"/>
          </a:p>
        </p:txBody>
      </p:sp>
      <p:sp>
        <p:nvSpPr>
          <p:cNvPr id="3" name="Content Placeholder 2"/>
          <p:cNvSpPr>
            <a:spLocks noGrp="1"/>
          </p:cNvSpPr>
          <p:nvPr>
            <p:ph idx="1"/>
          </p:nvPr>
        </p:nvSpPr>
        <p:spPr/>
        <p:txBody>
          <a:bodyPr/>
          <a:lstStyle/>
          <a:p>
            <a:r>
              <a:rPr lang="en-US" dirty="0" smtClean="0"/>
              <a:t>Show that the frequencies of the notes in the perfect fifth given in Figure 6 have a ratio of 	   Use the approximate frequencies D♯ = 311.127 Hz and </a:t>
            </a:r>
            <a:br>
              <a:rPr lang="en-US" dirty="0" smtClean="0"/>
            </a:br>
            <a:r>
              <a:rPr lang="en-US" dirty="0" smtClean="0"/>
              <a:t>A♯ = 466.164 Hz. </a:t>
            </a:r>
          </a:p>
        </p:txBody>
      </p:sp>
      <p:graphicFrame>
        <p:nvGraphicFramePr>
          <p:cNvPr id="72706" name="Object 2"/>
          <p:cNvGraphicFramePr>
            <a:graphicFrameLocks noChangeAspect="1"/>
          </p:cNvGraphicFramePr>
          <p:nvPr>
            <p:extLst>
              <p:ext uri="{D42A27DB-BD31-4B8C-83A1-F6EECF244321}">
                <p14:modId xmlns:p14="http://schemas.microsoft.com/office/powerpoint/2010/main" val="2074771774"/>
              </p:ext>
            </p:extLst>
          </p:nvPr>
        </p:nvGraphicFramePr>
        <p:xfrm>
          <a:off x="5803900" y="1752600"/>
          <a:ext cx="292100" cy="444500"/>
        </p:xfrm>
        <a:graphic>
          <a:graphicData uri="http://schemas.openxmlformats.org/presentationml/2006/ole">
            <mc:AlternateContent xmlns:mc="http://schemas.openxmlformats.org/markup-compatibility/2006">
              <mc:Choice xmlns:v="urn:schemas-microsoft-com:vml" Requires="v">
                <p:oleObj spid="_x0000_s72723" name="Equation" r:id="rId3" imgW="291960" imgH="444240" progId="Equation.DSMT4">
                  <p:embed/>
                </p:oleObj>
              </mc:Choice>
              <mc:Fallback>
                <p:oleObj name="Equation" r:id="rId3" imgW="2919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03900" y="1752600"/>
                        <a:ext cx="29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2709" name="Picture 5"/>
          <p:cNvPicPr>
            <a:picLocks noChangeAspect="1" noChangeArrowheads="1"/>
          </p:cNvPicPr>
          <p:nvPr/>
        </p:nvPicPr>
        <p:blipFill>
          <a:blip r:embed="rId5" cstate="print"/>
          <a:srcRect/>
          <a:stretch>
            <a:fillRect/>
          </a:stretch>
        </p:blipFill>
        <p:spPr bwMode="auto">
          <a:xfrm>
            <a:off x="1752600" y="3429000"/>
            <a:ext cx="6315456" cy="21145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Finding Frequency Ratios of Perfect Fifths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To find the ratio of frequencies for A♯ and D♯, we need to divide the given values. </a:t>
            </a:r>
          </a:p>
          <a:p>
            <a:endParaRPr lang="en-US" dirty="0" smtClean="0"/>
          </a:p>
          <a:p>
            <a:endParaRPr lang="en-US" dirty="0" smtClean="0"/>
          </a:p>
          <a:p>
            <a:r>
              <a:rPr lang="en-US" dirty="0" smtClean="0"/>
              <a:t>Because we started with approximate frequencies, the ratio is approximate as well. However, you can see that the notes in the perfect fifth do have a frequency ratio of  </a:t>
            </a:r>
          </a:p>
          <a:p>
            <a:endParaRPr lang="en-US" dirty="0"/>
          </a:p>
        </p:txBody>
      </p:sp>
      <p:graphicFrame>
        <p:nvGraphicFramePr>
          <p:cNvPr id="73730" name="Object 2"/>
          <p:cNvGraphicFramePr>
            <a:graphicFrameLocks noChangeAspect="1"/>
          </p:cNvGraphicFramePr>
          <p:nvPr/>
        </p:nvGraphicFramePr>
        <p:xfrm>
          <a:off x="2438400" y="2895600"/>
          <a:ext cx="4292600" cy="723900"/>
        </p:xfrm>
        <a:graphic>
          <a:graphicData uri="http://schemas.openxmlformats.org/presentationml/2006/ole">
            <mc:AlternateContent xmlns:mc="http://schemas.openxmlformats.org/markup-compatibility/2006">
              <mc:Choice xmlns:v="urn:schemas-microsoft-com:vml" Requires="v">
                <p:oleObj spid="_x0000_s73764" name="Equation" r:id="rId3" imgW="4292280" imgH="723600" progId="Equation.DSMT4">
                  <p:embed/>
                </p:oleObj>
              </mc:Choice>
              <mc:Fallback>
                <p:oleObj name="Equation" r:id="rId3" imgW="4292280" imgH="723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895600"/>
                        <a:ext cx="4292600" cy="72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3731" name="Object 3"/>
          <p:cNvGraphicFramePr>
            <a:graphicFrameLocks noChangeAspect="1"/>
          </p:cNvGraphicFramePr>
          <p:nvPr/>
        </p:nvGraphicFramePr>
        <p:xfrm>
          <a:off x="955344" y="5091752"/>
          <a:ext cx="292100" cy="444500"/>
        </p:xfrm>
        <a:graphic>
          <a:graphicData uri="http://schemas.openxmlformats.org/presentationml/2006/ole">
            <mc:AlternateContent xmlns:mc="http://schemas.openxmlformats.org/markup-compatibility/2006">
              <mc:Choice xmlns:v="urn:schemas-microsoft-com:vml" Requires="v">
                <p:oleObj spid="_x0000_s73765" name="Equation" r:id="rId5" imgW="291960" imgH="444240" progId="Equation.DSMT4">
                  <p:embed/>
                </p:oleObj>
              </mc:Choice>
              <mc:Fallback>
                <p:oleObj name="Equation" r:id="rId5" imgW="29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5344" y="5091752"/>
                        <a:ext cx="29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7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37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Frequency</a:t>
            </a:r>
            <a:endParaRPr lang="en-US" dirty="0">
              <a:solidFill>
                <a:schemeClr val="accent1"/>
              </a:solidFill>
            </a:endParaRPr>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Frequency </a:t>
            </a:r>
          </a:p>
          <a:p>
            <a:r>
              <a:rPr lang="en-US" dirty="0" smtClean="0">
                <a:solidFill>
                  <a:srgbClr val="000000"/>
                </a:solidFill>
              </a:rPr>
              <a:t>The </a:t>
            </a:r>
            <a:r>
              <a:rPr lang="en-US" b="1" dirty="0" smtClean="0">
                <a:solidFill>
                  <a:srgbClr val="C00000"/>
                </a:solidFill>
              </a:rPr>
              <a:t>frequency</a:t>
            </a:r>
            <a:r>
              <a:rPr lang="en-US" dirty="0" smtClean="0">
                <a:solidFill>
                  <a:srgbClr val="000000"/>
                </a:solidFill>
              </a:rPr>
              <a:t> of a sound is the number of energy wave cycles completed in one second and is measured in hertz (Hz).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Pitch</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Pitch </a:t>
            </a:r>
          </a:p>
          <a:p>
            <a:r>
              <a:rPr lang="en-US" b="1" dirty="0" smtClean="0">
                <a:solidFill>
                  <a:srgbClr val="C00000"/>
                </a:solidFill>
              </a:rPr>
              <a:t>Pitch </a:t>
            </a:r>
            <a:r>
              <a:rPr lang="en-US" dirty="0" smtClean="0">
                <a:solidFill>
                  <a:srgbClr val="000000"/>
                </a:solidFill>
              </a:rPr>
              <a:t>is the tonal quality that is defined by how low or high an instrument sounds to our ear.</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Piano Keyboard</a:t>
            </a:r>
            <a:endParaRPr lang="en-US" dirty="0"/>
          </a:p>
        </p:txBody>
      </p:sp>
      <p:sp>
        <p:nvSpPr>
          <p:cNvPr id="3" name="Content Placeholder 2"/>
          <p:cNvSpPr>
            <a:spLocks noGrp="1"/>
          </p:cNvSpPr>
          <p:nvPr>
            <p:ph idx="1"/>
          </p:nvPr>
        </p:nvSpPr>
        <p:spPr/>
        <p:txBody>
          <a:bodyPr/>
          <a:lstStyle/>
          <a:p>
            <a:r>
              <a:rPr lang="en-US" dirty="0" smtClean="0"/>
              <a:t>A portion of a piano keyboard will give us a basis for how musical notes are represented. The white keys represent the notes A, B, C, D, E, F, and G. These notes are repeated over the entire keyboard. To the left of any key, the pitch of the notes gets lower. To the right of any key, the pitch of the notes gets higher.</a:t>
            </a: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886200"/>
            <a:ext cx="7696200" cy="2054053"/>
          </a:xfrm>
          <a:prstGeom prst="rect">
            <a:avLst/>
          </a:prstGeom>
        </p:spPr>
      </p:pic>
    </p:spTree>
    <p:extLst>
      <p:ext uri="{BB962C8B-B14F-4D97-AF65-F5344CB8AC3E}">
        <p14:creationId xmlns:p14="http://schemas.microsoft.com/office/powerpoint/2010/main" val="4275548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Half Step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Half Step </a:t>
            </a:r>
          </a:p>
          <a:p>
            <a:r>
              <a:rPr lang="en-US" dirty="0" smtClean="0">
                <a:solidFill>
                  <a:srgbClr val="000000"/>
                </a:solidFill>
              </a:rPr>
              <a:t>A </a:t>
            </a:r>
            <a:r>
              <a:rPr lang="en-US" b="1" dirty="0" smtClean="0">
                <a:solidFill>
                  <a:srgbClr val="C00000"/>
                </a:solidFill>
              </a:rPr>
              <a:t>half step </a:t>
            </a:r>
            <a:r>
              <a:rPr lang="en-US" dirty="0" smtClean="0">
                <a:solidFill>
                  <a:srgbClr val="000000"/>
                </a:solidFill>
              </a:rPr>
              <a:t>is the distance between one note and the next nearest note on a piano.</a:t>
            </a:r>
            <a:endParaRPr lang="en-US" dirty="0">
              <a:solidFill>
                <a:srgbClr val="000000"/>
              </a:solidFill>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429000"/>
            <a:ext cx="7696200" cy="2054053"/>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Whole Step </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Whole Step </a:t>
            </a:r>
          </a:p>
          <a:p>
            <a:r>
              <a:rPr lang="en-US" dirty="0" smtClean="0">
                <a:solidFill>
                  <a:srgbClr val="000000"/>
                </a:solidFill>
              </a:rPr>
              <a:t>A </a:t>
            </a:r>
            <a:r>
              <a:rPr lang="en-US" b="1" dirty="0" smtClean="0">
                <a:solidFill>
                  <a:srgbClr val="C00000"/>
                </a:solidFill>
              </a:rPr>
              <a:t>whole step </a:t>
            </a:r>
            <a:r>
              <a:rPr lang="en-US" dirty="0" smtClean="0">
                <a:solidFill>
                  <a:srgbClr val="000000"/>
                </a:solidFill>
              </a:rPr>
              <a:t>is defined as the interval between two half steps on a piano. </a:t>
            </a:r>
            <a:endParaRPr lang="en-US" dirty="0">
              <a:solidFill>
                <a:srgbClr val="000000"/>
              </a:solidFill>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429000"/>
            <a:ext cx="7696200" cy="205405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Octave</a:t>
            </a:r>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Octave </a:t>
            </a:r>
          </a:p>
          <a:p>
            <a:r>
              <a:rPr lang="en-US" dirty="0" smtClean="0">
                <a:solidFill>
                  <a:srgbClr val="000000"/>
                </a:solidFill>
              </a:rPr>
              <a:t>An </a:t>
            </a:r>
            <a:r>
              <a:rPr lang="en-US" b="1" dirty="0" smtClean="0">
                <a:solidFill>
                  <a:srgbClr val="C00000"/>
                </a:solidFill>
              </a:rPr>
              <a:t>octave</a:t>
            </a:r>
            <a:r>
              <a:rPr lang="en-US" dirty="0" smtClean="0">
                <a:solidFill>
                  <a:srgbClr val="000000"/>
                </a:solidFill>
              </a:rPr>
              <a:t> is the interval of notes between 12 half steps on a piano. </a:t>
            </a:r>
            <a:endParaRPr lang="en-US" dirty="0">
              <a:solidFill>
                <a:srgbClr val="000000"/>
              </a:solidFill>
            </a:endParaRPr>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3429000"/>
            <a:ext cx="7696200" cy="205405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1344</TotalTime>
  <Words>1350</Words>
  <Application>Microsoft Office PowerPoint</Application>
  <PresentationFormat>On-screen Show (4:3)</PresentationFormat>
  <Paragraphs>134</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Calibri</vt:lpstr>
      <vt:lpstr>Courier New</vt:lpstr>
      <vt:lpstr>Arial</vt:lpstr>
      <vt:lpstr>Symbol</vt:lpstr>
      <vt:lpstr>Office Theme</vt:lpstr>
      <vt:lpstr>Equation</vt:lpstr>
      <vt:lpstr>Section 11.3</vt:lpstr>
      <vt:lpstr>Objectives</vt:lpstr>
      <vt:lpstr>Mathematics and Music</vt:lpstr>
      <vt:lpstr>Frequency</vt:lpstr>
      <vt:lpstr>Pitch</vt:lpstr>
      <vt:lpstr>Piano Keyboard</vt:lpstr>
      <vt:lpstr>Half Step </vt:lpstr>
      <vt:lpstr>Whole Step </vt:lpstr>
      <vt:lpstr>Octave</vt:lpstr>
      <vt:lpstr>Skill Check #1 </vt:lpstr>
      <vt:lpstr>Example 1: Determining Half Steps, Whole Steps, and Octaves on a Keyboard </vt:lpstr>
      <vt:lpstr>Example 1: Determining Half Steps, Whole Steps, and Octaves on a Keyboard (cont.)</vt:lpstr>
      <vt:lpstr>Example 1: Determining Half Steps, Whole Steps, and Octaves on a Keyboard (cont.)</vt:lpstr>
      <vt:lpstr>Example 1: Determining Half Steps, Whole Steps, and Octaves on a Keyboard (cont.)</vt:lpstr>
      <vt:lpstr>Frequency</vt:lpstr>
      <vt:lpstr>Example 2: Determining Frequencies of Octaves </vt:lpstr>
      <vt:lpstr>Example 2: Determining Frequencies of Octaves (cont.) </vt:lpstr>
      <vt:lpstr>Frequency of Notes on a Piano </vt:lpstr>
      <vt:lpstr>Table 1: Frequency of Notes from A3 to A4</vt:lpstr>
      <vt:lpstr>Example 3: Musical Notes as Exponential Functions </vt:lpstr>
      <vt:lpstr>Example 3: Musical Notes as Exponential Functions (cont.)</vt:lpstr>
      <vt:lpstr>Skill Check #2</vt:lpstr>
      <vt:lpstr>Chord</vt:lpstr>
      <vt:lpstr>Major Chord</vt:lpstr>
      <vt:lpstr>Minor Chord</vt:lpstr>
      <vt:lpstr>Example 4: Finding Major and Minor Chords on a Piano </vt:lpstr>
      <vt:lpstr>Example 4: Finding Major and Minor Chords on a Piano (cont.)</vt:lpstr>
      <vt:lpstr>Example 4: Finding Major and Minor Chords on a Piano (cont.)</vt:lpstr>
      <vt:lpstr>Perfect Fifth</vt:lpstr>
      <vt:lpstr>Example 5: Finding Frequency Ratios of Perfect Fifths  </vt:lpstr>
      <vt:lpstr>Example 5: Finding Frequency Ratios of Perfect Fifths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192</cp:revision>
  <dcterms:created xsi:type="dcterms:W3CDTF">2013-04-26T14:43:13Z</dcterms:created>
  <dcterms:modified xsi:type="dcterms:W3CDTF">2017-08-03T19:21:05Z</dcterms:modified>
</cp:coreProperties>
</file>