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2"/>
  </p:notesMasterIdLst>
  <p:handoutMasterIdLst>
    <p:handoutMasterId r:id="rId53"/>
  </p:handoutMasterIdLst>
  <p:sldIdLst>
    <p:sldId id="256" r:id="rId2"/>
    <p:sldId id="258" r:id="rId3"/>
    <p:sldId id="304" r:id="rId4"/>
    <p:sldId id="259" r:id="rId5"/>
    <p:sldId id="305"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03" r:id="rId28"/>
    <p:sldId id="281" r:id="rId29"/>
    <p:sldId id="282" r:id="rId30"/>
    <p:sldId id="283" r:id="rId31"/>
    <p:sldId id="284" r:id="rId32"/>
    <p:sldId id="285" r:id="rId33"/>
    <p:sldId id="286" r:id="rId34"/>
    <p:sldId id="288" r:id="rId35"/>
    <p:sldId id="307" r:id="rId36"/>
    <p:sldId id="289" r:id="rId37"/>
    <p:sldId id="290" r:id="rId38"/>
    <p:sldId id="292" r:id="rId39"/>
    <p:sldId id="293" r:id="rId40"/>
    <p:sldId id="306" r:id="rId41"/>
    <p:sldId id="294" r:id="rId42"/>
    <p:sldId id="295" r:id="rId43"/>
    <p:sldId id="296" r:id="rId44"/>
    <p:sldId id="297" r:id="rId45"/>
    <p:sldId id="298" r:id="rId46"/>
    <p:sldId id="308" r:id="rId47"/>
    <p:sldId id="299" r:id="rId48"/>
    <p:sldId id="300" r:id="rId49"/>
    <p:sldId id="301" r:id="rId50"/>
    <p:sldId id="302" r:id="rId51"/>
  </p:sldIdLst>
  <p:sldSz cx="9144000" cy="6858000" type="screen4x3"/>
  <p:notesSz cx="6858000" cy="9144000"/>
  <p:embeddedFontLst>
    <p:embeddedFont>
      <p:font typeface="Calibri" panose="020F0502020204030204" pitchFamily="34" charset="0"/>
      <p:regular r:id="rId54"/>
      <p:bold r:id="rId55"/>
      <p:italic r:id="rId56"/>
      <p:boldItalic r:id="rId5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92B1D6"/>
    <a:srgbClr val="B3C9E3"/>
    <a:srgbClr val="366092"/>
    <a:srgbClr val="FFFFCC"/>
    <a:srgbClr val="FF00FF"/>
    <a:srgbClr val="1F497D"/>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font" Target="fonts/font2.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3.fnt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4.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4" Type="http://schemas.openxmlformats.org/officeDocument/2006/relationships/image" Target="../media/image3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bin"/><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7.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8.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20.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2.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3.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28.bin"/><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 Id="rId14" Type="http://schemas.openxmlformats.org/officeDocument/2006/relationships/image" Target="../media/image29.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0.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2.wmf"/><Relationship Id="rId5" Type="http://schemas.openxmlformats.org/officeDocument/2006/relationships/oleObject" Target="../embeddings/oleObject31.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5.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7.wmf"/><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0.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1.wmf"/></Relationships>
</file>

<file path=ppt/slides/_rels/slide47.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43.wmf"/><Relationship Id="rId5" Type="http://schemas.openxmlformats.org/officeDocument/2006/relationships/oleObject" Target="../embeddings/oleObject42.bin"/><Relationship Id="rId4" Type="http://schemas.openxmlformats.org/officeDocument/2006/relationships/image" Target="../media/image42.w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Baseball and Softball </a:t>
            </a:r>
            <a:endParaRPr lang="en-US" b="1" i="1" dirty="0">
              <a:solidFill>
                <a:srgbClr val="36609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Batting Average (BA) </a:t>
            </a:r>
            <a:endParaRPr lang="en-US" dirty="0"/>
          </a:p>
        </p:txBody>
      </p:sp>
      <p:sp>
        <p:nvSpPr>
          <p:cNvPr id="4" name="Content Placeholder 3"/>
          <p:cNvSpPr txBox="1">
            <a:spLocks/>
          </p:cNvSpPr>
          <p:nvPr/>
        </p:nvSpPr>
        <p:spPr>
          <a:xfrm>
            <a:off x="457200" y="1280160"/>
            <a:ext cx="8229600" cy="2505301"/>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Batting Average (BA)</a:t>
            </a:r>
          </a:p>
          <a:p>
            <a:pPr marL="12700" lvl="0" indent="-12700" eaLnBrk="0" hangingPunct="0">
              <a:spcBef>
                <a:spcPct val="20000"/>
              </a:spcBef>
              <a:defRPr/>
            </a:pPr>
            <a:r>
              <a:rPr lang="en-US" sz="2800" b="1" dirty="0" smtClean="0">
                <a:solidFill>
                  <a:srgbClr val="C00000"/>
                </a:solidFill>
              </a:rPr>
              <a:t>Batting average</a:t>
            </a:r>
            <a:r>
              <a:rPr lang="en-US" sz="2800" dirty="0" smtClean="0">
                <a:solidFill>
                  <a:srgbClr val="000000"/>
                </a:solidFill>
              </a:rPr>
              <a:t>, rounded to the nearest thousandth, can be calculated using the following formula.</a:t>
            </a:r>
          </a:p>
          <a:p>
            <a:pPr marL="12700" lvl="0" indent="-12700" eaLnBrk="0" hangingPunct="0">
              <a:spcBef>
                <a:spcPct val="20000"/>
              </a:spcBef>
              <a:defRPr/>
            </a:pPr>
            <a:endParaRPr lang="en-US" sz="2800" dirty="0" smtClean="0">
              <a:solidFill>
                <a:srgbClr val="000000"/>
              </a:solidFill>
            </a:endParaRPr>
          </a:p>
          <a:p>
            <a:pPr marL="12700" lvl="0" indent="-12700" eaLnBrk="0" hangingPunct="0">
              <a:spcBef>
                <a:spcPct val="20000"/>
              </a:spcBef>
              <a:defRPr/>
            </a:pPr>
            <a:r>
              <a:rPr lang="en-US" sz="2800" dirty="0" smtClean="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2226" name="Object 2"/>
          <p:cNvGraphicFramePr>
            <a:graphicFrameLocks noChangeAspect="1"/>
          </p:cNvGraphicFramePr>
          <p:nvPr/>
        </p:nvGraphicFramePr>
        <p:xfrm>
          <a:off x="2476500" y="2841810"/>
          <a:ext cx="4191000" cy="838200"/>
        </p:xfrm>
        <a:graphic>
          <a:graphicData uri="http://schemas.openxmlformats.org/presentationml/2006/ole">
            <mc:AlternateContent xmlns:mc="http://schemas.openxmlformats.org/markup-compatibility/2006">
              <mc:Choice xmlns:v="urn:schemas-microsoft-com:vml" Requires="v">
                <p:oleObj spid="_x0000_s52262" name="Equation" r:id="rId3" imgW="4190760" imgH="838080" progId="Equation.DSMT4">
                  <p:embed/>
                </p:oleObj>
              </mc:Choice>
              <mc:Fallback>
                <p:oleObj name="Equation" r:id="rId3" imgW="4190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2841810"/>
                        <a:ext cx="419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Batting Average </a:t>
            </a:r>
            <a:endParaRPr lang="en-US" dirty="0"/>
          </a:p>
        </p:txBody>
      </p:sp>
      <p:sp>
        <p:nvSpPr>
          <p:cNvPr id="3" name="Content Placeholder 2"/>
          <p:cNvSpPr>
            <a:spLocks noGrp="1"/>
          </p:cNvSpPr>
          <p:nvPr>
            <p:ph idx="1"/>
          </p:nvPr>
        </p:nvSpPr>
        <p:spPr/>
        <p:txBody>
          <a:bodyPr/>
          <a:lstStyle/>
          <a:p>
            <a:r>
              <a:rPr lang="en-US" dirty="0" smtClean="0"/>
              <a:t>Jessica is a high school </a:t>
            </a:r>
            <a:r>
              <a:rPr lang="en-US" dirty="0" err="1" smtClean="0"/>
              <a:t>fastpitch</a:t>
            </a:r>
            <a:r>
              <a:rPr lang="en-US" dirty="0" smtClean="0"/>
              <a:t> softball player. After </a:t>
            </a:r>
            <a:r>
              <a:rPr lang="en-US" dirty="0" smtClean="0">
                <a:solidFill>
                  <a:srgbClr val="0000FF"/>
                </a:solidFill>
              </a:rPr>
              <a:t>5 </a:t>
            </a:r>
            <a:r>
              <a:rPr lang="en-US" dirty="0" smtClean="0"/>
              <a:t>games, Jessica had </a:t>
            </a:r>
            <a:r>
              <a:rPr lang="en-US" dirty="0" smtClean="0">
                <a:solidFill>
                  <a:srgbClr val="0000FF"/>
                </a:solidFill>
              </a:rPr>
              <a:t>6 </a:t>
            </a:r>
            <a:r>
              <a:rPr lang="en-US" dirty="0" smtClean="0"/>
              <a:t>hits in </a:t>
            </a:r>
            <a:r>
              <a:rPr lang="en-US" dirty="0" smtClean="0">
                <a:solidFill>
                  <a:srgbClr val="0000FF"/>
                </a:solidFill>
              </a:rPr>
              <a:t>12</a:t>
            </a:r>
            <a:r>
              <a:rPr lang="en-US" dirty="0" smtClean="0"/>
              <a:t> plate appearances with no walks, no hit by pitches, and no sacrifice at bats. What is her batting average over those </a:t>
            </a:r>
            <a:r>
              <a:rPr lang="en-US" dirty="0" smtClean="0">
                <a:solidFill>
                  <a:srgbClr val="0000FF"/>
                </a:solidFill>
              </a:rPr>
              <a:t>5</a:t>
            </a:r>
            <a:r>
              <a:rPr lang="en-US" dirty="0" smtClean="0"/>
              <a:t> games? </a:t>
            </a:r>
          </a:p>
          <a:p>
            <a:r>
              <a:rPr lang="en-US" b="1" dirty="0" smtClean="0"/>
              <a:t>Solution </a:t>
            </a:r>
          </a:p>
          <a:p>
            <a:r>
              <a:rPr lang="en-US" dirty="0" smtClean="0"/>
              <a:t>Using our formula, we compute her batting average over the 5 games as follows. </a:t>
            </a:r>
            <a:endParaRPr lang="en-US" dirty="0"/>
          </a:p>
        </p:txBody>
      </p:sp>
      <p:graphicFrame>
        <p:nvGraphicFramePr>
          <p:cNvPr id="53251" name="Object 3"/>
          <p:cNvGraphicFramePr>
            <a:graphicFrameLocks noChangeAspect="1"/>
          </p:cNvGraphicFramePr>
          <p:nvPr/>
        </p:nvGraphicFramePr>
        <p:xfrm>
          <a:off x="5502984" y="5074174"/>
          <a:ext cx="1104900" cy="292100"/>
        </p:xfrm>
        <a:graphic>
          <a:graphicData uri="http://schemas.openxmlformats.org/presentationml/2006/ole">
            <mc:AlternateContent xmlns:mc="http://schemas.openxmlformats.org/markup-compatibility/2006">
              <mc:Choice xmlns:v="urn:schemas-microsoft-com:vml" Requires="v">
                <p:oleObj spid="_x0000_s53359" name="Equation" r:id="rId3" imgW="1104840" imgH="291960" progId="Equation.DSMT4">
                  <p:embed/>
                </p:oleObj>
              </mc:Choice>
              <mc:Fallback>
                <p:oleObj name="Equation" r:id="rId3" imgW="110484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2984" y="5074174"/>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4777142" y="4800600"/>
          <a:ext cx="698500" cy="838200"/>
        </p:xfrm>
        <a:graphic>
          <a:graphicData uri="http://schemas.openxmlformats.org/presentationml/2006/ole">
            <mc:AlternateContent xmlns:mc="http://schemas.openxmlformats.org/markup-compatibility/2006">
              <mc:Choice xmlns:v="urn:schemas-microsoft-com:vml" Requires="v">
                <p:oleObj spid="_x0000_s53360" name="Equation" r:id="rId5" imgW="698400" imgH="838080" progId="Equation.DSMT4">
                  <p:embed/>
                </p:oleObj>
              </mc:Choice>
              <mc:Fallback>
                <p:oleObj name="Equation" r:id="rId5" imgW="698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7142" y="48006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2514600" y="4800600"/>
          <a:ext cx="2235200" cy="838200"/>
        </p:xfrm>
        <a:graphic>
          <a:graphicData uri="http://schemas.openxmlformats.org/presentationml/2006/ole">
            <mc:AlternateContent xmlns:mc="http://schemas.openxmlformats.org/markup-compatibility/2006">
              <mc:Choice xmlns:v="urn:schemas-microsoft-com:vml" Requires="v">
                <p:oleObj spid="_x0000_s53361" name="Equation" r:id="rId7" imgW="2234880" imgH="838080" progId="Equation.DSMT4">
                  <p:embed/>
                </p:oleObj>
              </mc:Choice>
              <mc:Fallback>
                <p:oleObj name="Equation" r:id="rId7" imgW="22348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4800600"/>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Batting Average (cont.) </a:t>
            </a:r>
            <a:endParaRPr lang="en-US" dirty="0"/>
          </a:p>
        </p:txBody>
      </p:sp>
      <p:sp>
        <p:nvSpPr>
          <p:cNvPr id="3" name="Content Placeholder 2"/>
          <p:cNvSpPr>
            <a:spLocks noGrp="1"/>
          </p:cNvSpPr>
          <p:nvPr>
            <p:ph idx="1"/>
          </p:nvPr>
        </p:nvSpPr>
        <p:spPr/>
        <p:txBody>
          <a:bodyPr/>
          <a:lstStyle/>
          <a:p>
            <a:r>
              <a:rPr lang="en-US" dirty="0" smtClean="0"/>
              <a:t>This means that over the 5-game span, Jessica got a hit during </a:t>
            </a:r>
            <a:r>
              <a:rPr lang="en-US" dirty="0" smtClean="0">
                <a:solidFill>
                  <a:srgbClr val="FF0000"/>
                </a:solidFill>
              </a:rPr>
              <a:t>50%</a:t>
            </a:r>
            <a:r>
              <a:rPr lang="en-US" dirty="0" smtClean="0"/>
              <a:t> of her plate appearances.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Batting Average </a:t>
            </a:r>
            <a:endParaRPr lang="en-US" dirty="0"/>
          </a:p>
        </p:txBody>
      </p:sp>
      <p:sp>
        <p:nvSpPr>
          <p:cNvPr id="3" name="Content Placeholder 2"/>
          <p:cNvSpPr>
            <a:spLocks noGrp="1"/>
          </p:cNvSpPr>
          <p:nvPr>
            <p:ph idx="1"/>
          </p:nvPr>
        </p:nvSpPr>
        <p:spPr/>
        <p:txBody>
          <a:bodyPr/>
          <a:lstStyle/>
          <a:p>
            <a:r>
              <a:rPr lang="en-US" dirty="0" smtClean="0"/>
              <a:t>During a baseball season, Henry had </a:t>
            </a:r>
            <a:r>
              <a:rPr lang="en-US" dirty="0" smtClean="0">
                <a:solidFill>
                  <a:srgbClr val="0000FF"/>
                </a:solidFill>
              </a:rPr>
              <a:t>247</a:t>
            </a:r>
            <a:r>
              <a:rPr lang="en-US" dirty="0" smtClean="0"/>
              <a:t> hits in </a:t>
            </a:r>
            <a:br>
              <a:rPr lang="en-US" dirty="0" smtClean="0"/>
            </a:br>
            <a:r>
              <a:rPr lang="en-US" dirty="0" smtClean="0">
                <a:solidFill>
                  <a:srgbClr val="0000FF"/>
                </a:solidFill>
              </a:rPr>
              <a:t>720</a:t>
            </a:r>
            <a:r>
              <a:rPr lang="en-US" dirty="0" smtClean="0"/>
              <a:t> plate appearances and Thomas had </a:t>
            </a:r>
            <a:r>
              <a:rPr lang="en-US" dirty="0" smtClean="0">
                <a:solidFill>
                  <a:srgbClr val="0000FF"/>
                </a:solidFill>
              </a:rPr>
              <a:t>148</a:t>
            </a:r>
            <a:r>
              <a:rPr lang="en-US" dirty="0" smtClean="0"/>
              <a:t> hits in </a:t>
            </a:r>
            <a:br>
              <a:rPr lang="en-US" dirty="0" smtClean="0"/>
            </a:br>
            <a:r>
              <a:rPr lang="en-US" dirty="0" smtClean="0">
                <a:solidFill>
                  <a:srgbClr val="0000FF"/>
                </a:solidFill>
              </a:rPr>
              <a:t>401</a:t>
            </a:r>
            <a:r>
              <a:rPr lang="en-US" dirty="0" smtClean="0"/>
              <a:t> plate appearances. Both players had no walks, no sacrifice hits, and no </a:t>
            </a:r>
            <a:r>
              <a:rPr lang="en-US" dirty="0" err="1" smtClean="0"/>
              <a:t>hit‑by</a:t>
            </a:r>
            <a:r>
              <a:rPr lang="en-US" dirty="0" smtClean="0"/>
              <a:t>-pitches. Compare the batting averages of the two players and determine which player had the better batting average for the season. </a:t>
            </a:r>
          </a:p>
          <a:p>
            <a:r>
              <a:rPr lang="en-US" b="1" dirty="0" smtClean="0"/>
              <a:t>Solution </a:t>
            </a:r>
          </a:p>
          <a:p>
            <a:r>
              <a:rPr lang="en-US" dirty="0" smtClean="0"/>
              <a:t>We use our formula for batting average to get the season batting average for Henry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Batting Average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This is a batting average of </a:t>
            </a:r>
            <a:r>
              <a:rPr lang="en-US" dirty="0" smtClean="0">
                <a:solidFill>
                  <a:srgbClr val="FF0000"/>
                </a:solidFill>
              </a:rPr>
              <a:t>0.343</a:t>
            </a:r>
            <a:r>
              <a:rPr lang="en-US" dirty="0" smtClean="0"/>
              <a:t>, which means that Henry got a hit approximately </a:t>
            </a:r>
            <a:r>
              <a:rPr lang="en-US" dirty="0" smtClean="0">
                <a:solidFill>
                  <a:srgbClr val="FF0000"/>
                </a:solidFill>
              </a:rPr>
              <a:t>34%</a:t>
            </a:r>
            <a:r>
              <a:rPr lang="en-US" dirty="0" smtClean="0"/>
              <a:t> of the time he came to the plate. </a:t>
            </a:r>
          </a:p>
          <a:p>
            <a:r>
              <a:rPr lang="en-US" dirty="0" smtClean="0"/>
              <a:t>Similarly, we find the batting average for Thomas as follows. </a:t>
            </a:r>
            <a:endParaRPr lang="en-US" dirty="0"/>
          </a:p>
        </p:txBody>
      </p:sp>
      <p:graphicFrame>
        <p:nvGraphicFramePr>
          <p:cNvPr id="55300" name="Object 4"/>
          <p:cNvGraphicFramePr>
            <a:graphicFrameLocks noChangeAspect="1"/>
          </p:cNvGraphicFramePr>
          <p:nvPr/>
        </p:nvGraphicFramePr>
        <p:xfrm>
          <a:off x="2329926" y="1371600"/>
          <a:ext cx="2425700" cy="838200"/>
        </p:xfrm>
        <a:graphic>
          <a:graphicData uri="http://schemas.openxmlformats.org/presentationml/2006/ole">
            <mc:AlternateContent xmlns:mc="http://schemas.openxmlformats.org/markup-compatibility/2006">
              <mc:Choice xmlns:v="urn:schemas-microsoft-com:vml" Requires="v">
                <p:oleObj spid="_x0000_s55516" name="Equation" r:id="rId3" imgW="2425680" imgH="838080" progId="Equation.DSMT4">
                  <p:embed/>
                </p:oleObj>
              </mc:Choice>
              <mc:Fallback>
                <p:oleObj name="Equation" r:id="rId3" imgW="24256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9926" y="1371600"/>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4782074" y="1371600"/>
          <a:ext cx="889000" cy="838200"/>
        </p:xfrm>
        <a:graphic>
          <a:graphicData uri="http://schemas.openxmlformats.org/presentationml/2006/ole">
            <mc:AlternateContent xmlns:mc="http://schemas.openxmlformats.org/markup-compatibility/2006">
              <mc:Choice xmlns:v="urn:schemas-microsoft-com:vml" Requires="v">
                <p:oleObj spid="_x0000_s55517" name="Equation" r:id="rId5" imgW="888840" imgH="838080" progId="Equation.DSMT4">
                  <p:embed/>
                </p:oleObj>
              </mc:Choice>
              <mc:Fallback>
                <p:oleObj name="Equation" r:id="rId5" imgW="8888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2074" y="13716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5725758" y="1644126"/>
          <a:ext cx="1092200" cy="292100"/>
        </p:xfrm>
        <a:graphic>
          <a:graphicData uri="http://schemas.openxmlformats.org/presentationml/2006/ole">
            <mc:AlternateContent xmlns:mc="http://schemas.openxmlformats.org/markup-compatibility/2006">
              <mc:Choice xmlns:v="urn:schemas-microsoft-com:vml" Requires="v">
                <p:oleObj spid="_x0000_s55518" name="Equation" r:id="rId7" imgW="1091880" imgH="291960" progId="Equation.DSMT4">
                  <p:embed/>
                </p:oleObj>
              </mc:Choice>
              <mc:Fallback>
                <p:oleObj name="Equation" r:id="rId7" imgW="109188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25758" y="1644126"/>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5698416" y="4997974"/>
          <a:ext cx="1104900" cy="292100"/>
        </p:xfrm>
        <a:graphic>
          <a:graphicData uri="http://schemas.openxmlformats.org/presentationml/2006/ole">
            <mc:AlternateContent xmlns:mc="http://schemas.openxmlformats.org/markup-compatibility/2006">
              <mc:Choice xmlns:v="urn:schemas-microsoft-com:vml" Requires="v">
                <p:oleObj spid="_x0000_s55519" name="Equation" r:id="rId9" imgW="1104840" imgH="291960" progId="Equation.DSMT4">
                  <p:embed/>
                </p:oleObj>
              </mc:Choice>
              <mc:Fallback>
                <p:oleObj name="Equation" r:id="rId9" imgW="110484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98416" y="4997974"/>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4" name="Object 8"/>
          <p:cNvGraphicFramePr>
            <a:graphicFrameLocks noChangeAspect="1"/>
          </p:cNvGraphicFramePr>
          <p:nvPr/>
        </p:nvGraphicFramePr>
        <p:xfrm>
          <a:off x="4781180" y="4724400"/>
          <a:ext cx="889000" cy="838200"/>
        </p:xfrm>
        <a:graphic>
          <a:graphicData uri="http://schemas.openxmlformats.org/presentationml/2006/ole">
            <mc:AlternateContent xmlns:mc="http://schemas.openxmlformats.org/markup-compatibility/2006">
              <mc:Choice xmlns:v="urn:schemas-microsoft-com:vml" Requires="v">
                <p:oleObj spid="_x0000_s55520" name="Equation" r:id="rId11" imgW="888840" imgH="838080" progId="Equation.DSMT4">
                  <p:embed/>
                </p:oleObj>
              </mc:Choice>
              <mc:Fallback>
                <p:oleObj name="Equation" r:id="rId11" imgW="88884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81180" y="4724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5" name="Object 9"/>
          <p:cNvGraphicFramePr>
            <a:graphicFrameLocks noChangeAspect="1"/>
          </p:cNvGraphicFramePr>
          <p:nvPr/>
        </p:nvGraphicFramePr>
        <p:xfrm>
          <a:off x="2340684" y="4724400"/>
          <a:ext cx="2413000" cy="838200"/>
        </p:xfrm>
        <a:graphic>
          <a:graphicData uri="http://schemas.openxmlformats.org/presentationml/2006/ole">
            <mc:AlternateContent xmlns:mc="http://schemas.openxmlformats.org/markup-compatibility/2006">
              <mc:Choice xmlns:v="urn:schemas-microsoft-com:vml" Requires="v">
                <p:oleObj spid="_x0000_s55521" name="Equation" r:id="rId13" imgW="2412720" imgH="838080" progId="Equation.DSMT4">
                  <p:embed/>
                </p:oleObj>
              </mc:Choice>
              <mc:Fallback>
                <p:oleObj name="Equation" r:id="rId13" imgW="241272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40684" y="4724400"/>
                        <a:ext cx="241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3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3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3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53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Batting Average (cont.) </a:t>
            </a:r>
            <a:endParaRPr lang="en-US" dirty="0"/>
          </a:p>
        </p:txBody>
      </p:sp>
      <p:sp>
        <p:nvSpPr>
          <p:cNvPr id="3" name="Content Placeholder 2"/>
          <p:cNvSpPr>
            <a:spLocks noGrp="1"/>
          </p:cNvSpPr>
          <p:nvPr>
            <p:ph idx="1"/>
          </p:nvPr>
        </p:nvSpPr>
        <p:spPr/>
        <p:txBody>
          <a:bodyPr>
            <a:normAutofit/>
          </a:bodyPr>
          <a:lstStyle/>
          <a:p>
            <a:r>
              <a:rPr lang="en-US" dirty="0" smtClean="0"/>
              <a:t>This means that Thomas got a hit almost </a:t>
            </a:r>
            <a:r>
              <a:rPr lang="en-US" dirty="0" smtClean="0">
                <a:solidFill>
                  <a:srgbClr val="FF0000"/>
                </a:solidFill>
              </a:rPr>
              <a:t>37%</a:t>
            </a:r>
            <a:r>
              <a:rPr lang="en-US" dirty="0" smtClean="0"/>
              <a:t> of the time he came to the plate. </a:t>
            </a:r>
          </a:p>
          <a:p>
            <a:r>
              <a:rPr lang="en-US" dirty="0" smtClean="0"/>
              <a:t>In comparing the two batters, it is clear that Thomas has a batting average that is a little higher than Henry. Is the difference large enough to say that Thomas is a better batter than Henry? The answer is not as clear as it might seem. Many factors in baseball and softball influence batting, such as situations when a batter might sacrifice themselves to move a runner from first base to 2</a:t>
            </a:r>
            <a:r>
              <a:rPr lang="en-US" baseline="30000" dirty="0" smtClean="0"/>
              <a:t>nd</a:t>
            </a:r>
            <a:r>
              <a:rPr lang="en-US" dirty="0" smtClean="0"/>
              <a:t> base.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Batting Average (cont.) </a:t>
            </a:r>
            <a:endParaRPr lang="en-US" dirty="0"/>
          </a:p>
        </p:txBody>
      </p:sp>
      <p:sp>
        <p:nvSpPr>
          <p:cNvPr id="3" name="Content Placeholder 2"/>
          <p:cNvSpPr>
            <a:spLocks noGrp="1"/>
          </p:cNvSpPr>
          <p:nvPr>
            <p:ph idx="1"/>
          </p:nvPr>
        </p:nvSpPr>
        <p:spPr/>
        <p:txBody>
          <a:bodyPr>
            <a:normAutofit/>
          </a:bodyPr>
          <a:lstStyle/>
          <a:p>
            <a:r>
              <a:rPr lang="en-US" dirty="0" smtClean="0"/>
              <a:t>Events such as this count as at bats and, while they reduce batting average, are still helpful to the team. </a:t>
            </a:r>
          </a:p>
          <a:p>
            <a:r>
              <a:rPr lang="en-US" dirty="0" smtClean="0"/>
              <a:t>Therefore, there is not a discernible difference in batting ability when comparing two batters such as Henry and Thomas, as their batting averages are relatively similar.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On-Base Percentage (OBP)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4598182"/>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On-Base Percentage (OBP) </a:t>
            </a:r>
          </a:p>
          <a:p>
            <a:pPr marL="12700" lvl="0" indent="-12700" eaLnBrk="0" hangingPunct="0">
              <a:spcBef>
                <a:spcPct val="20000"/>
              </a:spcBef>
              <a:tabLst>
                <a:tab pos="457200" algn="l"/>
              </a:tabLst>
              <a:defRPr/>
            </a:pPr>
            <a:r>
              <a:rPr lang="en-US" sz="2800" b="1" dirty="0" smtClean="0">
                <a:solidFill>
                  <a:srgbClr val="C00000"/>
                </a:solidFill>
              </a:rPr>
              <a:t>On-base percentage</a:t>
            </a:r>
            <a:r>
              <a:rPr lang="en-US" sz="2800" dirty="0" smtClean="0">
                <a:solidFill>
                  <a:srgbClr val="000000"/>
                </a:solidFill>
              </a:rPr>
              <a:t>, rounded to the nearest thousandth, can be calculated using the following formula.</a:t>
            </a:r>
          </a:p>
          <a:p>
            <a:pPr marL="12700" lvl="0" indent="-12700" eaLnBrk="0" hangingPunct="0">
              <a:spcBef>
                <a:spcPct val="20000"/>
              </a:spcBef>
              <a:tabLst>
                <a:tab pos="457200" algn="l"/>
              </a:tabLst>
              <a:defRPr/>
            </a:pPr>
            <a:endParaRPr lang="en-US" sz="2400" dirty="0" smtClean="0">
              <a:solidFill>
                <a:srgbClr val="000000"/>
              </a:solidFill>
            </a:endParaRPr>
          </a:p>
          <a:p>
            <a:pPr marL="12700" lvl="0" indent="-12700" eaLnBrk="0" hangingPunct="0">
              <a:spcBef>
                <a:spcPct val="20000"/>
              </a:spcBef>
              <a:tabLst>
                <a:tab pos="457200" algn="l"/>
              </a:tabLst>
              <a:defRPr/>
            </a:pPr>
            <a:endParaRPr lang="en-US" sz="2400" dirty="0" smtClean="0">
              <a:solidFill>
                <a:srgbClr val="000000"/>
              </a:solidFill>
            </a:endParaRPr>
          </a:p>
          <a:p>
            <a:pPr marL="12700" lvl="0" indent="-12700" eaLnBrk="0" hangingPunct="0">
              <a:spcBef>
                <a:spcPct val="20000"/>
              </a:spcBef>
              <a:tabLst>
                <a:tab pos="457200" algn="l"/>
              </a:tabLst>
              <a:defRPr/>
            </a:pPr>
            <a:r>
              <a:rPr lang="en-US" sz="2800" dirty="0" smtClean="0">
                <a:solidFill>
                  <a:srgbClr val="000000"/>
                </a:solidFill>
              </a:rPr>
              <a:t>Here H is the number of hits, BB is the number of walks, HBP is the number of hit by pitches, AB is the number of at bats, and SAC is the number of sacrifice </a:t>
            </a:r>
            <a:r>
              <a:rPr lang="en-US" sz="2800" dirty="0" err="1" smtClean="0">
                <a:solidFill>
                  <a:srgbClr val="000000"/>
                </a:solidFill>
              </a:rPr>
              <a:t>at‑bats</a:t>
            </a:r>
            <a:r>
              <a:rPr lang="en-US" sz="2800" dirty="0" smtClean="0">
                <a:solidFill>
                  <a:srgbClr val="000000"/>
                </a:solidFill>
              </a:rPr>
              <a:t>.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7347" name="Object 3"/>
          <p:cNvGraphicFramePr>
            <a:graphicFrameLocks noChangeAspect="1"/>
          </p:cNvGraphicFramePr>
          <p:nvPr/>
        </p:nvGraphicFramePr>
        <p:xfrm>
          <a:off x="2628900" y="3124200"/>
          <a:ext cx="3886200" cy="838200"/>
        </p:xfrm>
        <a:graphic>
          <a:graphicData uri="http://schemas.openxmlformats.org/presentationml/2006/ole">
            <mc:AlternateContent xmlns:mc="http://schemas.openxmlformats.org/markup-compatibility/2006">
              <mc:Choice xmlns:v="urn:schemas-microsoft-com:vml" Requires="v">
                <p:oleObj spid="_x0000_s57383" name="Equation" r:id="rId3" imgW="3886200" imgH="838080" progId="Equation.DSMT4">
                  <p:embed/>
                </p:oleObj>
              </mc:Choice>
              <mc:Fallback>
                <p:oleObj name="Equation" r:id="rId3" imgW="3886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8900" y="3124200"/>
                        <a:ext cx="388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On-Base Percentage</a:t>
            </a:r>
            <a:endParaRPr lang="en-US" dirty="0"/>
          </a:p>
        </p:txBody>
      </p:sp>
      <p:sp>
        <p:nvSpPr>
          <p:cNvPr id="3" name="Content Placeholder 2"/>
          <p:cNvSpPr>
            <a:spLocks noGrp="1"/>
          </p:cNvSpPr>
          <p:nvPr>
            <p:ph idx="1"/>
          </p:nvPr>
        </p:nvSpPr>
        <p:spPr/>
        <p:txBody>
          <a:bodyPr>
            <a:normAutofit/>
          </a:bodyPr>
          <a:lstStyle/>
          <a:p>
            <a:r>
              <a:rPr lang="en-US" dirty="0" smtClean="0"/>
              <a:t>In 2011, the Boston Red Sox had </a:t>
            </a:r>
            <a:r>
              <a:rPr lang="en-US" dirty="0" smtClean="0">
                <a:solidFill>
                  <a:srgbClr val="0000FF"/>
                </a:solidFill>
              </a:rPr>
              <a:t>5710</a:t>
            </a:r>
            <a:r>
              <a:rPr lang="en-US" dirty="0" smtClean="0"/>
              <a:t> at bats as a team. The Red Sox had a total of </a:t>
            </a:r>
            <a:r>
              <a:rPr lang="en-US" dirty="0" smtClean="0">
                <a:solidFill>
                  <a:srgbClr val="0000FF"/>
                </a:solidFill>
              </a:rPr>
              <a:t>1600</a:t>
            </a:r>
            <a:r>
              <a:rPr lang="en-US" dirty="0" smtClean="0"/>
              <a:t> hits, </a:t>
            </a:r>
            <a:r>
              <a:rPr lang="en-US" dirty="0" smtClean="0">
                <a:solidFill>
                  <a:srgbClr val="0000FF"/>
                </a:solidFill>
              </a:rPr>
              <a:t>578</a:t>
            </a:r>
            <a:r>
              <a:rPr lang="en-US" dirty="0" smtClean="0"/>
              <a:t> walks, </a:t>
            </a:r>
            <a:r>
              <a:rPr lang="en-US" dirty="0" smtClean="0">
                <a:solidFill>
                  <a:srgbClr val="0000FF"/>
                </a:solidFill>
              </a:rPr>
              <a:t>50</a:t>
            </a:r>
            <a:r>
              <a:rPr lang="en-US" dirty="0" smtClean="0"/>
              <a:t> hit-by-pitch designations, and </a:t>
            </a:r>
            <a:r>
              <a:rPr lang="en-US" dirty="0" smtClean="0">
                <a:solidFill>
                  <a:srgbClr val="0000FF"/>
                </a:solidFill>
              </a:rPr>
              <a:t>50</a:t>
            </a:r>
            <a:r>
              <a:rPr lang="en-US" dirty="0" smtClean="0"/>
              <a:t> sacrifice at bats. What as the team's OBP for 2011? </a:t>
            </a:r>
          </a:p>
          <a:p>
            <a:r>
              <a:rPr lang="en-US" b="1" dirty="0" smtClean="0"/>
              <a:t>Solution </a:t>
            </a:r>
          </a:p>
          <a:p>
            <a:r>
              <a:rPr lang="en-US" dirty="0" smtClean="0"/>
              <a:t>First, we identify the following statistics from the given information. </a:t>
            </a:r>
          </a:p>
          <a:p>
            <a:pPr algn="ctr"/>
            <a:r>
              <a:rPr lang="de-DE" dirty="0" smtClean="0">
                <a:solidFill>
                  <a:srgbClr val="000099"/>
                </a:solidFill>
              </a:rPr>
              <a:t>H = 1600	BB = 578	HBP = 50</a:t>
            </a:r>
          </a:p>
          <a:p>
            <a:pPr algn="ctr"/>
            <a:r>
              <a:rPr lang="de-DE" dirty="0" smtClean="0">
                <a:solidFill>
                  <a:srgbClr val="000099"/>
                </a:solidFill>
              </a:rPr>
              <a:t>SAC = 50	AB = 5710</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On-Base Percentage (cont.)</a:t>
            </a:r>
            <a:endParaRPr lang="en-US" dirty="0"/>
          </a:p>
        </p:txBody>
      </p:sp>
      <p:sp>
        <p:nvSpPr>
          <p:cNvPr id="3" name="Content Placeholder 2"/>
          <p:cNvSpPr>
            <a:spLocks noGrp="1"/>
          </p:cNvSpPr>
          <p:nvPr>
            <p:ph idx="1"/>
          </p:nvPr>
        </p:nvSpPr>
        <p:spPr/>
        <p:txBody>
          <a:bodyPr/>
          <a:lstStyle/>
          <a:p>
            <a:r>
              <a:rPr lang="en-US" dirty="0" smtClean="0"/>
              <a:t>Using our formula, we can calculate the OBP as follows.</a:t>
            </a:r>
          </a:p>
          <a:p>
            <a:endParaRPr lang="en-US" dirty="0"/>
          </a:p>
        </p:txBody>
      </p:sp>
      <p:graphicFrame>
        <p:nvGraphicFramePr>
          <p:cNvPr id="58371" name="Object 3"/>
          <p:cNvGraphicFramePr>
            <a:graphicFrameLocks noChangeAspect="1"/>
          </p:cNvGraphicFramePr>
          <p:nvPr/>
        </p:nvGraphicFramePr>
        <p:xfrm>
          <a:off x="2596626" y="2068158"/>
          <a:ext cx="3886200" cy="838200"/>
        </p:xfrm>
        <a:graphic>
          <a:graphicData uri="http://schemas.openxmlformats.org/presentationml/2006/ole">
            <mc:AlternateContent xmlns:mc="http://schemas.openxmlformats.org/markup-compatibility/2006">
              <mc:Choice xmlns:v="urn:schemas-microsoft-com:vml" Requires="v">
                <p:oleObj spid="_x0000_s58515" name="Equation" r:id="rId3" imgW="3886200" imgH="838080" progId="Equation.DSMT4">
                  <p:embed/>
                </p:oleObj>
              </mc:Choice>
              <mc:Fallback>
                <p:oleObj name="Equation" r:id="rId3" imgW="3886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6626" y="2068158"/>
                        <a:ext cx="388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2" name="Object 4"/>
          <p:cNvGraphicFramePr>
            <a:graphicFrameLocks noChangeAspect="1"/>
          </p:cNvGraphicFramePr>
          <p:nvPr>
            <p:extLst>
              <p:ext uri="{D42A27DB-BD31-4B8C-83A1-F6EECF244321}">
                <p14:modId xmlns:p14="http://schemas.microsoft.com/office/powerpoint/2010/main" val="1015910960"/>
              </p:ext>
            </p:extLst>
          </p:nvPr>
        </p:nvGraphicFramePr>
        <p:xfrm>
          <a:off x="3265842" y="3124200"/>
          <a:ext cx="3276600" cy="838200"/>
        </p:xfrm>
        <a:graphic>
          <a:graphicData uri="http://schemas.openxmlformats.org/presentationml/2006/ole">
            <mc:AlternateContent xmlns:mc="http://schemas.openxmlformats.org/markup-compatibility/2006">
              <mc:Choice xmlns:v="urn:schemas-microsoft-com:vml" Requires="v">
                <p:oleObj spid="_x0000_s58516" name="Equation" r:id="rId5" imgW="3276360" imgH="838080" progId="Equation.DSMT4">
                  <p:embed/>
                </p:oleObj>
              </mc:Choice>
              <mc:Fallback>
                <p:oleObj name="Equation" r:id="rId5" imgW="32763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5842" y="3124200"/>
                        <a:ext cx="327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3" name="Object 5"/>
          <p:cNvGraphicFramePr>
            <a:graphicFrameLocks noChangeAspect="1"/>
          </p:cNvGraphicFramePr>
          <p:nvPr>
            <p:extLst>
              <p:ext uri="{D42A27DB-BD31-4B8C-83A1-F6EECF244321}">
                <p14:modId xmlns:p14="http://schemas.microsoft.com/office/powerpoint/2010/main" val="1515344464"/>
              </p:ext>
            </p:extLst>
          </p:nvPr>
        </p:nvGraphicFramePr>
        <p:xfrm>
          <a:off x="3265842" y="4191000"/>
          <a:ext cx="1066800" cy="838200"/>
        </p:xfrm>
        <a:graphic>
          <a:graphicData uri="http://schemas.openxmlformats.org/presentationml/2006/ole">
            <mc:AlternateContent xmlns:mc="http://schemas.openxmlformats.org/markup-compatibility/2006">
              <mc:Choice xmlns:v="urn:schemas-microsoft-com:vml" Requires="v">
                <p:oleObj spid="_x0000_s58517" name="Equation" r:id="rId7" imgW="1066680" imgH="838080" progId="Equation.DSMT4">
                  <p:embed/>
                </p:oleObj>
              </mc:Choice>
              <mc:Fallback>
                <p:oleObj name="Equation" r:id="rId7" imgW="1066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65842" y="4191000"/>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4" name="Object 6"/>
          <p:cNvGraphicFramePr>
            <a:graphicFrameLocks noChangeAspect="1"/>
          </p:cNvGraphicFramePr>
          <p:nvPr>
            <p:extLst>
              <p:ext uri="{D42A27DB-BD31-4B8C-83A1-F6EECF244321}">
                <p14:modId xmlns:p14="http://schemas.microsoft.com/office/powerpoint/2010/main" val="2336828902"/>
              </p:ext>
            </p:extLst>
          </p:nvPr>
        </p:nvGraphicFramePr>
        <p:xfrm>
          <a:off x="4370742" y="4465468"/>
          <a:ext cx="1104900" cy="292100"/>
        </p:xfrm>
        <a:graphic>
          <a:graphicData uri="http://schemas.openxmlformats.org/presentationml/2006/ole">
            <mc:AlternateContent xmlns:mc="http://schemas.openxmlformats.org/markup-compatibility/2006">
              <mc:Choice xmlns:v="urn:schemas-microsoft-com:vml" Requires="v">
                <p:oleObj spid="_x0000_s58518" name="Equation" r:id="rId9" imgW="1104840" imgH="291960" progId="Equation.DSMT4">
                  <p:embed/>
                </p:oleObj>
              </mc:Choice>
              <mc:Fallback>
                <p:oleObj name="Equation" r:id="rId9" imgW="11048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0742" y="446546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3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040285"/>
          </a:xfrm>
          <a:prstGeom prst="rect">
            <a:avLst/>
          </a:prstGeom>
          <a:noFill/>
        </p:spPr>
        <p:txBody>
          <a:bodyPr>
            <a:spAutoFit/>
          </a:bodyPr>
          <a:lstStyle/>
          <a:p>
            <a:pPr marL="461963" indent="-461963">
              <a:buFont typeface="Courier New" pitchFamily="49" charset="0"/>
              <a:buChar char="o"/>
            </a:pPr>
            <a:r>
              <a:rPr lang="en-US" dirty="0" smtClean="0"/>
              <a:t>Calculate offensive statistics in baseball </a:t>
            </a:r>
          </a:p>
          <a:p>
            <a:pPr marL="461963" indent="-461963">
              <a:buFont typeface="Courier New" pitchFamily="49" charset="0"/>
              <a:buChar char="o"/>
            </a:pPr>
            <a:r>
              <a:rPr lang="en-US" dirty="0" smtClean="0"/>
              <a:t>Calculate defensive statistics in baseball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Calculating On-Base Percentage (cont.) </a:t>
            </a:r>
            <a:endParaRPr lang="en-US" dirty="0"/>
          </a:p>
        </p:txBody>
      </p:sp>
      <p:sp>
        <p:nvSpPr>
          <p:cNvPr id="3" name="Content Placeholder 2"/>
          <p:cNvSpPr>
            <a:spLocks noGrp="1"/>
          </p:cNvSpPr>
          <p:nvPr>
            <p:ph idx="1"/>
          </p:nvPr>
        </p:nvSpPr>
        <p:spPr>
          <a:xfrm>
            <a:off x="457200" y="1280160"/>
            <a:ext cx="8305800" cy="4572000"/>
          </a:xfrm>
        </p:spPr>
        <p:txBody>
          <a:bodyPr/>
          <a:lstStyle/>
          <a:p>
            <a:r>
              <a:rPr lang="en-US" dirty="0" smtClean="0"/>
              <a:t>So, as a team, the Boston Red Sox had an OBP of 0.349. That means that a Red Sox batter reached base safely in about 35% of their plate appearances. For a comparison of how good the Red Sox were at reaching base in 2011, the overall MLB OBP was 0.320. This means the Red Sox reached base about 3% more often than their competitors. This may not seem like a large percentage, but over the course of an entire season, they reached base over 100 more times than the average of all MLB teams.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In 2011, the Seattle Mariners were last in on-base percentage in Major League Baseball. If the Mariners had 5421 at bats with 1261 hits, 435 walks, </a:t>
            </a:r>
            <a:br>
              <a:rPr lang="en-US" dirty="0" smtClean="0">
                <a:solidFill>
                  <a:srgbClr val="000000"/>
                </a:solidFill>
              </a:rPr>
            </a:br>
            <a:r>
              <a:rPr lang="en-US" dirty="0" smtClean="0">
                <a:solidFill>
                  <a:srgbClr val="000000"/>
                </a:solidFill>
              </a:rPr>
              <a:t>37 hit‑by‑pitch designations, and 41 sacrifice at bats, what was the Mariners team OBP for 2011? </a:t>
            </a:r>
            <a:endParaRPr lang="en-US" dirty="0">
              <a:solidFill>
                <a:srgbClr val="000000"/>
              </a:solidFill>
            </a:endParaRPr>
          </a:p>
        </p:txBody>
      </p:sp>
      <p:sp>
        <p:nvSpPr>
          <p:cNvPr id="4" name="Rectangle 3"/>
          <p:cNvSpPr/>
          <p:nvPr/>
        </p:nvSpPr>
        <p:spPr>
          <a:xfrm>
            <a:off x="457200" y="5420380"/>
            <a:ext cx="8229600" cy="523220"/>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0.292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Slugging Percentage (SLG)</a:t>
            </a:r>
            <a:endParaRPr lang="en-US" dirty="0"/>
          </a:p>
        </p:txBody>
      </p:sp>
      <p:sp>
        <p:nvSpPr>
          <p:cNvPr id="3" name="Content Placeholder 2"/>
          <p:cNvSpPr>
            <a:spLocks noGrp="1"/>
          </p:cNvSpPr>
          <p:nvPr>
            <p:ph idx="1"/>
          </p:nvPr>
        </p:nvSpPr>
        <p:spPr>
          <a:xfrm>
            <a:off x="457200" y="1280160"/>
            <a:ext cx="8229600" cy="4099584"/>
          </a:xfrm>
          <a:solidFill>
            <a:srgbClr val="FFFFCC"/>
          </a:solidFill>
          <a:ln w="28575">
            <a:solidFill>
              <a:srgbClr val="000000"/>
            </a:solidFill>
          </a:ln>
        </p:spPr>
        <p:txBody>
          <a:bodyPr>
            <a:spAutoFit/>
          </a:bodyPr>
          <a:lstStyle/>
          <a:p>
            <a:pPr algn="ctr"/>
            <a:r>
              <a:rPr lang="en-US" b="1" dirty="0" smtClean="0">
                <a:solidFill>
                  <a:srgbClr val="000000"/>
                </a:solidFill>
              </a:rPr>
              <a:t>Slugging Percentage (SLG) </a:t>
            </a:r>
          </a:p>
          <a:p>
            <a:r>
              <a:rPr lang="en-US" b="1" dirty="0" smtClean="0">
                <a:solidFill>
                  <a:srgbClr val="C00000"/>
                </a:solidFill>
              </a:rPr>
              <a:t>Slugging percentage</a:t>
            </a:r>
            <a:r>
              <a:rPr lang="en-US" dirty="0" smtClean="0">
                <a:solidFill>
                  <a:srgbClr val="000000"/>
                </a:solidFill>
              </a:rPr>
              <a:t>, rounded to the nearest thousandth, can be calculated by the following formula.</a:t>
            </a:r>
          </a:p>
          <a:p>
            <a:pPr>
              <a:lnSpc>
                <a:spcPct val="150000"/>
              </a:lnSpc>
            </a:pPr>
            <a:endParaRPr lang="en-US" dirty="0" smtClean="0">
              <a:solidFill>
                <a:srgbClr val="000000"/>
              </a:solidFill>
            </a:endParaRPr>
          </a:p>
          <a:p>
            <a:endParaRPr lang="en-US" dirty="0" smtClean="0">
              <a:solidFill>
                <a:srgbClr val="000000"/>
              </a:solidFill>
            </a:endParaRPr>
          </a:p>
          <a:p>
            <a:r>
              <a:rPr lang="en-US" dirty="0" smtClean="0">
                <a:solidFill>
                  <a:srgbClr val="000000"/>
                </a:solidFill>
              </a:rPr>
              <a:t>Here 1B is the number of singles, 2B is the number of doubles, 3B is the number of triples, HR is the number of home runs, and AB is the number of at bats. </a:t>
            </a:r>
            <a:endParaRPr lang="en-US" dirty="0">
              <a:solidFill>
                <a:srgbClr val="000000"/>
              </a:solidFill>
            </a:endParaRPr>
          </a:p>
        </p:txBody>
      </p:sp>
      <p:graphicFrame>
        <p:nvGraphicFramePr>
          <p:cNvPr id="60418" name="Object 2"/>
          <p:cNvGraphicFramePr>
            <a:graphicFrameLocks noChangeAspect="1"/>
          </p:cNvGraphicFramePr>
          <p:nvPr/>
        </p:nvGraphicFramePr>
        <p:xfrm>
          <a:off x="2063750" y="2874084"/>
          <a:ext cx="5016500" cy="876300"/>
        </p:xfrm>
        <a:graphic>
          <a:graphicData uri="http://schemas.openxmlformats.org/presentationml/2006/ole">
            <mc:AlternateContent xmlns:mc="http://schemas.openxmlformats.org/markup-compatibility/2006">
              <mc:Choice xmlns:v="urn:schemas-microsoft-com:vml" Requires="v">
                <p:oleObj spid="_x0000_s60454" name="Equation" r:id="rId3" imgW="5016240" imgH="876240" progId="Equation.DSMT4">
                  <p:embed/>
                </p:oleObj>
              </mc:Choice>
              <mc:Fallback>
                <p:oleObj name="Equation" r:id="rId3" imgW="501624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2874084"/>
                        <a:ext cx="5016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Slugging Percentage </a:t>
            </a:r>
            <a:endParaRPr lang="en-US" dirty="0"/>
          </a:p>
        </p:txBody>
      </p:sp>
      <p:sp>
        <p:nvSpPr>
          <p:cNvPr id="3" name="Content Placeholder 2"/>
          <p:cNvSpPr>
            <a:spLocks noGrp="1"/>
          </p:cNvSpPr>
          <p:nvPr>
            <p:ph idx="1"/>
          </p:nvPr>
        </p:nvSpPr>
        <p:spPr/>
        <p:txBody>
          <a:bodyPr>
            <a:noAutofit/>
          </a:bodyPr>
          <a:lstStyle/>
          <a:p>
            <a:r>
              <a:rPr lang="en-US" dirty="0" smtClean="0"/>
              <a:t>During a softball season, Jessica had the following batting performances: </a:t>
            </a:r>
            <a:r>
              <a:rPr lang="en-US" dirty="0" smtClean="0">
                <a:solidFill>
                  <a:srgbClr val="0000FF"/>
                </a:solidFill>
              </a:rPr>
              <a:t>3</a:t>
            </a:r>
            <a:r>
              <a:rPr lang="en-US" dirty="0" smtClean="0"/>
              <a:t> home runs, </a:t>
            </a:r>
            <a:r>
              <a:rPr lang="en-US" dirty="0" smtClean="0">
                <a:solidFill>
                  <a:srgbClr val="0000FF"/>
                </a:solidFill>
              </a:rPr>
              <a:t>5</a:t>
            </a:r>
            <a:r>
              <a:rPr lang="en-US" dirty="0" smtClean="0"/>
              <a:t> triples, </a:t>
            </a:r>
            <a:r>
              <a:rPr lang="en-US" dirty="0" smtClean="0">
                <a:solidFill>
                  <a:srgbClr val="0000FF"/>
                </a:solidFill>
              </a:rPr>
              <a:t>12</a:t>
            </a:r>
            <a:r>
              <a:rPr lang="en-US" dirty="0" smtClean="0"/>
              <a:t> doubles, </a:t>
            </a:r>
            <a:r>
              <a:rPr lang="en-US" dirty="0" smtClean="0">
                <a:solidFill>
                  <a:srgbClr val="0000FF"/>
                </a:solidFill>
              </a:rPr>
              <a:t>20</a:t>
            </a:r>
            <a:r>
              <a:rPr lang="en-US" dirty="0" smtClean="0"/>
              <a:t> singles, </a:t>
            </a:r>
            <a:r>
              <a:rPr lang="en-US" dirty="0" smtClean="0">
                <a:solidFill>
                  <a:srgbClr val="0000FF"/>
                </a:solidFill>
              </a:rPr>
              <a:t>6</a:t>
            </a:r>
            <a:r>
              <a:rPr lang="en-US" dirty="0" smtClean="0"/>
              <a:t> walks, and </a:t>
            </a:r>
            <a:r>
              <a:rPr lang="en-US" dirty="0" smtClean="0">
                <a:solidFill>
                  <a:srgbClr val="0000FF"/>
                </a:solidFill>
              </a:rPr>
              <a:t>35</a:t>
            </a:r>
            <a:r>
              <a:rPr lang="en-US" dirty="0" smtClean="0"/>
              <a:t> outs. What is Jessica’s slugging percentage? </a:t>
            </a:r>
          </a:p>
          <a:p>
            <a:r>
              <a:rPr lang="en-US" b="1" dirty="0" smtClean="0"/>
              <a:t>Solution </a:t>
            </a:r>
          </a:p>
          <a:p>
            <a:r>
              <a:rPr lang="en-US" dirty="0" smtClean="0"/>
              <a:t>First we need to determine the total number of at bats Jessica had. We see that she had 3 home runs, 5 triples, 12 doubles, 20 singles, and 35 outs. That means the total number of at bats was </a:t>
            </a:r>
            <a:endParaRPr lang="en-US" dirty="0"/>
          </a:p>
          <a:p>
            <a:pPr algn="ctr"/>
            <a:r>
              <a:rPr lang="en-US" dirty="0" smtClean="0">
                <a:solidFill>
                  <a:srgbClr val="000099"/>
                </a:solidFill>
              </a:rPr>
              <a:t>AB = 3 + 5 + 12 + 20 + 35 = 75</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Slugging Percentage (cont.) </a:t>
            </a:r>
            <a:endParaRPr lang="en-US" dirty="0"/>
          </a:p>
        </p:txBody>
      </p:sp>
      <p:sp>
        <p:nvSpPr>
          <p:cNvPr id="3" name="Content Placeholder 2"/>
          <p:cNvSpPr>
            <a:spLocks noGrp="1"/>
          </p:cNvSpPr>
          <p:nvPr>
            <p:ph idx="1"/>
          </p:nvPr>
        </p:nvSpPr>
        <p:spPr/>
        <p:txBody>
          <a:bodyPr>
            <a:noAutofit/>
          </a:bodyPr>
          <a:lstStyle/>
          <a:p>
            <a:r>
              <a:rPr lang="en-US" dirty="0" smtClean="0"/>
              <a:t>Now, using our formula, we can see that Jessica’s slugging percentage for the season is calculated as follows. </a:t>
            </a:r>
            <a:endParaRPr lang="en-US" dirty="0"/>
          </a:p>
        </p:txBody>
      </p:sp>
      <p:graphicFrame>
        <p:nvGraphicFramePr>
          <p:cNvPr id="61443" name="Object 3"/>
          <p:cNvGraphicFramePr>
            <a:graphicFrameLocks noChangeAspect="1"/>
          </p:cNvGraphicFramePr>
          <p:nvPr>
            <p:extLst>
              <p:ext uri="{D42A27DB-BD31-4B8C-83A1-F6EECF244321}">
                <p14:modId xmlns:p14="http://schemas.microsoft.com/office/powerpoint/2010/main" val="686594071"/>
              </p:ext>
            </p:extLst>
          </p:nvPr>
        </p:nvGraphicFramePr>
        <p:xfrm>
          <a:off x="2063750" y="2743200"/>
          <a:ext cx="5016500" cy="876300"/>
        </p:xfrm>
        <a:graphic>
          <a:graphicData uri="http://schemas.openxmlformats.org/presentationml/2006/ole">
            <mc:AlternateContent xmlns:mc="http://schemas.openxmlformats.org/markup-compatibility/2006">
              <mc:Choice xmlns:v="urn:schemas-microsoft-com:vml" Requires="v">
                <p:oleObj spid="_x0000_s61587" name="Equation" r:id="rId3" imgW="5016240" imgH="876240" progId="Equation.DSMT4">
                  <p:embed/>
                </p:oleObj>
              </mc:Choice>
              <mc:Fallback>
                <p:oleObj name="Equation" r:id="rId3" imgW="501624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0" y="2743200"/>
                        <a:ext cx="5016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4" name="Object 4"/>
          <p:cNvGraphicFramePr>
            <a:graphicFrameLocks noChangeAspect="1"/>
          </p:cNvGraphicFramePr>
          <p:nvPr>
            <p:extLst>
              <p:ext uri="{D42A27DB-BD31-4B8C-83A1-F6EECF244321}">
                <p14:modId xmlns:p14="http://schemas.microsoft.com/office/powerpoint/2010/main" val="4016198304"/>
              </p:ext>
            </p:extLst>
          </p:nvPr>
        </p:nvGraphicFramePr>
        <p:xfrm>
          <a:off x="2659232" y="3810000"/>
          <a:ext cx="3327400" cy="838200"/>
        </p:xfrm>
        <a:graphic>
          <a:graphicData uri="http://schemas.openxmlformats.org/presentationml/2006/ole">
            <mc:AlternateContent xmlns:mc="http://schemas.openxmlformats.org/markup-compatibility/2006">
              <mc:Choice xmlns:v="urn:schemas-microsoft-com:vml" Requires="v">
                <p:oleObj spid="_x0000_s61588" name="Equation" r:id="rId5" imgW="3327120" imgH="838080" progId="Equation.DSMT4">
                  <p:embed/>
                </p:oleObj>
              </mc:Choice>
              <mc:Fallback>
                <p:oleObj name="Equation" r:id="rId5" imgW="33271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59232" y="3810000"/>
                        <a:ext cx="332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5" name="Object 5"/>
          <p:cNvGraphicFramePr>
            <a:graphicFrameLocks noChangeAspect="1"/>
          </p:cNvGraphicFramePr>
          <p:nvPr/>
        </p:nvGraphicFramePr>
        <p:xfrm>
          <a:off x="2645484" y="4789842"/>
          <a:ext cx="698500" cy="838200"/>
        </p:xfrm>
        <a:graphic>
          <a:graphicData uri="http://schemas.openxmlformats.org/presentationml/2006/ole">
            <mc:AlternateContent xmlns:mc="http://schemas.openxmlformats.org/markup-compatibility/2006">
              <mc:Choice xmlns:v="urn:schemas-microsoft-com:vml" Requires="v">
                <p:oleObj spid="_x0000_s61589" name="Equation" r:id="rId7" imgW="698400" imgH="838080" progId="Equation.DSMT4">
                  <p:embed/>
                </p:oleObj>
              </mc:Choice>
              <mc:Fallback>
                <p:oleObj name="Equation" r:id="rId7" imgW="698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5484" y="4789842"/>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6" name="Object 6"/>
          <p:cNvGraphicFramePr>
            <a:graphicFrameLocks noChangeAspect="1"/>
          </p:cNvGraphicFramePr>
          <p:nvPr/>
        </p:nvGraphicFramePr>
        <p:xfrm>
          <a:off x="3385074" y="5063416"/>
          <a:ext cx="1092200" cy="292100"/>
        </p:xfrm>
        <a:graphic>
          <a:graphicData uri="http://schemas.openxmlformats.org/presentationml/2006/ole">
            <mc:AlternateContent xmlns:mc="http://schemas.openxmlformats.org/markup-compatibility/2006">
              <mc:Choice xmlns:v="urn:schemas-microsoft-com:vml" Requires="v">
                <p:oleObj spid="_x0000_s61590" name="Equation" r:id="rId9" imgW="1091880" imgH="291960" progId="Equation.DSMT4">
                  <p:embed/>
                </p:oleObj>
              </mc:Choice>
              <mc:Fallback>
                <p:oleObj name="Equation" r:id="rId9" imgW="10918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85074" y="5063416"/>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Slugging Percentage (cont.) </a:t>
            </a:r>
            <a:endParaRPr lang="en-US" dirty="0"/>
          </a:p>
        </p:txBody>
      </p:sp>
      <p:sp>
        <p:nvSpPr>
          <p:cNvPr id="3" name="Content Placeholder 2"/>
          <p:cNvSpPr>
            <a:spLocks noGrp="1"/>
          </p:cNvSpPr>
          <p:nvPr>
            <p:ph idx="1"/>
          </p:nvPr>
        </p:nvSpPr>
        <p:spPr/>
        <p:txBody>
          <a:bodyPr>
            <a:noAutofit/>
          </a:bodyPr>
          <a:lstStyle/>
          <a:p>
            <a:r>
              <a:rPr lang="en-US" dirty="0" smtClean="0"/>
              <a:t>So, Jessica had a slugging percentage of 0.947. Thus, when Jessica was at bat, she averaged getting about 1 base each time. This is an extraordinary SLG—even higher than Babe Ruth. It is important to note that the more at bats a player has, the more opportunity there is for failure and success. Therefore, over the long term, it is more difficult to maintain a high SLG. This is what makes Babe Ruth one of the best batters in the history of MLB—he had the ability to maintain a high SLG over his entire career and not just a few at bats.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On-Base Plus Slugging Percentage (OPS) </a:t>
            </a:r>
            <a:endParaRPr lang="en-US" dirty="0"/>
          </a:p>
        </p:txBody>
      </p:sp>
      <p:sp>
        <p:nvSpPr>
          <p:cNvPr id="3" name="Content Placeholder 2"/>
          <p:cNvSpPr>
            <a:spLocks noGrp="1"/>
          </p:cNvSpPr>
          <p:nvPr>
            <p:ph idx="1"/>
          </p:nvPr>
        </p:nvSpPr>
        <p:spPr>
          <a:xfrm>
            <a:off x="457200" y="1280160"/>
            <a:ext cx="8229600" cy="4330416"/>
          </a:xfrm>
          <a:solidFill>
            <a:srgbClr val="FFFFCC"/>
          </a:solidFill>
          <a:ln w="28575">
            <a:solidFill>
              <a:srgbClr val="000000"/>
            </a:solidFill>
          </a:ln>
        </p:spPr>
        <p:txBody>
          <a:bodyPr>
            <a:spAutoFit/>
          </a:bodyPr>
          <a:lstStyle/>
          <a:p>
            <a:pPr algn="ctr"/>
            <a:r>
              <a:rPr lang="en-US" sz="2700" b="1" dirty="0" smtClean="0">
                <a:solidFill>
                  <a:srgbClr val="000000"/>
                </a:solidFill>
              </a:rPr>
              <a:t>On-Base Plus Slugging Percentage (OPS) </a:t>
            </a:r>
          </a:p>
          <a:p>
            <a:r>
              <a:rPr lang="en-US" sz="2700" b="1" dirty="0" smtClean="0">
                <a:solidFill>
                  <a:srgbClr val="C00000"/>
                </a:solidFill>
              </a:rPr>
              <a:t>On-base plus slugging percentage</a:t>
            </a:r>
            <a:r>
              <a:rPr lang="en-US" sz="2700" dirty="0" smtClean="0">
                <a:solidFill>
                  <a:srgbClr val="000000"/>
                </a:solidFill>
              </a:rPr>
              <a:t>, rounded to the nearest thousandth, can be calculated by the following formula. </a:t>
            </a:r>
          </a:p>
          <a:p>
            <a:endParaRPr lang="en-US" sz="2700" dirty="0" smtClean="0">
              <a:solidFill>
                <a:srgbClr val="000000"/>
              </a:solidFill>
            </a:endParaRPr>
          </a:p>
          <a:p>
            <a:endParaRPr lang="en-US" sz="2700" dirty="0" smtClean="0">
              <a:solidFill>
                <a:srgbClr val="000000"/>
              </a:solidFill>
            </a:endParaRPr>
          </a:p>
          <a:p>
            <a:r>
              <a:rPr lang="en-US" sz="2700" dirty="0" smtClean="0">
                <a:solidFill>
                  <a:srgbClr val="000000"/>
                </a:solidFill>
              </a:rPr>
              <a:t>Here, total bases is computed as </a:t>
            </a:r>
          </a:p>
          <a:p>
            <a:pPr algn="ctr"/>
            <a:r>
              <a:rPr lang="en-US" sz="2700" dirty="0" smtClean="0">
                <a:solidFill>
                  <a:srgbClr val="0000FF"/>
                </a:solidFill>
              </a:rPr>
              <a:t>1B + (2 ⋅ 2B) + (3 ⋅ 3B) + (4 ⋅ HR)</a:t>
            </a:r>
            <a:r>
              <a:rPr lang="en-US" sz="2700" dirty="0" smtClean="0">
                <a:solidFill>
                  <a:srgbClr val="000000"/>
                </a:solidFill>
              </a:rPr>
              <a:t>.</a:t>
            </a:r>
            <a:r>
              <a:rPr lang="en-US" sz="2700" dirty="0" smtClean="0">
                <a:solidFill>
                  <a:srgbClr val="0000FF"/>
                </a:solidFill>
              </a:rPr>
              <a:t> </a:t>
            </a:r>
          </a:p>
          <a:p>
            <a:r>
              <a:rPr lang="en-US" sz="2700" dirty="0" smtClean="0">
                <a:solidFill>
                  <a:srgbClr val="000000"/>
                </a:solidFill>
              </a:rPr>
              <a:t>Alternatively, we could simply write </a:t>
            </a:r>
            <a:r>
              <a:rPr lang="en-US" sz="2700" dirty="0" smtClean="0">
                <a:solidFill>
                  <a:srgbClr val="0000FF"/>
                </a:solidFill>
              </a:rPr>
              <a:t>OPS = OBP + SLG</a:t>
            </a:r>
            <a:r>
              <a:rPr lang="en-US" sz="2700" dirty="0" smtClean="0">
                <a:solidFill>
                  <a:srgbClr val="000000"/>
                </a:solidFill>
              </a:rPr>
              <a:t>. </a:t>
            </a:r>
            <a:endParaRPr lang="en-US" sz="2700" dirty="0">
              <a:solidFill>
                <a:srgbClr val="000000"/>
              </a:solidFill>
            </a:endParaRPr>
          </a:p>
        </p:txBody>
      </p:sp>
      <p:graphicFrame>
        <p:nvGraphicFramePr>
          <p:cNvPr id="63490" name="Object 2"/>
          <p:cNvGraphicFramePr>
            <a:graphicFrameLocks noChangeAspect="1"/>
          </p:cNvGraphicFramePr>
          <p:nvPr/>
        </p:nvGraphicFramePr>
        <p:xfrm>
          <a:off x="546100" y="3124200"/>
          <a:ext cx="8051800" cy="914400"/>
        </p:xfrm>
        <a:graphic>
          <a:graphicData uri="http://schemas.openxmlformats.org/presentationml/2006/ole">
            <mc:AlternateContent xmlns:mc="http://schemas.openxmlformats.org/markup-compatibility/2006">
              <mc:Choice xmlns:v="urn:schemas-microsoft-com:vml" Requires="v">
                <p:oleObj spid="_x0000_s63526" name="Equation" r:id="rId3" imgW="8051760" imgH="914400" progId="Equation.DSMT4">
                  <p:embed/>
                </p:oleObj>
              </mc:Choice>
              <mc:Fallback>
                <p:oleObj name="Equation" r:id="rId3" imgW="8051760" imgH="914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3124200"/>
                        <a:ext cx="8051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OPS Rating Values</a:t>
            </a:r>
            <a:endParaRPr lang="en-US" dirty="0"/>
          </a:p>
        </p:txBody>
      </p:sp>
      <p:graphicFrame>
        <p:nvGraphicFramePr>
          <p:cNvPr id="4" name="Table 3"/>
          <p:cNvGraphicFramePr>
            <a:graphicFrameLocks noGrp="1"/>
          </p:cNvGraphicFramePr>
          <p:nvPr/>
        </p:nvGraphicFramePr>
        <p:xfrm>
          <a:off x="457200" y="1295400"/>
          <a:ext cx="8229600" cy="4114800"/>
        </p:xfrm>
        <a:graphic>
          <a:graphicData uri="http://schemas.openxmlformats.org/drawingml/2006/table">
            <a:tbl>
              <a:tblPr firstRow="1" bandRow="1">
                <a:tableStyleId>{5C22544A-7EE6-4342-B048-85BDC9FD1C3A}</a:tableStyleId>
              </a:tblPr>
              <a:tblGrid>
                <a:gridCol w="3842364"/>
                <a:gridCol w="4387236"/>
              </a:tblGrid>
              <a:tr h="457200">
                <a:tc gridSpan="2">
                  <a:txBody>
                    <a:bodyPr/>
                    <a:lstStyle/>
                    <a:p>
                      <a:pPr algn="ctr" fontAlgn="b"/>
                      <a:r>
                        <a:rPr lang="en-US" sz="2400" b="0" i="0" u="none" strike="noStrike" dirty="0">
                          <a:solidFill>
                            <a:schemeClr val="bg1"/>
                          </a:solidFill>
                          <a:latin typeface="Calibri"/>
                        </a:rPr>
                        <a:t>Table </a:t>
                      </a:r>
                      <a:r>
                        <a:rPr lang="en-US" sz="2400" b="0" i="0" u="none" strike="noStrike" dirty="0" smtClean="0">
                          <a:solidFill>
                            <a:schemeClr val="bg1"/>
                          </a:solidFill>
                          <a:latin typeface="Calibri"/>
                        </a:rPr>
                        <a:t>1: OPS </a:t>
                      </a:r>
                      <a:r>
                        <a:rPr lang="en-US" sz="2400" b="0" i="0" u="none" strike="noStrike" dirty="0">
                          <a:solidFill>
                            <a:schemeClr val="bg1"/>
                          </a:solidFill>
                          <a:latin typeface="Calibri"/>
                        </a:rPr>
                        <a:t>Rating </a:t>
                      </a:r>
                      <a:r>
                        <a:rPr lang="en-US" sz="2400" b="0" i="0" u="none" strike="noStrike" dirty="0" smtClean="0">
                          <a:solidFill>
                            <a:schemeClr val="bg1"/>
                          </a:solidFill>
                          <a:latin typeface="Calibri"/>
                        </a:rPr>
                        <a:t>Values </a:t>
                      </a:r>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000" b="0" i="0" u="none" strike="noStrike" dirty="0">
                        <a:solidFill>
                          <a:srgbClr val="000000"/>
                        </a:solidFill>
                        <a:latin typeface="Calibri"/>
                      </a:endParaRPr>
                    </a:p>
                  </a:txBody>
                  <a:tcPr marL="9525" marR="9525" marT="9525" marB="0" anchor="ctr"/>
                </a:tc>
              </a:tr>
              <a:tr h="457200">
                <a:tc>
                  <a:txBody>
                    <a:bodyPr/>
                    <a:lstStyle/>
                    <a:p>
                      <a:pPr algn="ctr" fontAlgn="b"/>
                      <a:r>
                        <a:rPr lang="en-US" sz="2400" b="1" i="0" u="none" strike="noStrike" dirty="0">
                          <a:solidFill>
                            <a:srgbClr val="000000"/>
                          </a:solidFill>
                          <a:latin typeface="Calibri"/>
                        </a:rPr>
                        <a:t>Classification</a:t>
                      </a:r>
                    </a:p>
                  </a:txBody>
                  <a:tcPr marL="9525" marR="9525" marT="9525" marB="0" anchor="ctr"/>
                </a:tc>
                <a:tc>
                  <a:txBody>
                    <a:bodyPr/>
                    <a:lstStyle/>
                    <a:p>
                      <a:pPr algn="ctr" fontAlgn="b"/>
                      <a:r>
                        <a:rPr lang="en-US" sz="2400" b="1" i="0" u="none" strike="noStrike" dirty="0">
                          <a:solidFill>
                            <a:srgbClr val="000000"/>
                          </a:solidFill>
                          <a:latin typeface="Calibri"/>
                        </a:rPr>
                        <a:t>OPS Range</a:t>
                      </a:r>
                    </a:p>
                  </a:txBody>
                  <a:tcPr marL="9525" marR="9525" marT="9525" marB="0" anchor="ctr"/>
                </a:tc>
              </a:tr>
              <a:tr h="457200">
                <a:tc>
                  <a:txBody>
                    <a:bodyPr/>
                    <a:lstStyle/>
                    <a:p>
                      <a:pPr algn="ctr" fontAlgn="b"/>
                      <a:r>
                        <a:rPr lang="en-US" sz="2400" b="0" i="0" u="none" strike="noStrike" dirty="0">
                          <a:solidFill>
                            <a:srgbClr val="000000"/>
                          </a:solidFill>
                          <a:latin typeface="Calibri"/>
                        </a:rPr>
                        <a:t>Excellent</a:t>
                      </a:r>
                    </a:p>
                  </a:txBody>
                  <a:tcPr marL="9525" marR="9525" marT="9525" marB="0" anchor="ctr"/>
                </a:tc>
                <a:tc>
                  <a:txBody>
                    <a:bodyPr/>
                    <a:lstStyle/>
                    <a:p>
                      <a:pPr algn="ctr" fontAlgn="b"/>
                      <a:r>
                        <a:rPr lang="en-US" sz="2400" b="0" i="0" u="none" strike="noStrike" dirty="0">
                          <a:solidFill>
                            <a:srgbClr val="000000"/>
                          </a:solidFill>
                          <a:latin typeface="Calibri"/>
                        </a:rPr>
                        <a:t>0.900 and Higher</a:t>
                      </a:r>
                    </a:p>
                  </a:txBody>
                  <a:tcPr marL="9525" marR="9525" marT="9525" marB="0" anchor="ctr"/>
                </a:tc>
              </a:tr>
              <a:tr h="457200">
                <a:tc>
                  <a:txBody>
                    <a:bodyPr/>
                    <a:lstStyle/>
                    <a:p>
                      <a:pPr algn="ctr" fontAlgn="b"/>
                      <a:r>
                        <a:rPr lang="en-US" sz="2400" b="0" i="0" u="none" strike="noStrike" dirty="0">
                          <a:solidFill>
                            <a:srgbClr val="000000"/>
                          </a:solidFill>
                          <a:latin typeface="Calibri"/>
                        </a:rPr>
                        <a:t>Good</a:t>
                      </a:r>
                    </a:p>
                  </a:txBody>
                  <a:tcPr marL="9525" marR="9525" marT="9525" marB="0" anchor="ctr"/>
                </a:tc>
                <a:tc>
                  <a:txBody>
                    <a:bodyPr/>
                    <a:lstStyle/>
                    <a:p>
                      <a:pPr algn="ctr" fontAlgn="b"/>
                      <a:r>
                        <a:rPr lang="en-US" sz="2400" b="0" i="0" u="none" strike="noStrike" dirty="0">
                          <a:solidFill>
                            <a:srgbClr val="000000"/>
                          </a:solidFill>
                          <a:latin typeface="Calibri"/>
                        </a:rPr>
                        <a:t>0.833 to 0.899</a:t>
                      </a:r>
                    </a:p>
                  </a:txBody>
                  <a:tcPr marL="9525" marR="9525" marT="9525" marB="0" anchor="ctr"/>
                </a:tc>
              </a:tr>
              <a:tr h="457200">
                <a:tc>
                  <a:txBody>
                    <a:bodyPr/>
                    <a:lstStyle/>
                    <a:p>
                      <a:pPr algn="ctr" fontAlgn="b"/>
                      <a:r>
                        <a:rPr lang="en-US" sz="2400" b="0" i="0" u="none" strike="noStrike">
                          <a:solidFill>
                            <a:srgbClr val="000000"/>
                          </a:solidFill>
                          <a:latin typeface="Calibri"/>
                        </a:rPr>
                        <a:t>Above Average</a:t>
                      </a:r>
                    </a:p>
                  </a:txBody>
                  <a:tcPr marL="9525" marR="9525" marT="9525" marB="0" anchor="ctr"/>
                </a:tc>
                <a:tc>
                  <a:txBody>
                    <a:bodyPr/>
                    <a:lstStyle/>
                    <a:p>
                      <a:pPr algn="ctr" fontAlgn="b"/>
                      <a:r>
                        <a:rPr lang="en-US" sz="2400" b="0" i="0" u="none" strike="noStrike" dirty="0">
                          <a:solidFill>
                            <a:srgbClr val="000000"/>
                          </a:solidFill>
                          <a:latin typeface="Calibri"/>
                        </a:rPr>
                        <a:t>0.767 to 0.833</a:t>
                      </a:r>
                    </a:p>
                  </a:txBody>
                  <a:tcPr marL="9525" marR="9525" marT="9525" marB="0" anchor="ctr"/>
                </a:tc>
              </a:tr>
              <a:tr h="457200">
                <a:tc>
                  <a:txBody>
                    <a:bodyPr/>
                    <a:lstStyle/>
                    <a:p>
                      <a:pPr algn="ctr" fontAlgn="b"/>
                      <a:r>
                        <a:rPr lang="en-US" sz="2400" b="0" i="0" u="none" strike="noStrike">
                          <a:solidFill>
                            <a:srgbClr val="000000"/>
                          </a:solidFill>
                          <a:latin typeface="Calibri"/>
                        </a:rPr>
                        <a:t>Average</a:t>
                      </a:r>
                    </a:p>
                  </a:txBody>
                  <a:tcPr marL="9525" marR="9525" marT="9525" marB="0" anchor="ctr"/>
                </a:tc>
                <a:tc>
                  <a:txBody>
                    <a:bodyPr/>
                    <a:lstStyle/>
                    <a:p>
                      <a:pPr algn="ctr" fontAlgn="b"/>
                      <a:r>
                        <a:rPr lang="en-US" sz="2400" b="0" i="0" u="none" strike="noStrike" dirty="0">
                          <a:solidFill>
                            <a:srgbClr val="000000"/>
                          </a:solidFill>
                          <a:latin typeface="Calibri"/>
                        </a:rPr>
                        <a:t>0.700 to 0.767</a:t>
                      </a:r>
                    </a:p>
                  </a:txBody>
                  <a:tcPr marL="9525" marR="9525" marT="9525" marB="0" anchor="ctr"/>
                </a:tc>
              </a:tr>
              <a:tr h="457200">
                <a:tc>
                  <a:txBody>
                    <a:bodyPr/>
                    <a:lstStyle/>
                    <a:p>
                      <a:pPr algn="ctr" fontAlgn="b"/>
                      <a:r>
                        <a:rPr lang="en-US" sz="2400" b="0" i="0" u="none" strike="noStrike">
                          <a:solidFill>
                            <a:srgbClr val="000000"/>
                          </a:solidFill>
                          <a:latin typeface="Calibri"/>
                        </a:rPr>
                        <a:t>Below Average</a:t>
                      </a:r>
                    </a:p>
                  </a:txBody>
                  <a:tcPr marL="9525" marR="9525" marT="9525" marB="0" anchor="ctr"/>
                </a:tc>
                <a:tc>
                  <a:txBody>
                    <a:bodyPr/>
                    <a:lstStyle/>
                    <a:p>
                      <a:pPr algn="ctr" fontAlgn="b"/>
                      <a:r>
                        <a:rPr lang="en-US" sz="2400" b="0" i="0" u="none" strike="noStrike" dirty="0">
                          <a:solidFill>
                            <a:srgbClr val="000000"/>
                          </a:solidFill>
                          <a:latin typeface="Calibri"/>
                        </a:rPr>
                        <a:t>0.633 to 0.699</a:t>
                      </a:r>
                    </a:p>
                  </a:txBody>
                  <a:tcPr marL="9525" marR="9525" marT="9525" marB="0" anchor="ctr"/>
                </a:tc>
              </a:tr>
              <a:tr h="457200">
                <a:tc>
                  <a:txBody>
                    <a:bodyPr/>
                    <a:lstStyle/>
                    <a:p>
                      <a:pPr algn="ctr" fontAlgn="b"/>
                      <a:r>
                        <a:rPr lang="en-US" sz="2400" b="0" i="0" u="none" strike="noStrike">
                          <a:solidFill>
                            <a:srgbClr val="000000"/>
                          </a:solidFill>
                          <a:latin typeface="Calibri"/>
                        </a:rPr>
                        <a:t>Poor</a:t>
                      </a:r>
                    </a:p>
                  </a:txBody>
                  <a:tcPr marL="9525" marR="9525" marT="9525" marB="0" anchor="ctr"/>
                </a:tc>
                <a:tc>
                  <a:txBody>
                    <a:bodyPr/>
                    <a:lstStyle/>
                    <a:p>
                      <a:pPr algn="ctr" fontAlgn="b"/>
                      <a:r>
                        <a:rPr lang="en-US" sz="2400" b="0" i="0" u="none" strike="noStrike" dirty="0">
                          <a:solidFill>
                            <a:srgbClr val="000000"/>
                          </a:solidFill>
                          <a:latin typeface="Calibri"/>
                        </a:rPr>
                        <a:t>0.567 to 0.633</a:t>
                      </a:r>
                    </a:p>
                  </a:txBody>
                  <a:tcPr marL="9525" marR="9525" marT="9525" marB="0" anchor="ctr"/>
                </a:tc>
              </a:tr>
              <a:tr h="457200">
                <a:tc>
                  <a:txBody>
                    <a:bodyPr/>
                    <a:lstStyle/>
                    <a:p>
                      <a:pPr algn="ctr" fontAlgn="b"/>
                      <a:r>
                        <a:rPr lang="en-US" sz="2400" b="0" i="0" u="none" strike="noStrike">
                          <a:solidFill>
                            <a:srgbClr val="000000"/>
                          </a:solidFill>
                          <a:latin typeface="Calibri"/>
                        </a:rPr>
                        <a:t>Horrible</a:t>
                      </a:r>
                    </a:p>
                  </a:txBody>
                  <a:tcPr marL="9525" marR="9525" marT="9525" marB="0" anchor="ctr"/>
                </a:tc>
                <a:tc>
                  <a:txBody>
                    <a:bodyPr/>
                    <a:lstStyle/>
                    <a:p>
                      <a:pPr algn="ctr" fontAlgn="b"/>
                      <a:r>
                        <a:rPr lang="en-US" sz="2400" b="0" i="0" u="none" strike="noStrike" dirty="0">
                          <a:solidFill>
                            <a:srgbClr val="000000"/>
                          </a:solidFill>
                          <a:latin typeface="Calibri"/>
                        </a:rPr>
                        <a:t>0.567 and Lower</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OPS </a:t>
            </a:r>
            <a:endParaRPr lang="en-US" dirty="0"/>
          </a:p>
        </p:txBody>
      </p:sp>
      <p:sp>
        <p:nvSpPr>
          <p:cNvPr id="3" name="Content Placeholder 2"/>
          <p:cNvSpPr>
            <a:spLocks noGrp="1"/>
          </p:cNvSpPr>
          <p:nvPr>
            <p:ph idx="1"/>
          </p:nvPr>
        </p:nvSpPr>
        <p:spPr/>
        <p:txBody>
          <a:bodyPr/>
          <a:lstStyle/>
          <a:p>
            <a:r>
              <a:rPr lang="en-US" dirty="0" smtClean="0"/>
              <a:t>Over the course of a ten-game span, Suzanne had </a:t>
            </a:r>
            <a:br>
              <a:rPr lang="en-US" dirty="0" smtClean="0"/>
            </a:br>
            <a:r>
              <a:rPr lang="en-US" dirty="0" smtClean="0"/>
              <a:t>18 plate appearances. The results of each at bat are listed. </a:t>
            </a:r>
          </a:p>
          <a:p>
            <a:endParaRPr lang="en-US" dirty="0" smtClean="0"/>
          </a:p>
          <a:p>
            <a:endParaRPr lang="en-US" dirty="0" smtClean="0"/>
          </a:p>
          <a:p>
            <a:endParaRPr lang="en-US" dirty="0" smtClean="0"/>
          </a:p>
          <a:p>
            <a:r>
              <a:rPr lang="en-US" dirty="0" smtClean="0"/>
              <a:t>Determine the OPS for Suzanne over the ten-game span. </a:t>
            </a:r>
            <a:endParaRPr lang="en-US" dirty="0"/>
          </a:p>
        </p:txBody>
      </p:sp>
      <p:graphicFrame>
        <p:nvGraphicFramePr>
          <p:cNvPr id="4" name="Content Placeholder 8"/>
          <p:cNvGraphicFramePr>
            <a:graphicFrameLocks/>
          </p:cNvGraphicFramePr>
          <p:nvPr>
            <p:extLst>
              <p:ext uri="{D42A27DB-BD31-4B8C-83A1-F6EECF244321}">
                <p14:modId xmlns:p14="http://schemas.microsoft.com/office/powerpoint/2010/main" val="1803032580"/>
              </p:ext>
            </p:extLst>
          </p:nvPr>
        </p:nvGraphicFramePr>
        <p:xfrm>
          <a:off x="457200" y="2983230"/>
          <a:ext cx="8229600" cy="750570"/>
        </p:xfrm>
        <a:graphic>
          <a:graphicData uri="http://schemas.openxmlformats.org/drawingml/2006/table">
            <a:tbl>
              <a:tblPr bandRow="1">
                <a:tableStyleId>{5C22544A-7EE6-4342-B048-85BDC9FD1C3A}</a:tableStyleId>
              </a:tblPr>
              <a:tblGrid>
                <a:gridCol w="914400"/>
                <a:gridCol w="914400"/>
                <a:gridCol w="914400"/>
                <a:gridCol w="914400"/>
                <a:gridCol w="914400"/>
                <a:gridCol w="914400"/>
                <a:gridCol w="914400"/>
                <a:gridCol w="914400"/>
                <a:gridCol w="914400"/>
              </a:tblGrid>
              <a:tr h="370840">
                <a:tc>
                  <a:txBody>
                    <a:bodyPr/>
                    <a:lstStyle/>
                    <a:p>
                      <a:pPr algn="ctr" fontAlgn="b"/>
                      <a:r>
                        <a:rPr lang="en-US" sz="2400" u="none" strike="noStrike" dirty="0">
                          <a:solidFill>
                            <a:srgbClr val="000000"/>
                          </a:solidFill>
                        </a:rPr>
                        <a:t>BB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1B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BB </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Out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Out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2B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HBP</a:t>
                      </a:r>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u="none" strike="noStrike">
                          <a:solidFill>
                            <a:srgbClr val="000000"/>
                          </a:solidFill>
                        </a:rPr>
                        <a:t>SAC</a:t>
                      </a:r>
                      <a:endParaRPr lang="en-US" sz="2400" b="0" i="0" u="none" strike="noStrike">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SAC</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3B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Out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HR</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Out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BB</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Out</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u="none" strike="noStrike" dirty="0">
                          <a:solidFill>
                            <a:srgbClr val="000000"/>
                          </a:solidFill>
                        </a:rPr>
                        <a:t>HR</a:t>
                      </a:r>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OPS (cont.) </a:t>
            </a:r>
            <a:endParaRPr lang="en-US" dirty="0"/>
          </a:p>
        </p:txBody>
      </p:sp>
      <p:graphicFrame>
        <p:nvGraphicFramePr>
          <p:cNvPr id="64514" name="Object 2"/>
          <p:cNvGraphicFramePr>
            <a:graphicFrameLocks noChangeAspect="1"/>
          </p:cNvGraphicFramePr>
          <p:nvPr/>
        </p:nvGraphicFramePr>
        <p:xfrm>
          <a:off x="419100" y="2667000"/>
          <a:ext cx="8305800" cy="965200"/>
        </p:xfrm>
        <a:graphic>
          <a:graphicData uri="http://schemas.openxmlformats.org/presentationml/2006/ole">
            <mc:AlternateContent xmlns:mc="http://schemas.openxmlformats.org/markup-compatibility/2006">
              <mc:Choice xmlns:v="urn:schemas-microsoft-com:vml" Requires="v">
                <p:oleObj spid="_x0000_s64550" name="Equation" r:id="rId3" imgW="8305560" imgH="965160" progId="Equation.DSMT4">
                  <p:embed/>
                </p:oleObj>
              </mc:Choice>
              <mc:Fallback>
                <p:oleObj name="Equation" r:id="rId3" imgW="8305560" imgH="965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2667000"/>
                        <a:ext cx="83058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Content Placeholder 6"/>
          <p:cNvSpPr>
            <a:spLocks noGrp="1"/>
          </p:cNvSpPr>
          <p:nvPr>
            <p:ph idx="1"/>
          </p:nvPr>
        </p:nvSpPr>
        <p:spPr>
          <a:xfrm>
            <a:off x="457200" y="1280160"/>
            <a:ext cx="8229600" cy="4434840"/>
          </a:xfrm>
        </p:spPr>
        <p:txBody>
          <a:bodyPr>
            <a:normAutofit/>
          </a:bodyPr>
          <a:lstStyle/>
          <a:p>
            <a:r>
              <a:rPr lang="en-US" b="1" dirty="0" smtClean="0"/>
              <a:t>Solution </a:t>
            </a:r>
          </a:p>
          <a:p>
            <a:r>
              <a:rPr lang="en-US" dirty="0" smtClean="0"/>
              <a:t>Recall that the formula for OPS is as follows.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Baseball and Softball</a:t>
            </a:r>
            <a:endParaRPr lang="en-US" dirty="0"/>
          </a:p>
        </p:txBody>
      </p:sp>
      <p:sp>
        <p:nvSpPr>
          <p:cNvPr id="3" name="Content Placeholder 2"/>
          <p:cNvSpPr>
            <a:spLocks noGrp="1"/>
          </p:cNvSpPr>
          <p:nvPr>
            <p:ph idx="1"/>
          </p:nvPr>
        </p:nvSpPr>
        <p:spPr/>
        <p:txBody>
          <a:bodyPr/>
          <a:lstStyle/>
          <a:p>
            <a:r>
              <a:rPr lang="en-US" dirty="0" smtClean="0"/>
              <a:t>Baseball and softball make use of numbers and statistics that help separate players by their individual ability. Baseball and softball decisions are built on the statistics that account for a variety of feats. With so many individual player statistics, it is easy for baseball organizations to use those statistics when creating a strategy for success. </a:t>
            </a:r>
            <a:endParaRPr lang="en-US" dirty="0"/>
          </a:p>
        </p:txBody>
      </p:sp>
    </p:spTree>
    <p:extLst>
      <p:ext uri="{BB962C8B-B14F-4D97-AF65-F5344CB8AC3E}">
        <p14:creationId xmlns:p14="http://schemas.microsoft.com/office/powerpoint/2010/main" val="40771732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OPS (cont.) </a:t>
            </a:r>
            <a:endParaRPr lang="en-US" dirty="0"/>
          </a:p>
        </p:txBody>
      </p:sp>
      <p:sp>
        <p:nvSpPr>
          <p:cNvPr id="6" name="Content Placeholder 5"/>
          <p:cNvSpPr>
            <a:spLocks noGrp="1"/>
          </p:cNvSpPr>
          <p:nvPr>
            <p:ph idx="1"/>
          </p:nvPr>
        </p:nvSpPr>
        <p:spPr>
          <a:xfrm>
            <a:off x="457200" y="1280160"/>
            <a:ext cx="8229600" cy="4572000"/>
          </a:xfrm>
        </p:spPr>
        <p:txBody>
          <a:bodyPr/>
          <a:lstStyle/>
          <a:p>
            <a:r>
              <a:rPr lang="en-US" dirty="0" smtClean="0"/>
              <a:t>To make calculations easier, we tally each of the items needed. </a:t>
            </a:r>
          </a:p>
          <a:p>
            <a:r>
              <a:rPr lang="en-US" b="1" dirty="0" smtClean="0">
                <a:solidFill>
                  <a:srgbClr val="000099"/>
                </a:solidFill>
              </a:rPr>
              <a:t>AB</a:t>
            </a:r>
            <a:r>
              <a:rPr lang="en-US" dirty="0" smtClean="0">
                <a:solidFill>
                  <a:srgbClr val="000099"/>
                </a:solidFill>
              </a:rPr>
              <a:t> = 12	</a:t>
            </a:r>
            <a:r>
              <a:rPr lang="en-US" b="1" dirty="0" smtClean="0">
                <a:solidFill>
                  <a:srgbClr val="000099"/>
                </a:solidFill>
              </a:rPr>
              <a:t>H</a:t>
            </a:r>
            <a:r>
              <a:rPr lang="en-US" dirty="0" smtClean="0">
                <a:solidFill>
                  <a:srgbClr val="000099"/>
                </a:solidFill>
              </a:rPr>
              <a:t> = 7 hits: 3‑1B, 1‑2B, 1‑3B, 2‑HR </a:t>
            </a:r>
          </a:p>
          <a:p>
            <a:r>
              <a:rPr lang="en-US" b="1" dirty="0" smtClean="0">
                <a:solidFill>
                  <a:srgbClr val="000099"/>
                </a:solidFill>
              </a:rPr>
              <a:t>BB</a:t>
            </a:r>
            <a:r>
              <a:rPr lang="en-US" dirty="0" smtClean="0">
                <a:solidFill>
                  <a:srgbClr val="000099"/>
                </a:solidFill>
              </a:rPr>
              <a:t> = 3	</a:t>
            </a:r>
            <a:r>
              <a:rPr lang="en-US" b="1" dirty="0" smtClean="0">
                <a:solidFill>
                  <a:srgbClr val="000099"/>
                </a:solidFill>
              </a:rPr>
              <a:t>HBP</a:t>
            </a:r>
            <a:r>
              <a:rPr lang="en-US" dirty="0" smtClean="0">
                <a:solidFill>
                  <a:srgbClr val="000099"/>
                </a:solidFill>
              </a:rPr>
              <a:t> = 1	</a:t>
            </a:r>
            <a:r>
              <a:rPr lang="en-US" b="1" dirty="0" smtClean="0">
                <a:solidFill>
                  <a:srgbClr val="000099"/>
                </a:solidFill>
              </a:rPr>
              <a:t>SAC</a:t>
            </a:r>
            <a:r>
              <a:rPr lang="en-US" dirty="0" smtClean="0">
                <a:solidFill>
                  <a:srgbClr val="000099"/>
                </a:solidFill>
              </a:rPr>
              <a:t> = 2 </a:t>
            </a:r>
          </a:p>
          <a:p>
            <a:pPr>
              <a:tabLst>
                <a:tab pos="1770063" algn="l"/>
              </a:tabLst>
            </a:pPr>
            <a:r>
              <a:rPr lang="en-US" b="1" dirty="0" smtClean="0">
                <a:solidFill>
                  <a:srgbClr val="000099"/>
                </a:solidFill>
              </a:rPr>
              <a:t>total bases	</a:t>
            </a:r>
            <a:r>
              <a:rPr lang="en-US" dirty="0" smtClean="0">
                <a:solidFill>
                  <a:srgbClr val="000099"/>
                </a:solidFill>
              </a:rPr>
              <a:t>= 1B + (2 ⋅ 2B) + (3 ⋅ 3B) + (4 ⋅ HR) </a:t>
            </a:r>
          </a:p>
          <a:p>
            <a:pPr>
              <a:tabLst>
                <a:tab pos="1770063" algn="l"/>
              </a:tabLst>
            </a:pPr>
            <a:r>
              <a:rPr lang="en-US" dirty="0" smtClean="0">
                <a:solidFill>
                  <a:srgbClr val="000099"/>
                </a:solidFill>
              </a:rPr>
              <a:t>	= 3 + 2 ⋅ 1 + 3 ⋅ 1 + 4 ⋅ 2 = 16 </a:t>
            </a:r>
          </a:p>
          <a:p>
            <a:r>
              <a:rPr lang="en-US" dirty="0" smtClean="0"/>
              <a:t>Now we calculate OPS by substituting the known values into our formula.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OPS (cont.) </a:t>
            </a:r>
            <a:endParaRPr lang="en-US" dirty="0"/>
          </a:p>
        </p:txBody>
      </p:sp>
      <p:graphicFrame>
        <p:nvGraphicFramePr>
          <p:cNvPr id="67587" name="Object 3"/>
          <p:cNvGraphicFramePr>
            <a:graphicFrameLocks noChangeAspect="1"/>
          </p:cNvGraphicFramePr>
          <p:nvPr/>
        </p:nvGraphicFramePr>
        <p:xfrm>
          <a:off x="685800" y="1306158"/>
          <a:ext cx="7772400" cy="889000"/>
        </p:xfrm>
        <a:graphic>
          <a:graphicData uri="http://schemas.openxmlformats.org/presentationml/2006/ole">
            <mc:AlternateContent xmlns:mc="http://schemas.openxmlformats.org/markup-compatibility/2006">
              <mc:Choice xmlns:v="urn:schemas-microsoft-com:vml" Requires="v">
                <p:oleObj spid="_x0000_s67803" name="Equation" r:id="rId3" imgW="7772400" imgH="888840" progId="Equation.DSMT4">
                  <p:embed/>
                </p:oleObj>
              </mc:Choice>
              <mc:Fallback>
                <p:oleObj name="Equation" r:id="rId3" imgW="7772400" imgH="8888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306158"/>
                        <a:ext cx="7772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262232" y="2286000"/>
          <a:ext cx="4483100" cy="889000"/>
        </p:xfrm>
        <a:graphic>
          <a:graphicData uri="http://schemas.openxmlformats.org/presentationml/2006/ole">
            <mc:AlternateContent xmlns:mc="http://schemas.openxmlformats.org/markup-compatibility/2006">
              <mc:Choice xmlns:v="urn:schemas-microsoft-com:vml" Requires="v">
                <p:oleObj spid="_x0000_s67804" name="Equation" r:id="rId5" imgW="4483080" imgH="888840" progId="Equation.DSMT4">
                  <p:embed/>
                </p:oleObj>
              </mc:Choice>
              <mc:Fallback>
                <p:oleObj name="Equation" r:id="rId5" imgW="448308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2232" y="2286000"/>
                        <a:ext cx="4483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264020" y="3254190"/>
          <a:ext cx="2095500" cy="762000"/>
        </p:xfrm>
        <a:graphic>
          <a:graphicData uri="http://schemas.openxmlformats.org/presentationml/2006/ole">
            <mc:AlternateContent xmlns:mc="http://schemas.openxmlformats.org/markup-compatibility/2006">
              <mc:Choice xmlns:v="urn:schemas-microsoft-com:vml" Requires="v">
                <p:oleObj spid="_x0000_s67805" name="Equation" r:id="rId7" imgW="2095200" imgH="761760" progId="Equation.DSMT4">
                  <p:embed/>
                </p:oleObj>
              </mc:Choice>
              <mc:Fallback>
                <p:oleObj name="Equation" r:id="rId7" imgW="2095200" imgH="761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4020" y="3254190"/>
                        <a:ext cx="20955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1263126" y="4114800"/>
          <a:ext cx="1536700" cy="762000"/>
        </p:xfrm>
        <a:graphic>
          <a:graphicData uri="http://schemas.openxmlformats.org/presentationml/2006/ole">
            <mc:AlternateContent xmlns:mc="http://schemas.openxmlformats.org/markup-compatibility/2006">
              <mc:Choice xmlns:v="urn:schemas-microsoft-com:vml" Requires="v">
                <p:oleObj spid="_x0000_s67806" name="Equation" r:id="rId9" imgW="1536480" imgH="761760" progId="Equation.DSMT4">
                  <p:embed/>
                </p:oleObj>
              </mc:Choice>
              <mc:Fallback>
                <p:oleObj name="Equation" r:id="rId9" imgW="1536480" imgH="761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63126" y="4114800"/>
                        <a:ext cx="1536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240716" y="4953000"/>
          <a:ext cx="812800" cy="762000"/>
        </p:xfrm>
        <a:graphic>
          <a:graphicData uri="http://schemas.openxmlformats.org/presentationml/2006/ole">
            <mc:AlternateContent xmlns:mc="http://schemas.openxmlformats.org/markup-compatibility/2006">
              <mc:Choice xmlns:v="urn:schemas-microsoft-com:vml" Requires="v">
                <p:oleObj spid="_x0000_s67807" name="Equation" r:id="rId11" imgW="812520" imgH="761760" progId="Equation.DSMT4">
                  <p:embed/>
                </p:oleObj>
              </mc:Choice>
              <mc:Fallback>
                <p:oleObj name="Equation" r:id="rId11" imgW="812520" imgH="7617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40716" y="4953000"/>
                        <a:ext cx="812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2080858" y="5209836"/>
          <a:ext cx="977900" cy="266700"/>
        </p:xfrm>
        <a:graphic>
          <a:graphicData uri="http://schemas.openxmlformats.org/presentationml/2006/ole">
            <mc:AlternateContent xmlns:mc="http://schemas.openxmlformats.org/markup-compatibility/2006">
              <mc:Choice xmlns:v="urn:schemas-microsoft-com:vml" Requires="v">
                <p:oleObj spid="_x0000_s67808" name="Equation" r:id="rId13" imgW="977760" imgH="266400" progId="Equation.DSMT4">
                  <p:embed/>
                </p:oleObj>
              </mc:Choice>
              <mc:Fallback>
                <p:oleObj name="Equation" r:id="rId13" imgW="977760" imgH="266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80858" y="5209836"/>
                        <a:ext cx="977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OPS (cont.) </a:t>
            </a:r>
            <a:endParaRPr lang="en-US" dirty="0"/>
          </a:p>
        </p:txBody>
      </p:sp>
      <p:sp>
        <p:nvSpPr>
          <p:cNvPr id="6" name="Content Placeholder 5"/>
          <p:cNvSpPr>
            <a:spLocks noGrp="1"/>
          </p:cNvSpPr>
          <p:nvPr>
            <p:ph idx="1"/>
          </p:nvPr>
        </p:nvSpPr>
        <p:spPr>
          <a:xfrm>
            <a:off x="457200" y="1280160"/>
            <a:ext cx="8229600" cy="4572000"/>
          </a:xfrm>
        </p:spPr>
        <p:txBody>
          <a:bodyPr/>
          <a:lstStyle/>
          <a:p>
            <a:r>
              <a:rPr lang="en-US" dirty="0" smtClean="0"/>
              <a:t>This means Suzanne has an OPS of 1.944 over the course of this ten-game span. According to Table 1, Suzanne would be considered an exceptional hitter over this time period.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Sam has 20 plate appearances with the following results: 4‑1B, 3‑2B, 0‑3B, 2‑HR, 2‑HBP, 3‑BB, 6 outs, and 0‑SAC. Calculate Sam’s OPS. </a:t>
            </a:r>
            <a:endParaRPr lang="en-US" dirty="0">
              <a:solidFill>
                <a:srgbClr val="000000"/>
              </a:solidFill>
            </a:endParaRPr>
          </a:p>
        </p:txBody>
      </p:sp>
      <p:sp>
        <p:nvSpPr>
          <p:cNvPr id="4" name="Rectangle 3"/>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1.900</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Earned Run Average (ERA)</a:t>
            </a:r>
            <a:endParaRPr lang="en-US" dirty="0"/>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a:spAutoFit/>
          </a:bodyPr>
          <a:lstStyle/>
          <a:p>
            <a:pPr algn="ctr"/>
            <a:r>
              <a:rPr lang="en-US" b="1" dirty="0" smtClean="0">
                <a:solidFill>
                  <a:srgbClr val="000000"/>
                </a:solidFill>
              </a:rPr>
              <a:t>Earned Run Average (ERA) </a:t>
            </a:r>
          </a:p>
          <a:p>
            <a:r>
              <a:rPr lang="en-US" b="1" dirty="0" smtClean="0">
                <a:solidFill>
                  <a:srgbClr val="C00000"/>
                </a:solidFill>
              </a:rPr>
              <a:t>Earned run average</a:t>
            </a:r>
            <a:r>
              <a:rPr lang="en-US" dirty="0" smtClean="0">
                <a:solidFill>
                  <a:srgbClr val="000000"/>
                </a:solidFill>
              </a:rPr>
              <a:t>, rounded to the nearest hundredth, is the average number of runs a pitcher allows per nine innings and can be calculated using the following formula. </a:t>
            </a:r>
          </a:p>
          <a:p>
            <a:endParaRPr lang="af-ZA" dirty="0" smtClean="0">
              <a:solidFill>
                <a:srgbClr val="000000"/>
              </a:solidFill>
            </a:endParaRPr>
          </a:p>
          <a:p>
            <a:endParaRPr lang="en-US" dirty="0">
              <a:solidFill>
                <a:srgbClr val="000000"/>
              </a:solidFill>
            </a:endParaRPr>
          </a:p>
        </p:txBody>
      </p:sp>
      <p:graphicFrame>
        <p:nvGraphicFramePr>
          <p:cNvPr id="69634" name="Object 2"/>
          <p:cNvGraphicFramePr>
            <a:graphicFrameLocks noChangeAspect="1"/>
          </p:cNvGraphicFramePr>
          <p:nvPr/>
        </p:nvGraphicFramePr>
        <p:xfrm>
          <a:off x="2819400" y="3648784"/>
          <a:ext cx="3505200" cy="901700"/>
        </p:xfrm>
        <a:graphic>
          <a:graphicData uri="http://schemas.openxmlformats.org/presentationml/2006/ole">
            <mc:AlternateContent xmlns:mc="http://schemas.openxmlformats.org/markup-compatibility/2006">
              <mc:Choice xmlns:v="urn:schemas-microsoft-com:vml" Requires="v">
                <p:oleObj spid="_x0000_s69670" name="Equation" r:id="rId3" imgW="3504960" imgH="901440" progId="Equation.DSMT4">
                  <p:embed/>
                </p:oleObj>
              </mc:Choice>
              <mc:Fallback>
                <p:oleObj name="Equation" r:id="rId3" imgW="350496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648784"/>
                        <a:ext cx="3505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2: ERA Rating Values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33899300"/>
              </p:ext>
            </p:extLst>
          </p:nvPr>
        </p:nvGraphicFramePr>
        <p:xfrm>
          <a:off x="2209800" y="1279525"/>
          <a:ext cx="4648200" cy="2595880"/>
        </p:xfrm>
        <a:graphic>
          <a:graphicData uri="http://schemas.openxmlformats.org/drawingml/2006/table">
            <a:tbl>
              <a:tblPr firstRow="1" bandRow="1">
                <a:tableStyleId>{5C22544A-7EE6-4342-B048-85BDC9FD1C3A}</a:tableStyleId>
              </a:tblPr>
              <a:tblGrid>
                <a:gridCol w="2324100"/>
                <a:gridCol w="2324100"/>
              </a:tblGrid>
              <a:tr h="370840">
                <a:tc gridSpan="2">
                  <a:txBody>
                    <a:bodyPr/>
                    <a:lstStyle/>
                    <a:p>
                      <a:pPr algn="ctr"/>
                      <a:r>
                        <a:rPr lang="en-US" dirty="0" smtClean="0"/>
                        <a:t>Table 2: ERA Rating Values</a:t>
                      </a:r>
                      <a:endParaRPr lang="en-US" dirty="0"/>
                    </a:p>
                  </a:txBody>
                  <a:tcPr/>
                </a:tc>
                <a:tc hMerge="1">
                  <a:txBody>
                    <a:bodyPr/>
                    <a:lstStyle/>
                    <a:p>
                      <a:endParaRPr lang="en-US" dirty="0"/>
                    </a:p>
                  </a:txBody>
                  <a:tcPr/>
                </a:tc>
              </a:tr>
              <a:tr h="370840">
                <a:tc>
                  <a:txBody>
                    <a:bodyPr/>
                    <a:lstStyle/>
                    <a:p>
                      <a:pPr algn="ctr"/>
                      <a:r>
                        <a:rPr lang="en-US" b="1" dirty="0" smtClean="0">
                          <a:solidFill>
                            <a:srgbClr val="000000"/>
                          </a:solidFill>
                        </a:rPr>
                        <a:t>Classification</a:t>
                      </a:r>
                      <a:endParaRPr lang="en-US" b="1" dirty="0">
                        <a:solidFill>
                          <a:srgbClr val="000000"/>
                        </a:solidFill>
                      </a:endParaRPr>
                    </a:p>
                  </a:txBody>
                  <a:tcPr/>
                </a:tc>
                <a:tc>
                  <a:txBody>
                    <a:bodyPr/>
                    <a:lstStyle/>
                    <a:p>
                      <a:pPr algn="ctr"/>
                      <a:r>
                        <a:rPr lang="en-US" b="1" dirty="0" smtClean="0">
                          <a:solidFill>
                            <a:srgbClr val="000000"/>
                          </a:solidFill>
                        </a:rPr>
                        <a:t>ERA Range</a:t>
                      </a:r>
                      <a:endParaRPr lang="en-US" b="1" dirty="0">
                        <a:solidFill>
                          <a:srgbClr val="000000"/>
                        </a:solidFill>
                      </a:endParaRPr>
                    </a:p>
                  </a:txBody>
                  <a:tcPr/>
                </a:tc>
              </a:tr>
              <a:tr h="370840">
                <a:tc>
                  <a:txBody>
                    <a:bodyPr/>
                    <a:lstStyle/>
                    <a:p>
                      <a:pPr algn="ctr"/>
                      <a:r>
                        <a:rPr lang="en-US" dirty="0" smtClean="0">
                          <a:solidFill>
                            <a:srgbClr val="000000"/>
                          </a:solidFill>
                        </a:rPr>
                        <a:t>Excellent</a:t>
                      </a:r>
                    </a:p>
                  </a:txBody>
                  <a:tcPr/>
                </a:tc>
                <a:tc>
                  <a:txBody>
                    <a:bodyPr/>
                    <a:lstStyle/>
                    <a:p>
                      <a:pPr algn="ctr"/>
                      <a:r>
                        <a:rPr lang="en-US" dirty="0" smtClean="0">
                          <a:solidFill>
                            <a:srgbClr val="000000"/>
                          </a:solidFill>
                        </a:rPr>
                        <a:t>2.00</a:t>
                      </a:r>
                      <a:r>
                        <a:rPr lang="en-US" baseline="0" dirty="0" smtClean="0">
                          <a:solidFill>
                            <a:srgbClr val="000000"/>
                          </a:solidFill>
                        </a:rPr>
                        <a:t> or Lower</a:t>
                      </a:r>
                      <a:endParaRPr lang="en-US" dirty="0">
                        <a:solidFill>
                          <a:srgbClr val="000000"/>
                        </a:solidFill>
                      </a:endParaRPr>
                    </a:p>
                  </a:txBody>
                  <a:tcPr/>
                </a:tc>
              </a:tr>
              <a:tr h="370840">
                <a:tc>
                  <a:txBody>
                    <a:bodyPr/>
                    <a:lstStyle/>
                    <a:p>
                      <a:pPr algn="ctr"/>
                      <a:r>
                        <a:rPr lang="en-US" dirty="0" smtClean="0">
                          <a:solidFill>
                            <a:srgbClr val="000000"/>
                          </a:solidFill>
                        </a:rPr>
                        <a:t>Very Good</a:t>
                      </a:r>
                      <a:endParaRPr lang="en-US" dirty="0">
                        <a:solidFill>
                          <a:srgbClr val="000000"/>
                        </a:solidFill>
                      </a:endParaRPr>
                    </a:p>
                  </a:txBody>
                  <a:tcPr/>
                </a:tc>
                <a:tc>
                  <a:txBody>
                    <a:bodyPr/>
                    <a:lstStyle/>
                    <a:p>
                      <a:pPr algn="ctr"/>
                      <a:r>
                        <a:rPr lang="en-US" dirty="0" smtClean="0">
                          <a:solidFill>
                            <a:srgbClr val="000000"/>
                          </a:solidFill>
                        </a:rPr>
                        <a:t>2.00 to 3.00</a:t>
                      </a:r>
                      <a:endParaRPr lang="en-US" dirty="0">
                        <a:solidFill>
                          <a:srgbClr val="000000"/>
                        </a:solidFill>
                      </a:endParaRPr>
                    </a:p>
                  </a:txBody>
                  <a:tcPr/>
                </a:tc>
              </a:tr>
              <a:tr h="370840">
                <a:tc>
                  <a:txBody>
                    <a:bodyPr/>
                    <a:lstStyle/>
                    <a:p>
                      <a:pPr algn="ctr"/>
                      <a:r>
                        <a:rPr lang="en-US" dirty="0" smtClean="0">
                          <a:solidFill>
                            <a:srgbClr val="000000"/>
                          </a:solidFill>
                        </a:rPr>
                        <a:t>Good</a:t>
                      </a:r>
                      <a:endParaRPr lang="en-US" dirty="0">
                        <a:solidFill>
                          <a:srgbClr val="000000"/>
                        </a:solidFill>
                      </a:endParaRPr>
                    </a:p>
                  </a:txBody>
                  <a:tcPr/>
                </a:tc>
                <a:tc>
                  <a:txBody>
                    <a:bodyPr/>
                    <a:lstStyle/>
                    <a:p>
                      <a:pPr algn="ctr"/>
                      <a:r>
                        <a:rPr lang="en-US" dirty="0" smtClean="0">
                          <a:solidFill>
                            <a:srgbClr val="000000"/>
                          </a:solidFill>
                        </a:rPr>
                        <a:t>3.00 to 4.00</a:t>
                      </a:r>
                      <a:endParaRPr lang="en-US" dirty="0">
                        <a:solidFill>
                          <a:srgbClr val="000000"/>
                        </a:solidFill>
                      </a:endParaRPr>
                    </a:p>
                  </a:txBody>
                  <a:tcPr/>
                </a:tc>
              </a:tr>
              <a:tr h="370840">
                <a:tc>
                  <a:txBody>
                    <a:bodyPr/>
                    <a:lstStyle/>
                    <a:p>
                      <a:pPr algn="ctr"/>
                      <a:r>
                        <a:rPr lang="en-US" baseline="0" dirty="0" smtClean="0">
                          <a:solidFill>
                            <a:srgbClr val="000000"/>
                          </a:solidFill>
                        </a:rPr>
                        <a:t>Average</a:t>
                      </a:r>
                      <a:endParaRPr lang="en-US" dirty="0">
                        <a:solidFill>
                          <a:srgbClr val="000000"/>
                        </a:solidFill>
                      </a:endParaRPr>
                    </a:p>
                  </a:txBody>
                  <a:tcPr/>
                </a:tc>
                <a:tc>
                  <a:txBody>
                    <a:bodyPr/>
                    <a:lstStyle/>
                    <a:p>
                      <a:pPr algn="ctr"/>
                      <a:r>
                        <a:rPr lang="en-US" dirty="0" smtClean="0">
                          <a:solidFill>
                            <a:srgbClr val="000000"/>
                          </a:solidFill>
                        </a:rPr>
                        <a:t>4.00 to 5.00</a:t>
                      </a:r>
                      <a:endParaRPr lang="en-US" dirty="0">
                        <a:solidFill>
                          <a:srgbClr val="000000"/>
                        </a:solidFill>
                      </a:endParaRPr>
                    </a:p>
                  </a:txBody>
                  <a:tcPr/>
                </a:tc>
              </a:tr>
              <a:tr h="370840">
                <a:tc>
                  <a:txBody>
                    <a:bodyPr/>
                    <a:lstStyle/>
                    <a:p>
                      <a:pPr algn="ctr"/>
                      <a:r>
                        <a:rPr lang="en-US" dirty="0" smtClean="0">
                          <a:solidFill>
                            <a:srgbClr val="000000"/>
                          </a:solidFill>
                        </a:rPr>
                        <a:t>Poor</a:t>
                      </a:r>
                      <a:endParaRPr lang="en-US" dirty="0">
                        <a:solidFill>
                          <a:srgbClr val="000000"/>
                        </a:solidFill>
                      </a:endParaRPr>
                    </a:p>
                  </a:txBody>
                  <a:tcPr/>
                </a:tc>
                <a:tc>
                  <a:txBody>
                    <a:bodyPr/>
                    <a:lstStyle/>
                    <a:p>
                      <a:pPr algn="ctr"/>
                      <a:r>
                        <a:rPr lang="en-US" dirty="0" smtClean="0">
                          <a:solidFill>
                            <a:srgbClr val="000000"/>
                          </a:solidFill>
                        </a:rPr>
                        <a:t>Above 5.00</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26968627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Calculating Earned Run Average (ERA) </a:t>
            </a:r>
            <a:endParaRPr lang="en-US" dirty="0"/>
          </a:p>
        </p:txBody>
      </p:sp>
      <p:sp>
        <p:nvSpPr>
          <p:cNvPr id="3" name="Content Placeholder 2"/>
          <p:cNvSpPr>
            <a:spLocks noGrp="1"/>
          </p:cNvSpPr>
          <p:nvPr>
            <p:ph idx="1"/>
          </p:nvPr>
        </p:nvSpPr>
        <p:spPr/>
        <p:txBody>
          <a:bodyPr/>
          <a:lstStyle/>
          <a:p>
            <a:r>
              <a:rPr lang="en-US" dirty="0" smtClean="0"/>
              <a:t>In a single game, a pitcher pitches </a:t>
            </a:r>
            <a:r>
              <a:rPr lang="en-US" dirty="0" smtClean="0">
                <a:solidFill>
                  <a:srgbClr val="0000FF"/>
                </a:solidFill>
              </a:rPr>
              <a:t>5</a:t>
            </a:r>
            <a:r>
              <a:rPr lang="en-US" dirty="0" smtClean="0"/>
              <a:t> innings and gives up </a:t>
            </a:r>
            <a:r>
              <a:rPr lang="en-US" dirty="0" smtClean="0">
                <a:solidFill>
                  <a:srgbClr val="0000FF"/>
                </a:solidFill>
              </a:rPr>
              <a:t>2</a:t>
            </a:r>
            <a:r>
              <a:rPr lang="en-US" dirty="0" smtClean="0"/>
              <a:t> earned runs. Determine the pitchers earned run average (ERA).</a:t>
            </a:r>
          </a:p>
          <a:p>
            <a:r>
              <a:rPr lang="en-US" b="1" dirty="0" smtClean="0"/>
              <a:t>Solution </a:t>
            </a:r>
          </a:p>
          <a:p>
            <a:r>
              <a:rPr lang="en-US" dirty="0" smtClean="0"/>
              <a:t>Using the formula, we calculate the ERA as follows. </a:t>
            </a:r>
            <a:endParaRPr lang="en-US" dirty="0"/>
          </a:p>
        </p:txBody>
      </p:sp>
      <p:graphicFrame>
        <p:nvGraphicFramePr>
          <p:cNvPr id="70659" name="Object 3"/>
          <p:cNvGraphicFramePr>
            <a:graphicFrameLocks noChangeAspect="1"/>
          </p:cNvGraphicFramePr>
          <p:nvPr/>
        </p:nvGraphicFramePr>
        <p:xfrm>
          <a:off x="2819400" y="3887248"/>
          <a:ext cx="3505200" cy="901700"/>
        </p:xfrm>
        <a:graphic>
          <a:graphicData uri="http://schemas.openxmlformats.org/presentationml/2006/ole">
            <mc:AlternateContent xmlns:mc="http://schemas.openxmlformats.org/markup-compatibility/2006">
              <mc:Choice xmlns:v="urn:schemas-microsoft-com:vml" Requires="v">
                <p:oleObj spid="_x0000_s70803" name="Equation" r:id="rId3" imgW="3504960" imgH="901440" progId="Equation.DSMT4">
                  <p:embed/>
                </p:oleObj>
              </mc:Choice>
              <mc:Fallback>
                <p:oleObj name="Equation" r:id="rId3" imgW="350496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3887248"/>
                        <a:ext cx="3505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440652" y="4887558"/>
          <a:ext cx="863600" cy="838200"/>
        </p:xfrm>
        <a:graphic>
          <a:graphicData uri="http://schemas.openxmlformats.org/presentationml/2006/ole">
            <mc:AlternateContent xmlns:mc="http://schemas.openxmlformats.org/markup-compatibility/2006">
              <mc:Choice xmlns:v="urn:schemas-microsoft-com:vml" Requires="v">
                <p:oleObj spid="_x0000_s70804" name="Equation" r:id="rId5" imgW="863280" imgH="838080" progId="Equation.DSMT4">
                  <p:embed/>
                </p:oleObj>
              </mc:Choice>
              <mc:Fallback>
                <p:oleObj name="Equation" r:id="rId5" imgW="8632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40652" y="4887558"/>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4339516" y="5161132"/>
          <a:ext cx="1092200" cy="292100"/>
        </p:xfrm>
        <a:graphic>
          <a:graphicData uri="http://schemas.openxmlformats.org/presentationml/2006/ole">
            <mc:AlternateContent xmlns:mc="http://schemas.openxmlformats.org/markup-compatibility/2006">
              <mc:Choice xmlns:v="urn:schemas-microsoft-com:vml" Requires="v">
                <p:oleObj spid="_x0000_s70805" name="Equation" r:id="rId7" imgW="1091880" imgH="291960" progId="Equation.DSMT4">
                  <p:embed/>
                </p:oleObj>
              </mc:Choice>
              <mc:Fallback>
                <p:oleObj name="Equation" r:id="rId7" imgW="1091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39516" y="516113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5466826" y="5161132"/>
          <a:ext cx="749300" cy="292100"/>
        </p:xfrm>
        <a:graphic>
          <a:graphicData uri="http://schemas.openxmlformats.org/presentationml/2006/ole">
            <mc:AlternateContent xmlns:mc="http://schemas.openxmlformats.org/markup-compatibility/2006">
              <mc:Choice xmlns:v="urn:schemas-microsoft-com:vml" Requires="v">
                <p:oleObj spid="_x0000_s70806" name="Equation" r:id="rId9" imgW="749160" imgH="291960" progId="Equation.DSMT4">
                  <p:embed/>
                </p:oleObj>
              </mc:Choice>
              <mc:Fallback>
                <p:oleObj name="Equation" r:id="rId9" imgW="7491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66826" y="5161132"/>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06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Calculating Earned Run Average (ERA)  (cont.)</a:t>
            </a:r>
            <a:endParaRPr lang="en-US" dirty="0"/>
          </a:p>
        </p:txBody>
      </p:sp>
      <p:sp>
        <p:nvSpPr>
          <p:cNvPr id="3" name="Content Placeholder 2"/>
          <p:cNvSpPr>
            <a:spLocks noGrp="1"/>
          </p:cNvSpPr>
          <p:nvPr>
            <p:ph idx="1"/>
          </p:nvPr>
        </p:nvSpPr>
        <p:spPr/>
        <p:txBody>
          <a:bodyPr/>
          <a:lstStyle/>
          <a:p>
            <a:r>
              <a:rPr lang="en-US" dirty="0" smtClean="0"/>
              <a:t>So, over the course of a nine-inning game, the pitcher would be expected to allow </a:t>
            </a:r>
            <a:r>
              <a:rPr lang="en-US" dirty="0" smtClean="0">
                <a:solidFill>
                  <a:srgbClr val="FF0000"/>
                </a:solidFill>
              </a:rPr>
              <a:t>3.6 runs</a:t>
            </a:r>
            <a:r>
              <a:rPr lang="en-US" dirty="0" smtClean="0"/>
              <a:t>. </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#3</a:t>
            </a:r>
          </a:p>
          <a:p>
            <a:r>
              <a:rPr lang="en-US" dirty="0" smtClean="0">
                <a:solidFill>
                  <a:srgbClr val="000000"/>
                </a:solidFill>
              </a:rPr>
              <a:t>A pitcher gives up 9 earned runs over 21.33 innings. Determine the pitcher’s ERA.</a:t>
            </a:r>
          </a:p>
        </p:txBody>
      </p:sp>
      <p:sp>
        <p:nvSpPr>
          <p:cNvPr id="5" name="Rectangle 4"/>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3.797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Walks Plus Hits per Inning Pitched (WHIP) </a:t>
            </a:r>
            <a:endParaRPr lang="en-US" dirty="0"/>
          </a:p>
        </p:txBody>
      </p:sp>
      <p:sp>
        <p:nvSpPr>
          <p:cNvPr id="3"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smtClean="0">
                <a:solidFill>
                  <a:srgbClr val="000000"/>
                </a:solidFill>
              </a:rPr>
              <a:t>Walks Plus Hits per Inning Pitched (WHIP) </a:t>
            </a:r>
          </a:p>
          <a:p>
            <a:r>
              <a:rPr lang="en-US" b="1" dirty="0" smtClean="0">
                <a:solidFill>
                  <a:srgbClr val="C00000"/>
                </a:solidFill>
              </a:rPr>
              <a:t>Walks plus hits per inning pitched (WHIP)</a:t>
            </a:r>
            <a:r>
              <a:rPr lang="en-US" dirty="0" smtClean="0">
                <a:solidFill>
                  <a:srgbClr val="000000"/>
                </a:solidFill>
              </a:rPr>
              <a:t>, rounded to the nearest hundredth, can be calculated as follows. </a:t>
            </a:r>
          </a:p>
          <a:p>
            <a:endParaRPr lang="af-ZA" dirty="0" smtClean="0">
              <a:solidFill>
                <a:srgbClr val="000000"/>
              </a:solidFill>
            </a:endParaRPr>
          </a:p>
          <a:p>
            <a:endParaRPr lang="en-US" dirty="0" smtClean="0">
              <a:solidFill>
                <a:srgbClr val="000000"/>
              </a:solidFill>
            </a:endParaRPr>
          </a:p>
        </p:txBody>
      </p:sp>
      <p:graphicFrame>
        <p:nvGraphicFramePr>
          <p:cNvPr id="72706" name="Object 2"/>
          <p:cNvGraphicFramePr>
            <a:graphicFrameLocks noChangeAspect="1"/>
          </p:cNvGraphicFramePr>
          <p:nvPr/>
        </p:nvGraphicFramePr>
        <p:xfrm>
          <a:off x="2863850" y="2808642"/>
          <a:ext cx="3416300" cy="901700"/>
        </p:xfrm>
        <a:graphic>
          <a:graphicData uri="http://schemas.openxmlformats.org/presentationml/2006/ole">
            <mc:AlternateContent xmlns:mc="http://schemas.openxmlformats.org/markup-compatibility/2006">
              <mc:Choice xmlns:v="urn:schemas-microsoft-com:vml" Requires="v">
                <p:oleObj spid="_x0000_s72742" name="Equation" r:id="rId3" imgW="3416040" imgH="901440" progId="Equation.DSMT4">
                  <p:embed/>
                </p:oleObj>
              </mc:Choice>
              <mc:Fallback>
                <p:oleObj name="Equation" r:id="rId3" imgW="341604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3850" y="2808642"/>
                        <a:ext cx="3416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Sabermetrics</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Sabermetrics</a:t>
            </a:r>
          </a:p>
          <a:p>
            <a:pPr marL="12700" lvl="0" indent="-12700" eaLnBrk="0" hangingPunct="0">
              <a:spcBef>
                <a:spcPct val="20000"/>
              </a:spcBef>
              <a:defRPr/>
            </a:pPr>
            <a:r>
              <a:rPr lang="en-US" sz="2800" b="1" dirty="0" smtClean="0">
                <a:solidFill>
                  <a:srgbClr val="C00000"/>
                </a:solidFill>
              </a:rPr>
              <a:t>Sabermetrics</a:t>
            </a:r>
            <a:r>
              <a:rPr lang="en-US" sz="2800" dirty="0" smtClean="0">
                <a:solidFill>
                  <a:srgbClr val="C00000"/>
                </a:solidFill>
              </a:rPr>
              <a:t> </a:t>
            </a:r>
            <a:r>
              <a:rPr lang="en-US" sz="2800" dirty="0" smtClean="0">
                <a:solidFill>
                  <a:srgbClr val="000000"/>
                </a:solidFill>
              </a:rPr>
              <a:t>is the analysis of statistics that are derived from the game of baseball through past performances of players’ in-game performance.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3: WHIP Rating Values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1514533"/>
              </p:ext>
            </p:extLst>
          </p:nvPr>
        </p:nvGraphicFramePr>
        <p:xfrm>
          <a:off x="2209800" y="1279525"/>
          <a:ext cx="4648200" cy="2595880"/>
        </p:xfrm>
        <a:graphic>
          <a:graphicData uri="http://schemas.openxmlformats.org/drawingml/2006/table">
            <a:tbl>
              <a:tblPr firstRow="1" bandRow="1">
                <a:tableStyleId>{5C22544A-7EE6-4342-B048-85BDC9FD1C3A}</a:tableStyleId>
              </a:tblPr>
              <a:tblGrid>
                <a:gridCol w="2324100"/>
                <a:gridCol w="2324100"/>
              </a:tblGrid>
              <a:tr h="370840">
                <a:tc gridSpan="2">
                  <a:txBody>
                    <a:bodyPr/>
                    <a:lstStyle/>
                    <a:p>
                      <a:pPr algn="ctr"/>
                      <a:r>
                        <a:rPr lang="en-US" dirty="0" smtClean="0"/>
                        <a:t>Table 3: WHIP Rating Values</a:t>
                      </a:r>
                      <a:endParaRPr lang="en-US" dirty="0"/>
                    </a:p>
                  </a:txBody>
                  <a:tcPr/>
                </a:tc>
                <a:tc hMerge="1">
                  <a:txBody>
                    <a:bodyPr/>
                    <a:lstStyle/>
                    <a:p>
                      <a:endParaRPr lang="en-US" dirty="0"/>
                    </a:p>
                  </a:txBody>
                  <a:tcPr/>
                </a:tc>
              </a:tr>
              <a:tr h="370840">
                <a:tc>
                  <a:txBody>
                    <a:bodyPr/>
                    <a:lstStyle/>
                    <a:p>
                      <a:pPr algn="ctr"/>
                      <a:r>
                        <a:rPr lang="en-US" b="1" dirty="0" smtClean="0">
                          <a:solidFill>
                            <a:srgbClr val="000000"/>
                          </a:solidFill>
                        </a:rPr>
                        <a:t>Classification</a:t>
                      </a:r>
                      <a:endParaRPr lang="en-US" b="1" dirty="0">
                        <a:solidFill>
                          <a:srgbClr val="000000"/>
                        </a:solidFill>
                      </a:endParaRPr>
                    </a:p>
                  </a:txBody>
                  <a:tcPr/>
                </a:tc>
                <a:tc>
                  <a:txBody>
                    <a:bodyPr/>
                    <a:lstStyle/>
                    <a:p>
                      <a:pPr algn="ctr"/>
                      <a:r>
                        <a:rPr lang="en-US" b="1" dirty="0" smtClean="0">
                          <a:solidFill>
                            <a:srgbClr val="000000"/>
                          </a:solidFill>
                        </a:rPr>
                        <a:t>WHIP Range</a:t>
                      </a:r>
                      <a:endParaRPr lang="en-US" b="1" dirty="0">
                        <a:solidFill>
                          <a:srgbClr val="000000"/>
                        </a:solidFill>
                      </a:endParaRPr>
                    </a:p>
                  </a:txBody>
                  <a:tcPr/>
                </a:tc>
              </a:tr>
              <a:tr h="370840">
                <a:tc>
                  <a:txBody>
                    <a:bodyPr/>
                    <a:lstStyle/>
                    <a:p>
                      <a:pPr algn="ctr"/>
                      <a:r>
                        <a:rPr lang="en-US" dirty="0" smtClean="0">
                          <a:solidFill>
                            <a:srgbClr val="000000"/>
                          </a:solidFill>
                        </a:rPr>
                        <a:t>Excellent</a:t>
                      </a:r>
                    </a:p>
                  </a:txBody>
                  <a:tcPr/>
                </a:tc>
                <a:tc>
                  <a:txBody>
                    <a:bodyPr/>
                    <a:lstStyle/>
                    <a:p>
                      <a:pPr algn="ctr"/>
                      <a:r>
                        <a:rPr lang="en-US" dirty="0" smtClean="0">
                          <a:solidFill>
                            <a:srgbClr val="000000"/>
                          </a:solidFill>
                        </a:rPr>
                        <a:t>1.0 or Less</a:t>
                      </a:r>
                      <a:endParaRPr lang="en-US" dirty="0">
                        <a:solidFill>
                          <a:srgbClr val="000000"/>
                        </a:solidFill>
                      </a:endParaRPr>
                    </a:p>
                  </a:txBody>
                  <a:tcPr/>
                </a:tc>
              </a:tr>
              <a:tr h="370840">
                <a:tc>
                  <a:txBody>
                    <a:bodyPr/>
                    <a:lstStyle/>
                    <a:p>
                      <a:pPr algn="ctr"/>
                      <a:r>
                        <a:rPr lang="en-US" dirty="0" smtClean="0">
                          <a:solidFill>
                            <a:srgbClr val="000000"/>
                          </a:solidFill>
                        </a:rPr>
                        <a:t>Very Good</a:t>
                      </a:r>
                      <a:endParaRPr lang="en-US" dirty="0">
                        <a:solidFill>
                          <a:srgbClr val="000000"/>
                        </a:solidFill>
                      </a:endParaRPr>
                    </a:p>
                  </a:txBody>
                  <a:tcPr/>
                </a:tc>
                <a:tc>
                  <a:txBody>
                    <a:bodyPr/>
                    <a:lstStyle/>
                    <a:p>
                      <a:pPr algn="ctr"/>
                      <a:r>
                        <a:rPr lang="en-US" dirty="0" smtClean="0">
                          <a:solidFill>
                            <a:srgbClr val="000000"/>
                          </a:solidFill>
                        </a:rPr>
                        <a:t>1.01 to 1.20</a:t>
                      </a:r>
                      <a:endParaRPr lang="en-US" dirty="0">
                        <a:solidFill>
                          <a:srgbClr val="000000"/>
                        </a:solidFill>
                      </a:endParaRPr>
                    </a:p>
                  </a:txBody>
                  <a:tcPr/>
                </a:tc>
              </a:tr>
              <a:tr h="370840">
                <a:tc>
                  <a:txBody>
                    <a:bodyPr/>
                    <a:lstStyle/>
                    <a:p>
                      <a:pPr algn="ctr"/>
                      <a:r>
                        <a:rPr lang="en-US" dirty="0" smtClean="0">
                          <a:solidFill>
                            <a:srgbClr val="000000"/>
                          </a:solidFill>
                        </a:rPr>
                        <a:t>Good/Average</a:t>
                      </a:r>
                      <a:endParaRPr lang="en-US" dirty="0">
                        <a:solidFill>
                          <a:srgbClr val="000000"/>
                        </a:solidFill>
                      </a:endParaRPr>
                    </a:p>
                  </a:txBody>
                  <a:tcPr/>
                </a:tc>
                <a:tc>
                  <a:txBody>
                    <a:bodyPr/>
                    <a:lstStyle/>
                    <a:p>
                      <a:pPr algn="ctr"/>
                      <a:r>
                        <a:rPr lang="en-US" dirty="0" smtClean="0">
                          <a:solidFill>
                            <a:srgbClr val="000000"/>
                          </a:solidFill>
                        </a:rPr>
                        <a:t>1.21 to 1.40</a:t>
                      </a:r>
                      <a:endParaRPr lang="en-US" dirty="0">
                        <a:solidFill>
                          <a:srgbClr val="000000"/>
                        </a:solidFill>
                      </a:endParaRPr>
                    </a:p>
                  </a:txBody>
                  <a:tcPr/>
                </a:tc>
              </a:tr>
              <a:tr h="370840">
                <a:tc>
                  <a:txBody>
                    <a:bodyPr/>
                    <a:lstStyle/>
                    <a:p>
                      <a:pPr algn="ctr"/>
                      <a:r>
                        <a:rPr lang="en-US" dirty="0" smtClean="0">
                          <a:solidFill>
                            <a:srgbClr val="000000"/>
                          </a:solidFill>
                        </a:rPr>
                        <a:t>Below</a:t>
                      </a:r>
                      <a:r>
                        <a:rPr lang="en-US" baseline="0" dirty="0" smtClean="0">
                          <a:solidFill>
                            <a:srgbClr val="000000"/>
                          </a:solidFill>
                        </a:rPr>
                        <a:t> Average</a:t>
                      </a:r>
                      <a:endParaRPr lang="en-US" dirty="0">
                        <a:solidFill>
                          <a:srgbClr val="000000"/>
                        </a:solidFill>
                      </a:endParaRPr>
                    </a:p>
                  </a:txBody>
                  <a:tcPr/>
                </a:tc>
                <a:tc>
                  <a:txBody>
                    <a:bodyPr/>
                    <a:lstStyle/>
                    <a:p>
                      <a:pPr algn="ctr"/>
                      <a:r>
                        <a:rPr lang="en-US" dirty="0" smtClean="0">
                          <a:solidFill>
                            <a:srgbClr val="000000"/>
                          </a:solidFill>
                        </a:rPr>
                        <a:t>1.41 to 1.50</a:t>
                      </a:r>
                      <a:endParaRPr lang="en-US" dirty="0">
                        <a:solidFill>
                          <a:srgbClr val="000000"/>
                        </a:solidFill>
                      </a:endParaRPr>
                    </a:p>
                  </a:txBody>
                  <a:tcPr/>
                </a:tc>
              </a:tr>
              <a:tr h="370840">
                <a:tc>
                  <a:txBody>
                    <a:bodyPr/>
                    <a:lstStyle/>
                    <a:p>
                      <a:pPr algn="ctr"/>
                      <a:r>
                        <a:rPr lang="en-US" dirty="0" smtClean="0">
                          <a:solidFill>
                            <a:srgbClr val="000000"/>
                          </a:solidFill>
                        </a:rPr>
                        <a:t>Well Below Average</a:t>
                      </a:r>
                      <a:endParaRPr lang="en-US" dirty="0">
                        <a:solidFill>
                          <a:srgbClr val="000000"/>
                        </a:solidFill>
                      </a:endParaRPr>
                    </a:p>
                  </a:txBody>
                  <a:tcPr/>
                </a:tc>
                <a:tc>
                  <a:txBody>
                    <a:bodyPr/>
                    <a:lstStyle/>
                    <a:p>
                      <a:pPr algn="ctr"/>
                      <a:r>
                        <a:rPr lang="en-US" dirty="0" smtClean="0">
                          <a:solidFill>
                            <a:srgbClr val="000000"/>
                          </a:solidFill>
                        </a:rPr>
                        <a:t>Above 1.50</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338756270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Runner</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Base Runner</a:t>
            </a:r>
          </a:p>
          <a:p>
            <a:r>
              <a:rPr lang="en-US" dirty="0" smtClean="0">
                <a:solidFill>
                  <a:srgbClr val="000000"/>
                </a:solidFill>
              </a:rPr>
              <a:t>A </a:t>
            </a:r>
            <a:r>
              <a:rPr lang="en-US" b="1" dirty="0" smtClean="0">
                <a:solidFill>
                  <a:srgbClr val="C00000"/>
                </a:solidFill>
              </a:rPr>
              <a:t>base runner</a:t>
            </a:r>
            <a:r>
              <a:rPr lang="en-US" dirty="0" smtClean="0">
                <a:solidFill>
                  <a:srgbClr val="000000"/>
                </a:solidFill>
              </a:rPr>
              <a:t> is any batter that successfully reaches base on either a hit or a walk.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Calculating WHIP </a:t>
            </a:r>
            <a:endParaRPr lang="en-US" dirty="0"/>
          </a:p>
        </p:txBody>
      </p:sp>
      <p:sp>
        <p:nvSpPr>
          <p:cNvPr id="3" name="Content Placeholder 2"/>
          <p:cNvSpPr>
            <a:spLocks noGrp="1"/>
          </p:cNvSpPr>
          <p:nvPr>
            <p:ph idx="1"/>
          </p:nvPr>
        </p:nvSpPr>
        <p:spPr/>
        <p:txBody>
          <a:bodyPr/>
          <a:lstStyle/>
          <a:p>
            <a:r>
              <a:rPr lang="en-US" dirty="0" smtClean="0"/>
              <a:t>A pitcher has pitched for </a:t>
            </a:r>
            <a:r>
              <a:rPr lang="en-US" dirty="0" smtClean="0">
                <a:solidFill>
                  <a:srgbClr val="0000FF"/>
                </a:solidFill>
              </a:rPr>
              <a:t>100</a:t>
            </a:r>
            <a:r>
              <a:rPr lang="en-US" dirty="0" smtClean="0"/>
              <a:t> innings this season and has given up </a:t>
            </a:r>
            <a:r>
              <a:rPr lang="en-US" dirty="0" smtClean="0">
                <a:solidFill>
                  <a:srgbClr val="0000FF"/>
                </a:solidFill>
              </a:rPr>
              <a:t>85</a:t>
            </a:r>
            <a:r>
              <a:rPr lang="en-US" dirty="0" smtClean="0"/>
              <a:t> hits and </a:t>
            </a:r>
            <a:r>
              <a:rPr lang="en-US" dirty="0" smtClean="0">
                <a:solidFill>
                  <a:srgbClr val="0000FF"/>
                </a:solidFill>
              </a:rPr>
              <a:t>35</a:t>
            </a:r>
            <a:r>
              <a:rPr lang="en-US" dirty="0" smtClean="0"/>
              <a:t> walks. Determine the WHIP for this pitcher. </a:t>
            </a:r>
          </a:p>
          <a:p>
            <a:r>
              <a:rPr lang="en-US" b="1" dirty="0" smtClean="0"/>
              <a:t>Solution </a:t>
            </a:r>
          </a:p>
          <a:p>
            <a:r>
              <a:rPr lang="en-US" dirty="0" smtClean="0"/>
              <a:t>Using the formula, we can calculate WHIP as follows.</a:t>
            </a:r>
          </a:p>
        </p:txBody>
      </p:sp>
      <p:graphicFrame>
        <p:nvGraphicFramePr>
          <p:cNvPr id="74755" name="Object 3"/>
          <p:cNvGraphicFramePr>
            <a:graphicFrameLocks noChangeAspect="1"/>
          </p:cNvGraphicFramePr>
          <p:nvPr/>
        </p:nvGraphicFramePr>
        <p:xfrm>
          <a:off x="2525358" y="3876490"/>
          <a:ext cx="3416300" cy="901700"/>
        </p:xfrm>
        <a:graphic>
          <a:graphicData uri="http://schemas.openxmlformats.org/presentationml/2006/ole">
            <mc:AlternateContent xmlns:mc="http://schemas.openxmlformats.org/markup-compatibility/2006">
              <mc:Choice xmlns:v="urn:schemas-microsoft-com:vml" Requires="v">
                <p:oleObj spid="_x0000_s74899" name="Equation" r:id="rId3" imgW="3416040" imgH="901440" progId="Equation.DSMT4">
                  <p:embed/>
                </p:oleObj>
              </mc:Choice>
              <mc:Fallback>
                <p:oleObj name="Equation" r:id="rId3" imgW="3416040" imgH="9014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5358" y="3876490"/>
                        <a:ext cx="3416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396726" y="4876800"/>
          <a:ext cx="1358900" cy="838200"/>
        </p:xfrm>
        <a:graphic>
          <a:graphicData uri="http://schemas.openxmlformats.org/presentationml/2006/ole">
            <mc:AlternateContent xmlns:mc="http://schemas.openxmlformats.org/markup-compatibility/2006">
              <mc:Choice xmlns:v="urn:schemas-microsoft-com:vml" Requires="v">
                <p:oleObj spid="_x0000_s74900" name="Equation" r:id="rId5" imgW="1358640" imgH="838080" progId="Equation.DSMT4">
                  <p:embed/>
                </p:oleObj>
              </mc:Choice>
              <mc:Fallback>
                <p:oleObj name="Equation" r:id="rId5" imgW="1358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6726" y="48768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7" name="Object 5"/>
          <p:cNvGraphicFramePr>
            <a:graphicFrameLocks noChangeAspect="1"/>
          </p:cNvGraphicFramePr>
          <p:nvPr/>
        </p:nvGraphicFramePr>
        <p:xfrm>
          <a:off x="4784016" y="4875906"/>
          <a:ext cx="876300" cy="838200"/>
        </p:xfrm>
        <a:graphic>
          <a:graphicData uri="http://schemas.openxmlformats.org/presentationml/2006/ole">
            <mc:AlternateContent xmlns:mc="http://schemas.openxmlformats.org/markup-compatibility/2006">
              <mc:Choice xmlns:v="urn:schemas-microsoft-com:vml" Requires="v">
                <p:oleObj spid="_x0000_s74901" name="Equation" r:id="rId7" imgW="876240" imgH="838080" progId="Equation.DSMT4">
                  <p:embed/>
                </p:oleObj>
              </mc:Choice>
              <mc:Fallback>
                <p:oleObj name="Equation" r:id="rId7" imgW="8762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4016" y="4875906"/>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8" name="Object 6"/>
          <p:cNvGraphicFramePr>
            <a:graphicFrameLocks noChangeAspect="1"/>
          </p:cNvGraphicFramePr>
          <p:nvPr/>
        </p:nvGraphicFramePr>
        <p:xfrm>
          <a:off x="5704242" y="5151268"/>
          <a:ext cx="914400" cy="292100"/>
        </p:xfrm>
        <a:graphic>
          <a:graphicData uri="http://schemas.openxmlformats.org/presentationml/2006/ole">
            <mc:AlternateContent xmlns:mc="http://schemas.openxmlformats.org/markup-compatibility/2006">
              <mc:Choice xmlns:v="urn:schemas-microsoft-com:vml" Requires="v">
                <p:oleObj spid="_x0000_s74902" name="Equation" r:id="rId9" imgW="914400" imgH="291960" progId="Equation.DSMT4">
                  <p:embed/>
                </p:oleObj>
              </mc:Choice>
              <mc:Fallback>
                <p:oleObj name="Equation" r:id="rId9" imgW="9144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04242" y="5151268"/>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7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7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7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7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Calculating WHIP (cont.) </a:t>
            </a:r>
            <a:endParaRPr lang="en-US" dirty="0"/>
          </a:p>
        </p:txBody>
      </p:sp>
      <p:sp>
        <p:nvSpPr>
          <p:cNvPr id="3" name="Content Placeholder 2"/>
          <p:cNvSpPr>
            <a:spLocks noGrp="1"/>
          </p:cNvSpPr>
          <p:nvPr>
            <p:ph idx="1"/>
          </p:nvPr>
        </p:nvSpPr>
        <p:spPr/>
        <p:txBody>
          <a:bodyPr/>
          <a:lstStyle/>
          <a:p>
            <a:r>
              <a:rPr lang="en-US" dirty="0" smtClean="0"/>
              <a:t>This means the pitcher has a WHIP of </a:t>
            </a:r>
            <a:r>
              <a:rPr lang="en-US" dirty="0" smtClean="0">
                <a:solidFill>
                  <a:srgbClr val="FF0000"/>
                </a:solidFill>
              </a:rPr>
              <a:t>1.20</a:t>
            </a:r>
            <a:r>
              <a:rPr lang="en-US" dirty="0" smtClean="0"/>
              <a:t>. Therefore, the pitcher allows about 1.2 base runners per inning.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#4 </a:t>
            </a:r>
          </a:p>
          <a:p>
            <a:r>
              <a:rPr lang="en-US" dirty="0" smtClean="0">
                <a:solidFill>
                  <a:srgbClr val="000000"/>
                </a:solidFill>
              </a:rPr>
              <a:t>In 2011, Justin </a:t>
            </a:r>
            <a:r>
              <a:rPr lang="en-US" dirty="0" err="1" smtClean="0">
                <a:solidFill>
                  <a:srgbClr val="000000"/>
                </a:solidFill>
              </a:rPr>
              <a:t>Verlander</a:t>
            </a:r>
            <a:r>
              <a:rPr lang="en-US" dirty="0" smtClean="0">
                <a:solidFill>
                  <a:srgbClr val="000000"/>
                </a:solidFill>
              </a:rPr>
              <a:t> of the Detroit Tigers had the lowest WHIP among major league baseball. If he allowed 174 hits and 57 BB in 251 innings, show that his WHIP = 0.92.</a:t>
            </a:r>
          </a:p>
        </p:txBody>
      </p:sp>
      <p:sp>
        <p:nvSpPr>
          <p:cNvPr id="4" name="Rectangle 3"/>
          <p:cNvSpPr/>
          <p:nvPr/>
        </p:nvSpPr>
        <p:spPr>
          <a:xfrm>
            <a:off x="457200" y="5257800"/>
            <a:ext cx="8229600" cy="523220"/>
          </a:xfrm>
          <a:prstGeom prst="rect">
            <a:avLst/>
          </a:prstGeom>
        </p:spPr>
        <p:txBody>
          <a:bodyPr wrap="square">
            <a:spAutoFit/>
          </a:bodyPr>
          <a:lstStyle/>
          <a:p>
            <a:r>
              <a:rPr lang="en-US" sz="2800" dirty="0" smtClean="0">
                <a:solidFill>
                  <a:srgbClr val="000000"/>
                </a:solidFill>
              </a:rPr>
              <a:t>Answer:  </a:t>
            </a:r>
            <a:endParaRPr lang="en-US" sz="2800" dirty="0">
              <a:solidFill>
                <a:srgbClr val="000000"/>
              </a:solidFill>
            </a:endParaRPr>
          </a:p>
        </p:txBody>
      </p:sp>
      <p:graphicFrame>
        <p:nvGraphicFramePr>
          <p:cNvPr id="76802" name="Object 2"/>
          <p:cNvGraphicFramePr>
            <a:graphicFrameLocks noChangeAspect="1"/>
          </p:cNvGraphicFramePr>
          <p:nvPr/>
        </p:nvGraphicFramePr>
        <p:xfrm>
          <a:off x="1943100" y="5105400"/>
          <a:ext cx="3314700" cy="838200"/>
        </p:xfrm>
        <a:graphic>
          <a:graphicData uri="http://schemas.openxmlformats.org/presentationml/2006/ole">
            <mc:AlternateContent xmlns:mc="http://schemas.openxmlformats.org/markup-compatibility/2006">
              <mc:Choice xmlns:v="urn:schemas-microsoft-com:vml" Requires="v">
                <p:oleObj spid="_x0000_s76838" name="Equation" r:id="rId3" imgW="3314520" imgH="838080" progId="Equation.DSMT4">
                  <p:embed/>
                </p:oleObj>
              </mc:Choice>
              <mc:Fallback>
                <p:oleObj name="Equation" r:id="rId3" imgW="3314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5105400"/>
                        <a:ext cx="331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Determining the Number of Combinations of Baseball Lineups </a:t>
            </a:r>
            <a:endParaRPr lang="en-US" dirty="0"/>
          </a:p>
        </p:txBody>
      </p:sp>
      <p:sp>
        <p:nvSpPr>
          <p:cNvPr id="3" name="Content Placeholder 2"/>
          <p:cNvSpPr>
            <a:spLocks noGrp="1"/>
          </p:cNvSpPr>
          <p:nvPr>
            <p:ph idx="1"/>
          </p:nvPr>
        </p:nvSpPr>
        <p:spPr>
          <a:xfrm>
            <a:off x="457200" y="1280160"/>
            <a:ext cx="8229600" cy="2677656"/>
          </a:xfrm>
        </p:spPr>
        <p:txBody>
          <a:bodyPr>
            <a:spAutoFit/>
          </a:bodyPr>
          <a:lstStyle/>
          <a:p>
            <a:pPr>
              <a:spcBef>
                <a:spcPts val="0"/>
              </a:spcBef>
            </a:pPr>
            <a:r>
              <a:rPr lang="en-US" dirty="0" smtClean="0"/>
              <a:t>On any Major League Baseball team, there are </a:t>
            </a:r>
            <a:r>
              <a:rPr lang="en-US" dirty="0" smtClean="0">
                <a:solidFill>
                  <a:srgbClr val="0000FF"/>
                </a:solidFill>
              </a:rPr>
              <a:t>25 </a:t>
            </a:r>
            <a:r>
              <a:rPr lang="en-US" dirty="0" smtClean="0"/>
              <a:t>players. Typically, about </a:t>
            </a:r>
            <a:r>
              <a:rPr lang="en-US" dirty="0" smtClean="0">
                <a:solidFill>
                  <a:srgbClr val="0000FF"/>
                </a:solidFill>
              </a:rPr>
              <a:t>11</a:t>
            </a:r>
            <a:r>
              <a:rPr lang="en-US" dirty="0" smtClean="0"/>
              <a:t> of those players are pitchers. That means there are </a:t>
            </a:r>
            <a:r>
              <a:rPr lang="en-US" dirty="0" smtClean="0">
                <a:solidFill>
                  <a:srgbClr val="0000FF"/>
                </a:solidFill>
              </a:rPr>
              <a:t>14</a:t>
            </a:r>
            <a:r>
              <a:rPr lang="en-US" dirty="0" smtClean="0"/>
              <a:t> players for the </a:t>
            </a:r>
            <a:r>
              <a:rPr lang="en-US" dirty="0" smtClean="0">
                <a:solidFill>
                  <a:srgbClr val="0000FF"/>
                </a:solidFill>
              </a:rPr>
              <a:t>8</a:t>
            </a:r>
            <a:r>
              <a:rPr lang="en-US" dirty="0" smtClean="0"/>
              <a:t> remaining starting positions. Determine the number of ways in which a coach could choose and arrange a given </a:t>
            </a:r>
            <a:r>
              <a:rPr lang="en-US" dirty="0" smtClean="0">
                <a:solidFill>
                  <a:srgbClr val="0000FF"/>
                </a:solidFill>
              </a:rPr>
              <a:t>9</a:t>
            </a:r>
            <a:r>
              <a:rPr lang="en-US" dirty="0" smtClean="0"/>
              <a:t>-player lineup.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Determining the Number of Combinations of Baseball Lineups (cont.) </a:t>
            </a:r>
          </a:p>
        </p:txBody>
      </p:sp>
      <p:sp>
        <p:nvSpPr>
          <p:cNvPr id="3" name="Content Placeholder 2"/>
          <p:cNvSpPr>
            <a:spLocks noGrp="1"/>
          </p:cNvSpPr>
          <p:nvPr>
            <p:ph idx="1"/>
          </p:nvPr>
        </p:nvSpPr>
        <p:spPr/>
        <p:txBody>
          <a:bodyPr/>
          <a:lstStyle/>
          <a:p>
            <a:pPr>
              <a:spcBef>
                <a:spcPts val="0"/>
              </a:spcBef>
            </a:pPr>
            <a:r>
              <a:rPr lang="en-US" b="1" dirty="0"/>
              <a:t>Solution </a:t>
            </a:r>
          </a:p>
          <a:p>
            <a:pPr>
              <a:spcBef>
                <a:spcPts val="0"/>
              </a:spcBef>
            </a:pPr>
            <a:r>
              <a:rPr lang="en-US" dirty="0"/>
              <a:t>In order to determine the answer here, we need to recall the formula for a combination, where </a:t>
            </a:r>
            <a:r>
              <a:rPr lang="en-US" i="1" dirty="0"/>
              <a:t>n</a:t>
            </a:r>
            <a:r>
              <a:rPr lang="en-US" dirty="0"/>
              <a:t> is the number of players to choose from and </a:t>
            </a:r>
            <a:r>
              <a:rPr lang="en-US" i="1" dirty="0"/>
              <a:t>r</a:t>
            </a:r>
            <a:r>
              <a:rPr lang="en-US" dirty="0"/>
              <a:t> is the number of players chosen. </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479743115"/>
              </p:ext>
            </p:extLst>
          </p:nvPr>
        </p:nvGraphicFramePr>
        <p:xfrm>
          <a:off x="3276600" y="3543300"/>
          <a:ext cx="2133600" cy="952500"/>
        </p:xfrm>
        <a:graphic>
          <a:graphicData uri="http://schemas.openxmlformats.org/presentationml/2006/ole">
            <mc:AlternateContent xmlns:mc="http://schemas.openxmlformats.org/markup-compatibility/2006">
              <mc:Choice xmlns:v="urn:schemas-microsoft-com:vml" Requires="v">
                <p:oleObj spid="_x0000_s77832" name="Equation" r:id="rId3" imgW="2133600" imgH="952500" progId="Equation.DSMT4">
                  <p:embed/>
                </p:oleObj>
              </mc:Choice>
              <mc:Fallback>
                <p:oleObj name="Equation" r:id="rId3" imgW="2133600" imgH="9525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543300"/>
                        <a:ext cx="2133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03886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Determining the Number of Combinations of Baseball Lineups (cont.) </a:t>
            </a:r>
            <a:endParaRPr lang="en-US" dirty="0"/>
          </a:p>
        </p:txBody>
      </p:sp>
      <p:sp>
        <p:nvSpPr>
          <p:cNvPr id="3" name="Content Placeholder 2"/>
          <p:cNvSpPr>
            <a:spLocks noGrp="1"/>
          </p:cNvSpPr>
          <p:nvPr>
            <p:ph idx="1"/>
          </p:nvPr>
        </p:nvSpPr>
        <p:spPr/>
        <p:txBody>
          <a:bodyPr>
            <a:normAutofit/>
          </a:bodyPr>
          <a:lstStyle/>
          <a:p>
            <a:r>
              <a:rPr lang="en-US" dirty="0" smtClean="0"/>
              <a:t>A combination tells us that we have the following number of possibilities when choosing 8 of 14 players.</a:t>
            </a:r>
          </a:p>
          <a:p>
            <a:endParaRPr lang="en-US" dirty="0"/>
          </a:p>
          <a:p>
            <a:endParaRPr lang="en-US" dirty="0" smtClean="0"/>
          </a:p>
          <a:p>
            <a:endParaRPr lang="en-US" dirty="0"/>
          </a:p>
          <a:p>
            <a:endParaRPr lang="en-US" dirty="0" smtClean="0"/>
          </a:p>
          <a:p>
            <a:r>
              <a:rPr lang="en-US" dirty="0"/>
              <a:t>This gives that there are 3003 different ways to choose the eight remaining players, other than a pitcher. </a:t>
            </a:r>
          </a:p>
        </p:txBody>
      </p:sp>
      <p:graphicFrame>
        <p:nvGraphicFramePr>
          <p:cNvPr id="75780" name="Object 4"/>
          <p:cNvGraphicFramePr>
            <a:graphicFrameLocks noChangeAspect="1"/>
          </p:cNvGraphicFramePr>
          <p:nvPr>
            <p:extLst>
              <p:ext uri="{D42A27DB-BD31-4B8C-83A1-F6EECF244321}">
                <p14:modId xmlns:p14="http://schemas.microsoft.com/office/powerpoint/2010/main" val="535770809"/>
              </p:ext>
            </p:extLst>
          </p:nvPr>
        </p:nvGraphicFramePr>
        <p:xfrm>
          <a:off x="2830158" y="2286000"/>
          <a:ext cx="2247900" cy="952500"/>
        </p:xfrm>
        <a:graphic>
          <a:graphicData uri="http://schemas.openxmlformats.org/presentationml/2006/ole">
            <mc:AlternateContent xmlns:mc="http://schemas.openxmlformats.org/markup-compatibility/2006">
              <mc:Choice xmlns:v="urn:schemas-microsoft-com:vml" Requires="v">
                <p:oleObj spid="_x0000_s75919" name="Equation" r:id="rId3" imgW="2247840" imgH="952200" progId="Equation.DSMT4">
                  <p:embed/>
                </p:oleObj>
              </mc:Choice>
              <mc:Fallback>
                <p:oleObj name="Equation" r:id="rId3" imgW="2247840" imgH="952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0158" y="22860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1" name="Object 5"/>
          <p:cNvGraphicFramePr>
            <a:graphicFrameLocks noChangeAspect="1"/>
          </p:cNvGraphicFramePr>
          <p:nvPr>
            <p:extLst>
              <p:ext uri="{D42A27DB-BD31-4B8C-83A1-F6EECF244321}">
                <p14:modId xmlns:p14="http://schemas.microsoft.com/office/powerpoint/2010/main" val="3277477517"/>
              </p:ext>
            </p:extLst>
          </p:nvPr>
        </p:nvGraphicFramePr>
        <p:xfrm>
          <a:off x="3450516" y="3330390"/>
          <a:ext cx="1841500" cy="952500"/>
        </p:xfrm>
        <a:graphic>
          <a:graphicData uri="http://schemas.openxmlformats.org/presentationml/2006/ole">
            <mc:AlternateContent xmlns:mc="http://schemas.openxmlformats.org/markup-compatibility/2006">
              <mc:Choice xmlns:v="urn:schemas-microsoft-com:vml" Requires="v">
                <p:oleObj spid="_x0000_s75920" name="Equation" r:id="rId5" imgW="1841400" imgH="952200" progId="Equation.DSMT4">
                  <p:embed/>
                </p:oleObj>
              </mc:Choice>
              <mc:Fallback>
                <p:oleObj name="Equation" r:id="rId5" imgW="1841400" imgH="952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50516" y="3330390"/>
                        <a:ext cx="1841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5782" name="Object 6"/>
          <p:cNvGraphicFramePr>
            <a:graphicFrameLocks noChangeAspect="1"/>
          </p:cNvGraphicFramePr>
          <p:nvPr>
            <p:extLst>
              <p:ext uri="{D42A27DB-BD31-4B8C-83A1-F6EECF244321}">
                <p14:modId xmlns:p14="http://schemas.microsoft.com/office/powerpoint/2010/main" val="2731059724"/>
              </p:ext>
            </p:extLst>
          </p:nvPr>
        </p:nvGraphicFramePr>
        <p:xfrm>
          <a:off x="5323242" y="3610684"/>
          <a:ext cx="1003300" cy="292100"/>
        </p:xfrm>
        <a:graphic>
          <a:graphicData uri="http://schemas.openxmlformats.org/presentationml/2006/ole">
            <mc:AlternateContent xmlns:mc="http://schemas.openxmlformats.org/markup-compatibility/2006">
              <mc:Choice xmlns:v="urn:schemas-microsoft-com:vml" Requires="v">
                <p:oleObj spid="_x0000_s75921" name="Equation" r:id="rId7" imgW="1002960" imgH="291960" progId="Equation.DSMT4">
                  <p:embed/>
                </p:oleObj>
              </mc:Choice>
              <mc:Fallback>
                <p:oleObj name="Equation" r:id="rId7" imgW="100296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3242" y="3610684"/>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7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7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7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Determining the Number of Combinations of Baseball Lineups (cont.) </a:t>
            </a:r>
            <a:endParaRPr lang="en-US" dirty="0"/>
          </a:p>
        </p:txBody>
      </p:sp>
      <p:sp>
        <p:nvSpPr>
          <p:cNvPr id="3" name="Content Placeholder 2"/>
          <p:cNvSpPr>
            <a:spLocks noGrp="1"/>
          </p:cNvSpPr>
          <p:nvPr>
            <p:ph idx="1"/>
          </p:nvPr>
        </p:nvSpPr>
        <p:spPr/>
        <p:txBody>
          <a:bodyPr/>
          <a:lstStyle/>
          <a:p>
            <a:r>
              <a:rPr lang="en-US" dirty="0" smtClean="0"/>
              <a:t>Since there are 11 pitchers to choose from, there are </a:t>
            </a:r>
            <a:r>
              <a:rPr lang="en-US" dirty="0" smtClean="0">
                <a:solidFill>
                  <a:srgbClr val="0000FF"/>
                </a:solidFill>
              </a:rPr>
              <a:t>11 · 3003 = 33,033 </a:t>
            </a:r>
            <a:r>
              <a:rPr lang="en-US" dirty="0" smtClean="0"/>
              <a:t>ways to choose the 9 members of the starting lineup.</a:t>
            </a:r>
          </a:p>
          <a:p>
            <a:endParaRPr lang="en-US" dirty="0" smtClean="0"/>
          </a:p>
          <a:p>
            <a:r>
              <a:rPr lang="en-US" dirty="0" smtClean="0"/>
              <a:t>What about the order of the hitting lineup? Since the hitters are arranged from 1 to 9, a coach must use every available bit of information so as to maximize the probability of scoring runs.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Determining the Number of Combinations of Baseball Lineups (cont.) </a:t>
            </a:r>
            <a:endParaRPr lang="en-US" dirty="0"/>
          </a:p>
        </p:txBody>
      </p:sp>
      <p:sp>
        <p:nvSpPr>
          <p:cNvPr id="3" name="Content Placeholder 2"/>
          <p:cNvSpPr>
            <a:spLocks noGrp="1"/>
          </p:cNvSpPr>
          <p:nvPr>
            <p:ph idx="1"/>
          </p:nvPr>
        </p:nvSpPr>
        <p:spPr/>
        <p:txBody>
          <a:bodyPr/>
          <a:lstStyle/>
          <a:p>
            <a:r>
              <a:rPr lang="en-US" dirty="0" smtClean="0"/>
              <a:t>We learned from Chapter 7 that nine players can be arranged in 9! ways, or 362,880 ways. Then using the fundamental counting principle, the coach can determine that there are </a:t>
            </a:r>
          </a:p>
          <a:p>
            <a:pPr algn="ctr"/>
            <a:r>
              <a:rPr lang="en-US" dirty="0" smtClean="0">
                <a:solidFill>
                  <a:srgbClr val="0000FF"/>
                </a:solidFill>
              </a:rPr>
              <a:t>33,033 · 362,880 = 11,987,015,040 </a:t>
            </a:r>
          </a:p>
          <a:p>
            <a:r>
              <a:rPr lang="en-US" dirty="0" smtClean="0"/>
              <a:t>ways to arrange a simple batting lineup. With so many ways to determine a lineup, coaches must use the information they have regarding batting average, slugging percentage, etc. to arrange the players in a way that maximizes the team's chance of success.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Bat (AB)</a:t>
            </a:r>
            <a:endParaRPr lang="en-US" dirty="0"/>
          </a:p>
        </p:txBody>
      </p:sp>
      <p:sp>
        <p:nvSpPr>
          <p:cNvPr id="4" name="Content Placeholder 3"/>
          <p:cNvSpPr txBox="1">
            <a:spLocks/>
          </p:cNvSpPr>
          <p:nvPr/>
        </p:nvSpPr>
        <p:spPr>
          <a:xfrm>
            <a:off x="457200" y="1280160"/>
            <a:ext cx="8229600" cy="3194721"/>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At Bat (AB)</a:t>
            </a:r>
          </a:p>
          <a:p>
            <a:pPr marL="12700" lvl="0" indent="-12700" eaLnBrk="0" hangingPunct="0">
              <a:spcBef>
                <a:spcPct val="20000"/>
              </a:spcBef>
              <a:defRPr/>
            </a:pPr>
            <a:r>
              <a:rPr lang="en-US" sz="2800" dirty="0" smtClean="0">
                <a:solidFill>
                  <a:srgbClr val="000000"/>
                </a:solidFill>
              </a:rPr>
              <a:t>An </a:t>
            </a:r>
            <a:r>
              <a:rPr lang="en-US" sz="2800" b="1" dirty="0" smtClean="0">
                <a:solidFill>
                  <a:srgbClr val="C00000"/>
                </a:solidFill>
              </a:rPr>
              <a:t>at bat </a:t>
            </a:r>
            <a:r>
              <a:rPr lang="en-US" sz="2800" dirty="0" smtClean="0">
                <a:solidFill>
                  <a:srgbClr val="000000"/>
                </a:solidFill>
              </a:rPr>
              <a:t>occurs when a batter has any outcome from a plate appearance except when the catcher interferes with the play or the player: </a:t>
            </a:r>
            <a:br>
              <a:rPr lang="en-US" sz="2800" dirty="0" smtClean="0">
                <a:solidFill>
                  <a:srgbClr val="000000"/>
                </a:solidFill>
              </a:rPr>
            </a:br>
            <a:r>
              <a:rPr lang="en-US" sz="2800" dirty="0" smtClean="0">
                <a:solidFill>
                  <a:srgbClr val="000000"/>
                </a:solidFill>
              </a:rPr>
              <a:t>	</a:t>
            </a:r>
            <a:r>
              <a:rPr lang="en-US" sz="2800" b="1" dirty="0" smtClean="0">
                <a:solidFill>
                  <a:srgbClr val="000000"/>
                </a:solidFill>
              </a:rPr>
              <a:t>1.</a:t>
            </a:r>
            <a:r>
              <a:rPr lang="en-US" sz="2800" dirty="0" smtClean="0">
                <a:solidFill>
                  <a:srgbClr val="000000"/>
                </a:solidFill>
              </a:rPr>
              <a:t> is hit by the ball; </a:t>
            </a:r>
            <a:br>
              <a:rPr lang="en-US" sz="2800" dirty="0" smtClean="0">
                <a:solidFill>
                  <a:srgbClr val="000000"/>
                </a:solidFill>
              </a:rPr>
            </a:br>
            <a:r>
              <a:rPr lang="en-US" sz="2800" dirty="0" smtClean="0">
                <a:solidFill>
                  <a:srgbClr val="000000"/>
                </a:solidFill>
              </a:rPr>
              <a:t>	</a:t>
            </a:r>
            <a:r>
              <a:rPr lang="en-US" sz="2800" b="1" dirty="0" smtClean="0">
                <a:solidFill>
                  <a:srgbClr val="000000"/>
                </a:solidFill>
              </a:rPr>
              <a:t>2.</a:t>
            </a:r>
            <a:r>
              <a:rPr lang="en-US" sz="2800" dirty="0" smtClean="0">
                <a:solidFill>
                  <a:srgbClr val="000000"/>
                </a:solidFill>
              </a:rPr>
              <a:t> makes a sacrifice hit; or </a:t>
            </a:r>
            <a:br>
              <a:rPr lang="en-US" sz="2800" dirty="0" smtClean="0">
                <a:solidFill>
                  <a:srgbClr val="000000"/>
                </a:solidFill>
              </a:rPr>
            </a:br>
            <a:r>
              <a:rPr lang="en-US" sz="2800" dirty="0" smtClean="0">
                <a:solidFill>
                  <a:srgbClr val="000000"/>
                </a:solidFill>
              </a:rPr>
              <a:t>	</a:t>
            </a:r>
            <a:r>
              <a:rPr lang="en-US" sz="2800" b="1" dirty="0" smtClean="0">
                <a:solidFill>
                  <a:srgbClr val="000000"/>
                </a:solidFill>
              </a:rPr>
              <a:t>3.</a:t>
            </a:r>
            <a:r>
              <a:rPr lang="en-US" sz="2800" dirty="0" smtClean="0">
                <a:solidFill>
                  <a:srgbClr val="000000"/>
                </a:solidFill>
              </a:rPr>
              <a:t> is walked.</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extLst>
      <p:ext uri="{BB962C8B-B14F-4D97-AF65-F5344CB8AC3E}">
        <p14:creationId xmlns:p14="http://schemas.microsoft.com/office/powerpoint/2010/main" val="358054486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#5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#5</a:t>
            </a:r>
          </a:p>
          <a:p>
            <a:r>
              <a:rPr lang="en-US" dirty="0" smtClean="0">
                <a:solidFill>
                  <a:srgbClr val="000000"/>
                </a:solidFill>
              </a:rPr>
              <a:t>A baseball team has 12 players. How many different 9‑player lineups can the coach make? </a:t>
            </a:r>
            <a:endParaRPr lang="en-US" b="1" dirty="0">
              <a:solidFill>
                <a:srgbClr val="000000"/>
              </a:solidFill>
            </a:endParaRPr>
          </a:p>
        </p:txBody>
      </p:sp>
      <p:sp>
        <p:nvSpPr>
          <p:cNvPr id="4" name="Rectangle 3"/>
          <p:cNvSpPr/>
          <p:nvPr/>
        </p:nvSpPr>
        <p:spPr>
          <a:xfrm>
            <a:off x="457200" y="5496580"/>
            <a:ext cx="8229600" cy="523220"/>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220 lineups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Sacrifice At Bat (SAC)</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Sacrifice At Bat (SAC)</a:t>
            </a:r>
          </a:p>
          <a:p>
            <a:pPr marL="12700" lvl="0" indent="-12700" eaLnBrk="0" hangingPunct="0">
              <a:spcBef>
                <a:spcPct val="20000"/>
              </a:spcBef>
              <a:defRPr/>
            </a:pPr>
            <a:r>
              <a:rPr lang="en-US" sz="2800" dirty="0" smtClean="0">
                <a:solidFill>
                  <a:srgbClr val="000000"/>
                </a:solidFill>
              </a:rPr>
              <a:t>A </a:t>
            </a:r>
            <a:r>
              <a:rPr lang="en-US" sz="2800" b="1" dirty="0" smtClean="0">
                <a:solidFill>
                  <a:srgbClr val="C00000"/>
                </a:solidFill>
              </a:rPr>
              <a:t>sacrifice at bat</a:t>
            </a:r>
            <a:r>
              <a:rPr lang="en-US" sz="2800" dirty="0" smtClean="0">
                <a:solidFill>
                  <a:srgbClr val="000000"/>
                </a:solidFill>
              </a:rPr>
              <a:t>, or sacrifice hit, is when a player intentionally gives up an out to advance a base runner to either 3</a:t>
            </a:r>
            <a:r>
              <a:rPr lang="en-US" sz="2800" baseline="30000" dirty="0" smtClean="0">
                <a:solidFill>
                  <a:srgbClr val="000000"/>
                </a:solidFill>
              </a:rPr>
              <a:t>rd</a:t>
            </a:r>
            <a:r>
              <a:rPr lang="en-US" sz="2800" dirty="0" smtClean="0">
                <a:solidFill>
                  <a:srgbClr val="000000"/>
                </a:solidFill>
              </a:rPr>
              <a:t> base or home plate.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Hit By Pitch (HBP)</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Hit By Pitch (HBP)</a:t>
            </a:r>
          </a:p>
          <a:p>
            <a:pPr marL="12700" lvl="0" indent="-12700" eaLnBrk="0" hangingPunct="0">
              <a:spcBef>
                <a:spcPct val="20000"/>
              </a:spcBef>
              <a:defRPr/>
            </a:pPr>
            <a:r>
              <a:rPr lang="en-US" sz="2800" dirty="0" smtClean="0">
                <a:solidFill>
                  <a:srgbClr val="000000"/>
                </a:solidFill>
              </a:rPr>
              <a:t>A batter earns a </a:t>
            </a:r>
            <a:r>
              <a:rPr lang="en-US" sz="2800" b="1" dirty="0" smtClean="0">
                <a:solidFill>
                  <a:srgbClr val="C00000"/>
                </a:solidFill>
              </a:rPr>
              <a:t>hit-by-pitch</a:t>
            </a:r>
            <a:r>
              <a:rPr lang="en-US" sz="2800" dirty="0" smtClean="0">
                <a:solidFill>
                  <a:srgbClr val="000000"/>
                </a:solidFill>
              </a:rPr>
              <a:t> designation if the pitcher hits any part of the batter or his uniform with the ball. In this case, the batter is awarded first base.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Walk (BB)</a:t>
            </a:r>
            <a:endParaRPr lang="en-US" dirty="0"/>
          </a:p>
        </p:txBody>
      </p:sp>
      <p:sp>
        <p:nvSpPr>
          <p:cNvPr id="4" name="Content Placeholder 3"/>
          <p:cNvSpPr txBox="1">
            <a:spLocks/>
          </p:cNvSpPr>
          <p:nvPr/>
        </p:nvSpPr>
        <p:spPr>
          <a:xfrm>
            <a:off x="457200" y="1280160"/>
            <a:ext cx="8229600" cy="2763834"/>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Walk (BB)</a:t>
            </a:r>
          </a:p>
          <a:p>
            <a:pPr marL="12700" lvl="0" indent="-12700" eaLnBrk="0" hangingPunct="0">
              <a:spcBef>
                <a:spcPct val="20000"/>
              </a:spcBef>
              <a:defRPr/>
            </a:pPr>
            <a:r>
              <a:rPr lang="en-US" sz="2800" dirty="0" smtClean="0">
                <a:solidFill>
                  <a:srgbClr val="000000"/>
                </a:solidFill>
              </a:rPr>
              <a:t>A </a:t>
            </a:r>
            <a:r>
              <a:rPr lang="en-US" sz="2800" b="1" dirty="0" smtClean="0">
                <a:solidFill>
                  <a:srgbClr val="C00000"/>
                </a:solidFill>
              </a:rPr>
              <a:t>walk</a:t>
            </a:r>
            <a:r>
              <a:rPr lang="en-US" sz="2800" dirty="0" smtClean="0">
                <a:solidFill>
                  <a:srgbClr val="000000"/>
                </a:solidFill>
              </a:rPr>
              <a:t>, or </a:t>
            </a:r>
            <a:r>
              <a:rPr lang="en-US" sz="2800" b="1" dirty="0" smtClean="0">
                <a:solidFill>
                  <a:srgbClr val="C00000"/>
                </a:solidFill>
              </a:rPr>
              <a:t>base on balls</a:t>
            </a:r>
            <a:r>
              <a:rPr lang="en-US" sz="2800" dirty="0" smtClean="0">
                <a:solidFill>
                  <a:srgbClr val="000000"/>
                </a:solidFill>
              </a:rPr>
              <a:t>, occurs when a batter receives four pitches that are outside the strike zone, known as a </a:t>
            </a:r>
            <a:r>
              <a:rPr lang="en-US" sz="2800" b="1" dirty="0" smtClean="0">
                <a:solidFill>
                  <a:srgbClr val="C00000"/>
                </a:solidFill>
              </a:rPr>
              <a:t>ball</a:t>
            </a:r>
            <a:r>
              <a:rPr lang="en-US" sz="2800" dirty="0" smtClean="0">
                <a:solidFill>
                  <a:srgbClr val="000000"/>
                </a:solidFill>
              </a:rPr>
              <a:t>, before being called out or getting a hit. A walk is an intentional walk if the pitcher makes no attempt at throwing a strike.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Hit (H)</a:t>
            </a:r>
            <a:endParaRPr lang="en-US" dirty="0"/>
          </a:p>
        </p:txBody>
      </p:sp>
      <p:sp>
        <p:nvSpPr>
          <p:cNvPr id="4" name="Content Placeholder 3"/>
          <p:cNvSpPr txBox="1">
            <a:spLocks/>
          </p:cNvSpPr>
          <p:nvPr/>
        </p:nvSpPr>
        <p:spPr>
          <a:xfrm>
            <a:off x="457200" y="1280160"/>
            <a:ext cx="8229600" cy="3625608"/>
          </a:xfrm>
          <a:prstGeom prst="rect">
            <a:avLst/>
          </a:prstGeom>
          <a:solidFill>
            <a:srgbClr val="FFFFCC"/>
          </a:solidFill>
          <a:ln w="28575">
            <a:solidFill>
              <a:srgbClr val="000000"/>
            </a:solidFill>
          </a:ln>
        </p:spPr>
        <p:txBody>
          <a:bodyPr>
            <a:spAutoFit/>
          </a:bodyPr>
          <a:lstStyle/>
          <a:p>
            <a:pPr marL="12700" lvl="0" indent="-12700" algn="ctr" eaLnBrk="0" hangingPunct="0">
              <a:spcBef>
                <a:spcPct val="20000"/>
              </a:spcBef>
              <a:tabLst>
                <a:tab pos="457200" algn="l"/>
              </a:tabLst>
              <a:defRPr/>
            </a:pPr>
            <a:r>
              <a:rPr lang="en-US" sz="2800" b="1" dirty="0" smtClean="0">
                <a:solidFill>
                  <a:srgbClr val="000000"/>
                </a:solidFill>
              </a:rPr>
              <a:t>Hit (H)</a:t>
            </a:r>
          </a:p>
          <a:p>
            <a:pPr marL="12700" lvl="0" indent="-12700" eaLnBrk="0" hangingPunct="0">
              <a:spcBef>
                <a:spcPct val="20000"/>
              </a:spcBef>
              <a:defRPr/>
            </a:pPr>
            <a:r>
              <a:rPr lang="en-US" sz="2800" dirty="0" smtClean="0">
                <a:solidFill>
                  <a:srgbClr val="000000"/>
                </a:solidFill>
              </a:rPr>
              <a:t>A </a:t>
            </a:r>
            <a:r>
              <a:rPr lang="en-US" sz="2800" b="1" dirty="0" smtClean="0">
                <a:solidFill>
                  <a:srgbClr val="C00000"/>
                </a:solidFill>
              </a:rPr>
              <a:t>hit</a:t>
            </a:r>
            <a:r>
              <a:rPr lang="en-US" sz="2800" dirty="0" smtClean="0">
                <a:solidFill>
                  <a:srgbClr val="000000"/>
                </a:solidFill>
              </a:rPr>
              <a:t> occurs when a batter successfully puts the ball into play and reaches a base safely without the defensive team making an error in attempting to catch the ball. A hit is a single if the runner reaches 1</a:t>
            </a:r>
            <a:r>
              <a:rPr lang="en-US" sz="2800" baseline="30000" dirty="0" smtClean="0">
                <a:solidFill>
                  <a:srgbClr val="000000"/>
                </a:solidFill>
              </a:rPr>
              <a:t>st</a:t>
            </a:r>
            <a:r>
              <a:rPr lang="en-US" sz="2800" dirty="0" smtClean="0">
                <a:solidFill>
                  <a:srgbClr val="000000"/>
                </a:solidFill>
              </a:rPr>
              <a:t> base, a double if the runner reaches 2</a:t>
            </a:r>
            <a:r>
              <a:rPr lang="en-US" sz="2800" baseline="30000" dirty="0" smtClean="0">
                <a:solidFill>
                  <a:srgbClr val="000000"/>
                </a:solidFill>
              </a:rPr>
              <a:t>nd</a:t>
            </a:r>
            <a:r>
              <a:rPr lang="en-US" sz="2800" dirty="0" smtClean="0">
                <a:solidFill>
                  <a:srgbClr val="000000"/>
                </a:solidFill>
              </a:rPr>
              <a:t> base, a triple if the runner reaches 3</a:t>
            </a:r>
            <a:r>
              <a:rPr lang="en-US" sz="2800" baseline="30000" dirty="0" smtClean="0">
                <a:solidFill>
                  <a:srgbClr val="000000"/>
                </a:solidFill>
              </a:rPr>
              <a:t>rd</a:t>
            </a:r>
            <a:r>
              <a:rPr lang="en-US" sz="2800" dirty="0" smtClean="0">
                <a:solidFill>
                  <a:srgbClr val="000000"/>
                </a:solidFill>
              </a:rPr>
              <a:t> base, or a home run if the runner reaches home plate. </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1963</TotalTime>
  <Words>2257</Words>
  <Application>Microsoft Office PowerPoint</Application>
  <PresentationFormat>On-screen Show (4:3)</PresentationFormat>
  <Paragraphs>234</Paragraphs>
  <Slides>50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50</vt:i4>
      </vt:variant>
    </vt:vector>
  </HeadingPairs>
  <TitlesOfParts>
    <vt:vector size="55" baseType="lpstr">
      <vt:lpstr>Calibri</vt:lpstr>
      <vt:lpstr>Courier New</vt:lpstr>
      <vt:lpstr>Arial</vt:lpstr>
      <vt:lpstr>Office Theme</vt:lpstr>
      <vt:lpstr>Equation</vt:lpstr>
      <vt:lpstr>Section 12.1</vt:lpstr>
      <vt:lpstr>Objectives</vt:lpstr>
      <vt:lpstr>Baseball and Softball</vt:lpstr>
      <vt:lpstr>Sabermetrics</vt:lpstr>
      <vt:lpstr>At Bat (AB)</vt:lpstr>
      <vt:lpstr>Sacrifice At Bat (SAC)</vt:lpstr>
      <vt:lpstr>Hit By Pitch (HBP)</vt:lpstr>
      <vt:lpstr>Walk (BB)</vt:lpstr>
      <vt:lpstr>Hit (H)</vt:lpstr>
      <vt:lpstr>Batting Average (BA) </vt:lpstr>
      <vt:lpstr>Example 1: Calculating Batting Average </vt:lpstr>
      <vt:lpstr>Example 1: Calculating Batting Average (cont.) </vt:lpstr>
      <vt:lpstr>Example 2: Calculating Batting Average </vt:lpstr>
      <vt:lpstr>Example 2: Calculating Batting Average (cont.) </vt:lpstr>
      <vt:lpstr>Example 2: Calculating Batting Average (cont.) </vt:lpstr>
      <vt:lpstr>Example 2: Calculating Batting Average (cont.) </vt:lpstr>
      <vt:lpstr>On-Base Percentage (OBP) </vt:lpstr>
      <vt:lpstr>Example 3: Calculating On-Base Percentage</vt:lpstr>
      <vt:lpstr>Example 3: Calculating On-Base Percentage (cont.)</vt:lpstr>
      <vt:lpstr>Example 3: Calculating On-Base Percentage (cont.) </vt:lpstr>
      <vt:lpstr>Skill Check #1 </vt:lpstr>
      <vt:lpstr>Slugging Percentage (SLG)</vt:lpstr>
      <vt:lpstr>Example 4: Calculating Slugging Percentage </vt:lpstr>
      <vt:lpstr>Example 4: Calculating Slugging Percentage (cont.) </vt:lpstr>
      <vt:lpstr>Example 4: Calculating Slugging Percentage (cont.) </vt:lpstr>
      <vt:lpstr>On-Base Plus Slugging Percentage (OPS) </vt:lpstr>
      <vt:lpstr>Table 1: OPS Rating Values</vt:lpstr>
      <vt:lpstr>Example 5: Calculating OPS </vt:lpstr>
      <vt:lpstr>Example 5: Calculating OPS (cont.) </vt:lpstr>
      <vt:lpstr>Example 5: Calculating OPS (cont.) </vt:lpstr>
      <vt:lpstr>Example 5: Calculating OPS (cont.) </vt:lpstr>
      <vt:lpstr>Example 5: Calculating OPS (cont.) </vt:lpstr>
      <vt:lpstr>Skill Check #2 </vt:lpstr>
      <vt:lpstr>Earned Run Average (ERA)</vt:lpstr>
      <vt:lpstr>Table 2: ERA Rating Values</vt:lpstr>
      <vt:lpstr>Example 6: Calculating Earned Run Average (ERA) </vt:lpstr>
      <vt:lpstr>Example 6: Calculating Earned Run Average (ERA)  (cont.)</vt:lpstr>
      <vt:lpstr>Skill Check #3 </vt:lpstr>
      <vt:lpstr>Walks Plus Hits per Inning Pitched (WHIP) </vt:lpstr>
      <vt:lpstr>Table 3: WHIP Rating Values</vt:lpstr>
      <vt:lpstr>Base Runner</vt:lpstr>
      <vt:lpstr>Example 7: Calculating WHIP </vt:lpstr>
      <vt:lpstr>Example 7: Calculating WHIP (cont.) </vt:lpstr>
      <vt:lpstr>Skill Check #4 </vt:lpstr>
      <vt:lpstr>Example 8: Determining the Number of Combinations of Baseball Lineups </vt:lpstr>
      <vt:lpstr>Example 8: Determining the Number of Combinations of Baseball Lineups (cont.) </vt:lpstr>
      <vt:lpstr>Example 8: Determining the Number of Combinations of Baseball Lineups (cont.) </vt:lpstr>
      <vt:lpstr>Example 8: Determining the Number of Combinations of Baseball Lineups (cont.) </vt:lpstr>
      <vt:lpstr>Example 8: Determining the Number of Combinations of Baseball Lineups (cont.) </vt:lpstr>
      <vt:lpstr>Skill Check #5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425</cp:revision>
  <dcterms:created xsi:type="dcterms:W3CDTF">2013-04-26T14:43:13Z</dcterms:created>
  <dcterms:modified xsi:type="dcterms:W3CDTF">2017-08-03T18:35:07Z</dcterms:modified>
</cp:coreProperties>
</file>