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1"/>
  </p:notesMasterIdLst>
  <p:handoutMasterIdLst>
    <p:handoutMasterId r:id="rId52"/>
  </p:handoutMasterIdLst>
  <p:sldIdLst>
    <p:sldId id="256" r:id="rId2"/>
    <p:sldId id="258" r:id="rId3"/>
    <p:sldId id="304"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302" r:id="rId23"/>
    <p:sldId id="305" r:id="rId24"/>
    <p:sldId id="306" r:id="rId25"/>
    <p:sldId id="307" r:id="rId26"/>
    <p:sldId id="278" r:id="rId27"/>
    <p:sldId id="303"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5" r:id="rId44"/>
    <p:sldId id="296" r:id="rId45"/>
    <p:sldId id="297" r:id="rId46"/>
    <p:sldId id="298" r:id="rId47"/>
    <p:sldId id="299" r:id="rId48"/>
    <p:sldId id="300" r:id="rId49"/>
    <p:sldId id="301" r:id="rId50"/>
  </p:sldIdLst>
  <p:sldSz cx="9144000" cy="6858000" type="screen4x3"/>
  <p:notesSz cx="6858000" cy="9144000"/>
  <p:embeddedFontLst>
    <p:embeddedFont>
      <p:font typeface="Calibri" panose="020F0502020204030204" pitchFamily="34" charset="0"/>
      <p:regular r:id="rId53"/>
      <p:bold r:id="rId54"/>
      <p:italic r:id="rId55"/>
      <p:boldItalic r:id="rId5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7E"/>
    <a:srgbClr val="000000"/>
    <a:srgbClr val="92B1D6"/>
    <a:srgbClr val="B3C9E3"/>
    <a:srgbClr val="366092"/>
    <a:srgbClr val="FFFFCC"/>
    <a:srgbClr val="FF00FF"/>
    <a:srgbClr val="1F497D"/>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font" Target="fonts/font3.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font" Target="fonts/font1.fntdata"/><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4.fntdata"/><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6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5.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image" Target="../media/image39.wmf"/><Relationship Id="rId7" Type="http://schemas.openxmlformats.org/officeDocument/2006/relationships/image" Target="../media/image43.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52.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56.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10.bin"/><Relationship Id="rId4" Type="http://schemas.openxmlformats.org/officeDocument/2006/relationships/image" Target="../media/image10.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3.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5.wmf"/><Relationship Id="rId5" Type="http://schemas.openxmlformats.org/officeDocument/2006/relationships/oleObject" Target="../embeddings/oleObject14.bin"/><Relationship Id="rId4" Type="http://schemas.openxmlformats.org/officeDocument/2006/relationships/image" Target="../media/image14.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7.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19.wmf"/><Relationship Id="rId5" Type="http://schemas.openxmlformats.org/officeDocument/2006/relationships/oleObject" Target="../embeddings/oleObject18.bin"/><Relationship Id="rId4" Type="http://schemas.openxmlformats.org/officeDocument/2006/relationships/image" Target="../media/image18.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1.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2.wmf"/></Relationships>
</file>

<file path=ppt/slides/_rels/slide28.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4.wmf"/><Relationship Id="rId5" Type="http://schemas.openxmlformats.org/officeDocument/2006/relationships/oleObject" Target="../embeddings/oleObject23.bin"/><Relationship Id="rId4" Type="http://schemas.openxmlformats.org/officeDocument/2006/relationships/image" Target="../media/image23.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27.wmf"/><Relationship Id="rId5" Type="http://schemas.openxmlformats.org/officeDocument/2006/relationships/oleObject" Target="../embeddings/oleObject26.bin"/><Relationship Id="rId4" Type="http://schemas.openxmlformats.org/officeDocument/2006/relationships/image" Target="../media/image26.wmf"/></Relationships>
</file>

<file path=ppt/slides/_rels/slide31.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8.bin"/><Relationship Id="rId7"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30.wmf"/><Relationship Id="rId5" Type="http://schemas.openxmlformats.org/officeDocument/2006/relationships/oleObject" Target="../embeddings/oleObject29.bin"/><Relationship Id="rId4" Type="http://schemas.openxmlformats.org/officeDocument/2006/relationships/image" Target="../media/image29.wmf"/></Relationships>
</file>

<file path=ppt/slides/_rels/slide32.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33.wmf"/><Relationship Id="rId5" Type="http://schemas.openxmlformats.org/officeDocument/2006/relationships/oleObject" Target="../embeddings/oleObject32.bin"/><Relationship Id="rId4" Type="http://schemas.openxmlformats.org/officeDocument/2006/relationships/image" Target="../media/image32.w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36.wmf"/><Relationship Id="rId5" Type="http://schemas.openxmlformats.org/officeDocument/2006/relationships/oleObject" Target="../embeddings/oleObject35.bin"/><Relationship Id="rId4" Type="http://schemas.openxmlformats.org/officeDocument/2006/relationships/image" Target="../media/image35.wmf"/></Relationships>
</file>

<file path=ppt/slides/_rels/slide35.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41.bin"/><Relationship Id="rId18" Type="http://schemas.openxmlformats.org/officeDocument/2006/relationships/image" Target="../media/image44.wmf"/><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1.wmf"/><Relationship Id="rId17" Type="http://schemas.openxmlformats.org/officeDocument/2006/relationships/oleObject" Target="../embeddings/oleObject43.bin"/><Relationship Id="rId2" Type="http://schemas.openxmlformats.org/officeDocument/2006/relationships/slideLayout" Target="../slideLayouts/slideLayout2.xml"/><Relationship Id="rId16" Type="http://schemas.openxmlformats.org/officeDocument/2006/relationships/image" Target="../media/image43.wmf"/><Relationship Id="rId1" Type="http://schemas.openxmlformats.org/officeDocument/2006/relationships/vmlDrawing" Target="../drawings/vmlDrawing17.vml"/><Relationship Id="rId6" Type="http://schemas.openxmlformats.org/officeDocument/2006/relationships/image" Target="../media/image38.wmf"/><Relationship Id="rId11" Type="http://schemas.openxmlformats.org/officeDocument/2006/relationships/oleObject" Target="../embeddings/oleObject40.bin"/><Relationship Id="rId5" Type="http://schemas.openxmlformats.org/officeDocument/2006/relationships/oleObject" Target="../embeddings/oleObject37.bin"/><Relationship Id="rId15" Type="http://schemas.openxmlformats.org/officeDocument/2006/relationships/oleObject" Target="../embeddings/oleObject42.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9.bin"/><Relationship Id="rId14" Type="http://schemas.openxmlformats.org/officeDocument/2006/relationships/image" Target="../media/image42.w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45.w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0.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0.bin"/><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47.w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 Id="rId14" Type="http://schemas.openxmlformats.org/officeDocument/2006/relationships/image" Target="../media/image51.w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52.w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8" Type="http://schemas.openxmlformats.org/officeDocument/2006/relationships/image" Target="../media/image55.wmf"/><Relationship Id="rId3" Type="http://schemas.openxmlformats.org/officeDocument/2006/relationships/oleObject" Target="../embeddings/oleObject52.bin"/><Relationship Id="rId7"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54.wmf"/><Relationship Id="rId5" Type="http://schemas.openxmlformats.org/officeDocument/2006/relationships/oleObject" Target="../embeddings/oleObject53.bin"/><Relationship Id="rId4" Type="http://schemas.openxmlformats.org/officeDocument/2006/relationships/image" Target="../media/image53.wmf"/></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56.w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oleObject" Target="../embeddings/oleObject56.bin"/><Relationship Id="rId7" Type="http://schemas.openxmlformats.org/officeDocument/2006/relationships/oleObject" Target="../embeddings/oleObject58.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58.wmf"/><Relationship Id="rId5" Type="http://schemas.openxmlformats.org/officeDocument/2006/relationships/oleObject" Target="../embeddings/oleObject57.bin"/><Relationship Id="rId4" Type="http://schemas.openxmlformats.org/officeDocument/2006/relationships/image" Target="../media/image57.wm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12.2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Football</a:t>
            </a:r>
            <a:endParaRPr lang="en-US" b="1" i="1" dirty="0">
              <a:solidFill>
                <a:srgbClr val="36609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Yards per Pass Attempt </a:t>
            </a:r>
            <a:endParaRPr lang="en-US" dirty="0"/>
          </a:p>
        </p:txBody>
      </p:sp>
      <p:sp>
        <p:nvSpPr>
          <p:cNvPr id="3" name="Content Placeholder 2"/>
          <p:cNvSpPr>
            <a:spLocks noGrp="1"/>
          </p:cNvSpPr>
          <p:nvPr>
            <p:ph idx="1"/>
          </p:nvPr>
        </p:nvSpPr>
        <p:spPr/>
        <p:txBody>
          <a:bodyPr/>
          <a:lstStyle/>
          <a:p>
            <a:r>
              <a:rPr lang="en-US" dirty="0" smtClean="0"/>
              <a:t>In 2011, Eli Manning of the New York Giants passed for </a:t>
            </a:r>
            <a:r>
              <a:rPr lang="en-US" dirty="0" smtClean="0">
                <a:solidFill>
                  <a:srgbClr val="0000FF"/>
                </a:solidFill>
              </a:rPr>
              <a:t>4933</a:t>
            </a:r>
            <a:r>
              <a:rPr lang="en-US" dirty="0" smtClean="0"/>
              <a:t> yards on </a:t>
            </a:r>
            <a:r>
              <a:rPr lang="en-US" dirty="0" smtClean="0">
                <a:solidFill>
                  <a:srgbClr val="0000FF"/>
                </a:solidFill>
              </a:rPr>
              <a:t>589</a:t>
            </a:r>
            <a:r>
              <a:rPr lang="en-US" dirty="0" smtClean="0"/>
              <a:t> attempts. What was Manning’s YPA for the 2011 season?</a:t>
            </a:r>
          </a:p>
          <a:p>
            <a:r>
              <a:rPr lang="en-US" b="1" dirty="0" smtClean="0"/>
              <a:t>Solution </a:t>
            </a:r>
          </a:p>
          <a:p>
            <a:r>
              <a:rPr lang="en-US" dirty="0" smtClean="0"/>
              <a:t>We are given all of the necessary information to calculate the YPA using the formula, so we substitute the known values and perform the calculation as follows.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Yards per Pass Attempt (cont.) </a:t>
            </a:r>
            <a:endParaRPr lang="en-US" dirty="0"/>
          </a:p>
        </p:txBody>
      </p:sp>
      <p:sp>
        <p:nvSpPr>
          <p:cNvPr id="3" name="Content Placeholder 2"/>
          <p:cNvSpPr>
            <a:spLocks noGrp="1"/>
          </p:cNvSpPr>
          <p:nvPr>
            <p:ph idx="1"/>
          </p:nvPr>
        </p:nvSpPr>
        <p:spPr/>
        <p:txBody>
          <a:bodyPr>
            <a:normAutofit/>
          </a:bodyPr>
          <a:lstStyle/>
          <a:p>
            <a:endParaRPr lang="en-US" dirty="0" smtClean="0"/>
          </a:p>
          <a:p>
            <a:endParaRPr lang="en-US" dirty="0" smtClean="0"/>
          </a:p>
          <a:p>
            <a:endParaRPr lang="en-US" dirty="0" smtClean="0"/>
          </a:p>
          <a:p>
            <a:endParaRPr lang="en-US" dirty="0" smtClean="0"/>
          </a:p>
          <a:p>
            <a:endParaRPr lang="en-US" dirty="0" smtClean="0"/>
          </a:p>
          <a:p>
            <a:endParaRPr lang="en-US" sz="2900" dirty="0" smtClean="0"/>
          </a:p>
          <a:p>
            <a:r>
              <a:rPr lang="en-US" sz="2900" dirty="0" smtClean="0"/>
              <a:t>This means that each pass Manning made during the season gained an average of </a:t>
            </a:r>
            <a:r>
              <a:rPr lang="en-US" sz="2900" dirty="0" smtClean="0">
                <a:solidFill>
                  <a:srgbClr val="FF0000"/>
                </a:solidFill>
              </a:rPr>
              <a:t>8.38 yards</a:t>
            </a:r>
            <a:r>
              <a:rPr lang="en-US" sz="2900" dirty="0" smtClean="0"/>
              <a:t>.</a:t>
            </a:r>
            <a:endParaRPr lang="en-US" sz="2900" dirty="0"/>
          </a:p>
        </p:txBody>
      </p:sp>
      <p:graphicFrame>
        <p:nvGraphicFramePr>
          <p:cNvPr id="104451" name="Object 3"/>
          <p:cNvGraphicFramePr>
            <a:graphicFrameLocks noChangeAspect="1"/>
          </p:cNvGraphicFramePr>
          <p:nvPr/>
        </p:nvGraphicFramePr>
        <p:xfrm>
          <a:off x="1917700" y="1590490"/>
          <a:ext cx="5308600" cy="901700"/>
        </p:xfrm>
        <a:graphic>
          <a:graphicData uri="http://schemas.openxmlformats.org/presentationml/2006/ole">
            <mc:AlternateContent xmlns:mc="http://schemas.openxmlformats.org/markup-compatibility/2006">
              <mc:Choice xmlns:v="urn:schemas-microsoft-com:vml" Requires="v">
                <p:oleObj spid="_x0000_s104487" name="Equation" r:id="rId3" imgW="5308560" imgH="901440" progId="Equation.DSMT4">
                  <p:embed/>
                </p:oleObj>
              </mc:Choice>
              <mc:Fallback>
                <p:oleObj name="Equation" r:id="rId3" imgW="530856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7700" y="1590490"/>
                        <a:ext cx="5308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4452" name="Object 4"/>
          <p:cNvGraphicFramePr>
            <a:graphicFrameLocks noChangeAspect="1"/>
          </p:cNvGraphicFramePr>
          <p:nvPr/>
        </p:nvGraphicFramePr>
        <p:xfrm>
          <a:off x="2559420" y="2602452"/>
          <a:ext cx="1066800" cy="838200"/>
        </p:xfrm>
        <a:graphic>
          <a:graphicData uri="http://schemas.openxmlformats.org/presentationml/2006/ole">
            <mc:AlternateContent xmlns:mc="http://schemas.openxmlformats.org/markup-compatibility/2006">
              <mc:Choice xmlns:v="urn:schemas-microsoft-com:vml" Requires="v">
                <p:oleObj spid="_x0000_s104488" name="Equation" r:id="rId5" imgW="1066680" imgH="838080" progId="Equation.DSMT4">
                  <p:embed/>
                </p:oleObj>
              </mc:Choice>
              <mc:Fallback>
                <p:oleObj name="Equation" r:id="rId5" imgW="10666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9420" y="2602452"/>
                        <a:ext cx="106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4453" name="Object 5"/>
          <p:cNvGraphicFramePr>
            <a:graphicFrameLocks noChangeAspect="1"/>
          </p:cNvGraphicFramePr>
          <p:nvPr/>
        </p:nvGraphicFramePr>
        <p:xfrm>
          <a:off x="2548816" y="3593206"/>
          <a:ext cx="1587500" cy="292100"/>
        </p:xfrm>
        <a:graphic>
          <a:graphicData uri="http://schemas.openxmlformats.org/presentationml/2006/ole">
            <mc:AlternateContent xmlns:mc="http://schemas.openxmlformats.org/markup-compatibility/2006">
              <mc:Choice xmlns:v="urn:schemas-microsoft-com:vml" Requires="v">
                <p:oleObj spid="_x0000_s104489" name="Equation" r:id="rId7" imgW="1587240" imgH="291960" progId="Equation.DSMT4">
                  <p:embed/>
                </p:oleObj>
              </mc:Choice>
              <mc:Fallback>
                <p:oleObj name="Equation" r:id="rId7" imgW="158724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48816" y="3593206"/>
                        <a:ext cx="1587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4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4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Yards per Pass Attempt (cont.) </a:t>
            </a:r>
            <a:endParaRPr lang="en-US" dirty="0"/>
          </a:p>
        </p:txBody>
      </p:sp>
      <p:sp>
        <p:nvSpPr>
          <p:cNvPr id="3" name="Content Placeholder 2"/>
          <p:cNvSpPr>
            <a:spLocks noGrp="1"/>
          </p:cNvSpPr>
          <p:nvPr>
            <p:ph idx="1"/>
          </p:nvPr>
        </p:nvSpPr>
        <p:spPr/>
        <p:txBody>
          <a:bodyPr>
            <a:normAutofit/>
          </a:bodyPr>
          <a:lstStyle/>
          <a:p>
            <a:r>
              <a:rPr lang="en-US" sz="2900" dirty="0" smtClean="0"/>
              <a:t>YPA factors into a quarterback’s effectiveness at converting first downs, that is, moving the ball </a:t>
            </a:r>
            <a:br>
              <a:rPr lang="en-US" sz="2900" dirty="0" smtClean="0"/>
            </a:br>
            <a:r>
              <a:rPr lang="en-US" sz="2900" dirty="0" smtClean="0"/>
              <a:t>10 yards or more, while retaining possession of the ball. A YPA greater than 7 is considered to be very good. </a:t>
            </a:r>
            <a:endParaRPr lang="en-US" sz="29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Touchdowns per Pass Attempt (TDPA) </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80160"/>
            <a:ext cx="8229600" cy="2936188"/>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defRPr/>
            </a:pPr>
            <a:r>
              <a:rPr lang="en-US" sz="2800" b="1" dirty="0" smtClean="0">
                <a:solidFill>
                  <a:srgbClr val="000000"/>
                </a:solidFill>
              </a:rPr>
              <a:t>Touchdowns per Pass Attempt (TDPA)</a:t>
            </a:r>
          </a:p>
          <a:p>
            <a:pPr marL="12700" lvl="0" indent="-12700" eaLnBrk="0" hangingPunct="0">
              <a:spcBef>
                <a:spcPct val="20000"/>
              </a:spcBef>
              <a:tabLst>
                <a:tab pos="457200" algn="l"/>
              </a:tabLst>
              <a:defRPr/>
            </a:pPr>
            <a:r>
              <a:rPr lang="en-US" sz="2800" b="1" dirty="0" smtClean="0">
                <a:solidFill>
                  <a:srgbClr val="C00000"/>
                </a:solidFill>
              </a:rPr>
              <a:t>Touchdowns per pass attempt</a:t>
            </a:r>
            <a:r>
              <a:rPr lang="en-US" sz="2800" dirty="0" smtClean="0">
                <a:solidFill>
                  <a:srgbClr val="000000"/>
                </a:solidFill>
              </a:rPr>
              <a:t>, rounded to the nearest hundredth, can be calculated with the following formula.  </a:t>
            </a:r>
          </a:p>
          <a:p>
            <a:pPr marL="12700" lvl="0" indent="-12700" eaLnBrk="0" hangingPunct="0">
              <a:spcBef>
                <a:spcPct val="20000"/>
              </a:spcBef>
              <a:tabLst>
                <a:tab pos="457200" algn="l"/>
              </a:tabLst>
              <a:defRPr/>
            </a:pPr>
            <a:endParaRPr kumimoji="0" lang="en-US" sz="2800" b="0" i="0" u="none" strike="noStrike" kern="1200" cap="none" spc="0" normalizeH="0" baseline="0" noProof="0" dirty="0" smtClean="0">
              <a:ln>
                <a:noFill/>
              </a:ln>
              <a:solidFill>
                <a:srgbClr val="000000"/>
              </a:solidFill>
              <a:effectLst/>
              <a:uLnTx/>
              <a:uFillTx/>
              <a:latin typeface="+mn-lt"/>
              <a:ea typeface="+mn-ea"/>
              <a:cs typeface="+mn-cs"/>
            </a:endParaRPr>
          </a:p>
          <a:p>
            <a:pPr marL="12700" lvl="0" indent="-12700" eaLnBrk="0" hangingPunct="0">
              <a:spcBef>
                <a:spcPct val="20000"/>
              </a:spcBef>
              <a:tabLst>
                <a:tab pos="457200" algn="l"/>
              </a:tabLst>
              <a:defRPr/>
            </a:pP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106499" name="Object 3"/>
          <p:cNvGraphicFramePr>
            <a:graphicFrameLocks noChangeAspect="1"/>
          </p:cNvGraphicFramePr>
          <p:nvPr/>
        </p:nvGraphicFramePr>
        <p:xfrm>
          <a:off x="1695450" y="3223858"/>
          <a:ext cx="5753100" cy="901700"/>
        </p:xfrm>
        <a:graphic>
          <a:graphicData uri="http://schemas.openxmlformats.org/presentationml/2006/ole">
            <mc:AlternateContent xmlns:mc="http://schemas.openxmlformats.org/markup-compatibility/2006">
              <mc:Choice xmlns:v="urn:schemas-microsoft-com:vml" Requires="v">
                <p:oleObj spid="_x0000_s106511" name="Equation" r:id="rId3" imgW="5752800" imgH="901440" progId="Equation.DSMT4">
                  <p:embed/>
                </p:oleObj>
              </mc:Choice>
              <mc:Fallback>
                <p:oleObj name="Equation" r:id="rId3" imgW="575280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5450" y="3223858"/>
                        <a:ext cx="5753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Calculating Touchdowns per Pass Attempt </a:t>
            </a:r>
            <a:endParaRPr lang="en-US" dirty="0"/>
          </a:p>
        </p:txBody>
      </p:sp>
      <p:sp>
        <p:nvSpPr>
          <p:cNvPr id="3" name="Content Placeholder 2"/>
          <p:cNvSpPr>
            <a:spLocks noGrp="1"/>
          </p:cNvSpPr>
          <p:nvPr>
            <p:ph idx="1"/>
          </p:nvPr>
        </p:nvSpPr>
        <p:spPr/>
        <p:txBody>
          <a:bodyPr/>
          <a:lstStyle/>
          <a:p>
            <a:r>
              <a:rPr lang="en-US" dirty="0" smtClean="0"/>
              <a:t>In 2011, Aaron Rodgers of the Green Bay Packers had </a:t>
            </a:r>
            <a:r>
              <a:rPr lang="en-US" dirty="0" smtClean="0">
                <a:solidFill>
                  <a:srgbClr val="0000FF"/>
                </a:solidFill>
              </a:rPr>
              <a:t>45</a:t>
            </a:r>
            <a:r>
              <a:rPr lang="en-US" dirty="0" smtClean="0"/>
              <a:t> touchdown passes and </a:t>
            </a:r>
            <a:r>
              <a:rPr lang="en-US" dirty="0" smtClean="0">
                <a:solidFill>
                  <a:srgbClr val="0000FF"/>
                </a:solidFill>
              </a:rPr>
              <a:t>502</a:t>
            </a:r>
            <a:r>
              <a:rPr lang="en-US" dirty="0" smtClean="0"/>
              <a:t> attempts. What was Rodgers’ touchdowns per pass attempt for 2011? </a:t>
            </a:r>
          </a:p>
          <a:p>
            <a:r>
              <a:rPr lang="en-US" b="1" dirty="0" smtClean="0"/>
              <a:t>Solution </a:t>
            </a:r>
          </a:p>
          <a:p>
            <a:r>
              <a:rPr lang="en-US" dirty="0" smtClean="0"/>
              <a:t>We are given all of the necessary information to calculate touchdowns per pass attempt using the formula, so we substitute the known values and perform the calculation as follows.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Calculating Touchdowns per Pass Attempt (cont.) </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r>
              <a:rPr lang="en-US" dirty="0" smtClean="0"/>
              <a:t>Thus, Rodgers scores a touchdown </a:t>
            </a:r>
            <a:r>
              <a:rPr lang="en-US" dirty="0" smtClean="0">
                <a:solidFill>
                  <a:srgbClr val="FF0000"/>
                </a:solidFill>
              </a:rPr>
              <a:t>9%</a:t>
            </a:r>
            <a:r>
              <a:rPr lang="en-US" dirty="0" smtClean="0"/>
              <a:t> of the time he passes the ball. This number, which is quite small, led the NFL in 2011 as the best among quarterbacks with more than 100 pass attempts. </a:t>
            </a:r>
            <a:endParaRPr lang="en-US" dirty="0"/>
          </a:p>
        </p:txBody>
      </p:sp>
      <p:graphicFrame>
        <p:nvGraphicFramePr>
          <p:cNvPr id="107523" name="Object 3"/>
          <p:cNvGraphicFramePr>
            <a:graphicFrameLocks noChangeAspect="1"/>
          </p:cNvGraphicFramePr>
          <p:nvPr/>
        </p:nvGraphicFramePr>
        <p:xfrm>
          <a:off x="1892300" y="1458558"/>
          <a:ext cx="5359400" cy="901700"/>
        </p:xfrm>
        <a:graphic>
          <a:graphicData uri="http://schemas.openxmlformats.org/presentationml/2006/ole">
            <mc:AlternateContent xmlns:mc="http://schemas.openxmlformats.org/markup-compatibility/2006">
              <mc:Choice xmlns:v="urn:schemas-microsoft-com:vml" Requires="v">
                <p:oleObj spid="_x0000_s107559" name="Equation" r:id="rId3" imgW="5359320" imgH="901440" progId="Equation.DSMT4">
                  <p:embed/>
                </p:oleObj>
              </mc:Choice>
              <mc:Fallback>
                <p:oleObj name="Equation" r:id="rId3" imgW="535932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2300" y="1458558"/>
                        <a:ext cx="5359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7524" name="Object 4"/>
          <p:cNvGraphicFramePr>
            <a:graphicFrameLocks noChangeAspect="1"/>
          </p:cNvGraphicFramePr>
          <p:nvPr/>
        </p:nvGraphicFramePr>
        <p:xfrm>
          <a:off x="2743200" y="2449158"/>
          <a:ext cx="889000" cy="838200"/>
        </p:xfrm>
        <a:graphic>
          <a:graphicData uri="http://schemas.openxmlformats.org/presentationml/2006/ole">
            <mc:AlternateContent xmlns:mc="http://schemas.openxmlformats.org/markup-compatibility/2006">
              <mc:Choice xmlns:v="urn:schemas-microsoft-com:vml" Requires="v">
                <p:oleObj spid="_x0000_s107560" name="Equation" r:id="rId5" imgW="888840" imgH="838080" progId="Equation.DSMT4">
                  <p:embed/>
                </p:oleObj>
              </mc:Choice>
              <mc:Fallback>
                <p:oleObj name="Equation" r:id="rId5" imgW="8888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2449158"/>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7525" name="Object 5"/>
          <p:cNvGraphicFramePr>
            <a:graphicFrameLocks noChangeAspect="1"/>
          </p:cNvGraphicFramePr>
          <p:nvPr/>
        </p:nvGraphicFramePr>
        <p:xfrm>
          <a:off x="2753958" y="3441700"/>
          <a:ext cx="927100" cy="292100"/>
        </p:xfrm>
        <a:graphic>
          <a:graphicData uri="http://schemas.openxmlformats.org/presentationml/2006/ole">
            <mc:AlternateContent xmlns:mc="http://schemas.openxmlformats.org/markup-compatibility/2006">
              <mc:Choice xmlns:v="urn:schemas-microsoft-com:vml" Requires="v">
                <p:oleObj spid="_x0000_s107561" name="Equation" r:id="rId7" imgW="927000" imgH="291960" progId="Equation.DSMT4">
                  <p:embed/>
                </p:oleObj>
              </mc:Choice>
              <mc:Fallback>
                <p:oleObj name="Equation" r:id="rId7" imgW="9270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53958" y="3441700"/>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75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75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Interceptions per Pass Attempt (IPA) </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80160"/>
            <a:ext cx="8229600" cy="2579168"/>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defRPr/>
            </a:pPr>
            <a:r>
              <a:rPr lang="en-US" sz="2800" b="1" dirty="0" smtClean="0">
                <a:solidFill>
                  <a:srgbClr val="000000"/>
                </a:solidFill>
              </a:rPr>
              <a:t>Interceptions per Pass Attempt (IPA)</a:t>
            </a:r>
          </a:p>
          <a:p>
            <a:pPr marL="12700" lvl="0" indent="-12700" eaLnBrk="0" hangingPunct="0">
              <a:spcBef>
                <a:spcPct val="20000"/>
              </a:spcBef>
              <a:tabLst>
                <a:tab pos="457200" algn="l"/>
              </a:tabLst>
              <a:defRPr/>
            </a:pPr>
            <a:r>
              <a:rPr lang="en-US" sz="2800" b="1" dirty="0" smtClean="0">
                <a:solidFill>
                  <a:srgbClr val="C00000"/>
                </a:solidFill>
              </a:rPr>
              <a:t>Interceptions per pass attempt</a:t>
            </a:r>
            <a:r>
              <a:rPr lang="en-US" sz="2800" dirty="0" smtClean="0">
                <a:solidFill>
                  <a:srgbClr val="000000"/>
                </a:solidFill>
              </a:rPr>
              <a:t>, rounded to the nearest thousandth, can be calculated as follows.</a:t>
            </a:r>
          </a:p>
          <a:p>
            <a:pPr marL="12700" lvl="0" indent="-12700" eaLnBrk="0" hangingPunct="0">
              <a:spcBef>
                <a:spcPct val="20000"/>
              </a:spcBef>
              <a:tabLst>
                <a:tab pos="457200" algn="l"/>
              </a:tabLst>
              <a:defRPr/>
            </a:pPr>
            <a:endParaRPr lang="en-US" sz="2000" dirty="0" smtClean="0">
              <a:solidFill>
                <a:srgbClr val="000000"/>
              </a:solidFill>
            </a:endParaRPr>
          </a:p>
          <a:p>
            <a:pPr marL="12700" lvl="0" indent="-12700" eaLnBrk="0" hangingPunct="0">
              <a:spcBef>
                <a:spcPct val="20000"/>
              </a:spcBef>
              <a:tabLst>
                <a:tab pos="457200" algn="l"/>
              </a:tabLst>
              <a:defRPr/>
            </a:pPr>
            <a:endParaRPr lang="en-US" sz="2000" dirty="0" smtClean="0">
              <a:solidFill>
                <a:srgbClr val="000000"/>
              </a:solidFill>
            </a:endParaRPr>
          </a:p>
          <a:p>
            <a:pPr marL="12700" lvl="0" indent="-12700" eaLnBrk="0" hangingPunct="0">
              <a:spcBef>
                <a:spcPct val="20000"/>
              </a:spcBef>
              <a:tabLst>
                <a:tab pos="457200" algn="l"/>
              </a:tabLst>
              <a:defRPr/>
            </a:pPr>
            <a:r>
              <a:rPr lang="en-US" sz="2000" dirty="0" smtClean="0">
                <a:solidFill>
                  <a:srgbClr val="000000"/>
                </a:solidFill>
              </a:rPr>
              <a:t> </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108547" name="Object 3"/>
          <p:cNvGraphicFramePr>
            <a:graphicFrameLocks noChangeAspect="1"/>
          </p:cNvGraphicFramePr>
          <p:nvPr/>
        </p:nvGraphicFramePr>
        <p:xfrm>
          <a:off x="2051050" y="2819400"/>
          <a:ext cx="5041900" cy="901700"/>
        </p:xfrm>
        <a:graphic>
          <a:graphicData uri="http://schemas.openxmlformats.org/presentationml/2006/ole">
            <mc:AlternateContent xmlns:mc="http://schemas.openxmlformats.org/markup-compatibility/2006">
              <mc:Choice xmlns:v="urn:schemas-microsoft-com:vml" Requires="v">
                <p:oleObj spid="_x0000_s108559" name="Equation" r:id="rId3" imgW="5041800" imgH="901440" progId="Equation.DSMT4">
                  <p:embed/>
                </p:oleObj>
              </mc:Choice>
              <mc:Fallback>
                <p:oleObj name="Equation" r:id="rId3" imgW="504180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1050" y="2819400"/>
                        <a:ext cx="5041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Interceptions per Pass Attempt </a:t>
            </a:r>
            <a:endParaRPr lang="en-US" dirty="0"/>
          </a:p>
        </p:txBody>
      </p:sp>
      <p:sp>
        <p:nvSpPr>
          <p:cNvPr id="3" name="Content Placeholder 2"/>
          <p:cNvSpPr>
            <a:spLocks noGrp="1"/>
          </p:cNvSpPr>
          <p:nvPr>
            <p:ph idx="1"/>
          </p:nvPr>
        </p:nvSpPr>
        <p:spPr/>
        <p:txBody>
          <a:bodyPr/>
          <a:lstStyle/>
          <a:p>
            <a:r>
              <a:rPr lang="en-US" dirty="0" smtClean="0"/>
              <a:t>In 2011, Ryan Fitzpatrick of the Buffalo Bills had </a:t>
            </a:r>
            <a:br>
              <a:rPr lang="en-US" dirty="0" smtClean="0"/>
            </a:br>
            <a:r>
              <a:rPr lang="en-US" dirty="0" smtClean="0">
                <a:solidFill>
                  <a:srgbClr val="0000FF"/>
                </a:solidFill>
              </a:rPr>
              <a:t>23</a:t>
            </a:r>
            <a:r>
              <a:rPr lang="en-US" dirty="0" smtClean="0"/>
              <a:t> interceptions in </a:t>
            </a:r>
            <a:r>
              <a:rPr lang="en-US" dirty="0" smtClean="0">
                <a:solidFill>
                  <a:srgbClr val="0000FF"/>
                </a:solidFill>
              </a:rPr>
              <a:t>569</a:t>
            </a:r>
            <a:r>
              <a:rPr lang="en-US" dirty="0" smtClean="0"/>
              <a:t> attempts. What was Fitzpatrick’s IPA for 2011? </a:t>
            </a:r>
          </a:p>
          <a:p>
            <a:r>
              <a:rPr lang="en-US" b="1" dirty="0" smtClean="0"/>
              <a:t>Solution </a:t>
            </a:r>
          </a:p>
          <a:p>
            <a:r>
              <a:rPr lang="en-US" dirty="0" smtClean="0"/>
              <a:t>Since Fitzpatrick had 23 interceptions in 569 attempts, his interceptions per pass attempt can be calculated as follows.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Interceptions per Pass Attempt (cont.) </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r>
              <a:rPr lang="en-US" dirty="0" smtClean="0"/>
              <a:t>This means that the ball was intercepted about </a:t>
            </a:r>
            <a:r>
              <a:rPr lang="en-US" dirty="0" smtClean="0">
                <a:solidFill>
                  <a:srgbClr val="FF0000"/>
                </a:solidFill>
              </a:rPr>
              <a:t>4%</a:t>
            </a:r>
            <a:r>
              <a:rPr lang="en-US" dirty="0" smtClean="0"/>
              <a:t> of the time when Fitzpatrick threw a pass. To put this number in perspective, Fitzpatrick threw 1 interception for approximately every 25 passes he attempted. </a:t>
            </a:r>
            <a:endParaRPr lang="en-US" dirty="0"/>
          </a:p>
        </p:txBody>
      </p:sp>
      <p:graphicFrame>
        <p:nvGraphicFramePr>
          <p:cNvPr id="110595" name="Object 3"/>
          <p:cNvGraphicFramePr>
            <a:graphicFrameLocks noChangeAspect="1"/>
          </p:cNvGraphicFramePr>
          <p:nvPr/>
        </p:nvGraphicFramePr>
        <p:xfrm>
          <a:off x="2051050" y="1382358"/>
          <a:ext cx="5041900" cy="901700"/>
        </p:xfrm>
        <a:graphic>
          <a:graphicData uri="http://schemas.openxmlformats.org/presentationml/2006/ole">
            <mc:AlternateContent xmlns:mc="http://schemas.openxmlformats.org/markup-compatibility/2006">
              <mc:Choice xmlns:v="urn:schemas-microsoft-com:vml" Requires="v">
                <p:oleObj spid="_x0000_s110631" name="Equation" r:id="rId3" imgW="5041800" imgH="901440" progId="Equation.DSMT4">
                  <p:embed/>
                </p:oleObj>
              </mc:Choice>
              <mc:Fallback>
                <p:oleObj name="Equation" r:id="rId3" imgW="504180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1050" y="1382358"/>
                        <a:ext cx="5041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0596" name="Object 4"/>
          <p:cNvGraphicFramePr>
            <a:graphicFrameLocks noChangeAspect="1"/>
          </p:cNvGraphicFramePr>
          <p:nvPr/>
        </p:nvGraphicFramePr>
        <p:xfrm>
          <a:off x="2580936" y="2373852"/>
          <a:ext cx="901700" cy="838200"/>
        </p:xfrm>
        <a:graphic>
          <a:graphicData uri="http://schemas.openxmlformats.org/presentationml/2006/ole">
            <mc:AlternateContent xmlns:mc="http://schemas.openxmlformats.org/markup-compatibility/2006">
              <mc:Choice xmlns:v="urn:schemas-microsoft-com:vml" Requires="v">
                <p:oleObj spid="_x0000_s110632" name="Equation" r:id="rId5" imgW="901440" imgH="838080" progId="Equation.DSMT4">
                  <p:embed/>
                </p:oleObj>
              </mc:Choice>
              <mc:Fallback>
                <p:oleObj name="Equation" r:id="rId5" imgW="9014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80936" y="2373852"/>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0597" name="Object 5"/>
          <p:cNvGraphicFramePr>
            <a:graphicFrameLocks noChangeAspect="1"/>
          </p:cNvGraphicFramePr>
          <p:nvPr/>
        </p:nvGraphicFramePr>
        <p:xfrm>
          <a:off x="2580042" y="3363558"/>
          <a:ext cx="1104900" cy="292100"/>
        </p:xfrm>
        <a:graphic>
          <a:graphicData uri="http://schemas.openxmlformats.org/presentationml/2006/ole">
            <mc:AlternateContent xmlns:mc="http://schemas.openxmlformats.org/markup-compatibility/2006">
              <mc:Choice xmlns:v="urn:schemas-microsoft-com:vml" Requires="v">
                <p:oleObj spid="_x0000_s110633" name="Equation" r:id="rId7" imgW="1104840" imgH="291960" progId="Equation.DSMT4">
                  <p:embed/>
                </p:oleObj>
              </mc:Choice>
              <mc:Fallback>
                <p:oleObj name="Equation" r:id="rId7" imgW="110484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80042" y="3363558"/>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5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05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Interceptions per Pass Attempt (cont.) </a:t>
            </a:r>
            <a:endParaRPr lang="en-US" dirty="0"/>
          </a:p>
        </p:txBody>
      </p:sp>
      <p:sp>
        <p:nvSpPr>
          <p:cNvPr id="3" name="Content Placeholder 2"/>
          <p:cNvSpPr>
            <a:spLocks noGrp="1"/>
          </p:cNvSpPr>
          <p:nvPr>
            <p:ph idx="1"/>
          </p:nvPr>
        </p:nvSpPr>
        <p:spPr/>
        <p:txBody>
          <a:bodyPr/>
          <a:lstStyle/>
          <a:p>
            <a:r>
              <a:rPr lang="en-US" dirty="0" smtClean="0"/>
              <a:t>In general, NFL quarterbacks wish to limit their interceptions as much as possible. Based on an entire season with more than 400 passing attempts, most quarterbacks have a goal of less than 10 interceptions in a given year.</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1040285"/>
          </a:xfrm>
          <a:prstGeom prst="rect">
            <a:avLst/>
          </a:prstGeom>
          <a:noFill/>
        </p:spPr>
        <p:txBody>
          <a:bodyPr>
            <a:spAutoFit/>
          </a:bodyPr>
          <a:lstStyle/>
          <a:p>
            <a:pPr marL="461963" indent="-461963">
              <a:buFont typeface="Courier New" pitchFamily="49" charset="0"/>
              <a:buChar char="o"/>
            </a:pPr>
            <a:r>
              <a:rPr lang="en-US" dirty="0" smtClean="0"/>
              <a:t>Calculate quarterback ratings in football </a:t>
            </a:r>
          </a:p>
          <a:p>
            <a:pPr marL="461963" indent="-461963">
              <a:buFont typeface="Courier New" pitchFamily="49" charset="0"/>
              <a:buChar char="o"/>
            </a:pPr>
            <a:r>
              <a:rPr lang="en-US" dirty="0" smtClean="0"/>
              <a:t>Calculate </a:t>
            </a:r>
            <a:r>
              <a:rPr lang="en-US" dirty="0" err="1" smtClean="0"/>
              <a:t>scoreability</a:t>
            </a:r>
            <a:r>
              <a:rPr lang="en-US" dirty="0" smtClean="0"/>
              <a:t> and </a:t>
            </a:r>
            <a:r>
              <a:rPr lang="en-US" dirty="0" err="1" smtClean="0"/>
              <a:t>bendability</a:t>
            </a:r>
            <a:r>
              <a:rPr lang="en-US" dirty="0" smtClean="0"/>
              <a:t> in football </a:t>
            </a: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80160"/>
            <a:ext cx="8229600" cy="3194721"/>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defRPr/>
            </a:pPr>
            <a:r>
              <a:rPr lang="en-US" sz="2800" b="1" dirty="0" smtClean="0">
                <a:solidFill>
                  <a:srgbClr val="000000"/>
                </a:solidFill>
              </a:rPr>
              <a:t>Skill Check #1 </a:t>
            </a:r>
          </a:p>
          <a:p>
            <a:pPr marL="12700" lvl="0" indent="-12700" eaLnBrk="0" hangingPunct="0">
              <a:spcBef>
                <a:spcPct val="20000"/>
              </a:spcBef>
              <a:tabLst>
                <a:tab pos="457200" algn="l"/>
              </a:tabLst>
              <a:defRPr/>
            </a:pPr>
            <a:r>
              <a:rPr lang="en-US" sz="2800" dirty="0" smtClean="0">
                <a:solidFill>
                  <a:srgbClr val="000000"/>
                </a:solidFill>
              </a:rPr>
              <a:t>Drew </a:t>
            </a:r>
            <a:r>
              <a:rPr lang="en-US" sz="2800" dirty="0" err="1" smtClean="0">
                <a:solidFill>
                  <a:srgbClr val="000000"/>
                </a:solidFill>
              </a:rPr>
              <a:t>Brees</a:t>
            </a:r>
            <a:r>
              <a:rPr lang="en-US" sz="2800" dirty="0" smtClean="0">
                <a:solidFill>
                  <a:srgbClr val="000000"/>
                </a:solidFill>
              </a:rPr>
              <a:t> of the New Orleans Saints had 657 pass attempts in 2011. </a:t>
            </a:r>
            <a:r>
              <a:rPr lang="en-US" sz="2800" dirty="0" err="1" smtClean="0">
                <a:solidFill>
                  <a:srgbClr val="000000"/>
                </a:solidFill>
              </a:rPr>
              <a:t>Brees</a:t>
            </a:r>
            <a:r>
              <a:rPr lang="en-US" sz="2800" dirty="0" smtClean="0">
                <a:solidFill>
                  <a:srgbClr val="000000"/>
                </a:solidFill>
              </a:rPr>
              <a:t> completed 468 of those passes while throwing for 5467 yards, making 46 touchdowns, and had 14 interceptions. Calculate </a:t>
            </a:r>
            <a:r>
              <a:rPr lang="en-US" sz="2800" dirty="0" err="1" smtClean="0">
                <a:solidFill>
                  <a:srgbClr val="000000"/>
                </a:solidFill>
              </a:rPr>
              <a:t>Brees</a:t>
            </a:r>
            <a:r>
              <a:rPr lang="en-US" sz="2800" dirty="0" smtClean="0">
                <a:solidFill>
                  <a:srgbClr val="000000"/>
                </a:solidFill>
              </a:rPr>
              <a:t>’ completion percentage, yards per pass attempt, touchdowns per pass attempt, and interceptions per pass attempt.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
        <p:nvSpPr>
          <p:cNvPr id="6" name="Rectangle 5"/>
          <p:cNvSpPr/>
          <p:nvPr/>
        </p:nvSpPr>
        <p:spPr>
          <a:xfrm>
            <a:off x="457200" y="4913293"/>
            <a:ext cx="8229600" cy="954107"/>
          </a:xfrm>
          <a:prstGeom prst="rect">
            <a:avLst/>
          </a:prstGeom>
        </p:spPr>
        <p:txBody>
          <a:bodyPr wrap="square">
            <a:spAutoFit/>
          </a:bodyPr>
          <a:lstStyle/>
          <a:p>
            <a:pPr marL="1376363" indent="-1376363"/>
            <a:r>
              <a:rPr lang="en-US" sz="2800" dirty="0" smtClean="0">
                <a:solidFill>
                  <a:srgbClr val="000000"/>
                </a:solidFill>
              </a:rPr>
              <a:t>Answer:</a:t>
            </a:r>
            <a:r>
              <a:rPr lang="en-US" sz="2800" dirty="0" smtClean="0">
                <a:solidFill>
                  <a:srgbClr val="FF0000"/>
                </a:solidFill>
              </a:rPr>
              <a:t>	CP = 0.712, YPA = 8.32, </a:t>
            </a:r>
          </a:p>
          <a:p>
            <a:pPr marL="1376363" indent="-1376363"/>
            <a:r>
              <a:rPr lang="en-US" sz="2800" dirty="0" smtClean="0">
                <a:solidFill>
                  <a:srgbClr val="FF0000"/>
                </a:solidFill>
              </a:rPr>
              <a:t>	TDPA = 0.07, IPA = 0.021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NFL Quarterback Rating </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19200"/>
            <a:ext cx="8229600" cy="4481227"/>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defRPr/>
            </a:pPr>
            <a:r>
              <a:rPr lang="en-US" sz="2800" b="1" dirty="0" smtClean="0">
                <a:solidFill>
                  <a:srgbClr val="000000"/>
                </a:solidFill>
              </a:rPr>
              <a:t>NFL Quarterback Rating</a:t>
            </a:r>
          </a:p>
          <a:p>
            <a:pPr marL="12700" lvl="0" indent="-12700" eaLnBrk="0" hangingPunct="0">
              <a:spcBef>
                <a:spcPct val="20000"/>
              </a:spcBef>
              <a:tabLst>
                <a:tab pos="457200" algn="l"/>
              </a:tabLst>
              <a:defRPr/>
            </a:pPr>
            <a:r>
              <a:rPr lang="en-US" sz="2800" dirty="0" smtClean="0">
                <a:solidFill>
                  <a:srgbClr val="000000"/>
                </a:solidFill>
              </a:rPr>
              <a:t>The formula to calculate the </a:t>
            </a:r>
            <a:r>
              <a:rPr lang="en-US" sz="2800" b="1" dirty="0" smtClean="0">
                <a:solidFill>
                  <a:srgbClr val="C00000"/>
                </a:solidFill>
              </a:rPr>
              <a:t>quarterback rating </a:t>
            </a:r>
            <a:r>
              <a:rPr lang="en-US" sz="2800" dirty="0" smtClean="0">
                <a:solidFill>
                  <a:srgbClr val="000000"/>
                </a:solidFill>
              </a:rPr>
              <a:t>for a player in the NFL, rounded to the nearest tenth, is as follows. </a:t>
            </a:r>
          </a:p>
          <a:p>
            <a:pPr marL="12700" lvl="0" indent="-12700" eaLnBrk="0" hangingPunct="0">
              <a:spcBef>
                <a:spcPct val="20000"/>
              </a:spcBef>
              <a:tabLst>
                <a:tab pos="457200" algn="l"/>
              </a:tabLst>
              <a:defRPr/>
            </a:pPr>
            <a:endParaRPr lang="en-US" sz="2800" dirty="0" smtClean="0">
              <a:solidFill>
                <a:srgbClr val="000000"/>
              </a:solidFill>
            </a:endParaRPr>
          </a:p>
          <a:p>
            <a:pPr marL="12700" lvl="0" indent="-12700" eaLnBrk="0" hangingPunct="0">
              <a:spcBef>
                <a:spcPct val="20000"/>
              </a:spcBef>
              <a:tabLst>
                <a:tab pos="457200" algn="l"/>
              </a:tabLst>
              <a:defRPr/>
            </a:pPr>
            <a:endParaRPr lang="en-US" sz="2800" dirty="0" smtClean="0">
              <a:solidFill>
                <a:srgbClr val="000000"/>
              </a:solidFill>
            </a:endParaRPr>
          </a:p>
          <a:p>
            <a:pPr marL="12700" lvl="0" indent="-12700" eaLnBrk="0" hangingPunct="0">
              <a:lnSpc>
                <a:spcPct val="150000"/>
              </a:lnSpc>
              <a:spcBef>
                <a:spcPct val="20000"/>
              </a:spcBef>
              <a:tabLst>
                <a:tab pos="457200" algn="l"/>
              </a:tabLst>
              <a:defRPr/>
            </a:pPr>
            <a:endParaRPr lang="en-US" sz="2800" dirty="0" smtClean="0">
              <a:solidFill>
                <a:srgbClr val="000000"/>
              </a:solidFill>
            </a:endParaRPr>
          </a:p>
          <a:p>
            <a:pPr marL="12700" lvl="0" indent="-12700" eaLnBrk="0" hangingPunct="0">
              <a:spcBef>
                <a:spcPct val="20000"/>
              </a:spcBef>
              <a:tabLst>
                <a:tab pos="457200" algn="l"/>
              </a:tabLst>
              <a:defRPr/>
            </a:pPr>
            <a:endParaRPr lang="en-US" sz="2200" dirty="0" smtClean="0">
              <a:solidFill>
                <a:srgbClr val="000000"/>
              </a:solidFill>
            </a:endParaRPr>
          </a:p>
          <a:p>
            <a:pPr marL="12700" lvl="0" indent="-12700" eaLnBrk="0" hangingPunct="0">
              <a:spcBef>
                <a:spcPct val="20000"/>
              </a:spcBef>
              <a:tabLst>
                <a:tab pos="457200" algn="l"/>
              </a:tabLst>
              <a:defRPr/>
            </a:pPr>
            <a:endParaRPr lang="en-US" sz="2200" dirty="0" smtClean="0">
              <a:solidFill>
                <a:srgbClr val="000000"/>
              </a:solidFill>
            </a:endParaRPr>
          </a:p>
        </p:txBody>
      </p:sp>
      <p:graphicFrame>
        <p:nvGraphicFramePr>
          <p:cNvPr id="113669" name="Object 5"/>
          <p:cNvGraphicFramePr>
            <a:graphicFrameLocks noChangeAspect="1"/>
          </p:cNvGraphicFramePr>
          <p:nvPr>
            <p:extLst>
              <p:ext uri="{D42A27DB-BD31-4B8C-83A1-F6EECF244321}">
                <p14:modId xmlns:p14="http://schemas.microsoft.com/office/powerpoint/2010/main" val="3724724048"/>
              </p:ext>
            </p:extLst>
          </p:nvPr>
        </p:nvGraphicFramePr>
        <p:xfrm>
          <a:off x="1828800" y="3276600"/>
          <a:ext cx="5486400" cy="2019300"/>
        </p:xfrm>
        <a:graphic>
          <a:graphicData uri="http://schemas.openxmlformats.org/presentationml/2006/ole">
            <mc:AlternateContent xmlns:mc="http://schemas.openxmlformats.org/markup-compatibility/2006">
              <mc:Choice xmlns:v="urn:schemas-microsoft-com:vml" Requires="v">
                <p:oleObj spid="_x0000_s113681" name="Equation" r:id="rId3" imgW="5486400" imgH="2019240" progId="Equation.DSMT4">
                  <p:embed/>
                </p:oleObj>
              </mc:Choice>
              <mc:Fallback>
                <p:oleObj name="Equation" r:id="rId3" imgW="5486400" imgH="2019240" progId="Equation.DSMT4">
                  <p:embed/>
                  <p:pic>
                    <p:nvPicPr>
                      <p:cNvPr id="0" name="Picture 5"/>
                      <p:cNvPicPr>
                        <a:picLocks noChangeAspect="1" noChangeArrowheads="1"/>
                      </p:cNvPicPr>
                      <p:nvPr/>
                    </p:nvPicPr>
                    <p:blipFill>
                      <a:blip r:embed="rId4"/>
                      <a:srcRect/>
                      <a:stretch>
                        <a:fillRect/>
                      </a:stretch>
                    </p:blipFill>
                    <p:spPr bwMode="auto">
                      <a:xfrm>
                        <a:off x="1828800" y="3276600"/>
                        <a:ext cx="5486400" cy="201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NFL Quarterback Rating </a:t>
            </a:r>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19200"/>
            <a:ext cx="8229600" cy="2332946"/>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defRPr/>
            </a:pPr>
            <a:r>
              <a:rPr lang="en-US" sz="2800" b="1" dirty="0" smtClean="0">
                <a:solidFill>
                  <a:srgbClr val="000000"/>
                </a:solidFill>
              </a:rPr>
              <a:t>NFL Quarterback Rating (cont.)</a:t>
            </a:r>
          </a:p>
          <a:p>
            <a:pPr marL="12700" lvl="0" indent="-12700" eaLnBrk="0" hangingPunct="0">
              <a:spcBef>
                <a:spcPct val="20000"/>
              </a:spcBef>
              <a:tabLst>
                <a:tab pos="457200" algn="l"/>
              </a:tabLst>
              <a:defRPr/>
            </a:pPr>
            <a:r>
              <a:rPr lang="en-US" sz="2800" dirty="0" smtClean="0">
                <a:solidFill>
                  <a:srgbClr val="000000"/>
                </a:solidFill>
              </a:rPr>
              <a:t>where CP is completion percentage (</a:t>
            </a:r>
            <a:r>
              <a:rPr lang="en-US" sz="2800" b="1" dirty="0" smtClean="0">
                <a:solidFill>
                  <a:srgbClr val="000000"/>
                </a:solidFill>
              </a:rPr>
              <a:t>Note: </a:t>
            </a:r>
            <a:r>
              <a:rPr lang="en-US" sz="2800" dirty="0" smtClean="0">
                <a:solidFill>
                  <a:srgbClr val="000000"/>
                </a:solidFill>
              </a:rPr>
              <a:t>CP is left as a decimal), YPA is yards per pass attempt, TDPA is touchdowns per pass attempt, and IPA is interceptions per pass attempt.</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Step-by-Step Formula for the </a:t>
            </a:r>
            <a:br>
              <a:rPr lang="en-US" dirty="0" smtClean="0"/>
            </a:br>
            <a:r>
              <a:rPr lang="en-US" dirty="0" smtClean="0"/>
              <a:t>NFL Quarterback Rating </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19200"/>
            <a:ext cx="8229600" cy="3884140"/>
          </a:xfrm>
          <a:prstGeom prst="rect">
            <a:avLst/>
          </a:prstGeom>
          <a:solidFill>
            <a:srgbClr val="FFFFCC"/>
          </a:solidFill>
          <a:ln w="28575">
            <a:solidFill>
              <a:srgbClr val="000000"/>
            </a:solidFill>
          </a:ln>
        </p:spPr>
        <p:txBody>
          <a:bodyPr wrap="square">
            <a:spAutoFit/>
          </a:bodyPr>
          <a:lstStyle/>
          <a:p>
            <a:pPr marL="514350" lvl="0" indent="-514350" eaLnBrk="0" hangingPunct="0">
              <a:spcBef>
                <a:spcPct val="20000"/>
              </a:spcBef>
              <a:buFont typeface="+mj-lt"/>
              <a:buAutoNum type="arabicPeriod"/>
              <a:tabLst>
                <a:tab pos="457200" algn="l"/>
              </a:tabLst>
              <a:defRPr/>
            </a:pPr>
            <a:r>
              <a:rPr kumimoji="0" lang="en-US" sz="2800" b="0" i="0" u="none" strike="noStrike" kern="1200" cap="none" spc="0" normalizeH="0" baseline="0" noProof="0" dirty="0" smtClean="0">
                <a:ln>
                  <a:noFill/>
                </a:ln>
                <a:solidFill>
                  <a:srgbClr val="000000"/>
                </a:solidFill>
                <a:effectLst/>
                <a:uLnTx/>
                <a:uFillTx/>
                <a:latin typeface="+mn-lt"/>
                <a:ea typeface="+mn-ea"/>
                <a:cs typeface="+mn-cs"/>
              </a:rPr>
              <a:t>Divide</a:t>
            </a:r>
            <a:r>
              <a:rPr kumimoji="0" lang="en-US" sz="2800" b="0" i="0" u="none" strike="noStrike" kern="1200" cap="none" spc="0" normalizeH="0" noProof="0" dirty="0" smtClean="0">
                <a:ln>
                  <a:noFill/>
                </a:ln>
                <a:solidFill>
                  <a:srgbClr val="000000"/>
                </a:solidFill>
                <a:effectLst/>
                <a:uLnTx/>
                <a:uFillTx/>
                <a:latin typeface="+mn-lt"/>
                <a:ea typeface="+mn-ea"/>
                <a:cs typeface="+mn-cs"/>
              </a:rPr>
              <a:t> a quarterback’s completed passes by pass attempts.</a:t>
            </a:r>
          </a:p>
          <a:p>
            <a:pPr marL="514350" lvl="0" indent="-514350" eaLnBrk="0" hangingPunct="0">
              <a:spcBef>
                <a:spcPct val="20000"/>
              </a:spcBef>
              <a:buFont typeface="+mj-lt"/>
              <a:buAutoNum type="arabicPeriod"/>
              <a:tabLst>
                <a:tab pos="457200" algn="l"/>
              </a:tabLst>
              <a:defRPr/>
            </a:pPr>
            <a:r>
              <a:rPr lang="en-US" sz="2800" baseline="0" dirty="0" smtClean="0">
                <a:solidFill>
                  <a:srgbClr val="000000"/>
                </a:solidFill>
              </a:rPr>
              <a:t>Subtract 0.3 from the value obtained in Step 1.</a:t>
            </a:r>
          </a:p>
          <a:p>
            <a:pPr marL="514350" lvl="0" indent="-514350" eaLnBrk="0" hangingPunct="0">
              <a:spcBef>
                <a:spcPct val="20000"/>
              </a:spcBef>
              <a:buFont typeface="+mj-lt"/>
              <a:buAutoNum type="arabicPeriod"/>
              <a:tabLst>
                <a:tab pos="457200" algn="l"/>
              </a:tabLst>
              <a:defRPr/>
            </a:pPr>
            <a:r>
              <a:rPr kumimoji="0" lang="en-US" sz="2800" b="0" i="0" u="none" strike="noStrike" kern="1200" cap="none" spc="0" normalizeH="0" noProof="0" dirty="0" smtClean="0">
                <a:ln>
                  <a:noFill/>
                </a:ln>
                <a:solidFill>
                  <a:srgbClr val="000000"/>
                </a:solidFill>
                <a:effectLst/>
                <a:uLnTx/>
                <a:uFillTx/>
                <a:latin typeface="+mn-lt"/>
                <a:ea typeface="+mn-ea"/>
                <a:cs typeface="+mn-cs"/>
              </a:rPr>
              <a:t>Multiply the value from Step 2 by 5 and record the total.</a:t>
            </a:r>
            <a:r>
              <a:rPr lang="en-US" sz="2800" dirty="0">
                <a:solidFill>
                  <a:srgbClr val="000000"/>
                </a:solidFill>
              </a:rPr>
              <a:t> </a:t>
            </a:r>
            <a:r>
              <a:rPr lang="en-US" sz="2800" dirty="0" smtClean="0">
                <a:solidFill>
                  <a:srgbClr val="000000"/>
                </a:solidFill>
              </a:rPr>
              <a:t>The product cannot be greater than 2.375 or less than zero.</a:t>
            </a:r>
          </a:p>
          <a:p>
            <a:pPr marL="514350" lvl="0" indent="-514350" eaLnBrk="0" hangingPunct="0">
              <a:spcBef>
                <a:spcPct val="20000"/>
              </a:spcBef>
              <a:buFont typeface="+mj-lt"/>
              <a:buAutoNum type="arabicPeriod"/>
              <a:tabLst>
                <a:tab pos="457200" algn="l"/>
              </a:tabLst>
              <a:defRPr/>
            </a:pPr>
            <a:r>
              <a:rPr kumimoji="0" lang="en-US" sz="2800" b="0" i="0" u="none" strike="noStrike" kern="1200" cap="none" spc="0" normalizeH="0" noProof="0" dirty="0" smtClean="0">
                <a:ln>
                  <a:noFill/>
                </a:ln>
                <a:solidFill>
                  <a:srgbClr val="000000"/>
                </a:solidFill>
                <a:effectLst/>
                <a:uLnTx/>
                <a:uFillTx/>
                <a:latin typeface="+mn-lt"/>
                <a:ea typeface="+mn-ea"/>
                <a:cs typeface="+mn-cs"/>
              </a:rPr>
              <a:t>Divide passing yards by pass attempts.</a:t>
            </a:r>
          </a:p>
          <a:p>
            <a:pPr marL="514350" lvl="0" indent="-514350" eaLnBrk="0" hangingPunct="0">
              <a:spcBef>
                <a:spcPct val="20000"/>
              </a:spcBef>
              <a:buFont typeface="+mj-lt"/>
              <a:buAutoNum type="arabicPeriod"/>
              <a:tabLst>
                <a:tab pos="457200" algn="l"/>
              </a:tabLst>
              <a:defRPr/>
            </a:pPr>
            <a:r>
              <a:rPr lang="en-US" sz="2800" dirty="0" smtClean="0">
                <a:solidFill>
                  <a:srgbClr val="000000"/>
                </a:solidFill>
              </a:rPr>
              <a:t>Subtract 3 from the value obtained in Step 4.</a:t>
            </a:r>
            <a:endParaRPr kumimoji="0" lang="en-US" sz="2800" b="0" i="0" u="none" strike="noStrike" kern="1200" cap="none" spc="0" normalizeH="0" noProof="0" dirty="0" smtClean="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29482534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Step-by-Step Formula for the </a:t>
            </a:r>
            <a:br>
              <a:rPr lang="en-US" dirty="0" smtClean="0"/>
            </a:br>
            <a:r>
              <a:rPr lang="en-US" dirty="0" smtClean="0"/>
              <a:t>NFL Quarterback Rating (cont.)</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19200"/>
            <a:ext cx="8229600" cy="4315027"/>
          </a:xfrm>
          <a:prstGeom prst="rect">
            <a:avLst/>
          </a:prstGeom>
          <a:solidFill>
            <a:srgbClr val="FFFFCC"/>
          </a:solidFill>
          <a:ln w="28575">
            <a:solidFill>
              <a:srgbClr val="000000"/>
            </a:solidFill>
          </a:ln>
        </p:spPr>
        <p:txBody>
          <a:bodyPr wrap="square">
            <a:spAutoFit/>
          </a:bodyPr>
          <a:lstStyle/>
          <a:p>
            <a:pPr marL="514350" lvl="0" indent="-514350" eaLnBrk="0" hangingPunct="0">
              <a:spcBef>
                <a:spcPct val="20000"/>
              </a:spcBef>
              <a:buFont typeface="+mj-lt"/>
              <a:buAutoNum type="arabicPeriod" startAt="6"/>
              <a:tabLst>
                <a:tab pos="457200" algn="l"/>
              </a:tabLst>
              <a:defRPr/>
            </a:pPr>
            <a:r>
              <a:rPr kumimoji="0" lang="en-US" sz="2800" b="0" i="0" u="none" strike="noStrike" kern="1200" cap="none" spc="0" normalizeH="0" noProof="0" dirty="0" smtClean="0">
                <a:ln>
                  <a:noFill/>
                </a:ln>
                <a:solidFill>
                  <a:srgbClr val="000000"/>
                </a:solidFill>
                <a:effectLst/>
                <a:uLnTx/>
                <a:uFillTx/>
                <a:latin typeface="+mn-lt"/>
                <a:ea typeface="+mn-ea"/>
                <a:cs typeface="+mn-cs"/>
              </a:rPr>
              <a:t>Multiply the value from Step 5 by 0.25 and record the total. The product cannot be greater than 2.375 or less than zero.</a:t>
            </a:r>
          </a:p>
          <a:p>
            <a:pPr marL="514350" lvl="0" indent="-514350" eaLnBrk="0" hangingPunct="0">
              <a:spcBef>
                <a:spcPct val="20000"/>
              </a:spcBef>
              <a:buFont typeface="+mj-lt"/>
              <a:buAutoNum type="arabicPeriod" startAt="6"/>
              <a:tabLst>
                <a:tab pos="457200" algn="l"/>
              </a:tabLst>
              <a:defRPr/>
            </a:pPr>
            <a:r>
              <a:rPr lang="en-US" sz="2800" dirty="0" smtClean="0">
                <a:solidFill>
                  <a:srgbClr val="000000"/>
                </a:solidFill>
              </a:rPr>
              <a:t>Divide touchdown passes by pass attempts.</a:t>
            </a:r>
          </a:p>
          <a:p>
            <a:pPr marL="514350" indent="-514350" eaLnBrk="0" hangingPunct="0">
              <a:spcBef>
                <a:spcPct val="20000"/>
              </a:spcBef>
              <a:buFont typeface="+mj-lt"/>
              <a:buAutoNum type="arabicPeriod" startAt="6"/>
              <a:tabLst>
                <a:tab pos="457200" algn="l"/>
              </a:tabLst>
              <a:defRPr/>
            </a:pPr>
            <a:r>
              <a:rPr lang="en-US" sz="2800" dirty="0">
                <a:solidFill>
                  <a:srgbClr val="000000"/>
                </a:solidFill>
              </a:rPr>
              <a:t>Multiply the value from Step </a:t>
            </a:r>
            <a:r>
              <a:rPr lang="en-US" sz="2800" dirty="0" smtClean="0">
                <a:solidFill>
                  <a:srgbClr val="000000"/>
                </a:solidFill>
              </a:rPr>
              <a:t>7 by 20 and </a:t>
            </a:r>
            <a:r>
              <a:rPr lang="en-US" sz="2800" dirty="0">
                <a:solidFill>
                  <a:srgbClr val="000000"/>
                </a:solidFill>
              </a:rPr>
              <a:t>record the total. The product cannot be greater than 2.375 or less than zero.</a:t>
            </a:r>
          </a:p>
          <a:p>
            <a:pPr marL="514350" lvl="0" indent="-514350" eaLnBrk="0" hangingPunct="0">
              <a:spcBef>
                <a:spcPct val="20000"/>
              </a:spcBef>
              <a:buFont typeface="+mj-lt"/>
              <a:buAutoNum type="arabicPeriod" startAt="6"/>
              <a:tabLst>
                <a:tab pos="457200" algn="l"/>
              </a:tabLst>
              <a:defRPr/>
            </a:pPr>
            <a:r>
              <a:rPr lang="en-US" sz="2800" dirty="0" smtClean="0">
                <a:solidFill>
                  <a:srgbClr val="000000"/>
                </a:solidFill>
              </a:rPr>
              <a:t>Divide interceptions by pass attempts.</a:t>
            </a:r>
          </a:p>
          <a:p>
            <a:pPr marL="514350" lvl="0" indent="-514350" eaLnBrk="0" hangingPunct="0">
              <a:spcBef>
                <a:spcPct val="20000"/>
              </a:spcBef>
              <a:buFont typeface="+mj-lt"/>
              <a:buAutoNum type="arabicPeriod" startAt="6"/>
              <a:tabLst>
                <a:tab pos="457200" algn="l"/>
              </a:tabLst>
              <a:defRPr/>
            </a:pPr>
            <a:r>
              <a:rPr kumimoji="0" lang="en-US" sz="2800" b="0" i="0" u="none" strike="noStrike" kern="1200" cap="none" spc="0" normalizeH="0" noProof="0" dirty="0" smtClean="0">
                <a:ln>
                  <a:noFill/>
                </a:ln>
                <a:solidFill>
                  <a:srgbClr val="000000"/>
                </a:solidFill>
                <a:effectLst/>
                <a:uLnTx/>
                <a:uFillTx/>
                <a:latin typeface="+mn-lt"/>
                <a:ea typeface="+mn-ea"/>
                <a:cs typeface="+mn-cs"/>
              </a:rPr>
              <a:t> Subtract the value from Step 9 from 0.095.</a:t>
            </a:r>
          </a:p>
        </p:txBody>
      </p:sp>
    </p:spTree>
    <p:extLst>
      <p:ext uri="{BB962C8B-B14F-4D97-AF65-F5344CB8AC3E}">
        <p14:creationId xmlns:p14="http://schemas.microsoft.com/office/powerpoint/2010/main" val="29561856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Step-by-Step Formula for the </a:t>
            </a:r>
            <a:br>
              <a:rPr lang="en-US" dirty="0" smtClean="0"/>
            </a:br>
            <a:r>
              <a:rPr lang="en-US" dirty="0" smtClean="0"/>
              <a:t>NFL Quarterback Rating (cont.)</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19200"/>
            <a:ext cx="8229600" cy="3797963"/>
          </a:xfrm>
          <a:prstGeom prst="rect">
            <a:avLst/>
          </a:prstGeom>
          <a:solidFill>
            <a:srgbClr val="FFFFCC"/>
          </a:solidFill>
          <a:ln w="28575">
            <a:solidFill>
              <a:srgbClr val="000000"/>
            </a:solidFill>
          </a:ln>
        </p:spPr>
        <p:txBody>
          <a:bodyPr wrap="square">
            <a:spAutoFit/>
          </a:bodyPr>
          <a:lstStyle/>
          <a:p>
            <a:pPr marL="514350" indent="-514350" eaLnBrk="0" hangingPunct="0">
              <a:spcBef>
                <a:spcPct val="20000"/>
              </a:spcBef>
              <a:buFont typeface="+mj-lt"/>
              <a:buAutoNum type="arabicPeriod" startAt="11"/>
              <a:tabLst>
                <a:tab pos="457200" algn="l"/>
              </a:tabLst>
              <a:defRPr/>
            </a:pPr>
            <a:r>
              <a:rPr lang="en-US" sz="2800" dirty="0">
                <a:solidFill>
                  <a:srgbClr val="000000"/>
                </a:solidFill>
              </a:rPr>
              <a:t>Multiply the value from Step </a:t>
            </a:r>
            <a:r>
              <a:rPr lang="en-US" sz="2800" dirty="0" smtClean="0">
                <a:solidFill>
                  <a:srgbClr val="000000"/>
                </a:solidFill>
              </a:rPr>
              <a:t>10 </a:t>
            </a:r>
            <a:r>
              <a:rPr lang="en-US" sz="2800" dirty="0">
                <a:solidFill>
                  <a:srgbClr val="000000"/>
                </a:solidFill>
              </a:rPr>
              <a:t>by </a:t>
            </a:r>
            <a:r>
              <a:rPr lang="en-US" sz="2800" dirty="0" smtClean="0">
                <a:solidFill>
                  <a:srgbClr val="000000"/>
                </a:solidFill>
              </a:rPr>
              <a:t>25 </a:t>
            </a:r>
            <a:r>
              <a:rPr lang="en-US" sz="2800" dirty="0">
                <a:solidFill>
                  <a:srgbClr val="000000"/>
                </a:solidFill>
              </a:rPr>
              <a:t>and record the total. The product cannot be greater than 2.375 or less than zero.</a:t>
            </a:r>
          </a:p>
          <a:p>
            <a:pPr marL="514350" lvl="0" indent="-514350" eaLnBrk="0" hangingPunct="0">
              <a:spcBef>
                <a:spcPct val="20000"/>
              </a:spcBef>
              <a:buFont typeface="+mj-lt"/>
              <a:buAutoNum type="arabicPeriod" startAt="11"/>
              <a:tabLst>
                <a:tab pos="457200" algn="l"/>
              </a:tabLst>
              <a:defRPr/>
            </a:pPr>
            <a:r>
              <a:rPr kumimoji="0" lang="en-US" sz="2800" b="0" i="0" u="none" strike="noStrike" kern="1200" cap="none" spc="0" normalizeH="0" noProof="0" dirty="0" smtClean="0">
                <a:ln>
                  <a:noFill/>
                </a:ln>
                <a:solidFill>
                  <a:srgbClr val="000000"/>
                </a:solidFill>
                <a:effectLst/>
                <a:uLnTx/>
                <a:uFillTx/>
                <a:latin typeface="+mn-lt"/>
                <a:ea typeface="+mn-ea"/>
                <a:cs typeface="+mn-cs"/>
              </a:rPr>
              <a:t>Find the sum of the values from Steps 3, 6, 8, and 11.</a:t>
            </a:r>
          </a:p>
          <a:p>
            <a:pPr marL="514350" lvl="0" indent="-514350" eaLnBrk="0" hangingPunct="0">
              <a:spcBef>
                <a:spcPct val="20000"/>
              </a:spcBef>
              <a:buFont typeface="+mj-lt"/>
              <a:buAutoNum type="arabicPeriod" startAt="11"/>
              <a:tabLst>
                <a:tab pos="457200" algn="l"/>
              </a:tabLst>
              <a:defRPr/>
            </a:pPr>
            <a:r>
              <a:rPr lang="en-US" sz="2800" dirty="0" smtClean="0">
                <a:solidFill>
                  <a:srgbClr val="000000"/>
                </a:solidFill>
              </a:rPr>
              <a:t>Divide the value obtained in Step 12 by 6.</a:t>
            </a:r>
          </a:p>
          <a:p>
            <a:pPr marL="514350" lvl="0" indent="-514350" eaLnBrk="0" hangingPunct="0">
              <a:spcBef>
                <a:spcPct val="20000"/>
              </a:spcBef>
              <a:buFont typeface="+mj-lt"/>
              <a:buAutoNum type="arabicPeriod" startAt="11"/>
              <a:tabLst>
                <a:tab pos="457200" algn="l"/>
              </a:tabLst>
              <a:defRPr/>
            </a:pPr>
            <a:r>
              <a:rPr kumimoji="0" lang="en-US" sz="2800" b="0" i="0" u="none" strike="noStrike" kern="1200" cap="none" spc="0" normalizeH="0" noProof="0" dirty="0" smtClean="0">
                <a:ln>
                  <a:noFill/>
                </a:ln>
                <a:solidFill>
                  <a:srgbClr val="000000"/>
                </a:solidFill>
                <a:effectLst/>
                <a:uLnTx/>
                <a:uFillTx/>
                <a:latin typeface="+mn-lt"/>
                <a:ea typeface="+mn-ea"/>
                <a:cs typeface="+mn-cs"/>
              </a:rPr>
              <a:t>Multiply the value obtained in Step 13 by 100. This is the quarterback rating.</a:t>
            </a:r>
          </a:p>
        </p:txBody>
      </p:sp>
    </p:spTree>
    <p:extLst>
      <p:ext uri="{BB962C8B-B14F-4D97-AF65-F5344CB8AC3E}">
        <p14:creationId xmlns:p14="http://schemas.microsoft.com/office/powerpoint/2010/main" val="12022199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NFL Quarterback Rating </a:t>
            </a:r>
            <a:endParaRPr lang="en-US" dirty="0"/>
          </a:p>
        </p:txBody>
      </p:sp>
      <p:sp>
        <p:nvSpPr>
          <p:cNvPr id="3" name="Content Placeholder 2"/>
          <p:cNvSpPr>
            <a:spLocks noGrp="1"/>
          </p:cNvSpPr>
          <p:nvPr>
            <p:ph idx="1"/>
          </p:nvPr>
        </p:nvSpPr>
        <p:spPr/>
        <p:txBody>
          <a:bodyPr/>
          <a:lstStyle/>
          <a:p>
            <a:r>
              <a:rPr lang="en-US" dirty="0" smtClean="0"/>
              <a:t>Tim </a:t>
            </a:r>
            <a:r>
              <a:rPr lang="en-US" dirty="0" err="1" smtClean="0"/>
              <a:t>Tebow</a:t>
            </a:r>
            <a:r>
              <a:rPr lang="en-US" dirty="0" smtClean="0"/>
              <a:t> attempted </a:t>
            </a:r>
            <a:r>
              <a:rPr lang="en-US" dirty="0" smtClean="0">
                <a:solidFill>
                  <a:srgbClr val="0000FF"/>
                </a:solidFill>
              </a:rPr>
              <a:t>271</a:t>
            </a:r>
            <a:r>
              <a:rPr lang="en-US" dirty="0" smtClean="0"/>
              <a:t> passes in 2011 while playing for the Denver Broncos. He completed </a:t>
            </a:r>
            <a:r>
              <a:rPr lang="en-US" dirty="0" smtClean="0">
                <a:solidFill>
                  <a:srgbClr val="0000FF"/>
                </a:solidFill>
              </a:rPr>
              <a:t>126</a:t>
            </a:r>
            <a:r>
              <a:rPr lang="en-US" dirty="0" smtClean="0"/>
              <a:t> passes while throwing for </a:t>
            </a:r>
            <a:r>
              <a:rPr lang="en-US" dirty="0" smtClean="0">
                <a:solidFill>
                  <a:srgbClr val="0000FF"/>
                </a:solidFill>
              </a:rPr>
              <a:t>1729</a:t>
            </a:r>
            <a:r>
              <a:rPr lang="en-US" dirty="0" smtClean="0"/>
              <a:t> yards, </a:t>
            </a:r>
            <a:r>
              <a:rPr lang="en-US" dirty="0" smtClean="0">
                <a:solidFill>
                  <a:srgbClr val="0000FF"/>
                </a:solidFill>
              </a:rPr>
              <a:t>12 </a:t>
            </a:r>
            <a:r>
              <a:rPr lang="en-US" dirty="0" smtClean="0"/>
              <a:t>touchdowns, and </a:t>
            </a:r>
            <a:br>
              <a:rPr lang="en-US" dirty="0" smtClean="0"/>
            </a:br>
            <a:r>
              <a:rPr lang="en-US" dirty="0" smtClean="0">
                <a:solidFill>
                  <a:srgbClr val="0000FF"/>
                </a:solidFill>
              </a:rPr>
              <a:t>6</a:t>
            </a:r>
            <a:r>
              <a:rPr lang="en-US" dirty="0" smtClean="0"/>
              <a:t> interceptions. Calculate </a:t>
            </a:r>
            <a:r>
              <a:rPr lang="en-US" dirty="0" err="1" smtClean="0"/>
              <a:t>Tebow’s</a:t>
            </a:r>
            <a:r>
              <a:rPr lang="en-US" dirty="0" smtClean="0"/>
              <a:t> NFL quarterback rating for 2011.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NFL Quarterback Rating </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We know the following formula for the NFL quarterback rating. </a:t>
            </a:r>
            <a:endParaRPr lang="en-US" dirty="0"/>
          </a:p>
        </p:txBody>
      </p:sp>
      <p:graphicFrame>
        <p:nvGraphicFramePr>
          <p:cNvPr id="140291" name="Object 3"/>
          <p:cNvGraphicFramePr>
            <a:graphicFrameLocks noChangeAspect="1"/>
          </p:cNvGraphicFramePr>
          <p:nvPr>
            <p:extLst>
              <p:ext uri="{D42A27DB-BD31-4B8C-83A1-F6EECF244321}">
                <p14:modId xmlns:p14="http://schemas.microsoft.com/office/powerpoint/2010/main" val="4266396887"/>
              </p:ext>
            </p:extLst>
          </p:nvPr>
        </p:nvGraphicFramePr>
        <p:xfrm>
          <a:off x="1828800" y="3048000"/>
          <a:ext cx="5486400" cy="2019300"/>
        </p:xfrm>
        <a:graphic>
          <a:graphicData uri="http://schemas.openxmlformats.org/presentationml/2006/ole">
            <mc:AlternateContent xmlns:mc="http://schemas.openxmlformats.org/markup-compatibility/2006">
              <mc:Choice xmlns:v="urn:schemas-microsoft-com:vml" Requires="v">
                <p:oleObj spid="_x0000_s140304" name="Equation" r:id="rId3" imgW="5486400" imgH="2019240" progId="Equation.DSMT4">
                  <p:embed/>
                </p:oleObj>
              </mc:Choice>
              <mc:Fallback>
                <p:oleObj name="Equation" r:id="rId3" imgW="5486400" imgH="2019240" progId="Equation.DSMT4">
                  <p:embed/>
                  <p:pic>
                    <p:nvPicPr>
                      <p:cNvPr id="0" name="Picture 3"/>
                      <p:cNvPicPr>
                        <a:picLocks noChangeAspect="1" noChangeArrowheads="1"/>
                      </p:cNvPicPr>
                      <p:nvPr/>
                    </p:nvPicPr>
                    <p:blipFill>
                      <a:blip r:embed="rId4"/>
                      <a:srcRect/>
                      <a:stretch>
                        <a:fillRect/>
                      </a:stretch>
                    </p:blipFill>
                    <p:spPr bwMode="auto">
                      <a:xfrm>
                        <a:off x="1828800" y="3048000"/>
                        <a:ext cx="5486400" cy="201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02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NFL Quarterback Rating (cont.) </a:t>
            </a:r>
            <a:endParaRPr lang="en-US" dirty="0"/>
          </a:p>
        </p:txBody>
      </p:sp>
      <p:sp>
        <p:nvSpPr>
          <p:cNvPr id="3" name="Content Placeholder 2"/>
          <p:cNvSpPr>
            <a:spLocks noGrp="1"/>
          </p:cNvSpPr>
          <p:nvPr>
            <p:ph idx="1"/>
          </p:nvPr>
        </p:nvSpPr>
        <p:spPr/>
        <p:txBody>
          <a:bodyPr/>
          <a:lstStyle/>
          <a:p>
            <a:r>
              <a:rPr lang="en-US" dirty="0" smtClean="0"/>
              <a:t>We can use the numbers </a:t>
            </a:r>
            <a:r>
              <a:rPr lang="en-US" dirty="0" err="1" smtClean="0"/>
              <a:t>Tebow</a:t>
            </a:r>
            <a:r>
              <a:rPr lang="en-US" dirty="0" smtClean="0"/>
              <a:t> accumulated through the year to determine each component of the quarterback rating.</a:t>
            </a:r>
          </a:p>
          <a:p>
            <a:pPr marL="461963" indent="-461963"/>
            <a:r>
              <a:rPr lang="en-US" b="1" dirty="0" smtClean="0"/>
              <a:t>1.	</a:t>
            </a:r>
            <a:r>
              <a:rPr lang="en-US" dirty="0" smtClean="0"/>
              <a:t>Divide a quarterback’s completed passes by pass attempts. </a:t>
            </a:r>
            <a:endParaRPr lang="en-US" dirty="0"/>
          </a:p>
        </p:txBody>
      </p:sp>
      <p:graphicFrame>
        <p:nvGraphicFramePr>
          <p:cNvPr id="115716" name="Object 4"/>
          <p:cNvGraphicFramePr>
            <a:graphicFrameLocks noChangeAspect="1"/>
          </p:cNvGraphicFramePr>
          <p:nvPr/>
        </p:nvGraphicFramePr>
        <p:xfrm>
          <a:off x="946674" y="3733800"/>
          <a:ext cx="4953000" cy="901700"/>
        </p:xfrm>
        <a:graphic>
          <a:graphicData uri="http://schemas.openxmlformats.org/presentationml/2006/ole">
            <mc:AlternateContent xmlns:mc="http://schemas.openxmlformats.org/markup-compatibility/2006">
              <mc:Choice xmlns:v="urn:schemas-microsoft-com:vml" Requires="v">
                <p:oleObj spid="_x0000_s115752" name="Equation" r:id="rId3" imgW="4952880" imgH="901440" progId="Equation.DSMT4">
                  <p:embed/>
                </p:oleObj>
              </mc:Choice>
              <mc:Fallback>
                <p:oleObj name="Equation" r:id="rId3" imgW="4952880" imgH="9014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6674" y="3733800"/>
                        <a:ext cx="4953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5717" name="Object 5"/>
          <p:cNvGraphicFramePr>
            <a:graphicFrameLocks noChangeAspect="1"/>
          </p:cNvGraphicFramePr>
          <p:nvPr/>
        </p:nvGraphicFramePr>
        <p:xfrm>
          <a:off x="6013974" y="3733800"/>
          <a:ext cx="876300" cy="838200"/>
        </p:xfrm>
        <a:graphic>
          <a:graphicData uri="http://schemas.openxmlformats.org/presentationml/2006/ole">
            <mc:AlternateContent xmlns:mc="http://schemas.openxmlformats.org/markup-compatibility/2006">
              <mc:Choice xmlns:v="urn:schemas-microsoft-com:vml" Requires="v">
                <p:oleObj spid="_x0000_s115753" name="Equation" r:id="rId5" imgW="876240" imgH="838080" progId="Equation.DSMT4">
                  <p:embed/>
                </p:oleObj>
              </mc:Choice>
              <mc:Fallback>
                <p:oleObj name="Equation" r:id="rId5" imgW="87624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3974" y="37338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5718" name="Object 6"/>
          <p:cNvGraphicFramePr>
            <a:graphicFrameLocks noChangeAspect="1"/>
          </p:cNvGraphicFramePr>
          <p:nvPr/>
        </p:nvGraphicFramePr>
        <p:xfrm>
          <a:off x="6985000" y="4027842"/>
          <a:ext cx="1092200" cy="292100"/>
        </p:xfrm>
        <a:graphic>
          <a:graphicData uri="http://schemas.openxmlformats.org/presentationml/2006/ole">
            <mc:AlternateContent xmlns:mc="http://schemas.openxmlformats.org/markup-compatibility/2006">
              <mc:Choice xmlns:v="urn:schemas-microsoft-com:vml" Requires="v">
                <p:oleObj spid="_x0000_s115754" name="Equation" r:id="rId7" imgW="1091880" imgH="291960" progId="Equation.DSMT4">
                  <p:embed/>
                </p:oleObj>
              </mc:Choice>
              <mc:Fallback>
                <p:oleObj name="Equation" r:id="rId7" imgW="109188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85000" y="4027842"/>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7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7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7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NFL Quarterback Rating (cont.) </a:t>
            </a:r>
            <a:endParaRPr lang="en-US" dirty="0"/>
          </a:p>
        </p:txBody>
      </p:sp>
      <p:sp>
        <p:nvSpPr>
          <p:cNvPr id="3" name="Content Placeholder 2"/>
          <p:cNvSpPr>
            <a:spLocks noGrp="1"/>
          </p:cNvSpPr>
          <p:nvPr>
            <p:ph idx="1"/>
          </p:nvPr>
        </p:nvSpPr>
        <p:spPr/>
        <p:txBody>
          <a:bodyPr/>
          <a:lstStyle/>
          <a:p>
            <a:pPr marL="461963" indent="-461963"/>
            <a:r>
              <a:rPr lang="en-US" b="1" dirty="0" smtClean="0"/>
              <a:t>2.	</a:t>
            </a:r>
            <a:r>
              <a:rPr lang="en-US" dirty="0" smtClean="0"/>
              <a:t>Subtract 0.3 from the value obtained in Step 1. </a:t>
            </a:r>
          </a:p>
          <a:p>
            <a:pPr marL="461963" indent="-461963" algn="ctr"/>
            <a:r>
              <a:rPr lang="en-US" dirty="0" smtClean="0">
                <a:solidFill>
                  <a:srgbClr val="00007E"/>
                </a:solidFill>
              </a:rPr>
              <a:t>0.465 – 0.3 </a:t>
            </a:r>
            <a:r>
              <a:rPr lang="en-US" dirty="0" smtClean="0">
                <a:solidFill>
                  <a:srgbClr val="FF0000"/>
                </a:solidFill>
              </a:rPr>
              <a:t>= 0.165 </a:t>
            </a:r>
          </a:p>
          <a:p>
            <a:pPr marL="461963" indent="-461963"/>
            <a:r>
              <a:rPr lang="en-US" b="1" dirty="0" smtClean="0"/>
              <a:t>3.	</a:t>
            </a:r>
            <a:r>
              <a:rPr lang="en-US" dirty="0" smtClean="0"/>
              <a:t>Multiply the value obtained in Step 2 by 5 and record the total. The product cannot be greater than 2.375 or less than zero. </a:t>
            </a:r>
          </a:p>
          <a:p>
            <a:pPr marL="461963" indent="-461963" algn="ctr"/>
            <a:r>
              <a:rPr lang="en-US" dirty="0" smtClean="0">
                <a:solidFill>
                  <a:srgbClr val="00007E"/>
                </a:solidFill>
              </a:rPr>
              <a:t>0.165 · 5</a:t>
            </a:r>
            <a:r>
              <a:rPr lang="en-US" dirty="0" smtClean="0"/>
              <a:t> </a:t>
            </a:r>
            <a:r>
              <a:rPr lang="en-US" dirty="0" smtClean="0">
                <a:solidFill>
                  <a:srgbClr val="FF0000"/>
                </a:solidFill>
              </a:rPr>
              <a:t>= 0.825 </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Football</a:t>
            </a:r>
            <a:endParaRPr lang="en-US" dirty="0"/>
          </a:p>
        </p:txBody>
      </p:sp>
      <p:sp>
        <p:nvSpPr>
          <p:cNvPr id="3" name="Content Placeholder 2"/>
          <p:cNvSpPr>
            <a:spLocks noGrp="1"/>
          </p:cNvSpPr>
          <p:nvPr>
            <p:ph idx="1"/>
          </p:nvPr>
        </p:nvSpPr>
        <p:spPr/>
        <p:txBody>
          <a:bodyPr/>
          <a:lstStyle/>
          <a:p>
            <a:r>
              <a:rPr lang="en-US" dirty="0" smtClean="0"/>
              <a:t>In the game of football, every player is rated based on their effectiveness at their position. In no other position are players scrutinized more intensely than that of quarterback. First we’ll turn our attention to the National Football League (NFL). At the end of the section we’ll look at the NCAA quarterback rating and finish with two team ratings.</a:t>
            </a:r>
            <a:endParaRPr lang="en-US" dirty="0"/>
          </a:p>
        </p:txBody>
      </p:sp>
    </p:spTree>
    <p:extLst>
      <p:ext uri="{BB962C8B-B14F-4D97-AF65-F5344CB8AC3E}">
        <p14:creationId xmlns:p14="http://schemas.microsoft.com/office/powerpoint/2010/main" val="39747950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NFL Quarterback Rating (cont.) </a:t>
            </a:r>
            <a:endParaRPr lang="en-US" dirty="0"/>
          </a:p>
        </p:txBody>
      </p:sp>
      <p:sp>
        <p:nvSpPr>
          <p:cNvPr id="3" name="Content Placeholder 2"/>
          <p:cNvSpPr>
            <a:spLocks noGrp="1"/>
          </p:cNvSpPr>
          <p:nvPr>
            <p:ph idx="1"/>
          </p:nvPr>
        </p:nvSpPr>
        <p:spPr/>
        <p:txBody>
          <a:bodyPr/>
          <a:lstStyle/>
          <a:p>
            <a:pPr marL="461963" indent="-461963"/>
            <a:r>
              <a:rPr lang="en-US" b="1" dirty="0" smtClean="0"/>
              <a:t>4.	</a:t>
            </a:r>
            <a:r>
              <a:rPr lang="en-US" dirty="0" smtClean="0"/>
              <a:t>Divide passing yards by pass attempts. </a:t>
            </a:r>
          </a:p>
          <a:p>
            <a:pPr marL="461963" indent="-461963"/>
            <a:r>
              <a:rPr lang="en-US" dirty="0" smtClean="0"/>
              <a:t>	</a:t>
            </a:r>
          </a:p>
          <a:p>
            <a:pPr marL="461963" indent="-461963"/>
            <a:endParaRPr lang="en-US" dirty="0" smtClean="0"/>
          </a:p>
          <a:p>
            <a:pPr marL="461963" indent="-461963"/>
            <a:endParaRPr lang="en-US" dirty="0" smtClean="0"/>
          </a:p>
          <a:p>
            <a:pPr marL="461963" indent="-461963"/>
            <a:endParaRPr lang="en-US" b="1" dirty="0" smtClean="0"/>
          </a:p>
          <a:p>
            <a:pPr marL="461963" indent="-461963"/>
            <a:endParaRPr lang="en-US" b="1" dirty="0" smtClean="0"/>
          </a:p>
          <a:p>
            <a:pPr marL="461963" indent="-461963"/>
            <a:r>
              <a:rPr lang="en-US" b="1" dirty="0" smtClean="0"/>
              <a:t>5.	</a:t>
            </a:r>
            <a:r>
              <a:rPr lang="en-US" dirty="0" smtClean="0"/>
              <a:t>Subtract 3 from value obtained in Step 4. </a:t>
            </a:r>
          </a:p>
          <a:p>
            <a:pPr marL="461963" indent="-461963" algn="ctr"/>
            <a:r>
              <a:rPr lang="en-US" dirty="0" smtClean="0">
                <a:solidFill>
                  <a:srgbClr val="00007E"/>
                </a:solidFill>
              </a:rPr>
              <a:t>6.38 – 3 </a:t>
            </a:r>
            <a:r>
              <a:rPr lang="en-US" dirty="0" smtClean="0">
                <a:solidFill>
                  <a:srgbClr val="FF0000"/>
                </a:solidFill>
              </a:rPr>
              <a:t>= 3.38 </a:t>
            </a:r>
            <a:endParaRPr lang="en-US" dirty="0">
              <a:solidFill>
                <a:srgbClr val="FF0000"/>
              </a:solidFill>
            </a:endParaRPr>
          </a:p>
        </p:txBody>
      </p:sp>
      <p:graphicFrame>
        <p:nvGraphicFramePr>
          <p:cNvPr id="117763" name="Object 3"/>
          <p:cNvGraphicFramePr>
            <a:graphicFrameLocks noChangeAspect="1"/>
          </p:cNvGraphicFramePr>
          <p:nvPr/>
        </p:nvGraphicFramePr>
        <p:xfrm>
          <a:off x="1917700" y="1905894"/>
          <a:ext cx="5308600" cy="901700"/>
        </p:xfrm>
        <a:graphic>
          <a:graphicData uri="http://schemas.openxmlformats.org/presentationml/2006/ole">
            <mc:AlternateContent xmlns:mc="http://schemas.openxmlformats.org/markup-compatibility/2006">
              <mc:Choice xmlns:v="urn:schemas-microsoft-com:vml" Requires="v">
                <p:oleObj spid="_x0000_s117799" name="Equation" r:id="rId3" imgW="5308560" imgH="901440" progId="Equation.DSMT4">
                  <p:embed/>
                </p:oleObj>
              </mc:Choice>
              <mc:Fallback>
                <p:oleObj name="Equation" r:id="rId3" imgW="530856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7700" y="1905894"/>
                        <a:ext cx="5308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7764" name="Object 4"/>
          <p:cNvGraphicFramePr>
            <a:graphicFrameLocks noChangeAspect="1"/>
          </p:cNvGraphicFramePr>
          <p:nvPr/>
        </p:nvGraphicFramePr>
        <p:xfrm>
          <a:off x="2558526" y="2902320"/>
          <a:ext cx="1054100" cy="838200"/>
        </p:xfrm>
        <a:graphic>
          <a:graphicData uri="http://schemas.openxmlformats.org/presentationml/2006/ole">
            <mc:AlternateContent xmlns:mc="http://schemas.openxmlformats.org/markup-compatibility/2006">
              <mc:Choice xmlns:v="urn:schemas-microsoft-com:vml" Requires="v">
                <p:oleObj spid="_x0000_s117800" name="Equation" r:id="rId5" imgW="1054080" imgH="838080" progId="Equation.DSMT4">
                  <p:embed/>
                </p:oleObj>
              </mc:Choice>
              <mc:Fallback>
                <p:oleObj name="Equation" r:id="rId5" imgW="10540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58526" y="290232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7765" name="Object 5"/>
          <p:cNvGraphicFramePr>
            <a:graphicFrameLocks noChangeAspect="1"/>
          </p:cNvGraphicFramePr>
          <p:nvPr/>
        </p:nvGraphicFramePr>
        <p:xfrm>
          <a:off x="2548816" y="3909658"/>
          <a:ext cx="1587500" cy="292100"/>
        </p:xfrm>
        <a:graphic>
          <a:graphicData uri="http://schemas.openxmlformats.org/presentationml/2006/ole">
            <mc:AlternateContent xmlns:mc="http://schemas.openxmlformats.org/markup-compatibility/2006">
              <mc:Choice xmlns:v="urn:schemas-microsoft-com:vml" Requires="v">
                <p:oleObj spid="_x0000_s117801" name="Equation" r:id="rId7" imgW="1587240" imgH="291960" progId="Equation.DSMT4">
                  <p:embed/>
                </p:oleObj>
              </mc:Choice>
              <mc:Fallback>
                <p:oleObj name="Equation" r:id="rId7" imgW="158724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48816" y="3909658"/>
                        <a:ext cx="1587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77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77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77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NFL Quarterback Rating (cont.) </a:t>
            </a:r>
            <a:endParaRPr lang="en-US" dirty="0"/>
          </a:p>
        </p:txBody>
      </p:sp>
      <p:sp>
        <p:nvSpPr>
          <p:cNvPr id="3" name="Content Placeholder 2"/>
          <p:cNvSpPr>
            <a:spLocks noGrp="1"/>
          </p:cNvSpPr>
          <p:nvPr>
            <p:ph idx="1"/>
          </p:nvPr>
        </p:nvSpPr>
        <p:spPr/>
        <p:txBody>
          <a:bodyPr/>
          <a:lstStyle/>
          <a:p>
            <a:pPr marL="461963" indent="-461963"/>
            <a:r>
              <a:rPr lang="en-US" b="1" dirty="0" smtClean="0"/>
              <a:t>6.	</a:t>
            </a:r>
            <a:r>
              <a:rPr lang="en-US" dirty="0" smtClean="0"/>
              <a:t>Multiply the value obtained in Step 5 by 0.25 and record the total. The product cannot be greater than 2.375 or less than zero. </a:t>
            </a:r>
          </a:p>
          <a:p>
            <a:pPr marL="461963" indent="-461963" algn="ctr"/>
            <a:r>
              <a:rPr lang="en-US" dirty="0" smtClean="0">
                <a:solidFill>
                  <a:srgbClr val="00007E"/>
                </a:solidFill>
              </a:rPr>
              <a:t>3.38 · 0.25 </a:t>
            </a:r>
            <a:r>
              <a:rPr lang="en-US" dirty="0" smtClean="0">
                <a:solidFill>
                  <a:srgbClr val="FF0000"/>
                </a:solidFill>
              </a:rPr>
              <a:t>= 0.845 </a:t>
            </a:r>
          </a:p>
          <a:p>
            <a:pPr marL="461963" indent="-461963"/>
            <a:r>
              <a:rPr lang="en-US" b="1" dirty="0" smtClean="0"/>
              <a:t>7.	</a:t>
            </a:r>
            <a:r>
              <a:rPr lang="en-US" dirty="0" smtClean="0"/>
              <a:t>Divide touchdown passes by pass attempts. </a:t>
            </a:r>
            <a:endParaRPr lang="en-US" dirty="0"/>
          </a:p>
        </p:txBody>
      </p:sp>
      <p:graphicFrame>
        <p:nvGraphicFramePr>
          <p:cNvPr id="118788" name="Object 4"/>
          <p:cNvGraphicFramePr>
            <a:graphicFrameLocks noChangeAspect="1"/>
          </p:cNvGraphicFramePr>
          <p:nvPr/>
        </p:nvGraphicFramePr>
        <p:xfrm>
          <a:off x="1892300" y="3703468"/>
          <a:ext cx="5359400" cy="901700"/>
        </p:xfrm>
        <a:graphic>
          <a:graphicData uri="http://schemas.openxmlformats.org/presentationml/2006/ole">
            <mc:AlternateContent xmlns:mc="http://schemas.openxmlformats.org/markup-compatibility/2006">
              <mc:Choice xmlns:v="urn:schemas-microsoft-com:vml" Requires="v">
                <p:oleObj spid="_x0000_s118824" name="Equation" r:id="rId3" imgW="5359320" imgH="901440" progId="Equation.DSMT4">
                  <p:embed/>
                </p:oleObj>
              </mc:Choice>
              <mc:Fallback>
                <p:oleObj name="Equation" r:id="rId3" imgW="5359320" imgH="9014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2300" y="3703468"/>
                        <a:ext cx="5359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8789" name="Object 5"/>
          <p:cNvGraphicFramePr>
            <a:graphicFrameLocks noChangeAspect="1"/>
          </p:cNvGraphicFramePr>
          <p:nvPr/>
        </p:nvGraphicFramePr>
        <p:xfrm>
          <a:off x="2748132" y="4701990"/>
          <a:ext cx="876300" cy="838200"/>
        </p:xfrm>
        <a:graphic>
          <a:graphicData uri="http://schemas.openxmlformats.org/presentationml/2006/ole">
            <mc:AlternateContent xmlns:mc="http://schemas.openxmlformats.org/markup-compatibility/2006">
              <mc:Choice xmlns:v="urn:schemas-microsoft-com:vml" Requires="v">
                <p:oleObj spid="_x0000_s118825" name="Equation" r:id="rId5" imgW="876240" imgH="838080" progId="Equation.DSMT4">
                  <p:embed/>
                </p:oleObj>
              </mc:Choice>
              <mc:Fallback>
                <p:oleObj name="Equation" r:id="rId5" imgW="87624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8132" y="470199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8790" name="Object 6"/>
          <p:cNvGraphicFramePr>
            <a:graphicFrameLocks noChangeAspect="1"/>
          </p:cNvGraphicFramePr>
          <p:nvPr/>
        </p:nvGraphicFramePr>
        <p:xfrm>
          <a:off x="3695700" y="4985274"/>
          <a:ext cx="1104900" cy="292100"/>
        </p:xfrm>
        <a:graphic>
          <a:graphicData uri="http://schemas.openxmlformats.org/presentationml/2006/ole">
            <mc:AlternateContent xmlns:mc="http://schemas.openxmlformats.org/markup-compatibility/2006">
              <mc:Choice xmlns:v="urn:schemas-microsoft-com:vml" Requires="v">
                <p:oleObj spid="_x0000_s118826" name="Equation" r:id="rId7" imgW="1104840" imgH="291960" progId="Equation.DSMT4">
                  <p:embed/>
                </p:oleObj>
              </mc:Choice>
              <mc:Fallback>
                <p:oleObj name="Equation" r:id="rId7" imgW="110484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95700" y="4985274"/>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878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87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87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NFL Quarterback Rating (cont.) </a:t>
            </a:r>
            <a:endParaRPr lang="en-US" dirty="0"/>
          </a:p>
        </p:txBody>
      </p:sp>
      <p:sp>
        <p:nvSpPr>
          <p:cNvPr id="3" name="Content Placeholder 2"/>
          <p:cNvSpPr>
            <a:spLocks noGrp="1"/>
          </p:cNvSpPr>
          <p:nvPr>
            <p:ph idx="1"/>
          </p:nvPr>
        </p:nvSpPr>
        <p:spPr/>
        <p:txBody>
          <a:bodyPr/>
          <a:lstStyle/>
          <a:p>
            <a:pPr marL="461963" indent="-461963"/>
            <a:r>
              <a:rPr lang="en-US" b="1" dirty="0" smtClean="0"/>
              <a:t>8.	</a:t>
            </a:r>
            <a:r>
              <a:rPr lang="en-US" dirty="0" smtClean="0"/>
              <a:t>Multiply Step 7 by 20 and record the answer. The product cannot be greater than 2.375 or less than zero. </a:t>
            </a:r>
          </a:p>
          <a:p>
            <a:pPr marL="461963" indent="-461963" algn="ctr"/>
            <a:r>
              <a:rPr lang="en-US" dirty="0" smtClean="0">
                <a:solidFill>
                  <a:srgbClr val="00007E"/>
                </a:solidFill>
              </a:rPr>
              <a:t>0.044 · 20 </a:t>
            </a:r>
            <a:r>
              <a:rPr lang="en-US" dirty="0" smtClean="0">
                <a:solidFill>
                  <a:srgbClr val="FF0000"/>
                </a:solidFill>
              </a:rPr>
              <a:t>= 0.88</a:t>
            </a:r>
            <a:r>
              <a:rPr lang="en-US" dirty="0" smtClean="0"/>
              <a:t> </a:t>
            </a:r>
          </a:p>
          <a:p>
            <a:pPr marL="461963" indent="-461963"/>
            <a:r>
              <a:rPr lang="en-US" b="1" dirty="0" smtClean="0"/>
              <a:t>9.	</a:t>
            </a:r>
            <a:r>
              <a:rPr lang="en-US" dirty="0" smtClean="0"/>
              <a:t>Divide interceptions by pass attempts. </a:t>
            </a:r>
            <a:endParaRPr lang="en-US" dirty="0"/>
          </a:p>
        </p:txBody>
      </p:sp>
      <p:graphicFrame>
        <p:nvGraphicFramePr>
          <p:cNvPr id="119812" name="Object 4"/>
          <p:cNvGraphicFramePr>
            <a:graphicFrameLocks noChangeAspect="1"/>
          </p:cNvGraphicFramePr>
          <p:nvPr/>
        </p:nvGraphicFramePr>
        <p:xfrm>
          <a:off x="2051050" y="3690922"/>
          <a:ext cx="5041900" cy="901700"/>
        </p:xfrm>
        <a:graphic>
          <a:graphicData uri="http://schemas.openxmlformats.org/presentationml/2006/ole">
            <mc:AlternateContent xmlns:mc="http://schemas.openxmlformats.org/markup-compatibility/2006">
              <mc:Choice xmlns:v="urn:schemas-microsoft-com:vml" Requires="v">
                <p:oleObj spid="_x0000_s119848" name="Equation" r:id="rId3" imgW="5041800" imgH="901440" progId="Equation.DSMT4">
                  <p:embed/>
                </p:oleObj>
              </mc:Choice>
              <mc:Fallback>
                <p:oleObj name="Equation" r:id="rId3" imgW="5041800" imgH="9014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1050" y="3690922"/>
                        <a:ext cx="5041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9813" name="Object 5"/>
          <p:cNvGraphicFramePr>
            <a:graphicFrameLocks noChangeAspect="1"/>
          </p:cNvGraphicFramePr>
          <p:nvPr/>
        </p:nvGraphicFramePr>
        <p:xfrm>
          <a:off x="2592588" y="4680474"/>
          <a:ext cx="876300" cy="838200"/>
        </p:xfrm>
        <a:graphic>
          <a:graphicData uri="http://schemas.openxmlformats.org/presentationml/2006/ole">
            <mc:AlternateContent xmlns:mc="http://schemas.openxmlformats.org/markup-compatibility/2006">
              <mc:Choice xmlns:v="urn:schemas-microsoft-com:vml" Requires="v">
                <p:oleObj spid="_x0000_s119849" name="Equation" r:id="rId5" imgW="876240" imgH="838080" progId="Equation.DSMT4">
                  <p:embed/>
                </p:oleObj>
              </mc:Choice>
              <mc:Fallback>
                <p:oleObj name="Equation" r:id="rId5" imgW="87624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2588" y="4680474"/>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9814" name="Object 6"/>
          <p:cNvGraphicFramePr>
            <a:graphicFrameLocks noChangeAspect="1"/>
          </p:cNvGraphicFramePr>
          <p:nvPr/>
        </p:nvGraphicFramePr>
        <p:xfrm>
          <a:off x="2590800" y="5673910"/>
          <a:ext cx="1092200" cy="292100"/>
        </p:xfrm>
        <a:graphic>
          <a:graphicData uri="http://schemas.openxmlformats.org/presentationml/2006/ole">
            <mc:AlternateContent xmlns:mc="http://schemas.openxmlformats.org/markup-compatibility/2006">
              <mc:Choice xmlns:v="urn:schemas-microsoft-com:vml" Requires="v">
                <p:oleObj spid="_x0000_s119850" name="Equation" r:id="rId7" imgW="1091880" imgH="291960" progId="Equation.DSMT4">
                  <p:embed/>
                </p:oleObj>
              </mc:Choice>
              <mc:Fallback>
                <p:oleObj name="Equation" r:id="rId7" imgW="109188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0800" y="5673910"/>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98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98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98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NFL Quarterback Rating (cont.) </a:t>
            </a:r>
            <a:endParaRPr lang="en-US" dirty="0"/>
          </a:p>
        </p:txBody>
      </p:sp>
      <p:sp>
        <p:nvSpPr>
          <p:cNvPr id="3" name="Content Placeholder 2"/>
          <p:cNvSpPr>
            <a:spLocks noGrp="1"/>
          </p:cNvSpPr>
          <p:nvPr>
            <p:ph idx="1"/>
          </p:nvPr>
        </p:nvSpPr>
        <p:spPr/>
        <p:txBody>
          <a:bodyPr/>
          <a:lstStyle/>
          <a:p>
            <a:pPr marL="688975" indent="-688975"/>
            <a:r>
              <a:rPr lang="en-US" b="1" dirty="0" smtClean="0"/>
              <a:t>10.	</a:t>
            </a:r>
            <a:r>
              <a:rPr lang="en-US" dirty="0" smtClean="0"/>
              <a:t>Subtract the value obtained in Step 9 from 0.095. </a:t>
            </a:r>
          </a:p>
          <a:p>
            <a:pPr marL="688975" indent="-688975" algn="ctr"/>
            <a:r>
              <a:rPr lang="en-US" dirty="0" smtClean="0">
                <a:solidFill>
                  <a:srgbClr val="00007E"/>
                </a:solidFill>
              </a:rPr>
              <a:t>0.095 – 0.022 </a:t>
            </a:r>
            <a:r>
              <a:rPr lang="en-US" dirty="0" smtClean="0">
                <a:solidFill>
                  <a:srgbClr val="FF0000"/>
                </a:solidFill>
              </a:rPr>
              <a:t>= 0.073 </a:t>
            </a:r>
          </a:p>
          <a:p>
            <a:pPr marL="688975" indent="-688975"/>
            <a:r>
              <a:rPr lang="en-US" b="1" dirty="0" smtClean="0"/>
              <a:t>11.	</a:t>
            </a:r>
            <a:r>
              <a:rPr lang="en-US" dirty="0" smtClean="0"/>
              <a:t>Multiply the difference obtained in Step 10 by 25 and record the total. The product cannot be greater than 2.375 or less than zero.</a:t>
            </a:r>
          </a:p>
          <a:p>
            <a:pPr marL="688975" indent="-688975" algn="ctr"/>
            <a:r>
              <a:rPr lang="en-US" dirty="0" smtClean="0">
                <a:solidFill>
                  <a:srgbClr val="00007E"/>
                </a:solidFill>
              </a:rPr>
              <a:t>0.073 · 25 </a:t>
            </a:r>
            <a:r>
              <a:rPr lang="en-US" dirty="0" smtClean="0">
                <a:solidFill>
                  <a:srgbClr val="FF0000"/>
                </a:solidFill>
              </a:rPr>
              <a:t>= 1.825</a:t>
            </a:r>
          </a:p>
          <a:p>
            <a:pPr marL="688975" indent="-688975"/>
            <a:r>
              <a:rPr lang="en-US" b="1" dirty="0" smtClean="0"/>
              <a:t>12.	</a:t>
            </a:r>
            <a:r>
              <a:rPr lang="en-US" dirty="0" smtClean="0"/>
              <a:t>Find the sum of the four components of quarterback rating (sum of Steps 3, 6, 8, and 11). </a:t>
            </a:r>
          </a:p>
          <a:p>
            <a:pPr algn="ctr"/>
            <a:r>
              <a:rPr lang="en-US" dirty="0" smtClean="0">
                <a:solidFill>
                  <a:srgbClr val="00007E"/>
                </a:solidFill>
              </a:rPr>
              <a:t>0.825 + 0.845 + 0.88 + 1.825 </a:t>
            </a:r>
            <a:r>
              <a:rPr lang="en-US" dirty="0" smtClean="0">
                <a:solidFill>
                  <a:srgbClr val="FF0000"/>
                </a:solidFill>
              </a:rPr>
              <a:t>= 4.375 </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NFL Quarterback Rating (cont.) </a:t>
            </a:r>
            <a:endParaRPr lang="en-US" dirty="0"/>
          </a:p>
        </p:txBody>
      </p:sp>
      <p:sp>
        <p:nvSpPr>
          <p:cNvPr id="3" name="Content Placeholder 2"/>
          <p:cNvSpPr>
            <a:spLocks noGrp="1"/>
          </p:cNvSpPr>
          <p:nvPr>
            <p:ph idx="1"/>
          </p:nvPr>
        </p:nvSpPr>
        <p:spPr/>
        <p:txBody>
          <a:bodyPr/>
          <a:lstStyle/>
          <a:p>
            <a:pPr marL="688975" indent="-688975"/>
            <a:r>
              <a:rPr lang="en-US" b="1" dirty="0" smtClean="0"/>
              <a:t>13.	</a:t>
            </a:r>
            <a:r>
              <a:rPr lang="en-US" dirty="0" smtClean="0"/>
              <a:t>Divide the value obtained in Step 12 by 6. </a:t>
            </a:r>
          </a:p>
          <a:p>
            <a:pPr marL="688975" indent="-688975"/>
            <a:endParaRPr lang="en-US" b="1" dirty="0" smtClean="0"/>
          </a:p>
          <a:p>
            <a:pPr marL="688975" indent="-688975"/>
            <a:endParaRPr lang="en-US" b="1" dirty="0" smtClean="0"/>
          </a:p>
          <a:p>
            <a:pPr marL="688975" indent="-688975"/>
            <a:r>
              <a:rPr lang="en-US" b="1" dirty="0" smtClean="0"/>
              <a:t>14.	</a:t>
            </a:r>
            <a:r>
              <a:rPr lang="en-US" dirty="0" smtClean="0"/>
              <a:t>Multiply the value obtained in Step 13 by 100. </a:t>
            </a:r>
          </a:p>
          <a:p>
            <a:pPr marL="688975" indent="-688975" algn="ctr"/>
            <a:r>
              <a:rPr lang="en-US" dirty="0" smtClean="0">
                <a:solidFill>
                  <a:srgbClr val="00007E"/>
                </a:solidFill>
              </a:rPr>
              <a:t>0.729 · 100 </a:t>
            </a:r>
            <a:r>
              <a:rPr lang="en-US" dirty="0" smtClean="0">
                <a:solidFill>
                  <a:srgbClr val="FF0000"/>
                </a:solidFill>
              </a:rPr>
              <a:t>= 72.9 </a:t>
            </a:r>
          </a:p>
          <a:p>
            <a:pPr marL="688975" indent="-688975"/>
            <a:r>
              <a:rPr lang="en-US" dirty="0" smtClean="0"/>
              <a:t>The final number is your quarterback rating.</a:t>
            </a:r>
            <a:endParaRPr lang="en-US" dirty="0"/>
          </a:p>
        </p:txBody>
      </p:sp>
      <p:graphicFrame>
        <p:nvGraphicFramePr>
          <p:cNvPr id="121858" name="Object 2"/>
          <p:cNvGraphicFramePr>
            <a:graphicFrameLocks noChangeAspect="1"/>
          </p:cNvGraphicFramePr>
          <p:nvPr/>
        </p:nvGraphicFramePr>
        <p:xfrm>
          <a:off x="3733800" y="1905000"/>
          <a:ext cx="876300" cy="838200"/>
        </p:xfrm>
        <a:graphic>
          <a:graphicData uri="http://schemas.openxmlformats.org/presentationml/2006/ole">
            <mc:AlternateContent xmlns:mc="http://schemas.openxmlformats.org/markup-compatibility/2006">
              <mc:Choice xmlns:v="urn:schemas-microsoft-com:vml" Requires="v">
                <p:oleObj spid="_x0000_s121882" name="Equation" r:id="rId3" imgW="876240" imgH="838080" progId="Equation.DSMT4">
                  <p:embed/>
                </p:oleObj>
              </mc:Choice>
              <mc:Fallback>
                <p:oleObj name="Equation" r:id="rId3" imgW="8762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19050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1859" name="Object 3"/>
          <p:cNvGraphicFramePr>
            <a:graphicFrameLocks noChangeAspect="1"/>
          </p:cNvGraphicFramePr>
          <p:nvPr/>
        </p:nvGraphicFramePr>
        <p:xfrm>
          <a:off x="4648200" y="2187390"/>
          <a:ext cx="1104900" cy="292100"/>
        </p:xfrm>
        <a:graphic>
          <a:graphicData uri="http://schemas.openxmlformats.org/presentationml/2006/ole">
            <mc:AlternateContent xmlns:mc="http://schemas.openxmlformats.org/markup-compatibility/2006">
              <mc:Choice xmlns:v="urn:schemas-microsoft-com:vml" Requires="v">
                <p:oleObj spid="_x0000_s121883" name="Equation" r:id="rId5" imgW="1104840" imgH="291960" progId="Equation.DSMT4">
                  <p:embed/>
                </p:oleObj>
              </mc:Choice>
              <mc:Fallback>
                <p:oleObj name="Equation" r:id="rId5" imgW="110484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8200" y="218739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85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8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NFL Quarterback Rating (cont.) </a:t>
            </a:r>
            <a:endParaRPr lang="en-US" dirty="0"/>
          </a:p>
        </p:txBody>
      </p:sp>
      <p:sp>
        <p:nvSpPr>
          <p:cNvPr id="3" name="Content Placeholder 2"/>
          <p:cNvSpPr>
            <a:spLocks noGrp="1"/>
          </p:cNvSpPr>
          <p:nvPr>
            <p:ph idx="1"/>
          </p:nvPr>
        </p:nvSpPr>
        <p:spPr/>
        <p:txBody>
          <a:bodyPr/>
          <a:lstStyle/>
          <a:p>
            <a:r>
              <a:rPr lang="en-US" dirty="0" smtClean="0"/>
              <a:t>Alternatively, we can substitute these values into our formula for quarterback rating. </a:t>
            </a:r>
            <a:endParaRPr lang="en-US" dirty="0"/>
          </a:p>
        </p:txBody>
      </p:sp>
      <p:graphicFrame>
        <p:nvGraphicFramePr>
          <p:cNvPr id="122886" name="Object 6"/>
          <p:cNvGraphicFramePr>
            <a:graphicFrameLocks noChangeAspect="1"/>
          </p:cNvGraphicFramePr>
          <p:nvPr/>
        </p:nvGraphicFramePr>
        <p:xfrm>
          <a:off x="752290" y="2639658"/>
          <a:ext cx="7073900" cy="800100"/>
        </p:xfrm>
        <a:graphic>
          <a:graphicData uri="http://schemas.openxmlformats.org/presentationml/2006/ole">
            <mc:AlternateContent xmlns:mc="http://schemas.openxmlformats.org/markup-compatibility/2006">
              <mc:Choice xmlns:v="urn:schemas-microsoft-com:vml" Requires="v">
                <p:oleObj spid="_x0000_s122982" name="Equation" r:id="rId3" imgW="7073640" imgH="799920" progId="Equation.DSMT4">
                  <p:embed/>
                </p:oleObj>
              </mc:Choice>
              <mc:Fallback>
                <p:oleObj name="Equation" r:id="rId3" imgW="7073640" imgH="79992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290" y="2639658"/>
                        <a:ext cx="70739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887" name="Object 7"/>
          <p:cNvGraphicFramePr>
            <a:graphicFrameLocks noChangeAspect="1"/>
          </p:cNvGraphicFramePr>
          <p:nvPr/>
        </p:nvGraphicFramePr>
        <p:xfrm>
          <a:off x="751766" y="3532542"/>
          <a:ext cx="7683500" cy="800100"/>
        </p:xfrm>
        <a:graphic>
          <a:graphicData uri="http://schemas.openxmlformats.org/presentationml/2006/ole">
            <mc:AlternateContent xmlns:mc="http://schemas.openxmlformats.org/markup-compatibility/2006">
              <mc:Choice xmlns:v="urn:schemas-microsoft-com:vml" Requires="v">
                <p:oleObj spid="_x0000_s122983" name="Equation" r:id="rId5" imgW="7683480" imgH="799920" progId="Equation.DSMT4">
                  <p:embed/>
                </p:oleObj>
              </mc:Choice>
              <mc:Fallback>
                <p:oleObj name="Equation" r:id="rId5" imgW="7683480" imgH="79992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1766" y="3532542"/>
                        <a:ext cx="76835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888" name="Object 8"/>
          <p:cNvGraphicFramePr>
            <a:graphicFrameLocks noChangeAspect="1"/>
          </p:cNvGraphicFramePr>
          <p:nvPr/>
        </p:nvGraphicFramePr>
        <p:xfrm>
          <a:off x="751242" y="4413774"/>
          <a:ext cx="5930900" cy="800100"/>
        </p:xfrm>
        <a:graphic>
          <a:graphicData uri="http://schemas.openxmlformats.org/presentationml/2006/ole">
            <mc:AlternateContent xmlns:mc="http://schemas.openxmlformats.org/markup-compatibility/2006">
              <mc:Choice xmlns:v="urn:schemas-microsoft-com:vml" Requires="v">
                <p:oleObj spid="_x0000_s122984" name="Equation" r:id="rId7" imgW="5930640" imgH="799920" progId="Equation.DSMT4">
                  <p:embed/>
                </p:oleObj>
              </mc:Choice>
              <mc:Fallback>
                <p:oleObj name="Equation" r:id="rId7" imgW="5930640" imgH="79992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1242" y="4413774"/>
                        <a:ext cx="59309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889" name="Object 9"/>
          <p:cNvGraphicFramePr>
            <a:graphicFrameLocks noChangeAspect="1"/>
          </p:cNvGraphicFramePr>
          <p:nvPr/>
        </p:nvGraphicFramePr>
        <p:xfrm>
          <a:off x="751242" y="5290968"/>
          <a:ext cx="4013200" cy="723900"/>
        </p:xfrm>
        <a:graphic>
          <a:graphicData uri="http://schemas.openxmlformats.org/presentationml/2006/ole">
            <mc:AlternateContent xmlns:mc="http://schemas.openxmlformats.org/markup-compatibility/2006">
              <mc:Choice xmlns:v="urn:schemas-microsoft-com:vml" Requires="v">
                <p:oleObj spid="_x0000_s122985" name="Equation" r:id="rId9" imgW="4012920" imgH="723600" progId="Equation.DSMT4">
                  <p:embed/>
                </p:oleObj>
              </mc:Choice>
              <mc:Fallback>
                <p:oleObj name="Equation" r:id="rId9" imgW="4012920" imgH="72360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1242" y="5290968"/>
                        <a:ext cx="40132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890" name="Object 10"/>
          <p:cNvGraphicFramePr>
            <a:graphicFrameLocks noChangeAspect="1"/>
          </p:cNvGraphicFramePr>
          <p:nvPr/>
        </p:nvGraphicFramePr>
        <p:xfrm>
          <a:off x="4780132" y="5285142"/>
          <a:ext cx="1663700" cy="723900"/>
        </p:xfrm>
        <a:graphic>
          <a:graphicData uri="http://schemas.openxmlformats.org/presentationml/2006/ole">
            <mc:AlternateContent xmlns:mc="http://schemas.openxmlformats.org/markup-compatibility/2006">
              <mc:Choice xmlns:v="urn:schemas-microsoft-com:vml" Requires="v">
                <p:oleObj spid="_x0000_s122986" name="Equation" r:id="rId11" imgW="1663560" imgH="723600" progId="Equation.DSMT4">
                  <p:embed/>
                </p:oleObj>
              </mc:Choice>
              <mc:Fallback>
                <p:oleObj name="Equation" r:id="rId11" imgW="1663560" imgH="723600" progId="Equation.DSMT4">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80132" y="5285142"/>
                        <a:ext cx="16637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891" name="Object 11"/>
          <p:cNvGraphicFramePr>
            <a:graphicFrameLocks noChangeAspect="1"/>
          </p:cNvGraphicFramePr>
          <p:nvPr>
            <p:extLst>
              <p:ext uri="{D42A27DB-BD31-4B8C-83A1-F6EECF244321}">
                <p14:modId xmlns:p14="http://schemas.microsoft.com/office/powerpoint/2010/main" val="2615353487"/>
              </p:ext>
            </p:extLst>
          </p:nvPr>
        </p:nvGraphicFramePr>
        <p:xfrm>
          <a:off x="6496050" y="5516563"/>
          <a:ext cx="1346200" cy="241300"/>
        </p:xfrm>
        <a:graphic>
          <a:graphicData uri="http://schemas.openxmlformats.org/presentationml/2006/ole">
            <mc:AlternateContent xmlns:mc="http://schemas.openxmlformats.org/markup-compatibility/2006">
              <mc:Choice xmlns:v="urn:schemas-microsoft-com:vml" Requires="v">
                <p:oleObj spid="_x0000_s122987" name="Equation" r:id="rId13" imgW="1346040" imgH="241200" progId="Equation.DSMT4">
                  <p:embed/>
                </p:oleObj>
              </mc:Choice>
              <mc:Fallback>
                <p:oleObj name="Equation" r:id="rId13" imgW="1346040" imgH="241200" progId="Equation.DSMT4">
                  <p:embed/>
                  <p:pic>
                    <p:nvPicPr>
                      <p:cNvPr id="0" name="Picture 11"/>
                      <p:cNvPicPr>
                        <a:picLocks noChangeAspect="1" noChangeArrowheads="1"/>
                      </p:cNvPicPr>
                      <p:nvPr/>
                    </p:nvPicPr>
                    <p:blipFill>
                      <a:blip r:embed="rId14"/>
                      <a:srcRect/>
                      <a:stretch>
                        <a:fillRect/>
                      </a:stretch>
                    </p:blipFill>
                    <p:spPr bwMode="auto">
                      <a:xfrm>
                        <a:off x="6496050" y="5516563"/>
                        <a:ext cx="13462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892" name="Object 12"/>
          <p:cNvGraphicFramePr>
            <a:graphicFrameLocks noChangeAspect="1"/>
          </p:cNvGraphicFramePr>
          <p:nvPr/>
        </p:nvGraphicFramePr>
        <p:xfrm>
          <a:off x="7855474" y="5516732"/>
          <a:ext cx="711200" cy="241300"/>
        </p:xfrm>
        <a:graphic>
          <a:graphicData uri="http://schemas.openxmlformats.org/presentationml/2006/ole">
            <mc:AlternateContent xmlns:mc="http://schemas.openxmlformats.org/markup-compatibility/2006">
              <mc:Choice xmlns:v="urn:schemas-microsoft-com:vml" Requires="v">
                <p:oleObj spid="_x0000_s122988" name="Equation" r:id="rId15" imgW="711000" imgH="241200" progId="Equation.DSMT4">
                  <p:embed/>
                </p:oleObj>
              </mc:Choice>
              <mc:Fallback>
                <p:oleObj name="Equation" r:id="rId15" imgW="711000" imgH="241200" progId="Equation.DSMT4">
                  <p:embed/>
                  <p:pic>
                    <p:nvPicPr>
                      <p:cNvPr id="0" name="Picture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855474" y="5516732"/>
                        <a:ext cx="7112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893" name="Object 13"/>
          <p:cNvGraphicFramePr>
            <a:graphicFrameLocks noChangeAspect="1"/>
          </p:cNvGraphicFramePr>
          <p:nvPr/>
        </p:nvGraphicFramePr>
        <p:xfrm>
          <a:off x="533400" y="2273300"/>
          <a:ext cx="2971800" cy="330200"/>
        </p:xfrm>
        <a:graphic>
          <a:graphicData uri="http://schemas.openxmlformats.org/presentationml/2006/ole">
            <mc:AlternateContent xmlns:mc="http://schemas.openxmlformats.org/markup-compatibility/2006">
              <mc:Choice xmlns:v="urn:schemas-microsoft-com:vml" Requires="v">
                <p:oleObj spid="_x0000_s122989" name="Equation" r:id="rId17" imgW="2971800" imgH="330120" progId="Equation.DSMT4">
                  <p:embed/>
                </p:oleObj>
              </mc:Choice>
              <mc:Fallback>
                <p:oleObj name="Equation" r:id="rId17" imgW="2971800" imgH="330120" progId="Equation.DSMT4">
                  <p:embed/>
                  <p:pic>
                    <p:nvPicPr>
                      <p:cNvPr id="0" name="Picture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 y="2273300"/>
                        <a:ext cx="2971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89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88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8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88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8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89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289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28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NFL Quarterback Rating (cont.) </a:t>
            </a:r>
            <a:endParaRPr lang="en-US" dirty="0"/>
          </a:p>
        </p:txBody>
      </p:sp>
      <p:sp>
        <p:nvSpPr>
          <p:cNvPr id="3" name="Content Placeholder 2"/>
          <p:cNvSpPr>
            <a:spLocks noGrp="1"/>
          </p:cNvSpPr>
          <p:nvPr>
            <p:ph idx="1"/>
          </p:nvPr>
        </p:nvSpPr>
        <p:spPr/>
        <p:txBody>
          <a:bodyPr/>
          <a:lstStyle/>
          <a:p>
            <a:r>
              <a:rPr lang="en-US" dirty="0" smtClean="0"/>
              <a:t>We have calculated that Tim </a:t>
            </a:r>
            <a:r>
              <a:rPr lang="en-US" dirty="0" err="1" smtClean="0"/>
              <a:t>Tebow’s</a:t>
            </a:r>
            <a:r>
              <a:rPr lang="en-US" dirty="0" smtClean="0"/>
              <a:t> NFL quarterback rating for the 2011 season was 72.9. The average quarterback rating in the NFL each year is around 75. As we can see, </a:t>
            </a:r>
            <a:r>
              <a:rPr lang="en-US" dirty="0" err="1" smtClean="0"/>
              <a:t>Tebow's</a:t>
            </a:r>
            <a:r>
              <a:rPr lang="en-US" dirty="0" smtClean="0"/>
              <a:t> rating is consistent with the average NFL quarterback.</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p>
        </p:txBody>
      </p:sp>
      <p:sp>
        <p:nvSpPr>
          <p:cNvPr id="3"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algn="ctr"/>
            <a:r>
              <a:rPr lang="en-US" b="1" dirty="0" smtClean="0">
                <a:solidFill>
                  <a:srgbClr val="000000"/>
                </a:solidFill>
              </a:rPr>
              <a:t>Skill Check #2</a:t>
            </a:r>
          </a:p>
          <a:p>
            <a:r>
              <a:rPr lang="en-US" dirty="0" smtClean="0">
                <a:solidFill>
                  <a:srgbClr val="000000"/>
                </a:solidFill>
              </a:rPr>
              <a:t>Aaron Rodgers had the highest passer rating among NFL quarterbacks for the 2011 season. If Rodgers passed for 4643 yards with 343 completions in </a:t>
            </a:r>
            <a:br>
              <a:rPr lang="en-US" dirty="0" smtClean="0">
                <a:solidFill>
                  <a:srgbClr val="000000"/>
                </a:solidFill>
              </a:rPr>
            </a:br>
            <a:r>
              <a:rPr lang="en-US" dirty="0" smtClean="0">
                <a:solidFill>
                  <a:srgbClr val="000000"/>
                </a:solidFill>
              </a:rPr>
              <a:t>502 attempts, 45 touchdowns, and 6 interceptions, what was Rodgers’ NFL quarterback rating? </a:t>
            </a:r>
            <a:endParaRPr lang="en-US" dirty="0">
              <a:solidFill>
                <a:srgbClr val="000000"/>
              </a:solidFill>
            </a:endParaRPr>
          </a:p>
        </p:txBody>
      </p:sp>
      <p:sp>
        <p:nvSpPr>
          <p:cNvPr id="4" name="Rectangle 3"/>
          <p:cNvSpPr/>
          <p:nvPr/>
        </p:nvSpPr>
        <p:spPr>
          <a:xfrm>
            <a:off x="457200" y="5496580"/>
            <a:ext cx="8229600" cy="523220"/>
          </a:xfrm>
          <a:prstGeom prst="rect">
            <a:avLst/>
          </a:prstGeom>
        </p:spPr>
        <p:txBody>
          <a:bodyPr wrap="square">
            <a:spAutoFit/>
          </a:bodyPr>
          <a:lstStyle/>
          <a:p>
            <a:r>
              <a:rPr lang="en-US" sz="2800" dirty="0" smtClean="0">
                <a:solidFill>
                  <a:srgbClr val="000000"/>
                </a:solidFill>
              </a:rPr>
              <a:t>Answer:</a:t>
            </a:r>
            <a:r>
              <a:rPr lang="en-US" sz="2800" dirty="0" smtClean="0"/>
              <a:t> </a:t>
            </a:r>
            <a:r>
              <a:rPr lang="en-US" sz="2800" dirty="0" smtClean="0">
                <a:solidFill>
                  <a:srgbClr val="FF0000"/>
                </a:solidFill>
              </a:rPr>
              <a:t>122.5</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NCAA Quarterback Rating </a:t>
            </a:r>
            <a:endParaRPr lang="en-US" dirty="0"/>
          </a:p>
        </p:txBody>
      </p:sp>
      <p:sp>
        <p:nvSpPr>
          <p:cNvPr id="3" name="Content Placeholder 2"/>
          <p:cNvSpPr>
            <a:spLocks noGrp="1"/>
          </p:cNvSpPr>
          <p:nvPr>
            <p:ph idx="1"/>
          </p:nvPr>
        </p:nvSpPr>
        <p:spPr>
          <a:xfrm>
            <a:off x="457200" y="1280160"/>
            <a:ext cx="8229600" cy="4487382"/>
          </a:xfrm>
          <a:solidFill>
            <a:srgbClr val="FFFFCC"/>
          </a:solidFill>
          <a:ln w="28575">
            <a:solidFill>
              <a:srgbClr val="000000"/>
            </a:solidFill>
          </a:ln>
        </p:spPr>
        <p:txBody>
          <a:bodyPr>
            <a:spAutoFit/>
          </a:bodyPr>
          <a:lstStyle/>
          <a:p>
            <a:pPr algn="ctr"/>
            <a:r>
              <a:rPr lang="en-US" b="1" dirty="0" smtClean="0">
                <a:solidFill>
                  <a:srgbClr val="000000"/>
                </a:solidFill>
              </a:rPr>
              <a:t>NCAA Quarterback Rating</a:t>
            </a:r>
          </a:p>
          <a:p>
            <a:r>
              <a:rPr lang="en-US" dirty="0" smtClean="0">
                <a:solidFill>
                  <a:srgbClr val="000000"/>
                </a:solidFill>
              </a:rPr>
              <a:t>The formula for calculating the </a:t>
            </a:r>
            <a:r>
              <a:rPr lang="en-US" b="1" dirty="0" smtClean="0">
                <a:solidFill>
                  <a:srgbClr val="C00000"/>
                </a:solidFill>
              </a:rPr>
              <a:t>NCAA quarterback rating</a:t>
            </a:r>
            <a:r>
              <a:rPr lang="en-US" dirty="0" smtClean="0">
                <a:solidFill>
                  <a:srgbClr val="000000"/>
                </a:solidFill>
              </a:rPr>
              <a:t>, rounded to the nearest tenth, is as follows. </a:t>
            </a: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r>
              <a:rPr lang="en-US" dirty="0" smtClean="0">
                <a:solidFill>
                  <a:srgbClr val="000000"/>
                </a:solidFill>
              </a:rPr>
              <a:t>Here, yards = passing yards, TDs = number of touchdowns, comp = number of completions, and </a:t>
            </a:r>
          </a:p>
          <a:p>
            <a:r>
              <a:rPr lang="en-US" dirty="0" err="1" smtClean="0">
                <a:solidFill>
                  <a:srgbClr val="000000"/>
                </a:solidFill>
              </a:rPr>
              <a:t>int</a:t>
            </a:r>
            <a:r>
              <a:rPr lang="en-US" dirty="0" smtClean="0">
                <a:solidFill>
                  <a:srgbClr val="000000"/>
                </a:solidFill>
              </a:rPr>
              <a:t> = number of interceptions.</a:t>
            </a:r>
            <a:endParaRPr lang="en-US" dirty="0">
              <a:solidFill>
                <a:srgbClr val="000000"/>
              </a:solidFill>
            </a:endParaRPr>
          </a:p>
        </p:txBody>
      </p:sp>
      <p:graphicFrame>
        <p:nvGraphicFramePr>
          <p:cNvPr id="124930" name="Object 2"/>
          <p:cNvGraphicFramePr>
            <a:graphicFrameLocks noChangeAspect="1"/>
          </p:cNvGraphicFramePr>
          <p:nvPr/>
        </p:nvGraphicFramePr>
        <p:xfrm>
          <a:off x="1016000" y="2904416"/>
          <a:ext cx="7112000" cy="1308100"/>
        </p:xfrm>
        <a:graphic>
          <a:graphicData uri="http://schemas.openxmlformats.org/presentationml/2006/ole">
            <mc:AlternateContent xmlns:mc="http://schemas.openxmlformats.org/markup-compatibility/2006">
              <mc:Choice xmlns:v="urn:schemas-microsoft-com:vml" Requires="v">
                <p:oleObj spid="_x0000_s124942" name="Equation" r:id="rId3" imgW="7111800" imgH="1307880" progId="Equation.DSMT4">
                  <p:embed/>
                </p:oleObj>
              </mc:Choice>
              <mc:Fallback>
                <p:oleObj name="Equation" r:id="rId3" imgW="7111800" imgH="1307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6000" y="2904416"/>
                        <a:ext cx="7112000" cy="1308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NCAA Quarterback Rating </a:t>
            </a:r>
            <a:endParaRPr lang="en-US" dirty="0"/>
          </a:p>
        </p:txBody>
      </p:sp>
      <p:sp>
        <p:nvSpPr>
          <p:cNvPr id="3" name="Content Placeholder 2"/>
          <p:cNvSpPr>
            <a:spLocks noGrp="1"/>
          </p:cNvSpPr>
          <p:nvPr>
            <p:ph idx="1"/>
          </p:nvPr>
        </p:nvSpPr>
        <p:spPr/>
        <p:txBody>
          <a:bodyPr/>
          <a:lstStyle/>
          <a:p>
            <a:r>
              <a:rPr lang="en-US" dirty="0" smtClean="0"/>
              <a:t>In 2011, Robert Griffin III, or RG3 (as he has been nicknamed), won the Heisman Trophy, which is awarded annually to the nation’s top college football player. He threw for </a:t>
            </a:r>
            <a:r>
              <a:rPr lang="en-US" dirty="0" smtClean="0">
                <a:solidFill>
                  <a:srgbClr val="0000FF"/>
                </a:solidFill>
              </a:rPr>
              <a:t>4293</a:t>
            </a:r>
            <a:r>
              <a:rPr lang="en-US" dirty="0" smtClean="0"/>
              <a:t> yards, </a:t>
            </a:r>
            <a:r>
              <a:rPr lang="en-US" dirty="0" smtClean="0">
                <a:solidFill>
                  <a:srgbClr val="0000FF"/>
                </a:solidFill>
              </a:rPr>
              <a:t>37</a:t>
            </a:r>
            <a:r>
              <a:rPr lang="en-US" dirty="0" smtClean="0"/>
              <a:t> touchdowns, and</a:t>
            </a:r>
            <a:r>
              <a:rPr lang="en-US" dirty="0" smtClean="0">
                <a:solidFill>
                  <a:srgbClr val="0000FF"/>
                </a:solidFill>
              </a:rPr>
              <a:t> </a:t>
            </a:r>
            <a:br>
              <a:rPr lang="en-US" dirty="0" smtClean="0">
                <a:solidFill>
                  <a:srgbClr val="0000FF"/>
                </a:solidFill>
              </a:rPr>
            </a:br>
            <a:r>
              <a:rPr lang="en-US" dirty="0" smtClean="0">
                <a:solidFill>
                  <a:srgbClr val="0000FF"/>
                </a:solidFill>
              </a:rPr>
              <a:t>6 </a:t>
            </a:r>
            <a:r>
              <a:rPr lang="en-US" dirty="0" smtClean="0"/>
              <a:t>interceptions with </a:t>
            </a:r>
            <a:r>
              <a:rPr lang="en-US" dirty="0" smtClean="0">
                <a:solidFill>
                  <a:srgbClr val="0000FF"/>
                </a:solidFill>
              </a:rPr>
              <a:t>291</a:t>
            </a:r>
            <a:r>
              <a:rPr lang="en-US" dirty="0" smtClean="0"/>
              <a:t> completions in </a:t>
            </a:r>
            <a:r>
              <a:rPr lang="en-US" dirty="0" smtClean="0">
                <a:solidFill>
                  <a:srgbClr val="0000FF"/>
                </a:solidFill>
              </a:rPr>
              <a:t>402</a:t>
            </a:r>
            <a:r>
              <a:rPr lang="en-US" dirty="0" smtClean="0"/>
              <a:t> attempts. What was RG3’s NCAA quarterback rating for the 2011 season?</a:t>
            </a:r>
          </a:p>
          <a:p>
            <a:r>
              <a:rPr lang="en-US" b="1" dirty="0" smtClean="0"/>
              <a:t>Solution </a:t>
            </a:r>
          </a:p>
          <a:p>
            <a:r>
              <a:rPr lang="en-US" dirty="0" smtClean="0"/>
              <a:t>Using the formula, we can determine the quarterback rating for RG3.</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Completion Percentage (CP)</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80160"/>
            <a:ext cx="8229600" cy="2936188"/>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defRPr/>
            </a:pPr>
            <a:r>
              <a:rPr lang="en-US" sz="2800" b="1" dirty="0" smtClean="0">
                <a:solidFill>
                  <a:srgbClr val="000000"/>
                </a:solidFill>
              </a:rPr>
              <a:t>Completion Percentage (CP)</a:t>
            </a:r>
          </a:p>
          <a:p>
            <a:pPr marL="12700" lvl="0" indent="-12700" eaLnBrk="0" hangingPunct="0">
              <a:spcBef>
                <a:spcPct val="20000"/>
              </a:spcBef>
              <a:tabLst>
                <a:tab pos="457200" algn="l"/>
              </a:tabLst>
              <a:defRPr/>
            </a:pPr>
            <a:r>
              <a:rPr lang="en-US" sz="2800" b="1" dirty="0" smtClean="0">
                <a:solidFill>
                  <a:srgbClr val="C00000"/>
                </a:solidFill>
              </a:rPr>
              <a:t>Completion percentage</a:t>
            </a:r>
            <a:r>
              <a:rPr lang="en-US" sz="2800" dirty="0" smtClean="0">
                <a:solidFill>
                  <a:srgbClr val="000000"/>
                </a:solidFill>
              </a:rPr>
              <a:t>, rounded to the nearest thousandth, can be calculated with the following formula.</a:t>
            </a:r>
          </a:p>
          <a:p>
            <a:pPr marL="12700" lvl="0" indent="-12700" eaLnBrk="0" hangingPunct="0">
              <a:spcBef>
                <a:spcPct val="20000"/>
              </a:spcBef>
              <a:tabLst>
                <a:tab pos="457200" algn="l"/>
              </a:tabLst>
              <a:defRPr/>
            </a:pPr>
            <a:endParaRPr kumimoji="0" lang="en-US" sz="2800" b="0" i="0" u="none" strike="noStrike" kern="1200" cap="none" spc="0" normalizeH="0" baseline="0" noProof="0" dirty="0" smtClean="0">
              <a:ln>
                <a:noFill/>
              </a:ln>
              <a:solidFill>
                <a:srgbClr val="000000"/>
              </a:solidFill>
              <a:effectLst/>
              <a:uLnTx/>
              <a:uFillTx/>
              <a:latin typeface="+mn-lt"/>
              <a:ea typeface="+mn-ea"/>
              <a:cs typeface="+mn-cs"/>
            </a:endParaRPr>
          </a:p>
          <a:p>
            <a:pPr marL="12700" lvl="0" indent="-12700" eaLnBrk="0" hangingPunct="0">
              <a:spcBef>
                <a:spcPct val="20000"/>
              </a:spcBef>
              <a:tabLst>
                <a:tab pos="457200" algn="l"/>
              </a:tabLst>
              <a:defRPr/>
            </a:pP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71681" name="Object 1"/>
          <p:cNvGraphicFramePr>
            <a:graphicFrameLocks noChangeAspect="1"/>
          </p:cNvGraphicFramePr>
          <p:nvPr/>
        </p:nvGraphicFramePr>
        <p:xfrm>
          <a:off x="2095500" y="3191584"/>
          <a:ext cx="4953000" cy="901700"/>
        </p:xfrm>
        <a:graphic>
          <a:graphicData uri="http://schemas.openxmlformats.org/presentationml/2006/ole">
            <mc:AlternateContent xmlns:mc="http://schemas.openxmlformats.org/markup-compatibility/2006">
              <mc:Choice xmlns:v="urn:schemas-microsoft-com:vml" Requires="v">
                <p:oleObj spid="_x0000_s71693" name="Equation" r:id="rId3" imgW="4952880" imgH="901440" progId="Equation.DSMT4">
                  <p:embed/>
                </p:oleObj>
              </mc:Choice>
              <mc:Fallback>
                <p:oleObj name="Equation" r:id="rId3" imgW="4952880" imgH="90144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5500" y="3191584"/>
                        <a:ext cx="4953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NCAA Quarterback Rating (cont.) </a:t>
            </a:r>
            <a:endParaRPr lang="en-US" dirty="0"/>
          </a:p>
        </p:txBody>
      </p:sp>
      <p:sp>
        <p:nvSpPr>
          <p:cNvPr id="3" name="Content Placeholder 2"/>
          <p:cNvSpPr>
            <a:spLocks noGrp="1"/>
          </p:cNvSpPr>
          <p:nvPr>
            <p:ph idx="1"/>
          </p:nvPr>
        </p:nvSpPr>
        <p:spPr/>
        <p:txBody>
          <a:bodyPr/>
          <a:lstStyle/>
          <a:p>
            <a:r>
              <a:rPr lang="en-US" dirty="0" smtClean="0"/>
              <a:t>Since RG3 passed for 4293 yards, 37 touchdowns, </a:t>
            </a:r>
            <a:br>
              <a:rPr lang="en-US" dirty="0" smtClean="0"/>
            </a:br>
            <a:r>
              <a:rPr lang="en-US" dirty="0" smtClean="0"/>
              <a:t>291 completions, and 6 interceptions in 402 attempts, we can calculate the quarterback rating as follows. </a:t>
            </a:r>
            <a:endParaRPr lang="en-US" dirty="0"/>
          </a:p>
        </p:txBody>
      </p:sp>
      <p:graphicFrame>
        <p:nvGraphicFramePr>
          <p:cNvPr id="125955" name="Object 3"/>
          <p:cNvGraphicFramePr>
            <a:graphicFrameLocks noChangeAspect="1"/>
          </p:cNvGraphicFramePr>
          <p:nvPr/>
        </p:nvGraphicFramePr>
        <p:xfrm>
          <a:off x="479610" y="2732442"/>
          <a:ext cx="3365500" cy="342900"/>
        </p:xfrm>
        <a:graphic>
          <a:graphicData uri="http://schemas.openxmlformats.org/presentationml/2006/ole">
            <mc:AlternateContent xmlns:mc="http://schemas.openxmlformats.org/markup-compatibility/2006">
              <mc:Choice xmlns:v="urn:schemas-microsoft-com:vml" Requires="v">
                <p:oleObj spid="_x0000_s126033" name="Equation" r:id="rId3" imgW="3365280" imgH="342720" progId="Equation.DSMT4">
                  <p:embed/>
                </p:oleObj>
              </mc:Choice>
              <mc:Fallback>
                <p:oleObj name="Equation" r:id="rId3" imgW="3365280" imgH="3427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9610" y="2732442"/>
                        <a:ext cx="3365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5956" name="Object 4"/>
          <p:cNvGraphicFramePr>
            <a:graphicFrameLocks noChangeAspect="1"/>
          </p:cNvGraphicFramePr>
          <p:nvPr/>
        </p:nvGraphicFramePr>
        <p:xfrm>
          <a:off x="925158" y="3216984"/>
          <a:ext cx="6858000" cy="876300"/>
        </p:xfrm>
        <a:graphic>
          <a:graphicData uri="http://schemas.openxmlformats.org/presentationml/2006/ole">
            <mc:AlternateContent xmlns:mc="http://schemas.openxmlformats.org/markup-compatibility/2006">
              <mc:Choice xmlns:v="urn:schemas-microsoft-com:vml" Requires="v">
                <p:oleObj spid="_x0000_s126034" name="Equation" r:id="rId5" imgW="6858000" imgH="876240" progId="Equation.DSMT4">
                  <p:embed/>
                </p:oleObj>
              </mc:Choice>
              <mc:Fallback>
                <p:oleObj name="Equation" r:id="rId5" imgW="6858000" imgH="876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25158" y="3216984"/>
                        <a:ext cx="6858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5957" name="Object 5"/>
          <p:cNvGraphicFramePr>
            <a:graphicFrameLocks noChangeAspect="1"/>
          </p:cNvGraphicFramePr>
          <p:nvPr/>
        </p:nvGraphicFramePr>
        <p:xfrm>
          <a:off x="914400" y="4203700"/>
          <a:ext cx="6146800" cy="825500"/>
        </p:xfrm>
        <a:graphic>
          <a:graphicData uri="http://schemas.openxmlformats.org/presentationml/2006/ole">
            <mc:AlternateContent xmlns:mc="http://schemas.openxmlformats.org/markup-compatibility/2006">
              <mc:Choice xmlns:v="urn:schemas-microsoft-com:vml" Requires="v">
                <p:oleObj spid="_x0000_s126035" name="Equation" r:id="rId7" imgW="6146640" imgH="825480" progId="Equation.DSMT4">
                  <p:embed/>
                </p:oleObj>
              </mc:Choice>
              <mc:Fallback>
                <p:oleObj name="Equation" r:id="rId7" imgW="6146640" imgH="8254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4400" y="4203700"/>
                        <a:ext cx="61468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5958" name="Object 6"/>
          <p:cNvGraphicFramePr>
            <a:graphicFrameLocks noChangeAspect="1"/>
          </p:cNvGraphicFramePr>
          <p:nvPr/>
        </p:nvGraphicFramePr>
        <p:xfrm>
          <a:off x="914400" y="5145442"/>
          <a:ext cx="4851400" cy="787400"/>
        </p:xfrm>
        <a:graphic>
          <a:graphicData uri="http://schemas.openxmlformats.org/presentationml/2006/ole">
            <mc:AlternateContent xmlns:mc="http://schemas.openxmlformats.org/markup-compatibility/2006">
              <mc:Choice xmlns:v="urn:schemas-microsoft-com:vml" Requires="v">
                <p:oleObj spid="_x0000_s126036" name="Equation" r:id="rId9" imgW="4851360" imgH="787320" progId="Equation.DSMT4">
                  <p:embed/>
                </p:oleObj>
              </mc:Choice>
              <mc:Fallback>
                <p:oleObj name="Equation" r:id="rId9" imgW="4851360" imgH="787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400" y="5145442"/>
                        <a:ext cx="48514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5959" name="Object 7"/>
          <p:cNvGraphicFramePr>
            <a:graphicFrameLocks noChangeAspect="1"/>
          </p:cNvGraphicFramePr>
          <p:nvPr/>
        </p:nvGraphicFramePr>
        <p:xfrm>
          <a:off x="5867400" y="5145442"/>
          <a:ext cx="1511300" cy="787400"/>
        </p:xfrm>
        <a:graphic>
          <a:graphicData uri="http://schemas.openxmlformats.org/presentationml/2006/ole">
            <mc:AlternateContent xmlns:mc="http://schemas.openxmlformats.org/markup-compatibility/2006">
              <mc:Choice xmlns:v="urn:schemas-microsoft-com:vml" Requires="v">
                <p:oleObj spid="_x0000_s126037" name="Equation" r:id="rId11" imgW="1511280" imgH="787320" progId="Equation.DSMT4">
                  <p:embed/>
                </p:oleObj>
              </mc:Choice>
              <mc:Fallback>
                <p:oleObj name="Equation" r:id="rId11" imgW="1511280" imgH="787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7400" y="5145442"/>
                        <a:ext cx="15113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5960" name="Object 8"/>
          <p:cNvGraphicFramePr>
            <a:graphicFrameLocks noChangeAspect="1"/>
          </p:cNvGraphicFramePr>
          <p:nvPr/>
        </p:nvGraphicFramePr>
        <p:xfrm>
          <a:off x="7498826" y="5414084"/>
          <a:ext cx="1003300" cy="279400"/>
        </p:xfrm>
        <a:graphic>
          <a:graphicData uri="http://schemas.openxmlformats.org/presentationml/2006/ole">
            <mc:AlternateContent xmlns:mc="http://schemas.openxmlformats.org/markup-compatibility/2006">
              <mc:Choice xmlns:v="urn:schemas-microsoft-com:vml" Requires="v">
                <p:oleObj spid="_x0000_s126038" name="Equation" r:id="rId13" imgW="1002960" imgH="279360" progId="Equation.DSMT4">
                  <p:embed/>
                </p:oleObj>
              </mc:Choice>
              <mc:Fallback>
                <p:oleObj name="Equation" r:id="rId13" imgW="100296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498826" y="5414084"/>
                        <a:ext cx="1003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9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9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59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595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59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9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NCAA Quarterback Rating (cont.) </a:t>
            </a:r>
            <a:endParaRPr lang="en-US" dirty="0"/>
          </a:p>
        </p:txBody>
      </p:sp>
      <p:sp>
        <p:nvSpPr>
          <p:cNvPr id="3" name="Content Placeholder 2"/>
          <p:cNvSpPr>
            <a:spLocks noGrp="1"/>
          </p:cNvSpPr>
          <p:nvPr>
            <p:ph idx="1"/>
          </p:nvPr>
        </p:nvSpPr>
        <p:spPr/>
        <p:txBody>
          <a:bodyPr/>
          <a:lstStyle/>
          <a:p>
            <a:r>
              <a:rPr lang="en-US" dirty="0" smtClean="0"/>
              <a:t>So, RG3 had a NCAA quarterback rating of </a:t>
            </a:r>
            <a:r>
              <a:rPr lang="en-US" dirty="0" smtClean="0">
                <a:solidFill>
                  <a:srgbClr val="FF0000"/>
                </a:solidFill>
              </a:rPr>
              <a:t>189.5</a:t>
            </a:r>
            <a:r>
              <a:rPr lang="en-US" dirty="0" smtClean="0"/>
              <a:t> for the 2011 season.</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 </a:t>
            </a:r>
            <a:endParaRPr lang="en-US" dirty="0"/>
          </a:p>
        </p:txBody>
      </p:sp>
      <p:sp>
        <p:nvSpPr>
          <p:cNvPr id="3" name="Content Placeholder 2"/>
          <p:cNvSpPr>
            <a:spLocks noGrp="1"/>
          </p:cNvSpPr>
          <p:nvPr>
            <p:ph idx="1"/>
          </p:nvPr>
        </p:nvSpPr>
        <p:spPr>
          <a:xfrm>
            <a:off x="457200" y="1280160"/>
            <a:ext cx="8229600" cy="3625608"/>
          </a:xfrm>
          <a:solidFill>
            <a:srgbClr val="FFFFCC"/>
          </a:solidFill>
          <a:ln w="28575">
            <a:solidFill>
              <a:srgbClr val="000000"/>
            </a:solidFill>
          </a:ln>
        </p:spPr>
        <p:txBody>
          <a:bodyPr>
            <a:spAutoFit/>
          </a:bodyPr>
          <a:lstStyle/>
          <a:p>
            <a:pPr algn="ctr"/>
            <a:r>
              <a:rPr lang="en-US" b="1" dirty="0" smtClean="0">
                <a:solidFill>
                  <a:srgbClr val="000000"/>
                </a:solidFill>
              </a:rPr>
              <a:t>Skill Check #3</a:t>
            </a:r>
          </a:p>
          <a:p>
            <a:r>
              <a:rPr lang="en-US" dirty="0" smtClean="0">
                <a:solidFill>
                  <a:srgbClr val="000000"/>
                </a:solidFill>
              </a:rPr>
              <a:t>The best NCAA quarterback rating ever for a single season belongs to Russell Wilson of the Wisconsin Badgers during the 2011 season. Wilson passed for 3175 yards while throwing 33 touchdowns and only </a:t>
            </a:r>
            <a:br>
              <a:rPr lang="en-US" dirty="0" smtClean="0">
                <a:solidFill>
                  <a:srgbClr val="000000"/>
                </a:solidFill>
              </a:rPr>
            </a:br>
            <a:r>
              <a:rPr lang="en-US" dirty="0" smtClean="0">
                <a:solidFill>
                  <a:srgbClr val="000000"/>
                </a:solidFill>
              </a:rPr>
              <a:t>4 interceptions on 309 pass attempts, where he completed 225 of those attempts. Determine Wilson’s NCAA quarterback rating for the 2011 season.</a:t>
            </a:r>
            <a:endParaRPr lang="en-US" dirty="0">
              <a:solidFill>
                <a:srgbClr val="000000"/>
              </a:solidFill>
            </a:endParaRPr>
          </a:p>
        </p:txBody>
      </p:sp>
      <p:sp>
        <p:nvSpPr>
          <p:cNvPr id="4" name="Rectangle 3"/>
          <p:cNvSpPr/>
          <p:nvPr/>
        </p:nvSpPr>
        <p:spPr>
          <a:xfrm>
            <a:off x="457200" y="5496580"/>
            <a:ext cx="8229600" cy="523220"/>
          </a:xfrm>
          <a:prstGeom prst="rect">
            <a:avLst/>
          </a:prstGeom>
        </p:spPr>
        <p:txBody>
          <a:bodyPr wrap="square">
            <a:spAutoFit/>
          </a:bodyPr>
          <a:lstStyle/>
          <a:p>
            <a:r>
              <a:rPr lang="en-US" sz="2800" dirty="0" smtClean="0">
                <a:solidFill>
                  <a:srgbClr val="000000"/>
                </a:solidFill>
              </a:rPr>
              <a:t>Answer:</a:t>
            </a:r>
            <a:r>
              <a:rPr lang="en-US" sz="2800" dirty="0" smtClean="0"/>
              <a:t> </a:t>
            </a:r>
            <a:r>
              <a:rPr lang="en-US" sz="2800" dirty="0" smtClean="0">
                <a:solidFill>
                  <a:srgbClr val="FF0000"/>
                </a:solidFill>
              </a:rPr>
              <a:t>191.8</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Scoreability</a:t>
            </a:r>
            <a:r>
              <a:rPr lang="en-US" dirty="0" smtClean="0"/>
              <a:t> Index (YPS)</a:t>
            </a:r>
            <a:endParaRPr lang="en-US" dirty="0"/>
          </a:p>
        </p:txBody>
      </p:sp>
      <p:sp>
        <p:nvSpPr>
          <p:cNvPr id="3"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algn="ctr"/>
            <a:r>
              <a:rPr lang="en-US" b="1" dirty="0" err="1" smtClean="0">
                <a:solidFill>
                  <a:srgbClr val="000000"/>
                </a:solidFill>
              </a:rPr>
              <a:t>Scoreability</a:t>
            </a:r>
            <a:r>
              <a:rPr lang="en-US" b="1" dirty="0" smtClean="0">
                <a:solidFill>
                  <a:srgbClr val="000000"/>
                </a:solidFill>
              </a:rPr>
              <a:t> Index (YPS)</a:t>
            </a:r>
          </a:p>
          <a:p>
            <a:r>
              <a:rPr lang="en-US" dirty="0" smtClean="0">
                <a:solidFill>
                  <a:srgbClr val="000000"/>
                </a:solidFill>
              </a:rPr>
              <a:t>The </a:t>
            </a:r>
            <a:r>
              <a:rPr lang="en-US" b="1" dirty="0" err="1" smtClean="0">
                <a:solidFill>
                  <a:srgbClr val="C00000"/>
                </a:solidFill>
              </a:rPr>
              <a:t>scoreability</a:t>
            </a:r>
            <a:r>
              <a:rPr lang="en-US" b="1" dirty="0" smtClean="0">
                <a:solidFill>
                  <a:srgbClr val="C00000"/>
                </a:solidFill>
              </a:rPr>
              <a:t> index</a:t>
            </a:r>
            <a:r>
              <a:rPr lang="en-US" dirty="0" smtClean="0">
                <a:solidFill>
                  <a:srgbClr val="000000"/>
                </a:solidFill>
              </a:rPr>
              <a:t>, rounded to the nearest hundredth, of an offense can be calculated with the following formula. </a:t>
            </a:r>
          </a:p>
          <a:p>
            <a:endParaRPr lang="en-US" dirty="0" smtClean="0">
              <a:solidFill>
                <a:srgbClr val="000000"/>
              </a:solidFill>
            </a:endParaRPr>
          </a:p>
          <a:p>
            <a:endParaRPr lang="en-US" dirty="0">
              <a:solidFill>
                <a:srgbClr val="000000"/>
              </a:solidFill>
            </a:endParaRPr>
          </a:p>
        </p:txBody>
      </p:sp>
      <p:graphicFrame>
        <p:nvGraphicFramePr>
          <p:cNvPr id="128002" name="Object 2"/>
          <p:cNvGraphicFramePr>
            <a:graphicFrameLocks noChangeAspect="1"/>
          </p:cNvGraphicFramePr>
          <p:nvPr/>
        </p:nvGraphicFramePr>
        <p:xfrm>
          <a:off x="1943100" y="3213100"/>
          <a:ext cx="5257800" cy="901700"/>
        </p:xfrm>
        <a:graphic>
          <a:graphicData uri="http://schemas.openxmlformats.org/presentationml/2006/ole">
            <mc:AlternateContent xmlns:mc="http://schemas.openxmlformats.org/markup-compatibility/2006">
              <mc:Choice xmlns:v="urn:schemas-microsoft-com:vml" Requires="v">
                <p:oleObj spid="_x0000_s128014" name="Equation" r:id="rId3" imgW="5257800" imgH="901440" progId="Equation.DSMT4">
                  <p:embed/>
                </p:oleObj>
              </mc:Choice>
              <mc:Fallback>
                <p:oleObj name="Equation" r:id="rId3" imgW="5257800" imgH="901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3100" y="3213100"/>
                        <a:ext cx="5257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a:t>
            </a:r>
            <a:r>
              <a:rPr lang="en-US" dirty="0" err="1" smtClean="0"/>
              <a:t>Scoreability</a:t>
            </a:r>
            <a:r>
              <a:rPr lang="en-US" dirty="0" smtClean="0"/>
              <a:t> </a:t>
            </a:r>
            <a:endParaRPr lang="en-US" dirty="0"/>
          </a:p>
        </p:txBody>
      </p:sp>
      <p:sp>
        <p:nvSpPr>
          <p:cNvPr id="3" name="Content Placeholder 2"/>
          <p:cNvSpPr>
            <a:spLocks noGrp="1"/>
          </p:cNvSpPr>
          <p:nvPr>
            <p:ph idx="1"/>
          </p:nvPr>
        </p:nvSpPr>
        <p:spPr/>
        <p:txBody>
          <a:bodyPr/>
          <a:lstStyle/>
          <a:p>
            <a:r>
              <a:rPr lang="en-US" dirty="0" smtClean="0"/>
              <a:t>During the 2011 NFL season, the Green Bay Packers led the NFL in </a:t>
            </a:r>
            <a:r>
              <a:rPr lang="en-US" dirty="0" err="1" smtClean="0"/>
              <a:t>scoreability</a:t>
            </a:r>
            <a:r>
              <a:rPr lang="en-US" dirty="0" smtClean="0"/>
              <a:t>. Determine the YPS for the </a:t>
            </a:r>
            <a:br>
              <a:rPr lang="en-US" dirty="0" smtClean="0"/>
            </a:br>
            <a:r>
              <a:rPr lang="en-US" dirty="0" smtClean="0"/>
              <a:t>2011 Green Bay Packers, where the Packers gained </a:t>
            </a:r>
            <a:r>
              <a:rPr lang="en-US" dirty="0" smtClean="0">
                <a:solidFill>
                  <a:srgbClr val="0000FF"/>
                </a:solidFill>
              </a:rPr>
              <a:t>6482</a:t>
            </a:r>
            <a:r>
              <a:rPr lang="en-US" dirty="0" smtClean="0"/>
              <a:t> yards and scored </a:t>
            </a:r>
            <a:r>
              <a:rPr lang="en-US" dirty="0" smtClean="0">
                <a:solidFill>
                  <a:srgbClr val="0000FF"/>
                </a:solidFill>
              </a:rPr>
              <a:t>560</a:t>
            </a:r>
            <a:r>
              <a:rPr lang="en-US" dirty="0" smtClean="0"/>
              <a:t> points. </a:t>
            </a:r>
          </a:p>
          <a:p>
            <a:r>
              <a:rPr lang="en-US" b="1" dirty="0" smtClean="0"/>
              <a:t>Solution </a:t>
            </a:r>
          </a:p>
          <a:p>
            <a:r>
              <a:rPr lang="en-US" dirty="0" smtClean="0"/>
              <a:t>We substitute the known values into the formula to calculate </a:t>
            </a:r>
            <a:r>
              <a:rPr lang="en-US" dirty="0" err="1" smtClean="0"/>
              <a:t>scoreability</a:t>
            </a:r>
            <a:r>
              <a:rPr lang="en-US" dirty="0" smtClean="0"/>
              <a:t> as follows.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a:t>
            </a:r>
            <a:r>
              <a:rPr lang="en-US" dirty="0" err="1" smtClean="0"/>
              <a:t>Scoreability</a:t>
            </a:r>
            <a:r>
              <a:rPr lang="en-US" dirty="0" smtClean="0"/>
              <a:t> (cont.) </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r>
              <a:rPr lang="en-US" dirty="0" smtClean="0"/>
              <a:t>So, for the 2011 season the Packers had a </a:t>
            </a:r>
            <a:r>
              <a:rPr lang="en-US" dirty="0" err="1" smtClean="0"/>
              <a:t>scoreability</a:t>
            </a:r>
            <a:r>
              <a:rPr lang="en-US" dirty="0" smtClean="0"/>
              <a:t> index of </a:t>
            </a:r>
            <a:r>
              <a:rPr lang="en-US" dirty="0" smtClean="0">
                <a:solidFill>
                  <a:srgbClr val="FF0000"/>
                </a:solidFill>
              </a:rPr>
              <a:t>YPS = 11.58</a:t>
            </a:r>
            <a:r>
              <a:rPr lang="en-US" dirty="0" smtClean="0"/>
              <a:t>. In theory, the smaller a team's YPS is, the more effective they are at scoring points per yard gained. </a:t>
            </a:r>
            <a:endParaRPr lang="en-US" dirty="0"/>
          </a:p>
        </p:txBody>
      </p:sp>
      <p:graphicFrame>
        <p:nvGraphicFramePr>
          <p:cNvPr id="129027" name="Object 3"/>
          <p:cNvGraphicFramePr>
            <a:graphicFrameLocks noChangeAspect="1"/>
          </p:cNvGraphicFramePr>
          <p:nvPr/>
        </p:nvGraphicFramePr>
        <p:xfrm>
          <a:off x="1943100" y="1295400"/>
          <a:ext cx="5257800" cy="901700"/>
        </p:xfrm>
        <a:graphic>
          <a:graphicData uri="http://schemas.openxmlformats.org/presentationml/2006/ole">
            <mc:AlternateContent xmlns:mc="http://schemas.openxmlformats.org/markup-compatibility/2006">
              <mc:Choice xmlns:v="urn:schemas-microsoft-com:vml" Requires="v">
                <p:oleObj spid="_x0000_s129063" name="Equation" r:id="rId3" imgW="5257800" imgH="901440" progId="Equation.DSMT4">
                  <p:embed/>
                </p:oleObj>
              </mc:Choice>
              <mc:Fallback>
                <p:oleObj name="Equation" r:id="rId3" imgW="525780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3100" y="1295400"/>
                        <a:ext cx="5257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9028" name="Object 4"/>
          <p:cNvGraphicFramePr>
            <a:graphicFrameLocks noChangeAspect="1"/>
          </p:cNvGraphicFramePr>
          <p:nvPr/>
        </p:nvGraphicFramePr>
        <p:xfrm>
          <a:off x="2537010" y="2296758"/>
          <a:ext cx="1066800" cy="838200"/>
        </p:xfrm>
        <a:graphic>
          <a:graphicData uri="http://schemas.openxmlformats.org/presentationml/2006/ole">
            <mc:AlternateContent xmlns:mc="http://schemas.openxmlformats.org/markup-compatibility/2006">
              <mc:Choice xmlns:v="urn:schemas-microsoft-com:vml" Requires="v">
                <p:oleObj spid="_x0000_s129064" name="Equation" r:id="rId5" imgW="1066680" imgH="838080" progId="Equation.DSMT4">
                  <p:embed/>
                </p:oleObj>
              </mc:Choice>
              <mc:Fallback>
                <p:oleObj name="Equation" r:id="rId5" imgW="10666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37010" y="2296758"/>
                        <a:ext cx="106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9029" name="Object 5"/>
          <p:cNvGraphicFramePr>
            <a:graphicFrameLocks noChangeAspect="1"/>
          </p:cNvGraphicFramePr>
          <p:nvPr/>
        </p:nvGraphicFramePr>
        <p:xfrm>
          <a:off x="2525358" y="3290194"/>
          <a:ext cx="1092200" cy="292100"/>
        </p:xfrm>
        <a:graphic>
          <a:graphicData uri="http://schemas.openxmlformats.org/presentationml/2006/ole">
            <mc:AlternateContent xmlns:mc="http://schemas.openxmlformats.org/markup-compatibility/2006">
              <mc:Choice xmlns:v="urn:schemas-microsoft-com:vml" Requires="v">
                <p:oleObj spid="_x0000_s129065" name="Equation" r:id="rId7" imgW="1091880" imgH="291960" progId="Equation.DSMT4">
                  <p:embed/>
                </p:oleObj>
              </mc:Choice>
              <mc:Fallback>
                <p:oleObj name="Equation" r:id="rId7" imgW="10918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25358" y="3290194"/>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9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9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Bendability</a:t>
            </a:r>
            <a:r>
              <a:rPr lang="en-US" dirty="0" smtClean="0"/>
              <a:t> Index (YPPA) </a:t>
            </a:r>
            <a:endParaRPr lang="en-US" dirty="0"/>
          </a:p>
        </p:txBody>
      </p:sp>
      <p:sp>
        <p:nvSpPr>
          <p:cNvPr id="3"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algn="ctr"/>
            <a:r>
              <a:rPr lang="en-US" b="1" dirty="0" err="1" smtClean="0">
                <a:solidFill>
                  <a:srgbClr val="000000"/>
                </a:solidFill>
              </a:rPr>
              <a:t>Bendability</a:t>
            </a:r>
            <a:r>
              <a:rPr lang="en-US" b="1" dirty="0" smtClean="0">
                <a:solidFill>
                  <a:srgbClr val="000000"/>
                </a:solidFill>
              </a:rPr>
              <a:t> Index (YPPA)</a:t>
            </a:r>
          </a:p>
          <a:p>
            <a:r>
              <a:rPr lang="en-US" dirty="0" smtClean="0">
                <a:solidFill>
                  <a:srgbClr val="000000"/>
                </a:solidFill>
              </a:rPr>
              <a:t>The </a:t>
            </a:r>
            <a:r>
              <a:rPr lang="en-US" b="1" dirty="0" err="1" smtClean="0">
                <a:solidFill>
                  <a:srgbClr val="C00000"/>
                </a:solidFill>
              </a:rPr>
              <a:t>bendability</a:t>
            </a:r>
            <a:r>
              <a:rPr lang="en-US" b="1" dirty="0" smtClean="0">
                <a:solidFill>
                  <a:srgbClr val="C00000"/>
                </a:solidFill>
              </a:rPr>
              <a:t> index</a:t>
            </a:r>
            <a:r>
              <a:rPr lang="en-US" dirty="0" smtClean="0">
                <a:solidFill>
                  <a:srgbClr val="000000"/>
                </a:solidFill>
              </a:rPr>
              <a:t>, rounded to the nearest hundredth, of a defense can be calculated with the following formula. </a:t>
            </a:r>
          </a:p>
          <a:p>
            <a:endParaRPr lang="en-US" dirty="0" smtClean="0">
              <a:solidFill>
                <a:srgbClr val="000000"/>
              </a:solidFill>
            </a:endParaRPr>
          </a:p>
          <a:p>
            <a:endParaRPr lang="en-US" dirty="0">
              <a:solidFill>
                <a:srgbClr val="000000"/>
              </a:solidFill>
            </a:endParaRPr>
          </a:p>
        </p:txBody>
      </p:sp>
      <p:graphicFrame>
        <p:nvGraphicFramePr>
          <p:cNvPr id="128002" name="Object 2"/>
          <p:cNvGraphicFramePr>
            <a:graphicFrameLocks noChangeAspect="1"/>
          </p:cNvGraphicFramePr>
          <p:nvPr/>
        </p:nvGraphicFramePr>
        <p:xfrm>
          <a:off x="1739900" y="3223858"/>
          <a:ext cx="5664200" cy="901700"/>
        </p:xfrm>
        <a:graphic>
          <a:graphicData uri="http://schemas.openxmlformats.org/presentationml/2006/ole">
            <mc:AlternateContent xmlns:mc="http://schemas.openxmlformats.org/markup-compatibility/2006">
              <mc:Choice xmlns:v="urn:schemas-microsoft-com:vml" Requires="v">
                <p:oleObj spid="_x0000_s130062" name="Equation" r:id="rId3" imgW="5663880" imgH="901440" progId="Equation.DSMT4">
                  <p:embed/>
                </p:oleObj>
              </mc:Choice>
              <mc:Fallback>
                <p:oleObj name="Equation" r:id="rId3" imgW="5663880" imgH="9014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9900" y="3223858"/>
                        <a:ext cx="5664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t>
            </a:r>
            <a:r>
              <a:rPr lang="en-US" dirty="0" err="1" smtClean="0"/>
              <a:t>Bendability</a:t>
            </a:r>
            <a:r>
              <a:rPr lang="en-US" dirty="0" smtClean="0"/>
              <a:t> </a:t>
            </a:r>
            <a:endParaRPr lang="en-US" dirty="0"/>
          </a:p>
        </p:txBody>
      </p:sp>
      <p:sp>
        <p:nvSpPr>
          <p:cNvPr id="3" name="Content Placeholder 2"/>
          <p:cNvSpPr>
            <a:spLocks noGrp="1"/>
          </p:cNvSpPr>
          <p:nvPr>
            <p:ph idx="1"/>
          </p:nvPr>
        </p:nvSpPr>
        <p:spPr/>
        <p:txBody>
          <a:bodyPr/>
          <a:lstStyle/>
          <a:p>
            <a:r>
              <a:rPr lang="en-US" dirty="0" smtClean="0"/>
              <a:t>One of the best defensive teams in the history of the NFL was the Baltimore Ravens defense in 2000. During the 2000 season, the Ravens defense gave up only </a:t>
            </a:r>
            <a:br>
              <a:rPr lang="en-US" dirty="0" smtClean="0"/>
            </a:br>
            <a:r>
              <a:rPr lang="en-US" dirty="0" smtClean="0">
                <a:solidFill>
                  <a:srgbClr val="0000FF"/>
                </a:solidFill>
              </a:rPr>
              <a:t>4037</a:t>
            </a:r>
            <a:r>
              <a:rPr lang="en-US" dirty="0" smtClean="0"/>
              <a:t> total yards while allowing </a:t>
            </a:r>
            <a:r>
              <a:rPr lang="en-US" dirty="0" smtClean="0">
                <a:solidFill>
                  <a:srgbClr val="0000FF"/>
                </a:solidFill>
              </a:rPr>
              <a:t>165</a:t>
            </a:r>
            <a:r>
              <a:rPr lang="en-US" dirty="0" smtClean="0"/>
              <a:t> points. Determine the YPPA for the 2000 Baltimore Ravens. </a:t>
            </a:r>
          </a:p>
          <a:p>
            <a:r>
              <a:rPr lang="en-US" b="1" dirty="0" smtClean="0"/>
              <a:t>Solution </a:t>
            </a:r>
          </a:p>
          <a:p>
            <a:r>
              <a:rPr lang="en-US" dirty="0" smtClean="0"/>
              <a:t>The calculation of the </a:t>
            </a:r>
            <a:r>
              <a:rPr lang="en-US" dirty="0" err="1" smtClean="0"/>
              <a:t>bendability</a:t>
            </a:r>
            <a:r>
              <a:rPr lang="en-US" dirty="0" smtClean="0"/>
              <a:t> index is the ratio of the total yards allowed to the total points allowed.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t>
            </a:r>
            <a:r>
              <a:rPr lang="en-US" dirty="0" err="1" smtClean="0"/>
              <a:t>Bendability</a:t>
            </a:r>
            <a:r>
              <a:rPr lang="en-US" dirty="0" smtClean="0"/>
              <a:t> (cont.) </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r>
              <a:rPr lang="en-US" dirty="0" smtClean="0"/>
              <a:t>So, the Ravens had a </a:t>
            </a:r>
            <a:r>
              <a:rPr lang="en-US" dirty="0" err="1" smtClean="0"/>
              <a:t>bendability</a:t>
            </a:r>
            <a:r>
              <a:rPr lang="en-US" dirty="0" smtClean="0"/>
              <a:t> index of 24.47. This value represents one of the largest YPPA values in the history of the NFL. </a:t>
            </a:r>
            <a:endParaRPr lang="en-US" dirty="0"/>
          </a:p>
        </p:txBody>
      </p:sp>
      <p:graphicFrame>
        <p:nvGraphicFramePr>
          <p:cNvPr id="131075" name="Object 3"/>
          <p:cNvGraphicFramePr>
            <a:graphicFrameLocks noChangeAspect="1"/>
          </p:cNvGraphicFramePr>
          <p:nvPr/>
        </p:nvGraphicFramePr>
        <p:xfrm>
          <a:off x="1750658" y="1382358"/>
          <a:ext cx="5664200" cy="901700"/>
        </p:xfrm>
        <a:graphic>
          <a:graphicData uri="http://schemas.openxmlformats.org/presentationml/2006/ole">
            <mc:AlternateContent xmlns:mc="http://schemas.openxmlformats.org/markup-compatibility/2006">
              <mc:Choice xmlns:v="urn:schemas-microsoft-com:vml" Requires="v">
                <p:oleObj spid="_x0000_s131111" name="Equation" r:id="rId3" imgW="5663880" imgH="901440" progId="Equation.DSMT4">
                  <p:embed/>
                </p:oleObj>
              </mc:Choice>
              <mc:Fallback>
                <p:oleObj name="Equation" r:id="rId3" imgW="566388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0658" y="1382358"/>
                        <a:ext cx="5664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1076" name="Object 4"/>
          <p:cNvGraphicFramePr>
            <a:graphicFrameLocks noChangeAspect="1"/>
          </p:cNvGraphicFramePr>
          <p:nvPr/>
        </p:nvGraphicFramePr>
        <p:xfrm>
          <a:off x="2590800" y="2362200"/>
          <a:ext cx="1066800" cy="838200"/>
        </p:xfrm>
        <a:graphic>
          <a:graphicData uri="http://schemas.openxmlformats.org/presentationml/2006/ole">
            <mc:AlternateContent xmlns:mc="http://schemas.openxmlformats.org/markup-compatibility/2006">
              <mc:Choice xmlns:v="urn:schemas-microsoft-com:vml" Requires="v">
                <p:oleObj spid="_x0000_s131112" name="Equation" r:id="rId5" imgW="1066680" imgH="838080" progId="Equation.DSMT4">
                  <p:embed/>
                </p:oleObj>
              </mc:Choice>
              <mc:Fallback>
                <p:oleObj name="Equation" r:id="rId5" imgW="10666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2362200"/>
                        <a:ext cx="106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1077" name="Object 5"/>
          <p:cNvGraphicFramePr>
            <a:graphicFrameLocks noChangeAspect="1"/>
          </p:cNvGraphicFramePr>
          <p:nvPr/>
        </p:nvGraphicFramePr>
        <p:xfrm>
          <a:off x="2558526" y="3366548"/>
          <a:ext cx="1092200" cy="279400"/>
        </p:xfrm>
        <a:graphic>
          <a:graphicData uri="http://schemas.openxmlformats.org/presentationml/2006/ole">
            <mc:AlternateContent xmlns:mc="http://schemas.openxmlformats.org/markup-compatibility/2006">
              <mc:Choice xmlns:v="urn:schemas-microsoft-com:vml" Requires="v">
                <p:oleObj spid="_x0000_s131113" name="Equation" r:id="rId7" imgW="1091880" imgH="279360" progId="Equation.DSMT4">
                  <p:embed/>
                </p:oleObj>
              </mc:Choice>
              <mc:Fallback>
                <p:oleObj name="Equation" r:id="rId7" imgW="109188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58526" y="3366548"/>
                        <a:ext cx="1092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1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1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#4 </a:t>
            </a:r>
            <a:endParaRPr lang="en-US" dirty="0"/>
          </a:p>
        </p:txBody>
      </p:sp>
      <p:sp>
        <p:nvSpPr>
          <p:cNvPr id="3" name="Content Placeholder 2"/>
          <p:cNvSpPr>
            <a:spLocks noGrp="1"/>
          </p:cNvSpPr>
          <p:nvPr>
            <p:ph idx="1"/>
          </p:nvPr>
        </p:nvSpPr>
        <p:spPr>
          <a:xfrm>
            <a:off x="457200" y="1280160"/>
            <a:ext cx="8305800" cy="2763834"/>
          </a:xfrm>
          <a:solidFill>
            <a:srgbClr val="FFFFCC"/>
          </a:solidFill>
          <a:ln w="28575">
            <a:solidFill>
              <a:srgbClr val="000000"/>
            </a:solidFill>
          </a:ln>
        </p:spPr>
        <p:txBody>
          <a:bodyPr wrap="square">
            <a:spAutoFit/>
          </a:bodyPr>
          <a:lstStyle/>
          <a:p>
            <a:pPr algn="ctr"/>
            <a:r>
              <a:rPr lang="en-US" b="1" dirty="0" smtClean="0">
                <a:solidFill>
                  <a:srgbClr val="000000"/>
                </a:solidFill>
              </a:rPr>
              <a:t>Skill Check #4 </a:t>
            </a:r>
          </a:p>
          <a:p>
            <a:r>
              <a:rPr lang="en-US" dirty="0" smtClean="0">
                <a:solidFill>
                  <a:srgbClr val="000000"/>
                </a:solidFill>
              </a:rPr>
              <a:t>The New York Giants won Super Bowl XLVI (46). If the Giants scored 391 points after gaining a total of </a:t>
            </a:r>
            <a:br>
              <a:rPr lang="en-US" dirty="0" smtClean="0">
                <a:solidFill>
                  <a:srgbClr val="000000"/>
                </a:solidFill>
              </a:rPr>
            </a:br>
            <a:r>
              <a:rPr lang="en-US" dirty="0" smtClean="0">
                <a:solidFill>
                  <a:srgbClr val="000000"/>
                </a:solidFill>
              </a:rPr>
              <a:t>6161 yards and allowed only 400 points and 6022 yards. What were the Giants' </a:t>
            </a:r>
            <a:r>
              <a:rPr lang="en-US" dirty="0" err="1" smtClean="0">
                <a:solidFill>
                  <a:srgbClr val="000000"/>
                </a:solidFill>
              </a:rPr>
              <a:t>scoreability</a:t>
            </a:r>
            <a:r>
              <a:rPr lang="en-US" dirty="0" smtClean="0">
                <a:solidFill>
                  <a:srgbClr val="000000"/>
                </a:solidFill>
              </a:rPr>
              <a:t> and </a:t>
            </a:r>
            <a:r>
              <a:rPr lang="en-US" dirty="0" err="1" smtClean="0">
                <a:solidFill>
                  <a:srgbClr val="000000"/>
                </a:solidFill>
              </a:rPr>
              <a:t>bendability</a:t>
            </a:r>
            <a:r>
              <a:rPr lang="en-US" dirty="0" smtClean="0">
                <a:solidFill>
                  <a:srgbClr val="000000"/>
                </a:solidFill>
              </a:rPr>
              <a:t> indices for the 2011 season? </a:t>
            </a:r>
            <a:endParaRPr lang="en-US" dirty="0">
              <a:solidFill>
                <a:srgbClr val="000000"/>
              </a:solidFill>
            </a:endParaRPr>
          </a:p>
        </p:txBody>
      </p:sp>
      <p:sp>
        <p:nvSpPr>
          <p:cNvPr id="5" name="Rectangle 4"/>
          <p:cNvSpPr/>
          <p:nvPr/>
        </p:nvSpPr>
        <p:spPr>
          <a:xfrm>
            <a:off x="457200" y="5496580"/>
            <a:ext cx="8229600" cy="523220"/>
          </a:xfrm>
          <a:prstGeom prst="rect">
            <a:avLst/>
          </a:prstGeom>
        </p:spPr>
        <p:txBody>
          <a:bodyPr wrap="square">
            <a:spAutoFit/>
          </a:bodyPr>
          <a:lstStyle/>
          <a:p>
            <a:r>
              <a:rPr lang="en-US" sz="2800" dirty="0" smtClean="0">
                <a:solidFill>
                  <a:srgbClr val="000000"/>
                </a:solidFill>
              </a:rPr>
              <a:t>Answer:</a:t>
            </a:r>
            <a:r>
              <a:rPr lang="en-US" sz="2800" dirty="0" smtClean="0"/>
              <a:t> </a:t>
            </a:r>
            <a:r>
              <a:rPr lang="en-US" sz="2800" dirty="0" smtClean="0">
                <a:solidFill>
                  <a:srgbClr val="FF0000"/>
                </a:solidFill>
              </a:rPr>
              <a:t>YPS = 15.76, YPPA = 15.06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Completion Percentage </a:t>
            </a:r>
            <a:endParaRPr lang="en-US" dirty="0"/>
          </a:p>
        </p:txBody>
      </p:sp>
      <p:sp>
        <p:nvSpPr>
          <p:cNvPr id="3" name="Content Placeholder 2"/>
          <p:cNvSpPr>
            <a:spLocks noGrp="1"/>
          </p:cNvSpPr>
          <p:nvPr>
            <p:ph idx="1"/>
          </p:nvPr>
        </p:nvSpPr>
        <p:spPr/>
        <p:txBody>
          <a:bodyPr/>
          <a:lstStyle/>
          <a:p>
            <a:r>
              <a:rPr lang="en-US" dirty="0" smtClean="0"/>
              <a:t>A quarterback passes </a:t>
            </a:r>
            <a:r>
              <a:rPr lang="en-US" dirty="0" smtClean="0">
                <a:solidFill>
                  <a:srgbClr val="0000FF"/>
                </a:solidFill>
              </a:rPr>
              <a:t>145</a:t>
            </a:r>
            <a:r>
              <a:rPr lang="en-US" dirty="0" smtClean="0"/>
              <a:t> times during a season and completes </a:t>
            </a:r>
            <a:r>
              <a:rPr lang="en-US" dirty="0" smtClean="0">
                <a:solidFill>
                  <a:srgbClr val="0000FF"/>
                </a:solidFill>
              </a:rPr>
              <a:t>84</a:t>
            </a:r>
            <a:r>
              <a:rPr lang="en-US" dirty="0" smtClean="0"/>
              <a:t> of those passes. </a:t>
            </a:r>
          </a:p>
          <a:p>
            <a:pPr marL="461963" indent="-461963"/>
            <a:r>
              <a:rPr lang="en-US" b="1" dirty="0" smtClean="0"/>
              <a:t>a.	</a:t>
            </a:r>
            <a:r>
              <a:rPr lang="en-US" dirty="0" smtClean="0"/>
              <a:t>What is the quarterback’s completion percentage? </a:t>
            </a:r>
          </a:p>
          <a:p>
            <a:pPr marL="461963" indent="-461963"/>
            <a:r>
              <a:rPr lang="en-US" b="1" dirty="0" smtClean="0"/>
              <a:t>b.	</a:t>
            </a:r>
            <a:r>
              <a:rPr lang="en-US" dirty="0" smtClean="0"/>
              <a:t>How would the completion percentage change with five more completions and the same number of pass attempts for the season?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Completion Percentage (cont.) </a:t>
            </a:r>
            <a:endParaRPr lang="en-US" dirty="0"/>
          </a:p>
        </p:txBody>
      </p:sp>
      <p:sp>
        <p:nvSpPr>
          <p:cNvPr id="3" name="Content Placeholder 2"/>
          <p:cNvSpPr>
            <a:spLocks noGrp="1"/>
          </p:cNvSpPr>
          <p:nvPr>
            <p:ph idx="1"/>
          </p:nvPr>
        </p:nvSpPr>
        <p:spPr/>
        <p:txBody>
          <a:bodyPr/>
          <a:lstStyle/>
          <a:p>
            <a:r>
              <a:rPr lang="en-US" b="1" dirty="0" smtClean="0"/>
              <a:t>Solution </a:t>
            </a:r>
          </a:p>
          <a:p>
            <a:pPr marL="461963" indent="-461963"/>
            <a:r>
              <a:rPr lang="en-US" b="1" dirty="0" smtClean="0"/>
              <a:t>a.	</a:t>
            </a:r>
            <a:r>
              <a:rPr lang="en-US" dirty="0" smtClean="0"/>
              <a:t>We are given all of the necessary information to calculate completion percentage using the formula, so we substitute the known values and perform the calculation as follows.</a:t>
            </a:r>
          </a:p>
          <a:p>
            <a:pPr marL="461963" indent="-461963"/>
            <a:endParaRPr lang="en-US" dirty="0" smtClean="0"/>
          </a:p>
        </p:txBody>
      </p:sp>
      <p:graphicFrame>
        <p:nvGraphicFramePr>
          <p:cNvPr id="99331" name="Object 3"/>
          <p:cNvGraphicFramePr>
            <a:graphicFrameLocks noChangeAspect="1"/>
          </p:cNvGraphicFramePr>
          <p:nvPr/>
        </p:nvGraphicFramePr>
        <p:xfrm>
          <a:off x="2095500" y="3724090"/>
          <a:ext cx="4953000" cy="901700"/>
        </p:xfrm>
        <a:graphic>
          <a:graphicData uri="http://schemas.openxmlformats.org/presentationml/2006/ole">
            <mc:AlternateContent xmlns:mc="http://schemas.openxmlformats.org/markup-compatibility/2006">
              <mc:Choice xmlns:v="urn:schemas-microsoft-com:vml" Requires="v">
                <p:oleObj spid="_x0000_s99367" name="Equation" r:id="rId3" imgW="4952880" imgH="901440" progId="Equation.DSMT4">
                  <p:embed/>
                </p:oleObj>
              </mc:Choice>
              <mc:Fallback>
                <p:oleObj name="Equation" r:id="rId3" imgW="495288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5500" y="3724090"/>
                        <a:ext cx="4953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2" name="Object 4"/>
          <p:cNvGraphicFramePr>
            <a:graphicFrameLocks noChangeAspect="1"/>
          </p:cNvGraphicFramePr>
          <p:nvPr/>
        </p:nvGraphicFramePr>
        <p:xfrm>
          <a:off x="2514600" y="4724400"/>
          <a:ext cx="876300" cy="838200"/>
        </p:xfrm>
        <a:graphic>
          <a:graphicData uri="http://schemas.openxmlformats.org/presentationml/2006/ole">
            <mc:AlternateContent xmlns:mc="http://schemas.openxmlformats.org/markup-compatibility/2006">
              <mc:Choice xmlns:v="urn:schemas-microsoft-com:vml" Requires="v">
                <p:oleObj spid="_x0000_s99368" name="Equation" r:id="rId5" imgW="876240" imgH="838080" progId="Equation.DSMT4">
                  <p:embed/>
                </p:oleObj>
              </mc:Choice>
              <mc:Fallback>
                <p:oleObj name="Equation" r:id="rId5" imgW="8762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47244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9333" name="Object 5"/>
          <p:cNvGraphicFramePr>
            <a:graphicFrameLocks noChangeAspect="1"/>
          </p:cNvGraphicFramePr>
          <p:nvPr/>
        </p:nvGraphicFramePr>
        <p:xfrm>
          <a:off x="3418242" y="5008732"/>
          <a:ext cx="1104900" cy="292100"/>
        </p:xfrm>
        <a:graphic>
          <a:graphicData uri="http://schemas.openxmlformats.org/presentationml/2006/ole">
            <mc:AlternateContent xmlns:mc="http://schemas.openxmlformats.org/markup-compatibility/2006">
              <mc:Choice xmlns:v="urn:schemas-microsoft-com:vml" Requires="v">
                <p:oleObj spid="_x0000_s99369" name="Equation" r:id="rId7" imgW="1104840" imgH="291960" progId="Equation.DSMT4">
                  <p:embed/>
                </p:oleObj>
              </mc:Choice>
              <mc:Fallback>
                <p:oleObj name="Equation" r:id="rId7" imgW="110484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18242" y="5008732"/>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3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3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3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Completion Percentage (cont.) </a:t>
            </a:r>
            <a:endParaRPr lang="en-US" dirty="0"/>
          </a:p>
        </p:txBody>
      </p:sp>
      <p:sp>
        <p:nvSpPr>
          <p:cNvPr id="3" name="Content Placeholder 2"/>
          <p:cNvSpPr>
            <a:spLocks noGrp="1"/>
          </p:cNvSpPr>
          <p:nvPr>
            <p:ph idx="1"/>
          </p:nvPr>
        </p:nvSpPr>
        <p:spPr/>
        <p:txBody>
          <a:bodyPr/>
          <a:lstStyle/>
          <a:p>
            <a:r>
              <a:rPr lang="en-US" dirty="0" smtClean="0"/>
              <a:t>Therefore, the quarterback completed </a:t>
            </a:r>
            <a:r>
              <a:rPr lang="en-US" dirty="0" smtClean="0">
                <a:solidFill>
                  <a:srgbClr val="FF0000"/>
                </a:solidFill>
              </a:rPr>
              <a:t>57.9%</a:t>
            </a:r>
            <a:r>
              <a:rPr lang="en-US" dirty="0" smtClean="0"/>
              <a:t> of the passes he attempted. </a:t>
            </a:r>
          </a:p>
          <a:p>
            <a:r>
              <a:rPr lang="en-US" dirty="0" smtClean="0"/>
              <a:t>Of course, the higher the completion percentage the better for a quarterback. In comparison, many NFL quarterbacks strive to have a completion percentage of 60% for the season.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Completion Percentage (cont.) </a:t>
            </a:r>
            <a:endParaRPr lang="en-US" dirty="0"/>
          </a:p>
        </p:txBody>
      </p:sp>
      <p:sp>
        <p:nvSpPr>
          <p:cNvPr id="3" name="Content Placeholder 2"/>
          <p:cNvSpPr>
            <a:spLocks noGrp="1"/>
          </p:cNvSpPr>
          <p:nvPr>
            <p:ph idx="1"/>
          </p:nvPr>
        </p:nvSpPr>
        <p:spPr/>
        <p:txBody>
          <a:bodyPr>
            <a:noAutofit/>
          </a:bodyPr>
          <a:lstStyle/>
          <a:p>
            <a:pPr marL="461963" indent="-461963"/>
            <a:r>
              <a:rPr lang="en-US" b="1" dirty="0" smtClean="0"/>
              <a:t>b.	</a:t>
            </a:r>
            <a:r>
              <a:rPr lang="en-US" dirty="0" smtClean="0"/>
              <a:t>If we compute the completion percentage with the additional five completions, we get</a:t>
            </a:r>
          </a:p>
          <a:p>
            <a:pPr marL="461963" indent="-461963"/>
            <a:endParaRPr lang="en-US" dirty="0" smtClean="0"/>
          </a:p>
          <a:p>
            <a:pPr marL="461963" indent="-461963"/>
            <a:endParaRPr lang="en-US" dirty="0" smtClean="0"/>
          </a:p>
          <a:p>
            <a:pPr marL="461963" indent="-461963"/>
            <a:endParaRPr lang="en-US" sz="2000" dirty="0" smtClean="0"/>
          </a:p>
          <a:p>
            <a:pPr marL="461963" indent="-461963"/>
            <a:r>
              <a:rPr lang="en-US" dirty="0" smtClean="0"/>
              <a:t>	Comparing the accuracy of the quarterback's throws with five extra completions and the same number of attempts to the original CP, we can see that the completion percentage improves to greater than </a:t>
            </a:r>
            <a:r>
              <a:rPr lang="en-US" dirty="0" smtClean="0">
                <a:solidFill>
                  <a:srgbClr val="FF0000"/>
                </a:solidFill>
              </a:rPr>
              <a:t>60%</a:t>
            </a:r>
            <a:r>
              <a:rPr lang="en-US" dirty="0" smtClean="0"/>
              <a:t>. </a:t>
            </a:r>
            <a:endParaRPr lang="en-US" dirty="0"/>
          </a:p>
        </p:txBody>
      </p:sp>
      <p:graphicFrame>
        <p:nvGraphicFramePr>
          <p:cNvPr id="100355" name="Object 3"/>
          <p:cNvGraphicFramePr>
            <a:graphicFrameLocks noChangeAspect="1"/>
          </p:cNvGraphicFramePr>
          <p:nvPr/>
        </p:nvGraphicFramePr>
        <p:xfrm>
          <a:off x="5263626" y="2797884"/>
          <a:ext cx="1181100" cy="292100"/>
        </p:xfrm>
        <a:graphic>
          <a:graphicData uri="http://schemas.openxmlformats.org/presentationml/2006/ole">
            <mc:AlternateContent xmlns:mc="http://schemas.openxmlformats.org/markup-compatibility/2006">
              <mc:Choice xmlns:v="urn:schemas-microsoft-com:vml" Requires="v">
                <p:oleObj spid="_x0000_s100391" name="Equation" r:id="rId3" imgW="1180800" imgH="291960" progId="Equation.DSMT4">
                  <p:embed/>
                </p:oleObj>
              </mc:Choice>
              <mc:Fallback>
                <p:oleObj name="Equation" r:id="rId3" imgW="118080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63626" y="2797884"/>
                        <a:ext cx="118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0356" name="Object 4"/>
          <p:cNvGraphicFramePr>
            <a:graphicFrameLocks noChangeAspect="1"/>
          </p:cNvGraphicFramePr>
          <p:nvPr/>
        </p:nvGraphicFramePr>
        <p:xfrm>
          <a:off x="4359984" y="2515494"/>
          <a:ext cx="876300" cy="838200"/>
        </p:xfrm>
        <a:graphic>
          <a:graphicData uri="http://schemas.openxmlformats.org/presentationml/2006/ole">
            <mc:AlternateContent xmlns:mc="http://schemas.openxmlformats.org/markup-compatibility/2006">
              <mc:Choice xmlns:v="urn:schemas-microsoft-com:vml" Requires="v">
                <p:oleObj spid="_x0000_s100392" name="Equation" r:id="rId5" imgW="876240" imgH="838080" progId="Equation.DSMT4">
                  <p:embed/>
                </p:oleObj>
              </mc:Choice>
              <mc:Fallback>
                <p:oleObj name="Equation" r:id="rId5" imgW="8762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59984" y="2515494"/>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0357" name="Object 5"/>
          <p:cNvGraphicFramePr>
            <a:graphicFrameLocks noChangeAspect="1"/>
          </p:cNvGraphicFramePr>
          <p:nvPr/>
        </p:nvGraphicFramePr>
        <p:xfrm>
          <a:off x="2700168" y="2514600"/>
          <a:ext cx="1625600" cy="838200"/>
        </p:xfrm>
        <a:graphic>
          <a:graphicData uri="http://schemas.openxmlformats.org/presentationml/2006/ole">
            <mc:AlternateContent xmlns:mc="http://schemas.openxmlformats.org/markup-compatibility/2006">
              <mc:Choice xmlns:v="urn:schemas-microsoft-com:vml" Requires="v">
                <p:oleObj spid="_x0000_s100393" name="Equation" r:id="rId7" imgW="1625400" imgH="838080" progId="Equation.DSMT4">
                  <p:embed/>
                </p:oleObj>
              </mc:Choice>
              <mc:Fallback>
                <p:oleObj name="Equation" r:id="rId7" imgW="16254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00168" y="2514600"/>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03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3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3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Yards per Pass Attempt </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80160"/>
            <a:ext cx="8229600" cy="2936188"/>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defRPr/>
            </a:pPr>
            <a:r>
              <a:rPr lang="en-US" sz="2800" b="1" dirty="0" smtClean="0">
                <a:solidFill>
                  <a:srgbClr val="000000"/>
                </a:solidFill>
              </a:rPr>
              <a:t>Yards per Pass Attempt</a:t>
            </a:r>
          </a:p>
          <a:p>
            <a:pPr marL="12700" lvl="0" indent="-12700" eaLnBrk="0" hangingPunct="0">
              <a:spcBef>
                <a:spcPct val="20000"/>
              </a:spcBef>
              <a:tabLst>
                <a:tab pos="457200" algn="l"/>
              </a:tabLst>
              <a:defRPr/>
            </a:pPr>
            <a:r>
              <a:rPr lang="en-US" sz="2800" b="1" dirty="0" smtClean="0">
                <a:solidFill>
                  <a:srgbClr val="C00000"/>
                </a:solidFill>
              </a:rPr>
              <a:t>Yards per pass attempt (YPA)</a:t>
            </a:r>
            <a:r>
              <a:rPr lang="en-US" sz="2800" dirty="0" smtClean="0">
                <a:solidFill>
                  <a:srgbClr val="000000"/>
                </a:solidFill>
              </a:rPr>
              <a:t>, rounded to the nearest hundredth, can be calculated with the following formula.</a:t>
            </a:r>
          </a:p>
          <a:p>
            <a:pPr marL="12700" lvl="0" indent="-12700" eaLnBrk="0" hangingPunct="0">
              <a:spcBef>
                <a:spcPct val="20000"/>
              </a:spcBef>
              <a:tabLst>
                <a:tab pos="457200" algn="l"/>
              </a:tabLst>
              <a:defRPr/>
            </a:pPr>
            <a:endParaRPr lang="en-US" sz="2800" dirty="0" smtClean="0">
              <a:solidFill>
                <a:srgbClr val="000000"/>
              </a:solidFill>
            </a:endParaRPr>
          </a:p>
          <a:p>
            <a:pPr marL="12700" lvl="0" indent="-12700" eaLnBrk="0" hangingPunct="0">
              <a:spcBef>
                <a:spcPct val="20000"/>
              </a:spcBef>
              <a:tabLst>
                <a:tab pos="457200" algn="l"/>
              </a:tabLst>
              <a:defRPr/>
            </a:pPr>
            <a:r>
              <a:rPr lang="en-US" sz="2800" dirty="0" smtClean="0">
                <a:solidFill>
                  <a:srgbClr val="000000"/>
                </a:solidFill>
              </a:rPr>
              <a:t>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101379" name="Object 3"/>
          <p:cNvGraphicFramePr>
            <a:graphicFrameLocks noChangeAspect="1"/>
          </p:cNvGraphicFramePr>
          <p:nvPr/>
        </p:nvGraphicFramePr>
        <p:xfrm>
          <a:off x="1917700" y="3257026"/>
          <a:ext cx="5308600" cy="901700"/>
        </p:xfrm>
        <a:graphic>
          <a:graphicData uri="http://schemas.openxmlformats.org/presentationml/2006/ole">
            <mc:AlternateContent xmlns:mc="http://schemas.openxmlformats.org/markup-compatibility/2006">
              <mc:Choice xmlns:v="urn:schemas-microsoft-com:vml" Requires="v">
                <p:oleObj spid="_x0000_s101391" name="Equation" r:id="rId3" imgW="5308560" imgH="901440" progId="Equation.DSMT4">
                  <p:embed/>
                </p:oleObj>
              </mc:Choice>
              <mc:Fallback>
                <p:oleObj name="Equation" r:id="rId3" imgW="530856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7700" y="3257026"/>
                        <a:ext cx="5308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2066</TotalTime>
  <Words>1705</Words>
  <Application>Microsoft Office PowerPoint</Application>
  <PresentationFormat>On-screen Show (4:3)</PresentationFormat>
  <Paragraphs>213</Paragraphs>
  <Slides>49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49</vt:i4>
      </vt:variant>
    </vt:vector>
  </HeadingPairs>
  <TitlesOfParts>
    <vt:vector size="54" baseType="lpstr">
      <vt:lpstr>Calibri</vt:lpstr>
      <vt:lpstr>Courier New</vt:lpstr>
      <vt:lpstr>Arial</vt:lpstr>
      <vt:lpstr>Office Theme</vt:lpstr>
      <vt:lpstr>Equation</vt:lpstr>
      <vt:lpstr>Section 12.2</vt:lpstr>
      <vt:lpstr>Objectives</vt:lpstr>
      <vt:lpstr>Football</vt:lpstr>
      <vt:lpstr>Completion Percentage (CP)</vt:lpstr>
      <vt:lpstr>Example 1: Completion Percentage </vt:lpstr>
      <vt:lpstr>Example 1: Completion Percentage (cont.) </vt:lpstr>
      <vt:lpstr>Example 1: Completion Percentage (cont.) </vt:lpstr>
      <vt:lpstr>Example 1: Completion Percentage (cont.) </vt:lpstr>
      <vt:lpstr>Yards per Pass Attempt </vt:lpstr>
      <vt:lpstr>Example 2: Calculating Yards per Pass Attempt </vt:lpstr>
      <vt:lpstr>Example 2: Calculating Yards per Pass Attempt (cont.) </vt:lpstr>
      <vt:lpstr>Example 2: Calculating Yards per Pass Attempt (cont.) </vt:lpstr>
      <vt:lpstr>Touchdowns per Pass Attempt (TDPA) </vt:lpstr>
      <vt:lpstr>Example 3: Calculating Touchdowns per Pass Attempt </vt:lpstr>
      <vt:lpstr>Example 3: Calculating Touchdowns per Pass Attempt (cont.) </vt:lpstr>
      <vt:lpstr>Interceptions per Pass Attempt (IPA) </vt:lpstr>
      <vt:lpstr>Example 4: Interceptions per Pass Attempt </vt:lpstr>
      <vt:lpstr>Example 4: Interceptions per Pass Attempt (cont.) </vt:lpstr>
      <vt:lpstr>Example 4: Interceptions per Pass Attempt (cont.) </vt:lpstr>
      <vt:lpstr>Skill Check #1 </vt:lpstr>
      <vt:lpstr>NFL Quarterback Rating </vt:lpstr>
      <vt:lpstr>NFL Quarterback Rating </vt:lpstr>
      <vt:lpstr>Step-by-Step Formula for the  NFL Quarterback Rating </vt:lpstr>
      <vt:lpstr>Step-by-Step Formula for the  NFL Quarterback Rating (cont.)</vt:lpstr>
      <vt:lpstr>Step-by-Step Formula for the  NFL Quarterback Rating (cont.)</vt:lpstr>
      <vt:lpstr>Example 5: NFL Quarterback Rating </vt:lpstr>
      <vt:lpstr>Example 5: NFL Quarterback Rating </vt:lpstr>
      <vt:lpstr>Example 5: NFL Quarterback Rating (cont.) </vt:lpstr>
      <vt:lpstr>Example 5: NFL Quarterback Rating (cont.) </vt:lpstr>
      <vt:lpstr>Example 5: NFL Quarterback Rating (cont.) </vt:lpstr>
      <vt:lpstr>Example 5: NFL Quarterback Rating (cont.) </vt:lpstr>
      <vt:lpstr>Example 5: NFL Quarterback Rating (cont.) </vt:lpstr>
      <vt:lpstr>Example 5: NFL Quarterback Rating (cont.) </vt:lpstr>
      <vt:lpstr>Example 5: NFL Quarterback Rating (cont.) </vt:lpstr>
      <vt:lpstr>Example 5: NFL Quarterback Rating (cont.) </vt:lpstr>
      <vt:lpstr>Example 5: NFL Quarterback Rating (cont.) </vt:lpstr>
      <vt:lpstr>Skill Check #2 </vt:lpstr>
      <vt:lpstr>NCAA Quarterback Rating </vt:lpstr>
      <vt:lpstr>Example 6: NCAA Quarterback Rating </vt:lpstr>
      <vt:lpstr>Example 6: NCAA Quarterback Rating (cont.) </vt:lpstr>
      <vt:lpstr>Example 6: NCAA Quarterback Rating (cont.) </vt:lpstr>
      <vt:lpstr>Skill Check #3 </vt:lpstr>
      <vt:lpstr>Scoreability Index (YPS)</vt:lpstr>
      <vt:lpstr>Example 7: Scoreability </vt:lpstr>
      <vt:lpstr>Example 7: Scoreability (cont.) </vt:lpstr>
      <vt:lpstr>Bendability Index (YPPA) </vt:lpstr>
      <vt:lpstr>Example 8: Bendability </vt:lpstr>
      <vt:lpstr>Example 8: Bendability (cont.) </vt:lpstr>
      <vt:lpstr>Skill Check #4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491</cp:revision>
  <dcterms:created xsi:type="dcterms:W3CDTF">2013-04-26T14:43:13Z</dcterms:created>
  <dcterms:modified xsi:type="dcterms:W3CDTF">2017-08-03T18:35:56Z</dcterms:modified>
</cp:coreProperties>
</file>