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76" r:id="rId4"/>
    <p:sldId id="277" r:id="rId5"/>
    <p:sldId id="259" r:id="rId6"/>
    <p:sldId id="260" r:id="rId7"/>
    <p:sldId id="261" r:id="rId8"/>
    <p:sldId id="262" r:id="rId9"/>
    <p:sldId id="273" r:id="rId10"/>
    <p:sldId id="274" r:id="rId11"/>
    <p:sldId id="275" r:id="rId12"/>
    <p:sldId id="263" r:id="rId13"/>
    <p:sldId id="264" r:id="rId14"/>
    <p:sldId id="267" r:id="rId15"/>
    <p:sldId id="265" r:id="rId16"/>
    <p:sldId id="266" r:id="rId17"/>
    <p:sldId id="268" r:id="rId18"/>
    <p:sldId id="269" r:id="rId19"/>
    <p:sldId id="270" r:id="rId20"/>
    <p:sldId id="271" r:id="rId21"/>
    <p:sldId id="272"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FF"/>
    <a:srgbClr val="000000"/>
    <a:srgbClr val="FFFFCC"/>
    <a:srgbClr val="92B1D6"/>
    <a:srgbClr val="B3C9E3"/>
    <a:srgbClr val="FF00FF"/>
    <a:srgbClr val="1F497D"/>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3.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Basketball</a:t>
            </a:r>
            <a:endParaRPr lang="en-US" b="1" i="1" dirty="0">
              <a:solidFill>
                <a:srgbClr val="36609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2012 NBA Lottery Draft Order—Based on Overall Record (cont.)</a:t>
            </a:r>
            <a:endParaRPr lang="en-US" dirty="0"/>
          </a:p>
        </p:txBody>
      </p:sp>
      <p:graphicFrame>
        <p:nvGraphicFramePr>
          <p:cNvPr id="4" name="Content Placeholder 3"/>
          <p:cNvGraphicFramePr>
            <a:graphicFrameLocks noGrp="1"/>
          </p:cNvGraphicFramePr>
          <p:nvPr>
            <p:ph idx="1"/>
          </p:nvPr>
        </p:nvGraphicFramePr>
        <p:xfrm>
          <a:off x="457200" y="1279525"/>
          <a:ext cx="8229599" cy="4225290"/>
        </p:xfrm>
        <a:graphic>
          <a:graphicData uri="http://schemas.openxmlformats.org/drawingml/2006/table">
            <a:tbl>
              <a:tblPr firstRow="1" bandRow="1">
                <a:tableStyleId>{5C22544A-7EE6-4342-B048-85BDC9FD1C3A}</a:tableStyleId>
              </a:tblPr>
              <a:tblGrid>
                <a:gridCol w="2044466"/>
                <a:gridCol w="1917934"/>
                <a:gridCol w="2286000"/>
                <a:gridCol w="1981199"/>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2012 </a:t>
                      </a:r>
                      <a:r>
                        <a:rPr lang="en-US" sz="2400" b="1" i="0" u="none" strike="noStrike" dirty="0">
                          <a:solidFill>
                            <a:schemeClr val="bg1"/>
                          </a:solidFill>
                          <a:latin typeface="Calibri"/>
                        </a:rPr>
                        <a:t>NBA Lottery Draft Order—Based on Overall </a:t>
                      </a:r>
                      <a:r>
                        <a:rPr lang="en-US" sz="2400" b="1" i="0" u="none" strike="noStrike" dirty="0" smtClean="0">
                          <a:solidFill>
                            <a:schemeClr val="bg1"/>
                          </a:solidFill>
                          <a:latin typeface="Calibri"/>
                        </a:rPr>
                        <a:t>Record (cont.)</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Team</a:t>
                      </a:r>
                    </a:p>
                  </a:txBody>
                  <a:tcPr marL="9525" marR="9525" marT="9525" marB="0" anchor="ctr"/>
                </a:tc>
                <a:tc>
                  <a:txBody>
                    <a:bodyPr/>
                    <a:lstStyle/>
                    <a:p>
                      <a:pPr algn="ctr" fontAlgn="b"/>
                      <a:r>
                        <a:rPr lang="en-US" sz="2400" b="1" i="0" u="none" strike="noStrike" dirty="0">
                          <a:solidFill>
                            <a:srgbClr val="000000"/>
                          </a:solidFill>
                          <a:latin typeface="Calibri"/>
                        </a:rPr>
                        <a:t>2011/12 Record</a:t>
                      </a:r>
                    </a:p>
                  </a:txBody>
                  <a:tcPr marL="9525" marR="9525" marT="9525" marB="0" anchor="ctr"/>
                </a:tc>
                <a:tc>
                  <a:txBody>
                    <a:bodyPr/>
                    <a:lstStyle/>
                    <a:p>
                      <a:pPr algn="ctr" fontAlgn="b"/>
                      <a:r>
                        <a:rPr lang="en-US" sz="2400" b="1" i="0" u="none" strike="noStrike" dirty="0">
                          <a:solidFill>
                            <a:srgbClr val="000000"/>
                          </a:solidFill>
                          <a:latin typeface="Calibri"/>
                        </a:rPr>
                        <a:t># of Combinations</a:t>
                      </a:r>
                    </a:p>
                  </a:txBody>
                  <a:tcPr marL="9525" marR="9525" marT="9525" marB="0" anchor="ctr"/>
                </a:tc>
                <a:tc>
                  <a:txBody>
                    <a:bodyPr/>
                    <a:lstStyle/>
                    <a:p>
                      <a:pPr algn="ctr" fontAlgn="b"/>
                      <a:r>
                        <a:rPr lang="en-US" sz="2400" b="1" i="0" u="none" strike="noStrike" dirty="0">
                          <a:solidFill>
                            <a:srgbClr val="000000"/>
                          </a:solidFill>
                          <a:latin typeface="Calibri"/>
                        </a:rPr>
                        <a:t>Probability</a:t>
                      </a:r>
                    </a:p>
                  </a:txBody>
                  <a:tcPr marL="9525" marR="9525" marT="9525" marB="0" anchor="ctr"/>
                </a:tc>
              </a:tr>
              <a:tr h="457200">
                <a:tc>
                  <a:txBody>
                    <a:bodyPr/>
                    <a:lstStyle/>
                    <a:p>
                      <a:pPr algn="ctr" fontAlgn="b"/>
                      <a:r>
                        <a:rPr lang="en-US" sz="2400" b="0" i="0" u="none" strike="noStrike" dirty="0">
                          <a:solidFill>
                            <a:srgbClr val="000000"/>
                          </a:solidFill>
                          <a:latin typeface="Calibri"/>
                        </a:rPr>
                        <a:t>Sacramento</a:t>
                      </a:r>
                    </a:p>
                  </a:txBody>
                  <a:tcPr marL="9525" marR="9525" marT="9525" marB="0" anchor="ctr"/>
                </a:tc>
                <a:tc>
                  <a:txBody>
                    <a:bodyPr/>
                    <a:lstStyle/>
                    <a:p>
                      <a:pPr algn="ctr" fontAlgn="b"/>
                      <a:r>
                        <a:rPr lang="en-US" sz="2400" b="0" i="0" u="none" strike="noStrike">
                          <a:solidFill>
                            <a:srgbClr val="000000"/>
                          </a:solidFill>
                          <a:latin typeface="Calibri"/>
                        </a:rPr>
                        <a:t>22–44</a:t>
                      </a:r>
                    </a:p>
                  </a:txBody>
                  <a:tcPr marL="9525" marR="9525" marT="9525" marB="0" anchor="ctr"/>
                </a:tc>
                <a:tc>
                  <a:txBody>
                    <a:bodyPr/>
                    <a:lstStyle/>
                    <a:p>
                      <a:pPr algn="ctr" fontAlgn="b"/>
                      <a:r>
                        <a:rPr lang="en-US" sz="2400" b="0" i="0" u="none" strike="noStrike">
                          <a:solidFill>
                            <a:srgbClr val="000000"/>
                          </a:solidFill>
                          <a:latin typeface="Calibri"/>
                        </a:rPr>
                        <a:t>88</a:t>
                      </a:r>
                    </a:p>
                  </a:txBody>
                  <a:tcPr marL="9525" marR="9525" marT="9525" marB="0" anchor="ctr"/>
                </a:tc>
                <a:tc>
                  <a:txBody>
                    <a:bodyPr/>
                    <a:lstStyle/>
                    <a:p>
                      <a:pPr algn="ctr" fontAlgn="b"/>
                      <a:r>
                        <a:rPr lang="en-US" sz="2400" b="0" i="0" u="none" strike="noStrike">
                          <a:solidFill>
                            <a:srgbClr val="000000"/>
                          </a:solidFill>
                          <a:latin typeface="Calibri"/>
                        </a:rPr>
                        <a:t>0.088</a:t>
                      </a:r>
                    </a:p>
                  </a:txBody>
                  <a:tcPr marL="9525" marR="9525" marT="9525" marB="0" anchor="ctr"/>
                </a:tc>
              </a:tr>
              <a:tr h="457200">
                <a:tc>
                  <a:txBody>
                    <a:bodyPr/>
                    <a:lstStyle/>
                    <a:p>
                      <a:pPr algn="ctr" fontAlgn="b"/>
                      <a:r>
                        <a:rPr lang="en-US" sz="2400" b="0" i="0" u="none" strike="noStrike">
                          <a:solidFill>
                            <a:srgbClr val="000000"/>
                          </a:solidFill>
                          <a:latin typeface="Calibri"/>
                        </a:rPr>
                        <a:t>New Jersey</a:t>
                      </a:r>
                    </a:p>
                  </a:txBody>
                  <a:tcPr marL="9525" marR="9525" marT="9525" marB="0" anchor="ctr"/>
                </a:tc>
                <a:tc>
                  <a:txBody>
                    <a:bodyPr/>
                    <a:lstStyle/>
                    <a:p>
                      <a:pPr algn="ctr" fontAlgn="b"/>
                      <a:r>
                        <a:rPr lang="en-US" sz="2400" b="0" i="0" u="none" strike="noStrike">
                          <a:solidFill>
                            <a:srgbClr val="000000"/>
                          </a:solidFill>
                          <a:latin typeface="Calibri"/>
                        </a:rPr>
                        <a:t>22–44</a:t>
                      </a:r>
                    </a:p>
                  </a:txBody>
                  <a:tcPr marL="9525" marR="9525" marT="9525" marB="0" anchor="ctr"/>
                </a:tc>
                <a:tc>
                  <a:txBody>
                    <a:bodyPr/>
                    <a:lstStyle/>
                    <a:p>
                      <a:pPr algn="ctr" fontAlgn="b"/>
                      <a:r>
                        <a:rPr lang="en-US" sz="2400" b="0" i="0" u="none" strike="noStrike">
                          <a:solidFill>
                            <a:srgbClr val="000000"/>
                          </a:solidFill>
                          <a:latin typeface="Calibri"/>
                        </a:rPr>
                        <a:t>63</a:t>
                      </a:r>
                    </a:p>
                  </a:txBody>
                  <a:tcPr marL="9525" marR="9525" marT="9525" marB="0" anchor="ctr"/>
                </a:tc>
                <a:tc>
                  <a:txBody>
                    <a:bodyPr/>
                    <a:lstStyle/>
                    <a:p>
                      <a:pPr algn="ctr" fontAlgn="b"/>
                      <a:r>
                        <a:rPr lang="en-US" sz="2400" b="0" i="0" u="none" strike="noStrike">
                          <a:solidFill>
                            <a:srgbClr val="000000"/>
                          </a:solidFill>
                          <a:latin typeface="Calibri"/>
                        </a:rPr>
                        <a:t>0.063</a:t>
                      </a:r>
                    </a:p>
                  </a:txBody>
                  <a:tcPr marL="9525" marR="9525" marT="9525" marB="0" anchor="ctr"/>
                </a:tc>
              </a:tr>
              <a:tr h="457200">
                <a:tc>
                  <a:txBody>
                    <a:bodyPr/>
                    <a:lstStyle/>
                    <a:p>
                      <a:pPr algn="ctr" fontAlgn="b"/>
                      <a:r>
                        <a:rPr lang="en-US" sz="2400" b="0" i="0" u="none" strike="noStrike">
                          <a:solidFill>
                            <a:srgbClr val="000000"/>
                          </a:solidFill>
                          <a:latin typeface="Calibri"/>
                        </a:rPr>
                        <a:t>Toronto</a:t>
                      </a:r>
                    </a:p>
                  </a:txBody>
                  <a:tcPr marL="9525" marR="9525" marT="9525" marB="0" anchor="ctr"/>
                </a:tc>
                <a:tc>
                  <a:txBody>
                    <a:bodyPr/>
                    <a:lstStyle/>
                    <a:p>
                      <a:pPr algn="ctr" fontAlgn="b"/>
                      <a:r>
                        <a:rPr lang="en-US" sz="2400" b="0" i="0" u="none" strike="noStrike">
                          <a:solidFill>
                            <a:srgbClr val="000000"/>
                          </a:solidFill>
                          <a:latin typeface="Calibri"/>
                        </a:rPr>
                        <a:t>23–43</a:t>
                      </a:r>
                    </a:p>
                  </a:txBody>
                  <a:tcPr marL="9525" marR="9525" marT="9525" marB="0" anchor="ctr"/>
                </a:tc>
                <a:tc>
                  <a:txBody>
                    <a:bodyPr/>
                    <a:lstStyle/>
                    <a:p>
                      <a:pPr algn="ctr" fontAlgn="b"/>
                      <a:r>
                        <a:rPr lang="en-US" sz="2400" b="0" i="0" u="none" strike="noStrike">
                          <a:solidFill>
                            <a:srgbClr val="000000"/>
                          </a:solidFill>
                          <a:latin typeface="Calibri"/>
                        </a:rPr>
                        <a:t>43</a:t>
                      </a:r>
                    </a:p>
                  </a:txBody>
                  <a:tcPr marL="9525" marR="9525" marT="9525" marB="0" anchor="ctr"/>
                </a:tc>
                <a:tc>
                  <a:txBody>
                    <a:bodyPr/>
                    <a:lstStyle/>
                    <a:p>
                      <a:pPr algn="ctr" fontAlgn="b"/>
                      <a:r>
                        <a:rPr lang="en-US" sz="2400" b="0" i="0" u="none" strike="noStrike">
                          <a:solidFill>
                            <a:srgbClr val="000000"/>
                          </a:solidFill>
                          <a:latin typeface="Calibri"/>
                        </a:rPr>
                        <a:t>0.043</a:t>
                      </a:r>
                    </a:p>
                  </a:txBody>
                  <a:tcPr marL="9525" marR="9525" marT="9525" marB="0" anchor="ctr"/>
                </a:tc>
              </a:tr>
              <a:tr h="457200">
                <a:tc>
                  <a:txBody>
                    <a:bodyPr/>
                    <a:lstStyle/>
                    <a:p>
                      <a:pPr algn="ctr" fontAlgn="b"/>
                      <a:r>
                        <a:rPr lang="en-US" sz="2400" b="0" i="0" u="none" strike="noStrike">
                          <a:solidFill>
                            <a:srgbClr val="000000"/>
                          </a:solidFill>
                          <a:latin typeface="Calibri"/>
                        </a:rPr>
                        <a:t>Golden State</a:t>
                      </a:r>
                    </a:p>
                  </a:txBody>
                  <a:tcPr marL="9525" marR="9525" marT="9525" marB="0" anchor="ctr"/>
                </a:tc>
                <a:tc>
                  <a:txBody>
                    <a:bodyPr/>
                    <a:lstStyle/>
                    <a:p>
                      <a:pPr algn="ctr" fontAlgn="b"/>
                      <a:r>
                        <a:rPr lang="en-US" sz="2400" b="0" i="0" u="none" strike="noStrike">
                          <a:solidFill>
                            <a:srgbClr val="000000"/>
                          </a:solidFill>
                          <a:latin typeface="Calibri"/>
                        </a:rPr>
                        <a:t>23–43</a:t>
                      </a:r>
                    </a:p>
                  </a:txBody>
                  <a:tcPr marL="9525" marR="9525" marT="9525" marB="0" anchor="ctr"/>
                </a:tc>
                <a:tc>
                  <a:txBody>
                    <a:bodyPr/>
                    <a:lstStyle/>
                    <a:p>
                      <a:pPr algn="ctr" fontAlgn="b"/>
                      <a:r>
                        <a:rPr lang="en-US" sz="2400" b="0" i="0" u="none" strike="noStrike">
                          <a:solidFill>
                            <a:srgbClr val="000000"/>
                          </a:solidFill>
                          <a:latin typeface="Calibri"/>
                        </a:rPr>
                        <a:t>28</a:t>
                      </a:r>
                    </a:p>
                  </a:txBody>
                  <a:tcPr marL="9525" marR="9525" marT="9525" marB="0" anchor="ctr"/>
                </a:tc>
                <a:tc>
                  <a:txBody>
                    <a:bodyPr/>
                    <a:lstStyle/>
                    <a:p>
                      <a:pPr algn="ctr" fontAlgn="b"/>
                      <a:r>
                        <a:rPr lang="en-US" sz="2400" b="0" i="0" u="none" strike="noStrike">
                          <a:solidFill>
                            <a:srgbClr val="000000"/>
                          </a:solidFill>
                          <a:latin typeface="Calibri"/>
                        </a:rPr>
                        <a:t>0.028</a:t>
                      </a:r>
                    </a:p>
                  </a:txBody>
                  <a:tcPr marL="9525" marR="9525" marT="9525" marB="0" anchor="ctr"/>
                </a:tc>
              </a:tr>
              <a:tr h="457200">
                <a:tc>
                  <a:txBody>
                    <a:bodyPr/>
                    <a:lstStyle/>
                    <a:p>
                      <a:pPr algn="ctr" fontAlgn="b"/>
                      <a:r>
                        <a:rPr lang="en-US" sz="2400" b="0" i="0" u="none" strike="noStrike">
                          <a:solidFill>
                            <a:srgbClr val="000000"/>
                          </a:solidFill>
                          <a:latin typeface="Calibri"/>
                        </a:rPr>
                        <a:t>Detroit</a:t>
                      </a:r>
                    </a:p>
                  </a:txBody>
                  <a:tcPr marL="9525" marR="9525" marT="9525" marB="0" anchor="ctr"/>
                </a:tc>
                <a:tc>
                  <a:txBody>
                    <a:bodyPr/>
                    <a:lstStyle/>
                    <a:p>
                      <a:pPr algn="ctr" fontAlgn="b"/>
                      <a:r>
                        <a:rPr lang="en-US" sz="2400" b="0" i="0" u="none" strike="noStrike">
                          <a:solidFill>
                            <a:srgbClr val="000000"/>
                          </a:solidFill>
                          <a:latin typeface="Calibri"/>
                        </a:rPr>
                        <a:t>25–41</a:t>
                      </a:r>
                    </a:p>
                  </a:txBody>
                  <a:tcPr marL="9525" marR="9525" marT="9525" marB="0" anchor="ctr"/>
                </a:tc>
                <a:tc>
                  <a:txBody>
                    <a:bodyPr/>
                    <a:lstStyle/>
                    <a:p>
                      <a:pPr algn="ctr" fontAlgn="b"/>
                      <a:r>
                        <a:rPr lang="en-US" sz="2400" b="0" i="0" u="none" strike="noStrike">
                          <a:solidFill>
                            <a:srgbClr val="000000"/>
                          </a:solidFill>
                          <a:latin typeface="Calibri"/>
                        </a:rPr>
                        <a:t>17</a:t>
                      </a:r>
                    </a:p>
                  </a:txBody>
                  <a:tcPr marL="9525" marR="9525" marT="9525" marB="0" anchor="ctr"/>
                </a:tc>
                <a:tc>
                  <a:txBody>
                    <a:bodyPr/>
                    <a:lstStyle/>
                    <a:p>
                      <a:pPr algn="ctr" fontAlgn="b"/>
                      <a:r>
                        <a:rPr lang="en-US" sz="2400" b="0" i="0" u="none" strike="noStrike">
                          <a:solidFill>
                            <a:srgbClr val="000000"/>
                          </a:solidFill>
                          <a:latin typeface="Calibri"/>
                        </a:rPr>
                        <a:t>0.017</a:t>
                      </a:r>
                    </a:p>
                  </a:txBody>
                  <a:tcPr marL="9525" marR="9525" marT="9525" marB="0" anchor="ctr"/>
                </a:tc>
              </a:tr>
              <a:tr h="457200">
                <a:tc>
                  <a:txBody>
                    <a:bodyPr/>
                    <a:lstStyle/>
                    <a:p>
                      <a:pPr algn="ctr" fontAlgn="b"/>
                      <a:r>
                        <a:rPr lang="en-US" sz="2400" b="0" i="0" u="none" strike="noStrike">
                          <a:solidFill>
                            <a:srgbClr val="000000"/>
                          </a:solidFill>
                          <a:latin typeface="Calibri"/>
                        </a:rPr>
                        <a:t>Minnesota</a:t>
                      </a:r>
                    </a:p>
                  </a:txBody>
                  <a:tcPr marL="9525" marR="9525" marT="9525" marB="0" anchor="ctr"/>
                </a:tc>
                <a:tc>
                  <a:txBody>
                    <a:bodyPr/>
                    <a:lstStyle/>
                    <a:p>
                      <a:pPr algn="ctr" fontAlgn="b"/>
                      <a:r>
                        <a:rPr lang="en-US" sz="2400" b="0" i="0" u="none" strike="noStrike">
                          <a:solidFill>
                            <a:srgbClr val="000000"/>
                          </a:solidFill>
                          <a:latin typeface="Calibri"/>
                        </a:rPr>
                        <a:t>26–40</a:t>
                      </a:r>
                    </a:p>
                  </a:txBody>
                  <a:tcPr marL="9525" marR="9525" marT="9525" marB="0" anchor="ctr"/>
                </a:tc>
                <a:tc>
                  <a:txBody>
                    <a:bodyPr/>
                    <a:lstStyle/>
                    <a:p>
                      <a:pPr algn="ctr" fontAlgn="b"/>
                      <a:r>
                        <a:rPr lang="en-US" sz="2400" b="0" i="0" u="none" strike="noStrike">
                          <a:solidFill>
                            <a:srgbClr val="000000"/>
                          </a:solidFill>
                          <a:latin typeface="Calibri"/>
                        </a:rPr>
                        <a:t>11</a:t>
                      </a:r>
                    </a:p>
                  </a:txBody>
                  <a:tcPr marL="9525" marR="9525" marT="9525" marB="0" anchor="ctr"/>
                </a:tc>
                <a:tc>
                  <a:txBody>
                    <a:bodyPr/>
                    <a:lstStyle/>
                    <a:p>
                      <a:pPr algn="ctr" fontAlgn="b"/>
                      <a:r>
                        <a:rPr lang="en-US" sz="2400" b="0" i="0" u="none" strike="noStrike" dirty="0">
                          <a:solidFill>
                            <a:srgbClr val="000000"/>
                          </a:solidFill>
                          <a:latin typeface="Calibri"/>
                        </a:rPr>
                        <a:t>0.011</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2012 NBA Lottery Draft Order—Based on Overall Record (cont.)</a:t>
            </a:r>
            <a:endParaRPr lang="en-US" dirty="0"/>
          </a:p>
        </p:txBody>
      </p:sp>
      <p:graphicFrame>
        <p:nvGraphicFramePr>
          <p:cNvPr id="4" name="Content Placeholder 3"/>
          <p:cNvGraphicFramePr>
            <a:graphicFrameLocks noGrp="1"/>
          </p:cNvGraphicFramePr>
          <p:nvPr>
            <p:ph idx="1"/>
          </p:nvPr>
        </p:nvGraphicFramePr>
        <p:xfrm>
          <a:off x="457200" y="1279525"/>
          <a:ext cx="8229599" cy="3768090"/>
        </p:xfrm>
        <a:graphic>
          <a:graphicData uri="http://schemas.openxmlformats.org/drawingml/2006/table">
            <a:tbl>
              <a:tblPr firstRow="1" bandRow="1">
                <a:tableStyleId>{5C22544A-7EE6-4342-B048-85BDC9FD1C3A}</a:tableStyleId>
              </a:tblPr>
              <a:tblGrid>
                <a:gridCol w="2044466"/>
                <a:gridCol w="1917934"/>
                <a:gridCol w="2286000"/>
                <a:gridCol w="1981199"/>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2012 </a:t>
                      </a:r>
                      <a:r>
                        <a:rPr lang="en-US" sz="2400" b="1" i="0" u="none" strike="noStrike" dirty="0">
                          <a:solidFill>
                            <a:schemeClr val="bg1"/>
                          </a:solidFill>
                          <a:latin typeface="Calibri"/>
                        </a:rPr>
                        <a:t>NBA Lottery Draft Order—Based on Overall </a:t>
                      </a:r>
                      <a:r>
                        <a:rPr lang="en-US" sz="2400" b="1" i="0" u="none" strike="noStrike" dirty="0" smtClean="0">
                          <a:solidFill>
                            <a:schemeClr val="bg1"/>
                          </a:solidFill>
                          <a:latin typeface="Calibri"/>
                        </a:rPr>
                        <a:t>Record (cont.)</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Team</a:t>
                      </a:r>
                    </a:p>
                  </a:txBody>
                  <a:tcPr marL="9525" marR="9525" marT="9525" marB="0" anchor="ctr"/>
                </a:tc>
                <a:tc>
                  <a:txBody>
                    <a:bodyPr/>
                    <a:lstStyle/>
                    <a:p>
                      <a:pPr algn="ctr" fontAlgn="b"/>
                      <a:r>
                        <a:rPr lang="en-US" sz="2400" b="1" i="0" u="none" strike="noStrike" dirty="0">
                          <a:solidFill>
                            <a:srgbClr val="000000"/>
                          </a:solidFill>
                          <a:latin typeface="Calibri"/>
                        </a:rPr>
                        <a:t>2011/12 Record</a:t>
                      </a:r>
                    </a:p>
                  </a:txBody>
                  <a:tcPr marL="9525" marR="9525" marT="9525" marB="0" anchor="ctr"/>
                </a:tc>
                <a:tc>
                  <a:txBody>
                    <a:bodyPr/>
                    <a:lstStyle/>
                    <a:p>
                      <a:pPr algn="ctr" fontAlgn="b"/>
                      <a:r>
                        <a:rPr lang="en-US" sz="2400" b="1" i="0" u="none" strike="noStrike" dirty="0">
                          <a:solidFill>
                            <a:srgbClr val="000000"/>
                          </a:solidFill>
                          <a:latin typeface="Calibri"/>
                        </a:rPr>
                        <a:t># of Combinations</a:t>
                      </a:r>
                    </a:p>
                  </a:txBody>
                  <a:tcPr marL="9525" marR="9525" marT="9525" marB="0" anchor="ctr"/>
                </a:tc>
                <a:tc>
                  <a:txBody>
                    <a:bodyPr/>
                    <a:lstStyle/>
                    <a:p>
                      <a:pPr algn="ctr" fontAlgn="b"/>
                      <a:r>
                        <a:rPr lang="en-US" sz="2400" b="1" i="0" u="none" strike="noStrike" dirty="0">
                          <a:solidFill>
                            <a:srgbClr val="000000"/>
                          </a:solidFill>
                          <a:latin typeface="Calibri"/>
                        </a:rPr>
                        <a:t>Probability</a:t>
                      </a:r>
                    </a:p>
                  </a:txBody>
                  <a:tcPr marL="9525" marR="9525" marT="9525" marB="0" anchor="ctr"/>
                </a:tc>
              </a:tr>
              <a:tr h="457200">
                <a:tc>
                  <a:txBody>
                    <a:bodyPr/>
                    <a:lstStyle/>
                    <a:p>
                      <a:pPr algn="ctr" fontAlgn="b"/>
                      <a:r>
                        <a:rPr lang="en-US" sz="2400" b="0" i="0" u="none" strike="noStrike" dirty="0">
                          <a:solidFill>
                            <a:srgbClr val="000000"/>
                          </a:solidFill>
                          <a:latin typeface="Calibri"/>
                        </a:rPr>
                        <a:t>Portland</a:t>
                      </a:r>
                    </a:p>
                  </a:txBody>
                  <a:tcPr marL="9525" marR="9525" marT="9525" marB="0" anchor="ctr"/>
                </a:tc>
                <a:tc>
                  <a:txBody>
                    <a:bodyPr/>
                    <a:lstStyle/>
                    <a:p>
                      <a:pPr algn="ctr" fontAlgn="b"/>
                      <a:r>
                        <a:rPr lang="en-US" sz="2400" b="0" i="0" u="none" strike="noStrike">
                          <a:solidFill>
                            <a:srgbClr val="000000"/>
                          </a:solidFill>
                          <a:latin typeface="Calibri"/>
                        </a:rPr>
                        <a:t>28–38</a:t>
                      </a:r>
                    </a:p>
                  </a:txBody>
                  <a:tcPr marL="9525" marR="9525" marT="9525" marB="0" anchor="ctr"/>
                </a:tc>
                <a:tc>
                  <a:txBody>
                    <a:bodyPr/>
                    <a:lstStyle/>
                    <a:p>
                      <a:pPr algn="ctr" fontAlgn="b"/>
                      <a:r>
                        <a:rPr lang="en-US" sz="2400" b="0" i="0" u="none" strike="noStrike">
                          <a:solidFill>
                            <a:srgbClr val="000000"/>
                          </a:solidFill>
                          <a:latin typeface="Calibri"/>
                        </a:rPr>
                        <a:t>8</a:t>
                      </a:r>
                    </a:p>
                  </a:txBody>
                  <a:tcPr marL="9525" marR="9525" marT="9525" marB="0" anchor="ctr"/>
                </a:tc>
                <a:tc>
                  <a:txBody>
                    <a:bodyPr/>
                    <a:lstStyle/>
                    <a:p>
                      <a:pPr algn="ctr" fontAlgn="b"/>
                      <a:r>
                        <a:rPr lang="en-US" sz="2400" b="0" i="0" u="none" strike="noStrike" dirty="0">
                          <a:solidFill>
                            <a:srgbClr val="000000"/>
                          </a:solidFill>
                          <a:latin typeface="Calibri"/>
                        </a:rPr>
                        <a:t>0.008</a:t>
                      </a:r>
                    </a:p>
                  </a:txBody>
                  <a:tcPr marL="9525" marR="9525" marT="9525" marB="0" anchor="ctr"/>
                </a:tc>
              </a:tr>
              <a:tr h="457200">
                <a:tc>
                  <a:txBody>
                    <a:bodyPr/>
                    <a:lstStyle/>
                    <a:p>
                      <a:pPr algn="ctr" fontAlgn="b"/>
                      <a:r>
                        <a:rPr lang="en-US" sz="2400" b="0" i="0" u="none" strike="noStrike">
                          <a:solidFill>
                            <a:srgbClr val="000000"/>
                          </a:solidFill>
                          <a:latin typeface="Calibri"/>
                        </a:rPr>
                        <a:t>Milwaukee</a:t>
                      </a:r>
                    </a:p>
                  </a:txBody>
                  <a:tcPr marL="9525" marR="9525" marT="9525" marB="0" anchor="ctr"/>
                </a:tc>
                <a:tc>
                  <a:txBody>
                    <a:bodyPr/>
                    <a:lstStyle/>
                    <a:p>
                      <a:pPr algn="ctr" fontAlgn="b"/>
                      <a:r>
                        <a:rPr lang="en-US" sz="2400" b="0" i="0" u="none" strike="noStrike">
                          <a:solidFill>
                            <a:srgbClr val="000000"/>
                          </a:solidFill>
                          <a:latin typeface="Calibri"/>
                        </a:rPr>
                        <a:t>31–35</a:t>
                      </a:r>
                    </a:p>
                  </a:txBody>
                  <a:tcPr marL="9525" marR="9525" marT="9525" marB="0" anchor="ctr"/>
                </a:tc>
                <a:tc>
                  <a:txBody>
                    <a:bodyPr/>
                    <a:lstStyle/>
                    <a:p>
                      <a:pPr algn="ctr" fontAlgn="b"/>
                      <a:r>
                        <a:rPr lang="en-US" sz="2400" b="0" i="0" u="none" strike="noStrike">
                          <a:solidFill>
                            <a:srgbClr val="000000"/>
                          </a:solidFill>
                          <a:latin typeface="Calibri"/>
                        </a:rPr>
                        <a:t>7</a:t>
                      </a:r>
                    </a:p>
                  </a:txBody>
                  <a:tcPr marL="9525" marR="9525" marT="9525" marB="0" anchor="ctr"/>
                </a:tc>
                <a:tc>
                  <a:txBody>
                    <a:bodyPr/>
                    <a:lstStyle/>
                    <a:p>
                      <a:pPr algn="ctr" fontAlgn="b"/>
                      <a:r>
                        <a:rPr lang="en-US" sz="2400" b="0" i="0" u="none" strike="noStrike">
                          <a:solidFill>
                            <a:srgbClr val="000000"/>
                          </a:solidFill>
                          <a:latin typeface="Calibri"/>
                        </a:rPr>
                        <a:t>0.007</a:t>
                      </a:r>
                    </a:p>
                  </a:txBody>
                  <a:tcPr marL="9525" marR="9525" marT="9525" marB="0" anchor="ctr"/>
                </a:tc>
              </a:tr>
              <a:tr h="457200">
                <a:tc>
                  <a:txBody>
                    <a:bodyPr/>
                    <a:lstStyle/>
                    <a:p>
                      <a:pPr algn="ctr" fontAlgn="b"/>
                      <a:r>
                        <a:rPr lang="en-US" sz="2400" b="0" i="0" u="none" strike="noStrike">
                          <a:solidFill>
                            <a:srgbClr val="000000"/>
                          </a:solidFill>
                          <a:latin typeface="Calibri"/>
                        </a:rPr>
                        <a:t>Phoenix</a:t>
                      </a:r>
                    </a:p>
                  </a:txBody>
                  <a:tcPr marL="9525" marR="9525" marT="9525" marB="0" anchor="ctr"/>
                </a:tc>
                <a:tc>
                  <a:txBody>
                    <a:bodyPr/>
                    <a:lstStyle/>
                    <a:p>
                      <a:pPr algn="ctr" fontAlgn="b"/>
                      <a:r>
                        <a:rPr lang="en-US" sz="2400" b="0" i="0" u="none" strike="noStrike">
                          <a:solidFill>
                            <a:srgbClr val="000000"/>
                          </a:solidFill>
                          <a:latin typeface="Calibri"/>
                        </a:rPr>
                        <a:t>33-33</a:t>
                      </a:r>
                    </a:p>
                  </a:txBody>
                  <a:tcPr marL="9525" marR="9525" marT="9525" marB="0" anchor="ctr"/>
                </a:tc>
                <a:tc>
                  <a:txBody>
                    <a:bodyPr/>
                    <a:lstStyle/>
                    <a:p>
                      <a:pPr algn="ctr" fontAlgn="b"/>
                      <a:r>
                        <a:rPr lang="en-US" sz="2400" b="0" i="0" u="none" strike="noStrike">
                          <a:solidFill>
                            <a:srgbClr val="000000"/>
                          </a:solidFill>
                          <a:latin typeface="Calibri"/>
                        </a:rPr>
                        <a:t>6</a:t>
                      </a:r>
                    </a:p>
                  </a:txBody>
                  <a:tcPr marL="9525" marR="9525" marT="9525" marB="0" anchor="ctr"/>
                </a:tc>
                <a:tc>
                  <a:txBody>
                    <a:bodyPr/>
                    <a:lstStyle/>
                    <a:p>
                      <a:pPr algn="ctr" fontAlgn="b"/>
                      <a:r>
                        <a:rPr lang="en-US" sz="2400" b="0" i="0" u="none" strike="noStrike">
                          <a:solidFill>
                            <a:srgbClr val="000000"/>
                          </a:solidFill>
                          <a:latin typeface="Calibri"/>
                        </a:rPr>
                        <a:t>0.006</a:t>
                      </a:r>
                    </a:p>
                  </a:txBody>
                  <a:tcPr marL="9525" marR="9525" marT="9525" marB="0" anchor="ctr"/>
                </a:tc>
              </a:tr>
              <a:tr h="457200">
                <a:tc>
                  <a:txBody>
                    <a:bodyPr/>
                    <a:lstStyle/>
                    <a:p>
                      <a:pPr algn="ctr" fontAlgn="b"/>
                      <a:r>
                        <a:rPr lang="en-US" sz="2400" b="0" i="0" u="none" strike="noStrike">
                          <a:solidFill>
                            <a:srgbClr val="000000"/>
                          </a:solidFill>
                          <a:latin typeface="Calibri"/>
                        </a:rPr>
                        <a:t>Houston</a:t>
                      </a:r>
                    </a:p>
                  </a:txBody>
                  <a:tcPr marL="9525" marR="9525" marT="9525" marB="0" anchor="ctr"/>
                </a:tc>
                <a:tc>
                  <a:txBody>
                    <a:bodyPr/>
                    <a:lstStyle/>
                    <a:p>
                      <a:pPr algn="ctr" fontAlgn="b"/>
                      <a:r>
                        <a:rPr lang="en-US" sz="2400" b="0" i="0" u="none" strike="noStrike">
                          <a:solidFill>
                            <a:srgbClr val="000000"/>
                          </a:solidFill>
                          <a:latin typeface="Calibri"/>
                        </a:rPr>
                        <a:t>32-32</a:t>
                      </a:r>
                    </a:p>
                  </a:txBody>
                  <a:tcPr marL="9525" marR="9525" marT="9525" marB="0" anchor="ctr"/>
                </a:tc>
                <a:tc>
                  <a:txBody>
                    <a:bodyPr/>
                    <a:lstStyle/>
                    <a:p>
                      <a:pPr algn="ctr" fontAlgn="b"/>
                      <a:r>
                        <a:rPr lang="en-US" sz="2400" b="0" i="0" u="none" strike="noStrike">
                          <a:solidFill>
                            <a:srgbClr val="000000"/>
                          </a:solidFill>
                          <a:latin typeface="Calibri"/>
                        </a:rPr>
                        <a:t>5</a:t>
                      </a:r>
                    </a:p>
                  </a:txBody>
                  <a:tcPr marL="9525" marR="9525" marT="9525" marB="0" anchor="ctr"/>
                </a:tc>
                <a:tc>
                  <a:txBody>
                    <a:bodyPr/>
                    <a:lstStyle/>
                    <a:p>
                      <a:pPr algn="ctr" fontAlgn="b"/>
                      <a:r>
                        <a:rPr lang="en-US" sz="2400" b="0" i="0" u="none" strike="noStrike">
                          <a:solidFill>
                            <a:srgbClr val="000000"/>
                          </a:solidFill>
                          <a:latin typeface="Calibri"/>
                        </a:rPr>
                        <a:t>0.005</a:t>
                      </a:r>
                    </a:p>
                  </a:txBody>
                  <a:tcPr marL="9525" marR="9525" marT="9525" marB="0" anchor="ctr"/>
                </a:tc>
              </a:tr>
              <a:tr h="457200">
                <a:tc gridSpan="4">
                  <a:txBody>
                    <a:bodyPr/>
                    <a:lstStyle/>
                    <a:p>
                      <a:pPr algn="l" fontAlgn="b"/>
                      <a:r>
                        <a:rPr lang="en-US" sz="1600" b="0" i="0" u="none" strike="noStrike" dirty="0" smtClean="0">
                          <a:solidFill>
                            <a:srgbClr val="000000"/>
                          </a:solidFill>
                          <a:latin typeface="Calibri"/>
                        </a:rPr>
                        <a:t>Source: NBA. “2012 NBA Draft Lottery.” http://www.nba.com/wizards/2012-nba-draft-lottery</a:t>
                      </a:r>
                      <a:endParaRPr lang="en-US" sz="16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NBA Draft Lottery Probabilities </a:t>
            </a:r>
            <a:endParaRPr lang="en-US" dirty="0"/>
          </a:p>
        </p:txBody>
      </p:sp>
      <p:sp>
        <p:nvSpPr>
          <p:cNvPr id="3" name="Content Placeholder 2"/>
          <p:cNvSpPr>
            <a:spLocks noGrp="1"/>
          </p:cNvSpPr>
          <p:nvPr>
            <p:ph idx="1"/>
          </p:nvPr>
        </p:nvSpPr>
        <p:spPr/>
        <p:txBody>
          <a:bodyPr>
            <a:normAutofit/>
          </a:bodyPr>
          <a:lstStyle/>
          <a:p>
            <a:r>
              <a:rPr lang="en-US" dirty="0" smtClean="0"/>
              <a:t>Given that Cleveland and New Orleans (as shown in Table 1) were the first two teams whose numbers were chosen in the 2012 lottery, what is the probability that Charlotte is the third chosen? </a:t>
            </a:r>
          </a:p>
          <a:p>
            <a:r>
              <a:rPr lang="en-US" b="1" dirty="0" smtClean="0"/>
              <a:t>Solution </a:t>
            </a:r>
          </a:p>
          <a:p>
            <a:r>
              <a:rPr lang="en-US" dirty="0" smtClean="0"/>
              <a:t>Since we know that the Cleveland and New Orleans were the first two chosen, their combinations can be eliminated from the total number of available eligible combinations to be drawn. This means that now there are 1000 – 156 – 119 = 725 combinations left.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NBA Draft Lottery Probabilities (cont.) </a:t>
            </a:r>
            <a:endParaRPr lang="en-US" dirty="0"/>
          </a:p>
        </p:txBody>
      </p:sp>
      <p:sp>
        <p:nvSpPr>
          <p:cNvPr id="3" name="Content Placeholder 2"/>
          <p:cNvSpPr>
            <a:spLocks noGrp="1"/>
          </p:cNvSpPr>
          <p:nvPr>
            <p:ph idx="1"/>
          </p:nvPr>
        </p:nvSpPr>
        <p:spPr/>
        <p:txBody>
          <a:bodyPr>
            <a:normAutofit/>
          </a:bodyPr>
          <a:lstStyle/>
          <a:p>
            <a:r>
              <a:rPr lang="en-US" dirty="0" smtClean="0"/>
              <a:t>With 725 possible combinations remaining, the probability that Charlotte is the 3</a:t>
            </a:r>
            <a:r>
              <a:rPr lang="en-US" baseline="30000" dirty="0" smtClean="0"/>
              <a:t>rd</a:t>
            </a:r>
            <a:r>
              <a:rPr lang="en-US" dirty="0" smtClean="0"/>
              <a:t> draft lottery winner is as follows. </a:t>
            </a:r>
          </a:p>
          <a:p>
            <a:endParaRPr lang="af-ZA" dirty="0" smtClean="0"/>
          </a:p>
          <a:p>
            <a:endParaRPr lang="af-ZA" dirty="0" smtClean="0"/>
          </a:p>
          <a:p>
            <a:r>
              <a:rPr lang="en-US" dirty="0" smtClean="0"/>
              <a:t>Charlotte has a </a:t>
            </a:r>
            <a:r>
              <a:rPr lang="en-US" dirty="0" smtClean="0">
                <a:solidFill>
                  <a:srgbClr val="FF0000"/>
                </a:solidFill>
              </a:rPr>
              <a:t>34.5%</a:t>
            </a:r>
            <a:r>
              <a:rPr lang="en-US" dirty="0" smtClean="0"/>
              <a:t> chance of obtaining the third pick, given that Cleveland and New Orleans were the first two chosen.</a:t>
            </a:r>
            <a:endParaRPr lang="en-US" dirty="0"/>
          </a:p>
        </p:txBody>
      </p:sp>
      <p:graphicFrame>
        <p:nvGraphicFramePr>
          <p:cNvPr id="101379" name="Object 3"/>
          <p:cNvGraphicFramePr>
            <a:graphicFrameLocks noChangeAspect="1"/>
          </p:cNvGraphicFramePr>
          <p:nvPr/>
        </p:nvGraphicFramePr>
        <p:xfrm>
          <a:off x="2623968" y="2819400"/>
          <a:ext cx="2755900" cy="838200"/>
        </p:xfrm>
        <a:graphic>
          <a:graphicData uri="http://schemas.openxmlformats.org/presentationml/2006/ole">
            <mc:AlternateContent xmlns:mc="http://schemas.openxmlformats.org/markup-compatibility/2006">
              <mc:Choice xmlns:v="urn:schemas-microsoft-com:vml" Requires="v">
                <p:oleObj spid="_x0000_s101401" name="Equation" r:id="rId3" imgW="2755800" imgH="838080" progId="Equation.DSMT4">
                  <p:embed/>
                </p:oleObj>
              </mc:Choice>
              <mc:Fallback>
                <p:oleObj name="Equation" r:id="rId3" imgW="27558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3968" y="2819400"/>
                        <a:ext cx="275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1380" name="Object 4"/>
          <p:cNvGraphicFramePr>
            <a:graphicFrameLocks noChangeAspect="1"/>
          </p:cNvGraphicFramePr>
          <p:nvPr/>
        </p:nvGraphicFramePr>
        <p:xfrm>
          <a:off x="5461000" y="3113442"/>
          <a:ext cx="1092200" cy="292100"/>
        </p:xfrm>
        <a:graphic>
          <a:graphicData uri="http://schemas.openxmlformats.org/presentationml/2006/ole">
            <mc:AlternateContent xmlns:mc="http://schemas.openxmlformats.org/markup-compatibility/2006">
              <mc:Choice xmlns:v="urn:schemas-microsoft-com:vml" Requires="v">
                <p:oleObj spid="_x0000_s101402" name="Equation" r:id="rId5" imgW="1091880" imgH="291960" progId="Equation.DSMT4">
                  <p:embed/>
                </p:oleObj>
              </mc:Choice>
              <mc:Fallback>
                <p:oleObj name="Equation" r:id="rId5" imgW="10918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1000" y="31134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per Game (PPG) </a:t>
            </a:r>
            <a:endParaRPr lang="en-US" dirty="0"/>
          </a:p>
        </p:txBody>
      </p:sp>
      <p:sp>
        <p:nvSpPr>
          <p:cNvPr id="8" name="Content Placeholder 7"/>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smtClean="0">
                <a:solidFill>
                  <a:srgbClr val="000000"/>
                </a:solidFill>
              </a:rPr>
              <a:t>Points per Game (PPG)</a:t>
            </a:r>
          </a:p>
          <a:p>
            <a:r>
              <a:rPr lang="en-US" dirty="0" smtClean="0">
                <a:solidFill>
                  <a:srgbClr val="000000"/>
                </a:solidFill>
              </a:rPr>
              <a:t>Points per game, rounded to the nearest tenth, can be calculated with the following formula.</a:t>
            </a:r>
          </a:p>
          <a:p>
            <a:endParaRPr lang="en-US" dirty="0" smtClean="0">
              <a:solidFill>
                <a:srgbClr val="000000"/>
              </a:solidFill>
            </a:endParaRPr>
          </a:p>
          <a:p>
            <a:endParaRPr lang="en-US" dirty="0"/>
          </a:p>
        </p:txBody>
      </p:sp>
      <p:graphicFrame>
        <p:nvGraphicFramePr>
          <p:cNvPr id="103426" name="Object 2"/>
          <p:cNvGraphicFramePr>
            <a:graphicFrameLocks noChangeAspect="1"/>
          </p:cNvGraphicFramePr>
          <p:nvPr/>
        </p:nvGraphicFramePr>
        <p:xfrm>
          <a:off x="1924050" y="2819400"/>
          <a:ext cx="5295900" cy="901700"/>
        </p:xfrm>
        <a:graphic>
          <a:graphicData uri="http://schemas.openxmlformats.org/presentationml/2006/ole">
            <mc:AlternateContent xmlns:mc="http://schemas.openxmlformats.org/markup-compatibility/2006">
              <mc:Choice xmlns:v="urn:schemas-microsoft-com:vml" Requires="v">
                <p:oleObj spid="_x0000_s103437" name="Equation" r:id="rId3" imgW="5295600" imgH="901440" progId="Equation.DSMT4">
                  <p:embed/>
                </p:oleObj>
              </mc:Choice>
              <mc:Fallback>
                <p:oleObj name="Equation" r:id="rId3" imgW="529560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2819400"/>
                        <a:ext cx="529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Points per Game </a:t>
            </a:r>
            <a:endParaRPr lang="en-US" dirty="0"/>
          </a:p>
        </p:txBody>
      </p:sp>
      <p:sp>
        <p:nvSpPr>
          <p:cNvPr id="3" name="Content Placeholder 2"/>
          <p:cNvSpPr>
            <a:spLocks noGrp="1"/>
          </p:cNvSpPr>
          <p:nvPr>
            <p:ph idx="1"/>
          </p:nvPr>
        </p:nvSpPr>
        <p:spPr/>
        <p:txBody>
          <a:bodyPr/>
          <a:lstStyle/>
          <a:p>
            <a:r>
              <a:rPr lang="en-US" dirty="0" smtClean="0"/>
              <a:t>Suppose Candace Parker, a member of the Los Angeles Sparks in the WNBA (Women’s National Basketball Association), scored the following number of points over six games. </a:t>
            </a:r>
          </a:p>
          <a:p>
            <a:pPr algn="ctr"/>
            <a:r>
              <a:rPr lang="en-US" dirty="0" smtClean="0">
                <a:solidFill>
                  <a:srgbClr val="0000FF"/>
                </a:solidFill>
              </a:rPr>
              <a:t>21    13    15    17    24    19 </a:t>
            </a:r>
          </a:p>
          <a:p>
            <a:r>
              <a:rPr lang="en-US" dirty="0" smtClean="0"/>
              <a:t>What is her PPG average over the six games? </a:t>
            </a:r>
          </a:p>
          <a:p>
            <a:r>
              <a:rPr lang="en-US" b="1" dirty="0" smtClean="0"/>
              <a:t>Solution </a:t>
            </a:r>
          </a:p>
          <a:p>
            <a:r>
              <a:rPr lang="en-US" dirty="0" smtClean="0"/>
              <a:t>We can substitute the known values into the formula to calculate the PPG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Points per Game (cont.) </a:t>
            </a:r>
            <a:endParaRPr lang="en-US" dirty="0"/>
          </a:p>
        </p:txBody>
      </p:sp>
      <p:sp>
        <p:nvSpPr>
          <p:cNvPr id="3" name="Content Placeholder 2"/>
          <p:cNvSpPr>
            <a:spLocks noGrp="1"/>
          </p:cNvSpPr>
          <p:nvPr>
            <p:ph idx="1"/>
          </p:nvPr>
        </p:nvSpPr>
        <p:spPr/>
        <p:txBody>
          <a:bodyPr/>
          <a:lstStyle/>
          <a:p>
            <a:endParaRPr lang="af-ZA" dirty="0" smtClean="0"/>
          </a:p>
          <a:p>
            <a:endParaRPr lang="af-ZA" dirty="0" smtClean="0"/>
          </a:p>
          <a:p>
            <a:endParaRPr lang="af-ZA" dirty="0" smtClean="0"/>
          </a:p>
          <a:p>
            <a:endParaRPr lang="af-ZA" dirty="0" smtClean="0"/>
          </a:p>
          <a:p>
            <a:endParaRPr lang="af-ZA" dirty="0" smtClean="0"/>
          </a:p>
          <a:p>
            <a:endParaRPr lang="af-ZA" dirty="0" smtClean="0"/>
          </a:p>
          <a:p>
            <a:endParaRPr lang="af-ZA" dirty="0" smtClean="0"/>
          </a:p>
          <a:p>
            <a:r>
              <a:rPr lang="en-US" dirty="0" smtClean="0"/>
              <a:t>So, Parker averaged about </a:t>
            </a:r>
            <a:r>
              <a:rPr lang="en-US" dirty="0" smtClean="0">
                <a:solidFill>
                  <a:srgbClr val="FF0000"/>
                </a:solidFill>
              </a:rPr>
              <a:t>18.2</a:t>
            </a:r>
            <a:r>
              <a:rPr lang="en-US" dirty="0" smtClean="0"/>
              <a:t> PPG over the six games. </a:t>
            </a:r>
            <a:endParaRPr lang="en-US" dirty="0"/>
          </a:p>
        </p:txBody>
      </p:sp>
      <p:graphicFrame>
        <p:nvGraphicFramePr>
          <p:cNvPr id="102403" name="Object 3"/>
          <p:cNvGraphicFramePr>
            <a:graphicFrameLocks noChangeAspect="1"/>
          </p:cNvGraphicFramePr>
          <p:nvPr/>
        </p:nvGraphicFramePr>
        <p:xfrm>
          <a:off x="1924050" y="1851210"/>
          <a:ext cx="5295900" cy="901700"/>
        </p:xfrm>
        <a:graphic>
          <a:graphicData uri="http://schemas.openxmlformats.org/presentationml/2006/ole">
            <mc:AlternateContent xmlns:mc="http://schemas.openxmlformats.org/markup-compatibility/2006">
              <mc:Choice xmlns:v="urn:schemas-microsoft-com:vml" Requires="v">
                <p:oleObj spid="_x0000_s102447" name="Equation" r:id="rId3" imgW="5295600" imgH="901440" progId="Equation.DSMT4">
                  <p:embed/>
                </p:oleObj>
              </mc:Choice>
              <mc:Fallback>
                <p:oleObj name="Equation" r:id="rId3" imgW="52956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1851210"/>
                        <a:ext cx="529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4" name="Object 4"/>
          <p:cNvGraphicFramePr>
            <a:graphicFrameLocks noChangeAspect="1"/>
          </p:cNvGraphicFramePr>
          <p:nvPr/>
        </p:nvGraphicFramePr>
        <p:xfrm>
          <a:off x="2552176" y="2852568"/>
          <a:ext cx="3975100" cy="838200"/>
        </p:xfrm>
        <a:graphic>
          <a:graphicData uri="http://schemas.openxmlformats.org/presentationml/2006/ole">
            <mc:AlternateContent xmlns:mc="http://schemas.openxmlformats.org/markup-compatibility/2006">
              <mc:Choice xmlns:v="urn:schemas-microsoft-com:vml" Requires="v">
                <p:oleObj spid="_x0000_s102448" name="Equation" r:id="rId5" imgW="3974760" imgH="838080" progId="Equation.DSMT4">
                  <p:embed/>
                </p:oleObj>
              </mc:Choice>
              <mc:Fallback>
                <p:oleObj name="Equation" r:id="rId5" imgW="39747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2176" y="2852568"/>
                        <a:ext cx="397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5" name="Object 5"/>
          <p:cNvGraphicFramePr>
            <a:graphicFrameLocks noChangeAspect="1"/>
          </p:cNvGraphicFramePr>
          <p:nvPr/>
        </p:nvGraphicFramePr>
        <p:xfrm>
          <a:off x="2547768" y="3800136"/>
          <a:ext cx="876300" cy="838200"/>
        </p:xfrm>
        <a:graphic>
          <a:graphicData uri="http://schemas.openxmlformats.org/presentationml/2006/ole">
            <mc:AlternateContent xmlns:mc="http://schemas.openxmlformats.org/markup-compatibility/2006">
              <mc:Choice xmlns:v="urn:schemas-microsoft-com:vml" Requires="v">
                <p:oleObj spid="_x0000_s102449" name="Equation" r:id="rId7" imgW="876240" imgH="838080" progId="Equation.DSMT4">
                  <p:embed/>
                </p:oleObj>
              </mc:Choice>
              <mc:Fallback>
                <p:oleObj name="Equation" r:id="rId7" imgW="8762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7768" y="380013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3463216" y="4073710"/>
          <a:ext cx="901700" cy="292100"/>
        </p:xfrm>
        <a:graphic>
          <a:graphicData uri="http://schemas.openxmlformats.org/presentationml/2006/ole">
            <mc:AlternateContent xmlns:mc="http://schemas.openxmlformats.org/markup-compatibility/2006">
              <mc:Choice xmlns:v="urn:schemas-microsoft-com:vml" Requires="v">
                <p:oleObj spid="_x0000_s102450" name="Equation" r:id="rId9" imgW="901440" imgH="291960" progId="Equation.DSMT4">
                  <p:embed/>
                </p:oleObj>
              </mc:Choice>
              <mc:Fallback>
                <p:oleObj name="Equation" r:id="rId9" imgW="9014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63216" y="407371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8" name="Content Placeholder 7"/>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Over a ten-game span, Jack scored the following points in each game. What was Jack’s PPG average over these ten games?</a:t>
            </a:r>
          </a:p>
          <a:p>
            <a:pPr algn="ctr"/>
            <a:r>
              <a:rPr lang="en-US" dirty="0" smtClean="0">
                <a:solidFill>
                  <a:srgbClr val="000000"/>
                </a:solidFill>
              </a:rPr>
              <a:t>12  10  17  15  14  18  12  14  16  19  </a:t>
            </a:r>
            <a:endParaRPr lang="en-US" dirty="0">
              <a:solidFill>
                <a:srgbClr val="000000"/>
              </a:solidFill>
            </a:endParaRPr>
          </a:p>
        </p:txBody>
      </p:sp>
      <p:sp>
        <p:nvSpPr>
          <p:cNvPr id="5" name="Rectangle 4"/>
          <p:cNvSpPr/>
          <p:nvPr/>
        </p:nvSpPr>
        <p:spPr>
          <a:xfrm>
            <a:off x="457200" y="5496580"/>
            <a:ext cx="8229599"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14.7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Goal Percentage (FG%) </a:t>
            </a:r>
            <a:endParaRPr lang="en-US" dirty="0"/>
          </a:p>
        </p:txBody>
      </p:sp>
      <p:sp>
        <p:nvSpPr>
          <p:cNvPr id="8" name="Content Placeholder 7"/>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smtClean="0">
                <a:solidFill>
                  <a:srgbClr val="000000"/>
                </a:solidFill>
              </a:rPr>
              <a:t>Field Goal Percentage (FG%)</a:t>
            </a:r>
          </a:p>
          <a:p>
            <a:r>
              <a:rPr lang="en-US" b="1" dirty="0" smtClean="0">
                <a:solidFill>
                  <a:srgbClr val="C00000"/>
                </a:solidFill>
              </a:rPr>
              <a:t>Field goal percentage</a:t>
            </a:r>
            <a:r>
              <a:rPr lang="en-US" dirty="0" smtClean="0">
                <a:solidFill>
                  <a:srgbClr val="000000"/>
                </a:solidFill>
              </a:rPr>
              <a:t>, rounded to the nearest thousandth, can be calculated with the following formula.</a:t>
            </a:r>
          </a:p>
          <a:p>
            <a:endParaRPr lang="en-US" dirty="0" smtClean="0">
              <a:solidFill>
                <a:srgbClr val="000000"/>
              </a:solidFill>
            </a:endParaRPr>
          </a:p>
          <a:p>
            <a:r>
              <a:rPr lang="en-US" dirty="0" smtClean="0">
                <a:solidFill>
                  <a:srgbClr val="000000"/>
                </a:solidFill>
              </a:rPr>
              <a:t> </a:t>
            </a:r>
            <a:endParaRPr lang="en-US" dirty="0">
              <a:solidFill>
                <a:srgbClr val="000000"/>
              </a:solidFill>
            </a:endParaRPr>
          </a:p>
        </p:txBody>
      </p:sp>
      <p:graphicFrame>
        <p:nvGraphicFramePr>
          <p:cNvPr id="105474" name="Object 2"/>
          <p:cNvGraphicFramePr>
            <a:graphicFrameLocks noChangeAspect="1"/>
          </p:cNvGraphicFramePr>
          <p:nvPr/>
        </p:nvGraphicFramePr>
        <p:xfrm>
          <a:off x="2178050" y="3265842"/>
          <a:ext cx="4787900" cy="901700"/>
        </p:xfrm>
        <a:graphic>
          <a:graphicData uri="http://schemas.openxmlformats.org/presentationml/2006/ole">
            <mc:AlternateContent xmlns:mc="http://schemas.openxmlformats.org/markup-compatibility/2006">
              <mc:Choice xmlns:v="urn:schemas-microsoft-com:vml" Requires="v">
                <p:oleObj spid="_x0000_s105485" name="Equation" r:id="rId3" imgW="4787640" imgH="901440" progId="Equation.DSMT4">
                  <p:embed/>
                </p:oleObj>
              </mc:Choice>
              <mc:Fallback>
                <p:oleObj name="Equation" r:id="rId3" imgW="478764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8050" y="3265842"/>
                        <a:ext cx="4787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Field Goal Percentage </a:t>
            </a:r>
            <a:endParaRPr lang="en-US" dirty="0"/>
          </a:p>
        </p:txBody>
      </p:sp>
      <p:sp>
        <p:nvSpPr>
          <p:cNvPr id="3" name="Content Placeholder 2"/>
          <p:cNvSpPr>
            <a:spLocks noGrp="1"/>
          </p:cNvSpPr>
          <p:nvPr>
            <p:ph idx="1"/>
          </p:nvPr>
        </p:nvSpPr>
        <p:spPr/>
        <p:txBody>
          <a:bodyPr/>
          <a:lstStyle/>
          <a:p>
            <a:r>
              <a:rPr lang="en-US" dirty="0" smtClean="0"/>
              <a:t>In the 2011-2012 NBA regular season, </a:t>
            </a:r>
            <a:r>
              <a:rPr lang="en-US" dirty="0" err="1" smtClean="0"/>
              <a:t>LeBron</a:t>
            </a:r>
            <a:r>
              <a:rPr lang="en-US" dirty="0" smtClean="0"/>
              <a:t> James attempted </a:t>
            </a:r>
            <a:r>
              <a:rPr lang="en-US" dirty="0" smtClean="0">
                <a:solidFill>
                  <a:srgbClr val="0000FF"/>
                </a:solidFill>
              </a:rPr>
              <a:t>1169</a:t>
            </a:r>
            <a:r>
              <a:rPr lang="en-US" dirty="0" smtClean="0"/>
              <a:t> field goals and made </a:t>
            </a:r>
            <a:r>
              <a:rPr lang="en-US" dirty="0" smtClean="0">
                <a:solidFill>
                  <a:srgbClr val="0000FF"/>
                </a:solidFill>
              </a:rPr>
              <a:t>621</a:t>
            </a:r>
            <a:r>
              <a:rPr lang="en-US" dirty="0" smtClean="0"/>
              <a:t>. What was </a:t>
            </a:r>
            <a:r>
              <a:rPr lang="en-US" dirty="0" err="1" smtClean="0"/>
              <a:t>LeBron’s</a:t>
            </a:r>
            <a:r>
              <a:rPr lang="en-US" dirty="0" smtClean="0"/>
              <a:t> FG% for the season? </a:t>
            </a:r>
          </a:p>
          <a:p>
            <a:r>
              <a:rPr lang="en-US" b="1" dirty="0" smtClean="0"/>
              <a:t>Solution </a:t>
            </a:r>
          </a:p>
          <a:p>
            <a:r>
              <a:rPr lang="en-US" dirty="0" smtClean="0"/>
              <a:t>Field goal percentage is easily calculated as the ratio of field goals made to field goals attempted. So </a:t>
            </a:r>
            <a:r>
              <a:rPr lang="en-US" dirty="0" err="1" smtClean="0"/>
              <a:t>LeBron</a:t>
            </a:r>
            <a:r>
              <a:rPr lang="en-US" dirty="0" smtClean="0"/>
              <a:t> James' shooting percentage would be calculated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471172"/>
          </a:xfrm>
          <a:prstGeom prst="rect">
            <a:avLst/>
          </a:prstGeom>
          <a:noFill/>
        </p:spPr>
        <p:txBody>
          <a:bodyPr>
            <a:spAutoFit/>
          </a:bodyPr>
          <a:lstStyle/>
          <a:p>
            <a:pPr marL="461963" indent="-461963">
              <a:buFont typeface="Courier New" pitchFamily="49" charset="0"/>
              <a:buChar char="o"/>
            </a:pPr>
            <a:r>
              <a:rPr lang="en-US" dirty="0" smtClean="0"/>
              <a:t>Demonstrate an understanding of </a:t>
            </a:r>
            <a:r>
              <a:rPr lang="en-US" i="1" dirty="0" smtClean="0"/>
              <a:t>a priori </a:t>
            </a:r>
            <a:r>
              <a:rPr lang="en-US" dirty="0" smtClean="0"/>
              <a:t>probability and the NBA draft </a:t>
            </a:r>
          </a:p>
          <a:p>
            <a:pPr marL="461963" indent="-461963">
              <a:buFont typeface="Courier New" pitchFamily="49" charset="0"/>
              <a:buChar char="o"/>
            </a:pPr>
            <a:r>
              <a:rPr lang="en-US" dirty="0" smtClean="0"/>
              <a:t>Calculate individual statistics in basketball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Field Goal Percentage (cont.) </a:t>
            </a:r>
            <a:endParaRPr lang="en-US" dirty="0"/>
          </a:p>
        </p:txBody>
      </p:sp>
      <p:sp>
        <p:nvSpPr>
          <p:cNvPr id="3" name="Content Placeholder 2"/>
          <p:cNvSpPr>
            <a:spLocks noGrp="1"/>
          </p:cNvSpPr>
          <p:nvPr>
            <p:ph idx="1"/>
          </p:nvPr>
        </p:nvSpPr>
        <p:spPr/>
        <p:txBody>
          <a:bodyPr/>
          <a:lstStyle/>
          <a:p>
            <a:endParaRPr lang="en-ZW" dirty="0" smtClean="0"/>
          </a:p>
          <a:p>
            <a:endParaRPr lang="en-ZW" dirty="0" smtClean="0"/>
          </a:p>
          <a:p>
            <a:endParaRPr lang="en-ZW" dirty="0" smtClean="0"/>
          </a:p>
          <a:p>
            <a:endParaRPr lang="en-ZW" dirty="0" smtClean="0"/>
          </a:p>
          <a:p>
            <a:endParaRPr lang="en-ZW" dirty="0" smtClean="0"/>
          </a:p>
          <a:p>
            <a:r>
              <a:rPr lang="en-US" dirty="0" smtClean="0"/>
              <a:t>This means that </a:t>
            </a:r>
            <a:r>
              <a:rPr lang="en-US" dirty="0" err="1" smtClean="0"/>
              <a:t>LeBron</a:t>
            </a:r>
            <a:r>
              <a:rPr lang="en-US" dirty="0" smtClean="0"/>
              <a:t> James had a FG% of 53.1%. In order to ascertain whether or not James’ FG% is high, low, or average, we need only to look at the FG% of other players in the NBA.</a:t>
            </a:r>
            <a:endParaRPr lang="en-US" dirty="0"/>
          </a:p>
        </p:txBody>
      </p:sp>
      <p:graphicFrame>
        <p:nvGraphicFramePr>
          <p:cNvPr id="106499" name="Object 3"/>
          <p:cNvGraphicFramePr>
            <a:graphicFrameLocks noChangeAspect="1"/>
          </p:cNvGraphicFramePr>
          <p:nvPr/>
        </p:nvGraphicFramePr>
        <p:xfrm>
          <a:off x="2178050" y="1382358"/>
          <a:ext cx="4787900" cy="901700"/>
        </p:xfrm>
        <a:graphic>
          <a:graphicData uri="http://schemas.openxmlformats.org/presentationml/2006/ole">
            <mc:AlternateContent xmlns:mc="http://schemas.openxmlformats.org/markup-compatibility/2006">
              <mc:Choice xmlns:v="urn:schemas-microsoft-com:vml" Requires="v">
                <p:oleObj spid="_x0000_s106532" name="Equation" r:id="rId3" imgW="4787640" imgH="901440" progId="Equation.DSMT4">
                  <p:embed/>
                </p:oleObj>
              </mc:Choice>
              <mc:Fallback>
                <p:oleObj name="Equation" r:id="rId3" imgW="47876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8050" y="1382358"/>
                        <a:ext cx="4787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2851674" y="2372958"/>
          <a:ext cx="1739900" cy="838200"/>
        </p:xfrm>
        <a:graphic>
          <a:graphicData uri="http://schemas.openxmlformats.org/presentationml/2006/ole">
            <mc:AlternateContent xmlns:mc="http://schemas.openxmlformats.org/markup-compatibility/2006">
              <mc:Choice xmlns:v="urn:schemas-microsoft-com:vml" Requires="v">
                <p:oleObj spid="_x0000_s106533" name="Equation" r:id="rId5" imgW="1739880" imgH="838080" progId="Equation.DSMT4">
                  <p:embed/>
                </p:oleObj>
              </mc:Choice>
              <mc:Fallback>
                <p:oleObj name="Equation" r:id="rId5" imgW="17398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51674" y="2372958"/>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1" name="Object 5"/>
          <p:cNvGraphicFramePr>
            <a:graphicFrameLocks noChangeAspect="1"/>
          </p:cNvGraphicFramePr>
          <p:nvPr/>
        </p:nvGraphicFramePr>
        <p:xfrm>
          <a:off x="2851674" y="3365500"/>
          <a:ext cx="914400" cy="292100"/>
        </p:xfrm>
        <a:graphic>
          <a:graphicData uri="http://schemas.openxmlformats.org/presentationml/2006/ole">
            <mc:AlternateContent xmlns:mc="http://schemas.openxmlformats.org/markup-compatibility/2006">
              <mc:Choice xmlns:v="urn:schemas-microsoft-com:vml" Requires="v">
                <p:oleObj spid="_x0000_s106534" name="Equation" r:id="rId7" imgW="914400" imgH="291960" progId="Equation.DSMT4">
                  <p:embed/>
                </p:oleObj>
              </mc:Choice>
              <mc:Fallback>
                <p:oleObj name="Equation" r:id="rId7" imgW="9144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1674" y="33655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5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5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Field Goal Percentage (cont.) </a:t>
            </a:r>
            <a:endParaRPr lang="en-US" dirty="0"/>
          </a:p>
        </p:txBody>
      </p:sp>
      <p:sp>
        <p:nvSpPr>
          <p:cNvPr id="3" name="Content Placeholder 2"/>
          <p:cNvSpPr>
            <a:spLocks noGrp="1"/>
          </p:cNvSpPr>
          <p:nvPr>
            <p:ph idx="1"/>
          </p:nvPr>
        </p:nvSpPr>
        <p:spPr/>
        <p:txBody>
          <a:bodyPr/>
          <a:lstStyle/>
          <a:p>
            <a:r>
              <a:rPr lang="en-US" dirty="0" smtClean="0"/>
              <a:t>The 2011-2012 leader in FG% for a starting player was Tyson Chandler of the New York Knicks with a FG% of 69.7%. Out of all starters in the NBA, </a:t>
            </a:r>
            <a:r>
              <a:rPr lang="en-US" dirty="0" err="1" smtClean="0"/>
              <a:t>LeBron</a:t>
            </a:r>
            <a:r>
              <a:rPr lang="en-US" dirty="0" smtClean="0"/>
              <a:t> James was 13th on the list of highest FG% for the season. Considering there are 150 starters in the NBA, that’s a pretty high ranking.</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Basketball</a:t>
            </a:r>
            <a:endParaRPr lang="en-US" dirty="0"/>
          </a:p>
        </p:txBody>
      </p:sp>
      <p:sp>
        <p:nvSpPr>
          <p:cNvPr id="3" name="Content Placeholder 2"/>
          <p:cNvSpPr>
            <a:spLocks noGrp="1"/>
          </p:cNvSpPr>
          <p:nvPr>
            <p:ph idx="1"/>
          </p:nvPr>
        </p:nvSpPr>
        <p:spPr/>
        <p:txBody>
          <a:bodyPr/>
          <a:lstStyle/>
          <a:p>
            <a:r>
              <a:rPr lang="en-US" dirty="0" smtClean="0"/>
              <a:t>Did you know that the NBA basketball teams participate in a lottery every year? Each year the NBA conducts a lottery among the 14 teams that do not make the playoffs to determine draft position. So, how do they stack the deck in favor of the worst team? How does this affect other teams in the lottery and their chances of winning in the lottery?</a:t>
            </a:r>
            <a:endParaRPr lang="en-US" dirty="0"/>
          </a:p>
        </p:txBody>
      </p:sp>
    </p:spTree>
    <p:extLst>
      <p:ext uri="{BB962C8B-B14F-4D97-AF65-F5344CB8AC3E}">
        <p14:creationId xmlns:p14="http://schemas.microsoft.com/office/powerpoint/2010/main" val="3188205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 Priori</a:t>
            </a:r>
            <a:r>
              <a:rPr lang="en-US" dirty="0" smtClean="0"/>
              <a:t> Probability</a:t>
            </a:r>
            <a:endParaRPr lang="en-US" dirty="0"/>
          </a:p>
        </p:txBody>
      </p:sp>
      <p:sp>
        <p:nvSpPr>
          <p:cNvPr id="3" name="Content Placeholder 2"/>
          <p:cNvSpPr>
            <a:spLocks noGrp="1"/>
          </p:cNvSpPr>
          <p:nvPr>
            <p:ph idx="1"/>
          </p:nvPr>
        </p:nvSpPr>
        <p:spPr>
          <a:xfrm>
            <a:off x="457200" y="1280160"/>
            <a:ext cx="8229600" cy="2148840"/>
          </a:xfrm>
          <a:solidFill>
            <a:srgbClr val="FFFFCC"/>
          </a:solidFill>
          <a:ln w="28575">
            <a:solidFill>
              <a:srgbClr val="000000"/>
            </a:solidFill>
          </a:ln>
        </p:spPr>
        <p:txBody>
          <a:bodyPr>
            <a:normAutofit lnSpcReduction="10000"/>
          </a:bodyPr>
          <a:lstStyle/>
          <a:p>
            <a:pPr algn="ctr"/>
            <a:r>
              <a:rPr lang="en-US" b="1" i="1" dirty="0" smtClean="0">
                <a:solidFill>
                  <a:srgbClr val="000000"/>
                </a:solidFill>
              </a:rPr>
              <a:t>A Priori</a:t>
            </a:r>
            <a:r>
              <a:rPr lang="en-US" b="1" dirty="0" smtClean="0">
                <a:solidFill>
                  <a:srgbClr val="000000"/>
                </a:solidFill>
              </a:rPr>
              <a:t> Probability</a:t>
            </a:r>
          </a:p>
          <a:p>
            <a:r>
              <a:rPr lang="en-US" b="1" i="1" dirty="0" smtClean="0">
                <a:solidFill>
                  <a:srgbClr val="C00000"/>
                </a:solidFill>
              </a:rPr>
              <a:t>A priori </a:t>
            </a:r>
            <a:r>
              <a:rPr lang="en-US" b="1" dirty="0" smtClean="0">
                <a:solidFill>
                  <a:srgbClr val="C00000"/>
                </a:solidFill>
              </a:rPr>
              <a:t>probability </a:t>
            </a:r>
            <a:r>
              <a:rPr lang="en-US" dirty="0" smtClean="0">
                <a:solidFill>
                  <a:srgbClr val="000000"/>
                </a:solidFill>
              </a:rPr>
              <a:t>assigns a probability to an event or outcome based on reason or some other information, thus altering the probability of that outcome actually occurring.</a:t>
            </a:r>
          </a:p>
        </p:txBody>
      </p:sp>
    </p:spTree>
    <p:extLst>
      <p:ext uri="{BB962C8B-B14F-4D97-AF65-F5344CB8AC3E}">
        <p14:creationId xmlns:p14="http://schemas.microsoft.com/office/powerpoint/2010/main" val="4273596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a:t>
            </a:r>
            <a:r>
              <a:rPr lang="en-US" i="1" dirty="0" smtClean="0"/>
              <a:t>A Priori</a:t>
            </a:r>
            <a:r>
              <a:rPr lang="en-US" dirty="0" smtClean="0"/>
              <a:t> Probability </a:t>
            </a:r>
            <a:endParaRPr lang="en-US" dirty="0"/>
          </a:p>
        </p:txBody>
      </p:sp>
      <p:sp>
        <p:nvSpPr>
          <p:cNvPr id="3" name="Content Placeholder 2"/>
          <p:cNvSpPr>
            <a:spLocks noGrp="1"/>
          </p:cNvSpPr>
          <p:nvPr>
            <p:ph idx="1"/>
          </p:nvPr>
        </p:nvSpPr>
        <p:spPr/>
        <p:txBody>
          <a:bodyPr/>
          <a:lstStyle/>
          <a:p>
            <a:r>
              <a:rPr lang="en-US" dirty="0" smtClean="0"/>
              <a:t>A standard deck of playing cards has been modified. All of the 2s and the 3s in the deck are now aces, making the deck consist of twelve aces instead of four. What is the probability of drawing an ace on a single draw from this modified deck of cards? </a:t>
            </a:r>
          </a:p>
          <a:p>
            <a:r>
              <a:rPr lang="en-US" b="1" dirty="0" smtClean="0"/>
              <a:t>Solution </a:t>
            </a:r>
          </a:p>
          <a:p>
            <a:r>
              <a:rPr lang="en-US" dirty="0" smtClean="0"/>
              <a:t>Since the number of cards in the deck remains the same, the number of total possible outcomes remains 52. To answer the question, we simply need to calculate the probability of obtaining an ace as follows.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a:t>
            </a:r>
            <a:r>
              <a:rPr lang="en-US" i="1" dirty="0" smtClean="0"/>
              <a:t>A Priori</a:t>
            </a:r>
            <a:r>
              <a:rPr lang="en-US" dirty="0" smtClean="0"/>
              <a:t> Probability (cont.) </a:t>
            </a:r>
            <a:endParaRPr lang="en-US" dirty="0"/>
          </a:p>
        </p:txBody>
      </p:sp>
      <p:sp>
        <p:nvSpPr>
          <p:cNvPr id="3" name="Content Placeholder 2"/>
          <p:cNvSpPr>
            <a:spLocks noGrp="1"/>
          </p:cNvSpPr>
          <p:nvPr>
            <p:ph idx="1"/>
          </p:nvPr>
        </p:nvSpPr>
        <p:spPr/>
        <p:txBody>
          <a:bodyPr/>
          <a:lstStyle/>
          <a:p>
            <a:endParaRPr lang="af-ZA" dirty="0" smtClean="0"/>
          </a:p>
          <a:p>
            <a:endParaRPr lang="af-ZA" dirty="0" smtClean="0"/>
          </a:p>
          <a:p>
            <a:endParaRPr lang="af-ZA" dirty="0" smtClean="0"/>
          </a:p>
          <a:p>
            <a:r>
              <a:rPr lang="en-US" dirty="0" smtClean="0"/>
              <a:t>Recall that in a standard deck of cards, </a:t>
            </a:r>
          </a:p>
          <a:p>
            <a:r>
              <a:rPr lang="en-US" dirty="0" smtClean="0"/>
              <a:t>By changing the number of aces in the deck from 4 to 12 (that is, three times more than the standard amount of aces) the probability of obtaining an ace has been tripled so that</a:t>
            </a:r>
            <a:endParaRPr lang="en-US" dirty="0"/>
          </a:p>
        </p:txBody>
      </p:sp>
      <p:graphicFrame>
        <p:nvGraphicFramePr>
          <p:cNvPr id="99331" name="Object 3"/>
          <p:cNvGraphicFramePr>
            <a:graphicFrameLocks noChangeAspect="1"/>
          </p:cNvGraphicFramePr>
          <p:nvPr>
            <p:extLst>
              <p:ext uri="{D42A27DB-BD31-4B8C-83A1-F6EECF244321}">
                <p14:modId xmlns:p14="http://schemas.microsoft.com/office/powerpoint/2010/main" val="370669484"/>
              </p:ext>
            </p:extLst>
          </p:nvPr>
        </p:nvGraphicFramePr>
        <p:xfrm>
          <a:off x="6167438" y="2871788"/>
          <a:ext cx="2273300" cy="469900"/>
        </p:xfrm>
        <a:graphic>
          <a:graphicData uri="http://schemas.openxmlformats.org/presentationml/2006/ole">
            <mc:AlternateContent xmlns:mc="http://schemas.openxmlformats.org/markup-compatibility/2006">
              <mc:Choice xmlns:v="urn:schemas-microsoft-com:vml" Requires="v">
                <p:oleObj spid="_x0000_s99409" name="Equation" r:id="rId3" imgW="2273040" imgH="469800" progId="Equation.DSMT4">
                  <p:embed/>
                </p:oleObj>
              </mc:Choice>
              <mc:Fallback>
                <p:oleObj name="Equation" r:id="rId3" imgW="2273040" imgH="469800" progId="Equation.DSMT4">
                  <p:embed/>
                  <p:pic>
                    <p:nvPicPr>
                      <p:cNvPr id="0" name="Picture 3"/>
                      <p:cNvPicPr>
                        <a:picLocks noChangeAspect="1" noChangeArrowheads="1"/>
                      </p:cNvPicPr>
                      <p:nvPr/>
                    </p:nvPicPr>
                    <p:blipFill>
                      <a:blip r:embed="rId4"/>
                      <a:srcRect/>
                      <a:stretch>
                        <a:fillRect/>
                      </a:stretch>
                    </p:blipFill>
                    <p:spPr bwMode="auto">
                      <a:xfrm>
                        <a:off x="6167438" y="2871788"/>
                        <a:ext cx="227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3" name="Object 5"/>
          <p:cNvGraphicFramePr>
            <a:graphicFrameLocks noChangeAspect="1"/>
          </p:cNvGraphicFramePr>
          <p:nvPr/>
        </p:nvGraphicFramePr>
        <p:xfrm>
          <a:off x="2775474" y="1676400"/>
          <a:ext cx="1727200" cy="838200"/>
        </p:xfrm>
        <a:graphic>
          <a:graphicData uri="http://schemas.openxmlformats.org/presentationml/2006/ole">
            <mc:AlternateContent xmlns:mc="http://schemas.openxmlformats.org/markup-compatibility/2006">
              <mc:Choice xmlns:v="urn:schemas-microsoft-com:vml" Requires="v">
                <p:oleObj spid="_x0000_s99410" name="Equation" r:id="rId5" imgW="1726920" imgH="838080" progId="Equation.DSMT4">
                  <p:embed/>
                </p:oleObj>
              </mc:Choice>
              <mc:Fallback>
                <p:oleObj name="Equation" r:id="rId5" imgW="17269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5474" y="16764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4537784" y="1676400"/>
          <a:ext cx="698500" cy="838200"/>
        </p:xfrm>
        <a:graphic>
          <a:graphicData uri="http://schemas.openxmlformats.org/presentationml/2006/ole">
            <mc:AlternateContent xmlns:mc="http://schemas.openxmlformats.org/markup-compatibility/2006">
              <mc:Choice xmlns:v="urn:schemas-microsoft-com:vml" Requires="v">
                <p:oleObj spid="_x0000_s99411" name="Equation" r:id="rId7" imgW="698400" imgH="838080" progId="Equation.DSMT4">
                  <p:embed/>
                </p:oleObj>
              </mc:Choice>
              <mc:Fallback>
                <p:oleObj name="Equation" r:id="rId7" imgW="698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7784" y="1676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5" name="Object 7"/>
          <p:cNvGraphicFramePr>
            <a:graphicFrameLocks noChangeAspect="1"/>
          </p:cNvGraphicFramePr>
          <p:nvPr/>
        </p:nvGraphicFramePr>
        <p:xfrm>
          <a:off x="5275432" y="1958790"/>
          <a:ext cx="1092200" cy="292100"/>
        </p:xfrm>
        <a:graphic>
          <a:graphicData uri="http://schemas.openxmlformats.org/presentationml/2006/ole">
            <mc:AlternateContent xmlns:mc="http://schemas.openxmlformats.org/markup-compatibility/2006">
              <mc:Choice xmlns:v="urn:schemas-microsoft-com:vml" Requires="v">
                <p:oleObj spid="_x0000_s99412" name="Equation" r:id="rId9" imgW="1091880" imgH="291960" progId="Equation.DSMT4">
                  <p:embed/>
                </p:oleObj>
              </mc:Choice>
              <mc:Fallback>
                <p:oleObj name="Equation" r:id="rId9" imgW="109188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75432" y="195879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6" name="Object 8"/>
          <p:cNvGraphicFramePr>
            <a:graphicFrameLocks noChangeAspect="1"/>
          </p:cNvGraphicFramePr>
          <p:nvPr/>
        </p:nvGraphicFramePr>
        <p:xfrm>
          <a:off x="2694342" y="4637442"/>
          <a:ext cx="2019300" cy="495300"/>
        </p:xfrm>
        <a:graphic>
          <a:graphicData uri="http://schemas.openxmlformats.org/presentationml/2006/ole">
            <mc:AlternateContent xmlns:mc="http://schemas.openxmlformats.org/markup-compatibility/2006">
              <mc:Choice xmlns:v="urn:schemas-microsoft-com:vml" Requires="v">
                <p:oleObj spid="_x0000_s99413" name="Equation" r:id="rId11" imgW="2019240" imgH="495000" progId="Equation.DSMT4">
                  <p:embed/>
                </p:oleObj>
              </mc:Choice>
              <mc:Fallback>
                <p:oleObj name="Equation" r:id="rId11" imgW="2019240" imgH="495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4342" y="4637442"/>
                        <a:ext cx="2019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7" name="Object 9"/>
          <p:cNvGraphicFramePr>
            <a:graphicFrameLocks noChangeAspect="1"/>
          </p:cNvGraphicFramePr>
          <p:nvPr/>
        </p:nvGraphicFramePr>
        <p:xfrm>
          <a:off x="4775200" y="4660900"/>
          <a:ext cx="558800" cy="444500"/>
        </p:xfrm>
        <a:graphic>
          <a:graphicData uri="http://schemas.openxmlformats.org/presentationml/2006/ole">
            <mc:AlternateContent xmlns:mc="http://schemas.openxmlformats.org/markup-compatibility/2006">
              <mc:Choice xmlns:v="urn:schemas-microsoft-com:vml" Requires="v">
                <p:oleObj spid="_x0000_s99414" name="Equation" r:id="rId13" imgW="558720" imgH="444240" progId="Equation.DSMT4">
                  <p:embed/>
                </p:oleObj>
              </mc:Choice>
              <mc:Fallback>
                <p:oleObj name="Equation" r:id="rId13" imgW="558720" imgH="4442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75200" y="4660900"/>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8" name="Object 10"/>
          <p:cNvGraphicFramePr>
            <a:graphicFrameLocks noChangeAspect="1"/>
          </p:cNvGraphicFramePr>
          <p:nvPr/>
        </p:nvGraphicFramePr>
        <p:xfrm>
          <a:off x="5448300" y="4737100"/>
          <a:ext cx="1181100" cy="292100"/>
        </p:xfrm>
        <a:graphic>
          <a:graphicData uri="http://schemas.openxmlformats.org/presentationml/2006/ole">
            <mc:AlternateContent xmlns:mc="http://schemas.openxmlformats.org/markup-compatibility/2006">
              <mc:Choice xmlns:v="urn:schemas-microsoft-com:vml" Requires="v">
                <p:oleObj spid="_x0000_s99415" name="Equation" r:id="rId15" imgW="1180800" imgH="291960" progId="Equation.DSMT4">
                  <p:embed/>
                </p:oleObj>
              </mc:Choice>
              <mc:Fallback>
                <p:oleObj name="Equation" r:id="rId15" imgW="118080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48300" y="4737100"/>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93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933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933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9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20240"/>
          </a:xfrm>
          <a:solidFill>
            <a:srgbClr val="FFFFCC"/>
          </a:solidFill>
          <a:ln w="28575">
            <a:solidFill>
              <a:srgbClr val="000000"/>
            </a:solidFill>
          </a:ln>
        </p:spPr>
        <p:txBody>
          <a:bodyPr/>
          <a:lstStyle/>
          <a:p>
            <a:pPr algn="ctr"/>
            <a:r>
              <a:rPr lang="en-US" b="1" dirty="0" smtClean="0">
                <a:solidFill>
                  <a:srgbClr val="000000"/>
                </a:solidFill>
              </a:rPr>
              <a:t>Skill Check #1 </a:t>
            </a:r>
          </a:p>
          <a:p>
            <a:r>
              <a:rPr lang="en-US" dirty="0" smtClean="0">
                <a:solidFill>
                  <a:srgbClr val="000000"/>
                </a:solidFill>
              </a:rPr>
              <a:t>If a deck of cards has been modified to contain seven kings instead of four, and only one jack. What is the probability of drawing a king? </a:t>
            </a:r>
            <a:endParaRPr lang="en-US" dirty="0">
              <a:solidFill>
                <a:srgbClr val="000000"/>
              </a:solidFill>
            </a:endParaRPr>
          </a:p>
        </p:txBody>
      </p:sp>
      <p:sp>
        <p:nvSpPr>
          <p:cNvPr id="4" name="Rectangle 3"/>
          <p:cNvSpPr/>
          <p:nvPr/>
        </p:nvSpPr>
        <p:spPr>
          <a:xfrm>
            <a:off x="457200" y="5247042"/>
            <a:ext cx="8229599" cy="523220"/>
          </a:xfrm>
          <a:prstGeom prst="rect">
            <a:avLst/>
          </a:prstGeom>
        </p:spPr>
        <p:txBody>
          <a:bodyPr wrap="square">
            <a:spAutoFit/>
          </a:bodyPr>
          <a:lstStyle/>
          <a:p>
            <a:r>
              <a:rPr lang="en-US" sz="2800" dirty="0" smtClean="0">
                <a:solidFill>
                  <a:srgbClr val="000000"/>
                </a:solidFill>
              </a:rPr>
              <a:t>Answer:</a:t>
            </a:r>
            <a:r>
              <a:rPr lang="en-US" sz="2800" dirty="0" smtClean="0"/>
              <a:t> </a:t>
            </a:r>
            <a:endParaRPr lang="en-US" sz="2800" dirty="0">
              <a:solidFill>
                <a:srgbClr val="FF0000"/>
              </a:solidFill>
            </a:endParaRPr>
          </a:p>
        </p:txBody>
      </p:sp>
      <p:graphicFrame>
        <p:nvGraphicFramePr>
          <p:cNvPr id="108546" name="Object 2"/>
          <p:cNvGraphicFramePr>
            <a:graphicFrameLocks noChangeAspect="1"/>
          </p:cNvGraphicFramePr>
          <p:nvPr/>
        </p:nvGraphicFramePr>
        <p:xfrm>
          <a:off x="1943100" y="5105400"/>
          <a:ext cx="1562100" cy="838200"/>
        </p:xfrm>
        <a:graphic>
          <a:graphicData uri="http://schemas.openxmlformats.org/presentationml/2006/ole">
            <mc:AlternateContent xmlns:mc="http://schemas.openxmlformats.org/markup-compatibility/2006">
              <mc:Choice xmlns:v="urn:schemas-microsoft-com:vml" Requires="v">
                <p:oleObj spid="_x0000_s108557" name="Equation" r:id="rId3" imgW="1562040" imgH="838080" progId="Equation.DSMT4">
                  <p:embed/>
                </p:oleObj>
              </mc:Choice>
              <mc:Fallback>
                <p:oleObj name="Equation" r:id="rId3" imgW="1562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5105400"/>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54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Combinations and the NBA Lottery </a:t>
            </a:r>
            <a:endParaRPr lang="en-US" dirty="0"/>
          </a:p>
        </p:txBody>
      </p:sp>
      <p:sp>
        <p:nvSpPr>
          <p:cNvPr id="3" name="Content Placeholder 2"/>
          <p:cNvSpPr>
            <a:spLocks noGrp="1"/>
          </p:cNvSpPr>
          <p:nvPr>
            <p:ph idx="1"/>
          </p:nvPr>
        </p:nvSpPr>
        <p:spPr/>
        <p:txBody>
          <a:bodyPr>
            <a:noAutofit/>
          </a:bodyPr>
          <a:lstStyle/>
          <a:p>
            <a:r>
              <a:rPr lang="en-US" dirty="0" smtClean="0"/>
              <a:t>Show that the number of </a:t>
            </a:r>
            <a:r>
              <a:rPr lang="en-US" dirty="0" smtClean="0">
                <a:solidFill>
                  <a:srgbClr val="0000FF"/>
                </a:solidFill>
              </a:rPr>
              <a:t>4</a:t>
            </a:r>
            <a:r>
              <a:rPr lang="en-US" dirty="0" smtClean="0"/>
              <a:t>-digit combinations of the </a:t>
            </a:r>
            <a:r>
              <a:rPr lang="en-US" dirty="0" smtClean="0">
                <a:solidFill>
                  <a:srgbClr val="0000FF"/>
                </a:solidFill>
              </a:rPr>
              <a:t>14 </a:t>
            </a:r>
            <a:r>
              <a:rPr lang="en-US" dirty="0" smtClean="0"/>
              <a:t>numbers used in the NBA lottery is </a:t>
            </a:r>
            <a:r>
              <a:rPr lang="en-US" dirty="0" smtClean="0">
                <a:solidFill>
                  <a:srgbClr val="0000FF"/>
                </a:solidFill>
              </a:rPr>
              <a:t>1001</a:t>
            </a:r>
            <a:r>
              <a:rPr lang="en-US" dirty="0" smtClean="0"/>
              <a:t>. </a:t>
            </a:r>
          </a:p>
          <a:p>
            <a:r>
              <a:rPr lang="en-US" b="1" dirty="0" smtClean="0"/>
              <a:t>Solution </a:t>
            </a:r>
          </a:p>
          <a:p>
            <a:r>
              <a:rPr lang="en-US" dirty="0" smtClean="0"/>
              <a:t>Using the formula for combinations, we can show the following when </a:t>
            </a:r>
            <a:r>
              <a:rPr lang="en-US" i="1" dirty="0" smtClean="0"/>
              <a:t>n</a:t>
            </a:r>
            <a:r>
              <a:rPr lang="en-US" dirty="0" smtClean="0"/>
              <a:t> = 14 and </a:t>
            </a:r>
            <a:r>
              <a:rPr lang="en-US" i="1" dirty="0" smtClean="0"/>
              <a:t>r</a:t>
            </a:r>
            <a:r>
              <a:rPr lang="en-US" dirty="0" smtClean="0"/>
              <a:t> = 4. </a:t>
            </a:r>
          </a:p>
          <a:p>
            <a:endParaRPr lang="af-ZA" dirty="0" smtClean="0"/>
          </a:p>
          <a:p>
            <a:endParaRPr lang="af-ZA" dirty="0" smtClean="0"/>
          </a:p>
          <a:p>
            <a:r>
              <a:rPr lang="en-US" dirty="0" smtClean="0"/>
              <a:t>There are 1001 possible combinations of 14 items chosen 4 at a time.</a:t>
            </a:r>
            <a:endParaRPr lang="en-US" dirty="0"/>
          </a:p>
        </p:txBody>
      </p:sp>
      <p:graphicFrame>
        <p:nvGraphicFramePr>
          <p:cNvPr id="100355" name="Object 3"/>
          <p:cNvGraphicFramePr>
            <a:graphicFrameLocks noChangeAspect="1"/>
          </p:cNvGraphicFramePr>
          <p:nvPr/>
        </p:nvGraphicFramePr>
        <p:xfrm>
          <a:off x="6161442" y="4019026"/>
          <a:ext cx="990600" cy="292100"/>
        </p:xfrm>
        <a:graphic>
          <a:graphicData uri="http://schemas.openxmlformats.org/presentationml/2006/ole">
            <mc:AlternateContent xmlns:mc="http://schemas.openxmlformats.org/markup-compatibility/2006">
              <mc:Choice xmlns:v="urn:schemas-microsoft-com:vml" Requires="v">
                <p:oleObj spid="_x0000_s100388" name="Equation" r:id="rId3" imgW="990360" imgH="291960" progId="Equation.DSMT4">
                  <p:embed/>
                </p:oleObj>
              </mc:Choice>
              <mc:Fallback>
                <p:oleObj name="Equation" r:id="rId3" imgW="99036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1442" y="4019026"/>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0356" name="Object 4"/>
          <p:cNvGraphicFramePr>
            <a:graphicFrameLocks noChangeAspect="1"/>
          </p:cNvGraphicFramePr>
          <p:nvPr/>
        </p:nvGraphicFramePr>
        <p:xfrm>
          <a:off x="4274968" y="3750384"/>
          <a:ext cx="1854200" cy="952500"/>
        </p:xfrm>
        <a:graphic>
          <a:graphicData uri="http://schemas.openxmlformats.org/presentationml/2006/ole">
            <mc:AlternateContent xmlns:mc="http://schemas.openxmlformats.org/markup-compatibility/2006">
              <mc:Choice xmlns:v="urn:schemas-microsoft-com:vml" Requires="v">
                <p:oleObj spid="_x0000_s100389" name="Equation" r:id="rId5" imgW="1854000" imgH="952200" progId="Equation.DSMT4">
                  <p:embed/>
                </p:oleObj>
              </mc:Choice>
              <mc:Fallback>
                <p:oleObj name="Equation" r:id="rId5" imgW="185400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4968" y="3750384"/>
                        <a:ext cx="1854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0357" name="Object 5"/>
          <p:cNvGraphicFramePr>
            <a:graphicFrameLocks noChangeAspect="1"/>
          </p:cNvGraphicFramePr>
          <p:nvPr/>
        </p:nvGraphicFramePr>
        <p:xfrm>
          <a:off x="1986132" y="3750384"/>
          <a:ext cx="2247900" cy="952500"/>
        </p:xfrm>
        <a:graphic>
          <a:graphicData uri="http://schemas.openxmlformats.org/presentationml/2006/ole">
            <mc:AlternateContent xmlns:mc="http://schemas.openxmlformats.org/markup-compatibility/2006">
              <mc:Choice xmlns:v="urn:schemas-microsoft-com:vml" Requires="v">
                <p:oleObj spid="_x0000_s100390" name="Equation" r:id="rId7" imgW="2247840" imgH="952200" progId="Equation.DSMT4">
                  <p:embed/>
                </p:oleObj>
              </mc:Choice>
              <mc:Fallback>
                <p:oleObj name="Equation" r:id="rId7" imgW="2247840" imgH="952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6132" y="3750384"/>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3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2012 NBA Lottery Draft Order—Based on Overall Record</a:t>
            </a:r>
            <a:endParaRPr lang="en-US" dirty="0"/>
          </a:p>
        </p:txBody>
      </p:sp>
      <p:graphicFrame>
        <p:nvGraphicFramePr>
          <p:cNvPr id="4" name="Content Placeholder 3"/>
          <p:cNvGraphicFramePr>
            <a:graphicFrameLocks noGrp="1"/>
          </p:cNvGraphicFramePr>
          <p:nvPr>
            <p:ph idx="1"/>
          </p:nvPr>
        </p:nvGraphicFramePr>
        <p:xfrm>
          <a:off x="457200" y="1279525"/>
          <a:ext cx="8229599" cy="4398645"/>
        </p:xfrm>
        <a:graphic>
          <a:graphicData uri="http://schemas.openxmlformats.org/drawingml/2006/table">
            <a:tbl>
              <a:tblPr firstRow="1" bandRow="1">
                <a:tableStyleId>{5C22544A-7EE6-4342-B048-85BDC9FD1C3A}</a:tableStyleId>
              </a:tblPr>
              <a:tblGrid>
                <a:gridCol w="2044466"/>
                <a:gridCol w="1917934"/>
                <a:gridCol w="2286000"/>
                <a:gridCol w="1981199"/>
              </a:tblGrid>
              <a:tr h="45720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2012 </a:t>
                      </a:r>
                      <a:r>
                        <a:rPr lang="en-US" sz="2400" b="1" i="0" u="none" strike="noStrike" dirty="0">
                          <a:solidFill>
                            <a:schemeClr val="bg1"/>
                          </a:solidFill>
                          <a:latin typeface="Calibri"/>
                        </a:rPr>
                        <a:t>NBA Lottery Draft Order—Based on Overall </a:t>
                      </a:r>
                      <a:r>
                        <a:rPr lang="en-US" sz="2400" b="1" i="0" u="none" strike="noStrike" dirty="0" smtClean="0">
                          <a:solidFill>
                            <a:schemeClr val="bg1"/>
                          </a:solidFill>
                          <a:latin typeface="Calibri"/>
                        </a:rPr>
                        <a:t>Record</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Team</a:t>
                      </a:r>
                    </a:p>
                  </a:txBody>
                  <a:tcPr marL="9525" marR="9525" marT="9525" marB="0" anchor="ctr"/>
                </a:tc>
                <a:tc>
                  <a:txBody>
                    <a:bodyPr/>
                    <a:lstStyle/>
                    <a:p>
                      <a:pPr algn="ctr" fontAlgn="b"/>
                      <a:r>
                        <a:rPr lang="en-US" sz="2400" b="1" i="0" u="none" strike="noStrike" dirty="0">
                          <a:solidFill>
                            <a:srgbClr val="000000"/>
                          </a:solidFill>
                          <a:latin typeface="Calibri"/>
                        </a:rPr>
                        <a:t>2011/12 Record</a:t>
                      </a:r>
                    </a:p>
                  </a:txBody>
                  <a:tcPr marL="9525" marR="9525" marT="9525" marB="0" anchor="ctr"/>
                </a:tc>
                <a:tc>
                  <a:txBody>
                    <a:bodyPr/>
                    <a:lstStyle/>
                    <a:p>
                      <a:pPr algn="ctr" fontAlgn="b"/>
                      <a:r>
                        <a:rPr lang="en-US" sz="2400" b="1" i="0" u="none" strike="noStrike" dirty="0">
                          <a:solidFill>
                            <a:srgbClr val="000000"/>
                          </a:solidFill>
                          <a:latin typeface="Calibri"/>
                        </a:rPr>
                        <a:t># of Combinations</a:t>
                      </a:r>
                    </a:p>
                  </a:txBody>
                  <a:tcPr marL="9525" marR="9525" marT="9525" marB="0" anchor="ctr"/>
                </a:tc>
                <a:tc>
                  <a:txBody>
                    <a:bodyPr/>
                    <a:lstStyle/>
                    <a:p>
                      <a:pPr algn="ctr" fontAlgn="b"/>
                      <a:r>
                        <a:rPr lang="en-US" sz="2400" b="1" i="0" u="none" strike="noStrike" dirty="0">
                          <a:solidFill>
                            <a:srgbClr val="000000"/>
                          </a:solidFill>
                          <a:latin typeface="Calibri"/>
                        </a:rPr>
                        <a:t>Probability</a:t>
                      </a:r>
                    </a:p>
                  </a:txBody>
                  <a:tcPr marL="9525" marR="9525" marT="9525" marB="0" anchor="ctr"/>
                </a:tc>
              </a:tr>
              <a:tr h="914400">
                <a:tc>
                  <a:txBody>
                    <a:bodyPr/>
                    <a:lstStyle/>
                    <a:p>
                      <a:pPr algn="ctr" fontAlgn="b"/>
                      <a:r>
                        <a:rPr lang="en-US" sz="2400" b="0" i="0" u="none" strike="noStrike">
                          <a:solidFill>
                            <a:srgbClr val="000000"/>
                          </a:solidFill>
                          <a:latin typeface="Calibri"/>
                        </a:rPr>
                        <a:t>Charlotte</a:t>
                      </a:r>
                    </a:p>
                  </a:txBody>
                  <a:tcPr marL="9525" marR="9525" marT="9525" marB="0" anchor="ctr"/>
                </a:tc>
                <a:tc>
                  <a:txBody>
                    <a:bodyPr/>
                    <a:lstStyle/>
                    <a:p>
                      <a:pPr algn="ctr" fontAlgn="b"/>
                      <a:r>
                        <a:rPr lang="en-US" sz="2400" b="0" i="0" u="none" strike="noStrike">
                          <a:solidFill>
                            <a:srgbClr val="000000"/>
                          </a:solidFill>
                          <a:latin typeface="Calibri"/>
                        </a:rPr>
                        <a:t>7–59</a:t>
                      </a:r>
                    </a:p>
                  </a:txBody>
                  <a:tcPr marL="9525" marR="9525" marT="9525" marB="0" anchor="ctr"/>
                </a:tc>
                <a:tc>
                  <a:txBody>
                    <a:bodyPr/>
                    <a:lstStyle/>
                    <a:p>
                      <a:pPr algn="ctr" fontAlgn="b"/>
                      <a:r>
                        <a:rPr lang="en-US" sz="2400" b="0" i="0" u="none" strike="noStrike" dirty="0">
                          <a:solidFill>
                            <a:srgbClr val="000000"/>
                          </a:solidFill>
                          <a:latin typeface="Calibri"/>
                        </a:rPr>
                        <a:t>250</a:t>
                      </a:r>
                    </a:p>
                  </a:txBody>
                  <a:tcPr marL="9525" marR="9525" marT="9525" marB="0" anchor="ctr"/>
                </a:tc>
                <a:tc>
                  <a:txBody>
                    <a:bodyPr/>
                    <a:lstStyle/>
                    <a:p>
                      <a:pPr algn="ctr" fontAlgn="b"/>
                      <a:endParaRPr lang="en-US" sz="2400" b="0" i="0" u="none" strike="noStrike">
                        <a:solidFill>
                          <a:srgbClr val="000000"/>
                        </a:solidFill>
                        <a:latin typeface="Calibri"/>
                      </a:endParaRPr>
                    </a:p>
                  </a:txBody>
                  <a:tcPr marL="9525" marR="9525" marT="9525" marB="0" anchor="ctr"/>
                </a:tc>
              </a:tr>
              <a:tr h="914400">
                <a:tc>
                  <a:txBody>
                    <a:bodyPr/>
                    <a:lstStyle/>
                    <a:p>
                      <a:pPr algn="ctr" fontAlgn="b"/>
                      <a:r>
                        <a:rPr lang="en-US" sz="2400" b="0" i="0" u="none" strike="noStrike">
                          <a:solidFill>
                            <a:srgbClr val="000000"/>
                          </a:solidFill>
                          <a:latin typeface="Calibri"/>
                        </a:rPr>
                        <a:t>Washington</a:t>
                      </a:r>
                    </a:p>
                  </a:txBody>
                  <a:tcPr marL="9525" marR="9525" marT="9525" marB="0" anchor="ctr"/>
                </a:tc>
                <a:tc>
                  <a:txBody>
                    <a:bodyPr/>
                    <a:lstStyle/>
                    <a:p>
                      <a:pPr algn="ctr" fontAlgn="b"/>
                      <a:r>
                        <a:rPr lang="en-US" sz="2400" b="0" i="0" u="none" strike="noStrike">
                          <a:solidFill>
                            <a:srgbClr val="000000"/>
                          </a:solidFill>
                          <a:latin typeface="Calibri"/>
                        </a:rPr>
                        <a:t>20–46</a:t>
                      </a:r>
                    </a:p>
                  </a:txBody>
                  <a:tcPr marL="9525" marR="9525" marT="9525" marB="0" anchor="ctr"/>
                </a:tc>
                <a:tc>
                  <a:txBody>
                    <a:bodyPr/>
                    <a:lstStyle/>
                    <a:p>
                      <a:pPr algn="ctr" fontAlgn="b"/>
                      <a:r>
                        <a:rPr lang="en-US" sz="2400" b="0" i="0" u="none" strike="noStrike" dirty="0">
                          <a:solidFill>
                            <a:srgbClr val="000000"/>
                          </a:solidFill>
                          <a:latin typeface="Calibri"/>
                        </a:rPr>
                        <a:t>199</a:t>
                      </a:r>
                    </a:p>
                  </a:txBody>
                  <a:tcPr marL="9525" marR="9525" marT="9525" marB="0" anchor="ctr"/>
                </a:tc>
                <a:tc>
                  <a:txBody>
                    <a:bodyPr/>
                    <a:lstStyle/>
                    <a:p>
                      <a:pPr algn="ctr" fontAlgn="b"/>
                      <a:endParaRPr lang="en-US" sz="2400" b="0" i="0" u="none" strike="noStrike">
                        <a:solidFill>
                          <a:srgbClr val="000000"/>
                        </a:solidFill>
                        <a:latin typeface="Calibri"/>
                      </a:endParaRPr>
                    </a:p>
                  </a:txBody>
                  <a:tcPr marL="9525" marR="9525" marT="9525" marB="0" anchor="ctr"/>
                </a:tc>
              </a:tr>
              <a:tr h="914400">
                <a:tc>
                  <a:txBody>
                    <a:bodyPr/>
                    <a:lstStyle/>
                    <a:p>
                      <a:pPr algn="ctr" fontAlgn="b"/>
                      <a:r>
                        <a:rPr lang="en-US" sz="2400" b="0" i="0" u="none" strike="noStrike">
                          <a:solidFill>
                            <a:srgbClr val="000000"/>
                          </a:solidFill>
                          <a:latin typeface="Calibri"/>
                        </a:rPr>
                        <a:t>New Orleans</a:t>
                      </a:r>
                    </a:p>
                  </a:txBody>
                  <a:tcPr marL="9525" marR="9525" marT="9525" marB="0" anchor="ctr"/>
                </a:tc>
                <a:tc>
                  <a:txBody>
                    <a:bodyPr/>
                    <a:lstStyle/>
                    <a:p>
                      <a:pPr algn="ctr" fontAlgn="b"/>
                      <a:r>
                        <a:rPr lang="en-US" sz="2400" b="0" i="0" u="none" strike="noStrike">
                          <a:solidFill>
                            <a:srgbClr val="000000"/>
                          </a:solidFill>
                          <a:latin typeface="Calibri"/>
                        </a:rPr>
                        <a:t>21–45</a:t>
                      </a:r>
                    </a:p>
                  </a:txBody>
                  <a:tcPr marL="9525" marR="9525" marT="9525" marB="0" anchor="ctr"/>
                </a:tc>
                <a:tc>
                  <a:txBody>
                    <a:bodyPr/>
                    <a:lstStyle/>
                    <a:p>
                      <a:pPr algn="ctr" fontAlgn="b"/>
                      <a:r>
                        <a:rPr lang="en-US" sz="2400" b="0" i="0" u="none" strike="noStrike" dirty="0">
                          <a:solidFill>
                            <a:srgbClr val="000000"/>
                          </a:solidFill>
                          <a:latin typeface="Calibri"/>
                        </a:rPr>
                        <a:t>156</a:t>
                      </a:r>
                    </a:p>
                  </a:txBody>
                  <a:tcPr marL="9525" marR="9525" marT="9525" marB="0" anchor="ctr"/>
                </a:tc>
                <a:tc>
                  <a:txBody>
                    <a:bodyPr/>
                    <a:lstStyle/>
                    <a:p>
                      <a:pPr algn="ctr" fontAlgn="b"/>
                      <a:endParaRPr lang="en-US" sz="2400" b="0" i="0" u="none" strike="noStrike">
                        <a:solidFill>
                          <a:srgbClr val="000000"/>
                        </a:solidFill>
                        <a:latin typeface="Calibri"/>
                      </a:endParaRPr>
                    </a:p>
                  </a:txBody>
                  <a:tcPr marL="9525" marR="9525" marT="9525" marB="0" anchor="ctr"/>
                </a:tc>
              </a:tr>
              <a:tr h="457200">
                <a:tc>
                  <a:txBody>
                    <a:bodyPr/>
                    <a:lstStyle/>
                    <a:p>
                      <a:pPr algn="ctr" fontAlgn="b"/>
                      <a:r>
                        <a:rPr lang="en-US" sz="2400" b="0" i="0" u="none" strike="noStrike">
                          <a:solidFill>
                            <a:srgbClr val="000000"/>
                          </a:solidFill>
                          <a:latin typeface="Calibri"/>
                        </a:rPr>
                        <a:t>Cleveland</a:t>
                      </a:r>
                    </a:p>
                  </a:txBody>
                  <a:tcPr marL="9525" marR="9525" marT="9525" marB="0" anchor="ctr"/>
                </a:tc>
                <a:tc>
                  <a:txBody>
                    <a:bodyPr/>
                    <a:lstStyle/>
                    <a:p>
                      <a:pPr algn="ctr" fontAlgn="b"/>
                      <a:r>
                        <a:rPr lang="en-US" sz="2400" b="0" i="0" u="none" strike="noStrike">
                          <a:solidFill>
                            <a:srgbClr val="000000"/>
                          </a:solidFill>
                          <a:latin typeface="Calibri"/>
                        </a:rPr>
                        <a:t>21–45</a:t>
                      </a:r>
                    </a:p>
                  </a:txBody>
                  <a:tcPr marL="9525" marR="9525" marT="9525" marB="0" anchor="ctr"/>
                </a:tc>
                <a:tc>
                  <a:txBody>
                    <a:bodyPr/>
                    <a:lstStyle/>
                    <a:p>
                      <a:pPr algn="ctr" fontAlgn="b"/>
                      <a:r>
                        <a:rPr lang="en-US" sz="2400" b="0" i="0" u="none" strike="noStrike">
                          <a:solidFill>
                            <a:srgbClr val="000000"/>
                          </a:solidFill>
                          <a:latin typeface="Calibri"/>
                        </a:rPr>
                        <a:t>119</a:t>
                      </a:r>
                    </a:p>
                  </a:txBody>
                  <a:tcPr marL="9525" marR="9525" marT="9525" marB="0" anchor="ctr"/>
                </a:tc>
                <a:tc>
                  <a:txBody>
                    <a:bodyPr/>
                    <a:lstStyle/>
                    <a:p>
                      <a:pPr algn="ctr" fontAlgn="b"/>
                      <a:r>
                        <a:rPr lang="en-US" sz="2400" b="0" i="0" u="none" strike="noStrike" dirty="0">
                          <a:solidFill>
                            <a:srgbClr val="000000"/>
                          </a:solidFill>
                          <a:latin typeface="Calibri"/>
                        </a:rPr>
                        <a:t>0.119</a:t>
                      </a:r>
                    </a:p>
                  </a:txBody>
                  <a:tcPr marL="9525" marR="9525" marT="9525" marB="0" anchor="ctr"/>
                </a:tc>
              </a:tr>
            </a:tbl>
          </a:graphicData>
        </a:graphic>
      </p:graphicFrame>
      <p:graphicFrame>
        <p:nvGraphicFramePr>
          <p:cNvPr id="119810" name="Object 2"/>
          <p:cNvGraphicFramePr>
            <a:graphicFrameLocks noChangeAspect="1"/>
          </p:cNvGraphicFramePr>
          <p:nvPr/>
        </p:nvGraphicFramePr>
        <p:xfrm>
          <a:off x="6959600" y="2590800"/>
          <a:ext cx="1498600" cy="723900"/>
        </p:xfrm>
        <a:graphic>
          <a:graphicData uri="http://schemas.openxmlformats.org/presentationml/2006/ole">
            <mc:AlternateContent xmlns:mc="http://schemas.openxmlformats.org/markup-compatibility/2006">
              <mc:Choice xmlns:v="urn:schemas-microsoft-com:vml" Requires="v">
                <p:oleObj spid="_x0000_s119843" name="Equation" r:id="rId3" imgW="1498320" imgH="723600" progId="Equation.DSMT4">
                  <p:embed/>
                </p:oleObj>
              </mc:Choice>
              <mc:Fallback>
                <p:oleObj name="Equation" r:id="rId3" imgW="1498320" imgH="723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9600" y="2590800"/>
                        <a:ext cx="1498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1" name="Object 3"/>
          <p:cNvGraphicFramePr>
            <a:graphicFrameLocks noChangeAspect="1"/>
          </p:cNvGraphicFramePr>
          <p:nvPr/>
        </p:nvGraphicFramePr>
        <p:xfrm>
          <a:off x="6877050" y="3505200"/>
          <a:ext cx="1663700" cy="723900"/>
        </p:xfrm>
        <a:graphic>
          <a:graphicData uri="http://schemas.openxmlformats.org/presentationml/2006/ole">
            <mc:AlternateContent xmlns:mc="http://schemas.openxmlformats.org/markup-compatibility/2006">
              <mc:Choice xmlns:v="urn:schemas-microsoft-com:vml" Requires="v">
                <p:oleObj spid="_x0000_s119844" name="Equation" r:id="rId5" imgW="1663560" imgH="723600" progId="Equation.DSMT4">
                  <p:embed/>
                </p:oleObj>
              </mc:Choice>
              <mc:Fallback>
                <p:oleObj name="Equation" r:id="rId5" imgW="1663560" imgH="723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77050" y="3505200"/>
                        <a:ext cx="1663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2" name="Object 4"/>
          <p:cNvGraphicFramePr>
            <a:graphicFrameLocks noChangeAspect="1"/>
          </p:cNvGraphicFramePr>
          <p:nvPr/>
        </p:nvGraphicFramePr>
        <p:xfrm>
          <a:off x="6877050" y="4495800"/>
          <a:ext cx="1663700" cy="723900"/>
        </p:xfrm>
        <a:graphic>
          <a:graphicData uri="http://schemas.openxmlformats.org/presentationml/2006/ole">
            <mc:AlternateContent xmlns:mc="http://schemas.openxmlformats.org/markup-compatibility/2006">
              <mc:Choice xmlns:v="urn:schemas-microsoft-com:vml" Requires="v">
                <p:oleObj spid="_x0000_s119845" name="Equation" r:id="rId7" imgW="1663560" imgH="723600" progId="Equation.DSMT4">
                  <p:embed/>
                </p:oleObj>
              </mc:Choice>
              <mc:Fallback>
                <p:oleObj name="Equation" r:id="rId7" imgW="1663560" imgH="7236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77050" y="4495800"/>
                        <a:ext cx="1663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1095</Words>
  <Application>Microsoft Office PowerPoint</Application>
  <PresentationFormat>On-screen Show (4:3)</PresentationFormat>
  <Paragraphs>153</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Calibri</vt:lpstr>
      <vt:lpstr>Courier New</vt:lpstr>
      <vt:lpstr>Arial</vt:lpstr>
      <vt:lpstr>Office Theme</vt:lpstr>
      <vt:lpstr>Equation</vt:lpstr>
      <vt:lpstr>Section 12.3</vt:lpstr>
      <vt:lpstr>Objectives</vt:lpstr>
      <vt:lpstr>Basketball</vt:lpstr>
      <vt:lpstr>A Priori Probability</vt:lpstr>
      <vt:lpstr>Example 1: Using A Priori Probability </vt:lpstr>
      <vt:lpstr>Example 1: Using A Priori Probability (cont.) </vt:lpstr>
      <vt:lpstr>Skill Check #1 </vt:lpstr>
      <vt:lpstr>Example 2: Combinations and the NBA Lottery </vt:lpstr>
      <vt:lpstr>Table 1: 2012 NBA Lottery Draft Order—Based on Overall Record</vt:lpstr>
      <vt:lpstr>Table 1: 2012 NBA Lottery Draft Order—Based on Overall Record (cont.)</vt:lpstr>
      <vt:lpstr>Table 1: 2012 NBA Lottery Draft Order—Based on Overall Record (cont.)</vt:lpstr>
      <vt:lpstr>Example 3: NBA Draft Lottery Probabilities </vt:lpstr>
      <vt:lpstr>Example 3: NBA Draft Lottery Probabilities (cont.) </vt:lpstr>
      <vt:lpstr>Points per Game (PPG) </vt:lpstr>
      <vt:lpstr>Example 4: Calculating Points per Game </vt:lpstr>
      <vt:lpstr>Example 4: Calculating Points per Game (cont.) </vt:lpstr>
      <vt:lpstr>Skill Check #2 </vt:lpstr>
      <vt:lpstr>Field Goal Percentage (FG%) </vt:lpstr>
      <vt:lpstr>Example 5: Calculating Field Goal Percentage </vt:lpstr>
      <vt:lpstr>Example 5: Calculating Field Goal Percentage (cont.) </vt:lpstr>
      <vt:lpstr>Example 5: Calculating Field Goal Percentage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431</cp:revision>
  <dcterms:created xsi:type="dcterms:W3CDTF">2013-04-26T14:43:13Z</dcterms:created>
  <dcterms:modified xsi:type="dcterms:W3CDTF">2017-08-03T18:36:42Z</dcterms:modified>
</cp:coreProperties>
</file>