
<file path=[Content_Types].xml><?xml version="1.0" encoding="utf-8"?>
<Types xmlns="http://schemas.openxmlformats.org/package/2006/content-types">
  <Default Extension="png" ContentType="image/png"/>
  <Default Extension="tmp"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0"/>
  </p:notesMasterIdLst>
  <p:handoutMasterIdLst>
    <p:handoutMasterId r:id="rId31"/>
  </p:handoutMasterIdLst>
  <p:sldIdLst>
    <p:sldId id="256" r:id="rId2"/>
    <p:sldId id="258" r:id="rId3"/>
    <p:sldId id="283" r:id="rId4"/>
    <p:sldId id="259" r:id="rId5"/>
    <p:sldId id="284"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2" r:id="rId27"/>
    <p:sldId id="280" r:id="rId28"/>
    <p:sldId id="281" r:id="rId29"/>
  </p:sldIdLst>
  <p:sldSz cx="9144000" cy="6858000" type="screen4x3"/>
  <p:notesSz cx="6858000" cy="9144000"/>
  <p:embeddedFontLst>
    <p:embeddedFont>
      <p:font typeface="Calibri" panose="020F0502020204030204" pitchFamily="34" charset="0"/>
      <p:regular r:id="rId32"/>
      <p:bold r:id="rId33"/>
      <p:italic r:id="rId34"/>
      <p:boldItalic r:id="rId3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7E"/>
    <a:srgbClr val="0000FF"/>
    <a:srgbClr val="000099"/>
    <a:srgbClr val="000000"/>
    <a:srgbClr val="FFFFCC"/>
    <a:srgbClr val="92B1D6"/>
    <a:srgbClr val="B3C9E3"/>
    <a:srgbClr val="366092"/>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95" autoAdjust="0"/>
    <p:restoredTop sz="94709" autoAdjust="0"/>
  </p:normalViewPr>
  <p:slideViewPr>
    <p:cSldViewPr>
      <p:cViewPr varScale="1">
        <p:scale>
          <a:sx n="71" d="100"/>
          <a:sy n="71" d="100"/>
        </p:scale>
        <p:origin x="1446"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font" Target="fonts/font4.fntdata"/><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0.wmf"/><Relationship Id="rId2" Type="http://schemas.openxmlformats.org/officeDocument/2006/relationships/image" Target="../media/image39.wmf"/><Relationship Id="rId1" Type="http://schemas.openxmlformats.org/officeDocument/2006/relationships/image" Target="../media/image38.wmf"/><Relationship Id="rId6" Type="http://schemas.openxmlformats.org/officeDocument/2006/relationships/image" Target="../media/image43.wmf"/><Relationship Id="rId5" Type="http://schemas.openxmlformats.org/officeDocument/2006/relationships/image" Target="../media/image42.wmf"/><Relationship Id="rId4" Type="http://schemas.openxmlformats.org/officeDocument/2006/relationships/image" Target="../media/image41.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image" Target="../media/image11.wmf"/><Relationship Id="rId1" Type="http://schemas.openxmlformats.org/officeDocument/2006/relationships/image" Target="../media/image10.wmf"/><Relationship Id="rId5" Type="http://schemas.openxmlformats.org/officeDocument/2006/relationships/image" Target="../media/image14.wmf"/><Relationship Id="rId4" Type="http://schemas.openxmlformats.org/officeDocument/2006/relationships/image" Target="../media/image13.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 Id="rId5" Type="http://schemas.openxmlformats.org/officeDocument/2006/relationships/image" Target="../media/image20.wmf"/><Relationship Id="rId4" Type="http://schemas.openxmlformats.org/officeDocument/2006/relationships/image" Target="../media/image1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4" Type="http://schemas.openxmlformats.org/officeDocument/2006/relationships/image" Target="../media/image24.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6.wmf"/><Relationship Id="rId1" Type="http://schemas.openxmlformats.org/officeDocument/2006/relationships/image" Target="../media/image2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5.wmf"/><Relationship Id="rId2" Type="http://schemas.openxmlformats.org/officeDocument/2006/relationships/image" Target="../media/image34.wmf"/><Relationship Id="rId1" Type="http://schemas.openxmlformats.org/officeDocument/2006/relationships/image" Target="../media/image33.wmf"/><Relationship Id="rId5" Type="http://schemas.openxmlformats.org/officeDocument/2006/relationships/image" Target="../media/image37.wmf"/><Relationship Id="rId4" Type="http://schemas.openxmlformats.org/officeDocument/2006/relationships/image" Target="../media/image3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3.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5.bin"/></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9.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11" Type="http://schemas.openxmlformats.org/officeDocument/2006/relationships/oleObject" Target="../embeddings/oleObject11.bin"/><Relationship Id="rId5" Type="http://schemas.openxmlformats.org/officeDocument/2006/relationships/oleObject" Target="../embeddings/oleObject8.bin"/><Relationship Id="rId10" Type="http://schemas.openxmlformats.org/officeDocument/2006/relationships/image" Target="../media/image13.wmf"/><Relationship Id="rId4" Type="http://schemas.openxmlformats.org/officeDocument/2006/relationships/image" Target="../media/image10.wmf"/><Relationship Id="rId9" Type="http://schemas.openxmlformats.org/officeDocument/2006/relationships/oleObject" Target="../embeddings/oleObject10.bin"/></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20.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7.wmf"/><Relationship Id="rId11" Type="http://schemas.openxmlformats.org/officeDocument/2006/relationships/oleObject" Target="../embeddings/oleObject16.bin"/><Relationship Id="rId5" Type="http://schemas.openxmlformats.org/officeDocument/2006/relationships/oleObject" Target="../embeddings/oleObject13.bin"/><Relationship Id="rId10" Type="http://schemas.openxmlformats.org/officeDocument/2006/relationships/image" Target="../media/image19.wmf"/><Relationship Id="rId4" Type="http://schemas.openxmlformats.org/officeDocument/2006/relationships/image" Target="../media/image16.wmf"/><Relationship Id="rId9" Type="http://schemas.openxmlformats.org/officeDocument/2006/relationships/oleObject" Target="../embeddings/oleObject15.bin"/></Relationships>
</file>

<file path=ppt/slides/_rels/slide18.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2.wmf"/><Relationship Id="rId5" Type="http://schemas.openxmlformats.org/officeDocument/2006/relationships/oleObject" Target="../embeddings/oleObject18.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0.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6.wmf"/><Relationship Id="rId5" Type="http://schemas.openxmlformats.org/officeDocument/2006/relationships/oleObject" Target="../embeddings/oleObject22.bin"/><Relationship Id="rId4" Type="http://schemas.openxmlformats.org/officeDocument/2006/relationships/image" Target="../media/image25.wmf"/></Relationships>
</file>

<file path=ppt/slides/_rels/slide22.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28.bin"/><Relationship Id="rId3" Type="http://schemas.openxmlformats.org/officeDocument/2006/relationships/oleObject" Target="../embeddings/oleObject23.bin"/><Relationship Id="rId7" Type="http://schemas.openxmlformats.org/officeDocument/2006/relationships/oleObject" Target="../embeddings/oleObject25.bin"/><Relationship Id="rId12"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8.wmf"/><Relationship Id="rId11" Type="http://schemas.openxmlformats.org/officeDocument/2006/relationships/oleObject" Target="../embeddings/oleObject27.bin"/><Relationship Id="rId5" Type="http://schemas.openxmlformats.org/officeDocument/2006/relationships/oleObject" Target="../embeddings/oleObject24.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6.bin"/><Relationship Id="rId14" Type="http://schemas.openxmlformats.org/officeDocument/2006/relationships/image" Target="../media/image32.wmf"/></Relationships>
</file>

<file path=ppt/slides/_rels/slide23.x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image" Target="../media/image37.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4.wmf"/><Relationship Id="rId11" Type="http://schemas.openxmlformats.org/officeDocument/2006/relationships/oleObject" Target="../embeddings/oleObject33.bin"/><Relationship Id="rId5" Type="http://schemas.openxmlformats.org/officeDocument/2006/relationships/oleObject" Target="../embeddings/oleObject30.bin"/><Relationship Id="rId10" Type="http://schemas.openxmlformats.org/officeDocument/2006/relationships/image" Target="../media/image36.wmf"/><Relationship Id="rId4" Type="http://schemas.openxmlformats.org/officeDocument/2006/relationships/image" Target="../media/image33.wmf"/><Relationship Id="rId9" Type="http://schemas.openxmlformats.org/officeDocument/2006/relationships/oleObject" Target="../embeddings/oleObject32.bin"/></Relationships>
</file>

<file path=ppt/slides/_rels/slide24.xml.rels><?xml version="1.0" encoding="UTF-8" standalone="yes"?>
<Relationships xmlns="http://schemas.openxmlformats.org/package/2006/relationships"><Relationship Id="rId8" Type="http://schemas.openxmlformats.org/officeDocument/2006/relationships/image" Target="../media/image40.wmf"/><Relationship Id="rId13" Type="http://schemas.openxmlformats.org/officeDocument/2006/relationships/oleObject" Target="../embeddings/oleObject39.bin"/><Relationship Id="rId3" Type="http://schemas.openxmlformats.org/officeDocument/2006/relationships/oleObject" Target="../embeddings/oleObject34.bin"/><Relationship Id="rId7" Type="http://schemas.openxmlformats.org/officeDocument/2006/relationships/oleObject" Target="../embeddings/oleObject36.bin"/><Relationship Id="rId12" Type="http://schemas.openxmlformats.org/officeDocument/2006/relationships/image" Target="../media/image42.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9.wmf"/><Relationship Id="rId11" Type="http://schemas.openxmlformats.org/officeDocument/2006/relationships/oleObject" Target="../embeddings/oleObject38.bin"/><Relationship Id="rId5" Type="http://schemas.openxmlformats.org/officeDocument/2006/relationships/oleObject" Target="../embeddings/oleObject35.bin"/><Relationship Id="rId10" Type="http://schemas.openxmlformats.org/officeDocument/2006/relationships/image" Target="../media/image41.wmf"/><Relationship Id="rId4" Type="http://schemas.openxmlformats.org/officeDocument/2006/relationships/image" Target="../media/image38.wmf"/><Relationship Id="rId9" Type="http://schemas.openxmlformats.org/officeDocument/2006/relationships/oleObject" Target="../embeddings/oleObject37.bin"/><Relationship Id="rId14" Type="http://schemas.openxmlformats.org/officeDocument/2006/relationships/image" Target="../media/image43.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tmp"/><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12.4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pPr>
            <a:r>
              <a:rPr lang="en-US" b="1" i="1" dirty="0" smtClean="0"/>
              <a:t>Additional Sports: Tennis, Golf, and Track &amp; Field </a:t>
            </a:r>
            <a:endParaRPr lang="en-US" b="1" i="1" dirty="0">
              <a:solidFill>
                <a:srgbClr val="36609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Probability of Winning a Point (cont.)</a:t>
            </a:r>
            <a:endParaRPr lang="en-US" dirty="0"/>
          </a:p>
        </p:txBody>
      </p:sp>
      <p:sp>
        <p:nvSpPr>
          <p:cNvPr id="3" name="Content Placeholder 2"/>
          <p:cNvSpPr>
            <a:spLocks noGrp="1"/>
          </p:cNvSpPr>
          <p:nvPr>
            <p:ph idx="1"/>
          </p:nvPr>
        </p:nvSpPr>
        <p:spPr/>
        <p:txBody>
          <a:bodyPr>
            <a:normAutofit/>
          </a:bodyPr>
          <a:lstStyle/>
          <a:p>
            <a:r>
              <a:rPr lang="en-US" dirty="0" smtClean="0"/>
              <a:t>Using the formula we developed, the solution can be calculated as follows.</a:t>
            </a:r>
          </a:p>
          <a:p>
            <a:endParaRPr lang="en-US" dirty="0" smtClean="0"/>
          </a:p>
          <a:p>
            <a:endParaRPr lang="en-US" dirty="0" smtClean="0"/>
          </a:p>
          <a:p>
            <a:endParaRPr lang="en-US" dirty="0" smtClean="0"/>
          </a:p>
          <a:p>
            <a:endParaRPr lang="en-US" dirty="0" smtClean="0"/>
          </a:p>
          <a:p>
            <a:endParaRPr lang="en-US" dirty="0" smtClean="0"/>
          </a:p>
        </p:txBody>
      </p:sp>
      <p:graphicFrame>
        <p:nvGraphicFramePr>
          <p:cNvPr id="121860" name="Object 4"/>
          <p:cNvGraphicFramePr>
            <a:graphicFrameLocks noChangeAspect="1"/>
          </p:cNvGraphicFramePr>
          <p:nvPr/>
        </p:nvGraphicFramePr>
        <p:xfrm>
          <a:off x="533400" y="2439294"/>
          <a:ext cx="6502400" cy="977900"/>
        </p:xfrm>
        <a:graphic>
          <a:graphicData uri="http://schemas.openxmlformats.org/presentationml/2006/ole">
            <mc:AlternateContent xmlns:mc="http://schemas.openxmlformats.org/markup-compatibility/2006">
              <mc:Choice xmlns:v="urn:schemas-microsoft-com:vml" Requires="v">
                <p:oleObj spid="_x0000_s121900" name="Equation" r:id="rId3" imgW="6502320" imgH="977760" progId="Equation.DSMT4">
                  <p:embed/>
                </p:oleObj>
              </mc:Choice>
              <mc:Fallback>
                <p:oleObj name="Equation" r:id="rId3" imgW="6502320" imgH="9777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439294"/>
                        <a:ext cx="65024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1861" name="Object 5"/>
          <p:cNvGraphicFramePr>
            <a:graphicFrameLocks noChangeAspect="1"/>
          </p:cNvGraphicFramePr>
          <p:nvPr/>
        </p:nvGraphicFramePr>
        <p:xfrm>
          <a:off x="4171426" y="3517006"/>
          <a:ext cx="3035300" cy="977900"/>
        </p:xfrm>
        <a:graphic>
          <a:graphicData uri="http://schemas.openxmlformats.org/presentationml/2006/ole">
            <mc:AlternateContent xmlns:mc="http://schemas.openxmlformats.org/markup-compatibility/2006">
              <mc:Choice xmlns:v="urn:schemas-microsoft-com:vml" Requires="v">
                <p:oleObj spid="_x0000_s121901" name="Equation" r:id="rId5" imgW="3035160" imgH="977760" progId="Equation.DSMT4">
                  <p:embed/>
                </p:oleObj>
              </mc:Choice>
              <mc:Fallback>
                <p:oleObj name="Equation" r:id="rId5" imgW="3035160" imgH="97776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71426" y="3517006"/>
                        <a:ext cx="30353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1862" name="Object 6"/>
          <p:cNvGraphicFramePr>
            <a:graphicFrameLocks noChangeAspect="1"/>
          </p:cNvGraphicFramePr>
          <p:nvPr/>
        </p:nvGraphicFramePr>
        <p:xfrm>
          <a:off x="4174416" y="4599342"/>
          <a:ext cx="2476500" cy="876300"/>
        </p:xfrm>
        <a:graphic>
          <a:graphicData uri="http://schemas.openxmlformats.org/presentationml/2006/ole">
            <mc:AlternateContent xmlns:mc="http://schemas.openxmlformats.org/markup-compatibility/2006">
              <mc:Choice xmlns:v="urn:schemas-microsoft-com:vml" Requires="v">
                <p:oleObj spid="_x0000_s121902" name="Equation" r:id="rId7" imgW="2476440" imgH="876240" progId="Equation.DSMT4">
                  <p:embed/>
                </p:oleObj>
              </mc:Choice>
              <mc:Fallback>
                <p:oleObj name="Equation" r:id="rId7" imgW="2476440" imgH="8762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174416" y="4599342"/>
                        <a:ext cx="2476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1863" name="Object 7"/>
          <p:cNvGraphicFramePr>
            <a:graphicFrameLocks noChangeAspect="1"/>
          </p:cNvGraphicFramePr>
          <p:nvPr/>
        </p:nvGraphicFramePr>
        <p:xfrm>
          <a:off x="6667500" y="4911016"/>
          <a:ext cx="1104900" cy="292100"/>
        </p:xfrm>
        <a:graphic>
          <a:graphicData uri="http://schemas.openxmlformats.org/presentationml/2006/ole">
            <mc:AlternateContent xmlns:mc="http://schemas.openxmlformats.org/markup-compatibility/2006">
              <mc:Choice xmlns:v="urn:schemas-microsoft-com:vml" Requires="v">
                <p:oleObj spid="_x0000_s121903" name="Equation" r:id="rId9" imgW="1104840" imgH="291960" progId="Equation.DSMT4">
                  <p:embed/>
                </p:oleObj>
              </mc:Choice>
              <mc:Fallback>
                <p:oleObj name="Equation" r:id="rId9" imgW="1104840" imgH="29196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667500" y="4911016"/>
                        <a:ext cx="1104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186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186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186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186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Probability of Winning a Point (cont.)</a:t>
            </a:r>
            <a:endParaRPr lang="en-US" dirty="0"/>
          </a:p>
        </p:txBody>
      </p:sp>
      <p:sp>
        <p:nvSpPr>
          <p:cNvPr id="3" name="Content Placeholder 2"/>
          <p:cNvSpPr>
            <a:spLocks noGrp="1"/>
          </p:cNvSpPr>
          <p:nvPr>
            <p:ph idx="1"/>
          </p:nvPr>
        </p:nvSpPr>
        <p:spPr/>
        <p:txBody>
          <a:bodyPr>
            <a:normAutofit/>
          </a:bodyPr>
          <a:lstStyle/>
          <a:p>
            <a:r>
              <a:rPr lang="en-US" dirty="0" smtClean="0"/>
              <a:t>So, the probability that Jack wins two points and </a:t>
            </a:r>
            <a:r>
              <a:rPr lang="en-US" dirty="0" err="1" smtClean="0"/>
              <a:t>Glinda</a:t>
            </a:r>
            <a:r>
              <a:rPr lang="en-US" dirty="0" smtClean="0"/>
              <a:t> wins one is </a:t>
            </a:r>
            <a:r>
              <a:rPr lang="en-US" dirty="0" smtClean="0">
                <a:solidFill>
                  <a:srgbClr val="FF0000"/>
                </a:solidFill>
              </a:rPr>
              <a:t>0.288</a:t>
            </a:r>
            <a:r>
              <a:rPr lang="en-US" dirty="0" smtClean="0"/>
              <a:t>.</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3907" name="Object 3"/>
          <p:cNvGraphicFramePr>
            <a:graphicFrameLocks noChangeAspect="1"/>
          </p:cNvGraphicFramePr>
          <p:nvPr/>
        </p:nvGraphicFramePr>
        <p:xfrm>
          <a:off x="533400" y="4381500"/>
          <a:ext cx="7886700" cy="1562100"/>
        </p:xfrm>
        <a:graphic>
          <a:graphicData uri="http://schemas.openxmlformats.org/presentationml/2006/ole">
            <mc:AlternateContent xmlns:mc="http://schemas.openxmlformats.org/markup-compatibility/2006">
              <mc:Choice xmlns:v="urn:schemas-microsoft-com:vml" Requires="v">
                <p:oleObj spid="_x0000_s123917" name="Equation" r:id="rId3" imgW="7886520" imgH="1562040" progId="Equation.DSMT4">
                  <p:embed/>
                </p:oleObj>
              </mc:Choice>
              <mc:Fallback>
                <p:oleObj name="Equation" r:id="rId3" imgW="7886520" imgH="1562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381500"/>
                        <a:ext cx="7886700" cy="156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algn="ctr"/>
            <a:r>
              <a:rPr lang="en-US" b="1" dirty="0" smtClean="0">
                <a:solidFill>
                  <a:srgbClr val="000000"/>
                </a:solidFill>
              </a:rPr>
              <a:t>Skill Check #1</a:t>
            </a:r>
          </a:p>
          <a:p>
            <a:r>
              <a:rPr lang="en-US" dirty="0" smtClean="0">
                <a:solidFill>
                  <a:srgbClr val="000000"/>
                </a:solidFill>
              </a:rPr>
              <a:t>Using the probabilities from Example 2, determine the probability that </a:t>
            </a:r>
            <a:r>
              <a:rPr lang="en-US" dirty="0" err="1" smtClean="0">
                <a:solidFill>
                  <a:srgbClr val="000000"/>
                </a:solidFill>
              </a:rPr>
              <a:t>Glinda</a:t>
            </a:r>
            <a:r>
              <a:rPr lang="en-US" dirty="0" smtClean="0">
                <a:solidFill>
                  <a:srgbClr val="000000"/>
                </a:solidFill>
              </a:rPr>
              <a:t> wins a game of tennis against Jack where Jack wins two points and </a:t>
            </a:r>
            <a:r>
              <a:rPr lang="en-US" dirty="0" err="1" smtClean="0">
                <a:solidFill>
                  <a:srgbClr val="000000"/>
                </a:solidFill>
              </a:rPr>
              <a:t>Glinda</a:t>
            </a:r>
            <a:r>
              <a:rPr lang="en-US" dirty="0" smtClean="0">
                <a:solidFill>
                  <a:srgbClr val="000000"/>
                </a:solidFill>
              </a:rPr>
              <a:t> wins four points.  </a:t>
            </a:r>
            <a:endParaRPr lang="en-US" dirty="0">
              <a:solidFill>
                <a:srgbClr val="000000"/>
              </a:solidFill>
            </a:endParaRPr>
          </a:p>
        </p:txBody>
      </p:sp>
      <p:sp>
        <p:nvSpPr>
          <p:cNvPr id="5" name="Rectangle 4"/>
          <p:cNvSpPr/>
          <p:nvPr/>
        </p:nvSpPr>
        <p:spPr>
          <a:xfrm>
            <a:off x="457200" y="3810000"/>
            <a:ext cx="8229600" cy="523220"/>
          </a:xfrm>
          <a:prstGeom prst="rect">
            <a:avLst/>
          </a:prstGeom>
        </p:spPr>
        <p:txBody>
          <a:bodyPr wrap="square">
            <a:spAutoFit/>
          </a:bodyPr>
          <a:lstStyle/>
          <a:p>
            <a:r>
              <a:rPr lang="af-ZA" sz="2800" dirty="0" smtClean="0">
                <a:solidFill>
                  <a:srgbClr val="000000"/>
                </a:solidFill>
              </a:rPr>
              <a:t>Answers:</a:t>
            </a:r>
            <a:endParaRPr lang="af-ZA" sz="2800"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39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Miles per Hour to Feet per Second </a:t>
            </a:r>
            <a:endParaRPr lang="en-US" dirty="0"/>
          </a:p>
        </p:txBody>
      </p:sp>
      <p:sp>
        <p:nvSpPr>
          <p:cNvPr id="3" name="Content Placeholder 2"/>
          <p:cNvSpPr>
            <a:spLocks noGrp="1"/>
          </p:cNvSpPr>
          <p:nvPr>
            <p:ph idx="1"/>
          </p:nvPr>
        </p:nvSpPr>
        <p:spPr/>
        <p:txBody>
          <a:bodyPr/>
          <a:lstStyle/>
          <a:p>
            <a:r>
              <a:rPr lang="en-US" dirty="0" smtClean="0"/>
              <a:t>If a car is traveling at </a:t>
            </a:r>
            <a:r>
              <a:rPr lang="en-US" dirty="0" smtClean="0">
                <a:solidFill>
                  <a:srgbClr val="0000FF"/>
                </a:solidFill>
              </a:rPr>
              <a:t>70</a:t>
            </a:r>
            <a:r>
              <a:rPr lang="en-US" dirty="0" smtClean="0"/>
              <a:t> miles per hour, what is the car’s speed in feet per second? </a:t>
            </a:r>
          </a:p>
          <a:p>
            <a:r>
              <a:rPr lang="en-US" b="1" dirty="0" smtClean="0"/>
              <a:t>Solution </a:t>
            </a:r>
          </a:p>
          <a:p>
            <a:r>
              <a:rPr lang="en-US" dirty="0" smtClean="0"/>
              <a:t>We find the following based on our knowledge of proportions of time and distance.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Miles per Hour to Feet per Second (cont.) </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So, a car traveling at 70 mi/hr is traveling at </a:t>
            </a:r>
            <a:r>
              <a:rPr lang="en-US" dirty="0" smtClean="0">
                <a:solidFill>
                  <a:srgbClr val="FF0000"/>
                </a:solidFill>
              </a:rPr>
              <a:t>102.667 ft/sec</a:t>
            </a:r>
            <a:r>
              <a:rPr lang="en-US" dirty="0" smtClean="0"/>
              <a:t>. </a:t>
            </a:r>
            <a:endParaRPr lang="en-US" dirty="0"/>
          </a:p>
        </p:txBody>
      </p:sp>
      <p:graphicFrame>
        <p:nvGraphicFramePr>
          <p:cNvPr id="124931" name="Object 3"/>
          <p:cNvGraphicFramePr>
            <a:graphicFrameLocks noChangeAspect="1"/>
          </p:cNvGraphicFramePr>
          <p:nvPr/>
        </p:nvGraphicFramePr>
        <p:xfrm>
          <a:off x="2079286" y="1371600"/>
          <a:ext cx="4813300" cy="838200"/>
        </p:xfrm>
        <a:graphic>
          <a:graphicData uri="http://schemas.openxmlformats.org/presentationml/2006/ole">
            <mc:AlternateContent xmlns:mc="http://schemas.openxmlformats.org/markup-compatibility/2006">
              <mc:Choice xmlns:v="urn:schemas-microsoft-com:vml" Requires="v">
                <p:oleObj spid="_x0000_s124981" name="Equation" r:id="rId3" imgW="4813200" imgH="838080" progId="Equation.DSMT4">
                  <p:embed/>
                </p:oleObj>
              </mc:Choice>
              <mc:Fallback>
                <p:oleObj name="Equation" r:id="rId3" imgW="481320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79286" y="1371600"/>
                        <a:ext cx="4813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4932" name="Object 4"/>
          <p:cNvGraphicFramePr>
            <a:graphicFrameLocks noChangeAspect="1"/>
          </p:cNvGraphicFramePr>
          <p:nvPr/>
        </p:nvGraphicFramePr>
        <p:xfrm>
          <a:off x="3048000" y="2403475"/>
          <a:ext cx="3898900" cy="838200"/>
        </p:xfrm>
        <a:graphic>
          <a:graphicData uri="http://schemas.openxmlformats.org/presentationml/2006/ole">
            <mc:AlternateContent xmlns:mc="http://schemas.openxmlformats.org/markup-compatibility/2006">
              <mc:Choice xmlns:v="urn:schemas-microsoft-com:vml" Requires="v">
                <p:oleObj spid="_x0000_s124982" name="Equation" r:id="rId5" imgW="3898800" imgH="838080" progId="Equation.DSMT4">
                  <p:embed/>
                </p:oleObj>
              </mc:Choice>
              <mc:Fallback>
                <p:oleObj name="Equation" r:id="rId5" imgW="38988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0" y="2403475"/>
                        <a:ext cx="3898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4933" name="Object 5"/>
          <p:cNvGraphicFramePr>
            <a:graphicFrameLocks noChangeAspect="1"/>
          </p:cNvGraphicFramePr>
          <p:nvPr/>
        </p:nvGraphicFramePr>
        <p:xfrm>
          <a:off x="3004074" y="3423174"/>
          <a:ext cx="2184400" cy="876300"/>
        </p:xfrm>
        <a:graphic>
          <a:graphicData uri="http://schemas.openxmlformats.org/presentationml/2006/ole">
            <mc:AlternateContent xmlns:mc="http://schemas.openxmlformats.org/markup-compatibility/2006">
              <mc:Choice xmlns:v="urn:schemas-microsoft-com:vml" Requires="v">
                <p:oleObj spid="_x0000_s124983" name="Equation" r:id="rId7" imgW="2184120" imgH="876240" progId="Equation.DSMT4">
                  <p:embed/>
                </p:oleObj>
              </mc:Choice>
              <mc:Fallback>
                <p:oleObj name="Equation" r:id="rId7" imgW="2184120" imgH="876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04074" y="3423174"/>
                        <a:ext cx="21844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4934" name="Object 6"/>
          <p:cNvGraphicFramePr>
            <a:graphicFrameLocks noChangeAspect="1"/>
          </p:cNvGraphicFramePr>
          <p:nvPr/>
        </p:nvGraphicFramePr>
        <p:xfrm>
          <a:off x="5198184" y="3461274"/>
          <a:ext cx="1866900" cy="838200"/>
        </p:xfrm>
        <a:graphic>
          <a:graphicData uri="http://schemas.openxmlformats.org/presentationml/2006/ole">
            <mc:AlternateContent xmlns:mc="http://schemas.openxmlformats.org/markup-compatibility/2006">
              <mc:Choice xmlns:v="urn:schemas-microsoft-com:vml" Requires="v">
                <p:oleObj spid="_x0000_s124984" name="Equation" r:id="rId9" imgW="1866600" imgH="838080" progId="Equation.DSMT4">
                  <p:embed/>
                </p:oleObj>
              </mc:Choice>
              <mc:Fallback>
                <p:oleObj name="Equation" r:id="rId9" imgW="18666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198184" y="3461274"/>
                        <a:ext cx="186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4935" name="Object 7"/>
          <p:cNvGraphicFramePr>
            <a:graphicFrameLocks noChangeAspect="1"/>
          </p:cNvGraphicFramePr>
          <p:nvPr/>
        </p:nvGraphicFramePr>
        <p:xfrm>
          <a:off x="2994210" y="4445000"/>
          <a:ext cx="2413000" cy="431800"/>
        </p:xfrm>
        <a:graphic>
          <a:graphicData uri="http://schemas.openxmlformats.org/presentationml/2006/ole">
            <mc:AlternateContent xmlns:mc="http://schemas.openxmlformats.org/markup-compatibility/2006">
              <mc:Choice xmlns:v="urn:schemas-microsoft-com:vml" Requires="v">
                <p:oleObj spid="_x0000_s124985" name="Equation" r:id="rId11" imgW="2412720" imgH="431640" progId="Equation.DSMT4">
                  <p:embed/>
                </p:oleObj>
              </mc:Choice>
              <mc:Fallback>
                <p:oleObj name="Equation" r:id="rId11" imgW="2412720" imgH="4316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994210" y="4445000"/>
                        <a:ext cx="2413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0" name="Straight Connector 9"/>
          <p:cNvCxnSpPr/>
          <p:nvPr/>
        </p:nvCxnSpPr>
        <p:spPr>
          <a:xfrm rot="5400000" flipH="1" flipV="1">
            <a:off x="4975410" y="244915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flipH="1" flipV="1">
            <a:off x="3886200" y="24384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flipH="1" flipV="1">
            <a:off x="6400800" y="295028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flipH="1" flipV="1">
            <a:off x="3733800" y="29718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49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493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493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493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Reaction Time to a Tennis Serve </a:t>
            </a:r>
            <a:endParaRPr lang="en-US" dirty="0"/>
          </a:p>
        </p:txBody>
      </p:sp>
      <p:sp>
        <p:nvSpPr>
          <p:cNvPr id="3" name="Content Placeholder 2"/>
          <p:cNvSpPr>
            <a:spLocks noGrp="1"/>
          </p:cNvSpPr>
          <p:nvPr>
            <p:ph idx="1"/>
          </p:nvPr>
        </p:nvSpPr>
        <p:spPr/>
        <p:txBody>
          <a:bodyPr/>
          <a:lstStyle/>
          <a:p>
            <a:r>
              <a:rPr lang="en-US" dirty="0" smtClean="0"/>
              <a:t>Venus Williams holds the record for the fastest women’s tennis serve at </a:t>
            </a:r>
            <a:r>
              <a:rPr lang="en-US" dirty="0" smtClean="0">
                <a:solidFill>
                  <a:srgbClr val="0000FF"/>
                </a:solidFill>
              </a:rPr>
              <a:t>129</a:t>
            </a:r>
            <a:r>
              <a:rPr lang="en-US" dirty="0" smtClean="0"/>
              <a:t> miles per hour. Using the standard dimensions of a tennis court, how long does the player returning the serve have to react to the ball? </a:t>
            </a:r>
          </a:p>
          <a:p>
            <a:r>
              <a:rPr lang="en-US" b="1" dirty="0" smtClean="0"/>
              <a:t>Solution </a:t>
            </a:r>
          </a:p>
          <a:p>
            <a:r>
              <a:rPr lang="en-US" dirty="0" smtClean="0"/>
              <a:t>We must take into account the information we have regarding the velocity of the ball reaching the player. If we assume that the ball will reach the returning player at 75% of its initial velocity, then the ball has an average velocity of </a:t>
            </a:r>
            <a:r>
              <a:rPr lang="en-US" dirty="0" smtClean="0">
                <a:solidFill>
                  <a:srgbClr val="00007E"/>
                </a:solidFill>
              </a:rPr>
              <a:t>0.75 ∙ 129 = 96.75</a:t>
            </a:r>
            <a:r>
              <a:rPr lang="en-US" dirty="0" smtClean="0"/>
              <a:t> mi/hr.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Reaction Time to a Tennis Serve (cont.) </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From Figure 3, we can see that the length of the court is 78 feet. </a:t>
            </a:r>
            <a:endParaRPr lang="en-US" dirty="0"/>
          </a:p>
        </p:txBody>
      </p:sp>
      <p:pic>
        <p:nvPicPr>
          <p:cNvPr id="125954" name="Picture 2"/>
          <p:cNvPicPr>
            <a:picLocks noChangeAspect="1" noChangeArrowheads="1"/>
          </p:cNvPicPr>
          <p:nvPr/>
        </p:nvPicPr>
        <p:blipFill>
          <a:blip r:embed="rId2"/>
          <a:srcRect/>
          <a:stretch>
            <a:fillRect/>
          </a:stretch>
        </p:blipFill>
        <p:spPr bwMode="auto">
          <a:xfrm>
            <a:off x="2667000" y="1447800"/>
            <a:ext cx="3657600" cy="32480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Reaction Time to a Tennis Serve (cont.) </a:t>
            </a:r>
            <a:endParaRPr lang="en-US" dirty="0"/>
          </a:p>
        </p:txBody>
      </p:sp>
      <p:cxnSp>
        <p:nvCxnSpPr>
          <p:cNvPr id="8" name="Straight Connector 7"/>
          <p:cNvCxnSpPr/>
          <p:nvPr/>
        </p:nvCxnSpPr>
        <p:spPr>
          <a:xfrm rot="5400000" flipH="1" flipV="1">
            <a:off x="4049358" y="298255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26980" name="Object 4"/>
          <p:cNvGraphicFramePr>
            <a:graphicFrameLocks noChangeAspect="1"/>
          </p:cNvGraphicFramePr>
          <p:nvPr>
            <p:extLst>
              <p:ext uri="{D42A27DB-BD31-4B8C-83A1-F6EECF244321}">
                <p14:modId xmlns:p14="http://schemas.microsoft.com/office/powerpoint/2010/main" val="2061790769"/>
              </p:ext>
            </p:extLst>
          </p:nvPr>
        </p:nvGraphicFramePr>
        <p:xfrm>
          <a:off x="1447800" y="1894242"/>
          <a:ext cx="5676900" cy="838200"/>
        </p:xfrm>
        <a:graphic>
          <a:graphicData uri="http://schemas.openxmlformats.org/presentationml/2006/ole">
            <mc:AlternateContent xmlns:mc="http://schemas.openxmlformats.org/markup-compatibility/2006">
              <mc:Choice xmlns:v="urn:schemas-microsoft-com:vml" Requires="v">
                <p:oleObj spid="_x0000_s127030" name="Equation" r:id="rId3" imgW="5676840" imgH="838080" progId="Equation.DSMT4">
                  <p:embed/>
                </p:oleObj>
              </mc:Choice>
              <mc:Fallback>
                <p:oleObj name="Equation" r:id="rId3" imgW="567684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1894242"/>
                        <a:ext cx="5676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6981" name="Object 5"/>
          <p:cNvGraphicFramePr>
            <a:graphicFrameLocks noChangeAspect="1"/>
          </p:cNvGraphicFramePr>
          <p:nvPr>
            <p:extLst>
              <p:ext uri="{D42A27DB-BD31-4B8C-83A1-F6EECF244321}">
                <p14:modId xmlns:p14="http://schemas.microsoft.com/office/powerpoint/2010/main" val="4250902766"/>
              </p:ext>
            </p:extLst>
          </p:nvPr>
        </p:nvGraphicFramePr>
        <p:xfrm>
          <a:off x="2809875" y="2936875"/>
          <a:ext cx="4330700" cy="838200"/>
        </p:xfrm>
        <a:graphic>
          <a:graphicData uri="http://schemas.openxmlformats.org/presentationml/2006/ole">
            <mc:AlternateContent xmlns:mc="http://schemas.openxmlformats.org/markup-compatibility/2006">
              <mc:Choice xmlns:v="urn:schemas-microsoft-com:vml" Requires="v">
                <p:oleObj spid="_x0000_s127031" name="Equation" r:id="rId5" imgW="4330440" imgH="838080" progId="Equation.DSMT4">
                  <p:embed/>
                </p:oleObj>
              </mc:Choice>
              <mc:Fallback>
                <p:oleObj name="Equation" r:id="rId5" imgW="433044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09875" y="2936875"/>
                        <a:ext cx="433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6982" name="Object 6"/>
          <p:cNvGraphicFramePr>
            <a:graphicFrameLocks noChangeAspect="1"/>
          </p:cNvGraphicFramePr>
          <p:nvPr>
            <p:extLst>
              <p:ext uri="{D42A27DB-BD31-4B8C-83A1-F6EECF244321}">
                <p14:modId xmlns:p14="http://schemas.microsoft.com/office/powerpoint/2010/main" val="1017879549"/>
              </p:ext>
            </p:extLst>
          </p:nvPr>
        </p:nvGraphicFramePr>
        <p:xfrm>
          <a:off x="2797884" y="3956574"/>
          <a:ext cx="2616200" cy="876300"/>
        </p:xfrm>
        <a:graphic>
          <a:graphicData uri="http://schemas.openxmlformats.org/presentationml/2006/ole">
            <mc:AlternateContent xmlns:mc="http://schemas.openxmlformats.org/markup-compatibility/2006">
              <mc:Choice xmlns:v="urn:schemas-microsoft-com:vml" Requires="v">
                <p:oleObj spid="_x0000_s127032" name="Equation" r:id="rId7" imgW="2616120" imgH="876240" progId="Equation.DSMT4">
                  <p:embed/>
                </p:oleObj>
              </mc:Choice>
              <mc:Fallback>
                <p:oleObj name="Equation" r:id="rId7" imgW="2616120" imgH="87624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97884" y="3956574"/>
                        <a:ext cx="26162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6983" name="Object 7"/>
          <p:cNvGraphicFramePr>
            <a:graphicFrameLocks noChangeAspect="1"/>
          </p:cNvGraphicFramePr>
          <p:nvPr>
            <p:extLst>
              <p:ext uri="{D42A27DB-BD31-4B8C-83A1-F6EECF244321}">
                <p14:modId xmlns:p14="http://schemas.microsoft.com/office/powerpoint/2010/main" val="1733068071"/>
              </p:ext>
            </p:extLst>
          </p:nvPr>
        </p:nvGraphicFramePr>
        <p:xfrm>
          <a:off x="5435600" y="3994674"/>
          <a:ext cx="1879600" cy="838200"/>
        </p:xfrm>
        <a:graphic>
          <a:graphicData uri="http://schemas.openxmlformats.org/presentationml/2006/ole">
            <mc:AlternateContent xmlns:mc="http://schemas.openxmlformats.org/markup-compatibility/2006">
              <mc:Choice xmlns:v="urn:schemas-microsoft-com:vml" Requires="v">
                <p:oleObj spid="_x0000_s127033" name="Equation" r:id="rId9" imgW="1879560" imgH="838080" progId="Equation.DSMT4">
                  <p:embed/>
                </p:oleObj>
              </mc:Choice>
              <mc:Fallback>
                <p:oleObj name="Equation" r:id="rId9" imgW="187956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35600" y="3994674"/>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6984" name="Object 8"/>
          <p:cNvGraphicFramePr>
            <a:graphicFrameLocks noChangeAspect="1"/>
          </p:cNvGraphicFramePr>
          <p:nvPr>
            <p:extLst>
              <p:ext uri="{D42A27DB-BD31-4B8C-83A1-F6EECF244321}">
                <p14:modId xmlns:p14="http://schemas.microsoft.com/office/powerpoint/2010/main" val="3607763493"/>
              </p:ext>
            </p:extLst>
          </p:nvPr>
        </p:nvGraphicFramePr>
        <p:xfrm>
          <a:off x="2796990" y="4978400"/>
          <a:ext cx="2159000" cy="431800"/>
        </p:xfrm>
        <a:graphic>
          <a:graphicData uri="http://schemas.openxmlformats.org/presentationml/2006/ole">
            <mc:AlternateContent xmlns:mc="http://schemas.openxmlformats.org/markup-compatibility/2006">
              <mc:Choice xmlns:v="urn:schemas-microsoft-com:vml" Requires="v">
                <p:oleObj spid="_x0000_s127034" name="Equation" r:id="rId11" imgW="2158920" imgH="431640" progId="Equation.DSMT4">
                  <p:embed/>
                </p:oleObj>
              </mc:Choice>
              <mc:Fallback>
                <p:oleObj name="Equation" r:id="rId11" imgW="2158920" imgH="431640" progId="Equation.DSMT4">
                  <p:embed/>
                  <p:pic>
                    <p:nvPicPr>
                      <p:cNvPr id="0" name="Picture 8"/>
                      <p:cNvPicPr>
                        <a:picLocks noChangeAspect="1" noChangeArrowheads="1"/>
                      </p:cNvPicPr>
                      <p:nvPr/>
                    </p:nvPicPr>
                    <p:blipFill>
                      <a:blip r:embed="rId12"/>
                      <a:srcRect/>
                      <a:stretch>
                        <a:fillRect/>
                      </a:stretch>
                    </p:blipFill>
                    <p:spPr bwMode="auto">
                      <a:xfrm>
                        <a:off x="2796990" y="4978400"/>
                        <a:ext cx="2159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4" name="Straight Connector 13"/>
          <p:cNvCxnSpPr/>
          <p:nvPr/>
        </p:nvCxnSpPr>
        <p:spPr>
          <a:xfrm rot="5400000" flipH="1" flipV="1">
            <a:off x="3732906" y="348368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flipH="1" flipV="1">
            <a:off x="6617748" y="348368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flipH="1" flipV="1">
            <a:off x="5181600" y="298255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
          </p:nvPr>
        </p:nvSpPr>
        <p:spPr>
          <a:xfrm>
            <a:off x="457200" y="1280160"/>
            <a:ext cx="8229600" cy="4572000"/>
          </a:xfrm>
        </p:spPr>
        <p:txBody>
          <a:bodyPr/>
          <a:lstStyle/>
          <a:p>
            <a:r>
              <a:rPr lang="en-US" dirty="0" smtClean="0"/>
              <a:t>Converting 96.75 mi/</a:t>
            </a:r>
            <a:r>
              <a:rPr lang="en-US" dirty="0" err="1" smtClean="0"/>
              <a:t>hr</a:t>
            </a:r>
            <a:r>
              <a:rPr lang="en-US" dirty="0" smtClean="0"/>
              <a:t> to </a:t>
            </a:r>
            <a:r>
              <a:rPr lang="en-US" dirty="0" err="1" smtClean="0"/>
              <a:t>ft</a:t>
            </a:r>
            <a:r>
              <a:rPr lang="en-US" dirty="0" smtClean="0"/>
              <a:t>/sec, we get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69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69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2698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698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69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Reaction Time to a Tennis Serve (cont.) </a:t>
            </a:r>
            <a:endParaRPr lang="en-US" dirty="0"/>
          </a:p>
        </p:txBody>
      </p:sp>
      <p:sp>
        <p:nvSpPr>
          <p:cNvPr id="3" name="Content Placeholder 2"/>
          <p:cNvSpPr>
            <a:spLocks noGrp="1"/>
          </p:cNvSpPr>
          <p:nvPr>
            <p:ph idx="1"/>
          </p:nvPr>
        </p:nvSpPr>
        <p:spPr/>
        <p:txBody>
          <a:bodyPr>
            <a:noAutofit/>
          </a:bodyPr>
          <a:lstStyle/>
          <a:p>
            <a:r>
              <a:rPr lang="en-US" dirty="0" smtClean="0"/>
              <a:t>Therefore, the average velocity of the serve would be 141.9 ft/sec. In terms of reaction time, since the serve only travels 78 feet, we can determine that the reaction time would be </a:t>
            </a:r>
          </a:p>
          <a:p>
            <a:endParaRPr lang="en-US" sz="2600" dirty="0" smtClean="0"/>
          </a:p>
          <a:p>
            <a:endParaRPr lang="en-US" sz="2600" dirty="0" smtClean="0"/>
          </a:p>
          <a:p>
            <a:endParaRPr lang="en-US" sz="2600" dirty="0" smtClean="0"/>
          </a:p>
          <a:p>
            <a:r>
              <a:rPr lang="en-US" dirty="0" smtClean="0"/>
              <a:t>The player moving to where the ball is located and returning the 129 mi/hr serve would have a little more than        of a second to return the ball!</a:t>
            </a:r>
            <a:endParaRPr lang="en-US" dirty="0"/>
          </a:p>
        </p:txBody>
      </p:sp>
      <p:graphicFrame>
        <p:nvGraphicFramePr>
          <p:cNvPr id="128004" name="Object 4"/>
          <p:cNvGraphicFramePr>
            <a:graphicFrameLocks noChangeAspect="1"/>
          </p:cNvGraphicFramePr>
          <p:nvPr>
            <p:extLst>
              <p:ext uri="{D42A27DB-BD31-4B8C-83A1-F6EECF244321}">
                <p14:modId xmlns:p14="http://schemas.microsoft.com/office/powerpoint/2010/main" val="126494964"/>
              </p:ext>
            </p:extLst>
          </p:nvPr>
        </p:nvGraphicFramePr>
        <p:xfrm>
          <a:off x="1313926" y="5435600"/>
          <a:ext cx="482600" cy="431800"/>
        </p:xfrm>
        <a:graphic>
          <a:graphicData uri="http://schemas.openxmlformats.org/presentationml/2006/ole">
            <mc:AlternateContent xmlns:mc="http://schemas.openxmlformats.org/markup-compatibility/2006">
              <mc:Choice xmlns:v="urn:schemas-microsoft-com:vml" Requires="v">
                <p:oleObj spid="_x0000_s128044" name="Equation" r:id="rId3" imgW="482400" imgH="431640" progId="Equation.DSMT4">
                  <p:embed/>
                </p:oleObj>
              </mc:Choice>
              <mc:Fallback>
                <p:oleObj name="Equation" r:id="rId3" imgW="482400" imgH="43164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13926" y="5435600"/>
                        <a:ext cx="482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8005" name="Object 5"/>
          <p:cNvGraphicFramePr>
            <a:graphicFrameLocks noChangeAspect="1"/>
          </p:cNvGraphicFramePr>
          <p:nvPr>
            <p:extLst>
              <p:ext uri="{D42A27DB-BD31-4B8C-83A1-F6EECF244321}">
                <p14:modId xmlns:p14="http://schemas.microsoft.com/office/powerpoint/2010/main" val="1753473973"/>
              </p:ext>
            </p:extLst>
          </p:nvPr>
        </p:nvGraphicFramePr>
        <p:xfrm>
          <a:off x="5169948" y="3528658"/>
          <a:ext cx="1905000" cy="292100"/>
        </p:xfrm>
        <a:graphic>
          <a:graphicData uri="http://schemas.openxmlformats.org/presentationml/2006/ole">
            <mc:AlternateContent xmlns:mc="http://schemas.openxmlformats.org/markup-compatibility/2006">
              <mc:Choice xmlns:v="urn:schemas-microsoft-com:vml" Requires="v">
                <p:oleObj spid="_x0000_s128045" name="Equation" r:id="rId5" imgW="1904760" imgH="291960" progId="Equation.DSMT4">
                  <p:embed/>
                </p:oleObj>
              </mc:Choice>
              <mc:Fallback>
                <p:oleObj name="Equation" r:id="rId5" imgW="1904760" imgH="291960" progId="Equation.DSMT4">
                  <p:embed/>
                  <p:pic>
                    <p:nvPicPr>
                      <p:cNvPr id="0" name="Picture 5"/>
                      <p:cNvPicPr>
                        <a:picLocks noChangeAspect="1" noChangeArrowheads="1"/>
                      </p:cNvPicPr>
                      <p:nvPr/>
                    </p:nvPicPr>
                    <p:blipFill>
                      <a:blip r:embed="rId6"/>
                      <a:srcRect/>
                      <a:stretch>
                        <a:fillRect/>
                      </a:stretch>
                    </p:blipFill>
                    <p:spPr bwMode="auto">
                      <a:xfrm>
                        <a:off x="5169948" y="3528658"/>
                        <a:ext cx="1905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8006" name="Object 6"/>
          <p:cNvGraphicFramePr>
            <a:graphicFrameLocks noChangeAspect="1"/>
          </p:cNvGraphicFramePr>
          <p:nvPr/>
        </p:nvGraphicFramePr>
        <p:xfrm>
          <a:off x="3387016" y="3232674"/>
          <a:ext cx="1739900" cy="838200"/>
        </p:xfrm>
        <a:graphic>
          <a:graphicData uri="http://schemas.openxmlformats.org/presentationml/2006/ole">
            <mc:AlternateContent xmlns:mc="http://schemas.openxmlformats.org/markup-compatibility/2006">
              <mc:Choice xmlns:v="urn:schemas-microsoft-com:vml" Requires="v">
                <p:oleObj spid="_x0000_s128046" name="Equation" r:id="rId7" imgW="1739880" imgH="838080" progId="Equation.DSMT4">
                  <p:embed/>
                </p:oleObj>
              </mc:Choice>
              <mc:Fallback>
                <p:oleObj name="Equation" r:id="rId7" imgW="173988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87016" y="3232674"/>
                        <a:ext cx="173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8007" name="Object 7"/>
          <p:cNvGraphicFramePr>
            <a:graphicFrameLocks noChangeAspect="1"/>
          </p:cNvGraphicFramePr>
          <p:nvPr/>
        </p:nvGraphicFramePr>
        <p:xfrm>
          <a:off x="2100432" y="3221916"/>
          <a:ext cx="1257300" cy="1270000"/>
        </p:xfrm>
        <a:graphic>
          <a:graphicData uri="http://schemas.openxmlformats.org/presentationml/2006/ole">
            <mc:AlternateContent xmlns:mc="http://schemas.openxmlformats.org/markup-compatibility/2006">
              <mc:Choice xmlns:v="urn:schemas-microsoft-com:vml" Requires="v">
                <p:oleObj spid="_x0000_s128047" name="Equation" r:id="rId9" imgW="1257120" imgH="1269720" progId="Equation.DSMT4">
                  <p:embed/>
                </p:oleObj>
              </mc:Choice>
              <mc:Fallback>
                <p:oleObj name="Equation" r:id="rId9" imgW="1257120" imgH="126972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00432" y="3221916"/>
                        <a:ext cx="1257300" cy="127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800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800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80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80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 </a:t>
            </a:r>
            <a:endParaRPr lang="en-US" dirty="0"/>
          </a:p>
        </p:txBody>
      </p:sp>
      <p:sp>
        <p:nvSpPr>
          <p:cNvPr id="3" name="Content Placeholder 2"/>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algn="ctr"/>
            <a:r>
              <a:rPr lang="en-US" b="1" dirty="0" smtClean="0">
                <a:solidFill>
                  <a:srgbClr val="000000"/>
                </a:solidFill>
              </a:rPr>
              <a:t>Skill Check #2 </a:t>
            </a:r>
          </a:p>
          <a:p>
            <a:r>
              <a:rPr lang="en-US" dirty="0" smtClean="0">
                <a:solidFill>
                  <a:srgbClr val="000000"/>
                </a:solidFill>
              </a:rPr>
              <a:t>Andy </a:t>
            </a:r>
            <a:r>
              <a:rPr lang="en-US" dirty="0" err="1" smtClean="0">
                <a:solidFill>
                  <a:srgbClr val="000000"/>
                </a:solidFill>
              </a:rPr>
              <a:t>Roddick</a:t>
            </a:r>
            <a:r>
              <a:rPr lang="en-US" dirty="0" smtClean="0">
                <a:solidFill>
                  <a:srgbClr val="000000"/>
                </a:solidFill>
              </a:rPr>
              <a:t> once served a tennis ball 155 miles per hour. Using the same method as Example 4, determine the reaction time for the player returning the serve. </a:t>
            </a:r>
            <a:endParaRPr lang="en-US" dirty="0">
              <a:solidFill>
                <a:srgbClr val="000000"/>
              </a:solidFill>
            </a:endParaRPr>
          </a:p>
        </p:txBody>
      </p:sp>
      <p:sp>
        <p:nvSpPr>
          <p:cNvPr id="4" name="Rectangle 3"/>
          <p:cNvSpPr/>
          <p:nvPr/>
        </p:nvSpPr>
        <p:spPr>
          <a:xfrm>
            <a:off x="457200" y="5496580"/>
            <a:ext cx="8229600" cy="523220"/>
          </a:xfrm>
          <a:prstGeom prst="rect">
            <a:avLst/>
          </a:prstGeom>
        </p:spPr>
        <p:txBody>
          <a:bodyPr wrap="square">
            <a:spAutoFit/>
          </a:bodyPr>
          <a:lstStyle/>
          <a:p>
            <a:r>
              <a:rPr lang="af-ZA" sz="2800" dirty="0" smtClean="0">
                <a:solidFill>
                  <a:srgbClr val="000000"/>
                </a:solidFill>
              </a:rPr>
              <a:t>Answers: </a:t>
            </a:r>
            <a:r>
              <a:rPr lang="af-ZA" sz="2800" dirty="0" smtClean="0">
                <a:solidFill>
                  <a:srgbClr val="FF0000"/>
                </a:solidFill>
              </a:rPr>
              <a:t> </a:t>
            </a:r>
            <a:r>
              <a:rPr lang="en-US" sz="2800" dirty="0" smtClean="0">
                <a:solidFill>
                  <a:srgbClr val="FF0000"/>
                </a:solidFill>
              </a:rPr>
              <a:t>0.457 seconds </a:t>
            </a:r>
            <a:endParaRPr lang="af-ZA" sz="2800" dirty="0" smtClean="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dirty="0" smtClean="0">
                <a:solidFill>
                  <a:schemeClr val="accent1"/>
                </a:solidFill>
              </a:rPr>
              <a:t>Objectives</a:t>
            </a:r>
          </a:p>
        </p:txBody>
      </p:sp>
      <p:sp>
        <p:nvSpPr>
          <p:cNvPr id="5123" name="Rectangle 3"/>
          <p:cNvSpPr>
            <a:spLocks noGrp="1"/>
          </p:cNvSpPr>
          <p:nvPr>
            <p:ph idx="1"/>
          </p:nvPr>
        </p:nvSpPr>
        <p:spPr>
          <a:xfrm>
            <a:off x="457200" y="1280160"/>
            <a:ext cx="8229600" cy="2936188"/>
          </a:xfrm>
          <a:prstGeom prst="rect">
            <a:avLst/>
          </a:prstGeom>
          <a:noFill/>
        </p:spPr>
        <p:txBody>
          <a:bodyPr>
            <a:spAutoFit/>
          </a:bodyPr>
          <a:lstStyle/>
          <a:p>
            <a:pPr marL="461963" indent="-461963">
              <a:buFont typeface="Courier New" pitchFamily="49" charset="0"/>
              <a:buChar char="o"/>
            </a:pPr>
            <a:r>
              <a:rPr lang="en-US" dirty="0" smtClean="0"/>
              <a:t>Demonstrate an understanding of the probability of winning a tennis match </a:t>
            </a:r>
          </a:p>
          <a:p>
            <a:pPr marL="461963" indent="-461963">
              <a:buFont typeface="Courier New" pitchFamily="49" charset="0"/>
              <a:buChar char="o"/>
            </a:pPr>
            <a:r>
              <a:rPr lang="en-US" dirty="0" smtClean="0"/>
              <a:t>Calculate reaction time to a tennis serve </a:t>
            </a:r>
          </a:p>
          <a:p>
            <a:pPr marL="461963" indent="-461963">
              <a:buFont typeface="Courier New" pitchFamily="49" charset="0"/>
              <a:buChar char="o"/>
            </a:pPr>
            <a:r>
              <a:rPr lang="en-US" dirty="0" smtClean="0"/>
              <a:t>Demonstrate an understanding of the dimensional analysis of track and field </a:t>
            </a:r>
          </a:p>
          <a:p>
            <a:pPr marL="461963" indent="-461963">
              <a:buFont typeface="Courier New" pitchFamily="49" charset="0"/>
              <a:buChar char="o"/>
            </a:pPr>
            <a:r>
              <a:rPr lang="en-US" dirty="0" smtClean="0"/>
              <a:t>Apply probability to putting on the PGA tour</a:t>
            </a: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How Fast Is </a:t>
            </a:r>
            <a:r>
              <a:rPr lang="en-US" dirty="0" err="1" smtClean="0"/>
              <a:t>Usain</a:t>
            </a:r>
            <a:r>
              <a:rPr lang="en-US" dirty="0" smtClean="0"/>
              <a:t> Bolt? </a:t>
            </a:r>
            <a:endParaRPr lang="en-US" dirty="0"/>
          </a:p>
        </p:txBody>
      </p:sp>
      <p:sp>
        <p:nvSpPr>
          <p:cNvPr id="3" name="Content Placeholder 2"/>
          <p:cNvSpPr>
            <a:spLocks noGrp="1"/>
          </p:cNvSpPr>
          <p:nvPr>
            <p:ph idx="1"/>
          </p:nvPr>
        </p:nvSpPr>
        <p:spPr/>
        <p:txBody>
          <a:bodyPr/>
          <a:lstStyle/>
          <a:p>
            <a:r>
              <a:rPr lang="en-US" dirty="0" err="1" smtClean="0"/>
              <a:t>Usain</a:t>
            </a:r>
            <a:r>
              <a:rPr lang="en-US" dirty="0" smtClean="0"/>
              <a:t> Bolt is the 2008, 2009, 2010, 2011, 2012, and 2013 world champion in the 100-meter dash and also holds the world record with a time of </a:t>
            </a:r>
            <a:r>
              <a:rPr lang="en-US" dirty="0" smtClean="0">
                <a:solidFill>
                  <a:srgbClr val="0000FF"/>
                </a:solidFill>
              </a:rPr>
              <a:t>9.58 seconds</a:t>
            </a:r>
            <a:r>
              <a:rPr lang="en-US" dirty="0" smtClean="0"/>
              <a:t>. Determine how fast Bolt runs in </a:t>
            </a:r>
          </a:p>
          <a:p>
            <a:pPr marL="461963" indent="-461963"/>
            <a:r>
              <a:rPr lang="en-US" b="1" dirty="0" smtClean="0"/>
              <a:t>a.	</a:t>
            </a:r>
            <a:r>
              <a:rPr lang="en-US" dirty="0" smtClean="0"/>
              <a:t>meters per second. </a:t>
            </a:r>
          </a:p>
          <a:p>
            <a:pPr marL="461963" indent="-461963"/>
            <a:r>
              <a:rPr lang="en-US" b="1" dirty="0" smtClean="0"/>
              <a:t>b.	</a:t>
            </a:r>
            <a:r>
              <a:rPr lang="en-US" dirty="0" smtClean="0"/>
              <a:t>kilometers per hour. </a:t>
            </a:r>
          </a:p>
          <a:p>
            <a:pPr marL="461963" indent="-461963"/>
            <a:r>
              <a:rPr lang="en-US" b="1" dirty="0" smtClean="0"/>
              <a:t>c.	</a:t>
            </a:r>
            <a:r>
              <a:rPr lang="en-US" dirty="0" smtClean="0"/>
              <a:t>feet per second </a:t>
            </a:r>
          </a:p>
          <a:p>
            <a:pPr marL="461963" indent="-461963"/>
            <a:r>
              <a:rPr lang="en-US" b="1" dirty="0" smtClean="0"/>
              <a:t>d.	</a:t>
            </a:r>
            <a:r>
              <a:rPr lang="en-US" dirty="0" smtClean="0"/>
              <a:t>miles per hour. </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How Fast Is </a:t>
            </a:r>
            <a:r>
              <a:rPr lang="en-US" dirty="0" err="1" smtClean="0"/>
              <a:t>Usain</a:t>
            </a:r>
            <a:r>
              <a:rPr lang="en-US" dirty="0" smtClean="0"/>
              <a:t> Bolt? (cont.) </a:t>
            </a:r>
            <a:endParaRPr lang="en-US" dirty="0"/>
          </a:p>
        </p:txBody>
      </p:sp>
      <p:sp>
        <p:nvSpPr>
          <p:cNvPr id="3" name="Content Placeholder 2"/>
          <p:cNvSpPr>
            <a:spLocks noGrp="1"/>
          </p:cNvSpPr>
          <p:nvPr>
            <p:ph idx="1"/>
          </p:nvPr>
        </p:nvSpPr>
        <p:spPr/>
        <p:txBody>
          <a:bodyPr/>
          <a:lstStyle/>
          <a:p>
            <a:r>
              <a:rPr lang="en-US" b="1" dirty="0" smtClean="0"/>
              <a:t>Solution </a:t>
            </a:r>
          </a:p>
          <a:p>
            <a:r>
              <a:rPr lang="en-US" dirty="0" smtClean="0"/>
              <a:t>Using the given conversions and knowledge of dimensional analysis, we can find each of these measurements. We know that Bolt runs 100 meters in 9.58 seconds, so we can calculate the following.</a:t>
            </a:r>
          </a:p>
          <a:p>
            <a:endParaRPr lang="en-US" dirty="0"/>
          </a:p>
        </p:txBody>
      </p:sp>
      <p:graphicFrame>
        <p:nvGraphicFramePr>
          <p:cNvPr id="129026" name="Object 2"/>
          <p:cNvGraphicFramePr>
            <a:graphicFrameLocks noChangeAspect="1"/>
          </p:cNvGraphicFramePr>
          <p:nvPr/>
        </p:nvGraphicFramePr>
        <p:xfrm>
          <a:off x="609600" y="3733800"/>
          <a:ext cx="1739900" cy="838200"/>
        </p:xfrm>
        <a:graphic>
          <a:graphicData uri="http://schemas.openxmlformats.org/presentationml/2006/ole">
            <mc:AlternateContent xmlns:mc="http://schemas.openxmlformats.org/markup-compatibility/2006">
              <mc:Choice xmlns:v="urn:schemas-microsoft-com:vml" Requires="v">
                <p:oleObj spid="_x0000_s129046" name="Equation" r:id="rId3" imgW="1739880" imgH="838080" progId="Equation.DSMT4">
                  <p:embed/>
                </p:oleObj>
              </mc:Choice>
              <mc:Fallback>
                <p:oleObj name="Equation" r:id="rId3" imgW="173988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3733800"/>
                        <a:ext cx="173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9027" name="Object 3"/>
          <p:cNvGraphicFramePr>
            <a:graphicFrameLocks noChangeAspect="1"/>
          </p:cNvGraphicFramePr>
          <p:nvPr/>
        </p:nvGraphicFramePr>
        <p:xfrm>
          <a:off x="2451100" y="3973158"/>
          <a:ext cx="2273300" cy="431800"/>
        </p:xfrm>
        <a:graphic>
          <a:graphicData uri="http://schemas.openxmlformats.org/presentationml/2006/ole">
            <mc:AlternateContent xmlns:mc="http://schemas.openxmlformats.org/markup-compatibility/2006">
              <mc:Choice xmlns:v="urn:schemas-microsoft-com:vml" Requires="v">
                <p:oleObj spid="_x0000_s129047" name="Equation" r:id="rId5" imgW="2273040" imgH="431640" progId="Equation.DSMT4">
                  <p:embed/>
                </p:oleObj>
              </mc:Choice>
              <mc:Fallback>
                <p:oleObj name="Equation" r:id="rId5" imgW="2273040" imgH="4316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51100" y="3973158"/>
                        <a:ext cx="2273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902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9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How Fast Is </a:t>
            </a:r>
            <a:r>
              <a:rPr lang="en-US" dirty="0" err="1" smtClean="0"/>
              <a:t>Usain</a:t>
            </a:r>
            <a:r>
              <a:rPr lang="en-US" dirty="0" smtClean="0"/>
              <a:t> Bolt? (cont.) </a:t>
            </a:r>
            <a:endParaRPr lang="en-US" dirty="0"/>
          </a:p>
        </p:txBody>
      </p:sp>
      <p:graphicFrame>
        <p:nvGraphicFramePr>
          <p:cNvPr id="130052" name="Object 4"/>
          <p:cNvGraphicFramePr>
            <a:graphicFrameLocks noChangeAspect="1"/>
          </p:cNvGraphicFramePr>
          <p:nvPr/>
        </p:nvGraphicFramePr>
        <p:xfrm>
          <a:off x="457200" y="1295400"/>
          <a:ext cx="1828800" cy="838200"/>
        </p:xfrm>
        <a:graphic>
          <a:graphicData uri="http://schemas.openxmlformats.org/presentationml/2006/ole">
            <mc:AlternateContent xmlns:mc="http://schemas.openxmlformats.org/markup-compatibility/2006">
              <mc:Choice xmlns:v="urn:schemas-microsoft-com:vml" Requires="v">
                <p:oleObj spid="_x0000_s130112" name="Equation" r:id="rId3" imgW="1828800" imgH="838080" progId="Equation.DSMT4">
                  <p:embed/>
                </p:oleObj>
              </mc:Choice>
              <mc:Fallback>
                <p:oleObj name="Equation" r:id="rId3" imgW="1828800" imgH="83808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295400"/>
                        <a:ext cx="1828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0053" name="Object 5"/>
          <p:cNvGraphicFramePr>
            <a:graphicFrameLocks noChangeAspect="1"/>
          </p:cNvGraphicFramePr>
          <p:nvPr/>
        </p:nvGraphicFramePr>
        <p:xfrm>
          <a:off x="2400300" y="1295400"/>
          <a:ext cx="4457700" cy="838200"/>
        </p:xfrm>
        <a:graphic>
          <a:graphicData uri="http://schemas.openxmlformats.org/presentationml/2006/ole">
            <mc:AlternateContent xmlns:mc="http://schemas.openxmlformats.org/markup-compatibility/2006">
              <mc:Choice xmlns:v="urn:schemas-microsoft-com:vml" Requires="v">
                <p:oleObj spid="_x0000_s130113" name="Equation" r:id="rId5" imgW="4457520" imgH="838080" progId="Equation.DSMT4">
                  <p:embed/>
                </p:oleObj>
              </mc:Choice>
              <mc:Fallback>
                <p:oleObj name="Equation" r:id="rId5" imgW="4457520" imgH="83808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00300" y="1295400"/>
                        <a:ext cx="445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0054" name="Object 6"/>
          <p:cNvGraphicFramePr>
            <a:graphicFrameLocks noChangeAspect="1"/>
          </p:cNvGraphicFramePr>
          <p:nvPr/>
        </p:nvGraphicFramePr>
        <p:xfrm>
          <a:off x="2438400" y="2501900"/>
          <a:ext cx="4457700" cy="838200"/>
        </p:xfrm>
        <a:graphic>
          <a:graphicData uri="http://schemas.openxmlformats.org/presentationml/2006/ole">
            <mc:AlternateContent xmlns:mc="http://schemas.openxmlformats.org/markup-compatibility/2006">
              <mc:Choice xmlns:v="urn:schemas-microsoft-com:vml" Requires="v">
                <p:oleObj spid="_x0000_s130114" name="Equation" r:id="rId7" imgW="4457520" imgH="838080" progId="Equation.DSMT4">
                  <p:embed/>
                </p:oleObj>
              </mc:Choice>
              <mc:Fallback>
                <p:oleObj name="Equation" r:id="rId7" imgW="445752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38400" y="2501900"/>
                        <a:ext cx="445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0055" name="Object 7"/>
          <p:cNvGraphicFramePr>
            <a:graphicFrameLocks noChangeAspect="1"/>
          </p:cNvGraphicFramePr>
          <p:nvPr/>
        </p:nvGraphicFramePr>
        <p:xfrm>
          <a:off x="2404184" y="3619500"/>
          <a:ext cx="2984500" cy="876300"/>
        </p:xfrm>
        <a:graphic>
          <a:graphicData uri="http://schemas.openxmlformats.org/presentationml/2006/ole">
            <mc:AlternateContent xmlns:mc="http://schemas.openxmlformats.org/markup-compatibility/2006">
              <mc:Choice xmlns:v="urn:schemas-microsoft-com:vml" Requires="v">
                <p:oleObj spid="_x0000_s130115" name="Equation" r:id="rId9" imgW="2984400" imgH="876240" progId="Equation.DSMT4">
                  <p:embed/>
                </p:oleObj>
              </mc:Choice>
              <mc:Fallback>
                <p:oleObj name="Equation" r:id="rId9" imgW="2984400" imgH="87624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04184" y="3619500"/>
                        <a:ext cx="2984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0056" name="Object 8"/>
          <p:cNvGraphicFramePr>
            <a:graphicFrameLocks noChangeAspect="1"/>
          </p:cNvGraphicFramePr>
          <p:nvPr/>
        </p:nvGraphicFramePr>
        <p:xfrm>
          <a:off x="5486400" y="3657600"/>
          <a:ext cx="2159000" cy="838200"/>
        </p:xfrm>
        <a:graphic>
          <a:graphicData uri="http://schemas.openxmlformats.org/presentationml/2006/ole">
            <mc:AlternateContent xmlns:mc="http://schemas.openxmlformats.org/markup-compatibility/2006">
              <mc:Choice xmlns:v="urn:schemas-microsoft-com:vml" Requires="v">
                <p:oleObj spid="_x0000_s130116" name="Equation" r:id="rId11" imgW="2158920" imgH="838080" progId="Equation.DSMT4">
                  <p:embed/>
                </p:oleObj>
              </mc:Choice>
              <mc:Fallback>
                <p:oleObj name="Equation" r:id="rId11" imgW="215892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86400" y="3657600"/>
                        <a:ext cx="2159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0057" name="Object 9"/>
          <p:cNvGraphicFramePr>
            <a:graphicFrameLocks noChangeAspect="1"/>
          </p:cNvGraphicFramePr>
          <p:nvPr/>
        </p:nvGraphicFramePr>
        <p:xfrm>
          <a:off x="2395368" y="4826000"/>
          <a:ext cx="2273300" cy="431800"/>
        </p:xfrm>
        <a:graphic>
          <a:graphicData uri="http://schemas.openxmlformats.org/presentationml/2006/ole">
            <mc:AlternateContent xmlns:mc="http://schemas.openxmlformats.org/markup-compatibility/2006">
              <mc:Choice xmlns:v="urn:schemas-microsoft-com:vml" Requires="v">
                <p:oleObj spid="_x0000_s130117" name="Equation" r:id="rId13" imgW="2273040" imgH="431640" progId="Equation.DSMT4">
                  <p:embed/>
                </p:oleObj>
              </mc:Choice>
              <mc:Fallback>
                <p:oleObj name="Equation" r:id="rId13" imgW="2273040" imgH="43164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395368" y="4826000"/>
                        <a:ext cx="22733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6" name="Straight Connector 15"/>
          <p:cNvCxnSpPr/>
          <p:nvPr/>
        </p:nvCxnSpPr>
        <p:spPr>
          <a:xfrm rot="5400000" flipH="1" flipV="1">
            <a:off x="3810000" y="2558526"/>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flipH="1" flipV="1">
            <a:off x="6607884" y="3058758"/>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flipH="1" flipV="1">
            <a:off x="5181600" y="254687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flipH="1" flipV="1">
            <a:off x="3276600" y="3048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005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005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005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005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00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How Fast Is </a:t>
            </a:r>
            <a:r>
              <a:rPr lang="en-US" dirty="0" err="1" smtClean="0"/>
              <a:t>Usain</a:t>
            </a:r>
            <a:r>
              <a:rPr lang="en-US" dirty="0" smtClean="0"/>
              <a:t> Bolt? (cont.) </a:t>
            </a:r>
            <a:endParaRPr lang="en-US" dirty="0"/>
          </a:p>
        </p:txBody>
      </p:sp>
      <p:graphicFrame>
        <p:nvGraphicFramePr>
          <p:cNvPr id="131084" name="Object 12"/>
          <p:cNvGraphicFramePr>
            <a:graphicFrameLocks noChangeAspect="1"/>
          </p:cNvGraphicFramePr>
          <p:nvPr/>
        </p:nvGraphicFramePr>
        <p:xfrm>
          <a:off x="457200" y="1295400"/>
          <a:ext cx="1803400" cy="838200"/>
        </p:xfrm>
        <a:graphic>
          <a:graphicData uri="http://schemas.openxmlformats.org/presentationml/2006/ole">
            <mc:AlternateContent xmlns:mc="http://schemas.openxmlformats.org/markup-compatibility/2006">
              <mc:Choice xmlns:v="urn:schemas-microsoft-com:vml" Requires="v">
                <p:oleObj spid="_x0000_s131134" name="Equation" r:id="rId3" imgW="1803240" imgH="838080" progId="Equation.DSMT4">
                  <p:embed/>
                </p:oleObj>
              </mc:Choice>
              <mc:Fallback>
                <p:oleObj name="Equation" r:id="rId3" imgW="1803240" imgH="83808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 y="1295400"/>
                        <a:ext cx="180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1085" name="Object 13"/>
          <p:cNvGraphicFramePr>
            <a:graphicFrameLocks noChangeAspect="1"/>
          </p:cNvGraphicFramePr>
          <p:nvPr/>
        </p:nvGraphicFramePr>
        <p:xfrm>
          <a:off x="2374900" y="1295400"/>
          <a:ext cx="3263900" cy="838200"/>
        </p:xfrm>
        <a:graphic>
          <a:graphicData uri="http://schemas.openxmlformats.org/presentationml/2006/ole">
            <mc:AlternateContent xmlns:mc="http://schemas.openxmlformats.org/markup-compatibility/2006">
              <mc:Choice xmlns:v="urn:schemas-microsoft-com:vml" Requires="v">
                <p:oleObj spid="_x0000_s131135" name="Equation" r:id="rId5" imgW="3263760" imgH="838080" progId="Equation.DSMT4">
                  <p:embed/>
                </p:oleObj>
              </mc:Choice>
              <mc:Fallback>
                <p:oleObj name="Equation" r:id="rId5" imgW="3263760" imgH="83808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74900" y="1295400"/>
                        <a:ext cx="326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1086" name="Object 14"/>
          <p:cNvGraphicFramePr>
            <a:graphicFrameLocks noChangeAspect="1"/>
          </p:cNvGraphicFramePr>
          <p:nvPr/>
        </p:nvGraphicFramePr>
        <p:xfrm>
          <a:off x="2427642" y="2374900"/>
          <a:ext cx="3263900" cy="838200"/>
        </p:xfrm>
        <a:graphic>
          <a:graphicData uri="http://schemas.openxmlformats.org/presentationml/2006/ole">
            <mc:AlternateContent xmlns:mc="http://schemas.openxmlformats.org/markup-compatibility/2006">
              <mc:Choice xmlns:v="urn:schemas-microsoft-com:vml" Requires="v">
                <p:oleObj spid="_x0000_s131136" name="Equation" r:id="rId7" imgW="3263760" imgH="838080" progId="Equation.DSMT4">
                  <p:embed/>
                </p:oleObj>
              </mc:Choice>
              <mc:Fallback>
                <p:oleObj name="Equation" r:id="rId7" imgW="3263760" imgH="838080"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427642" y="2374900"/>
                        <a:ext cx="326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1087" name="Object 15"/>
          <p:cNvGraphicFramePr>
            <a:graphicFrameLocks noChangeAspect="1"/>
          </p:cNvGraphicFramePr>
          <p:nvPr/>
        </p:nvGraphicFramePr>
        <p:xfrm>
          <a:off x="2372958" y="3505200"/>
          <a:ext cx="1905000" cy="838200"/>
        </p:xfrm>
        <a:graphic>
          <a:graphicData uri="http://schemas.openxmlformats.org/presentationml/2006/ole">
            <mc:AlternateContent xmlns:mc="http://schemas.openxmlformats.org/markup-compatibility/2006">
              <mc:Choice xmlns:v="urn:schemas-microsoft-com:vml" Requires="v">
                <p:oleObj spid="_x0000_s131137" name="Equation" r:id="rId9" imgW="1904760" imgH="838080" progId="Equation.DSMT4">
                  <p:embed/>
                </p:oleObj>
              </mc:Choice>
              <mc:Fallback>
                <p:oleObj name="Equation" r:id="rId9" imgW="1904760" imgH="83808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72958" y="3505200"/>
                        <a:ext cx="1905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1088" name="Object 16"/>
          <p:cNvGraphicFramePr>
            <a:graphicFrameLocks noChangeAspect="1"/>
          </p:cNvGraphicFramePr>
          <p:nvPr/>
        </p:nvGraphicFramePr>
        <p:xfrm>
          <a:off x="2383716" y="4606216"/>
          <a:ext cx="1270000" cy="292100"/>
        </p:xfrm>
        <a:graphic>
          <a:graphicData uri="http://schemas.openxmlformats.org/presentationml/2006/ole">
            <mc:AlternateContent xmlns:mc="http://schemas.openxmlformats.org/markup-compatibility/2006">
              <mc:Choice xmlns:v="urn:schemas-microsoft-com:vml" Requires="v">
                <p:oleObj spid="_x0000_s131138" name="Equation" r:id="rId11" imgW="1269720" imgH="291960" progId="Equation.DSMT4">
                  <p:embed/>
                </p:oleObj>
              </mc:Choice>
              <mc:Fallback>
                <p:oleObj name="Equation" r:id="rId11" imgW="1269720" imgH="291960"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83716" y="4606216"/>
                        <a:ext cx="1270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1" name="Straight Connector 20"/>
          <p:cNvCxnSpPr/>
          <p:nvPr/>
        </p:nvCxnSpPr>
        <p:spPr>
          <a:xfrm rot="5400000" flipH="1" flipV="1">
            <a:off x="3799242" y="242764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flipH="1" flipV="1">
            <a:off x="5366274" y="2939526"/>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108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108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108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10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How Fast Is </a:t>
            </a:r>
            <a:r>
              <a:rPr lang="en-US" dirty="0" err="1" smtClean="0"/>
              <a:t>Usain</a:t>
            </a:r>
            <a:r>
              <a:rPr lang="en-US" dirty="0" smtClean="0"/>
              <a:t> Bolt? (cont.) </a:t>
            </a:r>
            <a:endParaRPr lang="en-US" dirty="0"/>
          </a:p>
        </p:txBody>
      </p:sp>
      <p:graphicFrame>
        <p:nvGraphicFramePr>
          <p:cNvPr id="132105" name="Object 9"/>
          <p:cNvGraphicFramePr>
            <a:graphicFrameLocks noChangeAspect="1"/>
          </p:cNvGraphicFramePr>
          <p:nvPr/>
        </p:nvGraphicFramePr>
        <p:xfrm>
          <a:off x="533400" y="1371600"/>
          <a:ext cx="1790700" cy="838200"/>
        </p:xfrm>
        <a:graphic>
          <a:graphicData uri="http://schemas.openxmlformats.org/presentationml/2006/ole">
            <mc:AlternateContent xmlns:mc="http://schemas.openxmlformats.org/markup-compatibility/2006">
              <mc:Choice xmlns:v="urn:schemas-microsoft-com:vml" Requires="v">
                <p:oleObj spid="_x0000_s132165" name="Equation" r:id="rId3" imgW="1790640" imgH="838080" progId="Equation.DSMT4">
                  <p:embed/>
                </p:oleObj>
              </mc:Choice>
              <mc:Fallback>
                <p:oleObj name="Equation" r:id="rId3" imgW="1790640" imgH="83808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1790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2106" name="Object 10"/>
          <p:cNvGraphicFramePr>
            <a:graphicFrameLocks noChangeAspect="1"/>
          </p:cNvGraphicFramePr>
          <p:nvPr/>
        </p:nvGraphicFramePr>
        <p:xfrm>
          <a:off x="2463800" y="1371600"/>
          <a:ext cx="4394200" cy="838200"/>
        </p:xfrm>
        <a:graphic>
          <a:graphicData uri="http://schemas.openxmlformats.org/presentationml/2006/ole">
            <mc:AlternateContent xmlns:mc="http://schemas.openxmlformats.org/markup-compatibility/2006">
              <mc:Choice xmlns:v="urn:schemas-microsoft-com:vml" Requires="v">
                <p:oleObj spid="_x0000_s132166" name="Equation" r:id="rId5" imgW="4394160" imgH="838080" progId="Equation.DSMT4">
                  <p:embed/>
                </p:oleObj>
              </mc:Choice>
              <mc:Fallback>
                <p:oleObj name="Equation" r:id="rId5" imgW="4394160" imgH="83808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63800" y="1371600"/>
                        <a:ext cx="439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2107" name="Object 11"/>
          <p:cNvGraphicFramePr>
            <a:graphicFrameLocks noChangeAspect="1"/>
          </p:cNvGraphicFramePr>
          <p:nvPr/>
        </p:nvGraphicFramePr>
        <p:xfrm>
          <a:off x="2536116" y="2501900"/>
          <a:ext cx="4394200" cy="838200"/>
        </p:xfrm>
        <a:graphic>
          <a:graphicData uri="http://schemas.openxmlformats.org/presentationml/2006/ole">
            <mc:AlternateContent xmlns:mc="http://schemas.openxmlformats.org/markup-compatibility/2006">
              <mc:Choice xmlns:v="urn:schemas-microsoft-com:vml" Requires="v">
                <p:oleObj spid="_x0000_s132167" name="Equation" r:id="rId7" imgW="4394160" imgH="838080" progId="Equation.DSMT4">
                  <p:embed/>
                </p:oleObj>
              </mc:Choice>
              <mc:Fallback>
                <p:oleObj name="Equation" r:id="rId7" imgW="4394160" imgH="83808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36116" y="2501900"/>
                        <a:ext cx="4394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2108" name="Object 12"/>
          <p:cNvGraphicFramePr>
            <a:graphicFrameLocks noChangeAspect="1"/>
          </p:cNvGraphicFramePr>
          <p:nvPr/>
        </p:nvGraphicFramePr>
        <p:xfrm>
          <a:off x="2482326" y="3657600"/>
          <a:ext cx="2895600" cy="876300"/>
        </p:xfrm>
        <a:graphic>
          <a:graphicData uri="http://schemas.openxmlformats.org/presentationml/2006/ole">
            <mc:AlternateContent xmlns:mc="http://schemas.openxmlformats.org/markup-compatibility/2006">
              <mc:Choice xmlns:v="urn:schemas-microsoft-com:vml" Requires="v">
                <p:oleObj spid="_x0000_s132168" name="Equation" r:id="rId9" imgW="2895480" imgH="876240" progId="Equation.DSMT4">
                  <p:embed/>
                </p:oleObj>
              </mc:Choice>
              <mc:Fallback>
                <p:oleObj name="Equation" r:id="rId9" imgW="2895480" imgH="87624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482326" y="3657600"/>
                        <a:ext cx="28956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2109" name="Object 13"/>
          <p:cNvGraphicFramePr>
            <a:graphicFrameLocks noChangeAspect="1"/>
          </p:cNvGraphicFramePr>
          <p:nvPr/>
        </p:nvGraphicFramePr>
        <p:xfrm>
          <a:off x="5511800" y="3689874"/>
          <a:ext cx="1955800" cy="838200"/>
        </p:xfrm>
        <a:graphic>
          <a:graphicData uri="http://schemas.openxmlformats.org/presentationml/2006/ole">
            <mc:AlternateContent xmlns:mc="http://schemas.openxmlformats.org/markup-compatibility/2006">
              <mc:Choice xmlns:v="urn:schemas-microsoft-com:vml" Requires="v">
                <p:oleObj spid="_x0000_s132169" name="Equation" r:id="rId11" imgW="1955520" imgH="838080" progId="Equation.DSMT4">
                  <p:embed/>
                </p:oleObj>
              </mc:Choice>
              <mc:Fallback>
                <p:oleObj name="Equation" r:id="rId11" imgW="1955520" imgH="83808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511800" y="3689874"/>
                        <a:ext cx="1955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2110" name="Object 14"/>
          <p:cNvGraphicFramePr>
            <a:graphicFrameLocks noChangeAspect="1"/>
          </p:cNvGraphicFramePr>
          <p:nvPr/>
        </p:nvGraphicFramePr>
        <p:xfrm>
          <a:off x="2470674" y="4695116"/>
          <a:ext cx="2184400" cy="431800"/>
        </p:xfrm>
        <a:graphic>
          <a:graphicData uri="http://schemas.openxmlformats.org/presentationml/2006/ole">
            <mc:AlternateContent xmlns:mc="http://schemas.openxmlformats.org/markup-compatibility/2006">
              <mc:Choice xmlns:v="urn:schemas-microsoft-com:vml" Requires="v">
                <p:oleObj spid="_x0000_s132170" name="Equation" r:id="rId13" imgW="2184120" imgH="431640" progId="Equation.DSMT4">
                  <p:embed/>
                </p:oleObj>
              </mc:Choice>
              <mc:Fallback>
                <p:oleObj name="Equation" r:id="rId13" imgW="2184120" imgH="431640"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470674" y="4695116"/>
                        <a:ext cx="21844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1" name="Straight Connector 20"/>
          <p:cNvCxnSpPr/>
          <p:nvPr/>
        </p:nvCxnSpPr>
        <p:spPr>
          <a:xfrm rot="5400000" flipH="1" flipV="1">
            <a:off x="3331284" y="3048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flipH="1" flipV="1">
            <a:off x="6607884" y="302559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5400000" flipH="1" flipV="1">
            <a:off x="3886200" y="253701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rot="5400000" flipH="1" flipV="1">
            <a:off x="5247042" y="2557632"/>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21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21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3210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3210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21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#3 </a:t>
            </a:r>
            <a:endParaRPr lang="en-US" dirty="0"/>
          </a:p>
        </p:txBody>
      </p:sp>
      <p:sp>
        <p:nvSpPr>
          <p:cNvPr id="3" name="Content Placeholder 2"/>
          <p:cNvSpPr>
            <a:spLocks noGrp="1"/>
          </p:cNvSpPr>
          <p:nvPr>
            <p:ph idx="1"/>
          </p:nvPr>
        </p:nvSpPr>
        <p:spPr>
          <a:xfrm>
            <a:off x="457200" y="1280160"/>
            <a:ext cx="8229600" cy="3797963"/>
          </a:xfrm>
          <a:solidFill>
            <a:srgbClr val="FFFFCC"/>
          </a:solidFill>
          <a:ln w="28575">
            <a:solidFill>
              <a:srgbClr val="000000"/>
            </a:solidFill>
          </a:ln>
        </p:spPr>
        <p:txBody>
          <a:bodyPr>
            <a:spAutoFit/>
          </a:bodyPr>
          <a:lstStyle/>
          <a:p>
            <a:pPr algn="ctr"/>
            <a:r>
              <a:rPr lang="en-US" b="1" dirty="0" smtClean="0">
                <a:solidFill>
                  <a:srgbClr val="000000"/>
                </a:solidFill>
              </a:rPr>
              <a:t>Skill Check #3 </a:t>
            </a:r>
          </a:p>
          <a:p>
            <a:r>
              <a:rPr lang="en-US" dirty="0" smtClean="0">
                <a:solidFill>
                  <a:srgbClr val="000000"/>
                </a:solidFill>
              </a:rPr>
              <a:t>Florence Griffith Joyner (December 21, 1959–September 21, 1998), nicknamed Flo Jo, holds the women’s world record in the 100-meter dash with a time of 10.40 seconds. Determine how fast Joyner ran in</a:t>
            </a:r>
          </a:p>
          <a:p>
            <a:pPr>
              <a:tabLst>
                <a:tab pos="461963" algn="l"/>
                <a:tab pos="3657600" algn="l"/>
                <a:tab pos="4119563" algn="l"/>
              </a:tabLst>
            </a:pPr>
            <a:r>
              <a:rPr lang="en-US" b="1" dirty="0" smtClean="0">
                <a:solidFill>
                  <a:srgbClr val="000000"/>
                </a:solidFill>
              </a:rPr>
              <a:t>a.	</a:t>
            </a:r>
            <a:r>
              <a:rPr lang="en-US" dirty="0" smtClean="0">
                <a:solidFill>
                  <a:srgbClr val="000000"/>
                </a:solidFill>
              </a:rPr>
              <a:t>meters per second.	</a:t>
            </a:r>
            <a:r>
              <a:rPr lang="en-US" b="1" dirty="0" smtClean="0">
                <a:solidFill>
                  <a:srgbClr val="000000"/>
                </a:solidFill>
              </a:rPr>
              <a:t>b.	</a:t>
            </a:r>
            <a:r>
              <a:rPr lang="en-US" dirty="0" smtClean="0">
                <a:solidFill>
                  <a:srgbClr val="000000"/>
                </a:solidFill>
              </a:rPr>
              <a:t>kilometers per hour.</a:t>
            </a:r>
          </a:p>
          <a:p>
            <a:pPr>
              <a:tabLst>
                <a:tab pos="461963" algn="l"/>
                <a:tab pos="3657600" algn="l"/>
                <a:tab pos="4119563" algn="l"/>
              </a:tabLst>
            </a:pPr>
            <a:r>
              <a:rPr lang="en-US" b="1" dirty="0" smtClean="0">
                <a:solidFill>
                  <a:srgbClr val="000000"/>
                </a:solidFill>
              </a:rPr>
              <a:t>c.	</a:t>
            </a:r>
            <a:r>
              <a:rPr lang="en-US" dirty="0" smtClean="0">
                <a:solidFill>
                  <a:srgbClr val="000000"/>
                </a:solidFill>
              </a:rPr>
              <a:t>feet per second. 	</a:t>
            </a:r>
            <a:r>
              <a:rPr lang="en-US" b="1" dirty="0" smtClean="0">
                <a:solidFill>
                  <a:srgbClr val="000000"/>
                </a:solidFill>
              </a:rPr>
              <a:t>d.	</a:t>
            </a:r>
            <a:r>
              <a:rPr lang="en-US" dirty="0" smtClean="0">
                <a:solidFill>
                  <a:srgbClr val="000000"/>
                </a:solidFill>
              </a:rPr>
              <a:t>miles per hour.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#3 (cont.)</a:t>
            </a:r>
            <a:endParaRPr lang="en-US" dirty="0"/>
          </a:p>
        </p:txBody>
      </p:sp>
      <p:sp>
        <p:nvSpPr>
          <p:cNvPr id="3" name="Content Placeholder 2"/>
          <p:cNvSpPr>
            <a:spLocks noGrp="1"/>
          </p:cNvSpPr>
          <p:nvPr>
            <p:ph idx="1"/>
          </p:nvPr>
        </p:nvSpPr>
        <p:spPr/>
        <p:txBody>
          <a:bodyPr/>
          <a:lstStyle/>
          <a:p>
            <a:r>
              <a:rPr lang="af-ZA" dirty="0" smtClean="0">
                <a:solidFill>
                  <a:srgbClr val="000000"/>
                </a:solidFill>
              </a:rPr>
              <a:t>Answers:</a:t>
            </a:r>
          </a:p>
          <a:p>
            <a:pPr marL="461963" indent="-461963"/>
            <a:r>
              <a:rPr lang="pl-PL" b="1" dirty="0" smtClean="0">
                <a:solidFill>
                  <a:srgbClr val="FF0000"/>
                </a:solidFill>
              </a:rPr>
              <a:t>a.</a:t>
            </a:r>
            <a:r>
              <a:rPr lang="af-ZA" b="1" dirty="0" smtClean="0">
                <a:solidFill>
                  <a:srgbClr val="FF0000"/>
                </a:solidFill>
              </a:rPr>
              <a:t>	</a:t>
            </a:r>
            <a:r>
              <a:rPr lang="pl-PL" dirty="0" smtClean="0">
                <a:solidFill>
                  <a:srgbClr val="FF0000"/>
                </a:solidFill>
              </a:rPr>
              <a:t>9.615 m/s; </a:t>
            </a:r>
            <a:endParaRPr lang="af-ZA" dirty="0" smtClean="0">
              <a:solidFill>
                <a:srgbClr val="FF0000"/>
              </a:solidFill>
            </a:endParaRPr>
          </a:p>
          <a:p>
            <a:pPr marL="461963" indent="-461963"/>
            <a:r>
              <a:rPr lang="pl-PL" b="1" dirty="0" smtClean="0">
                <a:solidFill>
                  <a:srgbClr val="FF0000"/>
                </a:solidFill>
              </a:rPr>
              <a:t>b.</a:t>
            </a:r>
            <a:r>
              <a:rPr lang="af-ZA" b="1" dirty="0" smtClean="0">
                <a:solidFill>
                  <a:srgbClr val="FF0000"/>
                </a:solidFill>
              </a:rPr>
              <a:t>	</a:t>
            </a:r>
            <a:r>
              <a:rPr lang="pl-PL" dirty="0" smtClean="0">
                <a:solidFill>
                  <a:srgbClr val="FF0000"/>
                </a:solidFill>
              </a:rPr>
              <a:t>34.614 km/hr; </a:t>
            </a:r>
            <a:endParaRPr lang="af-ZA" dirty="0" smtClean="0">
              <a:solidFill>
                <a:srgbClr val="FF0000"/>
              </a:solidFill>
            </a:endParaRPr>
          </a:p>
          <a:p>
            <a:pPr marL="461963" indent="-461963"/>
            <a:r>
              <a:rPr lang="pl-PL" b="1" dirty="0" smtClean="0">
                <a:solidFill>
                  <a:srgbClr val="FF0000"/>
                </a:solidFill>
              </a:rPr>
              <a:t>c.</a:t>
            </a:r>
            <a:r>
              <a:rPr lang="af-ZA" b="1" dirty="0" smtClean="0">
                <a:solidFill>
                  <a:srgbClr val="FF0000"/>
                </a:solidFill>
              </a:rPr>
              <a:t>	</a:t>
            </a:r>
            <a:r>
              <a:rPr lang="pl-PL" dirty="0" smtClean="0">
                <a:solidFill>
                  <a:srgbClr val="FF0000"/>
                </a:solidFill>
              </a:rPr>
              <a:t>31.545 ft/sec; </a:t>
            </a:r>
            <a:endParaRPr lang="af-ZA" dirty="0" smtClean="0">
              <a:solidFill>
                <a:srgbClr val="FF0000"/>
              </a:solidFill>
            </a:endParaRPr>
          </a:p>
          <a:p>
            <a:pPr marL="461963" indent="-461963"/>
            <a:r>
              <a:rPr lang="pl-PL" b="1" dirty="0" smtClean="0">
                <a:solidFill>
                  <a:srgbClr val="FF0000"/>
                </a:solidFill>
              </a:rPr>
              <a:t>d.</a:t>
            </a:r>
            <a:r>
              <a:rPr lang="af-ZA" b="1" dirty="0" smtClean="0">
                <a:solidFill>
                  <a:srgbClr val="FF0000"/>
                </a:solidFill>
              </a:rPr>
              <a:t>	</a:t>
            </a:r>
            <a:r>
              <a:rPr lang="pl-PL" dirty="0" smtClean="0">
                <a:solidFill>
                  <a:srgbClr val="FF0000"/>
                </a:solidFill>
              </a:rPr>
              <a:t>21.508 mi/hr </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Chances of Making a Putt </a:t>
            </a:r>
            <a:endParaRPr lang="en-US" dirty="0"/>
          </a:p>
        </p:txBody>
      </p:sp>
      <p:sp>
        <p:nvSpPr>
          <p:cNvPr id="3" name="Content Placeholder 2"/>
          <p:cNvSpPr>
            <a:spLocks noGrp="1"/>
          </p:cNvSpPr>
          <p:nvPr>
            <p:ph idx="1"/>
          </p:nvPr>
        </p:nvSpPr>
        <p:spPr/>
        <p:txBody>
          <a:bodyPr/>
          <a:lstStyle/>
          <a:p>
            <a:r>
              <a:rPr lang="en-US" dirty="0" smtClean="0"/>
              <a:t>Using the function for a 2011 PGA player making a putt, </a:t>
            </a:r>
            <a:r>
              <a:rPr lang="en-US" i="1" dirty="0" smtClean="0">
                <a:solidFill>
                  <a:srgbClr val="0000FF"/>
                </a:solidFill>
              </a:rPr>
              <a:t>f</a:t>
            </a:r>
            <a:r>
              <a:rPr lang="en-US" dirty="0" smtClean="0">
                <a:solidFill>
                  <a:srgbClr val="0000FF"/>
                </a:solidFill>
              </a:rPr>
              <a:t>(</a:t>
            </a:r>
            <a:r>
              <a:rPr lang="en-US" i="1" dirty="0" smtClean="0">
                <a:solidFill>
                  <a:srgbClr val="0000FF"/>
                </a:solidFill>
              </a:rPr>
              <a:t>x</a:t>
            </a:r>
            <a:r>
              <a:rPr lang="en-US" dirty="0" smtClean="0">
                <a:solidFill>
                  <a:srgbClr val="0000FF"/>
                </a:solidFill>
              </a:rPr>
              <a:t>) = 113.374(0.902111)</a:t>
            </a:r>
            <a:r>
              <a:rPr lang="en-US" i="1" baseline="30000" dirty="0" smtClean="0">
                <a:solidFill>
                  <a:srgbClr val="0000FF"/>
                </a:solidFill>
              </a:rPr>
              <a:t>x</a:t>
            </a:r>
            <a:r>
              <a:rPr lang="en-US" dirty="0" smtClean="0"/>
              <a:t>, determine the percent chance of a player making a </a:t>
            </a:r>
            <a:r>
              <a:rPr lang="en-US" dirty="0" smtClean="0">
                <a:solidFill>
                  <a:srgbClr val="0000FF"/>
                </a:solidFill>
              </a:rPr>
              <a:t>19.5</a:t>
            </a:r>
            <a:r>
              <a:rPr lang="en-US" dirty="0" smtClean="0"/>
              <a:t>-foot putt during the 2011 PGA season. </a:t>
            </a:r>
          </a:p>
          <a:p>
            <a:r>
              <a:rPr lang="en-US" b="1" dirty="0" smtClean="0"/>
              <a:t>Solution </a:t>
            </a:r>
          </a:p>
          <a:p>
            <a:r>
              <a:rPr lang="en-US" dirty="0" smtClean="0"/>
              <a:t>We are given the function for percentage of putts made as </a:t>
            </a:r>
            <a:r>
              <a:rPr lang="en-US" i="1" dirty="0" smtClean="0"/>
              <a:t>f</a:t>
            </a:r>
            <a:r>
              <a:rPr lang="en-US" dirty="0" smtClean="0"/>
              <a:t>(</a:t>
            </a:r>
            <a:r>
              <a:rPr lang="en-US" i="1" dirty="0" smtClean="0"/>
              <a:t>x</a:t>
            </a:r>
            <a:r>
              <a:rPr lang="en-US" dirty="0" smtClean="0"/>
              <a:t>) = 113.374(0.902111)</a:t>
            </a:r>
            <a:r>
              <a:rPr lang="en-US" i="1" baseline="30000" dirty="0" smtClean="0"/>
              <a:t>x</a:t>
            </a:r>
            <a:r>
              <a:rPr lang="en-US" dirty="0" smtClean="0"/>
              <a:t>. If the distance is 19.5 feet, then the chance of making the putt is as follows.</a:t>
            </a:r>
          </a:p>
          <a:p>
            <a:pPr algn="ctr"/>
            <a:r>
              <a:rPr lang="en-US" i="1" dirty="0" smtClean="0">
                <a:solidFill>
                  <a:srgbClr val="00007E"/>
                </a:solidFill>
              </a:rPr>
              <a:t>f</a:t>
            </a:r>
            <a:r>
              <a:rPr lang="en-US" dirty="0" smtClean="0">
                <a:solidFill>
                  <a:srgbClr val="00007E"/>
                </a:solidFill>
              </a:rPr>
              <a:t>(19) = 113.374(0.902111)</a:t>
            </a:r>
            <a:r>
              <a:rPr lang="en-US" baseline="30000" dirty="0" smtClean="0">
                <a:solidFill>
                  <a:srgbClr val="00007E"/>
                </a:solidFill>
              </a:rPr>
              <a:t>19.5</a:t>
            </a:r>
            <a:r>
              <a:rPr lang="en-US" dirty="0" smtClean="0">
                <a:solidFill>
                  <a:srgbClr val="00007E"/>
                </a:solidFill>
              </a:rPr>
              <a:t> </a:t>
            </a:r>
            <a:r>
              <a:rPr lang="en-US" dirty="0" smtClean="0">
                <a:solidFill>
                  <a:srgbClr val="FF0000"/>
                </a:solidFill>
              </a:rPr>
              <a:t>≈ 15.21%</a:t>
            </a:r>
            <a:endParaRPr 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Chances of Making a Putt (cont.) </a:t>
            </a:r>
            <a:endParaRPr lang="en-US" dirty="0"/>
          </a:p>
        </p:txBody>
      </p:sp>
      <p:sp>
        <p:nvSpPr>
          <p:cNvPr id="3" name="Content Placeholder 2"/>
          <p:cNvSpPr>
            <a:spLocks noGrp="1"/>
          </p:cNvSpPr>
          <p:nvPr>
            <p:ph idx="1"/>
          </p:nvPr>
        </p:nvSpPr>
        <p:spPr/>
        <p:txBody>
          <a:bodyPr/>
          <a:lstStyle/>
          <a:p>
            <a:r>
              <a:rPr lang="en-US" dirty="0" smtClean="0"/>
              <a:t>So, statistically speaking, a 2011 PGA player had approximately a </a:t>
            </a:r>
            <a:r>
              <a:rPr lang="en-US" dirty="0" smtClean="0">
                <a:solidFill>
                  <a:srgbClr val="FF0000"/>
                </a:solidFill>
              </a:rPr>
              <a:t>15.21%</a:t>
            </a:r>
            <a:r>
              <a:rPr lang="en-US" dirty="0" smtClean="0"/>
              <a:t> chance of actually making a 19.5-foot putt.</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Sports: Tennis, Golf, and Track &amp; Field</a:t>
            </a:r>
            <a:endParaRPr lang="en-US" dirty="0"/>
          </a:p>
        </p:txBody>
      </p:sp>
      <p:sp>
        <p:nvSpPr>
          <p:cNvPr id="3" name="Content Placeholder 2"/>
          <p:cNvSpPr>
            <a:spLocks noGrp="1"/>
          </p:cNvSpPr>
          <p:nvPr>
            <p:ph idx="1"/>
          </p:nvPr>
        </p:nvSpPr>
        <p:spPr/>
        <p:txBody>
          <a:bodyPr/>
          <a:lstStyle/>
          <a:p>
            <a:r>
              <a:rPr lang="en-US" dirty="0" smtClean="0"/>
              <a:t>In the previous sections, we looked at statistics measuring player and team performance in team sports. Now we turn our attention to individual sports such as tennis, golf, and track &amp; field with some unique mathematical applications.</a:t>
            </a:r>
            <a:endParaRPr lang="en-US" dirty="0"/>
          </a:p>
        </p:txBody>
      </p:sp>
    </p:spTree>
    <p:extLst>
      <p:ext uri="{BB962C8B-B14F-4D97-AF65-F5344CB8AC3E}">
        <p14:creationId xmlns:p14="http://schemas.microsoft.com/office/powerpoint/2010/main" val="28202576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Probability of Winning in Tennis </a:t>
            </a:r>
            <a:endParaRPr lang="en-US" dirty="0"/>
          </a:p>
        </p:txBody>
      </p:sp>
      <p:sp>
        <p:nvSpPr>
          <p:cNvPr id="3" name="Content Placeholder 2"/>
          <p:cNvSpPr>
            <a:spLocks noGrp="1"/>
          </p:cNvSpPr>
          <p:nvPr>
            <p:ph idx="1"/>
          </p:nvPr>
        </p:nvSpPr>
        <p:spPr/>
        <p:txBody>
          <a:bodyPr/>
          <a:lstStyle/>
          <a:p>
            <a:r>
              <a:rPr lang="en-US" dirty="0" smtClean="0"/>
              <a:t>If Susan is favored to win a tennis match and the probability that Susan wins a given point is </a:t>
            </a:r>
            <a:br>
              <a:rPr lang="en-US" dirty="0" smtClean="0"/>
            </a:br>
            <a:r>
              <a:rPr lang="en-US" i="1" dirty="0" smtClean="0">
                <a:solidFill>
                  <a:srgbClr val="0000FF"/>
                </a:solidFill>
              </a:rPr>
              <a:t>P</a:t>
            </a:r>
            <a:r>
              <a:rPr lang="en-US" dirty="0" smtClean="0">
                <a:solidFill>
                  <a:srgbClr val="0000FF"/>
                </a:solidFill>
              </a:rPr>
              <a:t>(Susan wins a point) = </a:t>
            </a:r>
            <a:r>
              <a:rPr lang="en-US" i="1" dirty="0" smtClean="0">
                <a:solidFill>
                  <a:srgbClr val="0000FF"/>
                </a:solidFill>
              </a:rPr>
              <a:t>f</a:t>
            </a:r>
            <a:r>
              <a:rPr lang="en-US" dirty="0" smtClean="0"/>
              <a:t>, what is the probability that Susan wins four points in a row? </a:t>
            </a:r>
          </a:p>
          <a:p>
            <a:r>
              <a:rPr lang="en-US" b="1" dirty="0" smtClean="0"/>
              <a:t>Solution </a:t>
            </a:r>
          </a:p>
          <a:p>
            <a:r>
              <a:rPr lang="en-US" dirty="0" smtClean="0"/>
              <a:t>We are given that </a:t>
            </a:r>
            <a:r>
              <a:rPr lang="en-US" i="1" dirty="0" smtClean="0"/>
              <a:t>P</a:t>
            </a:r>
            <a:r>
              <a:rPr lang="en-US" dirty="0" smtClean="0"/>
              <a:t>(Susan wins a point) = </a:t>
            </a:r>
            <a:r>
              <a:rPr lang="en-US" i="1" dirty="0" smtClean="0"/>
              <a:t>f</a:t>
            </a:r>
            <a:r>
              <a:rPr lang="en-US" dirty="0" smtClean="0"/>
              <a:t>. We also know that the probability of winning a given point is an independent event. So, if we wish to determine the probability that Susan wins 4 points in a row, then </a:t>
            </a:r>
            <a:r>
              <a:rPr lang="en-US" i="1" dirty="0" smtClean="0"/>
              <a:t>P</a:t>
            </a:r>
            <a:r>
              <a:rPr lang="en-US" dirty="0" smtClean="0"/>
              <a:t>(Susan wins 4 points in a row) </a:t>
            </a:r>
            <a:r>
              <a:rPr lang="en-US" dirty="0" smtClean="0">
                <a:solidFill>
                  <a:srgbClr val="FF0000"/>
                </a:solidFill>
              </a:rPr>
              <a:t>= </a:t>
            </a:r>
            <a:r>
              <a:rPr lang="en-US" i="1" dirty="0" smtClean="0">
                <a:solidFill>
                  <a:srgbClr val="FF0000"/>
                </a:solidFill>
              </a:rPr>
              <a:t>f</a:t>
            </a:r>
            <a:r>
              <a:rPr lang="en-US" dirty="0" smtClean="0">
                <a:solidFill>
                  <a:srgbClr val="FF0000"/>
                </a:solidFill>
              </a:rPr>
              <a:t> ⋅ </a:t>
            </a:r>
            <a:r>
              <a:rPr lang="en-US" i="1" dirty="0" smtClean="0">
                <a:solidFill>
                  <a:srgbClr val="FF0000"/>
                </a:solidFill>
              </a:rPr>
              <a:t>f</a:t>
            </a:r>
            <a:r>
              <a:rPr lang="en-US" dirty="0" smtClean="0">
                <a:solidFill>
                  <a:srgbClr val="FF0000"/>
                </a:solidFill>
              </a:rPr>
              <a:t> ⋅ </a:t>
            </a:r>
            <a:r>
              <a:rPr lang="en-US" i="1" dirty="0" smtClean="0">
                <a:solidFill>
                  <a:srgbClr val="FF0000"/>
                </a:solidFill>
              </a:rPr>
              <a:t>f</a:t>
            </a:r>
            <a:r>
              <a:rPr lang="en-US" dirty="0" smtClean="0">
                <a:solidFill>
                  <a:srgbClr val="FF0000"/>
                </a:solidFill>
              </a:rPr>
              <a:t> ⋅ </a:t>
            </a:r>
            <a:r>
              <a:rPr lang="en-US" i="1" dirty="0" smtClean="0">
                <a:solidFill>
                  <a:srgbClr val="FF0000"/>
                </a:solidFill>
              </a:rPr>
              <a:t>f</a:t>
            </a:r>
            <a:r>
              <a:rPr lang="en-US" dirty="0" smtClean="0">
                <a:solidFill>
                  <a:srgbClr val="FF0000"/>
                </a:solidFill>
              </a:rPr>
              <a:t> = </a:t>
            </a:r>
            <a:r>
              <a:rPr lang="en-US" i="1" dirty="0" smtClean="0">
                <a:solidFill>
                  <a:srgbClr val="FF0000"/>
                </a:solidFill>
              </a:rPr>
              <a:t>f</a:t>
            </a:r>
            <a:r>
              <a:rPr lang="en-US" sz="1500" i="1" dirty="0" smtClean="0">
                <a:solidFill>
                  <a:srgbClr val="FF0000"/>
                </a:solidFill>
              </a:rPr>
              <a:t> </a:t>
            </a:r>
            <a:r>
              <a:rPr lang="en-US" baseline="30000" dirty="0" smtClean="0">
                <a:solidFill>
                  <a:srgbClr val="FF0000"/>
                </a:solidFill>
              </a:rPr>
              <a:t>4</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Figure 2: Score of Player </a:t>
            </a:r>
            <a:r>
              <a:rPr lang="en-US" i="1" dirty="0" smtClean="0"/>
              <a:t>A</a:t>
            </a:r>
            <a:r>
              <a:rPr lang="en-US" dirty="0" smtClean="0"/>
              <a:t>, Score of Player </a:t>
            </a:r>
            <a:r>
              <a:rPr lang="en-US" i="1" dirty="0" smtClean="0"/>
              <a:t>B</a:t>
            </a:r>
            <a:endParaRPr lang="en-US" i="1" dirty="0"/>
          </a:p>
        </p:txBody>
      </p:sp>
      <p:pic>
        <p:nvPicPr>
          <p:cNvPr id="6" name="Content Placeholder 5" descr="Screen Clipping"/>
          <p:cNvPicPr>
            <a:picLocks noGrp="1" noChangeAspect="1"/>
          </p:cNvPicPr>
          <p:nvPr>
            <p:ph idx="1"/>
          </p:nvPr>
        </p:nvPicPr>
        <p:blipFill rotWithShape="1">
          <a:blip r:embed="rId2">
            <a:extLst>
              <a:ext uri="{28A0092B-C50C-407E-A947-70E740481C1C}">
                <a14:useLocalDpi xmlns:a14="http://schemas.microsoft.com/office/drawing/2010/main" val="0"/>
              </a:ext>
            </a:extLst>
          </a:blip>
          <a:srcRect r="7776"/>
          <a:stretch/>
        </p:blipFill>
        <p:spPr>
          <a:xfrm>
            <a:off x="1447800" y="1279525"/>
            <a:ext cx="5635650" cy="4572000"/>
          </a:xfrm>
        </p:spPr>
      </p:pic>
    </p:spTree>
    <p:extLst>
      <p:ext uri="{BB962C8B-B14F-4D97-AF65-F5344CB8AC3E}">
        <p14:creationId xmlns:p14="http://schemas.microsoft.com/office/powerpoint/2010/main" val="11848734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Probability of a Game Score in Tennis</a:t>
            </a:r>
            <a:endParaRPr lang="en-US" dirty="0"/>
          </a:p>
        </p:txBody>
      </p:sp>
      <p:sp>
        <p:nvSpPr>
          <p:cNvPr id="3" name="Content Placeholder 2"/>
          <p:cNvSpPr>
            <a:spLocks noGrp="1"/>
          </p:cNvSpPr>
          <p:nvPr>
            <p:ph idx="1"/>
          </p:nvPr>
        </p:nvSpPr>
        <p:spPr>
          <a:xfrm>
            <a:off x="457200" y="1280160"/>
            <a:ext cx="8229600" cy="3582519"/>
          </a:xfrm>
          <a:solidFill>
            <a:srgbClr val="FFFFCC"/>
          </a:solidFill>
          <a:ln w="28575">
            <a:solidFill>
              <a:srgbClr val="000000"/>
            </a:solidFill>
          </a:ln>
        </p:spPr>
        <p:txBody>
          <a:bodyPr>
            <a:spAutoFit/>
          </a:bodyPr>
          <a:lstStyle/>
          <a:p>
            <a:pPr algn="ctr"/>
            <a:r>
              <a:rPr lang="en-US" b="1" dirty="0" smtClean="0">
                <a:solidFill>
                  <a:srgbClr val="000000"/>
                </a:solidFill>
              </a:rPr>
              <a:t>Probability of a Game Score in Tennis</a:t>
            </a:r>
          </a:p>
          <a:p>
            <a:endParaRPr lang="en-US" dirty="0" smtClean="0">
              <a:solidFill>
                <a:srgbClr val="000000"/>
              </a:solidFill>
            </a:endParaRPr>
          </a:p>
          <a:p>
            <a:pPr>
              <a:lnSpc>
                <a:spcPct val="150000"/>
              </a:lnSpc>
            </a:pPr>
            <a:endParaRPr lang="en-US" dirty="0" smtClean="0">
              <a:solidFill>
                <a:srgbClr val="000000"/>
              </a:solidFill>
            </a:endParaRPr>
          </a:p>
          <a:p>
            <a:r>
              <a:rPr lang="en-US" dirty="0" smtClean="0">
                <a:solidFill>
                  <a:srgbClr val="000000"/>
                </a:solidFill>
              </a:rPr>
              <a:t>where </a:t>
            </a:r>
            <a:r>
              <a:rPr lang="en-US" i="1" dirty="0" smtClean="0">
                <a:solidFill>
                  <a:srgbClr val="000000"/>
                </a:solidFill>
              </a:rPr>
              <a:t>n</a:t>
            </a:r>
            <a:r>
              <a:rPr lang="en-US" dirty="0" smtClean="0">
                <a:solidFill>
                  <a:srgbClr val="000000"/>
                </a:solidFill>
              </a:rPr>
              <a:t> is the number of points Player </a:t>
            </a:r>
            <a:r>
              <a:rPr lang="en-US" i="1" dirty="0" smtClean="0">
                <a:solidFill>
                  <a:srgbClr val="000000"/>
                </a:solidFill>
              </a:rPr>
              <a:t>A</a:t>
            </a:r>
            <a:r>
              <a:rPr lang="en-US" dirty="0" smtClean="0">
                <a:solidFill>
                  <a:srgbClr val="000000"/>
                </a:solidFill>
              </a:rPr>
              <a:t> wins, </a:t>
            </a:r>
            <a:r>
              <a:rPr lang="en-US" i="1" dirty="0" smtClean="0">
                <a:solidFill>
                  <a:srgbClr val="000000"/>
                </a:solidFill>
              </a:rPr>
              <a:t>m</a:t>
            </a:r>
            <a:r>
              <a:rPr lang="en-US" dirty="0" smtClean="0">
                <a:solidFill>
                  <a:srgbClr val="000000"/>
                </a:solidFill>
              </a:rPr>
              <a:t> is the number of points Player </a:t>
            </a:r>
            <a:r>
              <a:rPr lang="en-US" i="1" dirty="0" smtClean="0">
                <a:solidFill>
                  <a:srgbClr val="000000"/>
                </a:solidFill>
              </a:rPr>
              <a:t>B</a:t>
            </a:r>
            <a:r>
              <a:rPr lang="en-US" dirty="0" smtClean="0">
                <a:solidFill>
                  <a:srgbClr val="000000"/>
                </a:solidFill>
              </a:rPr>
              <a:t> wins, </a:t>
            </a:r>
            <a:r>
              <a:rPr lang="en-US" i="1" dirty="0" smtClean="0">
                <a:solidFill>
                  <a:srgbClr val="000000"/>
                </a:solidFill>
              </a:rPr>
              <a:t>P</a:t>
            </a:r>
            <a:r>
              <a:rPr lang="en-US" i="1" baseline="-25000" dirty="0" smtClean="0">
                <a:solidFill>
                  <a:srgbClr val="000000"/>
                </a:solidFill>
              </a:rPr>
              <a:t>A</a:t>
            </a:r>
            <a:r>
              <a:rPr lang="en-US" dirty="0" smtClean="0">
                <a:solidFill>
                  <a:srgbClr val="000000"/>
                </a:solidFill>
              </a:rPr>
              <a:t> is the probability that Player </a:t>
            </a:r>
            <a:r>
              <a:rPr lang="en-US" i="1" dirty="0" smtClean="0">
                <a:solidFill>
                  <a:srgbClr val="000000"/>
                </a:solidFill>
              </a:rPr>
              <a:t>A</a:t>
            </a:r>
            <a:r>
              <a:rPr lang="en-US" dirty="0" smtClean="0">
                <a:solidFill>
                  <a:srgbClr val="000000"/>
                </a:solidFill>
              </a:rPr>
              <a:t> wins a point, and </a:t>
            </a:r>
            <a:r>
              <a:rPr lang="en-US" i="1" dirty="0" smtClean="0">
                <a:solidFill>
                  <a:srgbClr val="000000"/>
                </a:solidFill>
              </a:rPr>
              <a:t>P</a:t>
            </a:r>
            <a:r>
              <a:rPr lang="en-US" i="1" baseline="-25000" dirty="0" smtClean="0">
                <a:solidFill>
                  <a:srgbClr val="000000"/>
                </a:solidFill>
              </a:rPr>
              <a:t>B</a:t>
            </a:r>
            <a:r>
              <a:rPr lang="en-US" dirty="0" smtClean="0">
                <a:solidFill>
                  <a:srgbClr val="000000"/>
                </a:solidFill>
              </a:rPr>
              <a:t> is the probability that Player </a:t>
            </a:r>
            <a:r>
              <a:rPr lang="en-US" i="1" dirty="0" smtClean="0">
                <a:solidFill>
                  <a:srgbClr val="000000"/>
                </a:solidFill>
              </a:rPr>
              <a:t>B</a:t>
            </a:r>
            <a:r>
              <a:rPr lang="en-US" dirty="0" smtClean="0">
                <a:solidFill>
                  <a:srgbClr val="000000"/>
                </a:solidFill>
              </a:rPr>
              <a:t> wins a point.</a:t>
            </a:r>
            <a:endParaRPr lang="en-US" dirty="0">
              <a:solidFill>
                <a:srgbClr val="000000"/>
              </a:solidFill>
            </a:endParaRPr>
          </a:p>
        </p:txBody>
      </p:sp>
      <p:graphicFrame>
        <p:nvGraphicFramePr>
          <p:cNvPr id="119810" name="Object 2"/>
          <p:cNvGraphicFramePr>
            <a:graphicFrameLocks noChangeAspect="1"/>
          </p:cNvGraphicFramePr>
          <p:nvPr/>
        </p:nvGraphicFramePr>
        <p:xfrm>
          <a:off x="2019300" y="1905000"/>
          <a:ext cx="5105400" cy="965200"/>
        </p:xfrm>
        <a:graphic>
          <a:graphicData uri="http://schemas.openxmlformats.org/presentationml/2006/ole">
            <mc:AlternateContent xmlns:mc="http://schemas.openxmlformats.org/markup-compatibility/2006">
              <mc:Choice xmlns:v="urn:schemas-microsoft-com:vml" Requires="v">
                <p:oleObj spid="_x0000_s119820" name="Equation" r:id="rId3" imgW="5105160" imgH="965160" progId="Equation.DSMT4">
                  <p:embed/>
                </p:oleObj>
              </mc:Choice>
              <mc:Fallback>
                <p:oleObj name="Equation" r:id="rId3" imgW="5105160" imgH="9651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19300" y="1905000"/>
                        <a:ext cx="51054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Probability of Winning a Point</a:t>
            </a:r>
            <a:endParaRPr lang="en-US" dirty="0"/>
          </a:p>
        </p:txBody>
      </p:sp>
      <p:sp>
        <p:nvSpPr>
          <p:cNvPr id="3" name="Content Placeholder 2"/>
          <p:cNvSpPr>
            <a:spLocks noGrp="1"/>
          </p:cNvSpPr>
          <p:nvPr>
            <p:ph idx="1"/>
          </p:nvPr>
        </p:nvSpPr>
        <p:spPr/>
        <p:txBody>
          <a:bodyPr>
            <a:noAutofit/>
          </a:bodyPr>
          <a:lstStyle/>
          <a:p>
            <a:r>
              <a:rPr lang="en-US" dirty="0" smtClean="0"/>
              <a:t>Assume that two players, Jack and </a:t>
            </a:r>
            <a:r>
              <a:rPr lang="en-US" dirty="0" err="1" smtClean="0"/>
              <a:t>Glinda</a:t>
            </a:r>
            <a:r>
              <a:rPr lang="en-US" dirty="0" smtClean="0"/>
              <a:t>, are playing tennis. The probability that </a:t>
            </a:r>
            <a:r>
              <a:rPr lang="en-US" dirty="0" err="1" smtClean="0"/>
              <a:t>Glinda</a:t>
            </a:r>
            <a:r>
              <a:rPr lang="en-US" dirty="0" smtClean="0"/>
              <a:t> wins a given point is </a:t>
            </a:r>
            <a:r>
              <a:rPr lang="en-US" i="1" dirty="0" smtClean="0">
                <a:solidFill>
                  <a:srgbClr val="0000FF"/>
                </a:solidFill>
              </a:rPr>
              <a:t>P</a:t>
            </a:r>
            <a:r>
              <a:rPr lang="en-US" dirty="0" smtClean="0">
                <a:solidFill>
                  <a:srgbClr val="0000FF"/>
                </a:solidFill>
              </a:rPr>
              <a:t> (</a:t>
            </a:r>
            <a:r>
              <a:rPr lang="en-US" dirty="0" err="1" smtClean="0">
                <a:solidFill>
                  <a:srgbClr val="0000FF"/>
                </a:solidFill>
              </a:rPr>
              <a:t>Glinda</a:t>
            </a:r>
            <a:r>
              <a:rPr lang="en-US" dirty="0" smtClean="0">
                <a:solidFill>
                  <a:srgbClr val="0000FF"/>
                </a:solidFill>
              </a:rPr>
              <a:t> wins a point) = 0.6</a:t>
            </a:r>
            <a:r>
              <a:rPr lang="en-US" dirty="0" smtClean="0"/>
              <a:t>. What is the probability that after three points, the score will be </a:t>
            </a:r>
            <a:r>
              <a:rPr lang="en-US" dirty="0" smtClean="0">
                <a:solidFill>
                  <a:srgbClr val="0000FF"/>
                </a:solidFill>
              </a:rPr>
              <a:t>30-15</a:t>
            </a:r>
            <a:r>
              <a:rPr lang="en-US" dirty="0" smtClean="0"/>
              <a:t>, in favor of Jack? </a:t>
            </a:r>
          </a:p>
          <a:p>
            <a:r>
              <a:rPr lang="en-US" b="1" dirty="0" smtClean="0"/>
              <a:t>Solution </a:t>
            </a:r>
          </a:p>
          <a:p>
            <a:r>
              <a:rPr lang="en-US" dirty="0" smtClean="0"/>
              <a:t>The probability that </a:t>
            </a:r>
            <a:r>
              <a:rPr lang="en-US" dirty="0" err="1" smtClean="0"/>
              <a:t>Glinda</a:t>
            </a:r>
            <a:r>
              <a:rPr lang="en-US" dirty="0" smtClean="0"/>
              <a:t> wins any given point is </a:t>
            </a:r>
            <a:br>
              <a:rPr lang="en-US" dirty="0" smtClean="0"/>
            </a:br>
            <a:r>
              <a:rPr lang="en-US" i="1" dirty="0" smtClean="0"/>
              <a:t>P </a:t>
            </a:r>
            <a:r>
              <a:rPr lang="en-US" dirty="0" smtClean="0"/>
              <a:t>(</a:t>
            </a:r>
            <a:r>
              <a:rPr lang="en-US" dirty="0" err="1" smtClean="0"/>
              <a:t>Glinda</a:t>
            </a:r>
            <a:r>
              <a:rPr lang="en-US" dirty="0" smtClean="0"/>
              <a:t> wins a point) = 0.6, or </a:t>
            </a:r>
            <a:r>
              <a:rPr lang="en-US" i="1" dirty="0" smtClean="0"/>
              <a:t>P</a:t>
            </a:r>
            <a:r>
              <a:rPr lang="en-US" dirty="0" smtClean="0"/>
              <a:t>(G) = 0.6. This means </a:t>
            </a:r>
            <a:r>
              <a:rPr lang="en-US" i="1" dirty="0" smtClean="0"/>
              <a:t>P</a:t>
            </a:r>
            <a:r>
              <a:rPr lang="en-US" dirty="0" smtClean="0"/>
              <a:t> (Jack wins a point) = 0.4, or </a:t>
            </a:r>
            <a:r>
              <a:rPr lang="en-US" i="1" dirty="0" smtClean="0"/>
              <a:t>P</a:t>
            </a:r>
            <a:r>
              <a:rPr lang="en-US" dirty="0" smtClean="0"/>
              <a:t>(J) = 0.4.</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Probability of Winning a Point (cont.)</a:t>
            </a:r>
            <a:endParaRPr lang="en-US" dirty="0"/>
          </a:p>
        </p:txBody>
      </p:sp>
      <p:sp>
        <p:nvSpPr>
          <p:cNvPr id="3" name="Content Placeholder 2"/>
          <p:cNvSpPr>
            <a:spLocks noGrp="1"/>
          </p:cNvSpPr>
          <p:nvPr>
            <p:ph idx="1"/>
          </p:nvPr>
        </p:nvSpPr>
        <p:spPr/>
        <p:txBody>
          <a:bodyPr>
            <a:normAutofit/>
          </a:bodyPr>
          <a:lstStyle/>
          <a:p>
            <a:r>
              <a:rPr lang="en-US" dirty="0" smtClean="0"/>
              <a:t>Our goal is to determine the probability that the score will be 30-15, in favor of Jack, after three games. So, we are looking for </a:t>
            </a:r>
            <a:r>
              <a:rPr lang="en-US" i="1" dirty="0" smtClean="0"/>
              <a:t>P</a:t>
            </a:r>
            <a:r>
              <a:rPr lang="en-US" dirty="0" smtClean="0"/>
              <a:t>(JJG) or </a:t>
            </a:r>
            <a:r>
              <a:rPr lang="en-US" i="1" dirty="0" smtClean="0"/>
              <a:t>P</a:t>
            </a:r>
            <a:r>
              <a:rPr lang="en-US" dirty="0" smtClean="0"/>
              <a:t> (JGJ) or </a:t>
            </a:r>
            <a:r>
              <a:rPr lang="en-US" i="1" dirty="0" smtClean="0"/>
              <a:t>P</a:t>
            </a:r>
            <a:r>
              <a:rPr lang="en-US" dirty="0" smtClean="0"/>
              <a:t> (GJJ). The paths JJG, JGJ, and GJJ are shown in blue in the figure.</a:t>
            </a:r>
            <a:endParaRPr lang="en-US" dirty="0"/>
          </a:p>
        </p:txBody>
      </p:sp>
      <p:pic>
        <p:nvPicPr>
          <p:cNvPr id="4" name="Picture 2"/>
          <p:cNvPicPr>
            <a:picLocks noChangeAspect="1" noChangeArrowheads="1"/>
          </p:cNvPicPr>
          <p:nvPr/>
        </p:nvPicPr>
        <p:blipFill>
          <a:blip r:embed="rId2"/>
          <a:srcRect/>
          <a:stretch>
            <a:fillRect/>
          </a:stretch>
        </p:blipFill>
        <p:spPr bwMode="auto">
          <a:xfrm>
            <a:off x="1882570" y="3146610"/>
            <a:ext cx="5585030" cy="278130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Probability of Winning a Point (cont.)</a:t>
            </a:r>
            <a:endParaRPr lang="en-US" dirty="0"/>
          </a:p>
        </p:txBody>
      </p:sp>
      <p:sp>
        <p:nvSpPr>
          <p:cNvPr id="3" name="Content Placeholder 2"/>
          <p:cNvSpPr>
            <a:spLocks noGrp="1"/>
          </p:cNvSpPr>
          <p:nvPr>
            <p:ph idx="1"/>
          </p:nvPr>
        </p:nvSpPr>
        <p:spPr/>
        <p:txBody>
          <a:bodyPr>
            <a:normAutofit/>
          </a:bodyPr>
          <a:lstStyle/>
          <a:p>
            <a:r>
              <a:rPr lang="en-US" dirty="0" smtClean="0"/>
              <a:t>The order of obtaining a score of 30-15, in favor of Jack, can happen in three different, independent ways. So we have </a:t>
            </a:r>
          </a:p>
          <a:p>
            <a:r>
              <a:rPr lang="nl-NL" i="1" dirty="0" smtClean="0"/>
              <a:t>	</a:t>
            </a:r>
            <a:r>
              <a:rPr lang="nl-NL" i="1" dirty="0" smtClean="0">
                <a:solidFill>
                  <a:srgbClr val="000099"/>
                </a:solidFill>
              </a:rPr>
              <a:t>P</a:t>
            </a:r>
            <a:r>
              <a:rPr lang="nl-NL" dirty="0" smtClean="0">
                <a:solidFill>
                  <a:srgbClr val="000099"/>
                </a:solidFill>
              </a:rPr>
              <a:t>(JJG) = (0.4)(0.4)(0.6) = 0.096</a:t>
            </a:r>
            <a:r>
              <a:rPr lang="nl-NL" dirty="0" smtClean="0">
                <a:solidFill>
                  <a:srgbClr val="1F497D"/>
                </a:solidFill>
              </a:rPr>
              <a:t>, </a:t>
            </a:r>
          </a:p>
          <a:p>
            <a:r>
              <a:rPr lang="en-US" i="1" dirty="0" smtClean="0">
                <a:solidFill>
                  <a:srgbClr val="000099"/>
                </a:solidFill>
              </a:rPr>
              <a:t>	P</a:t>
            </a:r>
            <a:r>
              <a:rPr lang="en-US" dirty="0" smtClean="0">
                <a:solidFill>
                  <a:srgbClr val="000099"/>
                </a:solidFill>
              </a:rPr>
              <a:t>(JGJ) = (0.4)(0.6)(0.4) = 0.096</a:t>
            </a:r>
            <a:r>
              <a:rPr lang="en-US" dirty="0" smtClean="0">
                <a:solidFill>
                  <a:srgbClr val="1F497D"/>
                </a:solidFill>
              </a:rPr>
              <a:t>,</a:t>
            </a:r>
            <a:r>
              <a:rPr lang="en-US" dirty="0" smtClean="0">
                <a:solidFill>
                  <a:srgbClr val="000099"/>
                </a:solidFill>
              </a:rPr>
              <a:t> </a:t>
            </a:r>
            <a:r>
              <a:rPr lang="en-US" dirty="0" smtClean="0"/>
              <a:t>and</a:t>
            </a:r>
            <a:r>
              <a:rPr lang="en-US" dirty="0" smtClean="0">
                <a:solidFill>
                  <a:srgbClr val="000099"/>
                </a:solidFill>
              </a:rPr>
              <a:t> </a:t>
            </a:r>
          </a:p>
          <a:p>
            <a:r>
              <a:rPr lang="nl-NL" i="1" dirty="0" smtClean="0">
                <a:solidFill>
                  <a:srgbClr val="000099"/>
                </a:solidFill>
              </a:rPr>
              <a:t>	P</a:t>
            </a:r>
            <a:r>
              <a:rPr lang="nl-NL" dirty="0" smtClean="0">
                <a:solidFill>
                  <a:srgbClr val="000099"/>
                </a:solidFill>
              </a:rPr>
              <a:t>(GJJ) = (0.6)(0.4)(0.4) = 0.096</a:t>
            </a:r>
            <a:r>
              <a:rPr lang="nl-NL" dirty="0" smtClean="0">
                <a:solidFill>
                  <a:srgbClr val="1F497D"/>
                </a:solidFill>
              </a:rPr>
              <a:t>.</a:t>
            </a:r>
          </a:p>
          <a:p>
            <a:r>
              <a:rPr lang="en-US" dirty="0" smtClean="0"/>
              <a:t>Therefore, the probability of Jack winning two points and </a:t>
            </a:r>
            <a:r>
              <a:rPr lang="en-US" dirty="0" err="1" smtClean="0"/>
              <a:t>Glinda</a:t>
            </a:r>
            <a:r>
              <a:rPr lang="en-US" dirty="0" smtClean="0"/>
              <a:t> winning one point is</a:t>
            </a:r>
            <a:r>
              <a:rPr lang="en-US" dirty="0" smtClean="0">
                <a:solidFill>
                  <a:srgbClr val="000099"/>
                </a:solidFill>
              </a:rPr>
              <a:t> </a:t>
            </a:r>
          </a:p>
          <a:p>
            <a:pPr algn="ctr"/>
            <a:r>
              <a:rPr lang="en-US" dirty="0" smtClean="0">
                <a:solidFill>
                  <a:srgbClr val="000099"/>
                </a:solidFill>
              </a:rPr>
              <a:t>0.096 + 0.096 + 0.096 = 0.288</a:t>
            </a:r>
            <a:r>
              <a:rPr lang="en-US"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2113</TotalTime>
  <Words>1126</Words>
  <Application>Microsoft Office PowerPoint</Application>
  <PresentationFormat>On-screen Show (4:3)</PresentationFormat>
  <Paragraphs>111</Paragraphs>
  <Slides>28</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28</vt:i4>
      </vt:variant>
    </vt:vector>
  </HeadingPairs>
  <TitlesOfParts>
    <vt:vector size="33" baseType="lpstr">
      <vt:lpstr>Calibri</vt:lpstr>
      <vt:lpstr>Courier New</vt:lpstr>
      <vt:lpstr>Arial</vt:lpstr>
      <vt:lpstr>Office Theme</vt:lpstr>
      <vt:lpstr>Equation</vt:lpstr>
      <vt:lpstr>Section 12.4</vt:lpstr>
      <vt:lpstr>Objectives</vt:lpstr>
      <vt:lpstr>Additional Sports: Tennis, Golf, and Track &amp; Field</vt:lpstr>
      <vt:lpstr>Example 1: Probability of Winning in Tennis </vt:lpstr>
      <vt:lpstr>Figure 2: Score of Player A, Score of Player B</vt:lpstr>
      <vt:lpstr>Probability of a Game Score in Tennis</vt:lpstr>
      <vt:lpstr>Example 2: Probability of Winning a Point</vt:lpstr>
      <vt:lpstr>Example 2: Probability of Winning a Point (cont.)</vt:lpstr>
      <vt:lpstr>Example 2: Probability of Winning a Point (cont.)</vt:lpstr>
      <vt:lpstr>Example 2: Probability of Winning a Point (cont.)</vt:lpstr>
      <vt:lpstr>Example 2: Probability of Winning a Point (cont.)</vt:lpstr>
      <vt:lpstr>Skill Check #1 </vt:lpstr>
      <vt:lpstr>Example 3: Miles per Hour to Feet per Second </vt:lpstr>
      <vt:lpstr>Example 3: Miles per Hour to Feet per Second (cont.) </vt:lpstr>
      <vt:lpstr>Example 4: Reaction Time to a Tennis Serve </vt:lpstr>
      <vt:lpstr>Example 4: Reaction Time to a Tennis Serve (cont.) </vt:lpstr>
      <vt:lpstr>Example 4: Reaction Time to a Tennis Serve (cont.) </vt:lpstr>
      <vt:lpstr>Example 4: Reaction Time to a Tennis Serve (cont.) </vt:lpstr>
      <vt:lpstr>Skill Check #2 </vt:lpstr>
      <vt:lpstr>Example 5: How Fast Is Usain Bolt? </vt:lpstr>
      <vt:lpstr>Example 5: How Fast Is Usain Bolt? (cont.) </vt:lpstr>
      <vt:lpstr>Example 5: How Fast Is Usain Bolt? (cont.) </vt:lpstr>
      <vt:lpstr>Example 5: How Fast Is Usain Bolt? (cont.) </vt:lpstr>
      <vt:lpstr>Example 5: How Fast Is Usain Bolt? (cont.) </vt:lpstr>
      <vt:lpstr>Skill Check #3 </vt:lpstr>
      <vt:lpstr>Skill Check #3 (cont.)</vt:lpstr>
      <vt:lpstr>Example 6: Chances of Making a Putt </vt:lpstr>
      <vt:lpstr>Example 6: Chances of Making a Putt (cont.) </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485</cp:revision>
  <dcterms:created xsi:type="dcterms:W3CDTF">2013-04-26T14:43:13Z</dcterms:created>
  <dcterms:modified xsi:type="dcterms:W3CDTF">2017-08-03T18:37:20Z</dcterms:modified>
</cp:coreProperties>
</file>