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9"/>
  </p:notesMasterIdLst>
  <p:handoutMasterIdLst>
    <p:handoutMasterId r:id="rId80"/>
  </p:handoutMasterIdLst>
  <p:sldIdLst>
    <p:sldId id="256" r:id="rId2"/>
    <p:sldId id="258" r:id="rId3"/>
    <p:sldId id="338" r:id="rId4"/>
    <p:sldId id="33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2" r:id="rId66"/>
    <p:sldId id="323" r:id="rId67"/>
    <p:sldId id="324" r:id="rId68"/>
    <p:sldId id="325" r:id="rId69"/>
    <p:sldId id="326" r:id="rId70"/>
    <p:sldId id="327" r:id="rId71"/>
    <p:sldId id="328" r:id="rId72"/>
    <p:sldId id="330" r:id="rId73"/>
    <p:sldId id="331" r:id="rId74"/>
    <p:sldId id="333" r:id="rId75"/>
    <p:sldId id="334" r:id="rId76"/>
    <p:sldId id="335" r:id="rId77"/>
    <p:sldId id="336" r:id="rId78"/>
  </p:sldIdLst>
  <p:sldSz cx="9144000" cy="6858000" type="screen4x3"/>
  <p:notesSz cx="6858000" cy="9144000"/>
  <p:embeddedFontLst>
    <p:embeddedFont>
      <p:font typeface="Calibri" panose="020F0502020204030204" pitchFamily="34" charset="0"/>
      <p:regular r:id="rId81"/>
      <p:bold r:id="rId82"/>
      <p:italic r:id="rId83"/>
      <p:boldItalic r:id="rId84"/>
    </p:embeddedFont>
    <p:embeddedFont>
      <p:font typeface="Cambria Math" panose="02040503050406030204" pitchFamily="18" charset="0"/>
      <p:regular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99"/>
    <a:srgbClr val="000000"/>
    <a:srgbClr val="0000FF"/>
    <a:srgbClr val="1F497D"/>
    <a:srgbClr val="FFFFCC"/>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107" d="100"/>
          <a:sy n="107" d="100"/>
        </p:scale>
        <p:origin x="126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Introduction to Graph Theory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 (cont.)</a:t>
            </a:r>
          </a:p>
        </p:txBody>
      </p:sp>
      <p:sp>
        <p:nvSpPr>
          <p:cNvPr id="3" name="Content Placeholder 2"/>
          <p:cNvSpPr>
            <a:spLocks noGrp="1"/>
          </p:cNvSpPr>
          <p:nvPr>
            <p:ph idx="1"/>
          </p:nvPr>
        </p:nvSpPr>
        <p:spPr/>
        <p:txBody>
          <a:bodyPr/>
          <a:lstStyle/>
          <a:p>
            <a:r>
              <a:rPr lang="en-US" dirty="0"/>
              <a:t>Second, since the graph has two edges between the vertices </a:t>
            </a:r>
            <a:r>
              <a:rPr lang="en-US" i="1" dirty="0"/>
              <a:t>a </a:t>
            </a:r>
            <a:r>
              <a:rPr lang="en-US" dirty="0"/>
              <a:t>and </a:t>
            </a:r>
            <a:r>
              <a:rPr lang="en-US" i="1" dirty="0"/>
              <a:t>b</a:t>
            </a:r>
            <a:r>
              <a:rPr lang="en-US" dirty="0"/>
              <a:t>, it is not sufficient to use the ends as labels. Instead, use distinct identifiers in order to distinguish between the edges. We will use </a:t>
            </a:r>
            <a:r>
              <a:rPr lang="en-US" i="1" dirty="0"/>
              <a:t>f</a:t>
            </a:r>
            <a:r>
              <a:rPr lang="en-US" baseline="-25000" dirty="0"/>
              <a:t>1</a:t>
            </a:r>
            <a:r>
              <a:rPr lang="en-US" dirty="0"/>
              <a:t>, </a:t>
            </a:r>
            <a:r>
              <a:rPr lang="en-US" i="1" dirty="0"/>
              <a:t>f</a:t>
            </a:r>
            <a:r>
              <a:rPr lang="en-US" baseline="-25000" dirty="0"/>
              <a:t>2</a:t>
            </a:r>
            <a:r>
              <a:rPr lang="en-US" dirty="0"/>
              <a:t>, </a:t>
            </a:r>
            <a:r>
              <a:rPr lang="en-US" i="1" dirty="0"/>
              <a:t>f</a:t>
            </a:r>
            <a:r>
              <a:rPr lang="en-US" baseline="-25000" dirty="0"/>
              <a:t>3</a:t>
            </a:r>
            <a:r>
              <a:rPr lang="en-US" dirty="0"/>
              <a:t>, </a:t>
            </a:r>
            <a:r>
              <a:rPr lang="en-US" i="1" dirty="0"/>
              <a:t>f</a:t>
            </a:r>
            <a:r>
              <a:rPr lang="en-US" baseline="-25000" dirty="0"/>
              <a:t>4</a:t>
            </a:r>
            <a:r>
              <a:rPr lang="en-US" dirty="0"/>
              <a:t>, and </a:t>
            </a:r>
            <a:r>
              <a:rPr lang="en-US" i="1" dirty="0"/>
              <a:t>f</a:t>
            </a:r>
            <a:r>
              <a:rPr lang="en-US" baseline="-25000" dirty="0"/>
              <a:t>5</a:t>
            </a:r>
            <a:r>
              <a:rPr lang="en-US" dirty="0"/>
              <a:t>.</a:t>
            </a:r>
            <a:r>
              <a:rPr lang="en-US" i="1" dirty="0"/>
              <a:t> </a:t>
            </a:r>
          </a:p>
          <a:p>
            <a:r>
              <a:rPr lang="en-US" dirty="0"/>
              <a:t>Although graph </a:t>
            </a:r>
            <a:r>
              <a:rPr lang="en-US" i="1" dirty="0"/>
              <a:t>K </a:t>
            </a:r>
            <a:r>
              <a:rPr lang="en-US" dirty="0"/>
              <a:t>might appear to have a loop on the left-hand side of it, there is not an edge that begins and ends at the same vertex.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 (cont.)</a:t>
            </a:r>
          </a:p>
        </p:txBody>
      </p:sp>
      <p:sp>
        <p:nvSpPr>
          <p:cNvPr id="3" name="Content Placeholder 2"/>
          <p:cNvSpPr>
            <a:spLocks noGrp="1"/>
          </p:cNvSpPr>
          <p:nvPr>
            <p:ph idx="1"/>
          </p:nvPr>
        </p:nvSpPr>
        <p:spPr/>
        <p:txBody>
          <a:bodyPr/>
          <a:lstStyle/>
          <a:p>
            <a:r>
              <a:rPr lang="en-US" dirty="0"/>
              <a:t>Therefore, there are no loops in graph </a:t>
            </a:r>
            <a:r>
              <a:rPr lang="en-US" i="1" dirty="0"/>
              <a:t>K</a:t>
            </a:r>
            <a:r>
              <a:rPr lang="en-US" dirty="0"/>
              <a:t>.</a:t>
            </a:r>
          </a:p>
        </p:txBody>
      </p:sp>
      <p:pic>
        <p:nvPicPr>
          <p:cNvPr id="32770" name="Picture 2"/>
          <p:cNvPicPr>
            <a:picLocks noChangeAspect="1" noChangeArrowheads="1"/>
          </p:cNvPicPr>
          <p:nvPr/>
        </p:nvPicPr>
        <p:blipFill>
          <a:blip r:embed="rId2"/>
          <a:srcRect/>
          <a:stretch>
            <a:fillRect/>
          </a:stretch>
        </p:blipFill>
        <p:spPr bwMode="auto">
          <a:xfrm>
            <a:off x="2890838" y="1905000"/>
            <a:ext cx="3362325" cy="29527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 (cont.)</a:t>
            </a:r>
          </a:p>
        </p:txBody>
      </p:sp>
      <p:sp>
        <p:nvSpPr>
          <p:cNvPr id="3" name="Content Placeholder 2"/>
          <p:cNvSpPr>
            <a:spLocks noGrp="1"/>
          </p:cNvSpPr>
          <p:nvPr>
            <p:ph idx="1"/>
          </p:nvPr>
        </p:nvSpPr>
        <p:spPr/>
        <p:txBody>
          <a:bodyPr/>
          <a:lstStyle/>
          <a:p>
            <a:pPr marL="341313" indent="-341313"/>
            <a:r>
              <a:rPr lang="en-US" b="1" dirty="0"/>
              <a:t>b.	</a:t>
            </a:r>
            <a:r>
              <a:rPr lang="en-US" dirty="0"/>
              <a:t>In graph </a:t>
            </a:r>
            <a:r>
              <a:rPr lang="en-US" i="1" dirty="0"/>
              <a:t>L</a:t>
            </a:r>
            <a:r>
              <a:rPr lang="en-US" dirty="0"/>
              <a:t>, label the five vertices with lowercase letters. We use </a:t>
            </a:r>
            <a:r>
              <a:rPr lang="en-US" i="1" dirty="0"/>
              <a:t>v</a:t>
            </a:r>
            <a:r>
              <a:rPr lang="en-US" dirty="0"/>
              <a:t>, </a:t>
            </a:r>
            <a:r>
              <a:rPr lang="en-US" i="1" dirty="0"/>
              <a:t>w</a:t>
            </a:r>
            <a:r>
              <a:rPr lang="en-US" dirty="0"/>
              <a:t>, </a:t>
            </a:r>
            <a:r>
              <a:rPr lang="en-US" i="1" dirty="0"/>
              <a:t>x</a:t>
            </a:r>
            <a:r>
              <a:rPr lang="en-US" dirty="0"/>
              <a:t>, </a:t>
            </a:r>
            <a:r>
              <a:rPr lang="en-US" i="1" dirty="0"/>
              <a:t>y</a:t>
            </a:r>
            <a:r>
              <a:rPr lang="en-US" dirty="0"/>
              <a:t>, and </a:t>
            </a:r>
            <a:r>
              <a:rPr lang="en-US" i="1" dirty="0"/>
              <a:t>z</a:t>
            </a:r>
            <a:r>
              <a:rPr lang="en-US" dirty="0"/>
              <a:t>. Since there is at most one edge between any pair of vertices, we can label the edges using either format. This time, we will use the pairing method to label the edges. Note that there are only five vertices and not six, remembering that there is not a vertex every time edges intersect.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Notice that edge </a:t>
            </a:r>
            <a:r>
              <a:rPr lang="en-US" i="1" dirty="0" err="1"/>
              <a:t>zz</a:t>
            </a:r>
            <a:r>
              <a:rPr lang="en-US" i="1" dirty="0"/>
              <a:t> </a:t>
            </a:r>
            <a:r>
              <a:rPr lang="en-US" dirty="0"/>
              <a:t>begins and ends at vertex </a:t>
            </a:r>
            <a:r>
              <a:rPr lang="en-US" i="1" dirty="0"/>
              <a:t>z</a:t>
            </a:r>
            <a:r>
              <a:rPr lang="en-US" dirty="0"/>
              <a:t>, and is, therefore, a loop</a:t>
            </a:r>
            <a:r>
              <a:rPr lang="en-US" i="1" dirty="0"/>
              <a:t>.</a:t>
            </a:r>
            <a:endParaRPr lang="en-US" dirty="0"/>
          </a:p>
        </p:txBody>
      </p:sp>
      <p:pic>
        <p:nvPicPr>
          <p:cNvPr id="33794" name="Picture 2"/>
          <p:cNvPicPr>
            <a:picLocks noChangeAspect="1" noChangeArrowheads="1"/>
          </p:cNvPicPr>
          <p:nvPr/>
        </p:nvPicPr>
        <p:blipFill>
          <a:blip r:embed="rId2"/>
          <a:srcRect/>
          <a:stretch>
            <a:fillRect/>
          </a:stretch>
        </p:blipFill>
        <p:spPr bwMode="auto">
          <a:xfrm>
            <a:off x="2743200" y="1295400"/>
            <a:ext cx="3657600" cy="29792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Walk</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Walk </a:t>
            </a:r>
          </a:p>
          <a:p>
            <a:r>
              <a:rPr lang="en-US" dirty="0">
                <a:solidFill>
                  <a:srgbClr val="000000"/>
                </a:solidFill>
              </a:rPr>
              <a:t>A </a:t>
            </a:r>
            <a:r>
              <a:rPr lang="en-US" b="1" dirty="0">
                <a:solidFill>
                  <a:srgbClr val="C00000"/>
                </a:solidFill>
              </a:rPr>
              <a:t>walk</a:t>
            </a:r>
            <a:r>
              <a:rPr lang="en-US" dirty="0">
                <a:solidFill>
                  <a:srgbClr val="000000"/>
                </a:solidFill>
              </a:rPr>
              <a:t> in a graph is a finite list of alternating vertices and connecting edges that begins and ends with a vertex.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Identifying a Walk</a:t>
            </a:r>
          </a:p>
        </p:txBody>
      </p:sp>
      <p:sp>
        <p:nvSpPr>
          <p:cNvPr id="3" name="Content Placeholder 2"/>
          <p:cNvSpPr>
            <a:spLocks noGrp="1"/>
          </p:cNvSpPr>
          <p:nvPr>
            <p:ph idx="1"/>
          </p:nvPr>
        </p:nvSpPr>
        <p:spPr>
          <a:xfrm>
            <a:off x="457200" y="1280160"/>
            <a:ext cx="8229600" cy="4573560"/>
          </a:xfrm>
        </p:spPr>
        <p:txBody>
          <a:bodyPr>
            <a:spAutoFit/>
          </a:bodyPr>
          <a:lstStyle/>
          <a:p>
            <a:r>
              <a:rPr lang="en-US" dirty="0"/>
              <a:t>Use graph </a:t>
            </a:r>
            <a:r>
              <a:rPr lang="en-US" i="1" dirty="0"/>
              <a:t>B </a:t>
            </a:r>
            <a:r>
              <a:rPr lang="en-US" dirty="0"/>
              <a:t>to answer the following questions.</a:t>
            </a:r>
          </a:p>
          <a:p>
            <a:pPr marL="341313" indent="-341313"/>
            <a:endParaRPr lang="en-US" b="1" dirty="0"/>
          </a:p>
          <a:p>
            <a:pPr marL="341313" indent="-341313"/>
            <a:endParaRPr lang="en-US" b="1" dirty="0"/>
          </a:p>
          <a:p>
            <a:pPr marL="341313" indent="-341313"/>
            <a:endParaRPr lang="en-US" b="1" dirty="0"/>
          </a:p>
          <a:p>
            <a:pPr marL="341313" indent="-341313"/>
            <a:endParaRPr lang="en-US" b="1" dirty="0"/>
          </a:p>
          <a:p>
            <a:pPr marL="341313" indent="-341313"/>
            <a:endParaRPr lang="en-US" b="1" dirty="0"/>
          </a:p>
          <a:p>
            <a:pPr marL="341313" indent="-341313"/>
            <a:r>
              <a:rPr lang="en-US" b="1" dirty="0"/>
              <a:t>a. </a:t>
            </a:r>
            <a:r>
              <a:rPr lang="en-US" dirty="0"/>
              <a:t>Identify a walk of length 2 that starts at vertex </a:t>
            </a:r>
            <a:r>
              <a:rPr lang="en-US" i="1" dirty="0"/>
              <a:t>a </a:t>
            </a:r>
            <a:r>
              <a:rPr lang="en-US" dirty="0"/>
              <a:t>and ends at vertex </a:t>
            </a:r>
            <a:r>
              <a:rPr lang="en-US" i="1" dirty="0"/>
              <a:t>c</a:t>
            </a:r>
            <a:r>
              <a:rPr lang="en-US" dirty="0"/>
              <a:t>.</a:t>
            </a:r>
            <a:r>
              <a:rPr lang="en-US" i="1" dirty="0"/>
              <a:t> </a:t>
            </a:r>
          </a:p>
          <a:p>
            <a:pPr marL="341313" indent="-341313"/>
            <a:r>
              <a:rPr lang="en-US" b="1" dirty="0"/>
              <a:t>b. </a:t>
            </a:r>
            <a:r>
              <a:rPr lang="en-US" dirty="0"/>
              <a:t>Is the walk you just found a closed walk?</a:t>
            </a:r>
          </a:p>
        </p:txBody>
      </p:sp>
      <p:pic>
        <p:nvPicPr>
          <p:cNvPr id="3481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91840" y="1752457"/>
            <a:ext cx="2560320" cy="259094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Identifying a Walk (cont.)</a:t>
            </a:r>
          </a:p>
        </p:txBody>
      </p:sp>
      <p:sp>
        <p:nvSpPr>
          <p:cNvPr id="3" name="Content Placeholder 2"/>
          <p:cNvSpPr>
            <a:spLocks noGrp="1"/>
          </p:cNvSpPr>
          <p:nvPr>
            <p:ph idx="1"/>
          </p:nvPr>
        </p:nvSpPr>
        <p:spPr>
          <a:xfrm>
            <a:off x="457200" y="1280160"/>
            <a:ext cx="8229600" cy="2332946"/>
          </a:xfrm>
        </p:spPr>
        <p:txBody>
          <a:bodyPr>
            <a:spAutoFit/>
          </a:bodyPr>
          <a:lstStyle/>
          <a:p>
            <a:r>
              <a:rPr lang="en-US" b="1" dirty="0"/>
              <a:t>Solution </a:t>
            </a:r>
          </a:p>
          <a:p>
            <a:pPr marL="341313" indent="-341313"/>
            <a:r>
              <a:rPr lang="en-US" b="1" dirty="0"/>
              <a:t>a. </a:t>
            </a:r>
            <a:r>
              <a:rPr lang="en-US" dirty="0"/>
              <a:t>There are two possible walks that start at vertex </a:t>
            </a:r>
            <a:r>
              <a:rPr lang="en-US" i="1" dirty="0"/>
              <a:t>a</a:t>
            </a:r>
            <a:r>
              <a:rPr lang="en-US" dirty="0"/>
              <a:t>, end at vertex </a:t>
            </a:r>
            <a:r>
              <a:rPr lang="en-US" i="1" dirty="0"/>
              <a:t>c</a:t>
            </a:r>
            <a:r>
              <a:rPr lang="en-US" dirty="0"/>
              <a:t>, and have a length of 2. The walk </a:t>
            </a:r>
            <a:r>
              <a:rPr lang="en-US" i="1" dirty="0"/>
              <a:t>a</a:t>
            </a:r>
            <a:r>
              <a:rPr lang="en-US" dirty="0"/>
              <a:t>, </a:t>
            </a:r>
            <a:r>
              <a:rPr lang="en-US" i="1" dirty="0"/>
              <a:t>b</a:t>
            </a:r>
            <a:r>
              <a:rPr lang="en-US" dirty="0"/>
              <a:t>, </a:t>
            </a:r>
            <a:r>
              <a:rPr lang="en-US" i="1" dirty="0"/>
              <a:t>c</a:t>
            </a:r>
            <a:r>
              <a:rPr lang="en-US" dirty="0"/>
              <a:t> is highlighted in blue and the walk </a:t>
            </a:r>
            <a:r>
              <a:rPr lang="en-US" i="1" dirty="0"/>
              <a:t>a</a:t>
            </a:r>
            <a:r>
              <a:rPr lang="en-US" dirty="0"/>
              <a:t>, </a:t>
            </a:r>
            <a:r>
              <a:rPr lang="en-US" i="1" dirty="0"/>
              <a:t>d</a:t>
            </a:r>
            <a:r>
              <a:rPr lang="en-US" dirty="0"/>
              <a:t>, </a:t>
            </a:r>
            <a:r>
              <a:rPr lang="en-US" i="1" dirty="0"/>
              <a:t>c</a:t>
            </a:r>
            <a:r>
              <a:rPr lang="en-US" dirty="0"/>
              <a:t> is highlighted in red. Either is an acceptable answer.</a:t>
            </a:r>
          </a:p>
        </p:txBody>
      </p:sp>
      <p:pic>
        <p:nvPicPr>
          <p:cNvPr id="35842" name="Picture 2"/>
          <p:cNvPicPr>
            <a:picLocks noChangeAspect="1" noChangeArrowheads="1"/>
          </p:cNvPicPr>
          <p:nvPr/>
        </p:nvPicPr>
        <p:blipFill>
          <a:blip r:embed="rId2"/>
          <a:srcRect/>
          <a:stretch>
            <a:fillRect/>
          </a:stretch>
        </p:blipFill>
        <p:spPr bwMode="auto">
          <a:xfrm>
            <a:off x="3383280" y="3538981"/>
            <a:ext cx="2377440" cy="23284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Identifying a Walk (cont.)</a:t>
            </a:r>
          </a:p>
        </p:txBody>
      </p:sp>
      <p:sp>
        <p:nvSpPr>
          <p:cNvPr id="3" name="Content Placeholder 2"/>
          <p:cNvSpPr>
            <a:spLocks noGrp="1"/>
          </p:cNvSpPr>
          <p:nvPr>
            <p:ph idx="1"/>
          </p:nvPr>
        </p:nvSpPr>
        <p:spPr>
          <a:xfrm>
            <a:off x="457200" y="1280160"/>
            <a:ext cx="8229600" cy="954107"/>
          </a:xfrm>
        </p:spPr>
        <p:txBody>
          <a:bodyPr>
            <a:spAutoFit/>
          </a:bodyPr>
          <a:lstStyle/>
          <a:p>
            <a:pPr marL="341313" indent="-341313"/>
            <a:r>
              <a:rPr lang="en-US" b="1" dirty="0"/>
              <a:t>b. </a:t>
            </a:r>
            <a:r>
              <a:rPr lang="en-US" dirty="0"/>
              <a:t>Because the walks do not start and end at the same vertex, neither walk is closed.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#1</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Identify a walk of length 3 in the graph </a:t>
            </a:r>
            <a:r>
              <a:rPr lang="en-US" i="1" dirty="0">
                <a:solidFill>
                  <a:srgbClr val="000000"/>
                </a:solidFill>
              </a:rPr>
              <a:t>B</a:t>
            </a:r>
            <a:r>
              <a:rPr lang="en-US" dirty="0">
                <a:solidFill>
                  <a:srgbClr val="000000"/>
                </a:solidFill>
              </a:rPr>
              <a:t> in Example 3. Start the walk at vertex </a:t>
            </a:r>
            <a:r>
              <a:rPr lang="en-US" i="1" dirty="0">
                <a:solidFill>
                  <a:srgbClr val="000000"/>
                </a:solidFill>
              </a:rPr>
              <a:t>c</a:t>
            </a:r>
            <a:r>
              <a:rPr lang="en-US" dirty="0">
                <a:solidFill>
                  <a:srgbClr val="000000"/>
                </a:solidFill>
              </a:rPr>
              <a: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4" name="Rectangle 3"/>
          <p:cNvSpPr/>
          <p:nvPr/>
        </p:nvSpPr>
        <p:spPr>
          <a:xfrm>
            <a:off x="152400" y="5065693"/>
            <a:ext cx="8610600" cy="954107"/>
          </a:xfrm>
          <a:prstGeom prst="rect">
            <a:avLst/>
          </a:prstGeom>
        </p:spPr>
        <p:txBody>
          <a:bodyPr wrap="square">
            <a:spAutoFit/>
          </a:bodyPr>
          <a:lstStyle/>
          <a:p>
            <a:r>
              <a:rPr lang="en-US" sz="2800" dirty="0">
                <a:solidFill>
                  <a:srgbClr val="000000"/>
                </a:solidFill>
              </a:rPr>
              <a:t>Answer:</a:t>
            </a:r>
            <a:r>
              <a:rPr lang="en-US" sz="2800" dirty="0"/>
              <a:t> </a:t>
            </a:r>
            <a:r>
              <a:rPr lang="en-US" sz="2800" dirty="0">
                <a:solidFill>
                  <a:srgbClr val="FF0000"/>
                </a:solidFill>
              </a:rPr>
              <a:t>Any of the following: </a:t>
            </a:r>
            <a:r>
              <a:rPr lang="en-US" sz="2800" i="1" dirty="0">
                <a:solidFill>
                  <a:srgbClr val="FF0000"/>
                </a:solidFill>
              </a:rPr>
              <a:t>c</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e</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e</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b</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a</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d</a:t>
            </a:r>
            <a:r>
              <a:rPr lang="en-US" sz="2800" dirty="0">
                <a:solidFill>
                  <a:srgbClr val="FF0000"/>
                </a:solidFill>
              </a:rPr>
              <a:t>,</a:t>
            </a:r>
            <a:r>
              <a:rPr lang="en-US" sz="2800" i="1" dirty="0">
                <a:solidFill>
                  <a:srgbClr val="FF0000"/>
                </a:solidFill>
              </a:rPr>
              <a:t> c</a:t>
            </a:r>
            <a:r>
              <a:rPr lang="en-US" sz="2800" dirty="0">
                <a:solidFill>
                  <a:srgbClr val="FF0000"/>
                </a:solidFill>
              </a:rPr>
              <a:t>,</a:t>
            </a:r>
            <a:r>
              <a:rPr lang="en-US" sz="2800" i="1" dirty="0">
                <a:solidFill>
                  <a:srgbClr val="FF0000"/>
                </a:solidFill>
              </a:rPr>
              <a:t> d </a:t>
            </a:r>
            <a:endParaRPr lang="en-US" sz="2800" dirty="0">
              <a:solidFill>
                <a:srgbClr val="FF0000"/>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2510" y="2743200"/>
            <a:ext cx="1773890" cy="1861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Path</a:t>
            </a:r>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a:solidFill>
                  <a:srgbClr val="000000"/>
                </a:solidFill>
              </a:rPr>
              <a:t>Path </a:t>
            </a:r>
          </a:p>
          <a:p>
            <a:r>
              <a:rPr lang="en-US" dirty="0">
                <a:solidFill>
                  <a:srgbClr val="000000"/>
                </a:solidFill>
              </a:rPr>
              <a:t>A </a:t>
            </a:r>
            <a:r>
              <a:rPr lang="en-US" b="1" dirty="0">
                <a:solidFill>
                  <a:srgbClr val="C00000"/>
                </a:solidFill>
              </a:rPr>
              <a:t>path</a:t>
            </a:r>
            <a:r>
              <a:rPr lang="en-US" dirty="0">
                <a:solidFill>
                  <a:srgbClr val="000000"/>
                </a:solidFill>
              </a:rPr>
              <a:t> is a walk with no repeated edges or vertices.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a:solidFill>
                  <a:schemeClr val="accent1"/>
                </a:solidFill>
              </a:rPr>
              <a:t>Objectives</a:t>
            </a:r>
          </a:p>
        </p:txBody>
      </p:sp>
      <p:sp>
        <p:nvSpPr>
          <p:cNvPr id="5123" name="Rectangle 3"/>
          <p:cNvSpPr>
            <a:spLocks noGrp="1"/>
          </p:cNvSpPr>
          <p:nvPr>
            <p:ph idx="1"/>
          </p:nvPr>
        </p:nvSpPr>
        <p:spPr>
          <a:xfrm>
            <a:off x="457200" y="1280160"/>
            <a:ext cx="8229600" cy="1557349"/>
          </a:xfrm>
          <a:prstGeom prst="rect">
            <a:avLst/>
          </a:prstGeom>
          <a:noFill/>
        </p:spPr>
        <p:txBody>
          <a:bodyPr>
            <a:spAutoFit/>
          </a:bodyPr>
          <a:lstStyle/>
          <a:p>
            <a:pPr marL="463550" indent="-463550">
              <a:buFont typeface="Courier New" pitchFamily="49" charset="0"/>
              <a:buChar char="o"/>
            </a:pPr>
            <a:r>
              <a:rPr lang="en-US" dirty="0"/>
              <a:t>Identify parts of a graph </a:t>
            </a:r>
          </a:p>
          <a:p>
            <a:pPr marL="463550" indent="-463550">
              <a:buFont typeface="Courier New" pitchFamily="49" charset="0"/>
              <a:buChar char="o"/>
            </a:pPr>
            <a:r>
              <a:rPr lang="en-US" dirty="0"/>
              <a:t>Determine if graphs are connected or disconnected </a:t>
            </a:r>
          </a:p>
          <a:p>
            <a:pPr marL="463550" indent="-463550">
              <a:buFont typeface="Courier New" pitchFamily="49" charset="0"/>
              <a:buChar char="o"/>
            </a:pPr>
            <a:r>
              <a:rPr lang="en-US" dirty="0"/>
              <a:t>Determine the chromatic number of a </a:t>
            </a:r>
            <a:r>
              <a:rPr lang="en-US"/>
              <a:t>graph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Identifying a Path</a:t>
            </a:r>
          </a:p>
        </p:txBody>
      </p:sp>
      <p:sp>
        <p:nvSpPr>
          <p:cNvPr id="3" name="Content Placeholder 2"/>
          <p:cNvSpPr>
            <a:spLocks noGrp="1"/>
          </p:cNvSpPr>
          <p:nvPr>
            <p:ph idx="1"/>
          </p:nvPr>
        </p:nvSpPr>
        <p:spPr/>
        <p:txBody>
          <a:bodyPr/>
          <a:lstStyle/>
          <a:p>
            <a:r>
              <a:rPr lang="en-US" dirty="0"/>
              <a:t>Identify a path of length 3 starting at vertex </a:t>
            </a:r>
            <a:r>
              <a:rPr lang="en-US" i="1" dirty="0"/>
              <a:t>a </a:t>
            </a:r>
            <a:r>
              <a:rPr lang="en-US" dirty="0"/>
              <a:t>and ending at vertex </a:t>
            </a:r>
            <a:r>
              <a:rPr lang="en-US" i="1" dirty="0"/>
              <a:t>d</a:t>
            </a:r>
            <a:r>
              <a:rPr lang="en-US" dirty="0"/>
              <a:t> in graph </a:t>
            </a:r>
            <a:r>
              <a:rPr lang="en-US" i="1" dirty="0"/>
              <a:t>C</a:t>
            </a:r>
            <a:r>
              <a:rPr lang="en-US" dirty="0"/>
              <a:t>.</a:t>
            </a:r>
          </a:p>
        </p:txBody>
      </p:sp>
      <p:pic>
        <p:nvPicPr>
          <p:cNvPr id="36866" name="Picture 2"/>
          <p:cNvPicPr>
            <a:picLocks noChangeAspect="1" noChangeArrowheads="1"/>
          </p:cNvPicPr>
          <p:nvPr/>
        </p:nvPicPr>
        <p:blipFill>
          <a:blip r:embed="rId2"/>
          <a:srcRect/>
          <a:stretch>
            <a:fillRect/>
          </a:stretch>
        </p:blipFill>
        <p:spPr bwMode="auto">
          <a:xfrm>
            <a:off x="3500438" y="2324100"/>
            <a:ext cx="2143125" cy="27813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Identifying a Path (cont.)</a:t>
            </a:r>
          </a:p>
        </p:txBody>
      </p:sp>
      <p:sp>
        <p:nvSpPr>
          <p:cNvPr id="3" name="Content Placeholder 2"/>
          <p:cNvSpPr>
            <a:spLocks noGrp="1"/>
          </p:cNvSpPr>
          <p:nvPr>
            <p:ph idx="1"/>
          </p:nvPr>
        </p:nvSpPr>
        <p:spPr>
          <a:xfrm>
            <a:off x="457200" y="1280160"/>
            <a:ext cx="5715000" cy="4572000"/>
          </a:xfrm>
        </p:spPr>
        <p:txBody>
          <a:bodyPr/>
          <a:lstStyle/>
          <a:p>
            <a:r>
              <a:rPr lang="en-US" b="1" dirty="0"/>
              <a:t>Solution </a:t>
            </a:r>
          </a:p>
          <a:p>
            <a:r>
              <a:rPr lang="en-US" dirty="0"/>
              <a:t>Since the path must be of length 3 and start at vertex </a:t>
            </a:r>
            <a:r>
              <a:rPr lang="en-US" i="1" dirty="0"/>
              <a:t>a </a:t>
            </a:r>
            <a:r>
              <a:rPr lang="en-US" dirty="0"/>
              <a:t>and end at </a:t>
            </a:r>
            <a:r>
              <a:rPr lang="en-US" i="1" dirty="0"/>
              <a:t>d</a:t>
            </a:r>
            <a:r>
              <a:rPr lang="en-US" dirty="0"/>
              <a:t>, we cannot go straight to </a:t>
            </a:r>
            <a:r>
              <a:rPr lang="en-US" i="1" dirty="0"/>
              <a:t>d</a:t>
            </a:r>
            <a:r>
              <a:rPr lang="en-US" dirty="0"/>
              <a:t>. We need to move from </a:t>
            </a:r>
            <a:r>
              <a:rPr lang="en-US" i="1" dirty="0"/>
              <a:t>a</a:t>
            </a:r>
            <a:r>
              <a:rPr lang="en-US" dirty="0"/>
              <a:t> to </a:t>
            </a:r>
            <a:r>
              <a:rPr lang="en-US" i="1" dirty="0"/>
              <a:t>b</a:t>
            </a:r>
            <a:r>
              <a:rPr lang="en-US" dirty="0"/>
              <a:t>. From there, if we move to </a:t>
            </a:r>
            <a:r>
              <a:rPr lang="en-US" i="1" dirty="0"/>
              <a:t>d</a:t>
            </a:r>
            <a:r>
              <a:rPr lang="en-US" dirty="0"/>
              <a:t> next, we still only have a path of length 2. Instead, we need to move from </a:t>
            </a:r>
            <a:r>
              <a:rPr lang="en-US" i="1" dirty="0"/>
              <a:t>b</a:t>
            </a:r>
            <a:r>
              <a:rPr lang="en-US" dirty="0"/>
              <a:t> to </a:t>
            </a:r>
            <a:r>
              <a:rPr lang="en-US" i="1" dirty="0"/>
              <a:t>c</a:t>
            </a:r>
            <a:r>
              <a:rPr lang="en-US" dirty="0"/>
              <a:t> and then to </a:t>
            </a:r>
            <a:r>
              <a:rPr lang="en-US" i="1" dirty="0"/>
              <a:t>d</a:t>
            </a:r>
            <a:r>
              <a:rPr lang="en-US" dirty="0"/>
              <a:t>.</a:t>
            </a:r>
          </a:p>
        </p:txBody>
      </p:sp>
      <p:pic>
        <p:nvPicPr>
          <p:cNvPr id="4" name="Picture 2"/>
          <p:cNvPicPr>
            <a:picLocks noChangeAspect="1" noChangeArrowheads="1"/>
          </p:cNvPicPr>
          <p:nvPr/>
        </p:nvPicPr>
        <p:blipFill>
          <a:blip r:embed="rId2"/>
          <a:srcRect/>
          <a:stretch>
            <a:fillRect/>
          </a:stretch>
        </p:blipFill>
        <p:spPr bwMode="auto">
          <a:xfrm>
            <a:off x="6248400" y="1714500"/>
            <a:ext cx="2143125" cy="2781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Identifying a Path (cont.)</a:t>
            </a:r>
          </a:p>
        </p:txBody>
      </p:sp>
      <p:sp>
        <p:nvSpPr>
          <p:cNvPr id="3" name="Content Placeholder 2"/>
          <p:cNvSpPr>
            <a:spLocks noGrp="1"/>
          </p:cNvSpPr>
          <p:nvPr>
            <p:ph idx="1"/>
          </p:nvPr>
        </p:nvSpPr>
        <p:spPr>
          <a:xfrm>
            <a:off x="457200" y="1280160"/>
            <a:ext cx="5638800" cy="4572000"/>
          </a:xfrm>
        </p:spPr>
        <p:txBody>
          <a:bodyPr/>
          <a:lstStyle/>
          <a:p>
            <a:r>
              <a:rPr lang="en-US" dirty="0"/>
              <a:t>This walk </a:t>
            </a:r>
            <a:r>
              <a:rPr lang="en-US" i="1" dirty="0"/>
              <a:t>a</a:t>
            </a:r>
            <a:r>
              <a:rPr lang="en-US" dirty="0"/>
              <a:t>, </a:t>
            </a:r>
            <a:r>
              <a:rPr lang="en-US" i="1" dirty="0"/>
              <a:t>b</a:t>
            </a:r>
            <a:r>
              <a:rPr lang="en-US" dirty="0"/>
              <a:t>, </a:t>
            </a:r>
            <a:r>
              <a:rPr lang="en-US" i="1" dirty="0"/>
              <a:t>c</a:t>
            </a:r>
            <a:r>
              <a:rPr lang="en-US" dirty="0"/>
              <a:t>, </a:t>
            </a:r>
            <a:r>
              <a:rPr lang="en-US" i="1" dirty="0"/>
              <a:t>d</a:t>
            </a:r>
            <a:r>
              <a:rPr lang="en-US" dirty="0"/>
              <a:t>, is a walk of length 3 and only crosses each vertex once and never duplicates an edge. Therefore, it is the required path.</a:t>
            </a:r>
          </a:p>
        </p:txBody>
      </p:sp>
      <p:pic>
        <p:nvPicPr>
          <p:cNvPr id="37890" name="Picture 2"/>
          <p:cNvPicPr>
            <a:picLocks noChangeAspect="1" noChangeArrowheads="1"/>
          </p:cNvPicPr>
          <p:nvPr/>
        </p:nvPicPr>
        <p:blipFill>
          <a:blip r:embed="rId2"/>
          <a:srcRect/>
          <a:stretch>
            <a:fillRect/>
          </a:stretch>
        </p:blipFill>
        <p:spPr bwMode="auto">
          <a:xfrm>
            <a:off x="6276975" y="1143000"/>
            <a:ext cx="2181225" cy="28479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and Disconnected Graphs </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Connected and Disconnected Graphs </a:t>
            </a:r>
          </a:p>
          <a:p>
            <a:r>
              <a:rPr lang="en-US" dirty="0">
                <a:solidFill>
                  <a:srgbClr val="000000"/>
                </a:solidFill>
              </a:rPr>
              <a:t>A graph is </a:t>
            </a:r>
            <a:r>
              <a:rPr lang="en-US" b="1" dirty="0">
                <a:solidFill>
                  <a:srgbClr val="C00000"/>
                </a:solidFill>
              </a:rPr>
              <a:t>connected</a:t>
            </a:r>
            <a:r>
              <a:rPr lang="en-US" dirty="0">
                <a:solidFill>
                  <a:srgbClr val="000000"/>
                </a:solidFill>
              </a:rPr>
              <a:t> if there is at least one path connecting each pair of distinct vertices. A graph is </a:t>
            </a:r>
            <a:r>
              <a:rPr lang="en-US" b="1" dirty="0">
                <a:solidFill>
                  <a:srgbClr val="C00000"/>
                </a:solidFill>
              </a:rPr>
              <a:t>disconnected</a:t>
            </a:r>
            <a:r>
              <a:rPr lang="en-US" dirty="0">
                <a:solidFill>
                  <a:srgbClr val="000000"/>
                </a:solidFill>
              </a:rPr>
              <a:t> if a pair of vertices exists so that there is no path between them.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Identifying Connected and Disconnected Graphs </a:t>
            </a:r>
          </a:p>
        </p:txBody>
      </p:sp>
      <p:sp>
        <p:nvSpPr>
          <p:cNvPr id="3" name="Content Placeholder 2"/>
          <p:cNvSpPr>
            <a:spLocks noGrp="1"/>
          </p:cNvSpPr>
          <p:nvPr>
            <p:ph idx="1"/>
          </p:nvPr>
        </p:nvSpPr>
        <p:spPr/>
        <p:txBody>
          <a:bodyPr/>
          <a:lstStyle/>
          <a:p>
            <a:r>
              <a:rPr lang="en-US" dirty="0"/>
              <a:t>Label each graph as connected or disconnected. </a:t>
            </a:r>
          </a:p>
        </p:txBody>
      </p:sp>
      <p:pic>
        <p:nvPicPr>
          <p:cNvPr id="38914" name="Picture 2"/>
          <p:cNvPicPr>
            <a:picLocks noChangeAspect="1" noChangeArrowheads="1"/>
          </p:cNvPicPr>
          <p:nvPr/>
        </p:nvPicPr>
        <p:blipFill>
          <a:blip r:embed="rId2"/>
          <a:srcRect/>
          <a:stretch>
            <a:fillRect/>
          </a:stretch>
        </p:blipFill>
        <p:spPr bwMode="auto">
          <a:xfrm>
            <a:off x="514350" y="1752600"/>
            <a:ext cx="6953250" cy="42195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Identifying Connected and Disconnected Graphs (cont.) </a:t>
            </a:r>
          </a:p>
        </p:txBody>
      </p:sp>
      <p:sp>
        <p:nvSpPr>
          <p:cNvPr id="3" name="Content Placeholder 2"/>
          <p:cNvSpPr>
            <a:spLocks noGrp="1"/>
          </p:cNvSpPr>
          <p:nvPr>
            <p:ph idx="1"/>
          </p:nvPr>
        </p:nvSpPr>
        <p:spPr/>
        <p:txBody>
          <a:bodyPr/>
          <a:lstStyle/>
          <a:p>
            <a:r>
              <a:rPr lang="en-US" b="1" dirty="0"/>
              <a:t>Solution </a:t>
            </a:r>
          </a:p>
          <a:p>
            <a:pPr marL="463550" indent="-463550"/>
            <a:r>
              <a:rPr lang="en-US" b="1" dirty="0"/>
              <a:t>a.</a:t>
            </a:r>
            <a:r>
              <a:rPr lang="en-US" dirty="0"/>
              <a:t>	Even though each vertex is not directly connected with every other vertex by single edges, this graph is connected because there are paths between each pair of vertices.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09193"/>
            <a:ext cx="3581400" cy="2501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Identifying Connected and Disconnected Graphs (cont.) </a:t>
            </a:r>
          </a:p>
        </p:txBody>
      </p:sp>
      <p:sp>
        <p:nvSpPr>
          <p:cNvPr id="3" name="Content Placeholder 2"/>
          <p:cNvSpPr>
            <a:spLocks noGrp="1"/>
          </p:cNvSpPr>
          <p:nvPr>
            <p:ph idx="1"/>
          </p:nvPr>
        </p:nvSpPr>
        <p:spPr>
          <a:xfrm>
            <a:off x="457200" y="1280160"/>
            <a:ext cx="5029200" cy="4572000"/>
          </a:xfrm>
        </p:spPr>
        <p:txBody>
          <a:bodyPr/>
          <a:lstStyle/>
          <a:p>
            <a:pPr marL="463550" indent="-463550"/>
            <a:r>
              <a:rPr lang="en-US" b="1" dirty="0"/>
              <a:t>b.</a:t>
            </a:r>
            <a:r>
              <a:rPr lang="en-US" dirty="0"/>
              <a:t>	Because there is no path connecting vertex </a:t>
            </a:r>
            <a:r>
              <a:rPr lang="en-US" i="1" dirty="0"/>
              <a:t>b </a:t>
            </a:r>
            <a:r>
              <a:rPr lang="en-US" dirty="0"/>
              <a:t>to vertex </a:t>
            </a:r>
            <a:r>
              <a:rPr lang="en-US" i="1" dirty="0"/>
              <a:t>e</a:t>
            </a:r>
            <a:r>
              <a:rPr lang="en-US" dirty="0"/>
              <a:t>, the graph is disconnected. Only one example is needed to show that a graph is disconnected. </a:t>
            </a:r>
          </a:p>
          <a:p>
            <a:pPr marL="463550" indent="-463550"/>
            <a:endParaRPr lang="en-US" b="1" dirty="0"/>
          </a:p>
          <a:p>
            <a:pPr marL="463550" indent="-463550"/>
            <a:r>
              <a:rPr lang="en-US" b="1" dirty="0"/>
              <a:t>c. 	</a:t>
            </a:r>
            <a:r>
              <a:rPr lang="en-US" dirty="0"/>
              <a:t>This graph is disconnected because there is no path between vertices </a:t>
            </a:r>
            <a:r>
              <a:rPr lang="en-US" i="1" dirty="0"/>
              <a:t>a </a:t>
            </a:r>
            <a:r>
              <a:rPr lang="en-US" dirty="0"/>
              <a:t>and</a:t>
            </a:r>
            <a:r>
              <a:rPr lang="en-US" i="1" dirty="0"/>
              <a:t> c</a:t>
            </a:r>
            <a:r>
              <a:rPr lang="en-US" dirty="0"/>
              <a:t>.</a:t>
            </a:r>
            <a:r>
              <a:rPr lang="en-US" i="1" dirty="0"/>
              <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295400"/>
            <a:ext cx="3024440" cy="2401996"/>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535" y="3733800"/>
            <a:ext cx="2929065" cy="2262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a:t>
            </a:r>
          </a:p>
        </p:txBody>
      </p:sp>
      <p:sp>
        <p:nvSpPr>
          <p:cNvPr id="3" name="Content Placeholder 2"/>
          <p:cNvSpPr>
            <a:spLocks noGrp="1"/>
          </p:cNvSpPr>
          <p:nvPr>
            <p:ph idx="1"/>
          </p:nvPr>
        </p:nvSpPr>
        <p:spPr/>
        <p:txBody>
          <a:bodyPr/>
          <a:lstStyle/>
          <a:p>
            <a:r>
              <a:rPr lang="en-US" dirty="0"/>
              <a:t>Decide whether the pairs of graphs shown could be different views of the same graph or not. </a:t>
            </a:r>
          </a:p>
        </p:txBody>
      </p:sp>
      <p:pic>
        <p:nvPicPr>
          <p:cNvPr id="39938" name="Picture 2"/>
          <p:cNvPicPr>
            <a:picLocks noChangeAspect="1" noChangeArrowheads="1"/>
          </p:cNvPicPr>
          <p:nvPr/>
        </p:nvPicPr>
        <p:blipFill>
          <a:blip r:embed="rId2"/>
          <a:srcRect/>
          <a:stretch>
            <a:fillRect/>
          </a:stretch>
        </p:blipFill>
        <p:spPr bwMode="auto">
          <a:xfrm>
            <a:off x="533400" y="2362200"/>
            <a:ext cx="6543675" cy="2590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(cont.) </a:t>
            </a:r>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2"/>
          <a:srcRect/>
          <a:stretch>
            <a:fillRect/>
          </a:stretch>
        </p:blipFill>
        <p:spPr bwMode="auto">
          <a:xfrm>
            <a:off x="457200" y="1247775"/>
            <a:ext cx="6648450" cy="46958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(cont.) </a:t>
            </a:r>
          </a:p>
        </p:txBody>
      </p:sp>
      <p:sp>
        <p:nvSpPr>
          <p:cNvPr id="3" name="Content Placeholder 2"/>
          <p:cNvSpPr>
            <a:spLocks noGrp="1"/>
          </p:cNvSpPr>
          <p:nvPr>
            <p:ph idx="1"/>
          </p:nvPr>
        </p:nvSpPr>
        <p:spPr/>
        <p:txBody>
          <a:bodyPr/>
          <a:lstStyle/>
          <a:p>
            <a:r>
              <a:rPr lang="en-US" b="1" dirty="0"/>
              <a:t>Solution </a:t>
            </a:r>
          </a:p>
          <a:p>
            <a:pPr marL="341313" indent="-341313"/>
            <a:r>
              <a:rPr lang="en-US" b="1" dirty="0"/>
              <a:t>a. </a:t>
            </a:r>
            <a:r>
              <a:rPr lang="en-US" dirty="0"/>
              <a:t>In both graphs </a:t>
            </a:r>
            <a:r>
              <a:rPr lang="en-US" i="1" dirty="0"/>
              <a:t>W </a:t>
            </a:r>
            <a:r>
              <a:rPr lang="en-US" dirty="0"/>
              <a:t>and </a:t>
            </a:r>
            <a:r>
              <a:rPr lang="en-US" i="1" dirty="0"/>
              <a:t>H</a:t>
            </a:r>
            <a:r>
              <a:rPr lang="en-US" dirty="0"/>
              <a:t>, there are seven vertices. If you think of numbering the vertices 1 through 7, you can check that the edges join the same vertices in both diagrams.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Graph Theory</a:t>
            </a:r>
          </a:p>
        </p:txBody>
      </p:sp>
      <p:sp>
        <p:nvSpPr>
          <p:cNvPr id="3" name="Content Placeholder 2"/>
          <p:cNvSpPr>
            <a:spLocks noGrp="1"/>
          </p:cNvSpPr>
          <p:nvPr>
            <p:ph idx="1"/>
          </p:nvPr>
        </p:nvSpPr>
        <p:spPr/>
        <p:txBody>
          <a:bodyPr/>
          <a:lstStyle/>
          <a:p>
            <a:r>
              <a:rPr lang="en-US" dirty="0"/>
              <a:t>In the world of mathematics, the field of graph theory is a relative newcomer. However, as one of the fastest-growing and most applicable branches of mathematics, graph theory permeates throughout academic disciplines such as computer science, linguistics, biology, chemistry, physics, cartography, and operations research.</a:t>
            </a:r>
          </a:p>
        </p:txBody>
      </p:sp>
    </p:spTree>
    <p:extLst>
      <p:ext uri="{BB962C8B-B14F-4D97-AF65-F5344CB8AC3E}">
        <p14:creationId xmlns:p14="http://schemas.microsoft.com/office/powerpoint/2010/main" val="212281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(cont.) </a:t>
            </a:r>
          </a:p>
        </p:txBody>
      </p:sp>
      <p:sp>
        <p:nvSpPr>
          <p:cNvPr id="3" name="Content Placeholder 2"/>
          <p:cNvSpPr>
            <a:spLocks noGrp="1"/>
          </p:cNvSpPr>
          <p:nvPr>
            <p:ph idx="1"/>
          </p:nvPr>
        </p:nvSpPr>
        <p:spPr/>
        <p:txBody>
          <a:bodyPr/>
          <a:lstStyle/>
          <a:p>
            <a:r>
              <a:rPr lang="en-US" dirty="0"/>
              <a:t>Check this for yourself in the following figure. Therefore, these are different views of the same graph. </a:t>
            </a:r>
          </a:p>
          <a:p>
            <a:endParaRPr lang="en-US" dirty="0"/>
          </a:p>
        </p:txBody>
      </p:sp>
      <p:pic>
        <p:nvPicPr>
          <p:cNvPr id="41986" name="Picture 2"/>
          <p:cNvPicPr>
            <a:picLocks noChangeAspect="1" noChangeArrowheads="1"/>
          </p:cNvPicPr>
          <p:nvPr/>
        </p:nvPicPr>
        <p:blipFill>
          <a:blip r:embed="rId2"/>
          <a:srcRect/>
          <a:stretch>
            <a:fillRect/>
          </a:stretch>
        </p:blipFill>
        <p:spPr bwMode="auto">
          <a:xfrm>
            <a:off x="1438275" y="2438400"/>
            <a:ext cx="6267450" cy="25431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(cont.) </a:t>
            </a:r>
          </a:p>
        </p:txBody>
      </p:sp>
      <p:sp>
        <p:nvSpPr>
          <p:cNvPr id="3" name="Content Placeholder 2"/>
          <p:cNvSpPr>
            <a:spLocks noGrp="1"/>
          </p:cNvSpPr>
          <p:nvPr>
            <p:ph idx="1"/>
          </p:nvPr>
        </p:nvSpPr>
        <p:spPr/>
        <p:txBody>
          <a:bodyPr/>
          <a:lstStyle/>
          <a:p>
            <a:pPr marL="341313" indent="-341313"/>
            <a:r>
              <a:rPr lang="en-US" b="1" dirty="0"/>
              <a:t>b. </a:t>
            </a:r>
            <a:r>
              <a:rPr lang="en-US" dirty="0"/>
              <a:t>Graphs </a:t>
            </a:r>
            <a:r>
              <a:rPr lang="en-US" i="1" dirty="0"/>
              <a:t>J </a:t>
            </a:r>
            <a:r>
              <a:rPr lang="en-US" dirty="0"/>
              <a:t>and </a:t>
            </a:r>
            <a:r>
              <a:rPr lang="en-US" i="1" dirty="0"/>
              <a:t>K</a:t>
            </a:r>
            <a:r>
              <a:rPr lang="en-US" dirty="0"/>
              <a:t> are not the same. Graph </a:t>
            </a:r>
            <a:r>
              <a:rPr lang="en-US" i="1" dirty="0"/>
              <a:t>J</a:t>
            </a:r>
            <a:r>
              <a:rPr lang="en-US" dirty="0"/>
              <a:t> does not include an edge between the vertices </a:t>
            </a:r>
            <a:r>
              <a:rPr lang="en-US" i="1" dirty="0"/>
              <a:t>a</a:t>
            </a:r>
            <a:r>
              <a:rPr lang="en-US" dirty="0"/>
              <a:t> and </a:t>
            </a:r>
            <a:r>
              <a:rPr lang="en-US" i="1" dirty="0"/>
              <a:t>d</a:t>
            </a:r>
            <a:r>
              <a:rPr lang="en-US" dirty="0"/>
              <a:t>, however, graph </a:t>
            </a:r>
            <a:r>
              <a:rPr lang="en-US" i="1" dirty="0"/>
              <a:t>K</a:t>
            </a:r>
            <a:r>
              <a:rPr lang="en-US" dirty="0"/>
              <a:t> does. Therefore, graphs </a:t>
            </a:r>
            <a:r>
              <a:rPr lang="en-US" i="1" dirty="0"/>
              <a:t>J</a:t>
            </a:r>
            <a:r>
              <a:rPr lang="en-US" dirty="0"/>
              <a:t> and </a:t>
            </a:r>
            <a:r>
              <a:rPr lang="en-US" i="1" dirty="0"/>
              <a:t>K</a:t>
            </a:r>
            <a:r>
              <a:rPr lang="en-US" dirty="0"/>
              <a:t> cannot be different views of the same graph.</a:t>
            </a:r>
            <a:r>
              <a:rPr lang="en-US" i="1" dirty="0"/>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94" y="3124200"/>
            <a:ext cx="7272906" cy="252637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Identifying Different Views of the Same Graph (cont.) </a:t>
            </a:r>
          </a:p>
        </p:txBody>
      </p:sp>
      <p:sp>
        <p:nvSpPr>
          <p:cNvPr id="3" name="Content Placeholder 2"/>
          <p:cNvSpPr>
            <a:spLocks noGrp="1"/>
          </p:cNvSpPr>
          <p:nvPr>
            <p:ph idx="1"/>
          </p:nvPr>
        </p:nvSpPr>
        <p:spPr/>
        <p:txBody>
          <a:bodyPr/>
          <a:lstStyle/>
          <a:p>
            <a:pPr marL="341313" indent="-341313"/>
            <a:r>
              <a:rPr lang="en-US" b="1" dirty="0"/>
              <a:t>c. </a:t>
            </a:r>
            <a:r>
              <a:rPr lang="en-US" dirty="0"/>
              <a:t>Both graphs </a:t>
            </a:r>
            <a:r>
              <a:rPr lang="en-US" i="1" dirty="0"/>
              <a:t>M </a:t>
            </a:r>
            <a:r>
              <a:rPr lang="en-US" dirty="0"/>
              <a:t>and </a:t>
            </a:r>
            <a:r>
              <a:rPr lang="en-US" i="1" dirty="0"/>
              <a:t>N </a:t>
            </a:r>
            <a:r>
              <a:rPr lang="en-US" dirty="0"/>
              <a:t>contain four vertices. If you label each graph, you can see that the edges join the same vertices. Therefore, these are different views of the same graph. </a:t>
            </a:r>
          </a:p>
        </p:txBody>
      </p:sp>
      <p:pic>
        <p:nvPicPr>
          <p:cNvPr id="44034" name="Picture 2"/>
          <p:cNvPicPr>
            <a:picLocks noChangeAspect="1" noChangeArrowheads="1"/>
          </p:cNvPicPr>
          <p:nvPr/>
        </p:nvPicPr>
        <p:blipFill>
          <a:blip r:embed="rId2"/>
          <a:srcRect/>
          <a:stretch>
            <a:fillRect/>
          </a:stretch>
        </p:blipFill>
        <p:spPr bwMode="auto">
          <a:xfrm>
            <a:off x="1981200" y="3276600"/>
            <a:ext cx="5181600" cy="21621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#2 </a:t>
            </a:r>
          </a:p>
        </p:txBody>
      </p:sp>
      <p:sp>
        <p:nvSpPr>
          <p:cNvPr id="3" name="Content Placeholder 2"/>
          <p:cNvSpPr>
            <a:spLocks noGrp="1"/>
          </p:cNvSpPr>
          <p:nvPr>
            <p:ph idx="1"/>
          </p:nvPr>
        </p:nvSpPr>
        <p:spPr>
          <a:xfrm>
            <a:off x="457200" y="1280160"/>
            <a:ext cx="8229600" cy="3761030"/>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Identify all pairs of adjacent vertices and all pairs of incident edges in Figure 10. </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pPr algn="ctr">
              <a:spcBef>
                <a:spcPts val="2400"/>
              </a:spcBef>
            </a:pPr>
            <a:r>
              <a:rPr lang="en-US" b="1" dirty="0">
                <a:solidFill>
                  <a:srgbClr val="000000"/>
                </a:solidFill>
              </a:rPr>
              <a:t>Figure 10: </a:t>
            </a:r>
            <a:r>
              <a:rPr lang="en-US" dirty="0">
                <a:solidFill>
                  <a:srgbClr val="000000"/>
                </a:solidFill>
              </a:rPr>
              <a:t>Graph </a:t>
            </a:r>
            <a:r>
              <a:rPr lang="en-US" i="1" dirty="0">
                <a:solidFill>
                  <a:srgbClr val="000000"/>
                </a:solidFill>
              </a:rPr>
              <a:t>G </a:t>
            </a:r>
            <a:endParaRPr lang="en-US" b="1" dirty="0">
              <a:solidFill>
                <a:srgbClr val="000000"/>
              </a:solidFill>
            </a:endParaRPr>
          </a:p>
        </p:txBody>
      </p:sp>
      <p:pic>
        <p:nvPicPr>
          <p:cNvPr id="450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95400" y="2646987"/>
            <a:ext cx="5486400" cy="2153613"/>
          </a:xfrm>
          <a:prstGeom prst="rect">
            <a:avLst/>
          </a:prstGeom>
          <a:noFill/>
          <a:ln w="9525">
            <a:noFill/>
            <a:miter lim="800000"/>
            <a:headEnd/>
            <a:tailEnd/>
          </a:ln>
          <a:effectLst/>
        </p:spPr>
      </p:pic>
      <p:sp>
        <p:nvSpPr>
          <p:cNvPr id="5" name="Rectangle 4"/>
          <p:cNvSpPr/>
          <p:nvPr/>
        </p:nvSpPr>
        <p:spPr>
          <a:xfrm>
            <a:off x="457200" y="5091332"/>
            <a:ext cx="8229600" cy="954107"/>
          </a:xfrm>
          <a:prstGeom prst="rect">
            <a:avLst/>
          </a:prstGeom>
        </p:spPr>
        <p:txBody>
          <a:bodyPr>
            <a:spAutoFit/>
          </a:bodyPr>
          <a:lstStyle/>
          <a:p>
            <a:r>
              <a:rPr lang="en-US" sz="2800" dirty="0">
                <a:solidFill>
                  <a:srgbClr val="000000"/>
                </a:solidFill>
              </a:rPr>
              <a:t>Answer:</a:t>
            </a:r>
            <a:r>
              <a:rPr lang="en-US" sz="2800" dirty="0"/>
              <a:t> </a:t>
            </a:r>
            <a:r>
              <a:rPr lang="en-US" sz="2800" dirty="0">
                <a:solidFill>
                  <a:srgbClr val="FF0000"/>
                </a:solidFill>
              </a:rPr>
              <a:t>Adjacent vertices: </a:t>
            </a:r>
            <a:r>
              <a:rPr lang="en-US" sz="2800" i="1" dirty="0">
                <a:solidFill>
                  <a:srgbClr val="FF0000"/>
                </a:solidFill>
              </a:rPr>
              <a:t>x </a:t>
            </a:r>
            <a:r>
              <a:rPr lang="en-US" sz="2800" dirty="0">
                <a:solidFill>
                  <a:srgbClr val="FF0000"/>
                </a:solidFill>
              </a:rPr>
              <a:t>and </a:t>
            </a:r>
            <a:r>
              <a:rPr lang="en-US" sz="2800" i="1" dirty="0">
                <a:solidFill>
                  <a:srgbClr val="FF0000"/>
                </a:solidFill>
              </a:rPr>
              <a:t>y</a:t>
            </a:r>
            <a:r>
              <a:rPr lang="en-US" sz="2800" dirty="0">
                <a:solidFill>
                  <a:srgbClr val="FF0000"/>
                </a:solidFill>
              </a:rPr>
              <a:t>; </a:t>
            </a:r>
            <a:r>
              <a:rPr lang="en-US" sz="2800" i="1" dirty="0">
                <a:solidFill>
                  <a:srgbClr val="FF0000"/>
                </a:solidFill>
              </a:rPr>
              <a:t>u</a:t>
            </a:r>
            <a:r>
              <a:rPr lang="en-US" sz="2800" dirty="0">
                <a:solidFill>
                  <a:srgbClr val="FF0000"/>
                </a:solidFill>
              </a:rPr>
              <a:t> and </a:t>
            </a:r>
            <a:r>
              <a:rPr lang="en-US" sz="2800" i="1" dirty="0">
                <a:solidFill>
                  <a:srgbClr val="FF0000"/>
                </a:solidFill>
              </a:rPr>
              <a:t>w</a:t>
            </a:r>
            <a:r>
              <a:rPr lang="en-US" sz="2800" dirty="0">
                <a:solidFill>
                  <a:srgbClr val="FF0000"/>
                </a:solidFill>
              </a:rPr>
              <a:t>; </a:t>
            </a:r>
            <a:r>
              <a:rPr lang="en-US" sz="2800" i="1" dirty="0">
                <a:solidFill>
                  <a:srgbClr val="FF0000"/>
                </a:solidFill>
              </a:rPr>
              <a:t>v</a:t>
            </a:r>
            <a:r>
              <a:rPr lang="en-US" sz="2800" dirty="0">
                <a:solidFill>
                  <a:srgbClr val="FF0000"/>
                </a:solidFill>
              </a:rPr>
              <a:t> and </a:t>
            </a:r>
            <a:r>
              <a:rPr lang="en-US" sz="2800" i="1" dirty="0">
                <a:solidFill>
                  <a:srgbClr val="FF0000"/>
                </a:solidFill>
              </a:rPr>
              <a:t>x</a:t>
            </a:r>
            <a:r>
              <a:rPr lang="en-US" sz="2800" dirty="0">
                <a:solidFill>
                  <a:srgbClr val="FF0000"/>
                </a:solidFill>
              </a:rPr>
              <a:t>; Incident edges: </a:t>
            </a:r>
            <a:r>
              <a:rPr lang="en-US" sz="2800" i="1" dirty="0">
                <a:solidFill>
                  <a:srgbClr val="FF0000"/>
                </a:solidFill>
              </a:rPr>
              <a:t>e</a:t>
            </a:r>
            <a:r>
              <a:rPr lang="en-US" sz="2800" baseline="-25000" dirty="0">
                <a:solidFill>
                  <a:srgbClr val="FF0000"/>
                </a:solidFill>
              </a:rPr>
              <a:t>1</a:t>
            </a:r>
            <a:r>
              <a:rPr lang="en-US" sz="2800" dirty="0">
                <a:solidFill>
                  <a:srgbClr val="FF0000"/>
                </a:solidFill>
              </a:rPr>
              <a:t> and </a:t>
            </a:r>
            <a:r>
              <a:rPr lang="en-US" sz="2800" i="1" dirty="0">
                <a:solidFill>
                  <a:srgbClr val="FF0000"/>
                </a:solidFill>
              </a:rPr>
              <a:t>e</a:t>
            </a:r>
            <a:r>
              <a:rPr lang="en-US" sz="2800" baseline="-25000" dirty="0">
                <a:solidFill>
                  <a:srgbClr val="FF0000"/>
                </a:solidFill>
              </a:rPr>
              <a:t>2</a:t>
            </a:r>
            <a:r>
              <a:rPr lang="en-US" sz="2800" dirty="0">
                <a:solidFill>
                  <a:srgbClr val="FF0000"/>
                </a:solidFill>
              </a:rPr>
              <a:t>; </a:t>
            </a:r>
            <a:r>
              <a:rPr lang="en-US" sz="2800" i="1" dirty="0">
                <a:solidFill>
                  <a:srgbClr val="FF0000"/>
                </a:solidFill>
              </a:rPr>
              <a:t>e</a:t>
            </a:r>
            <a:r>
              <a:rPr lang="en-US" sz="2800" baseline="-25000" dirty="0">
                <a:solidFill>
                  <a:srgbClr val="FF0000"/>
                </a:solidFill>
              </a:rPr>
              <a:t>3</a:t>
            </a:r>
            <a:r>
              <a:rPr lang="en-US" sz="2800" dirty="0">
                <a:solidFill>
                  <a:srgbClr val="FF0000"/>
                </a:solidFill>
              </a:rPr>
              <a:t> and </a:t>
            </a:r>
            <a:r>
              <a:rPr lang="en-US" sz="2800" i="1" dirty="0">
                <a:solidFill>
                  <a:srgbClr val="FF0000"/>
                </a:solidFill>
              </a:rPr>
              <a:t>e</a:t>
            </a:r>
            <a:r>
              <a:rPr lang="en-US" sz="2800" baseline="-25000" dirty="0">
                <a:solidFill>
                  <a:srgbClr val="FF0000"/>
                </a:solidFill>
              </a:rPr>
              <a:t>4</a:t>
            </a:r>
            <a:r>
              <a:rPr lang="en-US" sz="2800" dirty="0">
                <a:solidFill>
                  <a:srgbClr val="FF0000"/>
                </a:solidFill>
              </a:rPr>
              <a:t>; </a:t>
            </a:r>
            <a:r>
              <a:rPr lang="en-US" sz="2800" i="1" dirty="0">
                <a:solidFill>
                  <a:srgbClr val="FF0000"/>
                </a:solidFill>
              </a:rPr>
              <a:t>e</a:t>
            </a:r>
            <a:r>
              <a:rPr lang="en-US" sz="2800" baseline="-25000" dirty="0">
                <a:solidFill>
                  <a:srgbClr val="FF0000"/>
                </a:solidFill>
              </a:rPr>
              <a:t>3</a:t>
            </a:r>
            <a:r>
              <a:rPr lang="en-US" sz="2800" dirty="0">
                <a:solidFill>
                  <a:srgbClr val="FF0000"/>
                </a:solidFill>
              </a:rPr>
              <a:t> and </a:t>
            </a:r>
            <a:r>
              <a:rPr lang="en-US" sz="2800" i="1" dirty="0">
                <a:solidFill>
                  <a:srgbClr val="FF0000"/>
                </a:solidFill>
              </a:rPr>
              <a:t>e</a:t>
            </a:r>
            <a:r>
              <a:rPr lang="en-US" sz="2800" baseline="-25000" dirty="0">
                <a:solidFill>
                  <a:srgbClr val="FF0000"/>
                </a:solidFill>
              </a:rPr>
              <a:t>5</a:t>
            </a:r>
            <a:r>
              <a:rPr lang="en-US" sz="2800" dirty="0">
                <a:solidFill>
                  <a:srgbClr val="FF0000"/>
                </a:solidFill>
              </a:rPr>
              <a:t>; </a:t>
            </a:r>
            <a:r>
              <a:rPr lang="en-US" sz="2800" i="1" dirty="0">
                <a:solidFill>
                  <a:srgbClr val="FF0000"/>
                </a:solidFill>
              </a:rPr>
              <a:t>e</a:t>
            </a:r>
            <a:r>
              <a:rPr lang="en-US" sz="2800" baseline="-25000" dirty="0">
                <a:solidFill>
                  <a:srgbClr val="FF0000"/>
                </a:solidFill>
              </a:rPr>
              <a:t>4</a:t>
            </a:r>
            <a:r>
              <a:rPr lang="en-US" sz="2800" dirty="0">
                <a:solidFill>
                  <a:srgbClr val="FF0000"/>
                </a:solidFill>
              </a:rPr>
              <a:t> and </a:t>
            </a:r>
            <a:r>
              <a:rPr lang="en-US" sz="2800" i="1" dirty="0">
                <a:solidFill>
                  <a:srgbClr val="FF0000"/>
                </a:solidFill>
              </a:rPr>
              <a:t>e</a:t>
            </a:r>
            <a:r>
              <a:rPr lang="en-US" sz="2800" baseline="-25000" dirty="0">
                <a:solidFill>
                  <a:srgbClr val="FF0000"/>
                </a:solidFill>
              </a:rPr>
              <a:t>5</a:t>
            </a:r>
            <a:r>
              <a:rPr lang="en-US"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Adjacent</a:t>
            </a:r>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a:solidFill>
                  <a:srgbClr val="000000"/>
                </a:solidFill>
              </a:rPr>
              <a:t>Adjacent </a:t>
            </a:r>
          </a:p>
          <a:p>
            <a:r>
              <a:rPr lang="en-US" dirty="0">
                <a:solidFill>
                  <a:srgbClr val="000000"/>
                </a:solidFill>
              </a:rPr>
              <a:t>Two vertices that share an edge are </a:t>
            </a:r>
            <a:r>
              <a:rPr lang="en-US" b="1" dirty="0">
                <a:solidFill>
                  <a:srgbClr val="C00000"/>
                </a:solidFill>
              </a:rPr>
              <a:t>adjacent</a:t>
            </a:r>
            <a:r>
              <a:rPr lang="en-US" dirty="0">
                <a:solidFill>
                  <a:srgbClr val="000000"/>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Incident</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Incident </a:t>
            </a:r>
          </a:p>
          <a:p>
            <a:r>
              <a:rPr lang="en-US" dirty="0">
                <a:solidFill>
                  <a:srgbClr val="000000"/>
                </a:solidFill>
              </a:rPr>
              <a:t>Two edges that share a vertex are </a:t>
            </a:r>
            <a:r>
              <a:rPr lang="en-US" b="1" dirty="0">
                <a:solidFill>
                  <a:srgbClr val="C00000"/>
                </a:solidFill>
              </a:rPr>
              <a:t>incident</a:t>
            </a:r>
            <a:r>
              <a:rPr lang="en-US" dirty="0">
                <a:solidFill>
                  <a:srgbClr val="000000"/>
                </a:solidFill>
              </a:rPr>
              <a:t> to one another. Also, we say that a vertex is </a:t>
            </a:r>
            <a:r>
              <a:rPr lang="en-US" b="1" dirty="0">
                <a:solidFill>
                  <a:srgbClr val="C00000"/>
                </a:solidFill>
              </a:rPr>
              <a:t>incident</a:t>
            </a:r>
            <a:r>
              <a:rPr lang="en-US" dirty="0">
                <a:solidFill>
                  <a:srgbClr val="000000"/>
                </a:solidFill>
              </a:rPr>
              <a:t> to the edges that have that vertex as an endpoint.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Degree</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Degree </a:t>
            </a:r>
          </a:p>
          <a:p>
            <a:r>
              <a:rPr lang="en-US" dirty="0">
                <a:solidFill>
                  <a:srgbClr val="000000"/>
                </a:solidFill>
              </a:rPr>
              <a:t>The </a:t>
            </a:r>
            <a:r>
              <a:rPr lang="en-US" b="1" dirty="0">
                <a:solidFill>
                  <a:srgbClr val="C00000"/>
                </a:solidFill>
              </a:rPr>
              <a:t>degree</a:t>
            </a:r>
            <a:r>
              <a:rPr lang="en-US" dirty="0">
                <a:solidFill>
                  <a:srgbClr val="000000"/>
                </a:solidFill>
              </a:rPr>
              <a:t> of a vertex </a:t>
            </a:r>
            <a:r>
              <a:rPr lang="en-US" i="1" dirty="0">
                <a:solidFill>
                  <a:srgbClr val="000000"/>
                </a:solidFill>
              </a:rPr>
              <a:t>u </a:t>
            </a:r>
            <a:r>
              <a:rPr lang="en-US" dirty="0">
                <a:solidFill>
                  <a:srgbClr val="000000"/>
                </a:solidFill>
              </a:rPr>
              <a:t>is the number of edges that are incident to </a:t>
            </a:r>
            <a:r>
              <a:rPr lang="en-US" i="1" dirty="0">
                <a:solidFill>
                  <a:srgbClr val="000000"/>
                </a:solidFill>
              </a:rPr>
              <a:t>u</a:t>
            </a:r>
            <a:r>
              <a:rPr lang="en-US" dirty="0">
                <a:solidFill>
                  <a:srgbClr val="000000"/>
                </a:solidFill>
              </a:rPr>
              <a:t> and is notated by </a:t>
            </a:r>
            <a:r>
              <a:rPr lang="en-US" i="1" dirty="0">
                <a:solidFill>
                  <a:srgbClr val="000000"/>
                </a:solidFill>
              </a:rPr>
              <a:t>d</a:t>
            </a:r>
            <a:r>
              <a:rPr lang="en-US" dirty="0">
                <a:solidFill>
                  <a:srgbClr val="000000"/>
                </a:solidFill>
              </a:rPr>
              <a:t>(</a:t>
            </a:r>
            <a:r>
              <a:rPr lang="en-US" i="1" dirty="0">
                <a:solidFill>
                  <a:srgbClr val="000000"/>
                </a:solidFill>
              </a:rPr>
              <a:t>u</a:t>
            </a:r>
            <a:r>
              <a:rPr lang="en-US" dirty="0">
                <a:solidFill>
                  <a:srgbClr val="000000"/>
                </a:solidFill>
              </a:rPr>
              <a:t>). </a:t>
            </a:r>
            <a:endParaRPr lang="en-US" b="1"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Identifying Parts of a Graph</a:t>
            </a:r>
          </a:p>
        </p:txBody>
      </p:sp>
      <p:sp>
        <p:nvSpPr>
          <p:cNvPr id="3" name="Content Placeholder 2"/>
          <p:cNvSpPr>
            <a:spLocks noGrp="1"/>
          </p:cNvSpPr>
          <p:nvPr>
            <p:ph idx="1"/>
          </p:nvPr>
        </p:nvSpPr>
        <p:spPr/>
        <p:txBody>
          <a:bodyPr/>
          <a:lstStyle/>
          <a:p>
            <a:r>
              <a:rPr lang="en-US" dirty="0"/>
              <a:t>Use Graph </a:t>
            </a:r>
            <a:r>
              <a:rPr lang="en-US" i="1" dirty="0"/>
              <a:t>A </a:t>
            </a:r>
            <a:r>
              <a:rPr lang="en-US" dirty="0"/>
              <a:t>to solve the following problems.</a:t>
            </a:r>
            <a:r>
              <a:rPr lang="en-US" i="1" dirty="0"/>
              <a:t> </a:t>
            </a:r>
          </a:p>
          <a:p>
            <a:r>
              <a:rPr lang="en-US" b="1" dirty="0"/>
              <a:t>a. </a:t>
            </a:r>
            <a:r>
              <a:rPr lang="en-US" dirty="0"/>
              <a:t>Determine the degree of each of the vertices. </a:t>
            </a:r>
          </a:p>
          <a:p>
            <a:r>
              <a:rPr lang="en-US" b="1" dirty="0"/>
              <a:t>b. </a:t>
            </a:r>
            <a:r>
              <a:rPr lang="en-US" dirty="0"/>
              <a:t>Name the pairs of vertices that are adjacent. </a:t>
            </a:r>
          </a:p>
          <a:p>
            <a:r>
              <a:rPr lang="en-US" b="1" dirty="0"/>
              <a:t>c. </a:t>
            </a:r>
            <a:r>
              <a:rPr lang="en-US" dirty="0"/>
              <a:t>Name the pairs of edges that are incident.</a:t>
            </a:r>
          </a:p>
        </p:txBody>
      </p:sp>
      <p:pic>
        <p:nvPicPr>
          <p:cNvPr id="46082" name="Picture 2"/>
          <p:cNvPicPr>
            <a:picLocks noChangeAspect="1" noChangeArrowheads="1"/>
          </p:cNvPicPr>
          <p:nvPr/>
        </p:nvPicPr>
        <p:blipFill>
          <a:blip r:embed="rId2"/>
          <a:srcRect/>
          <a:stretch>
            <a:fillRect/>
          </a:stretch>
        </p:blipFill>
        <p:spPr bwMode="auto">
          <a:xfrm>
            <a:off x="3357563" y="3400425"/>
            <a:ext cx="2428875" cy="23145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Identifying Parts of a Graph (cont.)</a:t>
            </a:r>
          </a:p>
        </p:txBody>
      </p:sp>
      <p:sp>
        <p:nvSpPr>
          <p:cNvPr id="3" name="Content Placeholder 2"/>
          <p:cNvSpPr>
            <a:spLocks noGrp="1"/>
          </p:cNvSpPr>
          <p:nvPr>
            <p:ph idx="1"/>
          </p:nvPr>
        </p:nvSpPr>
        <p:spPr/>
        <p:txBody>
          <a:bodyPr/>
          <a:lstStyle/>
          <a:p>
            <a:r>
              <a:rPr lang="en-US" b="1" dirty="0"/>
              <a:t>Solution </a:t>
            </a:r>
          </a:p>
          <a:p>
            <a:pPr marL="341313" indent="-341313"/>
            <a:r>
              <a:rPr lang="en-US" b="1" dirty="0"/>
              <a:t>a. </a:t>
            </a:r>
            <a:r>
              <a:rPr lang="en-US" dirty="0"/>
              <a:t>To determine the degree of each vertex, we simply count the number of edges incident to it. Therefore,</a:t>
            </a:r>
          </a:p>
          <a:p>
            <a:pPr marL="341313" indent="-341313" algn="ctr"/>
            <a:r>
              <a:rPr lang="pl-PL" i="1" dirty="0">
                <a:solidFill>
                  <a:srgbClr val="000099"/>
                </a:solidFill>
              </a:rPr>
              <a:t>d </a:t>
            </a:r>
            <a:r>
              <a:rPr lang="pl-PL" dirty="0">
                <a:solidFill>
                  <a:srgbClr val="000099"/>
                </a:solidFill>
              </a:rPr>
              <a:t>(</a:t>
            </a:r>
            <a:r>
              <a:rPr lang="pl-PL" i="1" dirty="0">
                <a:solidFill>
                  <a:srgbClr val="000099"/>
                </a:solidFill>
              </a:rPr>
              <a:t>x</a:t>
            </a:r>
            <a:r>
              <a:rPr lang="pl-PL" dirty="0">
                <a:solidFill>
                  <a:srgbClr val="000099"/>
                </a:solidFill>
              </a:rPr>
              <a:t>) = 2; </a:t>
            </a:r>
            <a:r>
              <a:rPr lang="pl-PL" i="1" dirty="0">
                <a:solidFill>
                  <a:srgbClr val="000099"/>
                </a:solidFill>
              </a:rPr>
              <a:t>d</a:t>
            </a:r>
            <a:r>
              <a:rPr lang="pl-PL" dirty="0">
                <a:solidFill>
                  <a:srgbClr val="000099"/>
                </a:solidFill>
              </a:rPr>
              <a:t> (</a:t>
            </a:r>
            <a:r>
              <a:rPr lang="pl-PL" i="1" dirty="0">
                <a:solidFill>
                  <a:srgbClr val="000099"/>
                </a:solidFill>
              </a:rPr>
              <a:t>y</a:t>
            </a:r>
            <a:r>
              <a:rPr lang="pl-PL" dirty="0">
                <a:solidFill>
                  <a:srgbClr val="000099"/>
                </a:solidFill>
              </a:rPr>
              <a:t>) = 2; </a:t>
            </a:r>
            <a:r>
              <a:rPr lang="pl-PL" i="1" dirty="0">
                <a:solidFill>
                  <a:srgbClr val="000099"/>
                </a:solidFill>
              </a:rPr>
              <a:t>d</a:t>
            </a:r>
            <a:r>
              <a:rPr lang="pl-PL" dirty="0">
                <a:solidFill>
                  <a:srgbClr val="000099"/>
                </a:solidFill>
              </a:rPr>
              <a:t> (</a:t>
            </a:r>
            <a:r>
              <a:rPr lang="pl-PL" i="1" dirty="0">
                <a:solidFill>
                  <a:srgbClr val="000099"/>
                </a:solidFill>
              </a:rPr>
              <a:t>z</a:t>
            </a:r>
            <a:r>
              <a:rPr lang="pl-PL" dirty="0">
                <a:solidFill>
                  <a:srgbClr val="000099"/>
                </a:solidFill>
              </a:rPr>
              <a:t>) = 2; </a:t>
            </a:r>
            <a:r>
              <a:rPr lang="pl-PL" i="1" dirty="0">
                <a:solidFill>
                  <a:srgbClr val="000099"/>
                </a:solidFill>
              </a:rPr>
              <a:t>d</a:t>
            </a:r>
            <a:r>
              <a:rPr lang="pl-PL" dirty="0">
                <a:solidFill>
                  <a:srgbClr val="000099"/>
                </a:solidFill>
              </a:rPr>
              <a:t> (</a:t>
            </a:r>
            <a:r>
              <a:rPr lang="pl-PL" i="1" dirty="0">
                <a:solidFill>
                  <a:srgbClr val="000099"/>
                </a:solidFill>
              </a:rPr>
              <a:t>v</a:t>
            </a:r>
            <a:r>
              <a:rPr lang="pl-PL" dirty="0">
                <a:solidFill>
                  <a:srgbClr val="000099"/>
                </a:solidFill>
              </a:rPr>
              <a:t>) = 3; and </a:t>
            </a:r>
            <a:r>
              <a:rPr lang="pl-PL" i="1" dirty="0">
                <a:solidFill>
                  <a:srgbClr val="000099"/>
                </a:solidFill>
              </a:rPr>
              <a:t>d</a:t>
            </a:r>
            <a:r>
              <a:rPr lang="pl-PL" dirty="0">
                <a:solidFill>
                  <a:srgbClr val="000099"/>
                </a:solidFill>
              </a:rPr>
              <a:t> (</a:t>
            </a:r>
            <a:r>
              <a:rPr lang="pl-PL" i="1" dirty="0">
                <a:solidFill>
                  <a:srgbClr val="000099"/>
                </a:solidFill>
              </a:rPr>
              <a:t>w</a:t>
            </a:r>
            <a:r>
              <a:rPr lang="pl-PL" dirty="0">
                <a:solidFill>
                  <a:srgbClr val="000099"/>
                </a:solidFill>
              </a:rPr>
              <a:t>) = 3</a:t>
            </a:r>
            <a:r>
              <a:rPr lang="pl-PL" dirty="0"/>
              <a:t>.</a:t>
            </a:r>
            <a:endParaRPr lang="en-US" dirty="0"/>
          </a:p>
        </p:txBody>
      </p:sp>
      <p:pic>
        <p:nvPicPr>
          <p:cNvPr id="4" name="Picture 2"/>
          <p:cNvPicPr>
            <a:picLocks noChangeAspect="1" noChangeArrowheads="1"/>
          </p:cNvPicPr>
          <p:nvPr/>
        </p:nvPicPr>
        <p:blipFill>
          <a:blip r:embed="rId2"/>
          <a:srcRect/>
          <a:stretch>
            <a:fillRect/>
          </a:stretch>
        </p:blipFill>
        <p:spPr bwMode="auto">
          <a:xfrm>
            <a:off x="3357563" y="3400425"/>
            <a:ext cx="2428875" cy="2314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Identifying Parts of a Graph (cont.)</a:t>
            </a:r>
          </a:p>
        </p:txBody>
      </p:sp>
      <p:sp>
        <p:nvSpPr>
          <p:cNvPr id="3" name="Content Placeholder 2"/>
          <p:cNvSpPr>
            <a:spLocks noGrp="1"/>
          </p:cNvSpPr>
          <p:nvPr>
            <p:ph idx="1"/>
          </p:nvPr>
        </p:nvSpPr>
        <p:spPr>
          <a:xfrm>
            <a:off x="457200" y="1280160"/>
            <a:ext cx="8229600" cy="4487382"/>
          </a:xfrm>
        </p:spPr>
        <p:txBody>
          <a:bodyPr>
            <a:spAutoFit/>
          </a:bodyPr>
          <a:lstStyle/>
          <a:p>
            <a:pPr marL="341313" indent="-341313"/>
            <a:r>
              <a:rPr lang="en-US" b="1" dirty="0"/>
              <a:t>b. </a:t>
            </a:r>
            <a:r>
              <a:rPr lang="en-US" dirty="0"/>
              <a:t>Two vertices are adjacent if they are ends of the same edge. Therefore, all the following pairs of vertices are adjacent. </a:t>
            </a:r>
          </a:p>
          <a:p>
            <a:pPr marL="1377950"/>
            <a:r>
              <a:rPr lang="en-US" i="1" dirty="0">
                <a:solidFill>
                  <a:srgbClr val="000099"/>
                </a:solidFill>
              </a:rPr>
              <a:t>x</a:t>
            </a:r>
            <a:r>
              <a:rPr lang="en-US" dirty="0">
                <a:solidFill>
                  <a:srgbClr val="000099"/>
                </a:solidFill>
              </a:rPr>
              <a:t>,</a:t>
            </a:r>
            <a:r>
              <a:rPr lang="en-US" i="1" dirty="0">
                <a:solidFill>
                  <a:srgbClr val="000099"/>
                </a:solidFill>
              </a:rPr>
              <a:t> v </a:t>
            </a:r>
          </a:p>
          <a:p>
            <a:pPr marL="1377950"/>
            <a:r>
              <a:rPr lang="en-US" i="1" dirty="0">
                <a:solidFill>
                  <a:srgbClr val="000099"/>
                </a:solidFill>
              </a:rPr>
              <a:t>x</a:t>
            </a:r>
            <a:r>
              <a:rPr lang="en-US" dirty="0">
                <a:solidFill>
                  <a:srgbClr val="000099"/>
                </a:solidFill>
              </a:rPr>
              <a:t>,</a:t>
            </a:r>
            <a:r>
              <a:rPr lang="en-US" i="1" dirty="0">
                <a:solidFill>
                  <a:srgbClr val="000099"/>
                </a:solidFill>
              </a:rPr>
              <a:t> w </a:t>
            </a:r>
          </a:p>
          <a:p>
            <a:pPr marL="1377950"/>
            <a:r>
              <a:rPr lang="en-US" i="1" dirty="0">
                <a:solidFill>
                  <a:srgbClr val="000099"/>
                </a:solidFill>
              </a:rPr>
              <a:t>y</a:t>
            </a:r>
            <a:r>
              <a:rPr lang="en-US" dirty="0">
                <a:solidFill>
                  <a:srgbClr val="000099"/>
                </a:solidFill>
              </a:rPr>
              <a:t>,</a:t>
            </a:r>
            <a:r>
              <a:rPr lang="en-US" i="1" dirty="0">
                <a:solidFill>
                  <a:srgbClr val="000099"/>
                </a:solidFill>
              </a:rPr>
              <a:t> v </a:t>
            </a:r>
          </a:p>
          <a:p>
            <a:pPr marL="1377950"/>
            <a:r>
              <a:rPr lang="en-US" i="1" dirty="0">
                <a:solidFill>
                  <a:srgbClr val="000099"/>
                </a:solidFill>
              </a:rPr>
              <a:t>y</a:t>
            </a:r>
            <a:r>
              <a:rPr lang="en-US" dirty="0">
                <a:solidFill>
                  <a:srgbClr val="000099"/>
                </a:solidFill>
              </a:rPr>
              <a:t>,</a:t>
            </a:r>
            <a:r>
              <a:rPr lang="en-US" i="1" dirty="0">
                <a:solidFill>
                  <a:srgbClr val="000099"/>
                </a:solidFill>
              </a:rPr>
              <a:t> w </a:t>
            </a:r>
          </a:p>
          <a:p>
            <a:pPr marL="1377950"/>
            <a:r>
              <a:rPr lang="en-US" i="1" dirty="0">
                <a:solidFill>
                  <a:srgbClr val="000099"/>
                </a:solidFill>
              </a:rPr>
              <a:t>z</a:t>
            </a:r>
            <a:r>
              <a:rPr lang="en-US" dirty="0">
                <a:solidFill>
                  <a:srgbClr val="000099"/>
                </a:solidFill>
              </a:rPr>
              <a:t>,</a:t>
            </a:r>
            <a:r>
              <a:rPr lang="en-US" i="1" dirty="0">
                <a:solidFill>
                  <a:srgbClr val="000099"/>
                </a:solidFill>
              </a:rPr>
              <a:t> v </a:t>
            </a:r>
          </a:p>
          <a:p>
            <a:pPr marL="1377950"/>
            <a:r>
              <a:rPr lang="en-US" i="1" dirty="0">
                <a:solidFill>
                  <a:srgbClr val="000099"/>
                </a:solidFill>
              </a:rPr>
              <a:t>z</a:t>
            </a:r>
            <a:r>
              <a:rPr lang="en-US" dirty="0">
                <a:solidFill>
                  <a:srgbClr val="000099"/>
                </a:solidFill>
              </a:rPr>
              <a:t>,</a:t>
            </a:r>
            <a:r>
              <a:rPr lang="en-US" i="1" dirty="0">
                <a:solidFill>
                  <a:srgbClr val="000099"/>
                </a:solidFill>
              </a:rPr>
              <a:t> w </a:t>
            </a:r>
          </a:p>
        </p:txBody>
      </p:sp>
      <p:pic>
        <p:nvPicPr>
          <p:cNvPr id="4" name="Picture 2"/>
          <p:cNvPicPr>
            <a:picLocks noChangeAspect="1" noChangeArrowheads="1"/>
          </p:cNvPicPr>
          <p:nvPr/>
        </p:nvPicPr>
        <p:blipFill>
          <a:blip r:embed="rId2"/>
          <a:srcRect/>
          <a:stretch>
            <a:fillRect/>
          </a:stretch>
        </p:blipFill>
        <p:spPr bwMode="auto">
          <a:xfrm>
            <a:off x="4800600" y="3048000"/>
            <a:ext cx="2428875" cy="2314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Graph</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Graph </a:t>
            </a:r>
          </a:p>
          <a:p>
            <a:r>
              <a:rPr lang="en-US" dirty="0">
                <a:solidFill>
                  <a:srgbClr val="000000"/>
                </a:solidFill>
              </a:rPr>
              <a:t>A </a:t>
            </a:r>
            <a:r>
              <a:rPr lang="en-US" b="1" dirty="0">
                <a:solidFill>
                  <a:srgbClr val="C00000"/>
                </a:solidFill>
              </a:rPr>
              <a:t>graph</a:t>
            </a:r>
            <a:r>
              <a:rPr lang="en-US" dirty="0">
                <a:solidFill>
                  <a:srgbClr val="000000"/>
                </a:solidFill>
              </a:rPr>
              <a:t> consists of a set of vertices and a set of edges that join pairs of vertices together. Graphs are generally represented with a capital letter, such as </a:t>
            </a:r>
            <a:r>
              <a:rPr lang="en-US" i="1" dirty="0">
                <a:solidFill>
                  <a:srgbClr val="000000"/>
                </a:solidFill>
              </a:rPr>
              <a:t>G</a:t>
            </a:r>
            <a:r>
              <a:rPr lang="en-US" dirty="0">
                <a:solidFill>
                  <a:srgbClr val="000000"/>
                </a:solid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Identifying Parts of a Graph (cont.)</a:t>
            </a:r>
          </a:p>
        </p:txBody>
      </p:sp>
      <p:sp>
        <p:nvSpPr>
          <p:cNvPr id="3" name="Content Placeholder 2"/>
          <p:cNvSpPr>
            <a:spLocks noGrp="1"/>
          </p:cNvSpPr>
          <p:nvPr>
            <p:ph idx="1"/>
          </p:nvPr>
        </p:nvSpPr>
        <p:spPr>
          <a:xfrm>
            <a:off x="457200" y="1280160"/>
            <a:ext cx="8229600" cy="3970318"/>
          </a:xfrm>
        </p:spPr>
        <p:txBody>
          <a:bodyPr>
            <a:spAutoFit/>
          </a:bodyPr>
          <a:lstStyle/>
          <a:p>
            <a:pPr marL="341313" indent="-341313"/>
            <a:r>
              <a:rPr lang="en-US" b="1" dirty="0"/>
              <a:t>c. </a:t>
            </a:r>
            <a:r>
              <a:rPr lang="en-US" dirty="0"/>
              <a:t>Two edges are incident if they share a common vertex. Therefore, all of the following sets of edges are incident.</a:t>
            </a:r>
            <a:r>
              <a:rPr lang="en-US" b="1" dirty="0"/>
              <a:t> </a:t>
            </a:r>
          </a:p>
          <a:p>
            <a:pPr marL="1377950"/>
            <a:r>
              <a:rPr lang="en-US" i="1" dirty="0">
                <a:solidFill>
                  <a:srgbClr val="000099"/>
                </a:solidFill>
              </a:rPr>
              <a:t>xv</a:t>
            </a:r>
            <a:r>
              <a:rPr lang="en-US" dirty="0">
                <a:solidFill>
                  <a:srgbClr val="000099"/>
                </a:solidFill>
              </a:rPr>
              <a:t>,</a:t>
            </a:r>
            <a:r>
              <a:rPr lang="en-US" i="1" dirty="0">
                <a:solidFill>
                  <a:srgbClr val="000099"/>
                </a:solidFill>
              </a:rPr>
              <a:t> </a:t>
            </a:r>
            <a:r>
              <a:rPr lang="en-US" i="1" dirty="0" err="1">
                <a:solidFill>
                  <a:srgbClr val="000099"/>
                </a:solidFill>
              </a:rPr>
              <a:t>xw</a:t>
            </a:r>
            <a:r>
              <a:rPr lang="en-US" i="1" dirty="0">
                <a:solidFill>
                  <a:srgbClr val="000099"/>
                </a:solidFill>
              </a:rPr>
              <a:t> </a:t>
            </a:r>
          </a:p>
          <a:p>
            <a:pPr marL="1377950"/>
            <a:r>
              <a:rPr lang="en-US" i="1" dirty="0" err="1">
                <a:solidFill>
                  <a:srgbClr val="000099"/>
                </a:solidFill>
              </a:rPr>
              <a:t>yv</a:t>
            </a:r>
            <a:r>
              <a:rPr lang="en-US" dirty="0">
                <a:solidFill>
                  <a:srgbClr val="000099"/>
                </a:solidFill>
              </a:rPr>
              <a:t>,</a:t>
            </a:r>
            <a:r>
              <a:rPr lang="en-US" i="1" dirty="0">
                <a:solidFill>
                  <a:srgbClr val="000099"/>
                </a:solidFill>
              </a:rPr>
              <a:t> </a:t>
            </a:r>
            <a:r>
              <a:rPr lang="en-US" i="1" dirty="0" err="1">
                <a:solidFill>
                  <a:srgbClr val="000099"/>
                </a:solidFill>
              </a:rPr>
              <a:t>yw</a:t>
            </a:r>
            <a:r>
              <a:rPr lang="en-US" i="1" dirty="0">
                <a:solidFill>
                  <a:srgbClr val="000099"/>
                </a:solidFill>
              </a:rPr>
              <a:t> </a:t>
            </a:r>
          </a:p>
          <a:p>
            <a:pPr marL="1377950"/>
            <a:r>
              <a:rPr lang="en-US" i="1" dirty="0" err="1">
                <a:solidFill>
                  <a:srgbClr val="000099"/>
                </a:solidFill>
              </a:rPr>
              <a:t>zv</a:t>
            </a:r>
            <a:r>
              <a:rPr lang="en-US" dirty="0">
                <a:solidFill>
                  <a:srgbClr val="000099"/>
                </a:solidFill>
              </a:rPr>
              <a:t>,</a:t>
            </a:r>
            <a:r>
              <a:rPr lang="en-US" i="1" dirty="0">
                <a:solidFill>
                  <a:srgbClr val="000099"/>
                </a:solidFill>
              </a:rPr>
              <a:t> </a:t>
            </a:r>
            <a:r>
              <a:rPr lang="en-US" i="1" dirty="0" err="1">
                <a:solidFill>
                  <a:srgbClr val="000099"/>
                </a:solidFill>
              </a:rPr>
              <a:t>zw</a:t>
            </a:r>
            <a:r>
              <a:rPr lang="en-US" i="1" dirty="0">
                <a:solidFill>
                  <a:srgbClr val="000099"/>
                </a:solidFill>
              </a:rPr>
              <a:t> </a:t>
            </a:r>
          </a:p>
          <a:p>
            <a:pPr marL="1377950"/>
            <a:r>
              <a:rPr lang="en-US" i="1" dirty="0">
                <a:solidFill>
                  <a:srgbClr val="000099"/>
                </a:solidFill>
              </a:rPr>
              <a:t>xv</a:t>
            </a:r>
            <a:r>
              <a:rPr lang="en-US" dirty="0">
                <a:solidFill>
                  <a:srgbClr val="000099"/>
                </a:solidFill>
              </a:rPr>
              <a:t>,</a:t>
            </a:r>
            <a:r>
              <a:rPr lang="en-US" i="1" dirty="0">
                <a:solidFill>
                  <a:srgbClr val="000099"/>
                </a:solidFill>
              </a:rPr>
              <a:t> </a:t>
            </a:r>
            <a:r>
              <a:rPr lang="en-US" i="1" dirty="0" err="1">
                <a:solidFill>
                  <a:srgbClr val="000099"/>
                </a:solidFill>
              </a:rPr>
              <a:t>yv</a:t>
            </a:r>
            <a:r>
              <a:rPr lang="en-US" dirty="0">
                <a:solidFill>
                  <a:srgbClr val="000099"/>
                </a:solidFill>
              </a:rPr>
              <a:t>,</a:t>
            </a:r>
            <a:r>
              <a:rPr lang="en-US" i="1" dirty="0">
                <a:solidFill>
                  <a:srgbClr val="000099"/>
                </a:solidFill>
              </a:rPr>
              <a:t> </a:t>
            </a:r>
            <a:r>
              <a:rPr lang="en-US" i="1" dirty="0" err="1">
                <a:solidFill>
                  <a:srgbClr val="000099"/>
                </a:solidFill>
              </a:rPr>
              <a:t>zv</a:t>
            </a:r>
            <a:r>
              <a:rPr lang="en-US" i="1" dirty="0">
                <a:solidFill>
                  <a:srgbClr val="000099"/>
                </a:solidFill>
              </a:rPr>
              <a:t> </a:t>
            </a:r>
          </a:p>
          <a:p>
            <a:pPr marL="1377950"/>
            <a:r>
              <a:rPr lang="en-US" i="1" dirty="0" err="1">
                <a:solidFill>
                  <a:srgbClr val="000099"/>
                </a:solidFill>
              </a:rPr>
              <a:t>xw</a:t>
            </a:r>
            <a:r>
              <a:rPr lang="en-US" dirty="0">
                <a:solidFill>
                  <a:srgbClr val="000099"/>
                </a:solidFill>
              </a:rPr>
              <a:t>,</a:t>
            </a:r>
            <a:r>
              <a:rPr lang="en-US" i="1" dirty="0">
                <a:solidFill>
                  <a:srgbClr val="000099"/>
                </a:solidFill>
              </a:rPr>
              <a:t> </a:t>
            </a:r>
            <a:r>
              <a:rPr lang="en-US" i="1" dirty="0" err="1">
                <a:solidFill>
                  <a:srgbClr val="000099"/>
                </a:solidFill>
              </a:rPr>
              <a:t>yw</a:t>
            </a:r>
            <a:r>
              <a:rPr lang="en-US" dirty="0">
                <a:solidFill>
                  <a:srgbClr val="000099"/>
                </a:solidFill>
              </a:rPr>
              <a:t>,</a:t>
            </a:r>
            <a:r>
              <a:rPr lang="en-US" i="1" dirty="0">
                <a:solidFill>
                  <a:srgbClr val="000099"/>
                </a:solidFill>
              </a:rPr>
              <a:t> </a:t>
            </a:r>
            <a:r>
              <a:rPr lang="en-US" i="1" dirty="0" err="1">
                <a:solidFill>
                  <a:srgbClr val="000099"/>
                </a:solidFill>
              </a:rPr>
              <a:t>zw</a:t>
            </a:r>
            <a:endParaRPr lang="en-US" dirty="0">
              <a:solidFill>
                <a:srgbClr val="000099"/>
              </a:solidFill>
            </a:endParaRPr>
          </a:p>
        </p:txBody>
      </p:sp>
      <p:pic>
        <p:nvPicPr>
          <p:cNvPr id="4" name="Picture 2"/>
          <p:cNvPicPr>
            <a:picLocks noChangeAspect="1" noChangeArrowheads="1"/>
          </p:cNvPicPr>
          <p:nvPr/>
        </p:nvPicPr>
        <p:blipFill>
          <a:blip r:embed="rId2"/>
          <a:srcRect/>
          <a:stretch>
            <a:fillRect/>
          </a:stretch>
        </p:blipFill>
        <p:spPr bwMode="auto">
          <a:xfrm>
            <a:off x="4800600" y="3048000"/>
            <a:ext cx="2428875" cy="2314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a:t>
            </a:r>
          </a:p>
        </p:txBody>
      </p:sp>
      <p:sp>
        <p:nvSpPr>
          <p:cNvPr id="3" name="Content Placeholder 2"/>
          <p:cNvSpPr>
            <a:spLocks noGrp="1"/>
          </p:cNvSpPr>
          <p:nvPr>
            <p:ph idx="1"/>
          </p:nvPr>
        </p:nvSpPr>
        <p:spPr/>
        <p:txBody>
          <a:bodyPr/>
          <a:lstStyle/>
          <a:p>
            <a:pPr marL="341313" indent="-341313"/>
            <a:r>
              <a:rPr lang="en-US" b="1" dirty="0"/>
              <a:t>a. </a:t>
            </a:r>
            <a:r>
              <a:rPr lang="en-US" dirty="0"/>
              <a:t>Draw a five point star; that is, a graph with five vertices, </a:t>
            </a:r>
            <a:r>
              <a:rPr lang="en-US" i="1" dirty="0"/>
              <a:t>v</a:t>
            </a:r>
            <a:r>
              <a:rPr lang="en-US" baseline="-25000" dirty="0"/>
              <a:t>1</a:t>
            </a:r>
            <a:r>
              <a:rPr lang="en-US" dirty="0"/>
              <a:t>, </a:t>
            </a:r>
            <a:r>
              <a:rPr lang="en-US" i="1" dirty="0"/>
              <a:t>v</a:t>
            </a:r>
            <a:r>
              <a:rPr lang="en-US" baseline="-25000" dirty="0"/>
              <a:t>2</a:t>
            </a:r>
            <a:r>
              <a:rPr lang="en-US" dirty="0"/>
              <a:t>, </a:t>
            </a:r>
            <a:r>
              <a:rPr lang="en-US" i="1" dirty="0"/>
              <a:t>v</a:t>
            </a:r>
            <a:r>
              <a:rPr lang="en-US" baseline="-25000" dirty="0"/>
              <a:t>3</a:t>
            </a:r>
            <a:r>
              <a:rPr lang="en-US" dirty="0"/>
              <a:t>, </a:t>
            </a:r>
            <a:r>
              <a:rPr lang="en-US" i="1" dirty="0"/>
              <a:t>v</a:t>
            </a:r>
            <a:r>
              <a:rPr lang="en-US" baseline="-25000" dirty="0"/>
              <a:t>4</a:t>
            </a:r>
            <a:r>
              <a:rPr lang="en-US" dirty="0"/>
              <a:t>, and </a:t>
            </a:r>
            <a:r>
              <a:rPr lang="en-US" i="1" dirty="0"/>
              <a:t>v</a:t>
            </a:r>
            <a:r>
              <a:rPr lang="en-US" baseline="-25000" dirty="0"/>
              <a:t>5</a:t>
            </a:r>
            <a:r>
              <a:rPr lang="en-US" dirty="0"/>
              <a:t>, whose edges are </a:t>
            </a:r>
            <a:r>
              <a:rPr lang="en-US" i="1" dirty="0"/>
              <a:t>v</a:t>
            </a:r>
            <a:r>
              <a:rPr lang="en-US" baseline="-25000" dirty="0"/>
              <a:t>1</a:t>
            </a:r>
            <a:r>
              <a:rPr lang="en-US" i="1" dirty="0"/>
              <a:t>v</a:t>
            </a:r>
            <a:r>
              <a:rPr lang="en-US" baseline="-25000" dirty="0"/>
              <a:t>3</a:t>
            </a:r>
            <a:r>
              <a:rPr lang="en-US" dirty="0"/>
              <a:t>, </a:t>
            </a:r>
            <a:r>
              <a:rPr lang="en-US" i="1" dirty="0"/>
              <a:t>v</a:t>
            </a:r>
            <a:r>
              <a:rPr lang="en-US" baseline="-25000" dirty="0"/>
              <a:t>3</a:t>
            </a:r>
            <a:r>
              <a:rPr lang="en-US" i="1" dirty="0"/>
              <a:t>v</a:t>
            </a:r>
            <a:r>
              <a:rPr lang="en-US" baseline="-25000" dirty="0"/>
              <a:t>5</a:t>
            </a:r>
            <a:r>
              <a:rPr lang="en-US" dirty="0"/>
              <a:t>, </a:t>
            </a:r>
            <a:r>
              <a:rPr lang="en-US" i="1" dirty="0"/>
              <a:t>v</a:t>
            </a:r>
            <a:r>
              <a:rPr lang="en-US" baseline="-25000" dirty="0"/>
              <a:t>5</a:t>
            </a:r>
            <a:r>
              <a:rPr lang="en-US" i="1" dirty="0"/>
              <a:t>v</a:t>
            </a:r>
            <a:r>
              <a:rPr lang="en-US" baseline="-25000" dirty="0"/>
              <a:t>2</a:t>
            </a:r>
            <a:r>
              <a:rPr lang="en-US" dirty="0"/>
              <a:t>, </a:t>
            </a:r>
            <a:r>
              <a:rPr lang="en-US" i="1" dirty="0"/>
              <a:t>v</a:t>
            </a:r>
            <a:r>
              <a:rPr lang="en-US" baseline="-25000" dirty="0"/>
              <a:t>2</a:t>
            </a:r>
            <a:r>
              <a:rPr lang="en-US" i="1" dirty="0"/>
              <a:t>v</a:t>
            </a:r>
            <a:r>
              <a:rPr lang="en-US" baseline="-25000" dirty="0"/>
              <a:t>4</a:t>
            </a:r>
            <a:r>
              <a:rPr lang="en-US" dirty="0"/>
              <a:t>, and </a:t>
            </a:r>
            <a:r>
              <a:rPr lang="en-US" i="1" dirty="0"/>
              <a:t>v</a:t>
            </a:r>
            <a:r>
              <a:rPr lang="en-US" baseline="-25000" dirty="0"/>
              <a:t>4</a:t>
            </a:r>
            <a:r>
              <a:rPr lang="en-US" i="1" dirty="0"/>
              <a:t>v</a:t>
            </a:r>
            <a:r>
              <a:rPr lang="en-US" baseline="-25000" dirty="0"/>
              <a:t>1</a:t>
            </a:r>
            <a:r>
              <a:rPr lang="en-US" dirty="0"/>
              <a:t>. </a:t>
            </a:r>
          </a:p>
          <a:p>
            <a:pPr marL="341313" indent="-341313"/>
            <a:r>
              <a:rPr lang="en-US" b="1" dirty="0"/>
              <a:t>b. </a:t>
            </a:r>
            <a:r>
              <a:rPr lang="en-US" dirty="0"/>
              <a:t>Determine the degree of each vertex. </a:t>
            </a:r>
          </a:p>
          <a:p>
            <a:pPr marL="341313" indent="-341313"/>
            <a:r>
              <a:rPr lang="en-US" b="1" dirty="0"/>
              <a:t>c. </a:t>
            </a:r>
            <a:r>
              <a:rPr lang="en-US" dirty="0"/>
              <a:t>Redraw the graph without edges crossing.</a:t>
            </a:r>
            <a:r>
              <a:rPr lang="en-US" b="1" dirty="0"/>
              <a:t> </a:t>
            </a:r>
          </a:p>
          <a:p>
            <a:pPr marL="341313" indent="-341313"/>
            <a:r>
              <a:rPr lang="en-US" b="1" dirty="0"/>
              <a:t>d. </a:t>
            </a:r>
            <a:r>
              <a:rPr lang="en-US" dirty="0"/>
              <a:t>Determine the degree of each vertex in the new drawing.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r>
              <a:rPr lang="en-US" b="1" dirty="0"/>
              <a:t>Solution </a:t>
            </a:r>
          </a:p>
          <a:p>
            <a:pPr marL="341313" indent="-341313"/>
            <a:r>
              <a:rPr lang="en-US" b="1" dirty="0"/>
              <a:t>a. </a:t>
            </a:r>
            <a:r>
              <a:rPr lang="en-US" dirty="0"/>
              <a:t>Begin by placing the five vertices on the page and labeling them </a:t>
            </a:r>
            <a:r>
              <a:rPr lang="en-US" i="1" dirty="0"/>
              <a:t>v</a:t>
            </a:r>
            <a:r>
              <a:rPr lang="en-US" baseline="-25000" dirty="0"/>
              <a:t>1</a:t>
            </a:r>
            <a:r>
              <a:rPr lang="en-US" dirty="0"/>
              <a:t> through </a:t>
            </a:r>
            <a:r>
              <a:rPr lang="en-US" i="1" dirty="0"/>
              <a:t>v</a:t>
            </a:r>
            <a:r>
              <a:rPr lang="en-US" baseline="-25000" dirty="0"/>
              <a:t>5</a:t>
            </a:r>
            <a:r>
              <a:rPr lang="en-US" dirty="0"/>
              <a:t>. Remember, the placement of the vertices is not important.</a:t>
            </a:r>
          </a:p>
        </p:txBody>
      </p:sp>
      <p:pic>
        <p:nvPicPr>
          <p:cNvPr id="47106" name="Picture 2"/>
          <p:cNvPicPr>
            <a:picLocks noChangeAspect="1" noChangeArrowheads="1"/>
          </p:cNvPicPr>
          <p:nvPr/>
        </p:nvPicPr>
        <p:blipFill>
          <a:blip r:embed="rId2"/>
          <a:srcRect/>
          <a:stretch>
            <a:fillRect/>
          </a:stretch>
        </p:blipFill>
        <p:spPr bwMode="auto">
          <a:xfrm>
            <a:off x="2847975" y="3132199"/>
            <a:ext cx="3200400" cy="28114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r>
              <a:rPr lang="en-US" dirty="0"/>
              <a:t>Now, connect the vertices with the given edges. In other words, edge </a:t>
            </a:r>
            <a:r>
              <a:rPr lang="en-US" i="1" dirty="0"/>
              <a:t>v</a:t>
            </a:r>
            <a:r>
              <a:rPr lang="en-US" baseline="-25000" dirty="0"/>
              <a:t>1</a:t>
            </a:r>
            <a:r>
              <a:rPr lang="en-US" i="1" dirty="0"/>
              <a:t>v</a:t>
            </a:r>
            <a:r>
              <a:rPr lang="en-US" baseline="-25000" dirty="0"/>
              <a:t>3</a:t>
            </a:r>
            <a:r>
              <a:rPr lang="en-US" dirty="0"/>
              <a:t> connects vertex </a:t>
            </a:r>
            <a:r>
              <a:rPr lang="en-US" i="1" dirty="0"/>
              <a:t>v</a:t>
            </a:r>
            <a:r>
              <a:rPr lang="en-US" baseline="-25000" dirty="0"/>
              <a:t>1</a:t>
            </a:r>
            <a:r>
              <a:rPr lang="en-US" dirty="0"/>
              <a:t> with vertex </a:t>
            </a:r>
            <a:r>
              <a:rPr lang="en-US" i="1" dirty="0"/>
              <a:t>v</a:t>
            </a:r>
            <a:r>
              <a:rPr lang="en-US" baseline="-25000" dirty="0"/>
              <a:t>3</a:t>
            </a:r>
            <a:r>
              <a:rPr lang="en-US" dirty="0"/>
              <a:t>. The following graph shows the completed graph.</a:t>
            </a:r>
          </a:p>
        </p:txBody>
      </p:sp>
      <p:pic>
        <p:nvPicPr>
          <p:cNvPr id="48130" name="Picture 2"/>
          <p:cNvPicPr>
            <a:picLocks noChangeAspect="1" noChangeArrowheads="1"/>
          </p:cNvPicPr>
          <p:nvPr/>
        </p:nvPicPr>
        <p:blipFill>
          <a:blip r:embed="rId2"/>
          <a:srcRect/>
          <a:stretch>
            <a:fillRect/>
          </a:stretch>
        </p:blipFill>
        <p:spPr bwMode="auto">
          <a:xfrm>
            <a:off x="2862263" y="2743200"/>
            <a:ext cx="3419475"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pPr marL="341313" indent="-341313"/>
            <a:r>
              <a:rPr lang="en-US" b="1" dirty="0"/>
              <a:t>b. </a:t>
            </a:r>
            <a:r>
              <a:rPr lang="en-US" dirty="0"/>
              <a:t>To determine the degree of each vertex, count the number of edges incident to each vertex. Therefore we have </a:t>
            </a:r>
          </a:p>
          <a:p>
            <a:pPr marL="341313" indent="-341313"/>
            <a:endParaRPr lang="en-US" i="1" dirty="0">
              <a:solidFill>
                <a:srgbClr val="000099"/>
              </a:solidFill>
            </a:endParaRPr>
          </a:p>
          <a:p>
            <a:pPr marL="341313" indent="-341313"/>
            <a:r>
              <a:rPr lang="en-US" i="1" dirty="0">
                <a:solidFill>
                  <a:srgbClr val="000099"/>
                </a:solidFill>
              </a:rPr>
              <a:t>		d</a:t>
            </a:r>
            <a:r>
              <a:rPr lang="en-US" dirty="0">
                <a:solidFill>
                  <a:srgbClr val="000099"/>
                </a:solidFill>
              </a:rPr>
              <a:t>(</a:t>
            </a:r>
            <a:r>
              <a:rPr lang="en-US" i="1" dirty="0">
                <a:solidFill>
                  <a:srgbClr val="000099"/>
                </a:solidFill>
              </a:rPr>
              <a:t>v</a:t>
            </a:r>
            <a:r>
              <a:rPr lang="en-US" baseline="-25000" dirty="0">
                <a:solidFill>
                  <a:srgbClr val="000099"/>
                </a:solidFill>
              </a:rPr>
              <a:t>1</a:t>
            </a:r>
            <a:r>
              <a:rPr lang="en-US" dirty="0">
                <a:solidFill>
                  <a:srgbClr val="000099"/>
                </a:solidFill>
              </a:rPr>
              <a:t>) = 2; </a:t>
            </a:r>
            <a:r>
              <a:rPr lang="en-US" i="1" dirty="0">
                <a:solidFill>
                  <a:srgbClr val="000099"/>
                </a:solidFill>
              </a:rPr>
              <a:t>d</a:t>
            </a:r>
            <a:r>
              <a:rPr lang="en-US" dirty="0">
                <a:solidFill>
                  <a:srgbClr val="000099"/>
                </a:solidFill>
              </a:rPr>
              <a:t>(</a:t>
            </a:r>
            <a:r>
              <a:rPr lang="en-US" i="1" dirty="0">
                <a:solidFill>
                  <a:srgbClr val="000099"/>
                </a:solidFill>
              </a:rPr>
              <a:t>v</a:t>
            </a:r>
            <a:r>
              <a:rPr lang="en-US" baseline="-25000" dirty="0">
                <a:solidFill>
                  <a:srgbClr val="000099"/>
                </a:solidFill>
              </a:rPr>
              <a:t>2</a:t>
            </a:r>
            <a:r>
              <a:rPr lang="en-US" dirty="0">
                <a:solidFill>
                  <a:srgbClr val="000099"/>
                </a:solidFill>
              </a:rPr>
              <a:t>) = 2; </a:t>
            </a:r>
          </a:p>
          <a:p>
            <a:pPr marL="341313" indent="-341313"/>
            <a:r>
              <a:rPr lang="en-US" i="1" dirty="0">
                <a:solidFill>
                  <a:srgbClr val="000099"/>
                </a:solidFill>
              </a:rPr>
              <a:t>		d</a:t>
            </a:r>
            <a:r>
              <a:rPr lang="en-US" dirty="0">
                <a:solidFill>
                  <a:srgbClr val="000099"/>
                </a:solidFill>
              </a:rPr>
              <a:t>(</a:t>
            </a:r>
            <a:r>
              <a:rPr lang="en-US" i="1" dirty="0">
                <a:solidFill>
                  <a:srgbClr val="000099"/>
                </a:solidFill>
              </a:rPr>
              <a:t>v</a:t>
            </a:r>
            <a:r>
              <a:rPr lang="en-US" baseline="-25000" dirty="0">
                <a:solidFill>
                  <a:srgbClr val="000099"/>
                </a:solidFill>
              </a:rPr>
              <a:t>3</a:t>
            </a:r>
            <a:r>
              <a:rPr lang="en-US" dirty="0">
                <a:solidFill>
                  <a:srgbClr val="000099"/>
                </a:solidFill>
              </a:rPr>
              <a:t>) = 2; </a:t>
            </a:r>
            <a:r>
              <a:rPr lang="en-US" i="1" dirty="0">
                <a:solidFill>
                  <a:srgbClr val="000099"/>
                </a:solidFill>
              </a:rPr>
              <a:t>d</a:t>
            </a:r>
            <a:r>
              <a:rPr lang="en-US" dirty="0">
                <a:solidFill>
                  <a:srgbClr val="000099"/>
                </a:solidFill>
              </a:rPr>
              <a:t>(</a:t>
            </a:r>
            <a:r>
              <a:rPr lang="en-US" i="1" dirty="0">
                <a:solidFill>
                  <a:srgbClr val="000099"/>
                </a:solidFill>
              </a:rPr>
              <a:t>v</a:t>
            </a:r>
            <a:r>
              <a:rPr lang="en-US" baseline="-25000" dirty="0">
                <a:solidFill>
                  <a:srgbClr val="000099"/>
                </a:solidFill>
              </a:rPr>
              <a:t>4</a:t>
            </a:r>
            <a:r>
              <a:rPr lang="en-US" dirty="0">
                <a:solidFill>
                  <a:srgbClr val="000099"/>
                </a:solidFill>
              </a:rPr>
              <a:t>) = 2; </a:t>
            </a:r>
          </a:p>
          <a:p>
            <a:pPr marL="341313" indent="-341313"/>
            <a:r>
              <a:rPr lang="en-US" dirty="0">
                <a:solidFill>
                  <a:srgbClr val="000099"/>
                </a:solidFill>
              </a:rPr>
              <a:t>		and </a:t>
            </a:r>
            <a:r>
              <a:rPr lang="en-US" i="1" dirty="0">
                <a:solidFill>
                  <a:srgbClr val="000099"/>
                </a:solidFill>
              </a:rPr>
              <a:t>d</a:t>
            </a:r>
            <a:r>
              <a:rPr lang="en-US" dirty="0">
                <a:solidFill>
                  <a:srgbClr val="000099"/>
                </a:solidFill>
              </a:rPr>
              <a:t>(</a:t>
            </a:r>
            <a:r>
              <a:rPr lang="en-US" i="1" dirty="0">
                <a:solidFill>
                  <a:srgbClr val="000099"/>
                </a:solidFill>
              </a:rPr>
              <a:t>v</a:t>
            </a:r>
            <a:r>
              <a:rPr lang="en-US" baseline="-25000" dirty="0">
                <a:solidFill>
                  <a:srgbClr val="000099"/>
                </a:solidFill>
              </a:rPr>
              <a:t>5</a:t>
            </a:r>
            <a:r>
              <a:rPr lang="en-US" dirty="0">
                <a:solidFill>
                  <a:srgbClr val="000099"/>
                </a:solidFill>
              </a:rPr>
              <a:t>) = 2.</a:t>
            </a:r>
          </a:p>
        </p:txBody>
      </p:sp>
      <p:pic>
        <p:nvPicPr>
          <p:cNvPr id="4" name="Picture 2"/>
          <p:cNvPicPr>
            <a:picLocks noChangeAspect="1" noChangeArrowheads="1"/>
          </p:cNvPicPr>
          <p:nvPr/>
        </p:nvPicPr>
        <p:blipFill>
          <a:blip r:embed="rId2"/>
          <a:srcRect/>
          <a:stretch>
            <a:fillRect/>
          </a:stretch>
        </p:blipFill>
        <p:spPr bwMode="auto">
          <a:xfrm>
            <a:off x="4581525" y="2362200"/>
            <a:ext cx="3419475"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pPr marL="341313" indent="-341313"/>
            <a:r>
              <a:rPr lang="en-US" b="1" dirty="0"/>
              <a:t>c. </a:t>
            </a:r>
            <a:r>
              <a:rPr lang="en-US" dirty="0"/>
              <a:t>To redraw the graph without edges crossing, think of “pulling” edge </a:t>
            </a:r>
            <a:r>
              <a:rPr lang="en-US" i="1" dirty="0"/>
              <a:t>v</a:t>
            </a:r>
            <a:r>
              <a:rPr lang="en-US" baseline="-25000" dirty="0"/>
              <a:t>1</a:t>
            </a:r>
            <a:r>
              <a:rPr lang="en-US" i="1" dirty="0"/>
              <a:t>v</a:t>
            </a:r>
            <a:r>
              <a:rPr lang="en-US" baseline="-25000" dirty="0"/>
              <a:t>3</a:t>
            </a:r>
            <a:r>
              <a:rPr lang="en-US" dirty="0"/>
              <a:t> to the outside of the graph as shown in the following figure.</a:t>
            </a:r>
          </a:p>
        </p:txBody>
      </p:sp>
      <p:pic>
        <p:nvPicPr>
          <p:cNvPr id="49154" name="Picture 2"/>
          <p:cNvPicPr>
            <a:picLocks noChangeAspect="1" noChangeArrowheads="1"/>
          </p:cNvPicPr>
          <p:nvPr/>
        </p:nvPicPr>
        <p:blipFill>
          <a:blip r:embed="rId2"/>
          <a:srcRect/>
          <a:stretch>
            <a:fillRect/>
          </a:stretch>
        </p:blipFill>
        <p:spPr bwMode="auto">
          <a:xfrm>
            <a:off x="2376488" y="2676525"/>
            <a:ext cx="4391025" cy="31908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pPr marL="341313" indent="-341313"/>
            <a:r>
              <a:rPr lang="en-US" dirty="0"/>
              <a:t>Next, do the same with edge </a:t>
            </a:r>
            <a:r>
              <a:rPr lang="en-US" i="1" dirty="0"/>
              <a:t>v</a:t>
            </a:r>
            <a:r>
              <a:rPr lang="en-US" baseline="-25000" dirty="0"/>
              <a:t>3</a:t>
            </a:r>
            <a:r>
              <a:rPr lang="en-US" i="1" dirty="0"/>
              <a:t>v</a:t>
            </a:r>
            <a:r>
              <a:rPr lang="en-US" baseline="-25000" dirty="0"/>
              <a:t>5</a:t>
            </a:r>
            <a:r>
              <a:rPr lang="en-US" dirty="0"/>
              <a:t>.</a:t>
            </a:r>
          </a:p>
        </p:txBody>
      </p:sp>
      <p:pic>
        <p:nvPicPr>
          <p:cNvPr id="50178" name="Picture 2"/>
          <p:cNvPicPr>
            <a:picLocks noChangeAspect="1" noChangeArrowheads="1"/>
          </p:cNvPicPr>
          <p:nvPr/>
        </p:nvPicPr>
        <p:blipFill>
          <a:blip r:embed="rId2"/>
          <a:srcRect/>
          <a:stretch>
            <a:fillRect/>
          </a:stretch>
        </p:blipFill>
        <p:spPr bwMode="auto">
          <a:xfrm>
            <a:off x="2043113" y="1924050"/>
            <a:ext cx="5057775" cy="37147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r>
              <a:rPr lang="en-US" dirty="0"/>
              <a:t>The last thing to do is to pull vertices </a:t>
            </a:r>
            <a:r>
              <a:rPr lang="en-US" i="1" dirty="0"/>
              <a:t>v</a:t>
            </a:r>
            <a:r>
              <a:rPr lang="en-US" baseline="-25000" dirty="0"/>
              <a:t>2</a:t>
            </a:r>
            <a:r>
              <a:rPr lang="en-US" dirty="0"/>
              <a:t> and </a:t>
            </a:r>
            <a:r>
              <a:rPr lang="en-US" i="1" dirty="0"/>
              <a:t>v</a:t>
            </a:r>
            <a:r>
              <a:rPr lang="en-US" baseline="-25000" dirty="0"/>
              <a:t>4</a:t>
            </a:r>
            <a:r>
              <a:rPr lang="en-US" dirty="0"/>
              <a:t> out of the middle. When you do, think of flipping their position, as shown in the following graph. Check for yourself that the edges are all still the same in this new layout.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graph is now drawn without any edges crossing. You can see that the “star” now looks more round.</a:t>
            </a:r>
          </a:p>
        </p:txBody>
      </p:sp>
      <p:pic>
        <p:nvPicPr>
          <p:cNvPr id="51202" name="Picture 2"/>
          <p:cNvPicPr>
            <a:picLocks noChangeAspect="1" noChangeArrowheads="1"/>
          </p:cNvPicPr>
          <p:nvPr/>
        </p:nvPicPr>
        <p:blipFill>
          <a:blip r:embed="rId2"/>
          <a:srcRect/>
          <a:stretch>
            <a:fillRect/>
          </a:stretch>
        </p:blipFill>
        <p:spPr bwMode="auto">
          <a:xfrm>
            <a:off x="2595563" y="1257300"/>
            <a:ext cx="3952875" cy="36957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Drawing a Graph Given the Edges (cont.)</a:t>
            </a:r>
          </a:p>
        </p:txBody>
      </p:sp>
      <p:sp>
        <p:nvSpPr>
          <p:cNvPr id="3" name="Content Placeholder 2"/>
          <p:cNvSpPr>
            <a:spLocks noGrp="1"/>
          </p:cNvSpPr>
          <p:nvPr>
            <p:ph idx="1"/>
          </p:nvPr>
        </p:nvSpPr>
        <p:spPr>
          <a:xfrm>
            <a:off x="457200" y="1280160"/>
            <a:ext cx="8321040" cy="4572000"/>
          </a:xfrm>
        </p:spPr>
        <p:txBody>
          <a:bodyPr/>
          <a:lstStyle/>
          <a:p>
            <a:pPr marL="341313" indent="-341313"/>
            <a:r>
              <a:rPr lang="en-US" b="1" dirty="0"/>
              <a:t>d. </a:t>
            </a:r>
            <a:r>
              <a:rPr lang="en-US" dirty="0"/>
              <a:t>The degree of each vertex does not change when the graph is redrawn. Each vertex still has the same edges connected to it and, hence, the same degree. (This will always be the case with any graph.) Therefore, all vertices in this graph still have degree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Parts of a Graph </a:t>
            </a:r>
          </a:p>
        </p:txBody>
      </p:sp>
      <p:sp>
        <p:nvSpPr>
          <p:cNvPr id="3" name="Content Placeholder 2"/>
          <p:cNvSpPr>
            <a:spLocks noGrp="1"/>
          </p:cNvSpPr>
          <p:nvPr>
            <p:ph idx="1"/>
          </p:nvPr>
        </p:nvSpPr>
        <p:spPr/>
        <p:txBody>
          <a:bodyPr/>
          <a:lstStyle/>
          <a:p>
            <a:r>
              <a:rPr lang="en-US" dirty="0"/>
              <a:t>In graph </a:t>
            </a:r>
            <a:r>
              <a:rPr lang="en-US" i="1" dirty="0"/>
              <a:t>A</a:t>
            </a:r>
            <a:r>
              <a:rPr lang="en-US" dirty="0"/>
              <a:t>, identify the vertices and edges. </a:t>
            </a:r>
          </a:p>
        </p:txBody>
      </p:sp>
      <p:pic>
        <p:nvPicPr>
          <p:cNvPr id="29699" name="Picture 3"/>
          <p:cNvPicPr>
            <a:picLocks noChangeAspect="1" noChangeArrowheads="1"/>
          </p:cNvPicPr>
          <p:nvPr/>
        </p:nvPicPr>
        <p:blipFill>
          <a:blip r:embed="rId2"/>
          <a:srcRect/>
          <a:stretch>
            <a:fillRect/>
          </a:stretch>
        </p:blipFill>
        <p:spPr bwMode="auto">
          <a:xfrm>
            <a:off x="1600200" y="1743075"/>
            <a:ext cx="5943600" cy="420052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a:t>
            </a:r>
          </a:p>
        </p:txBody>
      </p:sp>
      <p:sp>
        <p:nvSpPr>
          <p:cNvPr id="3" name="Content Placeholder 2"/>
          <p:cNvSpPr>
            <a:spLocks noGrp="1"/>
          </p:cNvSpPr>
          <p:nvPr>
            <p:ph idx="1"/>
          </p:nvPr>
        </p:nvSpPr>
        <p:spPr>
          <a:xfrm>
            <a:off x="457200" y="1280160"/>
            <a:ext cx="8229600" cy="3539430"/>
          </a:xfrm>
        </p:spPr>
        <p:txBody>
          <a:bodyPr>
            <a:spAutoFit/>
          </a:bodyPr>
          <a:lstStyle/>
          <a:p>
            <a:r>
              <a:rPr lang="en-US" dirty="0"/>
              <a:t>A research chemist is analyzing the structure of compounds of aluminum, iron, and oxygen. Each aluminum atom makes three chemical bonds, each oxygen atom makes two chemical bonds, and each iron atom makes six chemical bonds. Create a possible form for a molecule of two aluminum atoms, two oxygen atoms, and one iron atom where no atom makes a chemical bond to itself.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a:xfrm>
            <a:off x="457200" y="1280160"/>
            <a:ext cx="8229600" cy="3625608"/>
          </a:xfrm>
        </p:spPr>
        <p:txBody>
          <a:bodyPr>
            <a:spAutoFit/>
          </a:bodyPr>
          <a:lstStyle/>
          <a:p>
            <a:r>
              <a:rPr lang="en-US" b="1" dirty="0"/>
              <a:t>Solution </a:t>
            </a:r>
          </a:p>
          <a:p>
            <a:r>
              <a:rPr lang="en-US" dirty="0"/>
              <a:t>To create the structure of the molecule, we will represent the atoms and their bonds as a graph. Each vertex will represent an atom and each edge will represent a chemical bond that joins one atom with another. So, we have to draw a graph with no loops that has two vertices of degree 3, two vertices of degree 2, and one of degree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Unlike the previous example, there are many graphs that meet the requirements given for the graph since there are no restrictions on which vertices must be joined together by edges. We will show one possible form for a molecule of this type.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a:xfrm>
            <a:off x="457200" y="1280160"/>
            <a:ext cx="8229600" cy="954107"/>
          </a:xfrm>
        </p:spPr>
        <p:txBody>
          <a:bodyPr>
            <a:spAutoFit/>
          </a:bodyPr>
          <a:lstStyle/>
          <a:p>
            <a:r>
              <a:rPr lang="en-US" dirty="0"/>
              <a:t>First notice that there must be a total of five vertices, one for each atom. Place the vertices on the graph.</a:t>
            </a:r>
          </a:p>
        </p:txBody>
      </p:sp>
      <p:pic>
        <p:nvPicPr>
          <p:cNvPr id="52226" name="Picture 2"/>
          <p:cNvPicPr>
            <a:picLocks noChangeAspect="1" noChangeArrowheads="1"/>
          </p:cNvPicPr>
          <p:nvPr/>
        </p:nvPicPr>
        <p:blipFill>
          <a:blip r:embed="rId2"/>
          <a:srcRect/>
          <a:stretch>
            <a:fillRect/>
          </a:stretch>
        </p:blipFill>
        <p:spPr bwMode="auto">
          <a:xfrm>
            <a:off x="3395663" y="2447925"/>
            <a:ext cx="2352675" cy="18954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p:txBody>
          <a:bodyPr/>
          <a:lstStyle/>
          <a:p>
            <a:r>
              <a:rPr lang="en-US" dirty="0"/>
              <a:t>Let’s begin with the vertex with the highest degree of degree 6. Recall that the degree of a vertex is the number of edges that are connected to it, not the number of vertices. Because there are no loops allowed, the vertex must have six edges joined to it. We’ll join each of the other four vertices to it, giving us a vertex of degree 4. </a:t>
            </a:r>
          </a:p>
        </p:txBody>
      </p:sp>
      <p:pic>
        <p:nvPicPr>
          <p:cNvPr id="53250" name="Picture 2"/>
          <p:cNvPicPr>
            <a:picLocks noChangeAspect="1" noChangeArrowheads="1"/>
          </p:cNvPicPr>
          <p:nvPr/>
        </p:nvPicPr>
        <p:blipFill>
          <a:blip r:embed="rId2"/>
          <a:srcRect/>
          <a:stretch>
            <a:fillRect/>
          </a:stretch>
        </p:blipFill>
        <p:spPr bwMode="auto">
          <a:xfrm>
            <a:off x="3819525" y="4105275"/>
            <a:ext cx="2276475" cy="18383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a:xfrm>
            <a:off x="457200" y="1280160"/>
            <a:ext cx="8229600" cy="4745915"/>
          </a:xfrm>
        </p:spPr>
        <p:txBody>
          <a:bodyPr>
            <a:spAutoFit/>
          </a:bodyPr>
          <a:lstStyle/>
          <a:p>
            <a:r>
              <a:rPr lang="en-US" dirty="0"/>
              <a:t>To get to degree 6, we’ll need to draw two more edges somewhere. We’ll choose to give the bottom two vertices on either side another edges with our central vertex, as shown. </a:t>
            </a:r>
          </a:p>
          <a:p>
            <a:endParaRPr lang="en-US" dirty="0"/>
          </a:p>
          <a:p>
            <a:endParaRPr lang="en-US" dirty="0"/>
          </a:p>
          <a:p>
            <a:endParaRPr lang="en-US" dirty="0"/>
          </a:p>
          <a:p>
            <a:r>
              <a:rPr lang="en-US" dirty="0"/>
              <a:t>Let’s stop and determine what the graph looks like so far. We have a graph with five vertices: one of degree 6, two with degree 2, and two with degree 1. </a:t>
            </a:r>
          </a:p>
        </p:txBody>
      </p:sp>
      <p:pic>
        <p:nvPicPr>
          <p:cNvPr id="54274" name="Picture 2"/>
          <p:cNvPicPr>
            <a:picLocks noChangeAspect="1" noChangeArrowheads="1"/>
          </p:cNvPicPr>
          <p:nvPr/>
        </p:nvPicPr>
        <p:blipFill>
          <a:blip r:embed="rId2"/>
          <a:srcRect/>
          <a:stretch>
            <a:fillRect/>
          </a:stretch>
        </p:blipFill>
        <p:spPr bwMode="auto">
          <a:xfrm>
            <a:off x="3429000" y="2819400"/>
            <a:ext cx="2286000" cy="1857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Drawing a Graph without Edges Predetermined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Notice that we have several possible ways to complete our graph here. One way is to join each vertex of degree 1 to a vertex of degree 2, which increases each of their degrees by one, giving us the desired degree count. Our final graph for the molecule’s form is as follows. </a:t>
            </a:r>
          </a:p>
        </p:txBody>
      </p:sp>
      <p:pic>
        <p:nvPicPr>
          <p:cNvPr id="55298" name="Picture 2"/>
          <p:cNvPicPr>
            <a:picLocks noChangeAspect="1" noChangeArrowheads="1"/>
          </p:cNvPicPr>
          <p:nvPr/>
        </p:nvPicPr>
        <p:blipFill>
          <a:blip r:embed="rId2"/>
          <a:srcRect/>
          <a:stretch>
            <a:fillRect/>
          </a:stretch>
        </p:blipFill>
        <p:spPr bwMode="auto">
          <a:xfrm>
            <a:off x="2295525" y="3876675"/>
            <a:ext cx="4552950" cy="2066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#3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#3 </a:t>
            </a:r>
          </a:p>
          <a:p>
            <a:r>
              <a:rPr lang="en-US" dirty="0">
                <a:solidFill>
                  <a:srgbClr val="000000"/>
                </a:solidFill>
              </a:rPr>
              <a:t>Draw a different graph with the same restrictions as in Example 9: no loops, having two vertices of degree 3, two vertices of degree 2, and one of degree 6. </a:t>
            </a:r>
          </a:p>
        </p:txBody>
      </p:sp>
      <p:sp>
        <p:nvSpPr>
          <p:cNvPr id="4" name="Rectangle 3"/>
          <p:cNvSpPr/>
          <p:nvPr/>
        </p:nvSpPr>
        <p:spPr>
          <a:xfrm>
            <a:off x="457200" y="3583620"/>
            <a:ext cx="6163226" cy="523220"/>
          </a:xfrm>
          <a:prstGeom prst="rect">
            <a:avLst/>
          </a:prstGeom>
        </p:spPr>
        <p:txBody>
          <a:bodyPr wrap="none">
            <a:spAutoFit/>
          </a:bodyPr>
          <a:lstStyle/>
          <a:p>
            <a:r>
              <a:rPr lang="en-US" sz="2800" dirty="0">
                <a:solidFill>
                  <a:srgbClr val="000000"/>
                </a:solidFill>
              </a:rPr>
              <a:t>Answer:</a:t>
            </a:r>
            <a:r>
              <a:rPr lang="en-US" sz="2800" dirty="0"/>
              <a:t> </a:t>
            </a:r>
            <a:r>
              <a:rPr lang="en-US" sz="2800" dirty="0">
                <a:solidFill>
                  <a:srgbClr val="FF0000"/>
                </a:solidFill>
              </a:rPr>
              <a:t>Answers will vary. For example, </a:t>
            </a:r>
          </a:p>
        </p:txBody>
      </p:sp>
      <p:pic>
        <p:nvPicPr>
          <p:cNvPr id="65538" name="Picture 2"/>
          <p:cNvPicPr>
            <a:picLocks noChangeAspect="1" noChangeArrowheads="1"/>
          </p:cNvPicPr>
          <p:nvPr/>
        </p:nvPicPr>
        <p:blipFill>
          <a:blip r:embed="rId2"/>
          <a:srcRect/>
          <a:stretch>
            <a:fillRect/>
          </a:stretch>
        </p:blipFill>
        <p:spPr bwMode="auto">
          <a:xfrm>
            <a:off x="2971800" y="4094291"/>
            <a:ext cx="3200400" cy="18493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Vertex Cover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Vertex Cover </a:t>
            </a:r>
          </a:p>
          <a:p>
            <a:r>
              <a:rPr lang="en-US" dirty="0">
                <a:solidFill>
                  <a:srgbClr val="000000"/>
                </a:solidFill>
              </a:rPr>
              <a:t>A </a:t>
            </a:r>
            <a:r>
              <a:rPr lang="en-US" b="1" dirty="0">
                <a:solidFill>
                  <a:srgbClr val="C00000"/>
                </a:solidFill>
              </a:rPr>
              <a:t>vertex cover </a:t>
            </a:r>
            <a:r>
              <a:rPr lang="en-US" dirty="0">
                <a:solidFill>
                  <a:srgbClr val="000000"/>
                </a:solidFill>
              </a:rPr>
              <a:t>is a set of vertices </a:t>
            </a:r>
            <a:r>
              <a:rPr lang="en-US" i="1" dirty="0">
                <a:solidFill>
                  <a:srgbClr val="000000"/>
                </a:solidFill>
              </a:rPr>
              <a:t>A</a:t>
            </a:r>
            <a:r>
              <a:rPr lang="en-US" dirty="0">
                <a:solidFill>
                  <a:srgbClr val="000000"/>
                </a:solidFill>
              </a:rPr>
              <a:t>, so that every vertex in the graph is either in </a:t>
            </a:r>
            <a:r>
              <a:rPr lang="en-US" i="1" dirty="0">
                <a:solidFill>
                  <a:srgbClr val="000000"/>
                </a:solidFill>
              </a:rPr>
              <a:t>A</a:t>
            </a:r>
            <a:r>
              <a:rPr lang="en-US" dirty="0">
                <a:solidFill>
                  <a:srgbClr val="000000"/>
                </a:solidFill>
              </a:rPr>
              <a:t> or adjacent to a vertex in </a:t>
            </a:r>
            <a:r>
              <a:rPr lang="en-US" i="1" dirty="0">
                <a:solidFill>
                  <a:srgbClr val="000000"/>
                </a:solidFill>
              </a:rPr>
              <a:t>A</a:t>
            </a:r>
            <a:r>
              <a:rPr lang="en-US" dirty="0">
                <a:solidFill>
                  <a:srgbClr val="000000"/>
                </a:solidFill>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Minimum Vertex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Minimum Vertex </a:t>
            </a:r>
          </a:p>
          <a:p>
            <a:r>
              <a:rPr lang="en-US" dirty="0">
                <a:solidFill>
                  <a:srgbClr val="000000"/>
                </a:solidFill>
              </a:rPr>
              <a:t>Cover When a vertex cover </a:t>
            </a:r>
            <a:r>
              <a:rPr lang="en-US" i="1" dirty="0">
                <a:solidFill>
                  <a:srgbClr val="000000"/>
                </a:solidFill>
              </a:rPr>
              <a:t>A</a:t>
            </a:r>
            <a:r>
              <a:rPr lang="en-US" dirty="0">
                <a:solidFill>
                  <a:srgbClr val="000000"/>
                </a:solidFill>
              </a:rPr>
              <a:t> is as small as possible, </a:t>
            </a:r>
            <a:r>
              <a:rPr lang="en-US" i="1" dirty="0">
                <a:solidFill>
                  <a:srgbClr val="000000"/>
                </a:solidFill>
              </a:rPr>
              <a:t>A</a:t>
            </a:r>
            <a:r>
              <a:rPr lang="en-US" dirty="0">
                <a:solidFill>
                  <a:srgbClr val="000000"/>
                </a:solidFill>
              </a:rPr>
              <a:t> is called a </a:t>
            </a:r>
            <a:r>
              <a:rPr lang="en-US" b="1" dirty="0">
                <a:solidFill>
                  <a:srgbClr val="C00000"/>
                </a:solidFill>
              </a:rPr>
              <a:t>minimum vertex cover</a:t>
            </a:r>
            <a:r>
              <a:rPr lang="en-US" dirty="0">
                <a:solidFill>
                  <a:srgbClr val="00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Parts of a Graph (cont.) </a:t>
            </a:r>
          </a:p>
        </p:txBody>
      </p:sp>
      <p:sp>
        <p:nvSpPr>
          <p:cNvPr id="3" name="Content Placeholder 2"/>
          <p:cNvSpPr>
            <a:spLocks noGrp="1"/>
          </p:cNvSpPr>
          <p:nvPr>
            <p:ph idx="1"/>
          </p:nvPr>
        </p:nvSpPr>
        <p:spPr/>
        <p:txBody>
          <a:bodyPr/>
          <a:lstStyle/>
          <a:p>
            <a:r>
              <a:rPr lang="en-US" b="1" dirty="0"/>
              <a:t>Solution </a:t>
            </a:r>
          </a:p>
          <a:p>
            <a:r>
              <a:rPr lang="en-US" dirty="0"/>
              <a:t>In graph </a:t>
            </a:r>
            <a:r>
              <a:rPr lang="en-US" i="1" dirty="0"/>
              <a:t>A</a:t>
            </a:r>
            <a:r>
              <a:rPr lang="en-US" dirty="0"/>
              <a:t>, the vertices are represented by the names and the edges are the lines joining the names to one another.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a Minimum Vertex Cover </a:t>
            </a:r>
          </a:p>
        </p:txBody>
      </p:sp>
      <p:sp>
        <p:nvSpPr>
          <p:cNvPr id="3" name="Content Placeholder 2"/>
          <p:cNvSpPr>
            <a:spLocks noGrp="1"/>
          </p:cNvSpPr>
          <p:nvPr>
            <p:ph idx="1"/>
          </p:nvPr>
        </p:nvSpPr>
        <p:spPr/>
        <p:txBody>
          <a:bodyPr/>
          <a:lstStyle/>
          <a:p>
            <a:r>
              <a:rPr lang="en-US" dirty="0"/>
              <a:t>Using the graph we created in Figure 13, determine the minimum number of security guards that would be needed if a guard can secure their room and all the rooms adjacent to it.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02375"/>
            <a:ext cx="5308396" cy="294122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a Minimum Vertex Cover (cont.) </a:t>
            </a:r>
          </a:p>
        </p:txBody>
      </p:sp>
      <p:sp>
        <p:nvSpPr>
          <p:cNvPr id="3" name="Content Placeholder 2"/>
          <p:cNvSpPr>
            <a:spLocks noGrp="1"/>
          </p:cNvSpPr>
          <p:nvPr>
            <p:ph idx="1"/>
          </p:nvPr>
        </p:nvSpPr>
        <p:spPr>
          <a:xfrm>
            <a:off x="457200" y="1280160"/>
            <a:ext cx="4876800" cy="4663440"/>
          </a:xfrm>
        </p:spPr>
        <p:txBody>
          <a:bodyPr>
            <a:normAutofit/>
          </a:bodyPr>
          <a:lstStyle/>
          <a:p>
            <a:r>
              <a:rPr lang="en-US" b="1" dirty="0"/>
              <a:t>Solution </a:t>
            </a:r>
          </a:p>
          <a:p>
            <a:r>
              <a:rPr lang="en-US" dirty="0"/>
              <a:t>We can begin by placing a guard in room </a:t>
            </a:r>
            <a:r>
              <a:rPr lang="en-US" i="1" dirty="0"/>
              <a:t>j</a:t>
            </a:r>
            <a:r>
              <a:rPr lang="en-US" dirty="0"/>
              <a:t>, represented by a blue G. That way, rooms </a:t>
            </a:r>
            <a:r>
              <a:rPr lang="en-US" i="1" dirty="0"/>
              <a:t>d</a:t>
            </a:r>
            <a:r>
              <a:rPr lang="en-US" dirty="0"/>
              <a:t>, </a:t>
            </a:r>
            <a:r>
              <a:rPr lang="en-US" i="1" dirty="0"/>
              <a:t>f</a:t>
            </a:r>
            <a:r>
              <a:rPr lang="en-US" dirty="0"/>
              <a:t>, </a:t>
            </a:r>
            <a:r>
              <a:rPr lang="en-US" i="1" dirty="0"/>
              <a:t>g</a:t>
            </a:r>
            <a:r>
              <a:rPr lang="en-US" dirty="0"/>
              <a:t>, </a:t>
            </a:r>
            <a:r>
              <a:rPr lang="en-US" i="1" dirty="0"/>
              <a:t>h</a:t>
            </a:r>
            <a:r>
              <a:rPr lang="en-US" dirty="0"/>
              <a:t>, and </a:t>
            </a:r>
            <a:r>
              <a:rPr lang="en-US" i="1" dirty="0" err="1"/>
              <a:t>i</a:t>
            </a:r>
            <a:r>
              <a:rPr lang="en-US" dirty="0"/>
              <a:t> are all covered since they are adjacent to </a:t>
            </a:r>
            <a:r>
              <a:rPr lang="en-US" i="1" dirty="0"/>
              <a:t>j</a:t>
            </a:r>
            <a:r>
              <a:rPr lang="en-US" dirty="0"/>
              <a:t>. </a:t>
            </a:r>
          </a:p>
          <a:p>
            <a:r>
              <a:rPr lang="en-US" dirty="0"/>
              <a:t>That way, rooms </a:t>
            </a:r>
            <a:r>
              <a:rPr lang="en-US" i="1" dirty="0"/>
              <a:t>d</a:t>
            </a:r>
            <a:r>
              <a:rPr lang="en-US" dirty="0"/>
              <a:t>, </a:t>
            </a:r>
            <a:r>
              <a:rPr lang="en-US" i="1" dirty="0"/>
              <a:t>f</a:t>
            </a:r>
            <a:r>
              <a:rPr lang="en-US" dirty="0"/>
              <a:t>, </a:t>
            </a:r>
            <a:r>
              <a:rPr lang="en-US" i="1" dirty="0"/>
              <a:t>g</a:t>
            </a:r>
            <a:r>
              <a:rPr lang="en-US" dirty="0"/>
              <a:t>, </a:t>
            </a:r>
            <a:r>
              <a:rPr lang="en-US" i="1" dirty="0"/>
              <a:t>h</a:t>
            </a:r>
            <a:r>
              <a:rPr lang="en-US" dirty="0"/>
              <a:t>, and </a:t>
            </a:r>
            <a:r>
              <a:rPr lang="en-US" i="1" dirty="0" err="1"/>
              <a:t>i</a:t>
            </a:r>
            <a:r>
              <a:rPr lang="en-US" dirty="0"/>
              <a:t> are all covered since they are adjacent to </a:t>
            </a:r>
            <a:r>
              <a:rPr lang="en-US" i="1" dirty="0"/>
              <a:t>j</a:t>
            </a:r>
            <a:r>
              <a:rPr lang="en-US" dirty="0"/>
              <a:t>. </a:t>
            </a:r>
          </a:p>
        </p:txBody>
      </p:sp>
      <p:pic>
        <p:nvPicPr>
          <p:cNvPr id="56322" name="Picture 2"/>
          <p:cNvPicPr>
            <a:picLocks noChangeAspect="1" noChangeArrowheads="1"/>
          </p:cNvPicPr>
          <p:nvPr/>
        </p:nvPicPr>
        <p:blipFill>
          <a:blip r:embed="rId2"/>
          <a:srcRect/>
          <a:stretch>
            <a:fillRect/>
          </a:stretch>
        </p:blipFill>
        <p:spPr bwMode="auto">
          <a:xfrm>
            <a:off x="5302710" y="1828800"/>
            <a:ext cx="3818655" cy="32766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a Minimum Vertex Cover (cont.) </a:t>
            </a:r>
          </a:p>
        </p:txBody>
      </p:sp>
      <p:sp>
        <p:nvSpPr>
          <p:cNvPr id="3" name="Content Placeholder 2"/>
          <p:cNvSpPr>
            <a:spLocks noGrp="1"/>
          </p:cNvSpPr>
          <p:nvPr>
            <p:ph idx="1"/>
          </p:nvPr>
        </p:nvSpPr>
        <p:spPr>
          <a:xfrm>
            <a:off x="457200" y="1280160"/>
            <a:ext cx="4724400" cy="4572000"/>
          </a:xfrm>
        </p:spPr>
        <p:txBody>
          <a:bodyPr/>
          <a:lstStyle/>
          <a:p>
            <a:r>
              <a:rPr lang="en-US" dirty="0"/>
              <a:t>Then, we have the remaining four rooms </a:t>
            </a:r>
            <a:r>
              <a:rPr lang="en-US" i="1" dirty="0"/>
              <a:t>a</a:t>
            </a:r>
            <a:r>
              <a:rPr lang="en-US" dirty="0"/>
              <a:t>, </a:t>
            </a:r>
            <a:r>
              <a:rPr lang="en-US" i="1" dirty="0"/>
              <a:t>b</a:t>
            </a:r>
            <a:r>
              <a:rPr lang="en-US" dirty="0"/>
              <a:t>, </a:t>
            </a:r>
            <a:r>
              <a:rPr lang="en-US" i="1" dirty="0"/>
              <a:t>c</a:t>
            </a:r>
            <a:r>
              <a:rPr lang="en-US" dirty="0"/>
              <a:t>, and </a:t>
            </a:r>
            <a:r>
              <a:rPr lang="en-US" i="1" dirty="0"/>
              <a:t>e</a:t>
            </a:r>
            <a:r>
              <a:rPr lang="en-US" dirty="0"/>
              <a:t> that need a guard. Since these four rooms are connected in a row, this will require a minimum of two guards. One guard in room </a:t>
            </a:r>
            <a:r>
              <a:rPr lang="en-US" i="1" dirty="0"/>
              <a:t>b</a:t>
            </a:r>
            <a:r>
              <a:rPr lang="en-US" dirty="0"/>
              <a:t> who can cover room </a:t>
            </a:r>
            <a:r>
              <a:rPr lang="en-US" i="1" dirty="0"/>
              <a:t>b</a:t>
            </a:r>
            <a:r>
              <a:rPr lang="en-US" dirty="0"/>
              <a:t> as well as </a:t>
            </a:r>
            <a:r>
              <a:rPr lang="en-US" i="1" dirty="0"/>
              <a:t>a</a:t>
            </a:r>
            <a:r>
              <a:rPr lang="en-US" dirty="0"/>
              <a:t> and </a:t>
            </a:r>
            <a:r>
              <a:rPr lang="en-US" i="1" dirty="0"/>
              <a:t>c</a:t>
            </a:r>
            <a:r>
              <a:rPr lang="en-US" dirty="0"/>
              <a:t>, and one guard in either room </a:t>
            </a:r>
            <a:r>
              <a:rPr lang="en-US" i="1" dirty="0"/>
              <a:t>d</a:t>
            </a:r>
            <a:r>
              <a:rPr lang="en-US" dirty="0"/>
              <a:t> or </a:t>
            </a:r>
            <a:r>
              <a:rPr lang="en-US" i="1" dirty="0"/>
              <a:t>e</a:t>
            </a:r>
            <a:r>
              <a:rPr lang="en-US" dirty="0"/>
              <a:t>. </a:t>
            </a:r>
          </a:p>
        </p:txBody>
      </p:sp>
      <p:pic>
        <p:nvPicPr>
          <p:cNvPr id="4" name="Picture 2"/>
          <p:cNvPicPr>
            <a:picLocks noChangeAspect="1" noChangeArrowheads="1"/>
          </p:cNvPicPr>
          <p:nvPr/>
        </p:nvPicPr>
        <p:blipFill>
          <a:blip r:embed="rId2"/>
          <a:srcRect/>
          <a:stretch>
            <a:fillRect/>
          </a:stretch>
        </p:blipFill>
        <p:spPr bwMode="auto">
          <a:xfrm>
            <a:off x="5319939" y="1371600"/>
            <a:ext cx="3824061" cy="32766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a Minimum Vertex Cover (cont.) </a:t>
            </a:r>
          </a:p>
        </p:txBody>
      </p:sp>
      <p:sp>
        <p:nvSpPr>
          <p:cNvPr id="3" name="Content Placeholder 2"/>
          <p:cNvSpPr>
            <a:spLocks noGrp="1"/>
          </p:cNvSpPr>
          <p:nvPr>
            <p:ph idx="1"/>
          </p:nvPr>
        </p:nvSpPr>
        <p:spPr>
          <a:xfrm>
            <a:off x="457200" y="1280160"/>
            <a:ext cx="8229600" cy="4832092"/>
          </a:xfrm>
        </p:spPr>
        <p:txBody>
          <a:bodyPr wrap="square">
            <a:spAutoFit/>
          </a:bodyPr>
          <a:lstStyle/>
          <a:p>
            <a:r>
              <a:rPr lang="en-US" dirty="0"/>
              <a:t>Here’s where we can use our best judgment for the scenario. Although room </a:t>
            </a:r>
            <a:r>
              <a:rPr lang="en-US" i="1" dirty="0"/>
              <a:t>d </a:t>
            </a:r>
            <a:r>
              <a:rPr lang="en-US" dirty="0"/>
              <a:t>is secured by the guard in room </a:t>
            </a:r>
            <a:r>
              <a:rPr lang="en-US" i="1" dirty="0"/>
              <a:t>j</a:t>
            </a:r>
            <a:r>
              <a:rPr lang="en-US" dirty="0"/>
              <a:t>, the guard in room </a:t>
            </a:r>
            <a:r>
              <a:rPr lang="en-US" i="1" dirty="0"/>
              <a:t>j</a:t>
            </a:r>
            <a:r>
              <a:rPr lang="en-US" dirty="0"/>
              <a:t> might be a little overworked with all the rooms assigned to his position. We could technically place a second guard in room e and accomplish our objective. Placing the guard in room </a:t>
            </a:r>
            <a:r>
              <a:rPr lang="en-US" i="1" dirty="0"/>
              <a:t>d</a:t>
            </a:r>
            <a:r>
              <a:rPr lang="en-US" dirty="0"/>
              <a:t> might be a more sensible solution, helping to ease the job of the guard in room </a:t>
            </a:r>
            <a:r>
              <a:rPr lang="en-US" i="1" dirty="0"/>
              <a:t>j</a:t>
            </a:r>
            <a:r>
              <a:rPr lang="en-US" dirty="0"/>
              <a:t>. Unless, of course, room </a:t>
            </a:r>
            <a:r>
              <a:rPr lang="en-US" i="1" dirty="0"/>
              <a:t>e</a:t>
            </a:r>
            <a:r>
              <a:rPr lang="en-US" dirty="0"/>
              <a:t> contains an incredibly valuable jewel. Either way, the minimum number of guards needed to cover every room in the museum is three.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a Minimum Vertex Cover (cont.) </a:t>
            </a:r>
          </a:p>
        </p:txBody>
      </p:sp>
      <p:sp>
        <p:nvSpPr>
          <p:cNvPr id="3" name="Content Placeholder 2"/>
          <p:cNvSpPr>
            <a:spLocks noGrp="1"/>
          </p:cNvSpPr>
          <p:nvPr>
            <p:ph idx="1"/>
          </p:nvPr>
        </p:nvSpPr>
        <p:spPr>
          <a:xfrm>
            <a:off x="457200" y="1280160"/>
            <a:ext cx="8229600" cy="4708981"/>
          </a:xfrm>
        </p:spPr>
        <p:txBody>
          <a:bodyPr>
            <a:spAutoFit/>
          </a:bodyPr>
          <a:lstStyle/>
          <a:p>
            <a:endParaRPr lang="en-US" dirty="0"/>
          </a:p>
          <a:p>
            <a:endParaRPr lang="en-US" dirty="0"/>
          </a:p>
          <a:p>
            <a:endParaRPr lang="en-US" dirty="0"/>
          </a:p>
          <a:p>
            <a:endParaRPr lang="en-US" dirty="0"/>
          </a:p>
          <a:p>
            <a:endParaRPr lang="en-US" dirty="0"/>
          </a:p>
          <a:p>
            <a:endParaRPr lang="en-US" dirty="0"/>
          </a:p>
          <a:p>
            <a:pPr>
              <a:spcBef>
                <a:spcPts val="2400"/>
              </a:spcBef>
            </a:pPr>
            <a:r>
              <a:rPr lang="en-US" dirty="0"/>
              <a:t>The set of vertices that form the guards’ post assignments, </a:t>
            </a:r>
            <a:r>
              <a:rPr lang="en-US" i="1" dirty="0">
                <a:solidFill>
                  <a:srgbClr val="FF0000"/>
                </a:solidFill>
              </a:rPr>
              <a:t>A </a:t>
            </a:r>
            <a:r>
              <a:rPr lang="en-US" dirty="0">
                <a:solidFill>
                  <a:srgbClr val="FF0000"/>
                </a:solidFill>
              </a:rPr>
              <a:t>= {</a:t>
            </a:r>
            <a:r>
              <a:rPr lang="en-US" i="1" dirty="0">
                <a:solidFill>
                  <a:srgbClr val="FF0000"/>
                </a:solidFill>
              </a:rPr>
              <a:t>b</a:t>
            </a:r>
            <a:r>
              <a:rPr lang="en-US" dirty="0">
                <a:solidFill>
                  <a:srgbClr val="FF0000"/>
                </a:solidFill>
              </a:rPr>
              <a:t>, </a:t>
            </a:r>
            <a:r>
              <a:rPr lang="en-US" i="1" dirty="0">
                <a:solidFill>
                  <a:srgbClr val="FF0000"/>
                </a:solidFill>
              </a:rPr>
              <a:t>d</a:t>
            </a:r>
            <a:r>
              <a:rPr lang="en-US" dirty="0">
                <a:solidFill>
                  <a:srgbClr val="FF0000"/>
                </a:solidFill>
              </a:rPr>
              <a:t>, </a:t>
            </a:r>
            <a:r>
              <a:rPr lang="en-US" i="1" dirty="0">
                <a:solidFill>
                  <a:srgbClr val="FF0000"/>
                </a:solidFill>
              </a:rPr>
              <a:t>j</a:t>
            </a:r>
            <a:r>
              <a:rPr lang="en-US" dirty="0">
                <a:solidFill>
                  <a:srgbClr val="FF0000"/>
                </a:solidFill>
              </a:rPr>
              <a:t>}</a:t>
            </a:r>
            <a:r>
              <a:rPr lang="en-US" dirty="0"/>
              <a:t>, is a minimum vertex cover for the museum graph. </a:t>
            </a:r>
          </a:p>
        </p:txBody>
      </p:sp>
      <p:pic>
        <p:nvPicPr>
          <p:cNvPr id="58370" name="Picture 2"/>
          <p:cNvPicPr>
            <a:picLocks noChangeAspect="1" noChangeArrowheads="1"/>
          </p:cNvPicPr>
          <p:nvPr/>
        </p:nvPicPr>
        <p:blipFill>
          <a:blip r:embed="rId2"/>
          <a:srcRect/>
          <a:stretch>
            <a:fillRect/>
          </a:stretch>
        </p:blipFill>
        <p:spPr bwMode="auto">
          <a:xfrm>
            <a:off x="2606040" y="1219202"/>
            <a:ext cx="3931920" cy="3337948"/>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#4</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Skill Check #4 </a:t>
            </a:r>
          </a:p>
          <a:p>
            <a:r>
              <a:rPr lang="en-US" dirty="0">
                <a:solidFill>
                  <a:srgbClr val="000000"/>
                </a:solidFill>
              </a:rPr>
              <a:t>Find another minimum vertex covering for the museum graph from Example 10. </a:t>
            </a:r>
          </a:p>
        </p:txBody>
      </p:sp>
      <p:sp>
        <p:nvSpPr>
          <p:cNvPr id="4" name="Rectangle 3"/>
          <p:cNvSpPr/>
          <p:nvPr/>
        </p:nvSpPr>
        <p:spPr>
          <a:xfrm>
            <a:off x="457200" y="5344180"/>
            <a:ext cx="3167790" cy="523220"/>
          </a:xfrm>
          <a:prstGeom prst="rect">
            <a:avLst/>
          </a:prstGeom>
        </p:spPr>
        <p:txBody>
          <a:bodyPr wrap="none">
            <a:spAutoFit/>
          </a:bodyPr>
          <a:lstStyle/>
          <a:p>
            <a:r>
              <a:rPr lang="pt-BR" sz="2800" dirty="0">
                <a:solidFill>
                  <a:srgbClr val="000000"/>
                </a:solidFill>
              </a:rPr>
              <a:t>Answer: </a:t>
            </a:r>
            <a:r>
              <a:rPr lang="pt-BR" sz="2800" i="1" dirty="0">
                <a:solidFill>
                  <a:srgbClr val="FF0000"/>
                </a:solidFill>
              </a:rPr>
              <a:t>B </a:t>
            </a:r>
            <a:r>
              <a:rPr lang="pt-BR" sz="2800" dirty="0">
                <a:solidFill>
                  <a:srgbClr val="FF0000"/>
                </a:solidFill>
              </a:rPr>
              <a:t>= {</a:t>
            </a:r>
            <a:r>
              <a:rPr lang="pt-BR" sz="2800" i="1" dirty="0">
                <a:solidFill>
                  <a:srgbClr val="FF0000"/>
                </a:solidFill>
              </a:rPr>
              <a:t>b</a:t>
            </a:r>
            <a:r>
              <a:rPr lang="pt-BR" sz="2800" dirty="0">
                <a:solidFill>
                  <a:srgbClr val="FF0000"/>
                </a:solidFill>
              </a:rPr>
              <a:t>, </a:t>
            </a:r>
            <a:r>
              <a:rPr lang="pt-BR" sz="2800" i="1" dirty="0">
                <a:solidFill>
                  <a:srgbClr val="FF0000"/>
                </a:solidFill>
              </a:rPr>
              <a:t>e</a:t>
            </a:r>
            <a:r>
              <a:rPr lang="pt-BR" sz="2800" dirty="0">
                <a:solidFill>
                  <a:srgbClr val="FF0000"/>
                </a:solidFill>
              </a:rPr>
              <a:t>, </a:t>
            </a:r>
            <a:r>
              <a:rPr lang="pt-BR" sz="2800" i="1" dirty="0">
                <a:solidFill>
                  <a:srgbClr val="FF0000"/>
                </a:solidFill>
              </a:rPr>
              <a:t>j</a:t>
            </a:r>
            <a:r>
              <a:rPr lang="pt-BR" sz="2800" dirty="0">
                <a:solidFill>
                  <a:srgbClr val="FF0000"/>
                </a:solidFill>
              </a:rPr>
              <a:t> }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Vertex Coloring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Vertex Coloring </a:t>
            </a:r>
          </a:p>
          <a:p>
            <a:r>
              <a:rPr lang="en-US" dirty="0">
                <a:solidFill>
                  <a:srgbClr val="000000"/>
                </a:solidFill>
              </a:rPr>
              <a:t>A </a:t>
            </a:r>
            <a:r>
              <a:rPr lang="en-US" b="1" dirty="0">
                <a:solidFill>
                  <a:srgbClr val="C00000"/>
                </a:solidFill>
              </a:rPr>
              <a:t>vertex coloring</a:t>
            </a:r>
            <a:r>
              <a:rPr lang="en-US" dirty="0">
                <a:solidFill>
                  <a:srgbClr val="000000"/>
                </a:solidFill>
              </a:rPr>
              <a:t> of a graph is an assignment of colors to the vertices of the graph so that adjacent vertices receive different colors.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Chromatic Number </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Chromatic Number </a:t>
            </a:r>
          </a:p>
          <a:p>
            <a:r>
              <a:rPr lang="en-US" dirty="0">
                <a:solidFill>
                  <a:srgbClr val="000000"/>
                </a:solidFill>
              </a:rPr>
              <a:t>When the number of colors used in a vertex coloring is as small as possible, this number is called the </a:t>
            </a:r>
            <a:r>
              <a:rPr lang="en-US" b="1" dirty="0">
                <a:solidFill>
                  <a:srgbClr val="C00000"/>
                </a:solidFill>
              </a:rPr>
              <a:t>chromatic number</a:t>
            </a:r>
            <a:r>
              <a:rPr lang="en-US" dirty="0">
                <a:solidFill>
                  <a:srgbClr val="000000"/>
                </a:solidFill>
              </a:rPr>
              <a:t> of a graph and is denoted </a:t>
            </a:r>
            <a:r>
              <a:rPr lang="en-US" dirty="0">
                <a:solidFill>
                  <a:srgbClr val="000000"/>
                </a:solidFill>
                <a:latin typeface="Cambria Math" panose="02040503050406030204" pitchFamily="18" charset="0"/>
                <a:ea typeface="Cambria Math" panose="02040503050406030204" pitchFamily="18" charset="0"/>
                <a:sym typeface="Symbol"/>
              </a:rPr>
              <a:t>𝜒</a:t>
            </a:r>
            <a:r>
              <a:rPr lang="en-US" dirty="0">
                <a:solidFill>
                  <a:srgbClr val="000000"/>
                </a:solidFill>
              </a:rPr>
              <a:t>(</a:t>
            </a:r>
            <a:r>
              <a:rPr lang="en-US" i="1" dirty="0">
                <a:solidFill>
                  <a:srgbClr val="000000"/>
                </a:solidFill>
              </a:rPr>
              <a:t>G</a:t>
            </a:r>
            <a:r>
              <a:rPr lang="en-US" dirty="0">
                <a:solidFill>
                  <a:srgbClr val="000000"/>
                </a:solidFill>
              </a:rPr>
              <a:t>), read “chi of </a:t>
            </a:r>
            <a:r>
              <a:rPr lang="en-US" i="1" dirty="0">
                <a:solidFill>
                  <a:srgbClr val="000000"/>
                </a:solidFill>
              </a:rPr>
              <a:t>G</a:t>
            </a:r>
            <a:r>
              <a:rPr lang="en-US" dirty="0">
                <a:solidFill>
                  <a:srgbClr val="000000"/>
                </a:solidFill>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a:t>
            </a:r>
          </a:p>
        </p:txBody>
      </p:sp>
      <p:sp>
        <p:nvSpPr>
          <p:cNvPr id="3" name="Content Placeholder 2"/>
          <p:cNvSpPr>
            <a:spLocks noGrp="1"/>
          </p:cNvSpPr>
          <p:nvPr>
            <p:ph idx="1"/>
          </p:nvPr>
        </p:nvSpPr>
        <p:spPr>
          <a:xfrm>
            <a:off x="457200" y="1280160"/>
            <a:ext cx="8229600" cy="4401205"/>
          </a:xfrm>
        </p:spPr>
        <p:txBody>
          <a:bodyPr>
            <a:spAutoFit/>
          </a:bodyPr>
          <a:lstStyle/>
          <a:p>
            <a:r>
              <a:rPr lang="en-US" dirty="0"/>
              <a:t>Suppose a cell phone company needs to place cell towers in all counties of the state shown in Figure 16 in such a way that the frequencies for each tower do not interfere with each </a:t>
            </a:r>
            <a:br>
              <a:rPr lang="en-US" dirty="0"/>
            </a:br>
            <a:r>
              <a:rPr lang="en-US" dirty="0"/>
              <a:t>other. A vertex in the </a:t>
            </a:r>
            <a:br>
              <a:rPr lang="en-US" dirty="0"/>
            </a:br>
            <a:r>
              <a:rPr lang="en-US" dirty="0"/>
              <a:t>graph represents a </a:t>
            </a:r>
            <a:br>
              <a:rPr lang="en-US" dirty="0"/>
            </a:br>
            <a:r>
              <a:rPr lang="en-US" dirty="0"/>
              <a:t>county and an edge </a:t>
            </a:r>
            <a:br>
              <a:rPr lang="en-US" dirty="0"/>
            </a:br>
            <a:r>
              <a:rPr lang="en-US" dirty="0"/>
              <a:t>represents a shared </a:t>
            </a:r>
            <a:br>
              <a:rPr lang="en-US" dirty="0"/>
            </a:br>
            <a:r>
              <a:rPr lang="en-US" dirty="0"/>
              <a:t>border between </a:t>
            </a:r>
            <a:br>
              <a:rPr lang="en-US" dirty="0"/>
            </a:br>
            <a:r>
              <a:rPr lang="en-US" dirty="0"/>
              <a:t>counties.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667000"/>
            <a:ext cx="4900246" cy="28956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(cont.) </a:t>
            </a:r>
          </a:p>
        </p:txBody>
      </p:sp>
      <p:sp>
        <p:nvSpPr>
          <p:cNvPr id="3" name="Content Placeholder 2"/>
          <p:cNvSpPr>
            <a:spLocks noGrp="1"/>
          </p:cNvSpPr>
          <p:nvPr>
            <p:ph idx="1"/>
          </p:nvPr>
        </p:nvSpPr>
        <p:spPr>
          <a:xfrm>
            <a:off x="457200" y="1280160"/>
            <a:ext cx="8229600" cy="4401205"/>
          </a:xfrm>
        </p:spPr>
        <p:txBody>
          <a:bodyPr>
            <a:spAutoFit/>
          </a:bodyPr>
          <a:lstStyle/>
          <a:p>
            <a:r>
              <a:rPr lang="en-US" dirty="0"/>
              <a:t>When two cell towers are placed in adjacent counties, they interfere with each other’s signal unless they are on different frequencies. Of course the cell phone company could place a different frequency in each county and have 11 frequencies for the state. However, to minimize their costs, the cell phone company needs to use as few frequencies as possible. Find the chromatic number of the graph and determine the best arrangement of the frequencies of the cell towers for the cell phone company.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Loop</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Loop </a:t>
            </a:r>
          </a:p>
          <a:p>
            <a:r>
              <a:rPr lang="en-US" dirty="0">
                <a:solidFill>
                  <a:srgbClr val="000000"/>
                </a:solidFill>
              </a:rPr>
              <a:t>A </a:t>
            </a:r>
            <a:r>
              <a:rPr lang="en-US" b="1" dirty="0">
                <a:solidFill>
                  <a:srgbClr val="C00000"/>
                </a:solidFill>
              </a:rPr>
              <a:t>loop</a:t>
            </a:r>
            <a:r>
              <a:rPr lang="en-US" dirty="0">
                <a:solidFill>
                  <a:srgbClr val="000000"/>
                </a:solidFill>
              </a:rPr>
              <a:t> is an edge that has the same vertex for both of its ends.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(cont.) </a:t>
            </a:r>
          </a:p>
        </p:txBody>
      </p:sp>
      <p:sp>
        <p:nvSpPr>
          <p:cNvPr id="3" name="Content Placeholder 2"/>
          <p:cNvSpPr>
            <a:spLocks noGrp="1"/>
          </p:cNvSpPr>
          <p:nvPr>
            <p:ph idx="1"/>
          </p:nvPr>
        </p:nvSpPr>
        <p:spPr>
          <a:xfrm>
            <a:off x="457200" y="1280160"/>
            <a:ext cx="8229600" cy="1902059"/>
          </a:xfrm>
        </p:spPr>
        <p:txBody>
          <a:bodyPr>
            <a:spAutoFit/>
          </a:bodyPr>
          <a:lstStyle/>
          <a:p>
            <a:r>
              <a:rPr lang="en-US" b="1" dirty="0"/>
              <a:t>Solution </a:t>
            </a:r>
          </a:p>
          <a:p>
            <a:r>
              <a:rPr lang="en-US" dirty="0"/>
              <a:t>We can represent the frequencies of a cell tower by using a number. Let’s begin by putting the first frequency in county </a:t>
            </a:r>
            <a:r>
              <a:rPr lang="en-US" i="1" dirty="0"/>
              <a:t>a</a:t>
            </a:r>
            <a:r>
              <a:rPr lang="en-US" dirty="0"/>
              <a:t>, as shown in blue on the graph. </a:t>
            </a:r>
          </a:p>
        </p:txBody>
      </p:sp>
      <p:pic>
        <p:nvPicPr>
          <p:cNvPr id="59394" name="Picture 2"/>
          <p:cNvPicPr>
            <a:picLocks noChangeAspect="1" noChangeArrowheads="1"/>
          </p:cNvPicPr>
          <p:nvPr/>
        </p:nvPicPr>
        <p:blipFill>
          <a:blip r:embed="rId2"/>
          <a:srcRect/>
          <a:stretch>
            <a:fillRect/>
          </a:stretch>
        </p:blipFill>
        <p:spPr bwMode="auto">
          <a:xfrm>
            <a:off x="2560320" y="3124200"/>
            <a:ext cx="4023360" cy="27687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(cont.) </a:t>
            </a:r>
          </a:p>
        </p:txBody>
      </p:sp>
      <p:sp>
        <p:nvSpPr>
          <p:cNvPr id="3" name="Content Placeholder 2"/>
          <p:cNvSpPr>
            <a:spLocks noGrp="1"/>
          </p:cNvSpPr>
          <p:nvPr>
            <p:ph idx="1"/>
          </p:nvPr>
        </p:nvSpPr>
        <p:spPr>
          <a:xfrm>
            <a:off x="457200" y="1280160"/>
            <a:ext cx="8229600" cy="3539430"/>
          </a:xfrm>
        </p:spPr>
        <p:txBody>
          <a:bodyPr>
            <a:spAutoFit/>
          </a:bodyPr>
          <a:lstStyle/>
          <a:p>
            <a:r>
              <a:rPr lang="en-US" dirty="0"/>
              <a:t>Every county (vertex) adjacent to county </a:t>
            </a:r>
            <a:r>
              <a:rPr lang="en-US" i="1" dirty="0"/>
              <a:t>a </a:t>
            </a:r>
            <a:r>
              <a:rPr lang="en-US" dirty="0"/>
              <a:t>is not allowed to use frequency 1. So, the counties </a:t>
            </a:r>
            <a:r>
              <a:rPr lang="en-US" i="1" dirty="0"/>
              <a:t>b</a:t>
            </a:r>
            <a:r>
              <a:rPr lang="en-US" dirty="0"/>
              <a:t>, </a:t>
            </a:r>
            <a:r>
              <a:rPr lang="en-US" i="1" dirty="0"/>
              <a:t>d</a:t>
            </a:r>
            <a:r>
              <a:rPr lang="en-US" dirty="0"/>
              <a:t>, and </a:t>
            </a:r>
            <a:r>
              <a:rPr lang="en-US" i="1" dirty="0"/>
              <a:t>e</a:t>
            </a:r>
            <a:r>
              <a:rPr lang="en-US" dirty="0"/>
              <a:t> all need new frequencies. Start by giving county </a:t>
            </a:r>
            <a:r>
              <a:rPr lang="en-US" i="1" dirty="0"/>
              <a:t>b</a:t>
            </a:r>
            <a:r>
              <a:rPr lang="en-US" dirty="0"/>
              <a:t> frequency 2. Notice, that county </a:t>
            </a:r>
            <a:r>
              <a:rPr lang="en-US" i="1" dirty="0"/>
              <a:t>e </a:t>
            </a:r>
            <a:r>
              <a:rPr lang="en-US" dirty="0"/>
              <a:t>can’t be on 1 or 2 since it connects to both</a:t>
            </a:r>
            <a:br>
              <a:rPr lang="en-US" dirty="0"/>
            </a:br>
            <a:r>
              <a:rPr lang="en-US" i="1" dirty="0"/>
              <a:t>a</a:t>
            </a:r>
            <a:r>
              <a:rPr lang="en-US" dirty="0"/>
              <a:t> and </a:t>
            </a:r>
            <a:r>
              <a:rPr lang="en-US" i="1" dirty="0"/>
              <a:t>b</a:t>
            </a:r>
            <a:r>
              <a:rPr lang="en-US" dirty="0"/>
              <a:t>, so we need to</a:t>
            </a:r>
            <a:br>
              <a:rPr lang="en-US" dirty="0"/>
            </a:br>
            <a:r>
              <a:rPr lang="en-US" dirty="0"/>
              <a:t>give it frequency 3. Here’s</a:t>
            </a:r>
            <a:br>
              <a:rPr lang="en-US" dirty="0"/>
            </a:br>
            <a:r>
              <a:rPr lang="en-US" dirty="0"/>
              <a:t>how the graph looks so far. </a:t>
            </a:r>
          </a:p>
        </p:txBody>
      </p:sp>
      <p:pic>
        <p:nvPicPr>
          <p:cNvPr id="4" name="Picture 3"/>
          <p:cNvPicPr>
            <a:picLocks noChangeAspect="1" noChangeArrowheads="1"/>
          </p:cNvPicPr>
          <p:nvPr/>
        </p:nvPicPr>
        <p:blipFill>
          <a:blip r:embed="rId2"/>
          <a:srcRect/>
          <a:stretch>
            <a:fillRect/>
          </a:stretch>
        </p:blipFill>
        <p:spPr bwMode="auto">
          <a:xfrm>
            <a:off x="4572000" y="3048000"/>
            <a:ext cx="4114800" cy="2814953"/>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(cont.) </a:t>
            </a:r>
          </a:p>
        </p:txBody>
      </p:sp>
      <p:sp>
        <p:nvSpPr>
          <p:cNvPr id="3" name="Content Placeholder 2"/>
          <p:cNvSpPr>
            <a:spLocks noGrp="1"/>
          </p:cNvSpPr>
          <p:nvPr>
            <p:ph idx="1"/>
          </p:nvPr>
        </p:nvSpPr>
        <p:spPr/>
        <p:txBody>
          <a:bodyPr/>
          <a:lstStyle/>
          <a:p>
            <a:r>
              <a:rPr lang="en-US" dirty="0"/>
              <a:t>Returning to county </a:t>
            </a:r>
            <a:r>
              <a:rPr lang="en-US" i="1" dirty="0"/>
              <a:t>d</a:t>
            </a:r>
            <a:r>
              <a:rPr lang="en-US" dirty="0"/>
              <a:t>, we know that it cannot be the same as either of the adjoining counties </a:t>
            </a:r>
            <a:r>
              <a:rPr lang="en-US" i="1" dirty="0"/>
              <a:t>a</a:t>
            </a:r>
            <a:r>
              <a:rPr lang="en-US" dirty="0"/>
              <a:t> and </a:t>
            </a:r>
            <a:r>
              <a:rPr lang="en-US" i="1" dirty="0"/>
              <a:t>e</a:t>
            </a:r>
            <a:r>
              <a:rPr lang="en-US" dirty="0"/>
              <a:t>, which have frequencies 1 and 3 respectively. Since frequency 2 is available, we’ll use it </a:t>
            </a:r>
            <a:br>
              <a:rPr lang="en-US" dirty="0"/>
            </a:br>
            <a:r>
              <a:rPr lang="en-US" dirty="0"/>
              <a:t>again as we are trying to </a:t>
            </a:r>
            <a:br>
              <a:rPr lang="en-US" dirty="0"/>
            </a:br>
            <a:r>
              <a:rPr lang="en-US" dirty="0"/>
              <a:t>use as few frequencies as</a:t>
            </a:r>
            <a:br>
              <a:rPr lang="en-US" dirty="0"/>
            </a:br>
            <a:r>
              <a:rPr lang="en-US" dirty="0"/>
              <a:t>possible. </a:t>
            </a:r>
          </a:p>
        </p:txBody>
      </p:sp>
      <p:pic>
        <p:nvPicPr>
          <p:cNvPr id="61442" name="Picture 2"/>
          <p:cNvPicPr>
            <a:picLocks noChangeAspect="1" noChangeArrowheads="1"/>
          </p:cNvPicPr>
          <p:nvPr/>
        </p:nvPicPr>
        <p:blipFill>
          <a:blip r:embed="rId2"/>
          <a:srcRect/>
          <a:stretch>
            <a:fillRect/>
          </a:stretch>
        </p:blipFill>
        <p:spPr bwMode="auto">
          <a:xfrm>
            <a:off x="4267200" y="2725263"/>
            <a:ext cx="4297680" cy="2913537"/>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a Vertex Coloring (cont.) </a:t>
            </a:r>
          </a:p>
        </p:txBody>
      </p:sp>
      <p:sp>
        <p:nvSpPr>
          <p:cNvPr id="3" name="Content Placeholder 2"/>
          <p:cNvSpPr>
            <a:spLocks noGrp="1"/>
          </p:cNvSpPr>
          <p:nvPr>
            <p:ph idx="1"/>
          </p:nvPr>
        </p:nvSpPr>
        <p:spPr/>
        <p:txBody>
          <a:bodyPr/>
          <a:lstStyle/>
          <a:p>
            <a:r>
              <a:rPr lang="en-US" dirty="0"/>
              <a:t>Continue in the same </a:t>
            </a:r>
            <a:br>
              <a:rPr lang="en-US" dirty="0"/>
            </a:br>
            <a:r>
              <a:rPr lang="en-US" dirty="0"/>
              <a:t>manner until all vertices</a:t>
            </a:r>
            <a:br>
              <a:rPr lang="en-US" dirty="0"/>
            </a:br>
            <a:r>
              <a:rPr lang="en-US" dirty="0"/>
              <a:t>are numbered. </a:t>
            </a:r>
          </a:p>
          <a:p>
            <a:r>
              <a:rPr lang="en-US" dirty="0"/>
              <a:t>You can see that we needed</a:t>
            </a:r>
            <a:br>
              <a:rPr lang="en-US" dirty="0"/>
            </a:br>
            <a:r>
              <a:rPr lang="en-US" dirty="0"/>
              <a:t>three different frequencies </a:t>
            </a:r>
            <a:br>
              <a:rPr lang="en-US" dirty="0"/>
            </a:br>
            <a:r>
              <a:rPr lang="en-US" dirty="0"/>
              <a:t>to cover all the counties </a:t>
            </a:r>
            <a:br>
              <a:rPr lang="en-US" dirty="0"/>
            </a:br>
            <a:r>
              <a:rPr lang="en-US" dirty="0"/>
              <a:t>without interference. </a:t>
            </a:r>
          </a:p>
          <a:p>
            <a:r>
              <a:rPr lang="en-US" dirty="0"/>
              <a:t>Therefore, the county graph has a chromatic number </a:t>
            </a:r>
            <a:br>
              <a:rPr lang="en-US" dirty="0"/>
            </a:br>
            <a:r>
              <a:rPr lang="en-US" dirty="0"/>
              <a:t>of 3; that is, </a:t>
            </a:r>
            <a:r>
              <a:rPr lang="en-US" dirty="0">
                <a:latin typeface="Cambria Math" panose="02040503050406030204" pitchFamily="18" charset="0"/>
                <a:ea typeface="Cambria Math" panose="02040503050406030204" pitchFamily="18" charset="0"/>
                <a:sym typeface="Symbol"/>
              </a:rPr>
              <a:t>𝜒</a:t>
            </a:r>
            <a:r>
              <a:rPr lang="en-US" dirty="0"/>
              <a:t>(</a:t>
            </a:r>
            <a:r>
              <a:rPr lang="en-US" i="1" dirty="0"/>
              <a:t>G</a:t>
            </a:r>
            <a:r>
              <a:rPr lang="en-US" dirty="0"/>
              <a:t>) = 3.</a:t>
            </a:r>
          </a:p>
          <a:p>
            <a:endParaRPr lang="en-US" dirty="0"/>
          </a:p>
        </p:txBody>
      </p:sp>
      <p:pic>
        <p:nvPicPr>
          <p:cNvPr id="62467" name="Picture 3"/>
          <p:cNvPicPr>
            <a:picLocks noChangeAspect="1" noChangeArrowheads="1"/>
          </p:cNvPicPr>
          <p:nvPr/>
        </p:nvPicPr>
        <p:blipFill>
          <a:blip r:embed="rId2"/>
          <a:srcRect/>
          <a:stretch>
            <a:fillRect/>
          </a:stretch>
        </p:blipFill>
        <p:spPr bwMode="auto">
          <a:xfrm>
            <a:off x="4572000" y="1295400"/>
            <a:ext cx="4343400" cy="3027218"/>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Cycle</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Cycle </a:t>
            </a:r>
          </a:p>
          <a:p>
            <a:r>
              <a:rPr lang="en-US" dirty="0">
                <a:solidFill>
                  <a:srgbClr val="000000"/>
                </a:solidFill>
              </a:rPr>
              <a:t>A </a:t>
            </a:r>
            <a:r>
              <a:rPr lang="en-US" b="1" dirty="0">
                <a:solidFill>
                  <a:srgbClr val="C00000"/>
                </a:solidFill>
              </a:rPr>
              <a:t>cycle</a:t>
            </a:r>
            <a:r>
              <a:rPr lang="en-US" dirty="0">
                <a:solidFill>
                  <a:srgbClr val="000000"/>
                </a:solidFill>
              </a:rPr>
              <a:t> is a closed walk; that is, a cycle starts and ends at the same vertex and has no edges or vertices repeated except for the starting vertex.</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Identifying a Cycle in a Graph</a:t>
            </a:r>
          </a:p>
        </p:txBody>
      </p:sp>
      <p:sp>
        <p:nvSpPr>
          <p:cNvPr id="3" name="Content Placeholder 2"/>
          <p:cNvSpPr>
            <a:spLocks noGrp="1"/>
          </p:cNvSpPr>
          <p:nvPr>
            <p:ph idx="1"/>
          </p:nvPr>
        </p:nvSpPr>
        <p:spPr/>
        <p:txBody>
          <a:bodyPr/>
          <a:lstStyle/>
          <a:p>
            <a:r>
              <a:rPr lang="en-US" dirty="0"/>
              <a:t>Identify a cycle in graph </a:t>
            </a:r>
            <a:r>
              <a:rPr lang="en-US" i="1" dirty="0"/>
              <a:t>G </a:t>
            </a:r>
            <a:r>
              <a:rPr lang="en-US" dirty="0"/>
              <a:t>and determine its length.</a:t>
            </a:r>
          </a:p>
        </p:txBody>
      </p:sp>
      <p:pic>
        <p:nvPicPr>
          <p:cNvPr id="63491" name="Picture 3"/>
          <p:cNvPicPr>
            <a:picLocks noChangeAspect="1" noChangeArrowheads="1"/>
          </p:cNvPicPr>
          <p:nvPr/>
        </p:nvPicPr>
        <p:blipFill>
          <a:blip r:embed="rId2"/>
          <a:srcRect/>
          <a:stretch>
            <a:fillRect/>
          </a:stretch>
        </p:blipFill>
        <p:spPr bwMode="auto">
          <a:xfrm>
            <a:off x="2888691" y="2133600"/>
            <a:ext cx="2902509" cy="2734338"/>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Identifying a Cycle in a Graph (cont.)</a:t>
            </a:r>
          </a:p>
        </p:txBody>
      </p:sp>
      <p:sp>
        <p:nvSpPr>
          <p:cNvPr id="3" name="Content Placeholder 2"/>
          <p:cNvSpPr>
            <a:spLocks noGrp="1"/>
          </p:cNvSpPr>
          <p:nvPr>
            <p:ph idx="1"/>
          </p:nvPr>
        </p:nvSpPr>
        <p:spPr>
          <a:xfrm>
            <a:off x="457200" y="1280160"/>
            <a:ext cx="5638800" cy="4572000"/>
          </a:xfrm>
        </p:spPr>
        <p:txBody>
          <a:bodyPr/>
          <a:lstStyle/>
          <a:p>
            <a:r>
              <a:rPr lang="en-US" b="1" dirty="0"/>
              <a:t>Solution </a:t>
            </a:r>
          </a:p>
          <a:p>
            <a:r>
              <a:rPr lang="en-US" dirty="0"/>
              <a:t>The only cycle in graph </a:t>
            </a:r>
            <a:r>
              <a:rPr lang="en-US" i="1" dirty="0"/>
              <a:t>G</a:t>
            </a:r>
            <a:r>
              <a:rPr lang="en-US" dirty="0"/>
              <a:t> is the cycle among the vertices </a:t>
            </a:r>
            <a:r>
              <a:rPr lang="en-US" i="1" dirty="0"/>
              <a:t>a</a:t>
            </a:r>
            <a:r>
              <a:rPr lang="en-US" dirty="0"/>
              <a:t>, </a:t>
            </a:r>
            <a:r>
              <a:rPr lang="en-US" i="1" dirty="0"/>
              <a:t>b</a:t>
            </a:r>
            <a:r>
              <a:rPr lang="en-US" dirty="0"/>
              <a:t>, </a:t>
            </a:r>
            <a:r>
              <a:rPr lang="en-US" i="1" dirty="0"/>
              <a:t>c</a:t>
            </a:r>
            <a:r>
              <a:rPr lang="en-US" dirty="0"/>
              <a:t>, and </a:t>
            </a:r>
            <a:r>
              <a:rPr lang="en-US" i="1" dirty="0"/>
              <a:t>d</a:t>
            </a:r>
            <a:r>
              <a:rPr lang="en-US" dirty="0"/>
              <a:t>. To refer to the cycle we can begin at any of the vertices and list them in order as we trace the cycle. For instance, beginning with vertex </a:t>
            </a:r>
            <a:r>
              <a:rPr lang="en-US" i="1" dirty="0"/>
              <a:t>b</a:t>
            </a:r>
            <a:r>
              <a:rPr lang="en-US" dirty="0"/>
              <a:t>, the cycle is </a:t>
            </a:r>
            <a:r>
              <a:rPr lang="en-US" i="1" dirty="0"/>
              <a:t>b</a:t>
            </a:r>
            <a:r>
              <a:rPr lang="en-US" dirty="0"/>
              <a:t>, </a:t>
            </a:r>
            <a:r>
              <a:rPr lang="en-US" i="1" dirty="0"/>
              <a:t>c</a:t>
            </a:r>
            <a:r>
              <a:rPr lang="en-US" dirty="0"/>
              <a:t>, </a:t>
            </a:r>
            <a:r>
              <a:rPr lang="en-US" i="1" dirty="0"/>
              <a:t>d</a:t>
            </a:r>
            <a:r>
              <a:rPr lang="en-US" dirty="0"/>
              <a:t>, </a:t>
            </a:r>
            <a:r>
              <a:rPr lang="en-US" i="1" dirty="0"/>
              <a:t>a</a:t>
            </a:r>
            <a:r>
              <a:rPr lang="en-US" dirty="0"/>
              <a:t>. Because the cycle has four vertices and four edges, the cycle has length 4.</a:t>
            </a:r>
          </a:p>
        </p:txBody>
      </p:sp>
      <p:pic>
        <p:nvPicPr>
          <p:cNvPr id="4" name="Picture 3"/>
          <p:cNvPicPr>
            <a:picLocks noChangeAspect="1" noChangeArrowheads="1"/>
          </p:cNvPicPr>
          <p:nvPr/>
        </p:nvPicPr>
        <p:blipFill>
          <a:blip r:embed="rId2"/>
          <a:srcRect/>
          <a:stretch>
            <a:fillRect/>
          </a:stretch>
        </p:blipFill>
        <p:spPr bwMode="auto">
          <a:xfrm>
            <a:off x="6019800" y="1913862"/>
            <a:ext cx="2902509" cy="2734338"/>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#5 </a:t>
            </a:r>
          </a:p>
        </p:txBody>
      </p:sp>
      <p:sp>
        <p:nvSpPr>
          <p:cNvPr id="3" name="Content Placeholder 2"/>
          <p:cNvSpPr>
            <a:spLocks noGrp="1"/>
          </p:cNvSpPr>
          <p:nvPr>
            <p:ph idx="1"/>
          </p:nvPr>
        </p:nvSpPr>
        <p:spPr>
          <a:xfrm>
            <a:off x="457200" y="1280160"/>
            <a:ext cx="8229600" cy="3596640"/>
          </a:xfrm>
          <a:solidFill>
            <a:srgbClr val="FFFFCC"/>
          </a:solidFill>
          <a:ln w="28575">
            <a:solidFill>
              <a:srgbClr val="000000"/>
            </a:solidFill>
          </a:ln>
        </p:spPr>
        <p:txBody>
          <a:bodyPr>
            <a:noAutofit/>
          </a:bodyPr>
          <a:lstStyle/>
          <a:p>
            <a:pPr algn="ctr"/>
            <a:r>
              <a:rPr lang="en-US" b="1" dirty="0">
                <a:solidFill>
                  <a:srgbClr val="000000"/>
                </a:solidFill>
              </a:rPr>
              <a:t>Skill Check #5 </a:t>
            </a:r>
          </a:p>
          <a:p>
            <a:r>
              <a:rPr lang="en-US" dirty="0">
                <a:solidFill>
                  <a:srgbClr val="000000"/>
                </a:solidFill>
              </a:rPr>
              <a:t>Identify a cycle of length 6 in the following graph.</a:t>
            </a:r>
          </a:p>
        </p:txBody>
      </p:sp>
      <p:pic>
        <p:nvPicPr>
          <p:cNvPr id="6451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54680" y="2181283"/>
            <a:ext cx="2834640" cy="2695517"/>
          </a:xfrm>
          <a:prstGeom prst="rect">
            <a:avLst/>
          </a:prstGeom>
          <a:noFill/>
          <a:ln w="9525">
            <a:noFill/>
            <a:miter lim="800000"/>
            <a:headEnd/>
            <a:tailEnd/>
          </a:ln>
          <a:effectLst/>
        </p:spPr>
      </p:pic>
      <p:sp>
        <p:nvSpPr>
          <p:cNvPr id="5" name="Rectangle 4"/>
          <p:cNvSpPr/>
          <p:nvPr/>
        </p:nvSpPr>
        <p:spPr>
          <a:xfrm>
            <a:off x="457200" y="5029200"/>
            <a:ext cx="8229600" cy="954107"/>
          </a:xfrm>
          <a:prstGeom prst="rect">
            <a:avLst/>
          </a:prstGeom>
        </p:spPr>
        <p:txBody>
          <a:bodyPr>
            <a:spAutoFit/>
          </a:bodyPr>
          <a:lstStyle/>
          <a:p>
            <a:r>
              <a:rPr lang="pt-BR" sz="2800" dirty="0">
                <a:solidFill>
                  <a:srgbClr val="000000"/>
                </a:solidFill>
              </a:rPr>
              <a:t>Answer:</a:t>
            </a:r>
            <a:r>
              <a:rPr lang="pt-BR" sz="2800" dirty="0"/>
              <a:t> </a:t>
            </a:r>
            <a:r>
              <a:rPr lang="pt-BR" sz="2800" dirty="0">
                <a:solidFill>
                  <a:srgbClr val="FF0000"/>
                </a:solidFill>
              </a:rPr>
              <a:t>Answers will vary. For example, </a:t>
            </a:r>
            <a:r>
              <a:rPr lang="pt-BR" sz="2800" i="1" dirty="0">
                <a:solidFill>
                  <a:srgbClr val="FF0000"/>
                </a:solidFill>
              </a:rPr>
              <a:t>a</a:t>
            </a:r>
            <a:r>
              <a:rPr lang="pt-BR" sz="2800" dirty="0">
                <a:solidFill>
                  <a:srgbClr val="FF0000"/>
                </a:solidFill>
              </a:rPr>
              <a:t>,</a:t>
            </a:r>
            <a:r>
              <a:rPr lang="pt-BR" sz="2800" i="1" dirty="0">
                <a:solidFill>
                  <a:srgbClr val="FF0000"/>
                </a:solidFill>
              </a:rPr>
              <a:t> b</a:t>
            </a:r>
            <a:r>
              <a:rPr lang="pt-BR" sz="2800" dirty="0">
                <a:solidFill>
                  <a:srgbClr val="FF0000"/>
                </a:solidFill>
              </a:rPr>
              <a:t>,</a:t>
            </a:r>
            <a:r>
              <a:rPr lang="pt-BR" sz="2800" i="1" dirty="0">
                <a:solidFill>
                  <a:srgbClr val="FF0000"/>
                </a:solidFill>
              </a:rPr>
              <a:t> d</a:t>
            </a:r>
            <a:r>
              <a:rPr lang="pt-BR" sz="2800" dirty="0">
                <a:solidFill>
                  <a:srgbClr val="FF0000"/>
                </a:solidFill>
              </a:rPr>
              <a:t>,</a:t>
            </a:r>
            <a:r>
              <a:rPr lang="pt-BR" sz="2800" i="1" dirty="0">
                <a:solidFill>
                  <a:srgbClr val="FF0000"/>
                </a:solidFill>
              </a:rPr>
              <a:t> h</a:t>
            </a:r>
            <a:r>
              <a:rPr lang="pt-BR" sz="2800" dirty="0">
                <a:solidFill>
                  <a:srgbClr val="FF0000"/>
                </a:solidFill>
              </a:rPr>
              <a:t>,</a:t>
            </a:r>
            <a:r>
              <a:rPr lang="pt-BR" sz="2800" i="1" dirty="0">
                <a:solidFill>
                  <a:srgbClr val="FF0000"/>
                </a:solidFill>
              </a:rPr>
              <a:t> g</a:t>
            </a:r>
            <a:r>
              <a:rPr lang="pt-BR" sz="2800" dirty="0">
                <a:solidFill>
                  <a:srgbClr val="FF0000"/>
                </a:solidFill>
              </a:rPr>
              <a:t>,</a:t>
            </a:r>
            <a:r>
              <a:rPr lang="pt-BR" sz="2800" i="1" dirty="0">
                <a:solidFill>
                  <a:srgbClr val="FF0000"/>
                </a:solidFill>
              </a:rPr>
              <a:t> e</a:t>
            </a:r>
            <a:r>
              <a:rPr lang="pt-BR" sz="2800" dirty="0">
                <a:solidFill>
                  <a:srgbClr val="FF0000"/>
                </a:solidFill>
              </a:rPr>
              <a:t>;</a:t>
            </a:r>
            <a:r>
              <a:rPr lang="pt-BR" sz="2800" i="1" dirty="0">
                <a:solidFill>
                  <a:srgbClr val="FF0000"/>
                </a:solidFill>
              </a:rPr>
              <a:t> g</a:t>
            </a:r>
            <a:r>
              <a:rPr lang="pt-BR" sz="2800" dirty="0">
                <a:solidFill>
                  <a:srgbClr val="FF0000"/>
                </a:solidFill>
              </a:rPr>
              <a:t>,</a:t>
            </a:r>
            <a:r>
              <a:rPr lang="pt-BR" sz="2800" i="1" dirty="0">
                <a:solidFill>
                  <a:srgbClr val="FF0000"/>
                </a:solidFill>
              </a:rPr>
              <a:t> e</a:t>
            </a:r>
            <a:r>
              <a:rPr lang="pt-BR" sz="2800" dirty="0">
                <a:solidFill>
                  <a:srgbClr val="FF0000"/>
                </a:solidFill>
              </a:rPr>
              <a:t>,</a:t>
            </a:r>
            <a:r>
              <a:rPr lang="pt-BR" sz="2800" i="1" dirty="0">
                <a:solidFill>
                  <a:srgbClr val="FF0000"/>
                </a:solidFill>
              </a:rPr>
              <a:t> a</a:t>
            </a:r>
            <a:r>
              <a:rPr lang="pt-BR" sz="2800" dirty="0">
                <a:solidFill>
                  <a:srgbClr val="FF0000"/>
                </a:solidFill>
              </a:rPr>
              <a:t>,</a:t>
            </a:r>
            <a:r>
              <a:rPr lang="pt-BR" sz="2800" i="1" dirty="0">
                <a:solidFill>
                  <a:srgbClr val="FF0000"/>
                </a:solidFill>
              </a:rPr>
              <a:t> b</a:t>
            </a:r>
            <a:r>
              <a:rPr lang="pt-BR" sz="2800" dirty="0">
                <a:solidFill>
                  <a:srgbClr val="FF0000"/>
                </a:solidFill>
              </a:rPr>
              <a:t>,</a:t>
            </a:r>
            <a:r>
              <a:rPr lang="pt-BR" sz="2800" i="1" dirty="0">
                <a:solidFill>
                  <a:srgbClr val="FF0000"/>
                </a:solidFill>
              </a:rPr>
              <a:t> f</a:t>
            </a:r>
            <a:r>
              <a:rPr lang="pt-BR" sz="2800" dirty="0">
                <a:solidFill>
                  <a:srgbClr val="FF0000"/>
                </a:solidFill>
              </a:rPr>
              <a:t>,</a:t>
            </a:r>
            <a:r>
              <a:rPr lang="pt-BR" sz="2800" i="1" dirty="0">
                <a:solidFill>
                  <a:srgbClr val="FF0000"/>
                </a:solidFill>
              </a:rPr>
              <a:t> h</a:t>
            </a:r>
            <a:r>
              <a:rPr lang="pt-BR" sz="2800" dirty="0">
                <a:solidFill>
                  <a:srgbClr val="FF0000"/>
                </a:solidFill>
              </a:rPr>
              <a:t>;</a:t>
            </a:r>
            <a:r>
              <a:rPr lang="pt-BR" sz="2800" i="1" dirty="0">
                <a:solidFill>
                  <a:srgbClr val="FF0000"/>
                </a:solidFill>
              </a:rPr>
              <a:t>  b</a:t>
            </a:r>
            <a:r>
              <a:rPr lang="pt-BR" sz="2800" dirty="0">
                <a:solidFill>
                  <a:srgbClr val="FF0000"/>
                </a:solidFill>
              </a:rPr>
              <a:t>,</a:t>
            </a:r>
            <a:r>
              <a:rPr lang="pt-BR" sz="2800" i="1" dirty="0">
                <a:solidFill>
                  <a:srgbClr val="FF0000"/>
                </a:solidFill>
              </a:rPr>
              <a:t> f</a:t>
            </a:r>
            <a:r>
              <a:rPr lang="pt-BR" sz="2800" dirty="0">
                <a:solidFill>
                  <a:srgbClr val="FF0000"/>
                </a:solidFill>
              </a:rPr>
              <a:t>,</a:t>
            </a:r>
            <a:r>
              <a:rPr lang="pt-BR" sz="2800" i="1" dirty="0">
                <a:solidFill>
                  <a:srgbClr val="FF0000"/>
                </a:solidFill>
              </a:rPr>
              <a:t> h</a:t>
            </a:r>
            <a:r>
              <a:rPr lang="pt-BR" sz="2800" dirty="0">
                <a:solidFill>
                  <a:srgbClr val="FF0000"/>
                </a:solidFill>
              </a:rPr>
              <a:t>,</a:t>
            </a:r>
            <a:r>
              <a:rPr lang="pt-BR" sz="2800" i="1" dirty="0">
                <a:solidFill>
                  <a:srgbClr val="FF0000"/>
                </a:solidFill>
              </a:rPr>
              <a:t> d</a:t>
            </a:r>
            <a:r>
              <a:rPr lang="pt-BR" sz="2800" dirty="0">
                <a:solidFill>
                  <a:srgbClr val="FF0000"/>
                </a:solidFill>
              </a:rPr>
              <a:t>,</a:t>
            </a:r>
            <a:r>
              <a:rPr lang="pt-BR" sz="2800" i="1" dirty="0">
                <a:solidFill>
                  <a:srgbClr val="FF0000"/>
                </a:solidFill>
              </a:rPr>
              <a:t> e</a:t>
            </a:r>
            <a:r>
              <a:rPr lang="pt-BR" sz="2800" dirty="0">
                <a:solidFill>
                  <a:srgbClr val="FF0000"/>
                </a:solidFill>
              </a:rPr>
              <a:t>,</a:t>
            </a:r>
            <a:r>
              <a:rPr lang="pt-BR" sz="2800" i="1" dirty="0">
                <a:solidFill>
                  <a:srgbClr val="FF0000"/>
                </a:solidFill>
              </a:rPr>
              <a:t> a</a:t>
            </a:r>
            <a:r>
              <a:rPr lang="pt-BR" sz="2800" dirty="0">
                <a:solidFill>
                  <a:srgbClr val="FF0000"/>
                </a:solidFill>
              </a:rPr>
              <a:t>;</a:t>
            </a:r>
            <a:r>
              <a:rPr lang="pt-BR" sz="2800" i="1" dirty="0">
                <a:solidFill>
                  <a:srgbClr val="FF0000"/>
                </a:solidFill>
              </a:rPr>
              <a:t>  d</a:t>
            </a:r>
            <a:r>
              <a:rPr lang="pt-BR" sz="2800" dirty="0">
                <a:solidFill>
                  <a:srgbClr val="FF0000"/>
                </a:solidFill>
              </a:rPr>
              <a:t>,</a:t>
            </a:r>
            <a:r>
              <a:rPr lang="pt-BR" sz="2800" i="1" dirty="0">
                <a:solidFill>
                  <a:srgbClr val="FF0000"/>
                </a:solidFill>
              </a:rPr>
              <a:t> e</a:t>
            </a:r>
            <a:r>
              <a:rPr lang="pt-BR" sz="2800" dirty="0">
                <a:solidFill>
                  <a:srgbClr val="FF0000"/>
                </a:solidFill>
              </a:rPr>
              <a:t>,</a:t>
            </a:r>
            <a:r>
              <a:rPr lang="pt-BR" sz="2800" i="1" dirty="0">
                <a:solidFill>
                  <a:srgbClr val="FF0000"/>
                </a:solidFill>
              </a:rPr>
              <a:t> g</a:t>
            </a:r>
            <a:r>
              <a:rPr lang="pt-BR" sz="2800" dirty="0">
                <a:solidFill>
                  <a:srgbClr val="FF0000"/>
                </a:solidFill>
              </a:rPr>
              <a:t>,</a:t>
            </a:r>
            <a:r>
              <a:rPr lang="pt-BR" sz="2800" i="1" dirty="0">
                <a:solidFill>
                  <a:srgbClr val="FF0000"/>
                </a:solidFill>
              </a:rPr>
              <a:t> h</a:t>
            </a:r>
            <a:r>
              <a:rPr lang="pt-BR" sz="2800" dirty="0">
                <a:solidFill>
                  <a:srgbClr val="FF0000"/>
                </a:solidFill>
              </a:rPr>
              <a:t>,</a:t>
            </a:r>
            <a:r>
              <a:rPr lang="pt-BR" sz="2800" i="1" dirty="0">
                <a:solidFill>
                  <a:srgbClr val="FF0000"/>
                </a:solidFill>
              </a:rPr>
              <a:t> f</a:t>
            </a:r>
            <a:r>
              <a:rPr lang="pt-BR" sz="2800" dirty="0">
                <a:solidFill>
                  <a:srgbClr val="FF0000"/>
                </a:solidFill>
              </a:rPr>
              <a:t>,</a:t>
            </a:r>
            <a:r>
              <a:rPr lang="pt-BR" sz="2800" i="1" dirty="0">
                <a:solidFill>
                  <a:srgbClr val="FF0000"/>
                </a:solidFill>
              </a:rPr>
              <a:t> b</a:t>
            </a:r>
            <a:r>
              <a:rPr lang="pt-BR" sz="2800" dirty="0">
                <a:solidFill>
                  <a:srgbClr val="FF0000"/>
                </a:solidFill>
              </a:rPr>
              <a:t>.</a:t>
            </a:r>
            <a:endParaRPr lang="en-US" sz="2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a:t>
            </a:r>
          </a:p>
        </p:txBody>
      </p:sp>
      <p:sp>
        <p:nvSpPr>
          <p:cNvPr id="3" name="Content Placeholder 2"/>
          <p:cNvSpPr>
            <a:spLocks noGrp="1"/>
          </p:cNvSpPr>
          <p:nvPr>
            <p:ph idx="1"/>
          </p:nvPr>
        </p:nvSpPr>
        <p:spPr/>
        <p:txBody>
          <a:bodyPr/>
          <a:lstStyle/>
          <a:p>
            <a:r>
              <a:rPr lang="en-US" dirty="0"/>
              <a:t>For the given graphs, label each vertex and edge. Identify any loops.</a:t>
            </a:r>
          </a:p>
        </p:txBody>
      </p:sp>
      <p:pic>
        <p:nvPicPr>
          <p:cNvPr id="30722" name="Picture 2"/>
          <p:cNvPicPr>
            <a:picLocks noChangeAspect="1" noChangeArrowheads="1"/>
          </p:cNvPicPr>
          <p:nvPr/>
        </p:nvPicPr>
        <p:blipFill>
          <a:blip r:embed="rId2"/>
          <a:srcRect/>
          <a:stretch>
            <a:fillRect/>
          </a:stretch>
        </p:blipFill>
        <p:spPr bwMode="auto">
          <a:xfrm>
            <a:off x="484496" y="2314575"/>
            <a:ext cx="8229600" cy="264684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Parts of a Graph (cont.)</a:t>
            </a:r>
          </a:p>
        </p:txBody>
      </p:sp>
      <p:sp>
        <p:nvSpPr>
          <p:cNvPr id="3" name="Content Placeholder 2"/>
          <p:cNvSpPr>
            <a:spLocks noGrp="1"/>
          </p:cNvSpPr>
          <p:nvPr>
            <p:ph idx="1"/>
          </p:nvPr>
        </p:nvSpPr>
        <p:spPr/>
        <p:txBody>
          <a:bodyPr/>
          <a:lstStyle/>
          <a:p>
            <a:r>
              <a:rPr lang="en-US" b="1" dirty="0"/>
              <a:t>Solution </a:t>
            </a:r>
          </a:p>
          <a:p>
            <a:pPr marL="341313" indent="-341313"/>
            <a:r>
              <a:rPr lang="en-US" b="1" dirty="0"/>
              <a:t>a. </a:t>
            </a:r>
            <a:r>
              <a:rPr lang="en-US" dirty="0"/>
              <a:t>First, label the four vertices in graph </a:t>
            </a:r>
            <a:r>
              <a:rPr lang="en-US" i="1" dirty="0"/>
              <a:t>K </a:t>
            </a:r>
            <a:r>
              <a:rPr lang="en-US" dirty="0"/>
              <a:t>with lowercase letters. We’ll use </a:t>
            </a:r>
            <a:r>
              <a:rPr lang="en-US" i="1" dirty="0"/>
              <a:t>a</a:t>
            </a:r>
            <a:r>
              <a:rPr lang="en-US" dirty="0"/>
              <a:t>, </a:t>
            </a:r>
            <a:r>
              <a:rPr lang="en-US" i="1" dirty="0"/>
              <a:t>b</a:t>
            </a:r>
            <a:r>
              <a:rPr lang="en-US" dirty="0"/>
              <a:t>, </a:t>
            </a:r>
            <a:r>
              <a:rPr lang="en-US" i="1" dirty="0"/>
              <a:t>c</a:t>
            </a:r>
            <a:r>
              <a:rPr lang="en-US" dirty="0"/>
              <a:t>, and </a:t>
            </a:r>
            <a:r>
              <a:rPr lang="en-US" i="1" dirty="0"/>
              <a:t>d</a:t>
            </a:r>
            <a:r>
              <a:rPr lang="en-US" dirty="0"/>
              <a:t>. Note that the assignment of the letters is not critical; they can be in any order.</a:t>
            </a:r>
          </a:p>
        </p:txBody>
      </p:sp>
      <p:pic>
        <p:nvPicPr>
          <p:cNvPr id="31746" name="Picture 2"/>
          <p:cNvPicPr>
            <a:picLocks noChangeAspect="1" noChangeArrowheads="1"/>
          </p:cNvPicPr>
          <p:nvPr/>
        </p:nvPicPr>
        <p:blipFill>
          <a:blip r:embed="rId2"/>
          <a:srcRect/>
          <a:stretch>
            <a:fillRect/>
          </a:stretch>
        </p:blipFill>
        <p:spPr bwMode="auto">
          <a:xfrm>
            <a:off x="3108960" y="3468366"/>
            <a:ext cx="2926080" cy="2475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3594</Words>
  <Application>Microsoft Office PowerPoint</Application>
  <PresentationFormat>On-screen Show (4:3)</PresentationFormat>
  <Paragraphs>254</Paragraphs>
  <Slides>77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Courier New</vt:lpstr>
      <vt:lpstr>Calibri</vt:lpstr>
      <vt:lpstr>Arial</vt:lpstr>
      <vt:lpstr>Symbol</vt:lpstr>
      <vt:lpstr>Cambria Math</vt:lpstr>
      <vt:lpstr>Office Theme</vt:lpstr>
      <vt:lpstr>Section 13.1</vt:lpstr>
      <vt:lpstr>Objectives</vt:lpstr>
      <vt:lpstr>Introduction to Graph Theory</vt:lpstr>
      <vt:lpstr>Graph</vt:lpstr>
      <vt:lpstr>Example 1: Identifying Parts of a Graph </vt:lpstr>
      <vt:lpstr>Example 1: Identifying Parts of a Graph (cont.) </vt:lpstr>
      <vt:lpstr>Loop</vt:lpstr>
      <vt:lpstr>Example 2: Identifying Parts of a Graph</vt:lpstr>
      <vt:lpstr>Example 2: Identifying Parts of a Graph (cont.)</vt:lpstr>
      <vt:lpstr>Example 2: Identifying Parts of a Graph (cont.)</vt:lpstr>
      <vt:lpstr>Example 2: Identifying Parts of a Graph (cont.)</vt:lpstr>
      <vt:lpstr>Example 2: Identifying Parts of a Graph (cont.)</vt:lpstr>
      <vt:lpstr>Example 2: Identifying Parts of a Graph (cont.)</vt:lpstr>
      <vt:lpstr>Walk</vt:lpstr>
      <vt:lpstr>Example 3: Identifying a Walk</vt:lpstr>
      <vt:lpstr>Example 3: Identifying a Walk (cont.)</vt:lpstr>
      <vt:lpstr>Example 3: Identifying a Walk (cont.)</vt:lpstr>
      <vt:lpstr>Skill Check #1</vt:lpstr>
      <vt:lpstr>Path</vt:lpstr>
      <vt:lpstr>Example 4: Identifying a Path</vt:lpstr>
      <vt:lpstr>Example 4: Identifying a Path (cont.)</vt:lpstr>
      <vt:lpstr>Example 4: Identifying a Path (cont.)</vt:lpstr>
      <vt:lpstr>Connected and Disconnected Graphs </vt:lpstr>
      <vt:lpstr>Example 5: Identifying Connected and Disconnected Graphs </vt:lpstr>
      <vt:lpstr>Example 5: Identifying Connected and Disconnected Graphs (cont.) </vt:lpstr>
      <vt:lpstr>Example 5: Identifying Connected and Disconnected Graphs (cont.) </vt:lpstr>
      <vt:lpstr>Example 6: Identifying Different Views of the Same Graph </vt:lpstr>
      <vt:lpstr>Example 6: Identifying Different Views of the Same Graph (cont.) </vt:lpstr>
      <vt:lpstr>Example 6: Identifying Different Views of the Same Graph (cont.) </vt:lpstr>
      <vt:lpstr>Example 6: Identifying Different Views of the Same Graph (cont.) </vt:lpstr>
      <vt:lpstr>Example 6: Identifying Different Views of the Same Graph (cont.) </vt:lpstr>
      <vt:lpstr>Example 6: Identifying Different Views of the Same Graph (cont.) </vt:lpstr>
      <vt:lpstr>Skill Check #2 </vt:lpstr>
      <vt:lpstr>Adjacent</vt:lpstr>
      <vt:lpstr>Incident</vt:lpstr>
      <vt:lpstr>Degree</vt:lpstr>
      <vt:lpstr>Example 7: Identifying Parts of a Graph</vt:lpstr>
      <vt:lpstr>Example 7: Identifying Parts of a Graph (cont.)</vt:lpstr>
      <vt:lpstr>Example 7: Identifying Parts of a Graph (cont.)</vt:lpstr>
      <vt:lpstr>Example 7: Identifying Parts of a Graph (cont.)</vt:lpstr>
      <vt:lpstr>Example 8: Drawing a Graph Given the Edges</vt:lpstr>
      <vt:lpstr>Example 8: Drawing a Graph Given the Edges (cont.)</vt:lpstr>
      <vt:lpstr>Example 8: Drawing a Graph Given the Edges (cont.)</vt:lpstr>
      <vt:lpstr>Example 8: Drawing a Graph Given the Edges (cont.)</vt:lpstr>
      <vt:lpstr>Example 8: Drawing a Graph Given the Edges (cont.)</vt:lpstr>
      <vt:lpstr>Example 8: Drawing a Graph Given the Edges (cont.)</vt:lpstr>
      <vt:lpstr>Example 8: Drawing a Graph Given the Edges (cont.)</vt:lpstr>
      <vt:lpstr>Example 8: Drawing a Graph Given the Edges (cont.)</vt:lpstr>
      <vt:lpstr>Example 8: Drawing a Graph Given the Edges (cont.)</vt:lpstr>
      <vt:lpstr>Example 9: Drawing a Graph without Edges Predetermined</vt:lpstr>
      <vt:lpstr>Example 9: Drawing a Graph without Edges Predetermined (cont.)</vt:lpstr>
      <vt:lpstr>Example 9: Drawing a Graph without Edges Predetermined (cont.)</vt:lpstr>
      <vt:lpstr>Example 9: Drawing a Graph without Edges Predetermined (cont.)</vt:lpstr>
      <vt:lpstr>Example 9: Drawing a Graph without Edges Predetermined (cont.)</vt:lpstr>
      <vt:lpstr>Example 9: Drawing a Graph without Edges Predetermined (cont.)</vt:lpstr>
      <vt:lpstr>Example 9: Drawing a Graph without Edges Predetermined (cont.)</vt:lpstr>
      <vt:lpstr>Skill Check #3 </vt:lpstr>
      <vt:lpstr>Vertex Cover </vt:lpstr>
      <vt:lpstr>Minimum Vertex </vt:lpstr>
      <vt:lpstr>Example 10: Finding a Minimum Vertex Cover </vt:lpstr>
      <vt:lpstr>Example 10: Finding a Minimum Vertex Cover (cont.) </vt:lpstr>
      <vt:lpstr>Example 10: Finding a Minimum Vertex Cover (cont.) </vt:lpstr>
      <vt:lpstr>Example 10: Finding a Minimum Vertex Cover (cont.) </vt:lpstr>
      <vt:lpstr>Example 10: Finding a Minimum Vertex Cover (cont.) </vt:lpstr>
      <vt:lpstr>Skill Check #4</vt:lpstr>
      <vt:lpstr>Vertex Coloring </vt:lpstr>
      <vt:lpstr>Chromatic Number </vt:lpstr>
      <vt:lpstr>Example 11: Finding a Vertex Coloring </vt:lpstr>
      <vt:lpstr>Example 11: Finding a Vertex Coloring (cont.) </vt:lpstr>
      <vt:lpstr>Example 11: Finding a Vertex Coloring (cont.) </vt:lpstr>
      <vt:lpstr>Example 11: Finding a Vertex Coloring (cont.) </vt:lpstr>
      <vt:lpstr>Example 11: Finding a Vertex Coloring (cont.) </vt:lpstr>
      <vt:lpstr>Example 11: Finding a Vertex Coloring (cont.) </vt:lpstr>
      <vt:lpstr>Cycle</vt:lpstr>
      <vt:lpstr>Example 12: Identifying a Cycle in a Graph</vt:lpstr>
      <vt:lpstr>Example 12: Identifying a Cycle in a Graph (cont.)</vt:lpstr>
      <vt:lpstr>Skill Check #5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Daniel Breuer</cp:lastModifiedBy>
  <cp:revision>212</cp:revision>
  <dcterms:created xsi:type="dcterms:W3CDTF">2013-04-26T14:43:13Z</dcterms:created>
  <dcterms:modified xsi:type="dcterms:W3CDTF">2018-09-07T20:04:18Z</dcterms:modified>
</cp:coreProperties>
</file>