
<file path=[Content_Types].xml><?xml version="1.0" encoding="utf-8"?>
<Types xmlns="http://schemas.openxmlformats.org/package/2006/content-types">
  <Default Extension="png" ContentType="image/png"/>
  <Default Extension="tmp"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43"/>
  </p:notesMasterIdLst>
  <p:handoutMasterIdLst>
    <p:handoutMasterId r:id="rId44"/>
  </p:handoutMasterIdLst>
  <p:sldIdLst>
    <p:sldId id="256" r:id="rId2"/>
    <p:sldId id="333" r:id="rId3"/>
    <p:sldId id="368" r:id="rId4"/>
    <p:sldId id="312" r:id="rId5"/>
    <p:sldId id="369" r:id="rId6"/>
    <p:sldId id="334" r:id="rId7"/>
    <p:sldId id="335" r:id="rId8"/>
    <p:sldId id="373" r:id="rId9"/>
    <p:sldId id="336" r:id="rId10"/>
    <p:sldId id="337" r:id="rId11"/>
    <p:sldId id="338" r:id="rId12"/>
    <p:sldId id="339" r:id="rId13"/>
    <p:sldId id="340" r:id="rId14"/>
    <p:sldId id="371" r:id="rId15"/>
    <p:sldId id="341" r:id="rId16"/>
    <p:sldId id="342" r:id="rId17"/>
    <p:sldId id="344" r:id="rId18"/>
    <p:sldId id="345" r:id="rId19"/>
    <p:sldId id="346" r:id="rId20"/>
    <p:sldId id="347" r:id="rId21"/>
    <p:sldId id="348" r:id="rId22"/>
    <p:sldId id="349" r:id="rId23"/>
    <p:sldId id="350" r:id="rId24"/>
    <p:sldId id="372" r:id="rId25"/>
    <p:sldId id="351" r:id="rId26"/>
    <p:sldId id="352" r:id="rId27"/>
    <p:sldId id="353" r:id="rId28"/>
    <p:sldId id="354" r:id="rId29"/>
    <p:sldId id="355" r:id="rId30"/>
    <p:sldId id="356" r:id="rId31"/>
    <p:sldId id="357" r:id="rId32"/>
    <p:sldId id="358" r:id="rId33"/>
    <p:sldId id="359" r:id="rId34"/>
    <p:sldId id="360" r:id="rId35"/>
    <p:sldId id="361" r:id="rId36"/>
    <p:sldId id="362" r:id="rId37"/>
    <p:sldId id="363" r:id="rId38"/>
    <p:sldId id="364" r:id="rId39"/>
    <p:sldId id="365" r:id="rId40"/>
    <p:sldId id="366" r:id="rId41"/>
    <p:sldId id="367" r:id="rId42"/>
  </p:sldIdLst>
  <p:sldSz cx="9144000" cy="6858000" type="screen4x3"/>
  <p:notesSz cx="6858000" cy="9144000"/>
  <p:embeddedFontLst>
    <p:embeddedFont>
      <p:font typeface="Calibri" panose="020F0502020204030204" pitchFamily="34" charset="0"/>
      <p:regular r:id="rId45"/>
      <p:bold r:id="rId46"/>
      <p:italic r:id="rId47"/>
      <p:boldItalic r:id="rId4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97D"/>
    <a:srgbClr val="000099"/>
    <a:srgbClr val="000000"/>
    <a:srgbClr val="0000FF"/>
    <a:srgbClr val="FFFFCC"/>
    <a:srgbClr val="366092"/>
    <a:srgbClr val="FF00FF"/>
    <a:srgbClr val="008080"/>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395" autoAdjust="0"/>
    <p:restoredTop sz="94709" autoAdjust="0"/>
  </p:normalViewPr>
  <p:slideViewPr>
    <p:cSldViewPr>
      <p:cViewPr varScale="1">
        <p:scale>
          <a:sx n="116" d="100"/>
          <a:sy n="116" d="100"/>
        </p:scale>
        <p:origin x="1626" y="102"/>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font" Target="fonts/font3.fntdata"/><Relationship Id="rId50"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font" Target="fonts/font1.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handoutMaster" Target="handoutMasters/handoutMaster1.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font" Target="fonts/font4.fntdata"/><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font" Target="fonts/font2.fntdata"/><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9.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0.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22.wmf"/><Relationship Id="rId1" Type="http://schemas.openxmlformats.org/officeDocument/2006/relationships/image" Target="../media/image21.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9/6/2018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6884390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143751-3E81-4327-AFFF-D02BF10D035B}" type="datetimeFigureOut">
              <a:rPr lang="en-US" smtClean="0"/>
              <a:pPr/>
              <a:t>9/6/2018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E911B12-0E67-42ED-9D33-D97C720837E8}" type="slidenum">
              <a:rPr lang="en-US" smtClean="0"/>
              <a:pPr/>
              <a:t>‹#›</a:t>
            </a:fld>
            <a:endParaRPr lang="en-US"/>
          </a:p>
        </p:txBody>
      </p:sp>
    </p:spTree>
    <p:extLst>
      <p:ext uri="{BB962C8B-B14F-4D97-AF65-F5344CB8AC3E}">
        <p14:creationId xmlns:p14="http://schemas.microsoft.com/office/powerpoint/2010/main" val="197083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sp>
        <p:nvSpPr>
          <p:cNvPr id="9"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4.tmp"/><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19.wmf"/></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20.wmf"/></Relationships>
</file>

<file path=ppt/slides/_rels/slide41.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22.wmf"/><Relationship Id="rId5" Type="http://schemas.openxmlformats.org/officeDocument/2006/relationships/oleObject" Target="../embeddings/oleObject4.bin"/><Relationship Id="rId4" Type="http://schemas.openxmlformats.org/officeDocument/2006/relationships/image" Target="../media/image21.wmf"/></Relationships>
</file>

<file path=ppt/slides/_rels/slide5.xml.rels><?xml version="1.0" encoding="UTF-8" standalone="yes"?>
<Relationships xmlns="http://schemas.openxmlformats.org/package/2006/relationships"><Relationship Id="rId2" Type="http://schemas.openxmlformats.org/officeDocument/2006/relationships/image" Target="../media/image2.tmp"/><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tmp"/><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tmp"/><Relationship Id="rId2" Type="http://schemas.openxmlformats.org/officeDocument/2006/relationships/image" Target="../media/image6.tmp"/><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13.2</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pPr>
            <a:r>
              <a:rPr lang="en-US" b="1" i="1" dirty="0"/>
              <a:t>Trees </a:t>
            </a:r>
            <a:endParaRPr lang="en-US" b="1" i="1" dirty="0">
              <a:solidFill>
                <a:srgbClr val="1F497D"/>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Determining the Number of Edges Needed for a Tree </a:t>
            </a:r>
          </a:p>
        </p:txBody>
      </p:sp>
      <p:sp>
        <p:nvSpPr>
          <p:cNvPr id="3" name="Content Placeholder 2"/>
          <p:cNvSpPr>
            <a:spLocks noGrp="1"/>
          </p:cNvSpPr>
          <p:nvPr>
            <p:ph idx="1"/>
          </p:nvPr>
        </p:nvSpPr>
        <p:spPr/>
        <p:txBody>
          <a:bodyPr/>
          <a:lstStyle/>
          <a:p>
            <a:r>
              <a:rPr lang="en-US" dirty="0"/>
              <a:t>Determine the number of edges needed to connect the given vertices so that the resulting graph is a tree. </a:t>
            </a:r>
          </a:p>
        </p:txBody>
      </p:sp>
      <p:pic>
        <p:nvPicPr>
          <p:cNvPr id="33794" name="Picture 2"/>
          <p:cNvPicPr>
            <a:picLocks noChangeAspect="1" noChangeArrowheads="1"/>
          </p:cNvPicPr>
          <p:nvPr/>
        </p:nvPicPr>
        <p:blipFill>
          <a:blip r:embed="rId2" cstate="print"/>
          <a:srcRect/>
          <a:stretch>
            <a:fillRect/>
          </a:stretch>
        </p:blipFill>
        <p:spPr bwMode="auto">
          <a:xfrm>
            <a:off x="2240280" y="2286000"/>
            <a:ext cx="4663440" cy="2855703"/>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379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Determining the Number of Edges Needed for a Tree (cont.)</a:t>
            </a:r>
          </a:p>
        </p:txBody>
      </p:sp>
      <p:sp>
        <p:nvSpPr>
          <p:cNvPr id="3" name="Content Placeholder 2"/>
          <p:cNvSpPr>
            <a:spLocks noGrp="1"/>
          </p:cNvSpPr>
          <p:nvPr>
            <p:ph idx="1"/>
          </p:nvPr>
        </p:nvSpPr>
        <p:spPr/>
        <p:txBody>
          <a:bodyPr/>
          <a:lstStyle/>
          <a:p>
            <a:r>
              <a:rPr lang="en-US" b="1" dirty="0"/>
              <a:t>Solution </a:t>
            </a:r>
          </a:p>
          <a:p>
            <a:r>
              <a:rPr lang="en-US" dirty="0"/>
              <a:t>To determine the number of edges needed to construct a tree from the given vertices, we simply need to subtract 1 from the number of vertices. Since there are 8 vertices, the number of edges needed is 8 – 1 </a:t>
            </a:r>
            <a:r>
              <a:rPr lang="en-US" dirty="0">
                <a:solidFill>
                  <a:srgbClr val="FF0000"/>
                </a:solidFill>
              </a:rPr>
              <a:t>= 7</a:t>
            </a:r>
            <a:r>
              <a:rPr lang="en-US" dirty="0">
                <a:solidFill>
                  <a:srgbClr val="1F497D"/>
                </a:solidFill>
              </a:rPr>
              <a:t>.</a:t>
            </a:r>
            <a:r>
              <a:rPr lang="en-US"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Skill Check #1</a:t>
            </a:r>
          </a:p>
        </p:txBody>
      </p:sp>
      <p:sp>
        <p:nvSpPr>
          <p:cNvPr id="3" name="Content Placeholder 2"/>
          <p:cNvSpPr>
            <a:spLocks noGrp="1"/>
          </p:cNvSpPr>
          <p:nvPr>
            <p:ph idx="1"/>
          </p:nvPr>
        </p:nvSpPr>
        <p:spPr>
          <a:xfrm>
            <a:off x="457200" y="1280160"/>
            <a:ext cx="8229600" cy="1471172"/>
          </a:xfrm>
          <a:solidFill>
            <a:srgbClr val="FFFFCC"/>
          </a:solidFill>
          <a:ln w="28575">
            <a:solidFill>
              <a:srgbClr val="000000"/>
            </a:solidFill>
          </a:ln>
        </p:spPr>
        <p:txBody>
          <a:bodyPr>
            <a:spAutoFit/>
          </a:bodyPr>
          <a:lstStyle/>
          <a:p>
            <a:pPr algn="ctr"/>
            <a:r>
              <a:rPr lang="en-US" b="1" dirty="0">
                <a:solidFill>
                  <a:srgbClr val="000000"/>
                </a:solidFill>
              </a:rPr>
              <a:t>Skill Check #1 </a:t>
            </a:r>
          </a:p>
          <a:p>
            <a:r>
              <a:rPr lang="en-US" dirty="0">
                <a:solidFill>
                  <a:srgbClr val="000000"/>
                </a:solidFill>
              </a:rPr>
              <a:t>Construct two different trees with the vertices in Example 2. </a:t>
            </a:r>
          </a:p>
        </p:txBody>
      </p:sp>
      <p:grpSp>
        <p:nvGrpSpPr>
          <p:cNvPr id="6" name="Group 5"/>
          <p:cNvGrpSpPr/>
          <p:nvPr/>
        </p:nvGrpSpPr>
        <p:grpSpPr>
          <a:xfrm>
            <a:off x="457200" y="4201180"/>
            <a:ext cx="7692077" cy="1764314"/>
            <a:chOff x="457200" y="4201180"/>
            <a:chExt cx="7692077" cy="1764314"/>
          </a:xfrm>
        </p:grpSpPr>
        <p:sp>
          <p:nvSpPr>
            <p:cNvPr id="4" name="Rectangle 3"/>
            <p:cNvSpPr/>
            <p:nvPr/>
          </p:nvSpPr>
          <p:spPr>
            <a:xfrm>
              <a:off x="457200" y="4201180"/>
              <a:ext cx="1374030" cy="523220"/>
            </a:xfrm>
            <a:prstGeom prst="rect">
              <a:avLst/>
            </a:prstGeom>
          </p:spPr>
          <p:txBody>
            <a:bodyPr wrap="none">
              <a:spAutoFit/>
            </a:bodyPr>
            <a:lstStyle/>
            <a:p>
              <a:r>
                <a:rPr lang="en-US" sz="2800" dirty="0">
                  <a:solidFill>
                    <a:srgbClr val="000000"/>
                  </a:solidFill>
                </a:rPr>
                <a:t>Answer:</a:t>
              </a:r>
              <a:endParaRPr lang="en-US" sz="2800" dirty="0"/>
            </a:p>
          </p:txBody>
        </p:sp>
        <p:pic>
          <p:nvPicPr>
            <p:cNvPr id="2050" name="Picture 2"/>
            <p:cNvPicPr>
              <a:picLocks noChangeAspect="1" noChangeArrowheads="1"/>
            </p:cNvPicPr>
            <p:nvPr/>
          </p:nvPicPr>
          <p:blipFill>
            <a:blip r:embed="rId2" cstate="print"/>
            <a:srcRect/>
            <a:stretch>
              <a:fillRect/>
            </a:stretch>
          </p:blipFill>
          <p:spPr bwMode="auto">
            <a:xfrm>
              <a:off x="1738952" y="4231944"/>
              <a:ext cx="6410325" cy="1733550"/>
            </a:xfrm>
            <a:prstGeom prst="rect">
              <a:avLst/>
            </a:prstGeom>
            <a:noFill/>
            <a:ln w="9525">
              <a:noFill/>
              <a:miter lim="800000"/>
              <a:headEnd/>
              <a:tailEnd/>
            </a:ln>
            <a:effectLst/>
          </p:spPr>
        </p:pic>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Spanning Tree </a:t>
            </a:r>
          </a:p>
        </p:txBody>
      </p:sp>
      <p:sp>
        <p:nvSpPr>
          <p:cNvPr id="3" name="Content Placeholder 2"/>
          <p:cNvSpPr>
            <a:spLocks noGrp="1"/>
          </p:cNvSpPr>
          <p:nvPr>
            <p:ph idx="1"/>
          </p:nvPr>
        </p:nvSpPr>
        <p:spPr>
          <a:xfrm>
            <a:off x="457200" y="1280160"/>
            <a:ext cx="8229600" cy="1902059"/>
          </a:xfrm>
          <a:solidFill>
            <a:srgbClr val="FFFFCC"/>
          </a:solidFill>
          <a:ln w="28575">
            <a:solidFill>
              <a:srgbClr val="000000"/>
            </a:solidFill>
          </a:ln>
        </p:spPr>
        <p:txBody>
          <a:bodyPr>
            <a:spAutoFit/>
          </a:bodyPr>
          <a:lstStyle/>
          <a:p>
            <a:pPr algn="ctr"/>
            <a:r>
              <a:rPr lang="en-US" b="1" dirty="0">
                <a:solidFill>
                  <a:srgbClr val="000000"/>
                </a:solidFill>
              </a:rPr>
              <a:t>Spanning Tree </a:t>
            </a:r>
          </a:p>
          <a:p>
            <a:r>
              <a:rPr lang="en-US" dirty="0">
                <a:solidFill>
                  <a:srgbClr val="000000"/>
                </a:solidFill>
              </a:rPr>
              <a:t>A </a:t>
            </a:r>
            <a:r>
              <a:rPr lang="en-US" b="1" dirty="0">
                <a:solidFill>
                  <a:srgbClr val="C00000"/>
                </a:solidFill>
              </a:rPr>
              <a:t>spanning tree </a:t>
            </a:r>
            <a:r>
              <a:rPr lang="en-US" dirty="0">
                <a:solidFill>
                  <a:srgbClr val="000000"/>
                </a:solidFill>
              </a:rPr>
              <a:t>is a </a:t>
            </a:r>
            <a:r>
              <a:rPr lang="en-US" dirty="0" err="1">
                <a:solidFill>
                  <a:srgbClr val="000000"/>
                </a:solidFill>
              </a:rPr>
              <a:t>subgraph</a:t>
            </a:r>
            <a:r>
              <a:rPr lang="en-US" dirty="0">
                <a:solidFill>
                  <a:srgbClr val="000000"/>
                </a:solidFill>
              </a:rPr>
              <a:t> of a connected graph, which is itself connected and contains all the vertices of the original graph, but has no cycles.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Steps for Constructing a Spanning Tree</a:t>
            </a:r>
            <a:endParaRPr lang="en-US" dirty="0">
              <a:solidFill>
                <a:schemeClr val="accent1"/>
              </a:solidFill>
            </a:endParaRPr>
          </a:p>
        </p:txBody>
      </p:sp>
      <p:sp>
        <p:nvSpPr>
          <p:cNvPr id="3" name="Content Placeholder 2"/>
          <p:cNvSpPr>
            <a:spLocks noGrp="1"/>
          </p:cNvSpPr>
          <p:nvPr>
            <p:ph idx="1"/>
          </p:nvPr>
        </p:nvSpPr>
        <p:spPr>
          <a:xfrm>
            <a:off x="457200" y="1280160"/>
            <a:ext cx="8229600" cy="3367076"/>
          </a:xfrm>
          <a:solidFill>
            <a:srgbClr val="FFFFCC"/>
          </a:solidFill>
          <a:ln w="28575">
            <a:solidFill>
              <a:srgbClr val="000000"/>
            </a:solidFill>
          </a:ln>
        </p:spPr>
        <p:txBody>
          <a:bodyPr>
            <a:spAutoFit/>
          </a:bodyPr>
          <a:lstStyle/>
          <a:p>
            <a:pPr algn="ctr"/>
            <a:r>
              <a:rPr lang="en-US" b="1" dirty="0">
                <a:solidFill>
                  <a:srgbClr val="000000"/>
                </a:solidFill>
              </a:rPr>
              <a:t>Steps for Constructing a Spanning Tree</a:t>
            </a:r>
          </a:p>
          <a:p>
            <a:pPr marL="514350" indent="-514350">
              <a:buFont typeface="+mj-lt"/>
              <a:buAutoNum type="arabicPeriod"/>
            </a:pPr>
            <a:r>
              <a:rPr lang="en-US" dirty="0">
                <a:solidFill>
                  <a:srgbClr val="000000"/>
                </a:solidFill>
              </a:rPr>
              <a:t>In a connected graph G, identify a cycle. If more than one cycle exists, choose one at random.</a:t>
            </a:r>
          </a:p>
          <a:p>
            <a:pPr marL="514350" indent="-514350">
              <a:buFont typeface="+mj-lt"/>
              <a:buAutoNum type="arabicPeriod"/>
            </a:pPr>
            <a:r>
              <a:rPr lang="en-US" dirty="0">
                <a:solidFill>
                  <a:srgbClr val="000000"/>
                </a:solidFill>
              </a:rPr>
              <a:t>Choose an edge from the cycle selected and delete it from the graph.</a:t>
            </a:r>
          </a:p>
          <a:p>
            <a:pPr marL="514350" indent="-514350">
              <a:buFont typeface="+mj-lt"/>
              <a:buAutoNum type="arabicPeriod"/>
            </a:pPr>
            <a:r>
              <a:rPr lang="en-US" dirty="0">
                <a:solidFill>
                  <a:srgbClr val="000000"/>
                </a:solidFill>
              </a:rPr>
              <a:t>While the graph contains a cycle, repeat Steps 1 and 2.</a:t>
            </a:r>
          </a:p>
        </p:txBody>
      </p:sp>
    </p:spTree>
    <p:extLst>
      <p:ext uri="{BB962C8B-B14F-4D97-AF65-F5344CB8AC3E}">
        <p14:creationId xmlns:p14="http://schemas.microsoft.com/office/powerpoint/2010/main" val="7544966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Using Spanning Trees </a:t>
            </a:r>
          </a:p>
        </p:txBody>
      </p:sp>
      <p:sp>
        <p:nvSpPr>
          <p:cNvPr id="3" name="Content Placeholder 2"/>
          <p:cNvSpPr>
            <a:spLocks noGrp="1"/>
          </p:cNvSpPr>
          <p:nvPr>
            <p:ph idx="1"/>
          </p:nvPr>
        </p:nvSpPr>
        <p:spPr>
          <a:xfrm>
            <a:off x="457200" y="1280160"/>
            <a:ext cx="8229600" cy="3970318"/>
          </a:xfrm>
        </p:spPr>
        <p:txBody>
          <a:bodyPr>
            <a:spAutoFit/>
          </a:bodyPr>
          <a:lstStyle/>
          <a:p>
            <a:r>
              <a:rPr lang="en-US" dirty="0"/>
              <a:t>In an interview in </a:t>
            </a:r>
            <a:r>
              <a:rPr lang="en-US" i="1" dirty="0"/>
              <a:t>Premier Magazine </a:t>
            </a:r>
            <a:r>
              <a:rPr lang="en-US" dirty="0"/>
              <a:t>in 1994, Kevin Bacon commented that he had acted together with almost everyone in Hollywood. The game “Six Degrees of Kevin Bacon” was invented based on this comment. The goal is to link any named actor to Kevin Bacon by beginning with the named actor and naming no more than six actors, ending with Kevin Bacon, where each successive pair of actors have appeared in a movie together.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Using Spanning Trees (cont.) </a:t>
            </a:r>
          </a:p>
        </p:txBody>
      </p:sp>
      <p:sp>
        <p:nvSpPr>
          <p:cNvPr id="3" name="Content Placeholder 2"/>
          <p:cNvSpPr>
            <a:spLocks noGrp="1"/>
          </p:cNvSpPr>
          <p:nvPr>
            <p:ph idx="1"/>
          </p:nvPr>
        </p:nvSpPr>
        <p:spPr>
          <a:xfrm>
            <a:off x="457200" y="1280160"/>
            <a:ext cx="8229600" cy="1815882"/>
          </a:xfrm>
        </p:spPr>
        <p:txBody>
          <a:bodyPr>
            <a:spAutoFit/>
          </a:bodyPr>
          <a:lstStyle/>
          <a:p>
            <a:r>
              <a:rPr lang="en-US" dirty="0"/>
              <a:t>Find a spanning tree for the following graph, in which the vertices are actors, and two actors are joined by an edge if they appeared together in a movie where the edges are labeled with the movie.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Using Spanning Trees (cont.) </a:t>
            </a:r>
          </a:p>
        </p:txBody>
      </p:sp>
      <p:sp>
        <p:nvSpPr>
          <p:cNvPr id="3" name="Content Placeholder 2"/>
          <p:cNvSpPr>
            <a:spLocks noGrp="1"/>
          </p:cNvSpPr>
          <p:nvPr>
            <p:ph idx="1"/>
          </p:nvPr>
        </p:nvSpPr>
        <p:spPr/>
        <p:txBody>
          <a:bodyPr/>
          <a:lstStyle/>
          <a:p>
            <a:endParaRPr lang="en-US"/>
          </a:p>
        </p:txBody>
      </p:sp>
      <p:pic>
        <p:nvPicPr>
          <p:cNvPr id="34818" name="Picture 2"/>
          <p:cNvPicPr>
            <a:picLocks noChangeAspect="1" noChangeArrowheads="1"/>
          </p:cNvPicPr>
          <p:nvPr/>
        </p:nvPicPr>
        <p:blipFill>
          <a:blip r:embed="rId2" cstate="print"/>
          <a:srcRect/>
          <a:stretch>
            <a:fillRect/>
          </a:stretch>
        </p:blipFill>
        <p:spPr bwMode="auto">
          <a:xfrm>
            <a:off x="2011680" y="1095140"/>
            <a:ext cx="5120640" cy="4862108"/>
          </a:xfrm>
          <a:prstGeom prst="rect">
            <a:avLst/>
          </a:prstGeom>
          <a:noFill/>
          <a:ln w="9525">
            <a:noFill/>
            <a:miter lim="800000"/>
            <a:headEnd/>
            <a:tailEnd/>
          </a:ln>
          <a:effec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Using Spanning Trees (cont.)</a:t>
            </a:r>
          </a:p>
        </p:txBody>
      </p:sp>
      <p:sp>
        <p:nvSpPr>
          <p:cNvPr id="3" name="Content Placeholder 2"/>
          <p:cNvSpPr>
            <a:spLocks noGrp="1"/>
          </p:cNvSpPr>
          <p:nvPr>
            <p:ph idx="1"/>
          </p:nvPr>
        </p:nvSpPr>
        <p:spPr>
          <a:xfrm>
            <a:off x="457200" y="1280160"/>
            <a:ext cx="8229600" cy="4659737"/>
          </a:xfrm>
        </p:spPr>
        <p:txBody>
          <a:bodyPr>
            <a:spAutoFit/>
          </a:bodyPr>
          <a:lstStyle/>
          <a:p>
            <a:r>
              <a:rPr lang="en-US" b="1" dirty="0"/>
              <a:t>Solution </a:t>
            </a:r>
          </a:p>
          <a:p>
            <a:r>
              <a:rPr lang="en-US" dirty="0"/>
              <a:t>The algorithm says that we have to identify cycles one by one, and eliminate edges until no more cycles remain. There are lots of cycles to choose from here, but let’s begin with the following cycle. </a:t>
            </a:r>
          </a:p>
          <a:p>
            <a:pPr algn="ctr"/>
            <a:r>
              <a:rPr lang="en-US" dirty="0">
                <a:solidFill>
                  <a:srgbClr val="000099"/>
                </a:solidFill>
              </a:rPr>
              <a:t>Kevin Bacon, Lawrence </a:t>
            </a:r>
            <a:r>
              <a:rPr lang="en-US" dirty="0" err="1">
                <a:solidFill>
                  <a:srgbClr val="000099"/>
                </a:solidFill>
              </a:rPr>
              <a:t>Fishburne</a:t>
            </a:r>
            <a:r>
              <a:rPr lang="en-US" dirty="0">
                <a:solidFill>
                  <a:srgbClr val="000099"/>
                </a:solidFill>
              </a:rPr>
              <a:t>, Keanu Reeves, Sandra Bullock, Tom Hanks </a:t>
            </a:r>
          </a:p>
          <a:p>
            <a:r>
              <a:rPr lang="en-US" dirty="0"/>
              <a:t>Do you see this cycle on the graph? We are free to delete any of the edges of this cycle to construct the spanning tree. Let’s remove </a:t>
            </a:r>
            <a:r>
              <a:rPr lang="en-US" i="1" dirty="0"/>
              <a:t>Speed.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Using Spanning Trees (cont.)</a:t>
            </a:r>
          </a:p>
        </p:txBody>
      </p:sp>
      <p:sp>
        <p:nvSpPr>
          <p:cNvPr id="3" name="Content Placeholder 2"/>
          <p:cNvSpPr>
            <a:spLocks noGrp="1"/>
          </p:cNvSpPr>
          <p:nvPr>
            <p:ph idx="1"/>
          </p:nvPr>
        </p:nvSpPr>
        <p:spPr>
          <a:xfrm>
            <a:off x="457200" y="1280160"/>
            <a:ext cx="8229600" cy="3797963"/>
          </a:xfrm>
        </p:spPr>
        <p:txBody>
          <a:bodyPr>
            <a:spAutoFit/>
          </a:bodyPr>
          <a:lstStyle/>
          <a:p>
            <a:r>
              <a:rPr lang="en-US" dirty="0"/>
              <a:t>The next cycle we’ll consider is the following. </a:t>
            </a:r>
          </a:p>
          <a:p>
            <a:pPr algn="ctr"/>
            <a:r>
              <a:rPr lang="en-US" dirty="0">
                <a:solidFill>
                  <a:srgbClr val="000099"/>
                </a:solidFill>
              </a:rPr>
              <a:t>Kevin Bacon, Lawrence </a:t>
            </a:r>
            <a:r>
              <a:rPr lang="en-US" dirty="0" err="1">
                <a:solidFill>
                  <a:srgbClr val="000099"/>
                </a:solidFill>
              </a:rPr>
              <a:t>Fishburne</a:t>
            </a:r>
            <a:r>
              <a:rPr lang="en-US" dirty="0">
                <a:solidFill>
                  <a:srgbClr val="000099"/>
                </a:solidFill>
              </a:rPr>
              <a:t>, Jennifer Connelly, William Hurt, Kevin Costner </a:t>
            </a:r>
          </a:p>
          <a:p>
            <a:r>
              <a:rPr lang="en-US" dirty="0"/>
              <a:t>This time let's remove the </a:t>
            </a:r>
            <a:r>
              <a:rPr lang="en-US" i="1" dirty="0"/>
              <a:t>Mr. Brooks </a:t>
            </a:r>
            <a:r>
              <a:rPr lang="en-US" dirty="0"/>
              <a:t>edge. While we’re at it, let’s also remove the edge that joins Kevin Costner to Morgan Freeman. That eliminates the cycle </a:t>
            </a:r>
          </a:p>
          <a:p>
            <a:pPr algn="ctr"/>
            <a:r>
              <a:rPr lang="en-US" dirty="0">
                <a:solidFill>
                  <a:srgbClr val="000099"/>
                </a:solidFill>
              </a:rPr>
              <a:t>Kevin Bacon, Kevin Costner, Morgan Freeman, </a:t>
            </a:r>
            <a:br>
              <a:rPr lang="en-US" dirty="0">
                <a:solidFill>
                  <a:srgbClr val="000099"/>
                </a:solidFill>
              </a:rPr>
            </a:br>
            <a:r>
              <a:rPr lang="en-US" dirty="0">
                <a:solidFill>
                  <a:srgbClr val="000099"/>
                </a:solidFill>
              </a:rPr>
              <a:t>John </a:t>
            </a:r>
            <a:r>
              <a:rPr lang="en-US" dirty="0" err="1">
                <a:solidFill>
                  <a:srgbClr val="000099"/>
                </a:solidFill>
              </a:rPr>
              <a:t>Malkovich</a:t>
            </a:r>
            <a:r>
              <a:rPr lang="en-US" dirty="0">
                <a:solidFill>
                  <a:srgbClr val="000099"/>
                </a:solidFill>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Objectives</a:t>
            </a:r>
          </a:p>
        </p:txBody>
      </p:sp>
      <p:sp>
        <p:nvSpPr>
          <p:cNvPr id="5" name="Rectangle 3"/>
          <p:cNvSpPr>
            <a:spLocks noGrp="1"/>
          </p:cNvSpPr>
          <p:nvPr>
            <p:ph idx="1"/>
          </p:nvPr>
        </p:nvSpPr>
        <p:spPr>
          <a:xfrm>
            <a:off x="457200" y="1280160"/>
            <a:ext cx="8229600" cy="1040285"/>
          </a:xfrm>
          <a:prstGeom prst="rect">
            <a:avLst/>
          </a:prstGeom>
          <a:noFill/>
        </p:spPr>
        <p:txBody>
          <a:bodyPr>
            <a:spAutoFit/>
          </a:bodyPr>
          <a:lstStyle/>
          <a:p>
            <a:pPr marL="463550" indent="-463550">
              <a:buFont typeface="Courier New" pitchFamily="49" charset="0"/>
              <a:buChar char="o"/>
            </a:pPr>
            <a:r>
              <a:rPr lang="en-US" dirty="0"/>
              <a:t>Know the properties of trees </a:t>
            </a:r>
          </a:p>
          <a:p>
            <a:pPr marL="463550" indent="-463550">
              <a:buFont typeface="Courier New" pitchFamily="49" charset="0"/>
              <a:buChar char="o"/>
            </a:pPr>
            <a:r>
              <a:rPr lang="en-US" dirty="0"/>
              <a:t>Find a spanning tree in a graph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Using Spanning Trees (cont.)</a:t>
            </a:r>
          </a:p>
        </p:txBody>
      </p:sp>
      <p:sp>
        <p:nvSpPr>
          <p:cNvPr id="3" name="Content Placeholder 2"/>
          <p:cNvSpPr>
            <a:spLocks noGrp="1"/>
          </p:cNvSpPr>
          <p:nvPr>
            <p:ph idx="1"/>
          </p:nvPr>
        </p:nvSpPr>
        <p:spPr>
          <a:xfrm>
            <a:off x="457200" y="1280160"/>
            <a:ext cx="8229600" cy="4659737"/>
          </a:xfrm>
        </p:spPr>
        <p:txBody>
          <a:bodyPr>
            <a:spAutoFit/>
          </a:bodyPr>
          <a:lstStyle/>
          <a:p>
            <a:r>
              <a:rPr lang="en-US" dirty="0"/>
              <a:t>We can eliminate the cycle, </a:t>
            </a:r>
          </a:p>
          <a:p>
            <a:pPr algn="ctr"/>
            <a:r>
              <a:rPr lang="en-US" dirty="0">
                <a:solidFill>
                  <a:srgbClr val="000099"/>
                </a:solidFill>
              </a:rPr>
              <a:t>Kevin Bacon, Marisa </a:t>
            </a:r>
            <a:r>
              <a:rPr lang="en-US" dirty="0" err="1">
                <a:solidFill>
                  <a:srgbClr val="000099"/>
                </a:solidFill>
              </a:rPr>
              <a:t>Tomei</a:t>
            </a:r>
            <a:r>
              <a:rPr lang="en-US" dirty="0">
                <a:solidFill>
                  <a:srgbClr val="000099"/>
                </a:solidFill>
              </a:rPr>
              <a:t>, Kirk Douglas, Arnold Schwarzenegger, Jamie Lee Curtis </a:t>
            </a:r>
          </a:p>
          <a:p>
            <a:r>
              <a:rPr lang="en-US" dirty="0"/>
              <a:t>by removing the </a:t>
            </a:r>
            <a:r>
              <a:rPr lang="en-US" i="1" dirty="0" err="1"/>
              <a:t>The</a:t>
            </a:r>
            <a:r>
              <a:rPr lang="en-US" i="1" dirty="0"/>
              <a:t> Villain </a:t>
            </a:r>
            <a:r>
              <a:rPr lang="en-US" dirty="0"/>
              <a:t>edge that joins Kirk Douglas to Arnold Schwarzenegger. </a:t>
            </a:r>
          </a:p>
          <a:p>
            <a:r>
              <a:rPr lang="en-US" dirty="0"/>
              <a:t>Although Jamie Lee Curtis and John </a:t>
            </a:r>
            <a:r>
              <a:rPr lang="en-US" dirty="0" err="1"/>
              <a:t>Malkovich</a:t>
            </a:r>
            <a:r>
              <a:rPr lang="en-US" dirty="0"/>
              <a:t> were both in </a:t>
            </a:r>
            <a:r>
              <a:rPr lang="en-US" i="1" dirty="0"/>
              <a:t>Queen’s Logic </a:t>
            </a:r>
            <a:r>
              <a:rPr lang="en-US" dirty="0"/>
              <a:t>with Kevin Bacon, let’s remove the edge that joins Jamie Lee Curtis and John </a:t>
            </a:r>
            <a:r>
              <a:rPr lang="en-US" dirty="0" err="1"/>
              <a:t>Malkovich</a:t>
            </a:r>
            <a:r>
              <a:rPr lang="en-US" dirty="0"/>
              <a:t> to break that cycle of length three. Now, there are three cycles that remain. Can you see them?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Using Spanning Trees (cont.)</a:t>
            </a:r>
          </a:p>
        </p:txBody>
      </p:sp>
      <p:sp>
        <p:nvSpPr>
          <p:cNvPr id="3" name="Content Placeholder 2"/>
          <p:cNvSpPr>
            <a:spLocks noGrp="1"/>
          </p:cNvSpPr>
          <p:nvPr>
            <p:ph idx="1"/>
          </p:nvPr>
        </p:nvSpPr>
        <p:spPr>
          <a:xfrm>
            <a:off x="457200" y="1280160"/>
            <a:ext cx="8229600" cy="4401205"/>
          </a:xfrm>
        </p:spPr>
        <p:txBody>
          <a:bodyPr>
            <a:spAutoFit/>
          </a:bodyPr>
          <a:lstStyle/>
          <a:p>
            <a:pPr algn="ctr"/>
            <a:r>
              <a:rPr lang="en-US" dirty="0">
                <a:solidFill>
                  <a:srgbClr val="000099"/>
                </a:solidFill>
              </a:rPr>
              <a:t>Kevin Bacon, John </a:t>
            </a:r>
            <a:r>
              <a:rPr lang="en-US" dirty="0" err="1">
                <a:solidFill>
                  <a:srgbClr val="000099"/>
                </a:solidFill>
              </a:rPr>
              <a:t>Malkovich</a:t>
            </a:r>
            <a:r>
              <a:rPr lang="en-US" dirty="0">
                <a:solidFill>
                  <a:srgbClr val="000099"/>
                </a:solidFill>
              </a:rPr>
              <a:t>, Bruce Willis, Tom Hanks </a:t>
            </a:r>
          </a:p>
          <a:p>
            <a:r>
              <a:rPr lang="en-US" dirty="0"/>
              <a:t>forms a cycle, so let’s delete the </a:t>
            </a:r>
            <a:r>
              <a:rPr lang="en-US" i="1" dirty="0" err="1"/>
              <a:t>The</a:t>
            </a:r>
            <a:r>
              <a:rPr lang="en-US" i="1" dirty="0"/>
              <a:t> Bonfire of the Vanities </a:t>
            </a:r>
            <a:r>
              <a:rPr lang="en-US" dirty="0"/>
              <a:t>edge.</a:t>
            </a:r>
            <a:r>
              <a:rPr lang="en-US" i="1" dirty="0"/>
              <a:t> </a:t>
            </a:r>
          </a:p>
          <a:p>
            <a:pPr algn="ctr"/>
            <a:r>
              <a:rPr lang="en-US" dirty="0">
                <a:solidFill>
                  <a:srgbClr val="000099"/>
                </a:solidFill>
              </a:rPr>
              <a:t>Kevin Bacon, Tom Hanks, Tim Allen, Jamie Lee Curtis </a:t>
            </a:r>
          </a:p>
          <a:p>
            <a:r>
              <a:rPr lang="en-US" dirty="0"/>
              <a:t>also forms a cycle, so we’ll delete the </a:t>
            </a:r>
            <a:r>
              <a:rPr lang="en-US" i="1" dirty="0"/>
              <a:t>Toy Story </a:t>
            </a:r>
            <a:r>
              <a:rPr lang="en-US" dirty="0"/>
              <a:t>edge. Finally, there is one cycle remaining: </a:t>
            </a:r>
          </a:p>
          <a:p>
            <a:pPr algn="ctr"/>
            <a:r>
              <a:rPr lang="en-US" dirty="0">
                <a:solidFill>
                  <a:srgbClr val="000099"/>
                </a:solidFill>
              </a:rPr>
              <a:t>Kevin Bacon, Meg Ryan, Tom Hanks. </a:t>
            </a:r>
          </a:p>
          <a:p>
            <a:r>
              <a:rPr lang="en-US" dirty="0"/>
              <a:t>We will remove this cycle by deleting the </a:t>
            </a:r>
            <a:r>
              <a:rPr lang="en-US" i="1" dirty="0"/>
              <a:t>In the Cut </a:t>
            </a:r>
            <a:r>
              <a:rPr lang="en-US" dirty="0"/>
              <a:t>edge. Now, we have the following spanning tree.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Using Spanning Trees (cont.)</a:t>
            </a:r>
          </a:p>
        </p:txBody>
      </p:sp>
      <p:pic>
        <p:nvPicPr>
          <p:cNvPr id="1026" name="Picture 2"/>
          <p:cNvPicPr>
            <a:picLocks noChangeAspect="1" noChangeArrowheads="1"/>
          </p:cNvPicPr>
          <p:nvPr/>
        </p:nvPicPr>
        <p:blipFill>
          <a:blip r:embed="rId2" cstate="print"/>
          <a:srcRect/>
          <a:stretch>
            <a:fillRect/>
          </a:stretch>
        </p:blipFill>
        <p:spPr bwMode="auto">
          <a:xfrm>
            <a:off x="2057400" y="1212305"/>
            <a:ext cx="5029200" cy="4730995"/>
          </a:xfrm>
          <a:prstGeom prst="rect">
            <a:avLst/>
          </a:prstGeom>
          <a:noFill/>
          <a:ln w="9525">
            <a:noFill/>
            <a:miter lim="800000"/>
            <a:headEnd/>
            <a:tailEnd/>
          </a:ln>
          <a:effectLst/>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Skill Check #2</a:t>
            </a:r>
            <a:endParaRPr lang="en-US" dirty="0"/>
          </a:p>
        </p:txBody>
      </p:sp>
      <p:sp>
        <p:nvSpPr>
          <p:cNvPr id="3" name="Content Placeholder 2"/>
          <p:cNvSpPr>
            <a:spLocks noGrp="1"/>
          </p:cNvSpPr>
          <p:nvPr>
            <p:ph idx="1"/>
          </p:nvPr>
        </p:nvSpPr>
        <p:spPr/>
        <p:txBody>
          <a:bodyPr/>
          <a:lstStyle/>
          <a:p>
            <a:endParaRPr lang="en-US" dirty="0"/>
          </a:p>
          <a:p>
            <a:endParaRPr lang="en-US" dirty="0"/>
          </a:p>
        </p:txBody>
      </p:sp>
      <p:sp>
        <p:nvSpPr>
          <p:cNvPr id="4" name="Content Placeholder 2"/>
          <p:cNvSpPr txBox="1">
            <a:spLocks/>
          </p:cNvSpPr>
          <p:nvPr/>
        </p:nvSpPr>
        <p:spPr>
          <a:xfrm>
            <a:off x="457200" y="1280160"/>
            <a:ext cx="8229600" cy="1471172"/>
          </a:xfrm>
          <a:prstGeom prst="rect">
            <a:avLst/>
          </a:prstGeom>
          <a:solidFill>
            <a:srgbClr val="FFFFCC"/>
          </a:solidFill>
          <a:ln w="28575">
            <a:solidFill>
              <a:srgbClr val="000000"/>
            </a:solidFill>
          </a:ln>
        </p:spPr>
        <p:txBody>
          <a:bodyPr>
            <a:spAutoFit/>
          </a:bodyPr>
          <a:lstStyle/>
          <a:p>
            <a:pPr marL="0" marR="0" lvl="0" indent="0" algn="ctr" defTabSz="914400" rtl="0" eaLnBrk="1" fontAlgn="auto" latinLnBrk="0" hangingPunct="1">
              <a:lnSpc>
                <a:spcPct val="100000"/>
              </a:lnSpc>
              <a:spcBef>
                <a:spcPct val="20000"/>
              </a:spcBef>
              <a:spcAft>
                <a:spcPts val="0"/>
              </a:spcAft>
              <a:buClrTx/>
              <a:buSzTx/>
              <a:buFontTx/>
              <a:buNone/>
              <a:tabLst/>
              <a:defRPr/>
            </a:pPr>
            <a:r>
              <a:rPr kumimoji="0" lang="en-US" sz="2800" b="1" i="0" u="none" strike="noStrike" kern="1200" cap="none" spc="0" normalizeH="0" baseline="0" noProof="0" dirty="0">
                <a:ln>
                  <a:noFill/>
                </a:ln>
                <a:solidFill>
                  <a:srgbClr val="000000"/>
                </a:solidFill>
                <a:effectLst/>
                <a:uLnTx/>
                <a:uFillTx/>
                <a:latin typeface="+mn-lt"/>
                <a:ea typeface="+mn-ea"/>
                <a:cs typeface="+mn-cs"/>
              </a:rPr>
              <a:t>Skill Check #2</a:t>
            </a:r>
          </a:p>
          <a:p>
            <a:pPr lvl="0">
              <a:spcBef>
                <a:spcPct val="20000"/>
              </a:spcBef>
            </a:pPr>
            <a:r>
              <a:rPr lang="en-US" sz="2800" dirty="0">
                <a:solidFill>
                  <a:srgbClr val="000000"/>
                </a:solidFill>
              </a:rPr>
              <a:t>Find another spanning tree for the Kevin Bacon graph in Example 3 by deleting a different set of edges. </a:t>
            </a:r>
            <a:endParaRPr kumimoji="0" lang="en-US" sz="2800" b="0" i="0" u="none" strike="noStrike" kern="1200" cap="none" spc="0" normalizeH="0" baseline="0" noProof="0" dirty="0">
              <a:ln>
                <a:noFill/>
              </a:ln>
              <a:solidFill>
                <a:srgbClr val="000000"/>
              </a:solidFill>
              <a:effectLst/>
              <a:uLnTx/>
              <a:uFillTx/>
              <a:latin typeface="+mn-lt"/>
              <a:ea typeface="+mn-ea"/>
              <a:cs typeface="+mn-cs"/>
            </a:endParaRPr>
          </a:p>
        </p:txBody>
      </p:sp>
      <p:sp>
        <p:nvSpPr>
          <p:cNvPr id="5" name="Rectangle 4"/>
          <p:cNvSpPr/>
          <p:nvPr/>
        </p:nvSpPr>
        <p:spPr>
          <a:xfrm>
            <a:off x="457200" y="5344180"/>
            <a:ext cx="4038600" cy="523220"/>
          </a:xfrm>
          <a:prstGeom prst="rect">
            <a:avLst/>
          </a:prstGeom>
        </p:spPr>
        <p:txBody>
          <a:bodyPr wrap="square">
            <a:spAutoFit/>
          </a:bodyPr>
          <a:lstStyle/>
          <a:p>
            <a:r>
              <a:rPr lang="en-US" sz="2800" dirty="0">
                <a:solidFill>
                  <a:srgbClr val="000000"/>
                </a:solidFill>
              </a:rPr>
              <a:t>Answer:</a:t>
            </a:r>
            <a:r>
              <a:rPr lang="en-US" sz="2800" dirty="0">
                <a:solidFill>
                  <a:srgbClr val="FF0000"/>
                </a:solidFill>
              </a:rPr>
              <a:t> Answers will vary.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Steps for Constructing a Minimum-Weight Spanning Tree</a:t>
            </a:r>
            <a:endParaRPr lang="en-US" dirty="0"/>
          </a:p>
        </p:txBody>
      </p:sp>
      <p:sp>
        <p:nvSpPr>
          <p:cNvPr id="3" name="Content Placeholder 2"/>
          <p:cNvSpPr>
            <a:spLocks noGrp="1"/>
          </p:cNvSpPr>
          <p:nvPr>
            <p:ph idx="1"/>
          </p:nvPr>
        </p:nvSpPr>
        <p:spPr/>
        <p:txBody>
          <a:bodyPr/>
          <a:lstStyle/>
          <a:p>
            <a:endParaRPr lang="en-US" dirty="0"/>
          </a:p>
          <a:p>
            <a:endParaRPr lang="en-US" dirty="0"/>
          </a:p>
        </p:txBody>
      </p:sp>
      <p:sp>
        <p:nvSpPr>
          <p:cNvPr id="4" name="Content Placeholder 2"/>
          <p:cNvSpPr txBox="1">
            <a:spLocks/>
          </p:cNvSpPr>
          <p:nvPr/>
        </p:nvSpPr>
        <p:spPr>
          <a:xfrm>
            <a:off x="457200" y="1280160"/>
            <a:ext cx="8229600" cy="4228850"/>
          </a:xfrm>
          <a:prstGeom prst="rect">
            <a:avLst/>
          </a:prstGeom>
          <a:solidFill>
            <a:srgbClr val="FFFFCC"/>
          </a:solidFill>
          <a:ln w="28575">
            <a:solidFill>
              <a:srgbClr val="000000"/>
            </a:solidFill>
          </a:ln>
        </p:spPr>
        <p:txBody>
          <a:bodyPr>
            <a:spAutoFit/>
          </a:bodyPr>
          <a:lstStyle/>
          <a:p>
            <a:pPr marL="0" marR="0" lvl="0" indent="0" algn="ctr" defTabSz="914400" rtl="0" eaLnBrk="1" fontAlgn="auto" latinLnBrk="0" hangingPunct="1">
              <a:lnSpc>
                <a:spcPct val="100000"/>
              </a:lnSpc>
              <a:spcBef>
                <a:spcPct val="20000"/>
              </a:spcBef>
              <a:spcAft>
                <a:spcPts val="0"/>
              </a:spcAft>
              <a:buClrTx/>
              <a:buSzTx/>
              <a:buFontTx/>
              <a:buNone/>
              <a:tabLst/>
              <a:defRPr/>
            </a:pPr>
            <a:r>
              <a:rPr kumimoji="0" lang="en-US" sz="2800" b="1" i="0" u="none" strike="noStrike" kern="1200" cap="none" spc="0" normalizeH="0" baseline="0" noProof="0" dirty="0">
                <a:ln>
                  <a:noFill/>
                </a:ln>
                <a:solidFill>
                  <a:srgbClr val="000000"/>
                </a:solidFill>
                <a:effectLst/>
                <a:uLnTx/>
                <a:uFillTx/>
                <a:latin typeface="+mn-lt"/>
                <a:ea typeface="+mn-ea"/>
                <a:cs typeface="+mn-cs"/>
              </a:rPr>
              <a:t>Steps for Constructing</a:t>
            </a:r>
            <a:r>
              <a:rPr kumimoji="0" lang="en-US" sz="2800" b="1" i="0" u="none" strike="noStrike" kern="1200" cap="none" spc="0" normalizeH="0" noProof="0" dirty="0">
                <a:ln>
                  <a:noFill/>
                </a:ln>
                <a:solidFill>
                  <a:srgbClr val="000000"/>
                </a:solidFill>
                <a:effectLst/>
                <a:uLnTx/>
                <a:uFillTx/>
                <a:latin typeface="+mn-lt"/>
                <a:ea typeface="+mn-ea"/>
                <a:cs typeface="+mn-cs"/>
              </a:rPr>
              <a:t> a Minimum-Weight </a:t>
            </a:r>
            <a:br>
              <a:rPr kumimoji="0" lang="en-US" sz="2800" b="1" i="0" u="none" strike="noStrike" kern="1200" cap="none" spc="0" normalizeH="0" noProof="0" dirty="0">
                <a:ln>
                  <a:noFill/>
                </a:ln>
                <a:solidFill>
                  <a:srgbClr val="000000"/>
                </a:solidFill>
                <a:effectLst/>
                <a:uLnTx/>
                <a:uFillTx/>
                <a:latin typeface="+mn-lt"/>
                <a:ea typeface="+mn-ea"/>
                <a:cs typeface="+mn-cs"/>
              </a:rPr>
            </a:br>
            <a:r>
              <a:rPr kumimoji="0" lang="en-US" sz="2800" b="1" i="0" u="none" strike="noStrike" kern="1200" cap="none" spc="0" normalizeH="0" noProof="0" dirty="0">
                <a:ln>
                  <a:noFill/>
                </a:ln>
                <a:solidFill>
                  <a:srgbClr val="000000"/>
                </a:solidFill>
                <a:effectLst/>
                <a:uLnTx/>
                <a:uFillTx/>
                <a:latin typeface="+mn-lt"/>
                <a:ea typeface="+mn-ea"/>
                <a:cs typeface="+mn-cs"/>
              </a:rPr>
              <a:t>Spanning Tree</a:t>
            </a:r>
          </a:p>
          <a:p>
            <a:pPr marL="514350" marR="0" lvl="0" indent="-514350" defTabSz="914400" rtl="0" eaLnBrk="1" fontAlgn="auto" latinLnBrk="0" hangingPunct="1">
              <a:lnSpc>
                <a:spcPct val="100000"/>
              </a:lnSpc>
              <a:spcBef>
                <a:spcPct val="20000"/>
              </a:spcBef>
              <a:spcAft>
                <a:spcPts val="0"/>
              </a:spcAft>
              <a:buClrTx/>
              <a:buSzTx/>
              <a:buFont typeface="+mj-lt"/>
              <a:buAutoNum type="arabicPeriod"/>
              <a:tabLst/>
              <a:defRPr/>
            </a:pPr>
            <a:r>
              <a:rPr lang="en-US" sz="2800" baseline="0" dirty="0">
                <a:solidFill>
                  <a:srgbClr val="000000"/>
                </a:solidFill>
              </a:rPr>
              <a:t>Consider each</a:t>
            </a:r>
            <a:r>
              <a:rPr lang="en-US" sz="2800" dirty="0">
                <a:solidFill>
                  <a:srgbClr val="000000"/>
                </a:solidFill>
              </a:rPr>
              <a:t> edge in the graph in order of descending weight.</a:t>
            </a:r>
          </a:p>
          <a:p>
            <a:pPr marL="514350" marR="0" lvl="0" indent="-514350" defTabSz="914400" rtl="0" eaLnBrk="1" fontAlgn="auto" latinLnBrk="0" hangingPunct="1">
              <a:lnSpc>
                <a:spcPct val="100000"/>
              </a:lnSpc>
              <a:spcBef>
                <a:spcPct val="20000"/>
              </a:spcBef>
              <a:spcAft>
                <a:spcPts val="0"/>
              </a:spcAft>
              <a:buClrTx/>
              <a:buSzTx/>
              <a:buFont typeface="+mj-lt"/>
              <a:buAutoNum type="arabicPeriod"/>
              <a:tabLst/>
              <a:defRPr/>
            </a:pPr>
            <a:r>
              <a:rPr kumimoji="0" lang="en-US" sz="2800" i="0" u="none" strike="noStrike" kern="1200" cap="none" spc="0" normalizeH="0" baseline="0" noProof="0" dirty="0">
                <a:ln>
                  <a:noFill/>
                </a:ln>
                <a:solidFill>
                  <a:srgbClr val="000000"/>
                </a:solidFill>
                <a:effectLst/>
                <a:uLnTx/>
                <a:uFillTx/>
                <a:latin typeface="+mn-lt"/>
                <a:ea typeface="+mn-ea"/>
                <a:cs typeface="+mn-cs"/>
              </a:rPr>
              <a:t>If</a:t>
            </a:r>
            <a:r>
              <a:rPr kumimoji="0" lang="en-US" sz="2800" i="0" u="none" strike="noStrike" kern="1200" cap="none" spc="0" normalizeH="0" noProof="0" dirty="0">
                <a:ln>
                  <a:noFill/>
                </a:ln>
                <a:solidFill>
                  <a:srgbClr val="000000"/>
                </a:solidFill>
                <a:effectLst/>
                <a:uLnTx/>
                <a:uFillTx/>
                <a:latin typeface="+mn-lt"/>
                <a:ea typeface="+mn-ea"/>
                <a:cs typeface="+mn-cs"/>
              </a:rPr>
              <a:t> the edge being considered is part of a cycle, remove it. If not, it must remain in the graph, and you can move on to the next edge.</a:t>
            </a:r>
          </a:p>
          <a:p>
            <a:pPr marL="514350" marR="0" lvl="0" indent="-514350" defTabSz="914400" rtl="0" eaLnBrk="1" fontAlgn="auto" latinLnBrk="0" hangingPunct="1">
              <a:lnSpc>
                <a:spcPct val="100000"/>
              </a:lnSpc>
              <a:spcBef>
                <a:spcPct val="20000"/>
              </a:spcBef>
              <a:spcAft>
                <a:spcPts val="0"/>
              </a:spcAft>
              <a:buClrTx/>
              <a:buSzTx/>
              <a:buFont typeface="+mj-lt"/>
              <a:buAutoNum type="arabicPeriod"/>
              <a:tabLst/>
              <a:defRPr/>
            </a:pPr>
            <a:r>
              <a:rPr lang="en-US" sz="2800" baseline="0" dirty="0">
                <a:solidFill>
                  <a:srgbClr val="000000"/>
                </a:solidFill>
              </a:rPr>
              <a:t>Repeat Steps</a:t>
            </a:r>
            <a:r>
              <a:rPr lang="en-US" sz="2800" dirty="0">
                <a:solidFill>
                  <a:srgbClr val="000000"/>
                </a:solidFill>
              </a:rPr>
              <a:t> 1 and 2 until all edges have been considered.</a:t>
            </a:r>
            <a:endParaRPr kumimoji="0" lang="en-US" sz="2800" i="0" u="none" strike="noStrike" kern="1200" cap="none" spc="0" normalizeH="0" baseline="0" noProof="0" dirty="0">
              <a:ln>
                <a:noFill/>
              </a:ln>
              <a:solidFill>
                <a:srgbClr val="000000"/>
              </a:solidFill>
              <a:effectLst/>
              <a:uLnTx/>
              <a:uFillTx/>
              <a:latin typeface="+mn-lt"/>
              <a:ea typeface="+mn-ea"/>
              <a:cs typeface="+mn-cs"/>
            </a:endParaRPr>
          </a:p>
        </p:txBody>
      </p:sp>
    </p:spTree>
    <p:extLst>
      <p:ext uri="{BB962C8B-B14F-4D97-AF65-F5344CB8AC3E}">
        <p14:creationId xmlns:p14="http://schemas.microsoft.com/office/powerpoint/2010/main" val="355940304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Constructing a Minimum‑</a:t>
            </a:r>
            <a:r>
              <a:rPr lang="en-US" dirty="0" err="1"/>
              <a:t>Weight</a:t>
            </a:r>
            <a:r>
              <a:rPr lang="en-US" dirty="0"/>
              <a:t> Spanning Tree </a:t>
            </a:r>
          </a:p>
        </p:txBody>
      </p:sp>
      <p:sp>
        <p:nvSpPr>
          <p:cNvPr id="3" name="Content Placeholder 2"/>
          <p:cNvSpPr>
            <a:spLocks noGrp="1"/>
          </p:cNvSpPr>
          <p:nvPr>
            <p:ph idx="1"/>
          </p:nvPr>
        </p:nvSpPr>
        <p:spPr/>
        <p:txBody>
          <a:bodyPr/>
          <a:lstStyle/>
          <a:p>
            <a:r>
              <a:rPr lang="en-US" dirty="0" err="1"/>
              <a:t>SpeedFirst</a:t>
            </a:r>
            <a:r>
              <a:rPr lang="en-US" dirty="0"/>
              <a:t> Telecommunications is going to run its fiber optic cable in a new development. The edges in the given graph represent the possible ways that the cable can be run. The weight of each edge is the length of the cable needed, in meters. Obviously, </a:t>
            </a:r>
            <a:r>
              <a:rPr lang="en-US" dirty="0" err="1"/>
              <a:t>SpeedFirst</a:t>
            </a:r>
            <a:r>
              <a:rPr lang="en-US" dirty="0"/>
              <a:t> would like to find the most cost efficient way to lay the cable. Find the minimum spanning tree using the algorithm to obtain the most efficient process for </a:t>
            </a:r>
            <a:r>
              <a:rPr lang="en-US" dirty="0" err="1"/>
              <a:t>SpeedFirst</a:t>
            </a:r>
            <a:r>
              <a:rPr lang="en-US" dirty="0"/>
              <a:t>. What is the minimum amount of cable that </a:t>
            </a:r>
            <a:r>
              <a:rPr lang="en-US" dirty="0" err="1"/>
              <a:t>SpeedFirst</a:t>
            </a:r>
            <a:r>
              <a:rPr lang="en-US" dirty="0"/>
              <a:t> will need to run in the new development?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1" name="Picture 1"/>
          <p:cNvPicPr>
            <a:picLocks noChangeAspect="1" noChangeArrowheads="1"/>
          </p:cNvPicPr>
          <p:nvPr/>
        </p:nvPicPr>
        <p:blipFill>
          <a:blip r:embed="rId2"/>
          <a:srcRect/>
          <a:stretch>
            <a:fillRect/>
          </a:stretch>
        </p:blipFill>
        <p:spPr bwMode="auto">
          <a:xfrm>
            <a:off x="2590800" y="1172049"/>
            <a:ext cx="4045390" cy="2805591"/>
          </a:xfrm>
          <a:prstGeom prst="rect">
            <a:avLst/>
          </a:prstGeom>
          <a:noFill/>
          <a:ln w="9525">
            <a:noFill/>
            <a:miter lim="800000"/>
            <a:headEnd/>
            <a:tailEnd/>
          </a:ln>
          <a:effectLst/>
        </p:spPr>
      </p:pic>
      <p:sp>
        <p:nvSpPr>
          <p:cNvPr id="2" name="Title 1"/>
          <p:cNvSpPr>
            <a:spLocks noGrp="1"/>
          </p:cNvSpPr>
          <p:nvPr>
            <p:ph type="title"/>
          </p:nvPr>
        </p:nvSpPr>
        <p:spPr/>
        <p:txBody>
          <a:bodyPr/>
          <a:lstStyle/>
          <a:p>
            <a:r>
              <a:rPr lang="en-US" dirty="0"/>
              <a:t>Example 4: Constructing a Minimum‑</a:t>
            </a:r>
            <a:r>
              <a:rPr lang="en-US" dirty="0" err="1"/>
              <a:t>Weight</a:t>
            </a:r>
            <a:r>
              <a:rPr lang="en-US" dirty="0"/>
              <a:t> Spanning Tree (cont.)</a:t>
            </a:r>
          </a:p>
        </p:txBody>
      </p:sp>
      <p:sp>
        <p:nvSpPr>
          <p:cNvPr id="3" name="Content Placeholder 2"/>
          <p:cNvSpPr>
            <a:spLocks noGrp="1"/>
          </p:cNvSpPr>
          <p:nvPr>
            <p:ph idx="1"/>
          </p:nvPr>
        </p:nvSpPr>
        <p:spPr/>
        <p:txBody>
          <a:bodyPr/>
          <a:lstStyle/>
          <a:p>
            <a:endParaRPr lang="en-US" b="1" dirty="0"/>
          </a:p>
          <a:p>
            <a:endParaRPr lang="en-US" b="1" dirty="0"/>
          </a:p>
          <a:p>
            <a:endParaRPr lang="en-US" b="1" dirty="0"/>
          </a:p>
          <a:p>
            <a:endParaRPr lang="en-US" b="1" dirty="0"/>
          </a:p>
          <a:p>
            <a:endParaRPr lang="en-US" b="1" dirty="0"/>
          </a:p>
          <a:p>
            <a:r>
              <a:rPr lang="en-US" b="1" dirty="0"/>
              <a:t>Solution </a:t>
            </a:r>
          </a:p>
          <a:p>
            <a:r>
              <a:rPr lang="en-US" dirty="0"/>
              <a:t>We begin with the edge with the largest weight, which is the edge </a:t>
            </a:r>
            <a:r>
              <a:rPr lang="en-US" i="1" dirty="0" err="1"/>
              <a:t>hc</a:t>
            </a:r>
            <a:r>
              <a:rPr lang="en-US" dirty="0"/>
              <a:t> = 12. Since it has the highest weight and is part of cycle </a:t>
            </a:r>
            <a:r>
              <a:rPr lang="en-US" i="1" dirty="0"/>
              <a:t>h</a:t>
            </a:r>
            <a:r>
              <a:rPr lang="en-US" dirty="0"/>
              <a:t>, </a:t>
            </a:r>
            <a:r>
              <a:rPr lang="en-US" i="1" dirty="0"/>
              <a:t>c</a:t>
            </a:r>
            <a:r>
              <a:rPr lang="en-US" dirty="0"/>
              <a:t>, </a:t>
            </a:r>
            <a:r>
              <a:rPr lang="en-US" i="1" dirty="0"/>
              <a:t>e</a:t>
            </a:r>
            <a:r>
              <a:rPr lang="en-US" dirty="0"/>
              <a:t>, remove it as shown.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Constructing a Minimum‑</a:t>
            </a:r>
            <a:r>
              <a:rPr lang="en-US" dirty="0" err="1"/>
              <a:t>Weight</a:t>
            </a:r>
            <a:r>
              <a:rPr lang="en-US" dirty="0"/>
              <a:t> Spanning Tree (cont.)</a:t>
            </a:r>
          </a:p>
        </p:txBody>
      </p:sp>
      <p:sp>
        <p:nvSpPr>
          <p:cNvPr id="3" name="Content Placeholder 2"/>
          <p:cNvSpPr>
            <a:spLocks noGrp="1"/>
          </p:cNvSpPr>
          <p:nvPr>
            <p:ph idx="1"/>
          </p:nvPr>
        </p:nvSpPr>
        <p:spPr/>
        <p:txBody>
          <a:bodyPr/>
          <a:lstStyle/>
          <a:p>
            <a:endParaRPr lang="en-US" dirty="0"/>
          </a:p>
          <a:p>
            <a:endParaRPr lang="en-US" dirty="0"/>
          </a:p>
          <a:p>
            <a:endParaRPr lang="en-US" dirty="0"/>
          </a:p>
          <a:p>
            <a:endParaRPr lang="en-US" dirty="0"/>
          </a:p>
          <a:p>
            <a:pPr>
              <a:lnSpc>
                <a:spcPct val="150000"/>
              </a:lnSpc>
            </a:pPr>
            <a:endParaRPr lang="en-US" dirty="0"/>
          </a:p>
          <a:p>
            <a:r>
              <a:rPr lang="en-US" dirty="0"/>
              <a:t>Next, look at edge </a:t>
            </a:r>
            <a:r>
              <a:rPr lang="en-US" i="1" dirty="0" err="1"/>
              <a:t>ec</a:t>
            </a:r>
            <a:r>
              <a:rPr lang="en-US" dirty="0"/>
              <a:t> = 11. This edge is no longer part of a cycle since the edge </a:t>
            </a:r>
            <a:r>
              <a:rPr lang="en-US" i="1" dirty="0" err="1"/>
              <a:t>hc</a:t>
            </a:r>
            <a:r>
              <a:rPr lang="en-US" dirty="0"/>
              <a:t> was removed, so this edge must remain in order to connect vertex </a:t>
            </a:r>
            <a:r>
              <a:rPr lang="en-US" i="1" dirty="0"/>
              <a:t>c</a:t>
            </a:r>
            <a:r>
              <a:rPr lang="en-US" dirty="0"/>
              <a:t> to the graph. </a:t>
            </a:r>
          </a:p>
        </p:txBody>
      </p:sp>
      <p:pic>
        <p:nvPicPr>
          <p:cNvPr id="19457" name="Picture 1"/>
          <p:cNvPicPr>
            <a:picLocks noChangeAspect="1" noChangeArrowheads="1"/>
          </p:cNvPicPr>
          <p:nvPr/>
        </p:nvPicPr>
        <p:blipFill>
          <a:blip r:embed="rId2"/>
          <a:srcRect/>
          <a:stretch>
            <a:fillRect/>
          </a:stretch>
        </p:blipFill>
        <p:spPr bwMode="auto">
          <a:xfrm>
            <a:off x="2650994" y="1219200"/>
            <a:ext cx="3978406" cy="2743200"/>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Constructing a Minimum‑</a:t>
            </a:r>
            <a:r>
              <a:rPr lang="en-US" dirty="0" err="1"/>
              <a:t>Weight</a:t>
            </a:r>
            <a:r>
              <a:rPr lang="en-US" dirty="0"/>
              <a:t> Spanning Tree (cont.)</a:t>
            </a:r>
          </a:p>
        </p:txBody>
      </p:sp>
      <p:sp>
        <p:nvSpPr>
          <p:cNvPr id="3" name="Content Placeholder 2"/>
          <p:cNvSpPr>
            <a:spLocks noGrp="1"/>
          </p:cNvSpPr>
          <p:nvPr>
            <p:ph idx="1"/>
          </p:nvPr>
        </p:nvSpPr>
        <p:spPr/>
        <p:txBody>
          <a:bodyPr/>
          <a:lstStyle/>
          <a:p>
            <a:r>
              <a:rPr lang="en-US" dirty="0"/>
              <a:t>The next highest weighted edge is </a:t>
            </a:r>
            <a:r>
              <a:rPr lang="en-US" i="1" dirty="0" err="1"/>
              <a:t>hd</a:t>
            </a:r>
            <a:r>
              <a:rPr lang="en-US" i="1" dirty="0"/>
              <a:t> </a:t>
            </a:r>
            <a:r>
              <a:rPr lang="en-US" dirty="0"/>
              <a:t>= 9. This edge is part of the cycle </a:t>
            </a:r>
            <a:r>
              <a:rPr lang="en-US" i="1" dirty="0"/>
              <a:t>h</a:t>
            </a:r>
            <a:r>
              <a:rPr lang="en-US" dirty="0"/>
              <a:t>, </a:t>
            </a:r>
            <a:r>
              <a:rPr lang="en-US" i="1" dirty="0"/>
              <a:t>d</a:t>
            </a:r>
            <a:r>
              <a:rPr lang="en-US" dirty="0"/>
              <a:t>, </a:t>
            </a:r>
            <a:r>
              <a:rPr lang="en-US" i="1" dirty="0" err="1"/>
              <a:t>i</a:t>
            </a:r>
            <a:r>
              <a:rPr lang="en-US" dirty="0"/>
              <a:t>, so we remove this edge. The figure shows the graph as it stands now. </a:t>
            </a:r>
          </a:p>
        </p:txBody>
      </p:sp>
      <p:pic>
        <p:nvPicPr>
          <p:cNvPr id="4" name="Picture 3"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57128" y="2771375"/>
            <a:ext cx="4429744" cy="2867425"/>
          </a:xfrm>
          <a:prstGeom prst="rect">
            <a:avLst/>
          </a:prstGeom>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Constructing a Minimum‑</a:t>
            </a:r>
            <a:r>
              <a:rPr lang="en-US" dirty="0" err="1"/>
              <a:t>Weight</a:t>
            </a:r>
            <a:r>
              <a:rPr lang="en-US" dirty="0"/>
              <a:t> Spanning Tree (cont.)</a:t>
            </a:r>
          </a:p>
        </p:txBody>
      </p:sp>
      <p:sp>
        <p:nvSpPr>
          <p:cNvPr id="3" name="Content Placeholder 2"/>
          <p:cNvSpPr>
            <a:spLocks noGrp="1"/>
          </p:cNvSpPr>
          <p:nvPr>
            <p:ph idx="1"/>
          </p:nvPr>
        </p:nvSpPr>
        <p:spPr/>
        <p:txBody>
          <a:bodyPr/>
          <a:lstStyle/>
          <a:p>
            <a:r>
              <a:rPr lang="en-US" dirty="0"/>
              <a:t>Edge </a:t>
            </a:r>
            <a:r>
              <a:rPr lang="en-US" i="1" dirty="0"/>
              <a:t>hi</a:t>
            </a:r>
            <a:r>
              <a:rPr lang="en-US" dirty="0"/>
              <a:t> = 8 has the next highest weight. This is not part of a cycle since the edge </a:t>
            </a:r>
            <a:r>
              <a:rPr lang="en-US" i="1" dirty="0" err="1"/>
              <a:t>hd</a:t>
            </a:r>
            <a:r>
              <a:rPr lang="en-US" dirty="0"/>
              <a:t> was removed, so this edge remains to connect vertex </a:t>
            </a:r>
            <a:r>
              <a:rPr lang="en-US" i="1" dirty="0" err="1"/>
              <a:t>i</a:t>
            </a:r>
            <a:r>
              <a:rPr lang="en-US" dirty="0"/>
              <a:t>. </a:t>
            </a:r>
          </a:p>
          <a:p>
            <a:r>
              <a:rPr lang="en-US" dirty="0"/>
              <a:t>Next, we consider </a:t>
            </a:r>
            <a:r>
              <a:rPr lang="en-US" i="1" dirty="0"/>
              <a:t>he</a:t>
            </a:r>
            <a:r>
              <a:rPr lang="en-US" dirty="0"/>
              <a:t> = 7. This edge is not part of a cycle since the edge </a:t>
            </a:r>
            <a:r>
              <a:rPr lang="en-US" i="1" dirty="0" err="1"/>
              <a:t>hc</a:t>
            </a:r>
            <a:r>
              <a:rPr lang="en-US" dirty="0"/>
              <a:t> was removed, so it must remain to connect the vertex </a:t>
            </a:r>
            <a:r>
              <a:rPr lang="en-US" i="1" dirty="0"/>
              <a:t>e</a:t>
            </a:r>
            <a:r>
              <a:rPr lang="en-US"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Trees</a:t>
            </a:r>
          </a:p>
        </p:txBody>
      </p:sp>
      <p:sp>
        <p:nvSpPr>
          <p:cNvPr id="3" name="Content Placeholder 2"/>
          <p:cNvSpPr>
            <a:spLocks noGrp="1"/>
          </p:cNvSpPr>
          <p:nvPr>
            <p:ph idx="1"/>
          </p:nvPr>
        </p:nvSpPr>
        <p:spPr/>
        <p:txBody>
          <a:bodyPr/>
          <a:lstStyle/>
          <a:p>
            <a:r>
              <a:rPr lang="en-US" dirty="0"/>
              <a:t>Some of the simplest graphs that we can consider have no cycles. Graphs without cycles prove to be convenient models for many real-life scenarios: family trees, finding shortest routes between cities, maximizing flow of pipes in a network, or minimizing cost for laying cable between states. All of these instances can be modeled using a type of graph called a tree.</a:t>
            </a:r>
          </a:p>
        </p:txBody>
      </p:sp>
    </p:spTree>
    <p:extLst>
      <p:ext uri="{BB962C8B-B14F-4D97-AF65-F5344CB8AC3E}">
        <p14:creationId xmlns:p14="http://schemas.microsoft.com/office/powerpoint/2010/main" val="138891289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Constructing a Minimum‑</a:t>
            </a:r>
            <a:r>
              <a:rPr lang="en-US" dirty="0" err="1"/>
              <a:t>Weight</a:t>
            </a:r>
            <a:r>
              <a:rPr lang="en-US" dirty="0"/>
              <a:t> Spanning Tree (cont.)</a:t>
            </a:r>
          </a:p>
        </p:txBody>
      </p:sp>
      <p:sp>
        <p:nvSpPr>
          <p:cNvPr id="3" name="Content Placeholder 2"/>
          <p:cNvSpPr>
            <a:spLocks noGrp="1"/>
          </p:cNvSpPr>
          <p:nvPr>
            <p:ph idx="1"/>
          </p:nvPr>
        </p:nvSpPr>
        <p:spPr/>
        <p:txBody>
          <a:bodyPr/>
          <a:lstStyle/>
          <a:p>
            <a:r>
              <a:rPr lang="en-US" dirty="0"/>
              <a:t>Look at edges </a:t>
            </a:r>
            <a:r>
              <a:rPr lang="en-US" i="1" dirty="0"/>
              <a:t>ah</a:t>
            </a:r>
            <a:r>
              <a:rPr lang="en-US" dirty="0"/>
              <a:t> = 6 and </a:t>
            </a:r>
            <a:r>
              <a:rPr lang="en-US" i="1" dirty="0" err="1"/>
              <a:t>gh</a:t>
            </a:r>
            <a:r>
              <a:rPr lang="en-US" dirty="0"/>
              <a:t> = 6. Edge </a:t>
            </a:r>
            <a:r>
              <a:rPr lang="en-US" i="1" dirty="0"/>
              <a:t>ah</a:t>
            </a:r>
            <a:r>
              <a:rPr lang="en-US" dirty="0"/>
              <a:t> is part of cycle </a:t>
            </a:r>
            <a:r>
              <a:rPr lang="en-US" i="1" dirty="0"/>
              <a:t>a</a:t>
            </a:r>
            <a:r>
              <a:rPr lang="en-US" dirty="0"/>
              <a:t>, </a:t>
            </a:r>
            <a:r>
              <a:rPr lang="en-US" i="1" dirty="0"/>
              <a:t>h</a:t>
            </a:r>
            <a:r>
              <a:rPr lang="en-US" dirty="0"/>
              <a:t>, </a:t>
            </a:r>
            <a:r>
              <a:rPr lang="en-US" i="1" dirty="0"/>
              <a:t>b</a:t>
            </a:r>
            <a:r>
              <a:rPr lang="en-US" dirty="0"/>
              <a:t>, so it will be removed. Edge </a:t>
            </a:r>
            <a:r>
              <a:rPr lang="en-US" i="1" dirty="0" err="1"/>
              <a:t>gh</a:t>
            </a:r>
            <a:r>
              <a:rPr lang="en-US" dirty="0"/>
              <a:t> is not part of a cycle, so it must remain to connect the vertex </a:t>
            </a:r>
            <a:r>
              <a:rPr lang="en-US" i="1" dirty="0"/>
              <a:t>g</a:t>
            </a:r>
            <a:r>
              <a:rPr lang="en-US" dirty="0"/>
              <a:t>. </a:t>
            </a:r>
          </a:p>
        </p:txBody>
      </p:sp>
      <p:pic>
        <p:nvPicPr>
          <p:cNvPr id="16385" name="Picture 1"/>
          <p:cNvPicPr>
            <a:picLocks noChangeAspect="1" noChangeArrowheads="1"/>
          </p:cNvPicPr>
          <p:nvPr/>
        </p:nvPicPr>
        <p:blipFill>
          <a:blip r:embed="rId2"/>
          <a:srcRect/>
          <a:stretch>
            <a:fillRect/>
          </a:stretch>
        </p:blipFill>
        <p:spPr bwMode="auto">
          <a:xfrm>
            <a:off x="2557223" y="2743200"/>
            <a:ext cx="4029555" cy="2743200"/>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8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Constructing a Minimum‑</a:t>
            </a:r>
            <a:r>
              <a:rPr lang="en-US" dirty="0" err="1"/>
              <a:t>Weight</a:t>
            </a:r>
            <a:r>
              <a:rPr lang="en-US" dirty="0"/>
              <a:t> Spanning Tree (cont.)</a:t>
            </a:r>
          </a:p>
        </p:txBody>
      </p:sp>
      <p:sp>
        <p:nvSpPr>
          <p:cNvPr id="3" name="Content Placeholder 2"/>
          <p:cNvSpPr>
            <a:spLocks noGrp="1"/>
          </p:cNvSpPr>
          <p:nvPr>
            <p:ph idx="1"/>
          </p:nvPr>
        </p:nvSpPr>
        <p:spPr/>
        <p:txBody>
          <a:bodyPr/>
          <a:lstStyle/>
          <a:p>
            <a:r>
              <a:rPr lang="en-US" dirty="0"/>
              <a:t>Next, we consider edges </a:t>
            </a:r>
            <a:r>
              <a:rPr lang="en-US" i="1" dirty="0" err="1"/>
              <a:t>ab</a:t>
            </a:r>
            <a:r>
              <a:rPr lang="en-US" dirty="0"/>
              <a:t> = 5 and </a:t>
            </a:r>
            <a:r>
              <a:rPr lang="en-US" i="1" dirty="0"/>
              <a:t>id </a:t>
            </a:r>
            <a:r>
              <a:rPr lang="en-US" dirty="0"/>
              <a:t>= 5. Both of these edges must remain to connect vertices </a:t>
            </a:r>
            <a:r>
              <a:rPr lang="en-US" i="1" dirty="0"/>
              <a:t>a</a:t>
            </a:r>
            <a:r>
              <a:rPr lang="en-US" dirty="0"/>
              <a:t> and </a:t>
            </a:r>
            <a:r>
              <a:rPr lang="en-US" i="1" dirty="0"/>
              <a:t>d</a:t>
            </a:r>
            <a:r>
              <a:rPr lang="en-US" dirty="0"/>
              <a:t> since they are not part of any cycles once the other edges were removed. </a:t>
            </a:r>
          </a:p>
          <a:p>
            <a:r>
              <a:rPr lang="en-US" dirty="0"/>
              <a:t>Finally, we look at edges </a:t>
            </a:r>
            <a:r>
              <a:rPr lang="en-US" i="1" dirty="0" err="1"/>
              <a:t>bh</a:t>
            </a:r>
            <a:r>
              <a:rPr lang="en-US" dirty="0"/>
              <a:t> = 4 and </a:t>
            </a:r>
            <a:r>
              <a:rPr lang="en-US" i="1" dirty="0" err="1"/>
              <a:t>fh</a:t>
            </a:r>
            <a:r>
              <a:rPr lang="en-US" dirty="0"/>
              <a:t> = 4. Again, neither of these edges are part of any cycles, so they must remain to connect vertices </a:t>
            </a:r>
            <a:r>
              <a:rPr lang="en-US" i="1" dirty="0"/>
              <a:t>b</a:t>
            </a:r>
            <a:r>
              <a:rPr lang="en-US" dirty="0"/>
              <a:t> and </a:t>
            </a:r>
            <a:r>
              <a:rPr lang="en-US" i="1" dirty="0"/>
              <a:t>f</a:t>
            </a:r>
            <a:r>
              <a:rPr lang="en-US"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Constructing a Minimum‑</a:t>
            </a:r>
            <a:r>
              <a:rPr lang="en-US" dirty="0" err="1"/>
              <a:t>Weight</a:t>
            </a:r>
            <a:r>
              <a:rPr lang="en-US" dirty="0"/>
              <a:t> Spanning Tree (cont.)</a:t>
            </a:r>
          </a:p>
        </p:txBody>
      </p:sp>
      <p:sp>
        <p:nvSpPr>
          <p:cNvPr id="3" name="Content Placeholder 2"/>
          <p:cNvSpPr>
            <a:spLocks noGrp="1"/>
          </p:cNvSpPr>
          <p:nvPr>
            <p:ph idx="1"/>
          </p:nvPr>
        </p:nvSpPr>
        <p:spPr/>
        <p:txBody>
          <a:bodyPr/>
          <a:lstStyle/>
          <a:p>
            <a:r>
              <a:rPr lang="en-US" dirty="0"/>
              <a:t>We have considered all edges in </a:t>
            </a:r>
            <a:r>
              <a:rPr lang="en-US" i="1" dirty="0"/>
              <a:t>G</a:t>
            </a:r>
            <a:r>
              <a:rPr lang="en-US" dirty="0"/>
              <a:t>, so we are done. Thus, our minimum-weight spanning tree is the following. </a:t>
            </a:r>
          </a:p>
        </p:txBody>
      </p:sp>
      <p:pic>
        <p:nvPicPr>
          <p:cNvPr id="14337" name="Picture 1"/>
          <p:cNvPicPr>
            <a:picLocks noChangeAspect="1" noChangeArrowheads="1"/>
          </p:cNvPicPr>
          <p:nvPr/>
        </p:nvPicPr>
        <p:blipFill>
          <a:blip r:embed="rId2"/>
          <a:srcRect/>
          <a:stretch>
            <a:fillRect/>
          </a:stretch>
        </p:blipFill>
        <p:spPr bwMode="auto">
          <a:xfrm>
            <a:off x="2641500" y="2606040"/>
            <a:ext cx="3861000" cy="2743200"/>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Constructing a Minimum‑</a:t>
            </a:r>
            <a:r>
              <a:rPr lang="en-US" dirty="0" err="1"/>
              <a:t>Weight</a:t>
            </a:r>
            <a:r>
              <a:rPr lang="en-US" dirty="0"/>
              <a:t> Spanning Tree (cont.)</a:t>
            </a:r>
          </a:p>
        </p:txBody>
      </p:sp>
      <p:sp>
        <p:nvSpPr>
          <p:cNvPr id="3" name="Content Placeholder 2"/>
          <p:cNvSpPr>
            <a:spLocks noGrp="1"/>
          </p:cNvSpPr>
          <p:nvPr>
            <p:ph idx="1"/>
          </p:nvPr>
        </p:nvSpPr>
        <p:spPr/>
        <p:txBody>
          <a:bodyPr/>
          <a:lstStyle/>
          <a:p>
            <a:r>
              <a:rPr lang="en-US" dirty="0"/>
              <a:t>We can determine the minimum length of cable that </a:t>
            </a:r>
            <a:r>
              <a:rPr lang="en-US" dirty="0" err="1"/>
              <a:t>SpeedFirst</a:t>
            </a:r>
            <a:r>
              <a:rPr lang="en-US" dirty="0"/>
              <a:t> will need to run by adding together all of the weights in the minimum spanning tree. </a:t>
            </a:r>
          </a:p>
          <a:p>
            <a:pPr>
              <a:tabLst>
                <a:tab pos="3711575" algn="l"/>
              </a:tabLst>
            </a:pPr>
            <a:r>
              <a:rPr lang="en-US" dirty="0"/>
              <a:t>Minimum length of cable	</a:t>
            </a:r>
            <a:r>
              <a:rPr lang="en-US" dirty="0">
                <a:solidFill>
                  <a:srgbClr val="000099"/>
                </a:solidFill>
              </a:rPr>
              <a:t>= 4 + 4 + 5 + 5 + 6 + 7 + 8 + 11</a:t>
            </a:r>
          </a:p>
          <a:p>
            <a:pPr>
              <a:tabLst>
                <a:tab pos="3711575" algn="l"/>
              </a:tabLst>
            </a:pPr>
            <a:r>
              <a:rPr lang="en-US" dirty="0">
                <a:solidFill>
                  <a:srgbClr val="000099"/>
                </a:solidFill>
              </a:rPr>
              <a:t> 	</a:t>
            </a:r>
            <a:r>
              <a:rPr lang="en-US" dirty="0">
                <a:solidFill>
                  <a:srgbClr val="FF0000"/>
                </a:solidFill>
              </a:rPr>
              <a:t>= 50 meters</a:t>
            </a:r>
            <a:r>
              <a:rPr lang="en-US" dirty="0">
                <a:solidFill>
                  <a:srgbClr val="1F497D"/>
                </a:solidFill>
              </a:rPr>
              <a:t>.</a:t>
            </a:r>
            <a:r>
              <a:rPr lang="en-US" dirty="0">
                <a:solidFill>
                  <a:srgbClr val="FF0000"/>
                </a:solidFill>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Leaf</a:t>
            </a:r>
          </a:p>
        </p:txBody>
      </p:sp>
      <p:sp>
        <p:nvSpPr>
          <p:cNvPr id="3" name="Content Placeholder 2"/>
          <p:cNvSpPr>
            <a:spLocks noGrp="1"/>
          </p:cNvSpPr>
          <p:nvPr>
            <p:ph idx="1"/>
          </p:nvPr>
        </p:nvSpPr>
        <p:spPr/>
        <p:txBody>
          <a:bodyPr/>
          <a:lstStyle/>
          <a:p>
            <a:endParaRPr lang="en-US" dirty="0"/>
          </a:p>
          <a:p>
            <a:endParaRPr lang="en-US" dirty="0"/>
          </a:p>
        </p:txBody>
      </p:sp>
      <p:sp>
        <p:nvSpPr>
          <p:cNvPr id="4" name="Content Placeholder 2"/>
          <p:cNvSpPr txBox="1">
            <a:spLocks/>
          </p:cNvSpPr>
          <p:nvPr/>
        </p:nvSpPr>
        <p:spPr>
          <a:xfrm>
            <a:off x="457200" y="1280160"/>
            <a:ext cx="8229600" cy="1040285"/>
          </a:xfrm>
          <a:prstGeom prst="rect">
            <a:avLst/>
          </a:prstGeom>
          <a:solidFill>
            <a:srgbClr val="FFFFCC"/>
          </a:solidFill>
          <a:ln w="28575">
            <a:solidFill>
              <a:srgbClr val="000000"/>
            </a:solidFill>
          </a:ln>
        </p:spPr>
        <p:txBody>
          <a:bodyPr>
            <a:spAutoFit/>
          </a:bodyPr>
          <a:lstStyle/>
          <a:p>
            <a:pPr marL="0" marR="0" lvl="0" indent="0" algn="ctr" defTabSz="914400" rtl="0" eaLnBrk="1" fontAlgn="auto" latinLnBrk="0" hangingPunct="1">
              <a:lnSpc>
                <a:spcPct val="100000"/>
              </a:lnSpc>
              <a:spcBef>
                <a:spcPct val="20000"/>
              </a:spcBef>
              <a:spcAft>
                <a:spcPts val="0"/>
              </a:spcAft>
              <a:buClrTx/>
              <a:buSzTx/>
              <a:buFontTx/>
              <a:buNone/>
              <a:tabLst/>
              <a:defRPr/>
            </a:pPr>
            <a:r>
              <a:rPr kumimoji="0" lang="en-US" sz="2800" b="1" i="0" u="none" strike="noStrike" kern="1200" cap="none" spc="0" normalizeH="0" baseline="0" noProof="0" dirty="0">
                <a:ln>
                  <a:noFill/>
                </a:ln>
                <a:solidFill>
                  <a:srgbClr val="000000"/>
                </a:solidFill>
                <a:effectLst/>
                <a:uLnTx/>
                <a:uFillTx/>
                <a:latin typeface="+mn-lt"/>
                <a:ea typeface="+mn-ea"/>
                <a:cs typeface="+mn-cs"/>
              </a:rPr>
              <a:t>Leaf</a:t>
            </a:r>
          </a:p>
          <a:p>
            <a:pPr lvl="0">
              <a:spcBef>
                <a:spcPct val="20000"/>
              </a:spcBef>
            </a:pPr>
            <a:r>
              <a:rPr lang="en-US" sz="2800" dirty="0">
                <a:solidFill>
                  <a:srgbClr val="000000"/>
                </a:solidFill>
              </a:rPr>
              <a:t>A vertex of degree 1 in a tree is called a </a:t>
            </a:r>
            <a:r>
              <a:rPr lang="en-US" sz="2800" b="1" dirty="0">
                <a:solidFill>
                  <a:srgbClr val="C00000"/>
                </a:solidFill>
              </a:rPr>
              <a:t>leaf</a:t>
            </a:r>
            <a:r>
              <a:rPr lang="en-US" sz="2800" dirty="0">
                <a:solidFill>
                  <a:srgbClr val="000000"/>
                </a:solidFill>
              </a:rPr>
              <a:t>. </a:t>
            </a:r>
            <a:endParaRPr kumimoji="0" lang="en-US" sz="2800" b="0" i="0" u="none" strike="noStrike" kern="1200" cap="none" spc="0" normalizeH="0" baseline="0" noProof="0" dirty="0">
              <a:ln>
                <a:noFill/>
              </a:ln>
              <a:solidFill>
                <a:srgbClr val="000000"/>
              </a:solidFill>
              <a:effectLst/>
              <a:uLnTx/>
              <a:uFillTx/>
              <a:latin typeface="+mn-lt"/>
              <a:ea typeface="+mn-ea"/>
              <a:cs typeface="+mn-cs"/>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Determining the Number of Leaves on a Tree </a:t>
            </a:r>
          </a:p>
        </p:txBody>
      </p:sp>
      <p:sp>
        <p:nvSpPr>
          <p:cNvPr id="3" name="Content Placeholder 2"/>
          <p:cNvSpPr>
            <a:spLocks noGrp="1"/>
          </p:cNvSpPr>
          <p:nvPr>
            <p:ph idx="1"/>
          </p:nvPr>
        </p:nvSpPr>
        <p:spPr/>
        <p:txBody>
          <a:bodyPr/>
          <a:lstStyle/>
          <a:p>
            <a:r>
              <a:rPr lang="en-US" dirty="0"/>
              <a:t>Determine the number of leaves on the tree </a:t>
            </a:r>
            <a:r>
              <a:rPr lang="en-US" i="1" dirty="0"/>
              <a:t>T.</a:t>
            </a:r>
          </a:p>
          <a:p>
            <a:endParaRPr lang="en-US" dirty="0"/>
          </a:p>
        </p:txBody>
      </p:sp>
      <p:pic>
        <p:nvPicPr>
          <p:cNvPr id="11265" name="Picture 1"/>
          <p:cNvPicPr>
            <a:picLocks noChangeAspect="1" noChangeArrowheads="1"/>
          </p:cNvPicPr>
          <p:nvPr/>
        </p:nvPicPr>
        <p:blipFill>
          <a:blip r:embed="rId2"/>
          <a:srcRect/>
          <a:stretch>
            <a:fillRect/>
          </a:stretch>
        </p:blipFill>
        <p:spPr bwMode="auto">
          <a:xfrm>
            <a:off x="1148797" y="1965960"/>
            <a:ext cx="6846406" cy="3749040"/>
          </a:xfrm>
          <a:prstGeom prst="rect">
            <a:avLst/>
          </a:prstGeom>
          <a:noFill/>
          <a:ln w="9525">
            <a:noFill/>
            <a:miter lim="800000"/>
            <a:headEnd/>
            <a:tailEnd/>
          </a:ln>
          <a:effectLst/>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Determining the Number of Leaves on a Tree (cont.)</a:t>
            </a:r>
          </a:p>
        </p:txBody>
      </p:sp>
      <p:sp>
        <p:nvSpPr>
          <p:cNvPr id="3" name="Content Placeholder 2"/>
          <p:cNvSpPr>
            <a:spLocks noGrp="1"/>
          </p:cNvSpPr>
          <p:nvPr>
            <p:ph idx="1"/>
          </p:nvPr>
        </p:nvSpPr>
        <p:spPr/>
        <p:txBody>
          <a:bodyPr/>
          <a:lstStyle/>
          <a:p>
            <a:r>
              <a:rPr lang="en-US" b="1" dirty="0"/>
              <a:t>Solution </a:t>
            </a:r>
          </a:p>
          <a:p>
            <a:r>
              <a:rPr lang="en-US" dirty="0"/>
              <a:t>To find the leaves in </a:t>
            </a:r>
            <a:r>
              <a:rPr lang="en-US" i="1" dirty="0"/>
              <a:t>T</a:t>
            </a:r>
            <a:r>
              <a:rPr lang="en-US" dirty="0"/>
              <a:t>, we need to look for vertices of degree 1. These will be vertices with only one edge connected to them. We’ve circled the leaves in the following diagram.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Determining the Number of Leaves on a Tree (cont.)</a:t>
            </a:r>
          </a:p>
        </p:txBody>
      </p:sp>
      <p:sp>
        <p:nvSpPr>
          <p:cNvPr id="3" name="Content Placeholder 2"/>
          <p:cNvSpPr>
            <a:spLocks noGrp="1"/>
          </p:cNvSpPr>
          <p:nvPr>
            <p:ph idx="1"/>
          </p:nvPr>
        </p:nvSpPr>
        <p:spPr/>
        <p:txBody>
          <a:bodyPr/>
          <a:lstStyle/>
          <a:p>
            <a:endParaRPr lang="en-US" dirty="0"/>
          </a:p>
          <a:p>
            <a:endParaRPr lang="en-US" dirty="0"/>
          </a:p>
          <a:p>
            <a:endParaRPr lang="en-US" dirty="0"/>
          </a:p>
          <a:p>
            <a:endParaRPr lang="en-US" dirty="0"/>
          </a:p>
          <a:p>
            <a:endParaRPr lang="en-US" dirty="0"/>
          </a:p>
          <a:p>
            <a:endParaRPr lang="en-US" dirty="0"/>
          </a:p>
          <a:p>
            <a:endParaRPr lang="en-US" dirty="0"/>
          </a:p>
          <a:p>
            <a:r>
              <a:rPr lang="en-US" dirty="0"/>
              <a:t>There are </a:t>
            </a:r>
            <a:r>
              <a:rPr lang="en-US" dirty="0">
                <a:solidFill>
                  <a:srgbClr val="FF0000"/>
                </a:solidFill>
              </a:rPr>
              <a:t>13 leaves </a:t>
            </a:r>
            <a:r>
              <a:rPr lang="en-US" dirty="0"/>
              <a:t>on tree </a:t>
            </a:r>
            <a:r>
              <a:rPr lang="en-US" i="1" dirty="0"/>
              <a:t>T.</a:t>
            </a:r>
            <a:endParaRPr lang="en-US" dirty="0"/>
          </a:p>
        </p:txBody>
      </p:sp>
      <p:pic>
        <p:nvPicPr>
          <p:cNvPr id="48129" name="Picture 1"/>
          <p:cNvPicPr>
            <a:picLocks noChangeAspect="1" noChangeArrowheads="1"/>
          </p:cNvPicPr>
          <p:nvPr/>
        </p:nvPicPr>
        <p:blipFill>
          <a:blip r:embed="rId2"/>
          <a:srcRect/>
          <a:stretch>
            <a:fillRect/>
          </a:stretch>
        </p:blipFill>
        <p:spPr bwMode="auto">
          <a:xfrm>
            <a:off x="1529746" y="1356360"/>
            <a:ext cx="6084509" cy="3291840"/>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Number of Leaves on a Tree </a:t>
            </a:r>
          </a:p>
        </p:txBody>
      </p:sp>
      <p:sp>
        <p:nvSpPr>
          <p:cNvPr id="4" name="Content Placeholder 2"/>
          <p:cNvSpPr txBox="1">
            <a:spLocks/>
          </p:cNvSpPr>
          <p:nvPr/>
        </p:nvSpPr>
        <p:spPr>
          <a:xfrm>
            <a:off x="457200" y="1280161"/>
            <a:ext cx="8229600" cy="2453639"/>
          </a:xfrm>
          <a:prstGeom prst="rect">
            <a:avLst/>
          </a:prstGeom>
          <a:solidFill>
            <a:srgbClr val="FFFFCC"/>
          </a:solidFill>
          <a:ln w="28575">
            <a:solidFill>
              <a:srgbClr val="000000"/>
            </a:solidFill>
          </a:ln>
        </p:spPr>
        <p:txBody>
          <a:bodyPr wrap="square">
            <a:noAutofit/>
          </a:bodyPr>
          <a:lstStyle/>
          <a:p>
            <a:pPr marL="0" marR="0" lvl="0" indent="0" algn="ctr" defTabSz="914400" rtl="0" eaLnBrk="1" fontAlgn="auto" latinLnBrk="0" hangingPunct="1">
              <a:lnSpc>
                <a:spcPct val="100000"/>
              </a:lnSpc>
              <a:spcBef>
                <a:spcPct val="20000"/>
              </a:spcBef>
              <a:spcAft>
                <a:spcPts val="0"/>
              </a:spcAft>
              <a:buClrTx/>
              <a:buSzTx/>
              <a:buFontTx/>
              <a:buNone/>
              <a:tabLst/>
              <a:defRPr/>
            </a:pPr>
            <a:r>
              <a:rPr kumimoji="0" lang="en-US" sz="2800" b="1" i="0" u="none" strike="noStrike" kern="1200" cap="none" spc="0" normalizeH="0" baseline="0" noProof="0" dirty="0">
                <a:ln>
                  <a:noFill/>
                </a:ln>
                <a:solidFill>
                  <a:srgbClr val="000000"/>
                </a:solidFill>
                <a:effectLst/>
                <a:uLnTx/>
                <a:uFillTx/>
                <a:latin typeface="+mn-lt"/>
                <a:ea typeface="+mn-ea"/>
                <a:cs typeface="+mn-cs"/>
              </a:rPr>
              <a:t>Number of Leaves</a:t>
            </a:r>
            <a:r>
              <a:rPr kumimoji="0" lang="en-US" sz="2800" b="1" i="0" u="none" strike="noStrike" kern="1200" cap="none" spc="0" normalizeH="0" noProof="0" dirty="0">
                <a:ln>
                  <a:noFill/>
                </a:ln>
                <a:solidFill>
                  <a:srgbClr val="000000"/>
                </a:solidFill>
                <a:effectLst/>
                <a:uLnTx/>
                <a:uFillTx/>
                <a:latin typeface="+mn-lt"/>
                <a:ea typeface="+mn-ea"/>
                <a:cs typeface="+mn-cs"/>
              </a:rPr>
              <a:t> on Tree</a:t>
            </a:r>
            <a:endParaRPr kumimoji="0" lang="en-US" sz="2800" b="1" i="0" u="none" strike="noStrike" kern="1200" cap="none" spc="0" normalizeH="0" baseline="0" noProof="0" dirty="0">
              <a:ln>
                <a:noFill/>
              </a:ln>
              <a:solidFill>
                <a:srgbClr val="000000"/>
              </a:solidFill>
              <a:effectLst/>
              <a:uLnTx/>
              <a:uFillTx/>
              <a:latin typeface="+mn-lt"/>
              <a:ea typeface="+mn-ea"/>
              <a:cs typeface="+mn-cs"/>
            </a:endParaRPr>
          </a:p>
          <a:p>
            <a:pPr lvl="0">
              <a:spcBef>
                <a:spcPct val="20000"/>
              </a:spcBef>
            </a:pPr>
            <a:r>
              <a:rPr lang="en-US" sz="2800" dirty="0">
                <a:solidFill>
                  <a:srgbClr val="000000"/>
                </a:solidFill>
              </a:rPr>
              <a:t>If a tree has </a:t>
            </a:r>
            <a:r>
              <a:rPr lang="en-US" sz="2800" i="1" dirty="0">
                <a:solidFill>
                  <a:srgbClr val="000000"/>
                </a:solidFill>
              </a:rPr>
              <a:t>k</a:t>
            </a:r>
            <a:r>
              <a:rPr lang="en-US" sz="2800" dirty="0">
                <a:solidFill>
                  <a:srgbClr val="000000"/>
                </a:solidFill>
              </a:rPr>
              <a:t> vertices with degrees </a:t>
            </a:r>
            <a:r>
              <a:rPr lang="en-US" sz="2800" i="1" dirty="0">
                <a:solidFill>
                  <a:srgbClr val="000000"/>
                </a:solidFill>
              </a:rPr>
              <a:t>d</a:t>
            </a:r>
            <a:r>
              <a:rPr lang="en-US" sz="2800" baseline="-25000" dirty="0">
                <a:solidFill>
                  <a:srgbClr val="000000"/>
                </a:solidFill>
              </a:rPr>
              <a:t>1</a:t>
            </a:r>
            <a:r>
              <a:rPr lang="en-US" sz="2800" dirty="0">
                <a:solidFill>
                  <a:srgbClr val="000000"/>
                </a:solidFill>
              </a:rPr>
              <a:t>, </a:t>
            </a:r>
            <a:r>
              <a:rPr lang="en-US" sz="2800" i="1" dirty="0">
                <a:solidFill>
                  <a:srgbClr val="000000"/>
                </a:solidFill>
              </a:rPr>
              <a:t>d</a:t>
            </a:r>
            <a:r>
              <a:rPr lang="en-US" sz="2800" baseline="-25000" dirty="0">
                <a:solidFill>
                  <a:srgbClr val="000000"/>
                </a:solidFill>
              </a:rPr>
              <a:t>2</a:t>
            </a:r>
            <a:r>
              <a:rPr lang="en-US" sz="2800" dirty="0">
                <a:solidFill>
                  <a:srgbClr val="000000"/>
                </a:solidFill>
              </a:rPr>
              <a:t>, . . . , </a:t>
            </a:r>
            <a:r>
              <a:rPr lang="en-US" sz="2800" i="1" dirty="0" err="1">
                <a:solidFill>
                  <a:srgbClr val="000000"/>
                </a:solidFill>
              </a:rPr>
              <a:t>d</a:t>
            </a:r>
            <a:r>
              <a:rPr lang="en-US" sz="2800" i="1" baseline="-25000" dirty="0" err="1">
                <a:solidFill>
                  <a:srgbClr val="000000"/>
                </a:solidFill>
              </a:rPr>
              <a:t>k</a:t>
            </a:r>
            <a:r>
              <a:rPr lang="en-US" sz="2800" dirty="0">
                <a:solidFill>
                  <a:srgbClr val="000000"/>
                </a:solidFill>
              </a:rPr>
              <a:t>, each greater than 1, then the </a:t>
            </a:r>
            <a:r>
              <a:rPr lang="en-US" sz="2800" b="1" dirty="0">
                <a:solidFill>
                  <a:srgbClr val="C00000"/>
                </a:solidFill>
              </a:rPr>
              <a:t>number of leaves on the tree </a:t>
            </a:r>
          </a:p>
          <a:p>
            <a:pPr lvl="0">
              <a:lnSpc>
                <a:spcPct val="150000"/>
              </a:lnSpc>
              <a:spcBef>
                <a:spcPct val="20000"/>
              </a:spcBef>
            </a:pPr>
            <a:r>
              <a:rPr lang="en-US" sz="2800" dirty="0">
                <a:solidFill>
                  <a:srgbClr val="000000"/>
                </a:solidFill>
              </a:rPr>
              <a:t>is </a:t>
            </a:r>
          </a:p>
          <a:p>
            <a:pPr lvl="0">
              <a:spcBef>
                <a:spcPct val="20000"/>
              </a:spcBef>
            </a:pPr>
            <a:endParaRPr kumimoji="0" lang="en-US" sz="2800" b="0" u="none" strike="noStrike" kern="1200" cap="none" spc="0" normalizeH="0" baseline="0" noProof="0" dirty="0">
              <a:ln>
                <a:noFill/>
              </a:ln>
              <a:solidFill>
                <a:srgbClr val="000000"/>
              </a:solidFill>
              <a:effectLst/>
              <a:uLnTx/>
              <a:uFillTx/>
              <a:latin typeface="+mn-lt"/>
              <a:ea typeface="+mn-ea"/>
              <a:cs typeface="+mn-cs"/>
            </a:endParaRPr>
          </a:p>
        </p:txBody>
      </p:sp>
      <p:graphicFrame>
        <p:nvGraphicFramePr>
          <p:cNvPr id="8194" name="Object 2"/>
          <p:cNvGraphicFramePr>
            <a:graphicFrameLocks noChangeAspect="1"/>
          </p:cNvGraphicFramePr>
          <p:nvPr/>
        </p:nvGraphicFramePr>
        <p:xfrm>
          <a:off x="838200" y="2705100"/>
          <a:ext cx="1955800" cy="952500"/>
        </p:xfrm>
        <a:graphic>
          <a:graphicData uri="http://schemas.openxmlformats.org/presentationml/2006/ole">
            <mc:AlternateContent xmlns:mc="http://schemas.openxmlformats.org/markup-compatibility/2006">
              <mc:Choice xmlns:v="urn:schemas-microsoft-com:vml" Requires="v">
                <p:oleObj spid="_x0000_s8211" name="Equation" r:id="rId3" imgW="1955520" imgH="952200" progId="Equation.DSMT4">
                  <p:embed/>
                </p:oleObj>
              </mc:Choice>
              <mc:Fallback>
                <p:oleObj name="Equation" r:id="rId3" imgW="1955520" imgH="9522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8200" y="2705100"/>
                        <a:ext cx="19558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Determining the Number of Leaves on a Tree </a:t>
            </a:r>
          </a:p>
        </p:txBody>
      </p:sp>
      <p:sp>
        <p:nvSpPr>
          <p:cNvPr id="3" name="Content Placeholder 2"/>
          <p:cNvSpPr>
            <a:spLocks noGrp="1"/>
          </p:cNvSpPr>
          <p:nvPr>
            <p:ph idx="1"/>
          </p:nvPr>
        </p:nvSpPr>
        <p:spPr/>
        <p:txBody>
          <a:bodyPr/>
          <a:lstStyle/>
          <a:p>
            <a:r>
              <a:rPr lang="en-US" dirty="0"/>
              <a:t>Governor Airlines has airport hubs in seven cities. Those seven cities have connecting flights to 2, 3, 6, 8, 7, 4, and 5 cities respectively. If the graph formed by joining each pair of available flights is a tree, how many different destinations does Governor Airlines fly to? </a:t>
            </a:r>
          </a:p>
          <a:p>
            <a:r>
              <a:rPr lang="en-US" b="1" dirty="0"/>
              <a:t>Solution </a:t>
            </a:r>
          </a:p>
          <a:p>
            <a:r>
              <a:rPr lang="en-US" dirty="0"/>
              <a:t>The total number of destinations is the number of vertices in the tree. That number of vertices consists of the number of leaves on the tree as well as the internal vertices.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Tree</a:t>
            </a:r>
          </a:p>
        </p:txBody>
      </p:sp>
      <p:sp>
        <p:nvSpPr>
          <p:cNvPr id="3" name="Content Placeholder 2"/>
          <p:cNvSpPr>
            <a:spLocks noGrp="1"/>
          </p:cNvSpPr>
          <p:nvPr>
            <p:ph idx="1"/>
          </p:nvPr>
        </p:nvSpPr>
        <p:spPr>
          <a:xfrm>
            <a:off x="457200" y="1280160"/>
            <a:ext cx="8229600" cy="1040285"/>
          </a:xfrm>
          <a:solidFill>
            <a:srgbClr val="FFFFCC"/>
          </a:solidFill>
          <a:ln w="28575">
            <a:solidFill>
              <a:srgbClr val="000000"/>
            </a:solidFill>
          </a:ln>
        </p:spPr>
        <p:txBody>
          <a:bodyPr>
            <a:spAutoFit/>
          </a:bodyPr>
          <a:lstStyle/>
          <a:p>
            <a:pPr algn="ctr"/>
            <a:r>
              <a:rPr lang="en-US" b="1" dirty="0">
                <a:solidFill>
                  <a:srgbClr val="000000"/>
                </a:solidFill>
              </a:rPr>
              <a:t>Tree </a:t>
            </a:r>
          </a:p>
          <a:p>
            <a:r>
              <a:rPr lang="en-US" dirty="0">
                <a:solidFill>
                  <a:srgbClr val="000000"/>
                </a:solidFill>
              </a:rPr>
              <a:t>A connected graph with no cycles is called a </a:t>
            </a:r>
            <a:r>
              <a:rPr lang="en-US" b="1" dirty="0">
                <a:solidFill>
                  <a:srgbClr val="C00000"/>
                </a:solidFill>
              </a:rPr>
              <a:t>tree</a:t>
            </a:r>
            <a:r>
              <a:rPr lang="en-US" dirty="0">
                <a:solidFill>
                  <a:srgbClr val="000000"/>
                </a:solidFill>
              </a:rPr>
              <a:t>. </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Determining the Number of Leaves on a Tree (cont.)</a:t>
            </a:r>
          </a:p>
        </p:txBody>
      </p:sp>
      <p:sp>
        <p:nvSpPr>
          <p:cNvPr id="3" name="Content Placeholder 2"/>
          <p:cNvSpPr>
            <a:spLocks noGrp="1"/>
          </p:cNvSpPr>
          <p:nvPr>
            <p:ph idx="1"/>
          </p:nvPr>
        </p:nvSpPr>
        <p:spPr/>
        <p:txBody>
          <a:bodyPr/>
          <a:lstStyle/>
          <a:p>
            <a:r>
              <a:rPr lang="en-US" dirty="0"/>
              <a:t>We know that there are seven internal vertices representing the seven airport hubs. To complete the number of destinations, we need to know the number of leaves. </a:t>
            </a:r>
          </a:p>
          <a:p>
            <a:r>
              <a:rPr lang="en-US" dirty="0"/>
              <a:t>The formula for the number of leaves is</a:t>
            </a:r>
          </a:p>
          <a:p>
            <a:endParaRPr lang="en-US" dirty="0"/>
          </a:p>
          <a:p>
            <a:endParaRPr lang="en-US" dirty="0"/>
          </a:p>
          <a:p>
            <a:r>
              <a:rPr lang="en-US" dirty="0"/>
              <a:t>where </a:t>
            </a:r>
            <a:r>
              <a:rPr lang="en-US" i="1" dirty="0"/>
              <a:t>k</a:t>
            </a:r>
            <a:r>
              <a:rPr lang="en-US" dirty="0"/>
              <a:t> is the number of vertices with degree greater than 1. </a:t>
            </a:r>
          </a:p>
        </p:txBody>
      </p:sp>
      <p:graphicFrame>
        <p:nvGraphicFramePr>
          <p:cNvPr id="9218" name="Object 2"/>
          <p:cNvGraphicFramePr>
            <a:graphicFrameLocks noChangeAspect="1"/>
          </p:cNvGraphicFramePr>
          <p:nvPr>
            <p:extLst>
              <p:ext uri="{D42A27DB-BD31-4B8C-83A1-F6EECF244321}">
                <p14:modId xmlns:p14="http://schemas.microsoft.com/office/powerpoint/2010/main" val="876326803"/>
              </p:ext>
            </p:extLst>
          </p:nvPr>
        </p:nvGraphicFramePr>
        <p:xfrm>
          <a:off x="3594100" y="3733800"/>
          <a:ext cx="1930400" cy="952500"/>
        </p:xfrm>
        <a:graphic>
          <a:graphicData uri="http://schemas.openxmlformats.org/presentationml/2006/ole">
            <mc:AlternateContent xmlns:mc="http://schemas.openxmlformats.org/markup-compatibility/2006">
              <mc:Choice xmlns:v="urn:schemas-microsoft-com:vml" Requires="v">
                <p:oleObj spid="_x0000_s9235" name="Equation" r:id="rId3" imgW="1930320" imgH="952200" progId="Equation.DSMT4">
                  <p:embed/>
                </p:oleObj>
              </mc:Choice>
              <mc:Fallback>
                <p:oleObj name="Equation" r:id="rId3" imgW="1930320" imgH="952200" progId="Equation.DSMT4">
                  <p:embed/>
                  <p:pic>
                    <p:nvPicPr>
                      <p:cNvPr id="0" name="Picture 2"/>
                      <p:cNvPicPr>
                        <a:picLocks noChangeAspect="1" noChangeArrowheads="1"/>
                      </p:cNvPicPr>
                      <p:nvPr/>
                    </p:nvPicPr>
                    <p:blipFill>
                      <a:blip r:embed="rId4"/>
                      <a:srcRect/>
                      <a:stretch>
                        <a:fillRect/>
                      </a:stretch>
                    </p:blipFill>
                    <p:spPr bwMode="auto">
                      <a:xfrm>
                        <a:off x="3594100" y="3733800"/>
                        <a:ext cx="19304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1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Determining the Number of Leaves on a Tree (cont.)</a:t>
            </a:r>
          </a:p>
        </p:txBody>
      </p:sp>
      <p:sp>
        <p:nvSpPr>
          <p:cNvPr id="3" name="Content Placeholder 2"/>
          <p:cNvSpPr>
            <a:spLocks noGrp="1"/>
          </p:cNvSpPr>
          <p:nvPr>
            <p:ph idx="1"/>
          </p:nvPr>
        </p:nvSpPr>
        <p:spPr/>
        <p:txBody>
          <a:bodyPr/>
          <a:lstStyle/>
          <a:p>
            <a:r>
              <a:rPr lang="en-US" dirty="0"/>
              <a:t>So, the number of leaves will be calculated as follows. </a:t>
            </a:r>
          </a:p>
          <a:p>
            <a:endParaRPr lang="en-US" dirty="0"/>
          </a:p>
          <a:p>
            <a:endParaRPr lang="en-US" dirty="0"/>
          </a:p>
          <a:p>
            <a:endParaRPr lang="en-US" dirty="0"/>
          </a:p>
          <a:p>
            <a:r>
              <a:rPr lang="en-US" dirty="0"/>
              <a:t>Adding this to the number of airport hubs, the total number of destinations the airline serves is </a:t>
            </a:r>
            <a:r>
              <a:rPr lang="en-US" dirty="0">
                <a:solidFill>
                  <a:srgbClr val="000099"/>
                </a:solidFill>
              </a:rPr>
              <a:t>23 + 7 </a:t>
            </a:r>
            <a:r>
              <a:rPr lang="en-US" dirty="0">
                <a:solidFill>
                  <a:srgbClr val="FF0000"/>
                </a:solidFill>
              </a:rPr>
              <a:t>= 30</a:t>
            </a:r>
            <a:r>
              <a:rPr lang="en-US" dirty="0">
                <a:solidFill>
                  <a:srgbClr val="1F497D"/>
                </a:solidFill>
              </a:rPr>
              <a:t>.</a:t>
            </a:r>
            <a:r>
              <a:rPr lang="en-US" dirty="0">
                <a:solidFill>
                  <a:srgbClr val="FF0000"/>
                </a:solidFill>
              </a:rPr>
              <a:t> </a:t>
            </a:r>
          </a:p>
        </p:txBody>
      </p:sp>
      <p:graphicFrame>
        <p:nvGraphicFramePr>
          <p:cNvPr id="10243" name="Object 3"/>
          <p:cNvGraphicFramePr>
            <a:graphicFrameLocks noChangeAspect="1"/>
          </p:cNvGraphicFramePr>
          <p:nvPr/>
        </p:nvGraphicFramePr>
        <p:xfrm>
          <a:off x="1143000" y="2057400"/>
          <a:ext cx="6591300" cy="469900"/>
        </p:xfrm>
        <a:graphic>
          <a:graphicData uri="http://schemas.openxmlformats.org/presentationml/2006/ole">
            <mc:AlternateContent xmlns:mc="http://schemas.openxmlformats.org/markup-compatibility/2006">
              <mc:Choice xmlns:v="urn:schemas-microsoft-com:vml" Requires="v">
                <p:oleObj spid="_x0000_s10277" name="Equation" r:id="rId3" imgW="6591240" imgH="469800" progId="Equation.DSMT4">
                  <p:embed/>
                </p:oleObj>
              </mc:Choice>
              <mc:Fallback>
                <p:oleObj name="Equation" r:id="rId3" imgW="6591240" imgH="4698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43000" y="2057400"/>
                        <a:ext cx="6591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4" name="Object 4"/>
          <p:cNvGraphicFramePr>
            <a:graphicFrameLocks noChangeAspect="1"/>
          </p:cNvGraphicFramePr>
          <p:nvPr/>
        </p:nvGraphicFramePr>
        <p:xfrm>
          <a:off x="5946444" y="2702256"/>
          <a:ext cx="647700" cy="292100"/>
        </p:xfrm>
        <a:graphic>
          <a:graphicData uri="http://schemas.openxmlformats.org/presentationml/2006/ole">
            <mc:AlternateContent xmlns:mc="http://schemas.openxmlformats.org/markup-compatibility/2006">
              <mc:Choice xmlns:v="urn:schemas-microsoft-com:vml" Requires="v">
                <p:oleObj spid="_x0000_s10278" name="Equation" r:id="rId5" imgW="647640" imgH="291960" progId="Equation.DSMT4">
                  <p:embed/>
                </p:oleObj>
              </mc:Choice>
              <mc:Fallback>
                <p:oleObj name="Equation" r:id="rId5" imgW="647640" imgH="2919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946444" y="2702256"/>
                        <a:ext cx="647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Figure 1: Trees vs. Non-Trees</a:t>
            </a:r>
          </a:p>
        </p:txBody>
      </p:sp>
      <p:pic>
        <p:nvPicPr>
          <p:cNvPr id="4" name="Content Placeholder 3" descr="Screen Clipping"/>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857840" y="1279525"/>
            <a:ext cx="5428319" cy="4572000"/>
          </a:xfrm>
        </p:spPr>
      </p:pic>
    </p:spTree>
    <p:extLst>
      <p:ext uri="{BB962C8B-B14F-4D97-AF65-F5344CB8AC3E}">
        <p14:creationId xmlns:p14="http://schemas.microsoft.com/office/powerpoint/2010/main" val="19003914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Identifying Trees</a:t>
            </a:r>
          </a:p>
        </p:txBody>
      </p:sp>
      <p:sp>
        <p:nvSpPr>
          <p:cNvPr id="3" name="Content Placeholder 2"/>
          <p:cNvSpPr>
            <a:spLocks noGrp="1"/>
          </p:cNvSpPr>
          <p:nvPr>
            <p:ph idx="1"/>
          </p:nvPr>
        </p:nvSpPr>
        <p:spPr/>
        <p:txBody>
          <a:bodyPr/>
          <a:lstStyle/>
          <a:p>
            <a:r>
              <a:rPr lang="en-US" dirty="0"/>
              <a:t>Determine if each of the following graphs is a tree.</a:t>
            </a:r>
          </a:p>
        </p:txBody>
      </p:sp>
      <p:pic>
        <p:nvPicPr>
          <p:cNvPr id="32770" name="Picture 2"/>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33400" y="1774208"/>
            <a:ext cx="6819900" cy="2095500"/>
          </a:xfrm>
          <a:prstGeom prst="rect">
            <a:avLst/>
          </a:prstGeom>
          <a:noFill/>
          <a:ln w="9525">
            <a:noFill/>
            <a:miter lim="800000"/>
            <a:headEnd/>
            <a:tailEnd/>
          </a:ln>
          <a:effectLst/>
        </p:spPr>
      </p:pic>
      <p:pic>
        <p:nvPicPr>
          <p:cNvPr id="32771" name="Picture 3"/>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533400" y="3858904"/>
            <a:ext cx="2600325" cy="2181225"/>
          </a:xfrm>
          <a:prstGeom prst="rect">
            <a:avLst/>
          </a:prstGeom>
          <a:noFill/>
          <a:ln w="9525">
            <a:noFill/>
            <a:miter lim="800000"/>
            <a:headEnd/>
            <a:tailEnd/>
          </a:ln>
          <a:effec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Identifying Trees (cont.)</a:t>
            </a:r>
          </a:p>
        </p:txBody>
      </p:sp>
      <p:sp>
        <p:nvSpPr>
          <p:cNvPr id="3" name="Content Placeholder 2"/>
          <p:cNvSpPr>
            <a:spLocks noGrp="1"/>
          </p:cNvSpPr>
          <p:nvPr>
            <p:ph idx="1"/>
          </p:nvPr>
        </p:nvSpPr>
        <p:spPr/>
        <p:txBody>
          <a:bodyPr/>
          <a:lstStyle/>
          <a:p>
            <a:r>
              <a:rPr lang="en-US" b="1" dirty="0"/>
              <a:t>Solution </a:t>
            </a:r>
          </a:p>
          <a:p>
            <a:pPr marL="341313" indent="-341313"/>
            <a:r>
              <a:rPr lang="en-US" b="1" dirty="0"/>
              <a:t>a. </a:t>
            </a:r>
            <a:r>
              <a:rPr lang="en-US" dirty="0"/>
              <a:t>Although </a:t>
            </a:r>
            <a:r>
              <a:rPr lang="en-US" i="1" dirty="0"/>
              <a:t>G</a:t>
            </a:r>
            <a:r>
              <a:rPr lang="en-US" baseline="-25000" dirty="0"/>
              <a:t>1</a:t>
            </a:r>
            <a:r>
              <a:rPr lang="en-US" dirty="0"/>
              <a:t> does not have a cycle in it, it is not a connected graph because there is not a path between vertex </a:t>
            </a:r>
            <a:r>
              <a:rPr lang="en-US" i="1" dirty="0"/>
              <a:t>f</a:t>
            </a:r>
            <a:r>
              <a:rPr lang="en-US" dirty="0"/>
              <a:t> and other vertices. Therefore, it is not a tree. </a:t>
            </a:r>
          </a:p>
        </p:txBody>
      </p:sp>
      <p:pic>
        <p:nvPicPr>
          <p:cNvPr id="5" name="Picture 4"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71735" y="3581400"/>
            <a:ext cx="2000529" cy="183858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Identifying Trees (cont.)</a:t>
            </a:r>
          </a:p>
        </p:txBody>
      </p:sp>
      <p:sp>
        <p:nvSpPr>
          <p:cNvPr id="3" name="Content Placeholder 2"/>
          <p:cNvSpPr>
            <a:spLocks noGrp="1"/>
          </p:cNvSpPr>
          <p:nvPr>
            <p:ph idx="1"/>
          </p:nvPr>
        </p:nvSpPr>
        <p:spPr>
          <a:xfrm>
            <a:off x="457200" y="1280160"/>
            <a:ext cx="5029200" cy="4572000"/>
          </a:xfrm>
        </p:spPr>
        <p:txBody>
          <a:bodyPr/>
          <a:lstStyle/>
          <a:p>
            <a:pPr marL="341313" indent="-341313"/>
            <a:r>
              <a:rPr lang="en-US" b="1" dirty="0"/>
              <a:t>b. </a:t>
            </a:r>
            <a:r>
              <a:rPr lang="en-US" i="1" dirty="0"/>
              <a:t>G</a:t>
            </a:r>
            <a:r>
              <a:rPr lang="en-US" baseline="-25000" dirty="0"/>
              <a:t>2</a:t>
            </a:r>
            <a:r>
              <a:rPr lang="en-US" dirty="0"/>
              <a:t> is not a tree because there is a cycle among the vertices </a:t>
            </a:r>
            <a:r>
              <a:rPr lang="en-US" i="1" dirty="0"/>
              <a:t>v</a:t>
            </a:r>
            <a:r>
              <a:rPr lang="en-US" dirty="0"/>
              <a:t>, </a:t>
            </a:r>
            <a:r>
              <a:rPr lang="en-US" i="1" dirty="0"/>
              <a:t>x</a:t>
            </a:r>
            <a:r>
              <a:rPr lang="en-US" dirty="0"/>
              <a:t>, and </a:t>
            </a:r>
            <a:r>
              <a:rPr lang="en-US" i="1" dirty="0"/>
              <a:t>y</a:t>
            </a:r>
            <a:r>
              <a:rPr lang="en-US" dirty="0"/>
              <a:t>. </a:t>
            </a:r>
          </a:p>
          <a:p>
            <a:pPr marL="341313" indent="-341313"/>
            <a:endParaRPr lang="en-US" dirty="0"/>
          </a:p>
          <a:p>
            <a:pPr marL="341313" indent="-341313"/>
            <a:endParaRPr lang="en-US" dirty="0"/>
          </a:p>
          <a:p>
            <a:pPr marL="341313" indent="-341313"/>
            <a:r>
              <a:rPr lang="en-US" b="1" dirty="0"/>
              <a:t>c. </a:t>
            </a:r>
            <a:r>
              <a:rPr lang="en-US" i="1" dirty="0"/>
              <a:t>G</a:t>
            </a:r>
            <a:r>
              <a:rPr lang="en-US" baseline="-25000" dirty="0"/>
              <a:t>3</a:t>
            </a:r>
            <a:r>
              <a:rPr lang="en-US" dirty="0"/>
              <a:t> is a tree because it is a connected graph without any cycles.</a:t>
            </a:r>
          </a:p>
        </p:txBody>
      </p:sp>
      <p:pic>
        <p:nvPicPr>
          <p:cNvPr id="4" name="Picture 3"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86154" y="1219200"/>
            <a:ext cx="2295846" cy="1914792"/>
          </a:xfrm>
          <a:prstGeom prst="rect">
            <a:avLst/>
          </a:prstGeom>
        </p:spPr>
      </p:pic>
      <p:pic>
        <p:nvPicPr>
          <p:cNvPr id="5" name="Picture 4" descr="Screen Clipp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10018" y="3581400"/>
            <a:ext cx="2019582" cy="1905266"/>
          </a:xfrm>
          <a:prstGeom prst="rect">
            <a:avLst/>
          </a:prstGeom>
        </p:spPr>
      </p:pic>
    </p:spTree>
    <p:extLst>
      <p:ext uri="{BB962C8B-B14F-4D97-AF65-F5344CB8AC3E}">
        <p14:creationId xmlns:p14="http://schemas.microsoft.com/office/powerpoint/2010/main" val="39993490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Tree Theorem</a:t>
            </a:r>
          </a:p>
        </p:txBody>
      </p:sp>
      <p:sp>
        <p:nvSpPr>
          <p:cNvPr id="3" name="Content Placeholder 2"/>
          <p:cNvSpPr>
            <a:spLocks noGrp="1"/>
          </p:cNvSpPr>
          <p:nvPr>
            <p:ph idx="1"/>
          </p:nvPr>
        </p:nvSpPr>
        <p:spPr>
          <a:xfrm>
            <a:off x="457200" y="1280160"/>
            <a:ext cx="8229600" cy="1557349"/>
          </a:xfrm>
          <a:solidFill>
            <a:srgbClr val="FFFFCC"/>
          </a:solidFill>
          <a:ln w="28575">
            <a:solidFill>
              <a:srgbClr val="000000"/>
            </a:solidFill>
          </a:ln>
        </p:spPr>
        <p:txBody>
          <a:bodyPr>
            <a:spAutoFit/>
          </a:bodyPr>
          <a:lstStyle/>
          <a:p>
            <a:pPr algn="ctr"/>
            <a:r>
              <a:rPr lang="en-US" b="1" dirty="0">
                <a:solidFill>
                  <a:srgbClr val="000000"/>
                </a:solidFill>
              </a:rPr>
              <a:t>Tree Theorem </a:t>
            </a:r>
          </a:p>
          <a:p>
            <a:r>
              <a:rPr lang="en-US" dirty="0">
                <a:solidFill>
                  <a:srgbClr val="000000"/>
                </a:solidFill>
              </a:rPr>
              <a:t>Let graph </a:t>
            </a:r>
            <a:r>
              <a:rPr lang="en-US" i="1" dirty="0">
                <a:solidFill>
                  <a:srgbClr val="000000"/>
                </a:solidFill>
              </a:rPr>
              <a:t>T</a:t>
            </a:r>
            <a:r>
              <a:rPr lang="en-US" dirty="0">
                <a:solidFill>
                  <a:srgbClr val="000000"/>
                </a:solidFill>
              </a:rPr>
              <a:t> be a tree on </a:t>
            </a:r>
            <a:r>
              <a:rPr lang="en-US" i="1" dirty="0">
                <a:solidFill>
                  <a:srgbClr val="000000"/>
                </a:solidFill>
              </a:rPr>
              <a:t>v</a:t>
            </a:r>
            <a:r>
              <a:rPr lang="en-US" dirty="0">
                <a:solidFill>
                  <a:srgbClr val="000000"/>
                </a:solidFill>
              </a:rPr>
              <a:t> vertices. Then, graph </a:t>
            </a:r>
            <a:r>
              <a:rPr lang="en-US" i="1" dirty="0">
                <a:solidFill>
                  <a:srgbClr val="000000"/>
                </a:solidFill>
              </a:rPr>
              <a:t>T</a:t>
            </a:r>
            <a:r>
              <a:rPr lang="en-US" dirty="0">
                <a:solidFill>
                  <a:srgbClr val="000000"/>
                </a:solidFill>
              </a:rPr>
              <a:t> has </a:t>
            </a:r>
          </a:p>
          <a:p>
            <a:r>
              <a:rPr lang="en-US" i="1" dirty="0">
                <a:solidFill>
                  <a:srgbClr val="000000"/>
                </a:solidFill>
              </a:rPr>
              <a:t>v</a:t>
            </a:r>
            <a:r>
              <a:rPr lang="en-US" dirty="0">
                <a:solidFill>
                  <a:srgbClr val="000000"/>
                </a:solidFill>
              </a:rPr>
              <a:t> – 1 edges.</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accent3"/>
        </a:solidFill>
        <a:ln w="28575">
          <a:solidFill>
            <a:srgbClr val="000000"/>
          </a:solidFill>
        </a:ln>
      </a:spPr>
      <a:bodyPr wrap="square">
        <a:normAutofit/>
      </a:bodyPr>
      <a:lstStyle>
        <a:defPPr algn="ctr">
          <a:spcBef>
            <a:spcPct val="0"/>
          </a:spcBef>
          <a:buFont typeface="Courier New" pitchFamily="49" charset="0"/>
          <a:buNone/>
          <a:defRPr sz="2800" b="1" dirty="0" smtClean="0">
            <a:solidFill>
              <a:srgbClr val="000000"/>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1376</TotalTime>
  <Words>1963</Words>
  <Application>Microsoft Office PowerPoint</Application>
  <PresentationFormat>On-screen Show (4:3)</PresentationFormat>
  <Paragraphs>149</Paragraphs>
  <Slides>41</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41</vt:i4>
      </vt:variant>
    </vt:vector>
  </HeadingPairs>
  <TitlesOfParts>
    <vt:vector size="46" baseType="lpstr">
      <vt:lpstr>Calibri</vt:lpstr>
      <vt:lpstr>Arial</vt:lpstr>
      <vt:lpstr>Courier New</vt:lpstr>
      <vt:lpstr>Office Theme</vt:lpstr>
      <vt:lpstr>Equation</vt:lpstr>
      <vt:lpstr>Section 13.2</vt:lpstr>
      <vt:lpstr>Objectives</vt:lpstr>
      <vt:lpstr>Trees</vt:lpstr>
      <vt:lpstr>Tree</vt:lpstr>
      <vt:lpstr>Figure 1: Trees vs. Non-Trees</vt:lpstr>
      <vt:lpstr>Example 1: Identifying Trees</vt:lpstr>
      <vt:lpstr>Example 1: Identifying Trees (cont.)</vt:lpstr>
      <vt:lpstr>Example 1: Identifying Trees (cont.)</vt:lpstr>
      <vt:lpstr>Tree Theorem</vt:lpstr>
      <vt:lpstr>Example 2: Determining the Number of Edges Needed for a Tree </vt:lpstr>
      <vt:lpstr>Example 2: Determining the Number of Edges Needed for a Tree (cont.)</vt:lpstr>
      <vt:lpstr>Skill Check #1</vt:lpstr>
      <vt:lpstr>Spanning Tree </vt:lpstr>
      <vt:lpstr>Steps for Constructing a Spanning Tree</vt:lpstr>
      <vt:lpstr>Example 3: Using Spanning Trees </vt:lpstr>
      <vt:lpstr>Example 3: Using Spanning Trees (cont.) </vt:lpstr>
      <vt:lpstr>Example 3: Using Spanning Trees (cont.) </vt:lpstr>
      <vt:lpstr>Example 3: Using Spanning Trees (cont.)</vt:lpstr>
      <vt:lpstr>Example 3: Using Spanning Trees (cont.)</vt:lpstr>
      <vt:lpstr>Example 3: Using Spanning Trees (cont.)</vt:lpstr>
      <vt:lpstr>Example 3: Using Spanning Trees (cont.)</vt:lpstr>
      <vt:lpstr>Example 3: Using Spanning Trees (cont.)</vt:lpstr>
      <vt:lpstr>Skill Check #2</vt:lpstr>
      <vt:lpstr>Steps for Constructing a Minimum-Weight Spanning Tree</vt:lpstr>
      <vt:lpstr>Example 4: Constructing a Minimum‑Weight Spanning Tree </vt:lpstr>
      <vt:lpstr>Example 4: Constructing a Minimum‑Weight Spanning Tree (cont.)</vt:lpstr>
      <vt:lpstr>Example 4: Constructing a Minimum‑Weight Spanning Tree (cont.)</vt:lpstr>
      <vt:lpstr>Example 4: Constructing a Minimum‑Weight Spanning Tree (cont.)</vt:lpstr>
      <vt:lpstr>Example 4: Constructing a Minimum‑Weight Spanning Tree (cont.)</vt:lpstr>
      <vt:lpstr>Example 4: Constructing a Minimum‑Weight Spanning Tree (cont.)</vt:lpstr>
      <vt:lpstr>Example 4: Constructing a Minimum‑Weight Spanning Tree (cont.)</vt:lpstr>
      <vt:lpstr>Example 4: Constructing a Minimum‑Weight Spanning Tree (cont.)</vt:lpstr>
      <vt:lpstr>Example 4: Constructing a Minimum‑Weight Spanning Tree (cont.)</vt:lpstr>
      <vt:lpstr>Leaf</vt:lpstr>
      <vt:lpstr>Example 5: Determining the Number of Leaves on a Tree </vt:lpstr>
      <vt:lpstr>Example 5: Determining the Number of Leaves on a Tree (cont.)</vt:lpstr>
      <vt:lpstr>Example 5: Determining the Number of Leaves on a Tree (cont.)</vt:lpstr>
      <vt:lpstr>Number of Leaves on a Tree </vt:lpstr>
      <vt:lpstr>Example 6: Determining the Number of Leaves on a Tree </vt:lpstr>
      <vt:lpstr>Example 6: Determining the Number of Leaves on a Tree (cont.)</vt:lpstr>
      <vt:lpstr>Example 6: Determining the Number of Leaves on a Tree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dc:title>
  <dc:creator>Hawkes Learning Systems</dc:creator>
  <cp:lastModifiedBy>nagesh</cp:lastModifiedBy>
  <cp:revision>199</cp:revision>
  <dcterms:created xsi:type="dcterms:W3CDTF">2013-04-26T14:43:13Z</dcterms:created>
  <dcterms:modified xsi:type="dcterms:W3CDTF">2018-09-06T06:38:21Z</dcterms:modified>
</cp:coreProperties>
</file>