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300" r:id="rId3"/>
    <p:sldId id="30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302" r:id="rId31"/>
    <p:sldId id="283" r:id="rId32"/>
    <p:sldId id="284" r:id="rId33"/>
    <p:sldId id="285" r:id="rId34"/>
    <p:sldId id="286" r:id="rId35"/>
    <p:sldId id="288" r:id="rId36"/>
    <p:sldId id="290" r:id="rId37"/>
    <p:sldId id="303" r:id="rId38"/>
    <p:sldId id="291" r:id="rId39"/>
    <p:sldId id="292" r:id="rId40"/>
    <p:sldId id="304" r:id="rId41"/>
    <p:sldId id="294" r:id="rId42"/>
    <p:sldId id="295" r:id="rId43"/>
    <p:sldId id="296" r:id="rId44"/>
    <p:sldId id="297" r:id="rId45"/>
    <p:sldId id="299" r:id="rId46"/>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000099"/>
    <a:srgbClr val="FF00FF"/>
    <a:srgbClr val="CCFFCC"/>
    <a:srgbClr val="366092"/>
    <a:srgbClr val="008080"/>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11" autoAdjust="0"/>
    <p:restoredTop sz="94709" autoAdjust="0"/>
  </p:normalViewPr>
  <p:slideViewPr>
    <p:cSldViewPr>
      <p:cViewPr varScale="1">
        <p:scale>
          <a:sx n="71" d="100"/>
          <a:sy n="71" d="100"/>
        </p:scale>
        <p:origin x="138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8/4/2017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smtClean="0">
                <a:solidFill>
                  <a:srgbClr val="1F497D"/>
                </a:solidFill>
                <a:latin typeface="Arial" charset="0"/>
                <a:cs typeface="Arial" charset="0"/>
              </a:rPr>
              <a:t>Section 13.3</a:t>
            </a:r>
            <a:endParaRPr lang="en-US" b="1" dirty="0" smtClean="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pPr>
            <a:r>
              <a:rPr lang="en-US" b="1" i="1" dirty="0" err="1" smtClean="0"/>
              <a:t>Matchings</a:t>
            </a:r>
            <a:r>
              <a:rPr lang="en-US" b="1" i="1" dirty="0" smtClean="0"/>
              <a:t> </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#1 </a:t>
            </a:r>
            <a:endParaRPr lang="en-US" dirty="0"/>
          </a:p>
        </p:txBody>
      </p:sp>
      <p:sp>
        <p:nvSpPr>
          <p:cNvPr id="3"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r>
              <a:rPr lang="en-US" b="1" dirty="0" smtClean="0">
                <a:solidFill>
                  <a:srgbClr val="000000"/>
                </a:solidFill>
              </a:rPr>
              <a:t>Skill Check #1 </a:t>
            </a:r>
          </a:p>
          <a:p>
            <a:r>
              <a:rPr lang="en-US" dirty="0" smtClean="0">
                <a:solidFill>
                  <a:srgbClr val="000000"/>
                </a:solidFill>
              </a:rPr>
              <a:t>Determine if the following graph is bipartite.</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 </a:t>
            </a:r>
            <a:endParaRPr lang="en-US" dirty="0">
              <a:solidFill>
                <a:srgbClr val="000000"/>
              </a:solidFill>
            </a:endParaRPr>
          </a:p>
        </p:txBody>
      </p:sp>
      <p:pic>
        <p:nvPicPr>
          <p:cNvPr id="6451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34640" y="2331287"/>
            <a:ext cx="3474720" cy="1478713"/>
          </a:xfrm>
          <a:prstGeom prst="rect">
            <a:avLst/>
          </a:prstGeom>
          <a:noFill/>
          <a:ln w="9525">
            <a:noFill/>
            <a:miter lim="800000"/>
            <a:headEnd/>
            <a:tailEnd/>
          </a:ln>
          <a:effectLst/>
        </p:spPr>
      </p:pic>
      <p:sp>
        <p:nvSpPr>
          <p:cNvPr id="5" name="Rectangle 4"/>
          <p:cNvSpPr/>
          <p:nvPr/>
        </p:nvSpPr>
        <p:spPr>
          <a:xfrm>
            <a:off x="457200" y="4495800"/>
            <a:ext cx="8229600" cy="1384995"/>
          </a:xfrm>
          <a:prstGeom prst="rect">
            <a:avLst/>
          </a:prstGeom>
        </p:spPr>
        <p:txBody>
          <a:bodyPr>
            <a:spAutoFit/>
          </a:bodyPr>
          <a:lstStyle/>
          <a:p>
            <a:r>
              <a:rPr lang="en-US" sz="2800" dirty="0" smtClean="0">
                <a:solidFill>
                  <a:srgbClr val="000000"/>
                </a:solidFill>
              </a:rPr>
              <a:t>Answer:</a:t>
            </a:r>
          </a:p>
          <a:p>
            <a:r>
              <a:rPr lang="en-US" sz="2800" dirty="0" smtClean="0">
                <a:solidFill>
                  <a:srgbClr val="FF0000"/>
                </a:solidFill>
              </a:rPr>
              <a:t>Yes, the graph is bipartite, since </a:t>
            </a:r>
            <a:r>
              <a:rPr lang="en-US" sz="2800" i="1" dirty="0" smtClean="0">
                <a:solidFill>
                  <a:srgbClr val="FF0000"/>
                </a:solidFill>
              </a:rPr>
              <a:t>a </a:t>
            </a:r>
            <a:r>
              <a:rPr lang="en-US" sz="2800" dirty="0" smtClean="0">
                <a:solidFill>
                  <a:srgbClr val="FF0000"/>
                </a:solidFill>
              </a:rPr>
              <a:t>and</a:t>
            </a:r>
            <a:r>
              <a:rPr lang="en-US" sz="2800" i="1" dirty="0" smtClean="0">
                <a:solidFill>
                  <a:srgbClr val="FF0000"/>
                </a:solidFill>
              </a:rPr>
              <a:t> b </a:t>
            </a:r>
            <a:r>
              <a:rPr lang="en-US" sz="2800" dirty="0" smtClean="0">
                <a:solidFill>
                  <a:srgbClr val="FF0000"/>
                </a:solidFill>
              </a:rPr>
              <a:t>can be the left-hand side and</a:t>
            </a:r>
            <a:r>
              <a:rPr lang="en-US" sz="2800" i="1" dirty="0" smtClean="0">
                <a:solidFill>
                  <a:srgbClr val="FF0000"/>
                </a:solidFill>
              </a:rPr>
              <a:t> c </a:t>
            </a:r>
            <a:r>
              <a:rPr lang="en-US" sz="2800" dirty="0" smtClean="0">
                <a:solidFill>
                  <a:srgbClr val="FF0000"/>
                </a:solidFill>
              </a:rPr>
              <a:t>and</a:t>
            </a:r>
            <a:r>
              <a:rPr lang="en-US" sz="2800" i="1" dirty="0" smtClean="0">
                <a:solidFill>
                  <a:srgbClr val="FF0000"/>
                </a:solidFill>
              </a:rPr>
              <a:t> d </a:t>
            </a:r>
            <a:r>
              <a:rPr lang="en-US" sz="2800" dirty="0" smtClean="0">
                <a:solidFill>
                  <a:srgbClr val="FF0000"/>
                </a:solidFill>
              </a:rPr>
              <a:t>can be the right-hand side.</a:t>
            </a:r>
            <a:r>
              <a:rPr lang="en-US" sz="2800" i="1" dirty="0" smtClean="0">
                <a:solidFill>
                  <a:srgbClr val="FF0000"/>
                </a:solidFill>
              </a:rPr>
              <a:t>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Matching </a:t>
            </a:r>
          </a:p>
          <a:p>
            <a:r>
              <a:rPr lang="en-US" dirty="0" smtClean="0">
                <a:solidFill>
                  <a:srgbClr val="000000"/>
                </a:solidFill>
              </a:rPr>
              <a:t>A </a:t>
            </a:r>
            <a:r>
              <a:rPr lang="en-US" b="1" dirty="0" smtClean="0">
                <a:solidFill>
                  <a:srgbClr val="C00000"/>
                </a:solidFill>
              </a:rPr>
              <a:t>matching</a:t>
            </a:r>
            <a:r>
              <a:rPr lang="en-US" dirty="0" smtClean="0">
                <a:solidFill>
                  <a:srgbClr val="000000"/>
                </a:solidFill>
              </a:rPr>
              <a:t> is a subset of edges in a graph so that each vertex is incident with only one edge.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Neighborhood </a:t>
            </a:r>
          </a:p>
          <a:p>
            <a:r>
              <a:rPr lang="en-US" dirty="0" smtClean="0">
                <a:solidFill>
                  <a:srgbClr val="000000"/>
                </a:solidFill>
              </a:rPr>
              <a:t>If we have a set of vertices </a:t>
            </a:r>
            <a:r>
              <a:rPr lang="en-US" i="1" dirty="0" smtClean="0">
                <a:solidFill>
                  <a:srgbClr val="000000"/>
                </a:solidFill>
              </a:rPr>
              <a:t>A</a:t>
            </a:r>
            <a:r>
              <a:rPr lang="en-US" dirty="0" smtClean="0">
                <a:solidFill>
                  <a:srgbClr val="000000"/>
                </a:solidFill>
              </a:rPr>
              <a:t>, then the </a:t>
            </a:r>
            <a:r>
              <a:rPr lang="en-US" b="1" dirty="0" smtClean="0">
                <a:solidFill>
                  <a:srgbClr val="C00000"/>
                </a:solidFill>
              </a:rPr>
              <a:t>neighborhood</a:t>
            </a:r>
            <a:r>
              <a:rPr lang="en-US" dirty="0" smtClean="0">
                <a:solidFill>
                  <a:srgbClr val="000000"/>
                </a:solidFill>
              </a:rPr>
              <a:t> of</a:t>
            </a:r>
            <a:r>
              <a:rPr lang="en-US" i="1" dirty="0" smtClean="0">
                <a:solidFill>
                  <a:srgbClr val="000000"/>
                </a:solidFill>
              </a:rPr>
              <a:t> A</a:t>
            </a:r>
            <a:r>
              <a:rPr lang="en-US" dirty="0" smtClean="0">
                <a:solidFill>
                  <a:srgbClr val="000000"/>
                </a:solidFill>
              </a:rPr>
              <a:t>, denoted</a:t>
            </a:r>
            <a:r>
              <a:rPr lang="en-US" i="1" dirty="0" smtClean="0">
                <a:solidFill>
                  <a:srgbClr val="000000"/>
                </a:solidFill>
              </a:rPr>
              <a:t> N</a:t>
            </a:r>
            <a:r>
              <a:rPr lang="en-US" dirty="0" smtClean="0">
                <a:solidFill>
                  <a:srgbClr val="000000"/>
                </a:solidFill>
              </a:rPr>
              <a:t>(</a:t>
            </a:r>
            <a:r>
              <a:rPr lang="en-US" i="1" dirty="0" smtClean="0">
                <a:solidFill>
                  <a:srgbClr val="000000"/>
                </a:solidFill>
              </a:rPr>
              <a:t>A</a:t>
            </a:r>
            <a:r>
              <a:rPr lang="en-US" dirty="0" smtClean="0">
                <a:solidFill>
                  <a:srgbClr val="000000"/>
                </a:solidFill>
              </a:rPr>
              <a:t>), is the set of all vertices connected to a vertex in</a:t>
            </a:r>
            <a:r>
              <a:rPr lang="en-US" i="1" dirty="0" smtClean="0">
                <a:solidFill>
                  <a:srgbClr val="000000"/>
                </a:solidFill>
              </a:rPr>
              <a:t> A.</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Identifying a Neighborhood </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A </a:t>
            </a:r>
            <a:r>
              <a:rPr lang="en-US" dirty="0" smtClean="0"/>
              <a:t>be the set of vertices {</a:t>
            </a:r>
            <a:r>
              <a:rPr lang="en-US" i="1" dirty="0" smtClean="0"/>
              <a:t>d, e</a:t>
            </a:r>
            <a:r>
              <a:rPr lang="en-US" dirty="0" smtClean="0"/>
              <a:t>}. Identify the neighborhood of</a:t>
            </a:r>
            <a:r>
              <a:rPr lang="en-US" i="1" dirty="0" smtClean="0"/>
              <a:t> A. </a:t>
            </a:r>
            <a:endParaRPr lang="en-US" dirty="0"/>
          </a:p>
        </p:txBody>
      </p:sp>
      <p:pic>
        <p:nvPicPr>
          <p:cNvPr id="65538" name="Picture 2"/>
          <p:cNvPicPr>
            <a:picLocks noChangeAspect="1" noChangeArrowheads="1"/>
          </p:cNvPicPr>
          <p:nvPr/>
        </p:nvPicPr>
        <p:blipFill>
          <a:blip r:embed="rId2"/>
          <a:srcRect/>
          <a:stretch>
            <a:fillRect/>
          </a:stretch>
        </p:blipFill>
        <p:spPr bwMode="auto">
          <a:xfrm>
            <a:off x="3154680" y="2229962"/>
            <a:ext cx="2834640" cy="3408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Identifying a Neighborhood (cont.)</a:t>
            </a:r>
            <a:endParaRPr lang="en-US" dirty="0"/>
          </a:p>
        </p:txBody>
      </p:sp>
      <p:sp>
        <p:nvSpPr>
          <p:cNvPr id="3" name="Content Placeholder 2"/>
          <p:cNvSpPr>
            <a:spLocks noGrp="1"/>
          </p:cNvSpPr>
          <p:nvPr>
            <p:ph idx="1"/>
          </p:nvPr>
        </p:nvSpPr>
        <p:spPr>
          <a:xfrm>
            <a:off x="457200" y="1280160"/>
            <a:ext cx="4953000" cy="4659737"/>
          </a:xfrm>
        </p:spPr>
        <p:txBody>
          <a:bodyPr wrap="square">
            <a:spAutoFit/>
          </a:bodyPr>
          <a:lstStyle/>
          <a:p>
            <a:r>
              <a:rPr lang="en-US" b="1" dirty="0" smtClean="0"/>
              <a:t>Solution </a:t>
            </a:r>
          </a:p>
          <a:p>
            <a:r>
              <a:rPr lang="en-US" dirty="0" smtClean="0"/>
              <a:t>To find the neighborhood of </a:t>
            </a:r>
            <a:r>
              <a:rPr lang="en-US" i="1" dirty="0" smtClean="0"/>
              <a:t>A</a:t>
            </a:r>
            <a:r>
              <a:rPr lang="en-US" dirty="0" smtClean="0"/>
              <a:t>, we need to find all the vertices on the </a:t>
            </a:r>
            <a:r>
              <a:rPr lang="en-US" dirty="0" err="1" smtClean="0"/>
              <a:t>right‑hand</a:t>
            </a:r>
            <a:r>
              <a:rPr lang="en-US" dirty="0" smtClean="0"/>
              <a:t> side that are incident to the vertices in</a:t>
            </a:r>
            <a:r>
              <a:rPr lang="en-US" i="1" dirty="0" smtClean="0"/>
              <a:t> A</a:t>
            </a:r>
            <a:r>
              <a:rPr lang="en-US" dirty="0" smtClean="0"/>
              <a:t>. Vertex</a:t>
            </a:r>
            <a:r>
              <a:rPr lang="en-US" i="1" dirty="0" smtClean="0"/>
              <a:t> d </a:t>
            </a:r>
            <a:r>
              <a:rPr lang="en-US" dirty="0" smtClean="0"/>
              <a:t>is incident to vertex</a:t>
            </a:r>
            <a:r>
              <a:rPr lang="en-US" i="1" dirty="0" smtClean="0"/>
              <a:t> h </a:t>
            </a:r>
            <a:r>
              <a:rPr lang="en-US" dirty="0" smtClean="0"/>
              <a:t>on the </a:t>
            </a:r>
            <a:r>
              <a:rPr lang="en-US" dirty="0" err="1" smtClean="0"/>
              <a:t>right‑side</a:t>
            </a:r>
            <a:r>
              <a:rPr lang="en-US" dirty="0" smtClean="0"/>
              <a:t> and vertex</a:t>
            </a:r>
            <a:r>
              <a:rPr lang="en-US" i="1" dirty="0" smtClean="0"/>
              <a:t> e </a:t>
            </a:r>
            <a:r>
              <a:rPr lang="en-US" dirty="0" smtClean="0"/>
              <a:t>is incident to both vertices</a:t>
            </a:r>
            <a:r>
              <a:rPr lang="en-US" i="1" dirty="0" smtClean="0"/>
              <a:t> </a:t>
            </a:r>
            <a:r>
              <a:rPr lang="en-US" i="1" dirty="0" err="1" smtClean="0"/>
              <a:t>i</a:t>
            </a:r>
            <a:r>
              <a:rPr lang="en-US" i="1" dirty="0" smtClean="0"/>
              <a:t> </a:t>
            </a:r>
            <a:r>
              <a:rPr lang="en-US" dirty="0" smtClean="0"/>
              <a:t>and </a:t>
            </a:r>
            <a:r>
              <a:rPr lang="en-US" i="1" dirty="0" smtClean="0"/>
              <a:t>j.</a:t>
            </a:r>
          </a:p>
          <a:p>
            <a:endParaRPr lang="pt-BR" dirty="0" smtClean="0"/>
          </a:p>
          <a:p>
            <a:r>
              <a:rPr lang="pt-BR" dirty="0" smtClean="0"/>
              <a:t>So, </a:t>
            </a:r>
            <a:r>
              <a:rPr lang="pt-BR" i="1" dirty="0" smtClean="0">
                <a:solidFill>
                  <a:srgbClr val="FF0000"/>
                </a:solidFill>
              </a:rPr>
              <a:t>N</a:t>
            </a:r>
            <a:r>
              <a:rPr lang="pt-BR" dirty="0" smtClean="0">
                <a:solidFill>
                  <a:srgbClr val="FF0000"/>
                </a:solidFill>
              </a:rPr>
              <a:t>(</a:t>
            </a:r>
            <a:r>
              <a:rPr lang="pt-BR" i="1" dirty="0" smtClean="0">
                <a:solidFill>
                  <a:srgbClr val="FF0000"/>
                </a:solidFill>
              </a:rPr>
              <a:t>A</a:t>
            </a:r>
            <a:r>
              <a:rPr lang="pt-BR" dirty="0" smtClean="0">
                <a:solidFill>
                  <a:srgbClr val="FF0000"/>
                </a:solidFill>
              </a:rPr>
              <a:t>)</a:t>
            </a:r>
            <a:r>
              <a:rPr lang="pt-BR" i="1" dirty="0" smtClean="0">
                <a:solidFill>
                  <a:srgbClr val="FF0000"/>
                </a:solidFill>
              </a:rPr>
              <a:t> </a:t>
            </a:r>
            <a:r>
              <a:rPr lang="pt-BR" dirty="0" smtClean="0">
                <a:solidFill>
                  <a:srgbClr val="FF0000"/>
                </a:solidFill>
              </a:rPr>
              <a:t>=</a:t>
            </a:r>
            <a:r>
              <a:rPr lang="pt-BR" i="1" dirty="0" smtClean="0">
                <a:solidFill>
                  <a:srgbClr val="FF0000"/>
                </a:solidFill>
              </a:rPr>
              <a:t> </a:t>
            </a:r>
            <a:r>
              <a:rPr lang="pt-BR" dirty="0" smtClean="0">
                <a:solidFill>
                  <a:srgbClr val="FF0000"/>
                </a:solidFill>
              </a:rPr>
              <a:t>{</a:t>
            </a:r>
            <a:r>
              <a:rPr lang="pt-BR" i="1" dirty="0" smtClean="0">
                <a:solidFill>
                  <a:srgbClr val="FF0000"/>
                </a:solidFill>
              </a:rPr>
              <a:t>h, i, j</a:t>
            </a:r>
            <a:r>
              <a:rPr lang="pt-BR" dirty="0" smtClean="0">
                <a:solidFill>
                  <a:srgbClr val="FF0000"/>
                </a:solidFill>
              </a:rPr>
              <a:t>}.</a:t>
            </a:r>
            <a:r>
              <a:rPr lang="pt-BR" i="1" dirty="0" smtClean="0">
                <a:solidFill>
                  <a:srgbClr val="FF0000"/>
                </a:solidFill>
              </a:rPr>
              <a:t> </a:t>
            </a:r>
            <a:r>
              <a:rPr lang="en-US" i="1" dirty="0" smtClean="0">
                <a:solidFill>
                  <a:srgbClr val="FF0000"/>
                </a:solidFill>
              </a:rPr>
              <a:t> </a:t>
            </a:r>
            <a:endParaRPr lang="en-US" dirty="0">
              <a:solidFill>
                <a:srgbClr val="FF0000"/>
              </a:solidFill>
            </a:endParaRPr>
          </a:p>
        </p:txBody>
      </p:sp>
      <p:pic>
        <p:nvPicPr>
          <p:cNvPr id="66562" name="Picture 2"/>
          <p:cNvPicPr>
            <a:picLocks noChangeAspect="1" noChangeArrowheads="1"/>
          </p:cNvPicPr>
          <p:nvPr/>
        </p:nvPicPr>
        <p:blipFill>
          <a:blip r:embed="rId2"/>
          <a:srcRect/>
          <a:stretch>
            <a:fillRect/>
          </a:stretch>
        </p:blipFill>
        <p:spPr bwMode="auto">
          <a:xfrm>
            <a:off x="5658221" y="1767840"/>
            <a:ext cx="2952379" cy="35661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#2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Skill Check #2 </a:t>
            </a:r>
          </a:p>
          <a:p>
            <a:r>
              <a:rPr lang="en-US" dirty="0" smtClean="0">
                <a:solidFill>
                  <a:srgbClr val="000000"/>
                </a:solidFill>
              </a:rPr>
              <a:t>Let </a:t>
            </a:r>
            <a:r>
              <a:rPr lang="en-US" i="1" dirty="0" smtClean="0">
                <a:solidFill>
                  <a:srgbClr val="000000"/>
                </a:solidFill>
              </a:rPr>
              <a:t>B </a:t>
            </a:r>
            <a:r>
              <a:rPr lang="en-US" dirty="0" smtClean="0">
                <a:solidFill>
                  <a:srgbClr val="000000"/>
                </a:solidFill>
              </a:rPr>
              <a:t>be the set of vertices {</a:t>
            </a:r>
            <a:r>
              <a:rPr lang="en-US" i="1" dirty="0" smtClean="0">
                <a:solidFill>
                  <a:srgbClr val="000000"/>
                </a:solidFill>
              </a:rPr>
              <a:t>a, b</a:t>
            </a:r>
            <a:r>
              <a:rPr lang="en-US" dirty="0" smtClean="0">
                <a:solidFill>
                  <a:srgbClr val="000000"/>
                </a:solidFill>
              </a:rPr>
              <a:t>} from the graph in Example 2. Identify the neighborhood of</a:t>
            </a:r>
            <a:r>
              <a:rPr lang="en-US" i="1" dirty="0" smtClean="0">
                <a:solidFill>
                  <a:srgbClr val="000000"/>
                </a:solidFill>
              </a:rPr>
              <a:t> B. </a:t>
            </a:r>
            <a:endParaRPr lang="en-US" dirty="0">
              <a:solidFill>
                <a:srgbClr val="000000"/>
              </a:solidFill>
            </a:endParaRPr>
          </a:p>
        </p:txBody>
      </p:sp>
      <p:sp>
        <p:nvSpPr>
          <p:cNvPr id="4" name="Rectangle 3"/>
          <p:cNvSpPr/>
          <p:nvPr/>
        </p:nvSpPr>
        <p:spPr>
          <a:xfrm>
            <a:off x="457200" y="5496580"/>
            <a:ext cx="3532314" cy="523220"/>
          </a:xfrm>
          <a:prstGeom prst="rect">
            <a:avLst/>
          </a:prstGeom>
        </p:spPr>
        <p:txBody>
          <a:bodyPr wrap="none">
            <a:spAutoFit/>
          </a:bodyPr>
          <a:lstStyle/>
          <a:p>
            <a:r>
              <a:rPr lang="pt-BR" sz="2800" dirty="0" smtClean="0">
                <a:solidFill>
                  <a:srgbClr val="000000"/>
                </a:solidFill>
              </a:rPr>
              <a:t>Answer: </a:t>
            </a:r>
            <a:r>
              <a:rPr lang="pt-BR" sz="2800" dirty="0" smtClean="0">
                <a:solidFill>
                  <a:srgbClr val="FF0000"/>
                </a:solidFill>
              </a:rPr>
              <a:t> </a:t>
            </a:r>
            <a:r>
              <a:rPr lang="pt-BR" sz="2800" i="1" dirty="0" smtClean="0">
                <a:solidFill>
                  <a:srgbClr val="FF0000"/>
                </a:solidFill>
              </a:rPr>
              <a:t>N</a:t>
            </a:r>
            <a:r>
              <a:rPr lang="pt-BR" sz="2800" dirty="0" smtClean="0">
                <a:solidFill>
                  <a:srgbClr val="FF0000"/>
                </a:solidFill>
              </a:rPr>
              <a:t>(</a:t>
            </a:r>
            <a:r>
              <a:rPr lang="pt-BR" sz="2800" i="1" dirty="0" smtClean="0">
                <a:solidFill>
                  <a:srgbClr val="FF0000"/>
                </a:solidFill>
              </a:rPr>
              <a:t>B</a:t>
            </a:r>
            <a:r>
              <a:rPr lang="pt-BR" sz="2800" dirty="0" smtClean="0">
                <a:solidFill>
                  <a:srgbClr val="FF0000"/>
                </a:solidFill>
              </a:rPr>
              <a:t>) = {</a:t>
            </a:r>
            <a:r>
              <a:rPr lang="pt-BR" sz="2800" i="1" dirty="0" smtClean="0">
                <a:solidFill>
                  <a:srgbClr val="FF0000"/>
                </a:solidFill>
              </a:rPr>
              <a:t>f, g, i</a:t>
            </a:r>
            <a:r>
              <a:rPr lang="pt-BR" sz="2800" dirty="0" smtClean="0">
                <a:solidFill>
                  <a:srgbClr val="FF0000"/>
                </a:solidFill>
              </a:rPr>
              <a:t>}</a:t>
            </a:r>
            <a:r>
              <a:rPr lang="pt-BR" sz="2800" i="1" dirty="0" smtClean="0">
                <a:solidFill>
                  <a:srgbClr val="000000"/>
                </a:solidFill>
              </a:rPr>
              <a:t> </a:t>
            </a:r>
            <a:endParaRPr lang="en-US"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Hall’s Marriage Theorem </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smtClean="0">
                <a:solidFill>
                  <a:srgbClr val="000000"/>
                </a:solidFill>
              </a:rPr>
              <a:t>Hall’s Marriage Theorem </a:t>
            </a:r>
          </a:p>
          <a:p>
            <a:r>
              <a:rPr lang="en-US" dirty="0" smtClean="0">
                <a:solidFill>
                  <a:srgbClr val="000000"/>
                </a:solidFill>
              </a:rPr>
              <a:t>Let </a:t>
            </a:r>
            <a:r>
              <a:rPr lang="en-US" i="1" dirty="0" smtClean="0">
                <a:solidFill>
                  <a:srgbClr val="000000"/>
                </a:solidFill>
              </a:rPr>
              <a:t>G </a:t>
            </a:r>
            <a:r>
              <a:rPr lang="en-US" dirty="0" smtClean="0">
                <a:solidFill>
                  <a:srgbClr val="000000"/>
                </a:solidFill>
              </a:rPr>
              <a:t>be a bipartite graph. Then there is a matching of the left-hand vertices into the </a:t>
            </a:r>
            <a:r>
              <a:rPr lang="en-US" dirty="0" err="1" smtClean="0">
                <a:solidFill>
                  <a:srgbClr val="000000"/>
                </a:solidFill>
              </a:rPr>
              <a:t>right‑hand</a:t>
            </a:r>
            <a:r>
              <a:rPr lang="en-US" dirty="0" smtClean="0">
                <a:solidFill>
                  <a:srgbClr val="000000"/>
                </a:solidFill>
              </a:rPr>
              <a:t> vertices if and only if for every subset of </a:t>
            </a:r>
            <a:r>
              <a:rPr lang="en-US" dirty="0" err="1" smtClean="0">
                <a:solidFill>
                  <a:srgbClr val="000000"/>
                </a:solidFill>
              </a:rPr>
              <a:t>left‑hand</a:t>
            </a:r>
            <a:r>
              <a:rPr lang="en-US" dirty="0" smtClean="0">
                <a:solidFill>
                  <a:srgbClr val="000000"/>
                </a:solidFill>
              </a:rPr>
              <a:t> vertices</a:t>
            </a:r>
            <a:r>
              <a:rPr lang="en-US" i="1" dirty="0" smtClean="0">
                <a:solidFill>
                  <a:srgbClr val="000000"/>
                </a:solidFill>
              </a:rPr>
              <a:t> A</a:t>
            </a:r>
            <a:r>
              <a:rPr lang="en-US" dirty="0" smtClean="0">
                <a:solidFill>
                  <a:srgbClr val="000000"/>
                </a:solidFill>
              </a:rPr>
              <a:t>, the number of vertices in</a:t>
            </a:r>
            <a:r>
              <a:rPr lang="en-US" i="1" dirty="0" smtClean="0">
                <a:solidFill>
                  <a:srgbClr val="000000"/>
                </a:solidFill>
              </a:rPr>
              <a:t> N</a:t>
            </a:r>
            <a:r>
              <a:rPr lang="en-US" dirty="0" smtClean="0">
                <a:solidFill>
                  <a:srgbClr val="000000"/>
                </a:solidFill>
              </a:rPr>
              <a:t>(</a:t>
            </a:r>
            <a:r>
              <a:rPr lang="en-US" i="1" dirty="0" smtClean="0">
                <a:solidFill>
                  <a:srgbClr val="000000"/>
                </a:solidFill>
              </a:rPr>
              <a:t>A</a:t>
            </a:r>
            <a:r>
              <a:rPr lang="en-US" dirty="0" smtClean="0">
                <a:solidFill>
                  <a:srgbClr val="000000"/>
                </a:solidFill>
              </a:rPr>
              <a:t>) is at least as large as the number of vertices in</a:t>
            </a:r>
            <a:r>
              <a:rPr lang="en-US" i="1" dirty="0" smtClean="0">
                <a:solidFill>
                  <a:srgbClr val="000000"/>
                </a:solidFill>
              </a:rPr>
              <a:t> A.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a:t>
            </a:r>
            <a:endParaRPr lang="en-US" dirty="0"/>
          </a:p>
        </p:txBody>
      </p:sp>
      <p:sp>
        <p:nvSpPr>
          <p:cNvPr id="3" name="Content Placeholder 2"/>
          <p:cNvSpPr>
            <a:spLocks noGrp="1"/>
          </p:cNvSpPr>
          <p:nvPr>
            <p:ph idx="1"/>
          </p:nvPr>
        </p:nvSpPr>
        <p:spPr/>
        <p:txBody>
          <a:bodyPr/>
          <a:lstStyle/>
          <a:p>
            <a:r>
              <a:rPr lang="en-US" dirty="0" smtClean="0"/>
              <a:t>Use Hall’s Marriage Theorem to determine if a matching is possible for the following graphs. </a:t>
            </a:r>
          </a:p>
          <a:p>
            <a:r>
              <a:rPr lang="en-US" b="1" dirty="0" smtClean="0"/>
              <a:t>a.</a:t>
            </a:r>
            <a:endParaRPr lang="en-US" b="1" dirty="0"/>
          </a:p>
        </p:txBody>
      </p:sp>
      <p:pic>
        <p:nvPicPr>
          <p:cNvPr id="67586" name="Picture 2"/>
          <p:cNvPicPr>
            <a:picLocks noChangeAspect="1" noChangeArrowheads="1"/>
          </p:cNvPicPr>
          <p:nvPr/>
        </p:nvPicPr>
        <p:blipFill>
          <a:blip r:embed="rId2"/>
          <a:srcRect/>
          <a:stretch>
            <a:fillRect/>
          </a:stretch>
        </p:blipFill>
        <p:spPr bwMode="auto">
          <a:xfrm>
            <a:off x="990600" y="2286000"/>
            <a:ext cx="3657600" cy="3363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Bill, Bob, and Benny are looking for dates for the prom. They have Gill, Grace, and Gabi in mind. Bill feels that he is friendly enough with Gill and Grace to ask either of them. However, Bob only feels comfortable asking Gabi, and Benny only feels comfortable asking Gill. Is there a way for each boy to ask a different girl to the prom?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a:xfrm>
            <a:off x="457201" y="1280160"/>
            <a:ext cx="5486399" cy="4572000"/>
          </a:xfrm>
        </p:spPr>
        <p:txBody>
          <a:bodyPr>
            <a:normAutofit lnSpcReduction="10000"/>
          </a:bodyPr>
          <a:lstStyle/>
          <a:p>
            <a:r>
              <a:rPr lang="en-US" b="1" dirty="0" smtClean="0"/>
              <a:t>Solution </a:t>
            </a:r>
          </a:p>
          <a:p>
            <a:pPr marL="463550" indent="-463550"/>
            <a:r>
              <a:rPr lang="en-US" b="1" dirty="0" smtClean="0"/>
              <a:t>a.	</a:t>
            </a:r>
            <a:r>
              <a:rPr lang="en-US" dirty="0" smtClean="0"/>
              <a:t>Hall’s Marriage Theorem says that for there to be a matching, whichever subset of vertices we choose on the left, their neighborhood on the right must be at least as large. For several subsets of vertices on the left this property is satisfied. For instance, consider </a:t>
            </a:r>
            <a:r>
              <a:rPr lang="en-US" i="1" dirty="0" smtClean="0"/>
              <a:t>A </a:t>
            </a:r>
            <a:r>
              <a:rPr lang="en-US" dirty="0" smtClean="0"/>
              <a:t>=</a:t>
            </a:r>
            <a:r>
              <a:rPr lang="en-US" i="1" dirty="0" smtClean="0"/>
              <a:t> </a:t>
            </a:r>
            <a:r>
              <a:rPr lang="en-US" dirty="0" smtClean="0"/>
              <a:t>{</a:t>
            </a:r>
            <a:r>
              <a:rPr lang="en-US" i="1" dirty="0" smtClean="0"/>
              <a:t>x</a:t>
            </a:r>
            <a:r>
              <a:rPr lang="en-US" baseline="-25000" dirty="0" smtClean="0"/>
              <a:t>3</a:t>
            </a:r>
            <a:r>
              <a:rPr lang="en-US" dirty="0" smtClean="0"/>
              <a:t>}, which has</a:t>
            </a:r>
            <a:r>
              <a:rPr lang="en-US" i="1" dirty="0" smtClean="0"/>
              <a:t> N</a:t>
            </a:r>
            <a:r>
              <a:rPr lang="en-US" dirty="0" smtClean="0"/>
              <a:t>(</a:t>
            </a:r>
            <a:r>
              <a:rPr lang="en-US" i="1" dirty="0" smtClean="0"/>
              <a:t>A</a:t>
            </a:r>
            <a:r>
              <a:rPr lang="en-US" dirty="0" smtClean="0"/>
              <a:t>) = {</a:t>
            </a:r>
            <a:r>
              <a:rPr lang="en-US" i="1" dirty="0" smtClean="0"/>
              <a:t>y</a:t>
            </a:r>
            <a:r>
              <a:rPr lang="en-US" baseline="-25000" dirty="0" smtClean="0"/>
              <a:t>1</a:t>
            </a:r>
            <a:r>
              <a:rPr lang="en-US" dirty="0" smtClean="0"/>
              <a:t>,</a:t>
            </a:r>
            <a:r>
              <a:rPr lang="en-US" i="1" dirty="0" smtClean="0"/>
              <a:t> y</a:t>
            </a:r>
            <a:r>
              <a:rPr lang="en-US" baseline="-25000" dirty="0" smtClean="0"/>
              <a:t>4</a:t>
            </a:r>
            <a:r>
              <a:rPr lang="en-US" dirty="0" smtClean="0"/>
              <a:t>}.</a:t>
            </a:r>
            <a:r>
              <a:rPr lang="en-US" i="1" dirty="0" smtClean="0"/>
              <a:t> </a:t>
            </a:r>
            <a:endParaRPr lang="en-US" dirty="0"/>
          </a:p>
        </p:txBody>
      </p:sp>
      <p:pic>
        <p:nvPicPr>
          <p:cNvPr id="4" name="Picture 2"/>
          <p:cNvPicPr>
            <a:picLocks noChangeAspect="1" noChangeArrowheads="1"/>
          </p:cNvPicPr>
          <p:nvPr/>
        </p:nvPicPr>
        <p:blipFill>
          <a:blip r:embed="rId2"/>
          <a:srcRect/>
          <a:stretch>
            <a:fillRect/>
          </a:stretch>
        </p:blipFill>
        <p:spPr bwMode="auto">
          <a:xfrm>
            <a:off x="5791201" y="1904999"/>
            <a:ext cx="3048000" cy="28027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smtClean="0">
                <a:solidFill>
                  <a:schemeClr val="accent1"/>
                </a:solidFill>
              </a:rPr>
              <a:t>Objectives</a:t>
            </a:r>
          </a:p>
        </p:txBody>
      </p:sp>
      <p:sp>
        <p:nvSpPr>
          <p:cNvPr id="5" name="Rectangle 3"/>
          <p:cNvSpPr>
            <a:spLocks noGrp="1"/>
          </p:cNvSpPr>
          <p:nvPr>
            <p:ph idx="1"/>
          </p:nvPr>
        </p:nvSpPr>
        <p:spPr>
          <a:xfrm>
            <a:off x="457200" y="1280160"/>
            <a:ext cx="8229600" cy="1040285"/>
          </a:xfrm>
          <a:prstGeom prst="rect">
            <a:avLst/>
          </a:prstGeom>
          <a:noFill/>
        </p:spPr>
        <p:txBody>
          <a:bodyPr>
            <a:spAutoFit/>
          </a:bodyPr>
          <a:lstStyle/>
          <a:p>
            <a:pPr marL="463550" indent="-463550">
              <a:buFont typeface="Courier New" pitchFamily="49" charset="0"/>
              <a:buChar char="o"/>
            </a:pPr>
            <a:r>
              <a:rPr lang="en-US" dirty="0" smtClean="0"/>
              <a:t>Determine if a graph is bipartite</a:t>
            </a:r>
          </a:p>
          <a:p>
            <a:pPr marL="463550" indent="-463550">
              <a:buFont typeface="Courier New" pitchFamily="49" charset="0"/>
              <a:buChar char="o"/>
            </a:pPr>
            <a:r>
              <a:rPr lang="en-US" dirty="0" smtClean="0"/>
              <a:t>Find a matching in a bipartite graph </a:t>
            </a:r>
          </a:p>
        </p:txBody>
      </p:sp>
    </p:spTree>
    <p:extLst>
      <p:ext uri="{BB962C8B-B14F-4D97-AF65-F5344CB8AC3E}">
        <p14:creationId xmlns:p14="http://schemas.microsoft.com/office/powerpoint/2010/main" val="3822322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p:txBody>
          <a:bodyPr anchor="b"/>
          <a:lstStyle/>
          <a:p>
            <a:r>
              <a:rPr lang="en-US" dirty="0" smtClean="0"/>
              <a:t>But if we look at </a:t>
            </a:r>
            <a:r>
              <a:rPr lang="en-US" i="1" dirty="0" smtClean="0"/>
              <a:t>A </a:t>
            </a:r>
            <a:r>
              <a:rPr lang="en-US" dirty="0" smtClean="0"/>
              <a:t>= {</a:t>
            </a:r>
            <a:r>
              <a:rPr lang="en-US" i="1" dirty="0" smtClean="0"/>
              <a:t>x</a:t>
            </a:r>
            <a:r>
              <a:rPr lang="en-US" baseline="-25000" dirty="0" smtClean="0"/>
              <a:t>1</a:t>
            </a:r>
            <a:r>
              <a:rPr lang="en-US" i="1" dirty="0" smtClean="0"/>
              <a:t>, x</a:t>
            </a:r>
            <a:r>
              <a:rPr lang="en-US" baseline="-25000" dirty="0" smtClean="0"/>
              <a:t>2</a:t>
            </a:r>
            <a:r>
              <a:rPr lang="en-US" i="1" dirty="0" smtClean="0"/>
              <a:t>, x</a:t>
            </a:r>
            <a:r>
              <a:rPr lang="en-US" baseline="-25000" dirty="0" smtClean="0"/>
              <a:t>4</a:t>
            </a:r>
            <a:r>
              <a:rPr lang="en-US" dirty="0" smtClean="0"/>
              <a:t>}, the neighborhood is</a:t>
            </a:r>
            <a:r>
              <a:rPr lang="en-US" i="1" dirty="0" smtClean="0"/>
              <a:t> N</a:t>
            </a:r>
            <a:r>
              <a:rPr lang="en-US" dirty="0" smtClean="0"/>
              <a:t>(</a:t>
            </a:r>
            <a:r>
              <a:rPr lang="en-US" i="1" dirty="0" smtClean="0"/>
              <a:t>A</a:t>
            </a:r>
            <a:r>
              <a:rPr lang="en-US" dirty="0" smtClean="0"/>
              <a:t>)</a:t>
            </a:r>
            <a:r>
              <a:rPr lang="en-US" i="1" dirty="0" smtClean="0"/>
              <a:t> </a:t>
            </a:r>
            <a:r>
              <a:rPr lang="en-US" dirty="0" smtClean="0"/>
              <a:t>= {</a:t>
            </a:r>
            <a:r>
              <a:rPr lang="en-US" i="1" dirty="0" smtClean="0"/>
              <a:t>y</a:t>
            </a:r>
            <a:r>
              <a:rPr lang="en-US" baseline="-25000" dirty="0" smtClean="0"/>
              <a:t>2</a:t>
            </a:r>
            <a:r>
              <a:rPr lang="en-US" i="1" dirty="0" smtClean="0"/>
              <a:t>, y</a:t>
            </a:r>
            <a:r>
              <a:rPr lang="en-US" baseline="-25000" dirty="0" smtClean="0"/>
              <a:t>3</a:t>
            </a:r>
            <a:r>
              <a:rPr lang="en-US" dirty="0" smtClean="0"/>
              <a:t>}, which violates Hall’s Marriage Theorem and shows that a matching is not possible.</a:t>
            </a:r>
            <a:r>
              <a:rPr lang="en-US" i="1" dirty="0" smtClean="0"/>
              <a:t> </a:t>
            </a:r>
            <a:endParaRPr lang="en-US" dirty="0"/>
          </a:p>
        </p:txBody>
      </p:sp>
      <p:pic>
        <p:nvPicPr>
          <p:cNvPr id="68610" name="Picture 2"/>
          <p:cNvPicPr>
            <a:picLocks noChangeAspect="1" noChangeArrowheads="1"/>
          </p:cNvPicPr>
          <p:nvPr/>
        </p:nvPicPr>
        <p:blipFill>
          <a:blip r:embed="rId2"/>
          <a:srcRect/>
          <a:stretch>
            <a:fillRect/>
          </a:stretch>
        </p:blipFill>
        <p:spPr bwMode="auto">
          <a:xfrm>
            <a:off x="2926080" y="1295400"/>
            <a:ext cx="3291840" cy="30857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To begin represent the boys and girls as a graph with the boys on the left and the girls on the right. </a:t>
            </a:r>
            <a:endParaRPr lang="en-US" dirty="0"/>
          </a:p>
        </p:txBody>
      </p:sp>
      <p:pic>
        <p:nvPicPr>
          <p:cNvPr id="69634" name="Picture 2"/>
          <p:cNvPicPr>
            <a:picLocks noChangeAspect="1" noChangeArrowheads="1"/>
          </p:cNvPicPr>
          <p:nvPr/>
        </p:nvPicPr>
        <p:blipFill>
          <a:blip r:embed="rId2"/>
          <a:srcRect/>
          <a:stretch>
            <a:fillRect/>
          </a:stretch>
        </p:blipFill>
        <p:spPr bwMode="auto">
          <a:xfrm>
            <a:off x="2377440" y="2409825"/>
            <a:ext cx="4389120" cy="20021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p:txBody>
          <a:bodyPr/>
          <a:lstStyle/>
          <a:p>
            <a:r>
              <a:rPr lang="en-US" dirty="0" smtClean="0"/>
              <a:t>A matching from the left into the right is a way for each boy to ask a different girl to the prom. You can probably see that this can be done by looking at the graph, but let’s see how Hall’s Marriage Theorem also establishes this. </a:t>
            </a:r>
          </a:p>
          <a:p>
            <a:r>
              <a:rPr lang="en-US" dirty="0" smtClean="0"/>
              <a:t>To use Hall’s Marriage Theorem we need to consider each possible subset of boy vertices and check the size of the neighborhood. We have seven subsets to work through. We will deal with them one at a time.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a:xfrm>
            <a:off x="457200" y="1752600"/>
            <a:ext cx="8229600" cy="4572000"/>
          </a:xfrm>
        </p:spPr>
        <p:txBody>
          <a:bodyPr>
            <a:normAutofit lnSpcReduction="10000"/>
          </a:bodyPr>
          <a:lstStyle/>
          <a:p>
            <a:pPr>
              <a:tabLst>
                <a:tab pos="463550" algn="l"/>
                <a:tab pos="3889375" algn="l"/>
              </a:tabLst>
            </a:pPr>
            <a:endParaRPr lang="pt-BR" b="1" dirty="0" smtClean="0"/>
          </a:p>
          <a:p>
            <a:pPr>
              <a:tabLst>
                <a:tab pos="463550" algn="l"/>
                <a:tab pos="3889375" algn="l"/>
              </a:tabLst>
            </a:pPr>
            <a:endParaRPr lang="pt-BR" b="1" dirty="0"/>
          </a:p>
          <a:p>
            <a:pPr>
              <a:tabLst>
                <a:tab pos="463550" algn="l"/>
                <a:tab pos="3889375" algn="l"/>
              </a:tabLst>
            </a:pPr>
            <a:r>
              <a:rPr lang="pt-BR" b="1" dirty="0" smtClean="0"/>
              <a:t>1.	</a:t>
            </a:r>
            <a:r>
              <a:rPr lang="pt-BR" i="1" dirty="0" smtClean="0"/>
              <a:t>A</a:t>
            </a:r>
            <a:r>
              <a:rPr lang="pt-BR" dirty="0" smtClean="0"/>
              <a:t> = {Bill}	</a:t>
            </a:r>
            <a:r>
              <a:rPr lang="pt-BR" i="1" dirty="0" smtClean="0"/>
              <a:t>N</a:t>
            </a:r>
            <a:r>
              <a:rPr lang="pt-BR" dirty="0" smtClean="0"/>
              <a:t>(</a:t>
            </a:r>
            <a:r>
              <a:rPr lang="pt-BR" i="1" dirty="0" smtClean="0"/>
              <a:t>A</a:t>
            </a:r>
            <a:r>
              <a:rPr lang="pt-BR" dirty="0" smtClean="0"/>
              <a:t>) = {Gill, Grace} </a:t>
            </a:r>
          </a:p>
          <a:p>
            <a:pPr>
              <a:tabLst>
                <a:tab pos="463550" algn="l"/>
                <a:tab pos="3889375" algn="l"/>
              </a:tabLst>
            </a:pPr>
            <a:r>
              <a:rPr lang="pt-BR" b="1" dirty="0" smtClean="0"/>
              <a:t>2.	</a:t>
            </a:r>
            <a:r>
              <a:rPr lang="pt-BR" i="1" dirty="0" smtClean="0"/>
              <a:t>A</a:t>
            </a:r>
            <a:r>
              <a:rPr lang="pt-BR" dirty="0" smtClean="0"/>
              <a:t> = {Bob}	</a:t>
            </a:r>
            <a:r>
              <a:rPr lang="pt-BR" i="1" dirty="0" smtClean="0"/>
              <a:t>N</a:t>
            </a:r>
            <a:r>
              <a:rPr lang="pt-BR" dirty="0" smtClean="0"/>
              <a:t>(</a:t>
            </a:r>
            <a:r>
              <a:rPr lang="pt-BR" i="1" dirty="0" smtClean="0"/>
              <a:t>A</a:t>
            </a:r>
            <a:r>
              <a:rPr lang="pt-BR" dirty="0" smtClean="0"/>
              <a:t>) = {Gabi} </a:t>
            </a:r>
          </a:p>
          <a:p>
            <a:pPr>
              <a:tabLst>
                <a:tab pos="463550" algn="l"/>
                <a:tab pos="3889375" algn="l"/>
              </a:tabLst>
            </a:pPr>
            <a:r>
              <a:rPr lang="pt-BR" b="1" dirty="0" smtClean="0"/>
              <a:t>3.	</a:t>
            </a:r>
            <a:r>
              <a:rPr lang="pt-BR" i="1" dirty="0" smtClean="0"/>
              <a:t>A</a:t>
            </a:r>
            <a:r>
              <a:rPr lang="pt-BR" dirty="0" smtClean="0"/>
              <a:t> = {Benny}	</a:t>
            </a:r>
            <a:r>
              <a:rPr lang="pt-BR" i="1" dirty="0" smtClean="0"/>
              <a:t>N</a:t>
            </a:r>
            <a:r>
              <a:rPr lang="pt-BR" dirty="0" smtClean="0"/>
              <a:t>(</a:t>
            </a:r>
            <a:r>
              <a:rPr lang="pt-BR" i="1" dirty="0" smtClean="0"/>
              <a:t>A</a:t>
            </a:r>
            <a:r>
              <a:rPr lang="pt-BR" dirty="0" smtClean="0"/>
              <a:t>) = {Gill} </a:t>
            </a:r>
          </a:p>
          <a:p>
            <a:pPr>
              <a:tabLst>
                <a:tab pos="463550" algn="l"/>
                <a:tab pos="3889375" algn="l"/>
              </a:tabLst>
            </a:pPr>
            <a:r>
              <a:rPr lang="en-US" b="1" dirty="0" smtClean="0"/>
              <a:t>4.	</a:t>
            </a:r>
            <a:r>
              <a:rPr lang="en-US" i="1" dirty="0" smtClean="0"/>
              <a:t>A</a:t>
            </a:r>
            <a:r>
              <a:rPr lang="en-US" dirty="0" smtClean="0"/>
              <a:t> = {Bill, Bob}	</a:t>
            </a:r>
            <a:r>
              <a:rPr lang="pt-BR" i="1" dirty="0" smtClean="0"/>
              <a:t>N</a:t>
            </a:r>
            <a:r>
              <a:rPr lang="pt-BR" dirty="0" smtClean="0"/>
              <a:t>(</a:t>
            </a:r>
            <a:r>
              <a:rPr lang="pt-BR" i="1" dirty="0" smtClean="0"/>
              <a:t>A</a:t>
            </a:r>
            <a:r>
              <a:rPr lang="pt-BR" dirty="0" smtClean="0"/>
              <a:t>)</a:t>
            </a:r>
            <a:r>
              <a:rPr lang="en-US" dirty="0" smtClean="0"/>
              <a:t> = {Gill, Grace, Gabi} </a:t>
            </a:r>
          </a:p>
          <a:p>
            <a:pPr>
              <a:tabLst>
                <a:tab pos="463550" algn="l"/>
                <a:tab pos="3889375" algn="l"/>
              </a:tabLst>
            </a:pPr>
            <a:r>
              <a:rPr lang="en-US" b="1" dirty="0" smtClean="0"/>
              <a:t>5.	</a:t>
            </a:r>
            <a:r>
              <a:rPr lang="en-US" i="1" dirty="0" smtClean="0"/>
              <a:t>A</a:t>
            </a:r>
            <a:r>
              <a:rPr lang="en-US" dirty="0" smtClean="0"/>
              <a:t> = {Bill, Benny}	</a:t>
            </a:r>
            <a:r>
              <a:rPr lang="pt-BR" i="1" dirty="0" smtClean="0"/>
              <a:t>N</a:t>
            </a:r>
            <a:r>
              <a:rPr lang="pt-BR" dirty="0" smtClean="0"/>
              <a:t>(</a:t>
            </a:r>
            <a:r>
              <a:rPr lang="pt-BR" i="1" dirty="0" smtClean="0"/>
              <a:t>A</a:t>
            </a:r>
            <a:r>
              <a:rPr lang="pt-BR" dirty="0" smtClean="0"/>
              <a:t>)</a:t>
            </a:r>
            <a:r>
              <a:rPr lang="en-US" dirty="0" smtClean="0"/>
              <a:t> = {Gill, Grace} </a:t>
            </a:r>
          </a:p>
          <a:p>
            <a:pPr>
              <a:tabLst>
                <a:tab pos="463550" algn="l"/>
                <a:tab pos="3889375" algn="l"/>
              </a:tabLst>
            </a:pPr>
            <a:r>
              <a:rPr lang="pt-BR" b="1" dirty="0" smtClean="0"/>
              <a:t>6.	</a:t>
            </a:r>
            <a:r>
              <a:rPr lang="pt-BR" i="1" dirty="0" smtClean="0"/>
              <a:t>A</a:t>
            </a:r>
            <a:r>
              <a:rPr lang="pt-BR" dirty="0" smtClean="0"/>
              <a:t> = {Bob, Benny}	</a:t>
            </a:r>
            <a:r>
              <a:rPr lang="pt-BR" i="1" dirty="0" smtClean="0"/>
              <a:t>N</a:t>
            </a:r>
            <a:r>
              <a:rPr lang="pt-BR" dirty="0" smtClean="0"/>
              <a:t>(</a:t>
            </a:r>
            <a:r>
              <a:rPr lang="pt-BR" i="1" dirty="0" smtClean="0"/>
              <a:t>A</a:t>
            </a:r>
            <a:r>
              <a:rPr lang="pt-BR" dirty="0" smtClean="0"/>
              <a:t>) = {Gill, Gabi} </a:t>
            </a:r>
          </a:p>
          <a:p>
            <a:pPr>
              <a:tabLst>
                <a:tab pos="463550" algn="l"/>
                <a:tab pos="3889375" algn="l"/>
              </a:tabLst>
            </a:pPr>
            <a:r>
              <a:rPr lang="en-US" b="1" dirty="0" smtClean="0"/>
              <a:t>7.	</a:t>
            </a:r>
            <a:r>
              <a:rPr lang="en-US" i="1" dirty="0" smtClean="0"/>
              <a:t>A</a:t>
            </a:r>
            <a:r>
              <a:rPr lang="en-US" dirty="0" smtClean="0"/>
              <a:t> = {Bill, Bob, Benny}	</a:t>
            </a:r>
            <a:r>
              <a:rPr lang="pt-BR" i="1" dirty="0" smtClean="0"/>
              <a:t>N</a:t>
            </a:r>
            <a:r>
              <a:rPr lang="pt-BR" dirty="0" smtClean="0"/>
              <a:t>(</a:t>
            </a:r>
            <a:r>
              <a:rPr lang="pt-BR" i="1" dirty="0" smtClean="0"/>
              <a:t>A</a:t>
            </a:r>
            <a:r>
              <a:rPr lang="pt-BR" dirty="0" smtClean="0"/>
              <a:t>)</a:t>
            </a:r>
            <a:r>
              <a:rPr lang="en-US" dirty="0" smtClean="0"/>
              <a:t> = {Gill, Grace, Gabi}</a:t>
            </a:r>
            <a:endParaRPr lang="en-US" dirty="0"/>
          </a:p>
        </p:txBody>
      </p:sp>
      <p:pic>
        <p:nvPicPr>
          <p:cNvPr id="4" name="Picture 2"/>
          <p:cNvPicPr>
            <a:picLocks noChangeAspect="1" noChangeArrowheads="1"/>
          </p:cNvPicPr>
          <p:nvPr/>
        </p:nvPicPr>
        <p:blipFill>
          <a:blip r:embed="rId2"/>
          <a:srcRect/>
          <a:stretch>
            <a:fillRect/>
          </a:stretch>
        </p:blipFill>
        <p:spPr bwMode="auto">
          <a:xfrm>
            <a:off x="2743200" y="1137839"/>
            <a:ext cx="3185160" cy="14529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Determining if a Matching is Possible (cont.)</a:t>
            </a:r>
            <a:endParaRPr lang="en-US" dirty="0"/>
          </a:p>
        </p:txBody>
      </p:sp>
      <p:sp>
        <p:nvSpPr>
          <p:cNvPr id="3" name="Content Placeholder 2"/>
          <p:cNvSpPr>
            <a:spLocks noGrp="1"/>
          </p:cNvSpPr>
          <p:nvPr>
            <p:ph idx="1"/>
          </p:nvPr>
        </p:nvSpPr>
        <p:spPr/>
        <p:txBody>
          <a:bodyPr/>
          <a:lstStyle/>
          <a:p>
            <a:r>
              <a:rPr lang="en-US" dirty="0" smtClean="0"/>
              <a:t>As we can see, for each subset the number of elements in </a:t>
            </a:r>
            <a:r>
              <a:rPr lang="en-US" i="1" dirty="0" smtClean="0"/>
              <a:t>N</a:t>
            </a:r>
            <a:r>
              <a:rPr lang="en-US" dirty="0" smtClean="0"/>
              <a:t>(</a:t>
            </a:r>
            <a:r>
              <a:rPr lang="en-US" i="1" dirty="0" smtClean="0"/>
              <a:t>A</a:t>
            </a:r>
            <a:r>
              <a:rPr lang="en-US" dirty="0" smtClean="0"/>
              <a:t>) is greater than or equal to the number of elements in</a:t>
            </a:r>
            <a:r>
              <a:rPr lang="en-US" i="1" dirty="0" smtClean="0"/>
              <a:t> A</a:t>
            </a:r>
            <a:r>
              <a:rPr lang="en-US" dirty="0" smtClean="0"/>
              <a:t>. Therefore, Hall’s Marriage Theorem ensures that there is a matching, and a way for each boy to ask a different girl to the prom.</a:t>
            </a:r>
            <a:r>
              <a:rPr lang="en-US" i="1"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Graph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Regular Graph </a:t>
            </a:r>
          </a:p>
          <a:p>
            <a:r>
              <a:rPr lang="en-US" dirty="0" smtClean="0">
                <a:solidFill>
                  <a:srgbClr val="000000"/>
                </a:solidFill>
              </a:rPr>
              <a:t>A </a:t>
            </a:r>
            <a:r>
              <a:rPr lang="en-US" b="1" dirty="0" smtClean="0">
                <a:solidFill>
                  <a:srgbClr val="C00000"/>
                </a:solidFill>
              </a:rPr>
              <a:t>regular graph</a:t>
            </a:r>
            <a:r>
              <a:rPr lang="en-US" dirty="0" smtClean="0">
                <a:solidFill>
                  <a:srgbClr val="000000"/>
                </a:solidFill>
              </a:rPr>
              <a:t> is a graph where every vertex has the same degree.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Bipartite Graph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Regular Bipartite Graph </a:t>
            </a:r>
          </a:p>
          <a:p>
            <a:r>
              <a:rPr lang="en-US" dirty="0" smtClean="0">
                <a:solidFill>
                  <a:srgbClr val="000000"/>
                </a:solidFill>
              </a:rPr>
              <a:t>A </a:t>
            </a:r>
            <a:r>
              <a:rPr lang="en-US" b="1" dirty="0" smtClean="0">
                <a:solidFill>
                  <a:srgbClr val="C00000"/>
                </a:solidFill>
              </a:rPr>
              <a:t>regular bipartite graph</a:t>
            </a:r>
            <a:r>
              <a:rPr lang="en-US" dirty="0" smtClean="0">
                <a:solidFill>
                  <a:srgbClr val="000000"/>
                </a:solidFill>
              </a:rPr>
              <a:t> is a regular graph with the same number of vertices on both the left-hand side as the right-hand side.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Identifying a Regular Bipartite Graph </a:t>
            </a:r>
            <a:endParaRPr lang="en-US" dirty="0"/>
          </a:p>
        </p:txBody>
      </p:sp>
      <p:sp>
        <p:nvSpPr>
          <p:cNvPr id="3" name="Content Placeholder 2"/>
          <p:cNvSpPr>
            <a:spLocks noGrp="1"/>
          </p:cNvSpPr>
          <p:nvPr>
            <p:ph idx="1"/>
          </p:nvPr>
        </p:nvSpPr>
        <p:spPr/>
        <p:txBody>
          <a:bodyPr/>
          <a:lstStyle/>
          <a:p>
            <a:r>
              <a:rPr lang="en-US" dirty="0" smtClean="0"/>
              <a:t>Determine whether each graph is a regular bipartite graph. </a:t>
            </a:r>
            <a:endParaRPr lang="en-US" dirty="0"/>
          </a:p>
        </p:txBody>
      </p:sp>
      <p:pic>
        <p:nvPicPr>
          <p:cNvPr id="70658" name="Picture 2"/>
          <p:cNvPicPr>
            <a:picLocks noChangeAspect="1" noChangeArrowheads="1"/>
          </p:cNvPicPr>
          <p:nvPr/>
        </p:nvPicPr>
        <p:blipFill>
          <a:blip r:embed="rId2"/>
          <a:srcRect/>
          <a:stretch>
            <a:fillRect/>
          </a:stretch>
        </p:blipFill>
        <p:spPr bwMode="auto">
          <a:xfrm>
            <a:off x="579120" y="2277059"/>
            <a:ext cx="7040880" cy="352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Identifying a Regular Bipartite Graph (cont.)</a:t>
            </a:r>
            <a:endParaRPr lang="en-US" dirty="0"/>
          </a:p>
        </p:txBody>
      </p:sp>
      <p:sp>
        <p:nvSpPr>
          <p:cNvPr id="3" name="Content Placeholder 2"/>
          <p:cNvSpPr>
            <a:spLocks noGrp="1"/>
          </p:cNvSpPr>
          <p:nvPr>
            <p:ph idx="1"/>
          </p:nvPr>
        </p:nvSpPr>
        <p:spPr>
          <a:xfrm>
            <a:off x="457200" y="1280160"/>
            <a:ext cx="5943600" cy="3625608"/>
          </a:xfrm>
        </p:spPr>
        <p:txBody>
          <a:bodyPr wrap="square">
            <a:spAutoFit/>
          </a:bodyPr>
          <a:lstStyle/>
          <a:p>
            <a:r>
              <a:rPr lang="en-US" b="1" dirty="0" smtClean="0"/>
              <a:t>Solution </a:t>
            </a:r>
          </a:p>
          <a:p>
            <a:pPr marL="463550" indent="-463550"/>
            <a:r>
              <a:rPr lang="en-US" b="1" dirty="0" smtClean="0"/>
              <a:t>a.	</a:t>
            </a:r>
            <a:r>
              <a:rPr lang="en-US" dirty="0" smtClean="0"/>
              <a:t>A regular bipartite graph always has the same number of vertices on the left and </a:t>
            </a:r>
            <a:r>
              <a:rPr lang="en-US" dirty="0" err="1" smtClean="0"/>
              <a:t>right‑hand</a:t>
            </a:r>
            <a:r>
              <a:rPr lang="en-US" dirty="0" smtClean="0"/>
              <a:t> sides. This graph has six vertices on the </a:t>
            </a:r>
            <a:r>
              <a:rPr lang="en-US" dirty="0" err="1" smtClean="0"/>
              <a:t>left‑hand</a:t>
            </a:r>
            <a:r>
              <a:rPr lang="en-US" dirty="0" smtClean="0"/>
              <a:t> side and five on the right. Therefore, this graph is not a regular bipartite graph.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366" y="1904553"/>
            <a:ext cx="1676634" cy="3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Identifying a Regular Bipartite Graph (cont.)</a:t>
            </a:r>
            <a:endParaRPr lang="en-US" dirty="0"/>
          </a:p>
        </p:txBody>
      </p:sp>
      <p:sp>
        <p:nvSpPr>
          <p:cNvPr id="3" name="Content Placeholder 2"/>
          <p:cNvSpPr>
            <a:spLocks noGrp="1"/>
          </p:cNvSpPr>
          <p:nvPr>
            <p:ph idx="1"/>
          </p:nvPr>
        </p:nvSpPr>
        <p:spPr>
          <a:xfrm>
            <a:off x="457200" y="1280160"/>
            <a:ext cx="5943600" cy="4572000"/>
          </a:xfrm>
        </p:spPr>
        <p:txBody>
          <a:bodyPr/>
          <a:lstStyle/>
          <a:p>
            <a:pPr marL="463550" indent="-463550"/>
            <a:r>
              <a:rPr lang="en-US" b="1" dirty="0" smtClean="0"/>
              <a:t>b.	</a:t>
            </a:r>
            <a:r>
              <a:rPr lang="en-US" dirty="0" smtClean="0"/>
              <a:t>This graph has six vertices on the left and </a:t>
            </a:r>
            <a:r>
              <a:rPr lang="en-US" dirty="0" err="1" smtClean="0"/>
              <a:t>right‑hand</a:t>
            </a:r>
            <a:r>
              <a:rPr lang="en-US" dirty="0" smtClean="0"/>
              <a:t> sides, but in a regular bipartite graph every vertex also has the same degree. Among lots of other differences, vertex </a:t>
            </a:r>
            <a:r>
              <a:rPr lang="en-US" i="1" dirty="0" smtClean="0"/>
              <a:t>x</a:t>
            </a:r>
            <a:r>
              <a:rPr lang="en-US" baseline="-25000" dirty="0" smtClean="0"/>
              <a:t>1</a:t>
            </a:r>
            <a:r>
              <a:rPr lang="en-US" i="1" dirty="0" smtClean="0"/>
              <a:t> </a:t>
            </a:r>
            <a:r>
              <a:rPr lang="en-US" dirty="0" smtClean="0"/>
              <a:t>has degree 4, but vertex</a:t>
            </a:r>
            <a:r>
              <a:rPr lang="en-US" i="1" dirty="0" smtClean="0"/>
              <a:t> x</a:t>
            </a:r>
            <a:r>
              <a:rPr lang="en-US" baseline="-25000" dirty="0" smtClean="0"/>
              <a:t>2</a:t>
            </a:r>
            <a:r>
              <a:rPr lang="en-US" i="1" dirty="0" smtClean="0"/>
              <a:t> </a:t>
            </a:r>
            <a:r>
              <a:rPr lang="en-US" dirty="0" smtClean="0"/>
              <a:t>has degree 3. Therefore, this graph is not a regular bipartite graph.</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881" y="1418774"/>
            <a:ext cx="1924319" cy="32294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Matchings</a:t>
            </a:r>
            <a:endParaRPr lang="en-US" dirty="0"/>
          </a:p>
        </p:txBody>
      </p:sp>
      <p:sp>
        <p:nvSpPr>
          <p:cNvPr id="3" name="Content Placeholder 2"/>
          <p:cNvSpPr>
            <a:spLocks noGrp="1"/>
          </p:cNvSpPr>
          <p:nvPr>
            <p:ph idx="1"/>
          </p:nvPr>
        </p:nvSpPr>
        <p:spPr/>
        <p:txBody>
          <a:bodyPr/>
          <a:lstStyle/>
          <a:p>
            <a:r>
              <a:rPr lang="en-US" dirty="0" smtClean="0"/>
              <a:t>Whether it is high school students pairing up with prom dates that they know, students enrolling in classes, or telephone connections on a switchboard, these are all examples of things that have to be paired, or </a:t>
            </a:r>
            <a:r>
              <a:rPr lang="en-US" i="1" dirty="0" smtClean="0"/>
              <a:t>matched</a:t>
            </a:r>
            <a:r>
              <a:rPr lang="en-US" dirty="0" smtClean="0"/>
              <a:t> up. These types of problems require a graph with two groups of vertices. We call a graph in two parts like this a bipartite graph.</a:t>
            </a:r>
            <a:endParaRPr lang="en-US" dirty="0"/>
          </a:p>
        </p:txBody>
      </p:sp>
    </p:spTree>
    <p:extLst>
      <p:ext uri="{BB962C8B-B14F-4D97-AF65-F5344CB8AC3E}">
        <p14:creationId xmlns:p14="http://schemas.microsoft.com/office/powerpoint/2010/main" val="4041763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Identifying a Regular Bipartite Graph (cont.)</a:t>
            </a:r>
            <a:endParaRPr lang="en-US" dirty="0"/>
          </a:p>
        </p:txBody>
      </p:sp>
      <p:sp>
        <p:nvSpPr>
          <p:cNvPr id="3" name="Content Placeholder 2"/>
          <p:cNvSpPr>
            <a:spLocks noGrp="1"/>
          </p:cNvSpPr>
          <p:nvPr>
            <p:ph idx="1"/>
          </p:nvPr>
        </p:nvSpPr>
        <p:spPr>
          <a:xfrm>
            <a:off x="457200" y="1280160"/>
            <a:ext cx="5943600" cy="4572000"/>
          </a:xfrm>
        </p:spPr>
        <p:txBody>
          <a:bodyPr/>
          <a:lstStyle/>
          <a:p>
            <a:pPr marL="463550" indent="-463550"/>
            <a:r>
              <a:rPr lang="en-US" b="1" dirty="0" smtClean="0"/>
              <a:t>c.	</a:t>
            </a:r>
            <a:r>
              <a:rPr lang="en-US" dirty="0" smtClean="0"/>
              <a:t>This graph has eight vertices on each side, and every vertex has degree 4. Therefore, it is a regular bipartite graph. </a:t>
            </a:r>
            <a:r>
              <a:rPr lang="en-US" i="1" dirty="0" smtClean="0"/>
              <a:t> </a:t>
            </a:r>
            <a:endParaRPr lang="en-US" dirty="0" smtClean="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703" y="1447800"/>
            <a:ext cx="1590897" cy="3172268"/>
          </a:xfrm>
          <a:prstGeom prst="rect">
            <a:avLst/>
          </a:prstGeom>
        </p:spPr>
      </p:pic>
    </p:spTree>
    <p:extLst>
      <p:ext uri="{BB962C8B-B14F-4D97-AF65-F5344CB8AC3E}">
        <p14:creationId xmlns:p14="http://schemas.microsoft.com/office/powerpoint/2010/main" val="1865129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Bipartite Graph Theorem </a:t>
            </a:r>
            <a:endParaRPr lang="en-US" dirty="0"/>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r>
              <a:rPr lang="en-US" b="1" dirty="0" smtClean="0">
                <a:solidFill>
                  <a:srgbClr val="000000"/>
                </a:solidFill>
              </a:rPr>
              <a:t>Regular Bipartite Graph Theorem </a:t>
            </a:r>
          </a:p>
          <a:p>
            <a:r>
              <a:rPr lang="en-US" dirty="0" smtClean="0">
                <a:solidFill>
                  <a:srgbClr val="000000"/>
                </a:solidFill>
              </a:rPr>
              <a:t>A regular bipartite graph has a matching.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Deciding if a Matching is Possible </a:t>
            </a:r>
            <a:endParaRPr lang="en-US" dirty="0"/>
          </a:p>
        </p:txBody>
      </p:sp>
      <p:sp>
        <p:nvSpPr>
          <p:cNvPr id="3" name="Content Placeholder 2"/>
          <p:cNvSpPr>
            <a:spLocks noGrp="1"/>
          </p:cNvSpPr>
          <p:nvPr>
            <p:ph idx="1"/>
          </p:nvPr>
        </p:nvSpPr>
        <p:spPr/>
        <p:txBody>
          <a:bodyPr/>
          <a:lstStyle/>
          <a:p>
            <a:r>
              <a:rPr lang="en-US" dirty="0" smtClean="0"/>
              <a:t>Let’s consider the following scenario. At the British Museum in London, multimedia tours are offered in English, Korean, Arabic, French, German, Italian, Japanese, Mandarin, Russian, and Spanish. A group of ten students go to the museum. The graph shows which languages each student can understand. Determine if the graph has a matching.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Deciding if a Matching is Possible (cont.)</a:t>
            </a:r>
            <a:endParaRPr lang="en-US" dirty="0"/>
          </a:p>
        </p:txBody>
      </p:sp>
      <p:pic>
        <p:nvPicPr>
          <p:cNvPr id="71682" name="Picture 2"/>
          <p:cNvPicPr>
            <a:picLocks noChangeAspect="1" noChangeArrowheads="1"/>
          </p:cNvPicPr>
          <p:nvPr/>
        </p:nvPicPr>
        <p:blipFill>
          <a:blip r:embed="rId2"/>
          <a:srcRect/>
          <a:stretch>
            <a:fillRect/>
          </a:stretch>
        </p:blipFill>
        <p:spPr bwMode="auto">
          <a:xfrm>
            <a:off x="2090297" y="1295400"/>
            <a:ext cx="4963407"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Deciding if a Matching is Possible (cont.)</a:t>
            </a:r>
            <a:endParaRPr lang="en-US" dirty="0"/>
          </a:p>
        </p:txBody>
      </p:sp>
      <p:sp>
        <p:nvSpPr>
          <p:cNvPr id="3" name="Content Placeholder 2"/>
          <p:cNvSpPr>
            <a:spLocks noGrp="1"/>
          </p:cNvSpPr>
          <p:nvPr>
            <p:ph idx="1"/>
          </p:nvPr>
        </p:nvSpPr>
        <p:spPr>
          <a:xfrm>
            <a:off x="457200" y="1280160"/>
            <a:ext cx="8229600" cy="3539430"/>
          </a:xfrm>
        </p:spPr>
        <p:txBody>
          <a:bodyPr>
            <a:spAutoFit/>
          </a:bodyPr>
          <a:lstStyle/>
          <a:p>
            <a:pPr>
              <a:spcBef>
                <a:spcPts val="0"/>
              </a:spcBef>
            </a:pPr>
            <a:r>
              <a:rPr lang="en-US" b="1" dirty="0" smtClean="0"/>
              <a:t>Solution </a:t>
            </a:r>
          </a:p>
          <a:p>
            <a:pPr>
              <a:spcBef>
                <a:spcPts val="0"/>
              </a:spcBef>
            </a:pPr>
            <a:r>
              <a:rPr lang="en-US" dirty="0" smtClean="0"/>
              <a:t>To determine if the graph has a matching, we need to determine if it is a regular bipartite graph. To do this, we need to check for two things: </a:t>
            </a:r>
          </a:p>
          <a:p>
            <a:pPr marL="1377950" lvl="1" indent="-463550">
              <a:spcBef>
                <a:spcPts val="0"/>
              </a:spcBef>
              <a:buNone/>
            </a:pPr>
            <a:r>
              <a:rPr lang="en-US" b="1" dirty="0" smtClean="0"/>
              <a:t>1.	</a:t>
            </a:r>
            <a:r>
              <a:rPr lang="en-US" dirty="0" smtClean="0"/>
              <a:t>All vertices must have the same degree. </a:t>
            </a:r>
          </a:p>
          <a:p>
            <a:pPr marL="1377950" indent="-463550">
              <a:spcBef>
                <a:spcPts val="0"/>
              </a:spcBef>
            </a:pPr>
            <a:r>
              <a:rPr lang="en-US" b="1" dirty="0" smtClean="0"/>
              <a:t>2.	</a:t>
            </a:r>
            <a:r>
              <a:rPr lang="en-US" dirty="0" smtClean="0"/>
              <a:t>The number of vertices on the left-hand side must be the same as the number of vertices on the right-hand side.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Deciding if a Matching is Possible (cont.)</a:t>
            </a:r>
            <a:endParaRPr lang="en-US" dirty="0"/>
          </a:p>
        </p:txBody>
      </p:sp>
      <p:sp>
        <p:nvSpPr>
          <p:cNvPr id="3" name="Content Placeholder 2"/>
          <p:cNvSpPr>
            <a:spLocks noGrp="1"/>
          </p:cNvSpPr>
          <p:nvPr>
            <p:ph idx="1"/>
          </p:nvPr>
        </p:nvSpPr>
        <p:spPr>
          <a:xfrm>
            <a:off x="457200" y="1280160"/>
            <a:ext cx="4724400" cy="4572000"/>
          </a:xfrm>
        </p:spPr>
        <p:txBody>
          <a:bodyPr/>
          <a:lstStyle/>
          <a:p>
            <a:r>
              <a:rPr lang="en-US" dirty="0"/>
              <a:t>First to determine the degree of each vertex, we need to count the number of edges incident to each vertex on both sides of the graph. </a:t>
            </a:r>
          </a:p>
          <a:p>
            <a:r>
              <a:rPr lang="en-US" dirty="0" smtClean="0"/>
              <a:t>We see that all vertices have degree 3, so the first criterion is met. </a:t>
            </a:r>
          </a:p>
        </p:txBody>
      </p:sp>
      <p:pic>
        <p:nvPicPr>
          <p:cNvPr id="4" name="Picture 2"/>
          <p:cNvPicPr>
            <a:picLocks noChangeAspect="1" noChangeArrowheads="1"/>
          </p:cNvPicPr>
          <p:nvPr/>
        </p:nvPicPr>
        <p:blipFill>
          <a:blip r:embed="rId2"/>
          <a:srcRect/>
          <a:stretch>
            <a:fillRect/>
          </a:stretch>
        </p:blipFill>
        <p:spPr bwMode="auto">
          <a:xfrm>
            <a:off x="5143937" y="1219199"/>
            <a:ext cx="3695263" cy="36054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Deciding if a Matching is Possible (cont.)</a:t>
            </a:r>
            <a:endParaRPr lang="en-US" dirty="0"/>
          </a:p>
        </p:txBody>
      </p:sp>
      <p:sp>
        <p:nvSpPr>
          <p:cNvPr id="3" name="Content Placeholder 2"/>
          <p:cNvSpPr>
            <a:spLocks noGrp="1"/>
          </p:cNvSpPr>
          <p:nvPr>
            <p:ph idx="1"/>
          </p:nvPr>
        </p:nvSpPr>
        <p:spPr>
          <a:xfrm>
            <a:off x="457200" y="1280160"/>
            <a:ext cx="4771292" cy="4572000"/>
          </a:xfrm>
        </p:spPr>
        <p:txBody>
          <a:bodyPr/>
          <a:lstStyle/>
          <a:p>
            <a:r>
              <a:rPr lang="en-US" dirty="0"/>
              <a:t>We can count the number of vertices on each side of the graph to make sure there are equal numbers in each. </a:t>
            </a:r>
          </a:p>
          <a:p>
            <a:r>
              <a:rPr lang="en-US" dirty="0" smtClean="0"/>
              <a:t>Since this graph is a regular bipartite graph, we know from the theorem that it has a matching. </a:t>
            </a:r>
            <a:endParaRPr lang="en-US" dirty="0"/>
          </a:p>
        </p:txBody>
      </p:sp>
      <p:pic>
        <p:nvPicPr>
          <p:cNvPr id="4" name="Picture 2"/>
          <p:cNvPicPr>
            <a:picLocks noChangeAspect="1" noChangeArrowheads="1"/>
          </p:cNvPicPr>
          <p:nvPr/>
        </p:nvPicPr>
        <p:blipFill>
          <a:blip r:embed="rId2"/>
          <a:srcRect/>
          <a:stretch>
            <a:fillRect/>
          </a:stretch>
        </p:blipFill>
        <p:spPr bwMode="auto">
          <a:xfrm>
            <a:off x="5228492" y="1371599"/>
            <a:ext cx="3610708" cy="33528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Schriver’s</a:t>
            </a:r>
            <a:r>
              <a:rPr lang="en-US" dirty="0" smtClean="0"/>
              <a:t> Algorithm</a:t>
            </a:r>
            <a:endParaRPr lang="en-US" dirty="0"/>
          </a:p>
        </p:txBody>
      </p:sp>
      <p:sp>
        <p:nvSpPr>
          <p:cNvPr id="3" name="Content Placeholder 2"/>
          <p:cNvSpPr>
            <a:spLocks noGrp="1"/>
          </p:cNvSpPr>
          <p:nvPr>
            <p:ph idx="1"/>
          </p:nvPr>
        </p:nvSpPr>
        <p:spPr>
          <a:xfrm>
            <a:off x="457200" y="1143000"/>
            <a:ext cx="8229600" cy="4782848"/>
          </a:xfrm>
          <a:solidFill>
            <a:srgbClr val="FFFFCC"/>
          </a:solidFill>
          <a:ln w="28575">
            <a:solidFill>
              <a:srgbClr val="000000"/>
            </a:solidFill>
          </a:ln>
        </p:spPr>
        <p:txBody>
          <a:bodyPr>
            <a:spAutoFit/>
          </a:bodyPr>
          <a:lstStyle/>
          <a:p>
            <a:pPr algn="ctr"/>
            <a:r>
              <a:rPr lang="en-US" b="1" dirty="0" err="1" smtClean="0">
                <a:solidFill>
                  <a:srgbClr val="000000"/>
                </a:solidFill>
              </a:rPr>
              <a:t>Schriver’s</a:t>
            </a:r>
            <a:r>
              <a:rPr lang="en-US" b="1" dirty="0" smtClean="0">
                <a:solidFill>
                  <a:srgbClr val="000000"/>
                </a:solidFill>
              </a:rPr>
              <a:t> Algorithm</a:t>
            </a:r>
          </a:p>
          <a:p>
            <a:pPr marL="514350" indent="-514350">
              <a:buFont typeface="+mj-lt"/>
              <a:buAutoNum type="arabicPeriod"/>
            </a:pPr>
            <a:r>
              <a:rPr lang="en-US" dirty="0" smtClean="0">
                <a:solidFill>
                  <a:srgbClr val="000000"/>
                </a:solidFill>
              </a:rPr>
              <a:t>Given a regular bipartite graph </a:t>
            </a:r>
            <a:r>
              <a:rPr lang="en-US" i="1" dirty="0" smtClean="0">
                <a:solidFill>
                  <a:srgbClr val="000000"/>
                </a:solidFill>
              </a:rPr>
              <a:t>G</a:t>
            </a:r>
            <a:r>
              <a:rPr lang="en-US" dirty="0" smtClean="0">
                <a:solidFill>
                  <a:srgbClr val="000000"/>
                </a:solidFill>
              </a:rPr>
              <a:t>, give every edge in </a:t>
            </a:r>
            <a:r>
              <a:rPr lang="en-US" i="1" dirty="0" smtClean="0">
                <a:solidFill>
                  <a:srgbClr val="000000"/>
                </a:solidFill>
              </a:rPr>
              <a:t>G</a:t>
            </a:r>
            <a:r>
              <a:rPr lang="en-US" dirty="0" smtClean="0">
                <a:solidFill>
                  <a:srgbClr val="000000"/>
                </a:solidFill>
              </a:rPr>
              <a:t> a weight of 1.</a:t>
            </a:r>
          </a:p>
          <a:p>
            <a:pPr marL="514350" indent="-514350">
              <a:buFont typeface="+mj-lt"/>
              <a:buAutoNum type="arabicPeriod"/>
            </a:pPr>
            <a:r>
              <a:rPr lang="en-US" dirty="0" smtClean="0">
                <a:solidFill>
                  <a:srgbClr val="000000"/>
                </a:solidFill>
              </a:rPr>
              <a:t>Let </a:t>
            </a:r>
            <a:r>
              <a:rPr lang="en-US" i="1" dirty="0" smtClean="0">
                <a:solidFill>
                  <a:srgbClr val="000000"/>
                </a:solidFill>
              </a:rPr>
              <a:t>C</a:t>
            </a:r>
            <a:r>
              <a:rPr lang="en-US" dirty="0" smtClean="0">
                <a:solidFill>
                  <a:srgbClr val="000000"/>
                </a:solidFill>
              </a:rPr>
              <a:t> be a cycle in the edges of positive weight.</a:t>
            </a:r>
          </a:p>
          <a:p>
            <a:pPr marL="1031875" lvl="1" indent="-288925">
              <a:buFont typeface="Arial" panose="020B0604020202020204" pitchFamily="34" charset="0"/>
              <a:buChar char="•"/>
            </a:pPr>
            <a:r>
              <a:rPr lang="en-US" sz="2400" dirty="0" smtClean="0">
                <a:solidFill>
                  <a:srgbClr val="000000"/>
                </a:solidFill>
              </a:rPr>
              <a:t>Number the edges of </a:t>
            </a:r>
            <a:r>
              <a:rPr lang="en-US" sz="2400" i="1" dirty="0" smtClean="0">
                <a:solidFill>
                  <a:srgbClr val="000000"/>
                </a:solidFill>
              </a:rPr>
              <a:t>C</a:t>
            </a:r>
            <a:r>
              <a:rPr lang="en-US" sz="2400" dirty="0" smtClean="0">
                <a:solidFill>
                  <a:srgbClr val="000000"/>
                </a:solidFill>
              </a:rPr>
              <a:t> successively in turn.</a:t>
            </a:r>
          </a:p>
          <a:p>
            <a:pPr marL="1031875" lvl="1" indent="-288925">
              <a:buFont typeface="Arial" panose="020B0604020202020204" pitchFamily="34" charset="0"/>
              <a:buChar char="•"/>
            </a:pPr>
            <a:r>
              <a:rPr lang="en-US" sz="2400" dirty="0" smtClean="0">
                <a:solidFill>
                  <a:srgbClr val="000000"/>
                </a:solidFill>
              </a:rPr>
              <a:t>Increase the weight of the even-numbered edges by 1.</a:t>
            </a:r>
          </a:p>
          <a:p>
            <a:pPr marL="1031875" lvl="1" indent="-288925">
              <a:buFont typeface="Arial" panose="020B0604020202020204" pitchFamily="34" charset="0"/>
              <a:buChar char="•"/>
            </a:pPr>
            <a:r>
              <a:rPr lang="en-US" sz="2400" dirty="0" smtClean="0">
                <a:solidFill>
                  <a:srgbClr val="000000"/>
                </a:solidFill>
              </a:rPr>
              <a:t>Decrease the weight of the odd-numbered edges by 1.</a:t>
            </a:r>
          </a:p>
          <a:p>
            <a:pPr marL="514350" indent="-514350">
              <a:buFont typeface="+mj-lt"/>
              <a:buAutoNum type="arabicPeriod"/>
            </a:pPr>
            <a:r>
              <a:rPr lang="en-US" dirty="0" smtClean="0">
                <a:solidFill>
                  <a:srgbClr val="000000"/>
                </a:solidFill>
              </a:rPr>
              <a:t>Repeat Step 2 until the edges with positive weight contain no cycle.</a:t>
            </a:r>
          </a:p>
          <a:p>
            <a:pPr marL="514350" indent="-514350">
              <a:buFont typeface="+mj-lt"/>
              <a:buAutoNum type="arabicPeriod"/>
            </a:pPr>
            <a:r>
              <a:rPr lang="en-US" dirty="0" smtClean="0">
                <a:solidFill>
                  <a:srgbClr val="000000"/>
                </a:solidFill>
              </a:rPr>
              <a:t>The positively weighted edges form a matching.</a:t>
            </a:r>
          </a:p>
        </p:txBody>
      </p:sp>
    </p:spTree>
    <p:extLst>
      <p:ext uri="{BB962C8B-B14F-4D97-AF65-F5344CB8AC3E}">
        <p14:creationId xmlns:p14="http://schemas.microsoft.com/office/powerpoint/2010/main" val="793715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a:t>
            </a:r>
            <a:endParaRPr lang="en-US" dirty="0"/>
          </a:p>
        </p:txBody>
      </p:sp>
      <p:sp>
        <p:nvSpPr>
          <p:cNvPr id="3" name="Content Placeholder 2"/>
          <p:cNvSpPr>
            <a:spLocks noGrp="1"/>
          </p:cNvSpPr>
          <p:nvPr>
            <p:ph idx="1"/>
          </p:nvPr>
        </p:nvSpPr>
        <p:spPr>
          <a:xfrm>
            <a:off x="457200" y="1280160"/>
            <a:ext cx="8229600" cy="4572000"/>
          </a:xfrm>
        </p:spPr>
        <p:txBody>
          <a:bodyPr/>
          <a:lstStyle/>
          <a:p>
            <a:r>
              <a:rPr lang="en-US" dirty="0" smtClean="0"/>
              <a:t>Find a matching for the following regular bipartite graph. </a:t>
            </a:r>
            <a:endParaRPr lang="en-US" dirty="0"/>
          </a:p>
        </p:txBody>
      </p:sp>
      <p:pic>
        <p:nvPicPr>
          <p:cNvPr id="74754" name="Picture 2"/>
          <p:cNvPicPr>
            <a:picLocks noChangeAspect="1" noChangeArrowheads="1"/>
          </p:cNvPicPr>
          <p:nvPr/>
        </p:nvPicPr>
        <p:blipFill>
          <a:blip r:embed="rId2"/>
          <a:srcRect/>
          <a:stretch>
            <a:fillRect/>
          </a:stretch>
        </p:blipFill>
        <p:spPr bwMode="auto">
          <a:xfrm>
            <a:off x="3129936" y="1920240"/>
            <a:ext cx="2884129" cy="4023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(cont.)</a:t>
            </a:r>
            <a:endParaRPr lang="en-US" dirty="0"/>
          </a:p>
        </p:txBody>
      </p:sp>
      <p:sp>
        <p:nvSpPr>
          <p:cNvPr id="3" name="Content Placeholder 2"/>
          <p:cNvSpPr>
            <a:spLocks noGrp="1"/>
          </p:cNvSpPr>
          <p:nvPr>
            <p:ph idx="1"/>
          </p:nvPr>
        </p:nvSpPr>
        <p:spPr>
          <a:xfrm>
            <a:off x="457200" y="1280160"/>
            <a:ext cx="4572000" cy="4572000"/>
          </a:xfrm>
        </p:spPr>
        <p:txBody>
          <a:bodyPr/>
          <a:lstStyle/>
          <a:p>
            <a:r>
              <a:rPr lang="en-US" b="1" dirty="0" smtClean="0"/>
              <a:t>Solution </a:t>
            </a:r>
          </a:p>
          <a:p>
            <a:r>
              <a:rPr lang="en-US" dirty="0" smtClean="0"/>
              <a:t>We’ll use </a:t>
            </a:r>
            <a:r>
              <a:rPr lang="en-US" dirty="0" err="1" smtClean="0"/>
              <a:t>Schriver’s</a:t>
            </a:r>
            <a:r>
              <a:rPr lang="en-US" dirty="0" smtClean="0"/>
              <a:t> Algorithm to find a matching. Let every edge have a weight of 1. Now, find a cycle in the graph. Take a moment and see if you can find one first before looking at the next figure that shows the cycle. Sometimes the hardest part is finding the first cycle. </a:t>
            </a:r>
          </a:p>
        </p:txBody>
      </p:sp>
      <p:pic>
        <p:nvPicPr>
          <p:cNvPr id="4" name="Picture 2"/>
          <p:cNvPicPr>
            <a:picLocks noChangeAspect="1" noChangeArrowheads="1"/>
          </p:cNvPicPr>
          <p:nvPr/>
        </p:nvPicPr>
        <p:blipFill>
          <a:blip r:embed="rId2"/>
          <a:srcRect/>
          <a:stretch>
            <a:fillRect/>
          </a:stretch>
        </p:blipFill>
        <p:spPr bwMode="auto">
          <a:xfrm>
            <a:off x="5562600" y="1752600"/>
            <a:ext cx="2884129" cy="40233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 </a:t>
            </a:r>
            <a:endParaRPr lang="en-US" dirty="0"/>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smtClean="0">
                <a:solidFill>
                  <a:srgbClr val="000000"/>
                </a:solidFill>
              </a:rPr>
              <a:t>Bipartite Graph </a:t>
            </a:r>
          </a:p>
          <a:p>
            <a:r>
              <a:rPr lang="en-US" dirty="0" smtClean="0">
                <a:solidFill>
                  <a:srgbClr val="000000"/>
                </a:solidFill>
              </a:rPr>
              <a:t>A </a:t>
            </a:r>
            <a:r>
              <a:rPr lang="en-US" b="1" dirty="0" smtClean="0">
                <a:solidFill>
                  <a:srgbClr val="C00000"/>
                </a:solidFill>
              </a:rPr>
              <a:t>bipartite graph </a:t>
            </a:r>
            <a:r>
              <a:rPr lang="en-US" dirty="0" smtClean="0">
                <a:solidFill>
                  <a:srgbClr val="000000"/>
                </a:solidFill>
              </a:rPr>
              <a:t>is a graph in which the vertices can be partitioned into precisely two subsets so that every edge joins a vertex in one subset to a vertex in the other subset.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(cont.)</a:t>
            </a:r>
            <a:endParaRPr lang="en-US" dirty="0"/>
          </a:p>
        </p:txBody>
      </p:sp>
      <p:sp>
        <p:nvSpPr>
          <p:cNvPr id="3" name="Content Placeholder 2"/>
          <p:cNvSpPr>
            <a:spLocks noGrp="1"/>
          </p:cNvSpPr>
          <p:nvPr>
            <p:ph idx="1"/>
          </p:nvPr>
        </p:nvSpPr>
        <p:spPr>
          <a:xfrm>
            <a:off x="457200" y="1280160"/>
            <a:ext cx="4572000" cy="4572000"/>
          </a:xfrm>
        </p:spPr>
        <p:txBody>
          <a:bodyPr/>
          <a:lstStyle/>
          <a:p>
            <a:r>
              <a:rPr lang="en-US" dirty="0" smtClean="0"/>
              <a:t>After finding a cycle, label the edges consecutively. The next figure shows the cycle </a:t>
            </a:r>
            <a:r>
              <a:rPr lang="en-US" i="1" dirty="0" smtClean="0"/>
              <a:t>a, h, d, g </a:t>
            </a:r>
            <a:r>
              <a:rPr lang="en-US" dirty="0" smtClean="0"/>
              <a:t>with the edges labeled in order, not by weight.</a:t>
            </a:r>
            <a:r>
              <a:rPr lang="en-US" i="1" dirty="0" smtClean="0"/>
              <a:t> </a:t>
            </a:r>
            <a:endParaRPr lang="en-US" dirty="0"/>
          </a:p>
        </p:txBody>
      </p:sp>
      <p:pic>
        <p:nvPicPr>
          <p:cNvPr id="4" name="Picture 2"/>
          <p:cNvPicPr>
            <a:picLocks noChangeAspect="1" noChangeArrowheads="1"/>
          </p:cNvPicPr>
          <p:nvPr/>
        </p:nvPicPr>
        <p:blipFill>
          <a:blip r:embed="rId2"/>
          <a:srcRect/>
          <a:stretch>
            <a:fillRect/>
          </a:stretch>
        </p:blipFill>
        <p:spPr bwMode="auto">
          <a:xfrm>
            <a:off x="5486400" y="1295400"/>
            <a:ext cx="3037169" cy="4191000"/>
          </a:xfrm>
          <a:prstGeom prst="rect">
            <a:avLst/>
          </a:prstGeom>
          <a:noFill/>
          <a:ln w="9525">
            <a:noFill/>
            <a:miter lim="800000"/>
            <a:headEnd/>
            <a:tailEnd/>
          </a:ln>
          <a:effectLst/>
        </p:spPr>
      </p:pic>
    </p:spTree>
    <p:extLst>
      <p:ext uri="{BB962C8B-B14F-4D97-AF65-F5344CB8AC3E}">
        <p14:creationId xmlns:p14="http://schemas.microsoft.com/office/powerpoint/2010/main" val="989196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(cont.)</a:t>
            </a:r>
            <a:endParaRPr lang="en-US" dirty="0"/>
          </a:p>
        </p:txBody>
      </p:sp>
      <p:sp>
        <p:nvSpPr>
          <p:cNvPr id="3" name="Content Placeholder 2"/>
          <p:cNvSpPr>
            <a:spLocks noGrp="1"/>
          </p:cNvSpPr>
          <p:nvPr>
            <p:ph idx="1"/>
          </p:nvPr>
        </p:nvSpPr>
        <p:spPr/>
        <p:txBody>
          <a:bodyPr/>
          <a:lstStyle/>
          <a:p>
            <a:r>
              <a:rPr lang="en-US" dirty="0" smtClean="0"/>
              <a:t>The next step is to increase the weights of the even numbered edges 2 and 4 by 1, which means they will now each have a weight of 2. We then decrease the odd numbered edges 1 and 3 by 1, which means they have a weight of 0 and can no longer be considered in the algorithm because only positive weighted edges are considered. In the next graph, the edges with positive weights are shown and the edges with zero weights are removed since they are not part of the matching.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(cont.)</a:t>
            </a:r>
            <a:endParaRPr lang="en-US" dirty="0"/>
          </a:p>
        </p:txBody>
      </p:sp>
      <p:pic>
        <p:nvPicPr>
          <p:cNvPr id="76802" name="Picture 2"/>
          <p:cNvPicPr>
            <a:picLocks noChangeAspect="1" noChangeArrowheads="1"/>
          </p:cNvPicPr>
          <p:nvPr/>
        </p:nvPicPr>
        <p:blipFill>
          <a:blip r:embed="rId2"/>
          <a:srcRect/>
          <a:stretch>
            <a:fillRect/>
          </a:stretch>
        </p:blipFill>
        <p:spPr bwMode="auto">
          <a:xfrm>
            <a:off x="2900026" y="1219200"/>
            <a:ext cx="334394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(cont.)</a:t>
            </a:r>
            <a:endParaRPr lang="en-US" dirty="0"/>
          </a:p>
        </p:txBody>
      </p:sp>
      <p:sp>
        <p:nvSpPr>
          <p:cNvPr id="3" name="Content Placeholder 2"/>
          <p:cNvSpPr>
            <a:spLocks noGrp="1"/>
          </p:cNvSpPr>
          <p:nvPr>
            <p:ph idx="1"/>
          </p:nvPr>
        </p:nvSpPr>
        <p:spPr>
          <a:xfrm>
            <a:off x="457200" y="1280160"/>
            <a:ext cx="4724400" cy="4572000"/>
          </a:xfrm>
        </p:spPr>
        <p:txBody>
          <a:bodyPr/>
          <a:lstStyle/>
          <a:p>
            <a:r>
              <a:rPr lang="en-US" dirty="0" smtClean="0"/>
              <a:t>We begin again at Step 2 by finding a cycle from the edges with positive weights. The only remaining cycle is </a:t>
            </a:r>
            <a:r>
              <a:rPr lang="en-US" i="1" dirty="0" smtClean="0"/>
              <a:t>f, b, </a:t>
            </a:r>
            <a:r>
              <a:rPr lang="en-US" i="1" dirty="0" err="1" smtClean="0"/>
              <a:t>i</a:t>
            </a:r>
            <a:r>
              <a:rPr lang="en-US" i="1" dirty="0" smtClean="0"/>
              <a:t>, e, j, c</a:t>
            </a:r>
            <a:r>
              <a:rPr lang="en-US" dirty="0" smtClean="0"/>
              <a:t>. Label the cycle with consecutive numbers.</a:t>
            </a:r>
            <a:r>
              <a:rPr lang="en-US" i="1" dirty="0" smtClean="0"/>
              <a:t> </a:t>
            </a:r>
            <a:endParaRPr lang="en-US" dirty="0"/>
          </a:p>
        </p:txBody>
      </p:sp>
      <p:pic>
        <p:nvPicPr>
          <p:cNvPr id="77826" name="Picture 2"/>
          <p:cNvPicPr>
            <a:picLocks noChangeAspect="1" noChangeArrowheads="1"/>
          </p:cNvPicPr>
          <p:nvPr/>
        </p:nvPicPr>
        <p:blipFill>
          <a:blip r:embed="rId2"/>
          <a:srcRect/>
          <a:stretch>
            <a:fillRect/>
          </a:stretch>
        </p:blipFill>
        <p:spPr bwMode="auto">
          <a:xfrm>
            <a:off x="5342854" y="1295400"/>
            <a:ext cx="3343946" cy="448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Finding a Matching (cont.)</a:t>
            </a:r>
            <a:endParaRPr lang="en-US" dirty="0"/>
          </a:p>
        </p:txBody>
      </p:sp>
      <p:sp>
        <p:nvSpPr>
          <p:cNvPr id="3" name="Content Placeholder 2"/>
          <p:cNvSpPr>
            <a:spLocks noGrp="1"/>
          </p:cNvSpPr>
          <p:nvPr>
            <p:ph idx="1"/>
          </p:nvPr>
        </p:nvSpPr>
        <p:spPr>
          <a:xfrm>
            <a:off x="457200" y="1280160"/>
            <a:ext cx="4800600" cy="4572000"/>
          </a:xfrm>
        </p:spPr>
        <p:txBody>
          <a:bodyPr>
            <a:normAutofit/>
          </a:bodyPr>
          <a:lstStyle/>
          <a:p>
            <a:pPr>
              <a:spcAft>
                <a:spcPts val="600"/>
              </a:spcAft>
            </a:pPr>
            <a:r>
              <a:rPr lang="en-US" dirty="0" smtClean="0"/>
              <a:t>Once again, increase the weight of the even numbered edges by 1 and decrease the odd edges by 1. The only remaining positive weighted edges give us the following graph. </a:t>
            </a:r>
          </a:p>
          <a:p>
            <a:pPr>
              <a:spcAft>
                <a:spcPts val="600"/>
              </a:spcAft>
            </a:pPr>
            <a:r>
              <a:rPr lang="en-US" dirty="0" smtClean="0"/>
              <a:t>Because </a:t>
            </a:r>
            <a:r>
              <a:rPr lang="en-US" dirty="0"/>
              <a:t>there are no more cycles, we can stop. The remaining edges form the matching we required. </a:t>
            </a:r>
          </a:p>
        </p:txBody>
      </p:sp>
      <p:pic>
        <p:nvPicPr>
          <p:cNvPr id="78850" name="Picture 2"/>
          <p:cNvPicPr>
            <a:picLocks noChangeAspect="1" noChangeArrowheads="1"/>
          </p:cNvPicPr>
          <p:nvPr/>
        </p:nvPicPr>
        <p:blipFill>
          <a:blip r:embed="rId2"/>
          <a:srcRect/>
          <a:stretch>
            <a:fillRect/>
          </a:stretch>
        </p:blipFill>
        <p:spPr bwMode="auto">
          <a:xfrm>
            <a:off x="5423425" y="1295400"/>
            <a:ext cx="3263375" cy="457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#3 </a:t>
            </a:r>
            <a:endParaRPr lang="en-US" dirty="0"/>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r>
              <a:rPr lang="en-US" b="1" dirty="0" smtClean="0">
                <a:solidFill>
                  <a:srgbClr val="000000"/>
                </a:solidFill>
              </a:rPr>
              <a:t>Skill Check #3 </a:t>
            </a:r>
          </a:p>
          <a:p>
            <a:r>
              <a:rPr lang="en-US" dirty="0" smtClean="0">
                <a:solidFill>
                  <a:srgbClr val="000000"/>
                </a:solidFill>
              </a:rPr>
              <a:t>Find a different matching for the graph in Example 6.</a:t>
            </a:r>
            <a:endParaRPr lang="en-US" dirty="0">
              <a:solidFill>
                <a:srgbClr val="000000"/>
              </a:solidFill>
            </a:endParaRPr>
          </a:p>
        </p:txBody>
      </p:sp>
      <p:sp>
        <p:nvSpPr>
          <p:cNvPr id="4" name="Rectangle 3"/>
          <p:cNvSpPr/>
          <p:nvPr/>
        </p:nvSpPr>
        <p:spPr>
          <a:xfrm>
            <a:off x="457200" y="2600980"/>
            <a:ext cx="6153608" cy="523220"/>
          </a:xfrm>
          <a:prstGeom prst="rect">
            <a:avLst/>
          </a:prstGeom>
        </p:spPr>
        <p:txBody>
          <a:bodyPr wrap="none">
            <a:spAutoFit/>
          </a:bodyPr>
          <a:lstStyle/>
          <a:p>
            <a:r>
              <a:rPr lang="en-US" sz="2800" dirty="0" smtClean="0">
                <a:solidFill>
                  <a:srgbClr val="000000"/>
                </a:solidFill>
              </a:rPr>
              <a:t>Answer:  </a:t>
            </a:r>
            <a:r>
              <a:rPr lang="en-US" sz="2800" dirty="0" smtClean="0">
                <a:solidFill>
                  <a:srgbClr val="FF0000"/>
                </a:solidFill>
              </a:rPr>
              <a:t>Answers will vary. For example, </a:t>
            </a:r>
            <a:endParaRPr lang="en-US" sz="2800" dirty="0">
              <a:solidFill>
                <a:srgbClr val="FF0000"/>
              </a:solidFill>
            </a:endParaRPr>
          </a:p>
        </p:txBody>
      </p:sp>
      <p:pic>
        <p:nvPicPr>
          <p:cNvPr id="79874" name="Picture 2"/>
          <p:cNvPicPr>
            <a:picLocks noChangeAspect="1" noChangeArrowheads="1"/>
          </p:cNvPicPr>
          <p:nvPr/>
        </p:nvPicPr>
        <p:blipFill>
          <a:blip r:embed="rId2"/>
          <a:srcRect/>
          <a:stretch>
            <a:fillRect/>
          </a:stretch>
        </p:blipFill>
        <p:spPr bwMode="auto">
          <a:xfrm>
            <a:off x="1905001" y="3230880"/>
            <a:ext cx="1805538" cy="25603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Identifying Bipartite Graphs </a:t>
            </a:r>
            <a:endParaRPr lang="en-US" dirty="0"/>
          </a:p>
        </p:txBody>
      </p:sp>
      <p:sp>
        <p:nvSpPr>
          <p:cNvPr id="3" name="Content Placeholder 2"/>
          <p:cNvSpPr>
            <a:spLocks noGrp="1"/>
          </p:cNvSpPr>
          <p:nvPr>
            <p:ph idx="1"/>
          </p:nvPr>
        </p:nvSpPr>
        <p:spPr>
          <a:xfrm>
            <a:off x="457200" y="1280160"/>
            <a:ext cx="8229600" cy="4572000"/>
          </a:xfrm>
        </p:spPr>
        <p:txBody>
          <a:bodyPr/>
          <a:lstStyle/>
          <a:p>
            <a:r>
              <a:rPr lang="en-US" dirty="0" smtClean="0"/>
              <a:t>Determine if the following graphs are bipartite. </a:t>
            </a:r>
            <a:endParaRPr lang="en-US" dirty="0"/>
          </a:p>
        </p:txBody>
      </p:sp>
      <p:pic>
        <p:nvPicPr>
          <p:cNvPr id="60418" name="Picture 2"/>
          <p:cNvPicPr>
            <a:picLocks noChangeAspect="1" noChangeArrowheads="1"/>
          </p:cNvPicPr>
          <p:nvPr/>
        </p:nvPicPr>
        <p:blipFill>
          <a:blip r:embed="rId2"/>
          <a:srcRect/>
          <a:stretch>
            <a:fillRect/>
          </a:stretch>
        </p:blipFill>
        <p:spPr bwMode="auto">
          <a:xfrm>
            <a:off x="563880" y="2043113"/>
            <a:ext cx="8046720" cy="2660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Identifying Bipartite Graphs (cont.)</a:t>
            </a:r>
            <a:endParaRPr lang="en-US" dirty="0"/>
          </a:p>
        </p:txBody>
      </p:sp>
      <p:sp>
        <p:nvSpPr>
          <p:cNvPr id="3" name="Content Placeholder 2"/>
          <p:cNvSpPr>
            <a:spLocks noGrp="1"/>
          </p:cNvSpPr>
          <p:nvPr>
            <p:ph idx="1"/>
          </p:nvPr>
        </p:nvSpPr>
        <p:spPr/>
        <p:txBody>
          <a:bodyPr/>
          <a:lstStyle/>
          <a:p>
            <a:r>
              <a:rPr lang="en-US" b="1" dirty="0" smtClean="0"/>
              <a:t>Solution </a:t>
            </a:r>
          </a:p>
          <a:p>
            <a:pPr marL="463550" indent="-463550"/>
            <a:r>
              <a:rPr lang="en-US" b="1" dirty="0" smtClean="0"/>
              <a:t>a.	</a:t>
            </a:r>
            <a:r>
              <a:rPr lang="en-US" dirty="0" smtClean="0"/>
              <a:t>To determine if the graph is bipartite, we need to show that the vertices can be divided into two groups. Let's assume there are two groups, the left-side group and the </a:t>
            </a:r>
            <a:r>
              <a:rPr lang="en-US" dirty="0" err="1" smtClean="0"/>
              <a:t>right‑side</a:t>
            </a:r>
            <a:r>
              <a:rPr lang="en-US" dirty="0" smtClean="0"/>
              <a:t> group. Begin by labeling the vertices either L for the left-hand side or R for the </a:t>
            </a:r>
            <a:r>
              <a:rPr lang="en-US" dirty="0" err="1" smtClean="0"/>
              <a:t>right‑hand</a:t>
            </a:r>
            <a:r>
              <a:rPr lang="en-US" dirty="0" smtClean="0"/>
              <a:t> side. We will start at the top and label the vertices alternately as we go clock-wise around the graph. If vertices are adjacent, they cannot have the same label.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Identifying Bipartite Graphs (cont.)</a:t>
            </a:r>
            <a:endParaRPr lang="en-US" dirty="0"/>
          </a:p>
        </p:txBody>
      </p:sp>
      <p:sp>
        <p:nvSpPr>
          <p:cNvPr id="3" name="Content Placeholder 2"/>
          <p:cNvSpPr>
            <a:spLocks noGrp="1"/>
          </p:cNvSpPr>
          <p:nvPr>
            <p:ph idx="1"/>
          </p:nvPr>
        </p:nvSpPr>
        <p:spPr/>
        <p:txBody>
          <a:bodyPr anchor="b"/>
          <a:lstStyle/>
          <a:p>
            <a:r>
              <a:rPr lang="en-US" dirty="0" smtClean="0"/>
              <a:t>Notice that we end up with two adjacent vertices both labeled L. Therefore, this graph is not bipartite. </a:t>
            </a:r>
            <a:endParaRPr lang="en-US" dirty="0"/>
          </a:p>
        </p:txBody>
      </p:sp>
      <p:pic>
        <p:nvPicPr>
          <p:cNvPr id="61442" name="Picture 2"/>
          <p:cNvPicPr>
            <a:picLocks noChangeAspect="1" noChangeArrowheads="1"/>
          </p:cNvPicPr>
          <p:nvPr/>
        </p:nvPicPr>
        <p:blipFill>
          <a:blip r:embed="rId2"/>
          <a:srcRect/>
          <a:stretch>
            <a:fillRect/>
          </a:stretch>
        </p:blipFill>
        <p:spPr bwMode="auto">
          <a:xfrm>
            <a:off x="2468880" y="1285880"/>
            <a:ext cx="4206240" cy="35512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Identifying Bipartite Graphs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We can carry out the same process of labeling vertices with either L or R for the cube. We’ve also numbered each vertex to help keep track of them. </a:t>
            </a:r>
            <a:endParaRPr lang="en-US" dirty="0"/>
          </a:p>
        </p:txBody>
      </p:sp>
      <p:pic>
        <p:nvPicPr>
          <p:cNvPr id="62466" name="Picture 2"/>
          <p:cNvPicPr>
            <a:picLocks noChangeAspect="1" noChangeArrowheads="1"/>
          </p:cNvPicPr>
          <p:nvPr/>
        </p:nvPicPr>
        <p:blipFill>
          <a:blip r:embed="rId2"/>
          <a:srcRect/>
          <a:stretch>
            <a:fillRect/>
          </a:stretch>
        </p:blipFill>
        <p:spPr bwMode="auto">
          <a:xfrm>
            <a:off x="2834640" y="2814128"/>
            <a:ext cx="3474720" cy="2964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Identifying Bipartite Graphs (cont.)</a:t>
            </a:r>
            <a:endParaRPr lang="en-US" dirty="0"/>
          </a:p>
        </p:txBody>
      </p:sp>
      <p:sp>
        <p:nvSpPr>
          <p:cNvPr id="3" name="Content Placeholder 2"/>
          <p:cNvSpPr>
            <a:spLocks noGrp="1"/>
          </p:cNvSpPr>
          <p:nvPr>
            <p:ph idx="1"/>
          </p:nvPr>
        </p:nvSpPr>
        <p:spPr/>
        <p:txBody>
          <a:bodyPr/>
          <a:lstStyle/>
          <a:p>
            <a:r>
              <a:rPr lang="en-US" dirty="0" smtClean="0"/>
              <a:t>Notice that no adjacent vertices have the same label. Therefore this graph is bipartite. The next is an alternate drawing showing the vertices on their left and right sides. </a:t>
            </a:r>
            <a:endParaRPr lang="en-US" dirty="0"/>
          </a:p>
        </p:txBody>
      </p:sp>
      <p:pic>
        <p:nvPicPr>
          <p:cNvPr id="63490" name="Picture 2"/>
          <p:cNvPicPr>
            <a:picLocks noChangeAspect="1" noChangeArrowheads="1"/>
          </p:cNvPicPr>
          <p:nvPr/>
        </p:nvPicPr>
        <p:blipFill>
          <a:blip r:embed="rId2"/>
          <a:srcRect/>
          <a:stretch>
            <a:fillRect/>
          </a:stretch>
        </p:blipFill>
        <p:spPr bwMode="auto">
          <a:xfrm>
            <a:off x="3017520" y="2773128"/>
            <a:ext cx="3108960" cy="30024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1659</Words>
  <Application>Microsoft Office PowerPoint</Application>
  <PresentationFormat>On-screen Show (4:3)</PresentationFormat>
  <Paragraphs>136</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Courier New</vt:lpstr>
      <vt:lpstr>Arial</vt:lpstr>
      <vt:lpstr>Office Theme</vt:lpstr>
      <vt:lpstr>Section 13.3</vt:lpstr>
      <vt:lpstr>Objectives</vt:lpstr>
      <vt:lpstr>Matchings</vt:lpstr>
      <vt:lpstr>Bipartite Graph </vt:lpstr>
      <vt:lpstr>Example 1: Identifying Bipartite Graphs </vt:lpstr>
      <vt:lpstr>Example 1: Identifying Bipartite Graphs (cont.)</vt:lpstr>
      <vt:lpstr>Example 1: Identifying Bipartite Graphs (cont.)</vt:lpstr>
      <vt:lpstr>Example 1: Identifying Bipartite Graphs (cont.)</vt:lpstr>
      <vt:lpstr>Example 1: Identifying Bipartite Graphs (cont.)</vt:lpstr>
      <vt:lpstr>Skill Check #1 </vt:lpstr>
      <vt:lpstr>Matching </vt:lpstr>
      <vt:lpstr>Neighborhood </vt:lpstr>
      <vt:lpstr>Example 2: Identifying a Neighborhood </vt:lpstr>
      <vt:lpstr>Example 2: Identifying a Neighborhood (cont.)</vt:lpstr>
      <vt:lpstr>Skill Check #2 </vt:lpstr>
      <vt:lpstr>Hall’s Marriage Theorem </vt:lpstr>
      <vt:lpstr>Example 3: Determining if a Matching is Possible </vt:lpstr>
      <vt:lpstr>Example 3: Determining if a Matching is Possible (cont.)</vt:lpstr>
      <vt:lpstr>Example 3: Determining if a Matching is Possible (cont.)</vt:lpstr>
      <vt:lpstr>Example 3: Determining if a Matching is Possible (cont.)</vt:lpstr>
      <vt:lpstr>Example 3: Determining if a Matching is Possible (cont.)</vt:lpstr>
      <vt:lpstr>Example 3: Determining if a Matching is Possible (cont.)</vt:lpstr>
      <vt:lpstr>Example 3: Determining if a Matching is Possible (cont.)</vt:lpstr>
      <vt:lpstr>Example 3: Determining if a Matching is Possible (cont.)</vt:lpstr>
      <vt:lpstr>Regular Graph </vt:lpstr>
      <vt:lpstr>Regular Bipartite Graph </vt:lpstr>
      <vt:lpstr>Example 4: Identifying a Regular Bipartite Graph </vt:lpstr>
      <vt:lpstr>Example 4: Identifying a Regular Bipartite Graph (cont.)</vt:lpstr>
      <vt:lpstr>Example 4: Identifying a Regular Bipartite Graph (cont.)</vt:lpstr>
      <vt:lpstr>Example 4: Identifying a Regular Bipartite Graph (cont.)</vt:lpstr>
      <vt:lpstr>Regular Bipartite Graph Theorem </vt:lpstr>
      <vt:lpstr>Example 5: Deciding if a Matching is Possible </vt:lpstr>
      <vt:lpstr>Example 5: Deciding if a Matching is Possible (cont.)</vt:lpstr>
      <vt:lpstr>Example 5: Deciding if a Matching is Possible (cont.)</vt:lpstr>
      <vt:lpstr>Example 5: Deciding if a Matching is Possible (cont.)</vt:lpstr>
      <vt:lpstr>Example 5: Deciding if a Matching is Possible (cont.)</vt:lpstr>
      <vt:lpstr>Schriver’s Algorithm</vt:lpstr>
      <vt:lpstr>Example 6: Finding a Matching </vt:lpstr>
      <vt:lpstr>Example 6: Finding a Matching (cont.)</vt:lpstr>
      <vt:lpstr>Example 6: Finding a Matching (cont.)</vt:lpstr>
      <vt:lpstr>Example 6: Finding a Matching (cont.)</vt:lpstr>
      <vt:lpstr>Example 6: Finding a Matching (cont.)</vt:lpstr>
      <vt:lpstr>Example 6: Finding a Matching (cont.)</vt:lpstr>
      <vt:lpstr>Example 6: Finding a Matching (cont.)</vt:lpstr>
      <vt:lpstr>Skill Check #3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ashish.samudre</cp:lastModifiedBy>
  <cp:revision>172</cp:revision>
  <dcterms:created xsi:type="dcterms:W3CDTF">2013-04-26T14:43:13Z</dcterms:created>
  <dcterms:modified xsi:type="dcterms:W3CDTF">2017-08-03T18:40:07Z</dcterms:modified>
</cp:coreProperties>
</file>