
<file path=[Content_Types].xml><?xml version="1.0" encoding="utf-8"?>
<Types xmlns="http://schemas.openxmlformats.org/package/2006/content-types">
  <Default Extension="png" ContentType="image/png"/>
  <Default Extension="tmp"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3"/>
  </p:notesMasterIdLst>
  <p:handoutMasterIdLst>
    <p:handoutMasterId r:id="rId54"/>
  </p:handoutMasterIdLst>
  <p:sldIdLst>
    <p:sldId id="256" r:id="rId2"/>
    <p:sldId id="258" r:id="rId3"/>
    <p:sldId id="389" r:id="rId4"/>
    <p:sldId id="337" r:id="rId5"/>
    <p:sldId id="386" r:id="rId6"/>
    <p:sldId id="338" r:id="rId7"/>
    <p:sldId id="339" r:id="rId8"/>
    <p:sldId id="387" r:id="rId9"/>
    <p:sldId id="340" r:id="rId10"/>
    <p:sldId id="388" r:id="rId11"/>
    <p:sldId id="341" r:id="rId12"/>
    <p:sldId id="390" r:id="rId13"/>
    <p:sldId id="391" r:id="rId14"/>
    <p:sldId id="343" r:id="rId15"/>
    <p:sldId id="344" r:id="rId16"/>
    <p:sldId id="345" r:id="rId17"/>
    <p:sldId id="346" r:id="rId18"/>
    <p:sldId id="347" r:id="rId19"/>
    <p:sldId id="348" r:id="rId20"/>
    <p:sldId id="349" r:id="rId21"/>
    <p:sldId id="350" r:id="rId22"/>
    <p:sldId id="351" r:id="rId23"/>
    <p:sldId id="352" r:id="rId24"/>
    <p:sldId id="353" r:id="rId25"/>
    <p:sldId id="354" r:id="rId26"/>
    <p:sldId id="355" r:id="rId27"/>
    <p:sldId id="356" r:id="rId28"/>
    <p:sldId id="357" r:id="rId29"/>
    <p:sldId id="358" r:id="rId30"/>
    <p:sldId id="359" r:id="rId31"/>
    <p:sldId id="360" r:id="rId32"/>
    <p:sldId id="361" r:id="rId33"/>
    <p:sldId id="362" r:id="rId34"/>
    <p:sldId id="363" r:id="rId35"/>
    <p:sldId id="364" r:id="rId36"/>
    <p:sldId id="365" r:id="rId37"/>
    <p:sldId id="392" r:id="rId38"/>
    <p:sldId id="367" r:id="rId39"/>
    <p:sldId id="368" r:id="rId40"/>
    <p:sldId id="369" r:id="rId41"/>
    <p:sldId id="371" r:id="rId42"/>
    <p:sldId id="372" r:id="rId43"/>
    <p:sldId id="373" r:id="rId44"/>
    <p:sldId id="374" r:id="rId45"/>
    <p:sldId id="375" r:id="rId46"/>
    <p:sldId id="376" r:id="rId47"/>
    <p:sldId id="377" r:id="rId48"/>
    <p:sldId id="378" r:id="rId49"/>
    <p:sldId id="381" r:id="rId50"/>
    <p:sldId id="383" r:id="rId51"/>
    <p:sldId id="384" r:id="rId52"/>
  </p:sldIdLst>
  <p:sldSz cx="9144000" cy="6858000" type="screen4x3"/>
  <p:notesSz cx="6858000" cy="9144000"/>
  <p:embeddedFontLst>
    <p:embeddedFont>
      <p:font typeface="Calibri" panose="020F0502020204030204" pitchFamily="34" charset="0"/>
      <p:regular r:id="rId55"/>
      <p:bold r:id="rId56"/>
      <p:italic r:id="rId57"/>
      <p:boldItalic r:id="rId5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000099"/>
    <a:srgbClr val="366092"/>
    <a:srgbClr val="1F497D"/>
    <a:srgbClr val="FFFFCC"/>
    <a:srgbClr val="FF00FF"/>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font" Target="fonts/font1.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font" Target="fonts/font4.fntdata"/><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2.fntdata"/><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3.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4" Type="http://schemas.openxmlformats.org/officeDocument/2006/relationships/image" Target="../media/image3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2.wmf"/><Relationship Id="rId4" Type="http://schemas.openxmlformats.org/officeDocument/2006/relationships/image" Target="../media/image4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t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6.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7.wmf"/><Relationship Id="rId4" Type="http://schemas.openxmlformats.org/officeDocument/2006/relationships/oleObject" Target="../embeddings/oleObject2.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0.wmf"/><Relationship Id="rId5" Type="http://schemas.openxmlformats.org/officeDocument/2006/relationships/oleObject" Target="../embeddings/oleObject4.bin"/><Relationship Id="rId4" Type="http://schemas.openxmlformats.org/officeDocument/2006/relationships/image" Target="../media/image19.wmf"/></Relationships>
</file>

<file path=ppt/slides/_rels/slide28.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10.bin"/><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2.wmf"/><Relationship Id="rId11" Type="http://schemas.openxmlformats.org/officeDocument/2006/relationships/oleObject" Target="../embeddings/oleObject9.bin"/><Relationship Id="rId5" Type="http://schemas.openxmlformats.org/officeDocument/2006/relationships/oleObject" Target="../embeddings/oleObject6.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8.bin"/><Relationship Id="rId14" Type="http://schemas.openxmlformats.org/officeDocument/2006/relationships/image" Target="../media/image26.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8.wmf"/><Relationship Id="rId5" Type="http://schemas.openxmlformats.org/officeDocument/2006/relationships/oleObject" Target="../embeddings/oleObject12.bin"/><Relationship Id="rId4" Type="http://schemas.openxmlformats.org/officeDocument/2006/relationships/image" Target="../media/image27.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3.wmf"/><Relationship Id="rId5" Type="http://schemas.openxmlformats.org/officeDocument/2006/relationships/oleObject" Target="../embeddings/oleObject15.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17.bin"/></Relationships>
</file>

<file path=ppt/slides/_rels/slide37.xml.rels><?xml version="1.0" encoding="UTF-8" standalone="yes"?>
<Relationships xmlns="http://schemas.openxmlformats.org/package/2006/relationships"><Relationship Id="rId3" Type="http://schemas.openxmlformats.org/officeDocument/2006/relationships/image" Target="../media/image37.tmp"/><Relationship Id="rId2" Type="http://schemas.openxmlformats.org/officeDocument/2006/relationships/image" Target="../media/image36.tmp"/><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9.wmf"/><Relationship Id="rId5" Type="http://schemas.openxmlformats.org/officeDocument/2006/relationships/oleObject" Target="../embeddings/oleObject19.bin"/><Relationship Id="rId10" Type="http://schemas.openxmlformats.org/officeDocument/2006/relationships/image" Target="../media/image41.wmf"/><Relationship Id="rId4" Type="http://schemas.openxmlformats.org/officeDocument/2006/relationships/image" Target="../media/image32.wmf"/><Relationship Id="rId9" Type="http://schemas.openxmlformats.org/officeDocument/2006/relationships/oleObject" Target="../embeddings/oleObject21.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13.4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Planar Graphs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Determining the Number of Faces in a Planar Graph (cont.) </a:t>
            </a:r>
            <a:endParaRPr lang="en-US" dirty="0"/>
          </a:p>
        </p:txBody>
      </p:sp>
      <p:sp>
        <p:nvSpPr>
          <p:cNvPr id="3" name="Content Placeholder 2"/>
          <p:cNvSpPr>
            <a:spLocks noGrp="1"/>
          </p:cNvSpPr>
          <p:nvPr>
            <p:ph idx="1"/>
          </p:nvPr>
        </p:nvSpPr>
        <p:spPr>
          <a:xfrm>
            <a:off x="457200" y="1258644"/>
            <a:ext cx="8229600" cy="4572000"/>
          </a:xfrm>
        </p:spPr>
        <p:txBody>
          <a:bodyPr>
            <a:noAutofit/>
          </a:bodyPr>
          <a:lstStyle/>
          <a:p>
            <a:r>
              <a:rPr lang="en-US" b="1" dirty="0" smtClean="0"/>
              <a:t>Solution </a:t>
            </a:r>
          </a:p>
          <a:p>
            <a:r>
              <a:rPr lang="en-US" dirty="0" smtClean="0"/>
              <a:t>We can count each of the faces by counting the contained spaces in the graph as well as the exterior face. We’ve numbered the spaces for each graph in the following figure. </a:t>
            </a:r>
            <a:endParaRPr lang="en-US" dirty="0"/>
          </a:p>
        </p:txBody>
      </p:sp>
      <p:pic>
        <p:nvPicPr>
          <p:cNvPr id="5" name="Picture 2"/>
          <p:cNvPicPr>
            <a:picLocks noChangeAspect="1" noChangeArrowheads="1"/>
          </p:cNvPicPr>
          <p:nvPr/>
        </p:nvPicPr>
        <p:blipFill>
          <a:blip r:embed="rId2"/>
          <a:srcRect/>
          <a:stretch>
            <a:fillRect/>
          </a:stretch>
        </p:blipFill>
        <p:spPr bwMode="auto">
          <a:xfrm>
            <a:off x="2320339" y="3581400"/>
            <a:ext cx="4503322" cy="2286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Determining the Number of Faces in a Planar Graph (cont.)</a:t>
            </a:r>
            <a:endParaRPr lang="en-US" dirty="0"/>
          </a:p>
        </p:txBody>
      </p:sp>
      <p:sp>
        <p:nvSpPr>
          <p:cNvPr id="3" name="Content Placeholder 2"/>
          <p:cNvSpPr>
            <a:spLocks noGrp="1"/>
          </p:cNvSpPr>
          <p:nvPr>
            <p:ph idx="1"/>
          </p:nvPr>
        </p:nvSpPr>
        <p:spPr>
          <a:xfrm>
            <a:off x="457200" y="1258644"/>
            <a:ext cx="8229600" cy="4572000"/>
          </a:xfrm>
        </p:spPr>
        <p:txBody>
          <a:bodyPr>
            <a:noAutofit/>
          </a:bodyPr>
          <a:lstStyle/>
          <a:p>
            <a:r>
              <a:rPr lang="en-US" dirty="0" smtClean="0"/>
              <a:t>You can see that </a:t>
            </a:r>
            <a:r>
              <a:rPr lang="en-US" i="1" dirty="0" smtClean="0"/>
              <a:t>f</a:t>
            </a:r>
            <a:r>
              <a:rPr lang="en-US" dirty="0" smtClean="0"/>
              <a:t> = 6 in both diagrams. In fact, graph </a:t>
            </a:r>
            <a:r>
              <a:rPr lang="en-US" i="1" dirty="0" smtClean="0"/>
              <a:t>J</a:t>
            </a:r>
            <a:r>
              <a:rPr lang="en-US" dirty="0" smtClean="0"/>
              <a:t> will always have six faces no matter how we draw it.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Removing an Edge from a Graph</a:t>
            </a:r>
            <a:endParaRPr lang="en-US" dirty="0"/>
          </a:p>
        </p:txBody>
      </p:sp>
      <p:sp>
        <p:nvSpPr>
          <p:cNvPr id="3" name="Content Placeholder 2"/>
          <p:cNvSpPr>
            <a:spLocks noGrp="1"/>
          </p:cNvSpPr>
          <p:nvPr>
            <p:ph idx="1"/>
          </p:nvPr>
        </p:nvSpPr>
        <p:spPr/>
        <p:txBody>
          <a:bodyPr/>
          <a:lstStyle/>
          <a:p>
            <a:r>
              <a:rPr lang="en-US" dirty="0" smtClean="0"/>
              <a:t>Removing any edge from a cycle in a graph will decrease the number of faces by one.</a:t>
            </a:r>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600" y="2366101"/>
            <a:ext cx="7187223" cy="3425099"/>
          </a:xfrm>
          <a:prstGeom prst="rect">
            <a:avLst/>
          </a:prstGeom>
        </p:spPr>
      </p:pic>
    </p:spTree>
    <p:extLst>
      <p:ext uri="{BB962C8B-B14F-4D97-AF65-F5344CB8AC3E}">
        <p14:creationId xmlns:p14="http://schemas.microsoft.com/office/powerpoint/2010/main" val="28310923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an Edge to a Graph</a:t>
            </a:r>
            <a:endParaRPr lang="en-US" dirty="0"/>
          </a:p>
        </p:txBody>
      </p:sp>
      <p:sp>
        <p:nvSpPr>
          <p:cNvPr id="3" name="Content Placeholder 2"/>
          <p:cNvSpPr>
            <a:spLocks noGrp="1"/>
          </p:cNvSpPr>
          <p:nvPr>
            <p:ph idx="1"/>
          </p:nvPr>
        </p:nvSpPr>
        <p:spPr/>
        <p:txBody>
          <a:bodyPr/>
          <a:lstStyle/>
          <a:p>
            <a:r>
              <a:rPr lang="en-US" dirty="0" smtClean="0"/>
              <a:t>Adding an edge to a graph will increase the number of faces by one.</a:t>
            </a:r>
            <a:endParaRPr lang="en-US" dirty="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600" y="2409016"/>
            <a:ext cx="7239000" cy="3422359"/>
          </a:xfrm>
          <a:prstGeom prst="rect">
            <a:avLst/>
          </a:prstGeom>
        </p:spPr>
      </p:pic>
    </p:spTree>
    <p:extLst>
      <p:ext uri="{BB962C8B-B14F-4D97-AF65-F5344CB8AC3E}">
        <p14:creationId xmlns:p14="http://schemas.microsoft.com/office/powerpoint/2010/main" val="19368730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solidFill>
                <a:schemeClr val="accent1"/>
              </a:solidFill>
            </a:endParaRPr>
          </a:p>
        </p:txBody>
      </p:sp>
      <p:sp>
        <p:nvSpPr>
          <p:cNvPr id="3"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marL="461963" indent="-461963" algn="ctr"/>
            <a:r>
              <a:rPr lang="en-US" b="1" dirty="0" smtClean="0">
                <a:solidFill>
                  <a:srgbClr val="000000"/>
                </a:solidFill>
              </a:rPr>
              <a:t>Skill Check #2</a:t>
            </a:r>
          </a:p>
          <a:p>
            <a:pPr marL="461963" indent="-461963"/>
            <a:r>
              <a:rPr lang="en-US" b="1" dirty="0" smtClean="0">
                <a:solidFill>
                  <a:srgbClr val="000000"/>
                </a:solidFill>
              </a:rPr>
              <a:t>a. </a:t>
            </a:r>
            <a:r>
              <a:rPr lang="en-US" dirty="0" smtClean="0">
                <a:solidFill>
                  <a:srgbClr val="000000"/>
                </a:solidFill>
              </a:rPr>
              <a:t>What would happen if we removed the edge </a:t>
            </a:r>
            <a:r>
              <a:rPr lang="en-US" i="1" dirty="0" smtClean="0">
                <a:solidFill>
                  <a:srgbClr val="000000"/>
                </a:solidFill>
              </a:rPr>
              <a:t>CE</a:t>
            </a:r>
            <a:r>
              <a:rPr lang="en-US" dirty="0" smtClean="0">
                <a:solidFill>
                  <a:srgbClr val="000000"/>
                </a:solidFill>
              </a:rPr>
              <a:t> from the original graph </a:t>
            </a:r>
            <a:r>
              <a:rPr lang="en-US" i="1" dirty="0" smtClean="0">
                <a:solidFill>
                  <a:srgbClr val="000000"/>
                </a:solidFill>
              </a:rPr>
              <a:t>H</a:t>
            </a:r>
            <a:r>
              <a:rPr lang="en-US" dirty="0" smtClean="0">
                <a:solidFill>
                  <a:srgbClr val="000000"/>
                </a:solidFill>
              </a:rPr>
              <a:t> in Figure 5?</a:t>
            </a:r>
          </a:p>
          <a:p>
            <a:pPr marL="461963" indent="-461963"/>
            <a:r>
              <a:rPr lang="en-US" b="1" dirty="0" smtClean="0">
                <a:solidFill>
                  <a:srgbClr val="000000"/>
                </a:solidFill>
              </a:rPr>
              <a:t>b. </a:t>
            </a:r>
            <a:r>
              <a:rPr lang="en-US" dirty="0" smtClean="0">
                <a:solidFill>
                  <a:srgbClr val="000000"/>
                </a:solidFill>
              </a:rPr>
              <a:t>What would happen if we add the edge </a:t>
            </a:r>
            <a:r>
              <a:rPr lang="en-US" i="1" dirty="0" smtClean="0">
                <a:solidFill>
                  <a:srgbClr val="000000"/>
                </a:solidFill>
              </a:rPr>
              <a:t>BD</a:t>
            </a:r>
            <a:r>
              <a:rPr lang="en-US" dirty="0" smtClean="0">
                <a:solidFill>
                  <a:srgbClr val="000000"/>
                </a:solidFill>
              </a:rPr>
              <a:t> to the original graph </a:t>
            </a:r>
            <a:r>
              <a:rPr lang="en-US" i="1" dirty="0" smtClean="0">
                <a:solidFill>
                  <a:srgbClr val="000000"/>
                </a:solidFill>
              </a:rPr>
              <a:t>H</a:t>
            </a:r>
            <a:r>
              <a:rPr lang="en-US" dirty="0" smtClean="0">
                <a:solidFill>
                  <a:srgbClr val="000000"/>
                </a:solidFill>
              </a:rPr>
              <a:t> in Figure 5? </a:t>
            </a:r>
          </a:p>
        </p:txBody>
      </p:sp>
      <p:sp>
        <p:nvSpPr>
          <p:cNvPr id="4" name="Rectangle 3"/>
          <p:cNvSpPr/>
          <p:nvPr/>
        </p:nvSpPr>
        <p:spPr>
          <a:xfrm>
            <a:off x="381000" y="4191000"/>
            <a:ext cx="8229600" cy="1815882"/>
          </a:xfrm>
          <a:prstGeom prst="rect">
            <a:avLst/>
          </a:prstGeom>
        </p:spPr>
        <p:txBody>
          <a:bodyPr wrap="square">
            <a:spAutoFit/>
          </a:bodyPr>
          <a:lstStyle/>
          <a:p>
            <a:r>
              <a:rPr lang="en-US" sz="2800" dirty="0" smtClean="0">
                <a:solidFill>
                  <a:srgbClr val="000000"/>
                </a:solidFill>
              </a:rPr>
              <a:t>Answer:</a:t>
            </a:r>
            <a:r>
              <a:rPr lang="en-US" sz="2800" dirty="0" smtClean="0"/>
              <a:t> </a:t>
            </a:r>
          </a:p>
          <a:p>
            <a:pPr marL="465138" indent="-465138"/>
            <a:r>
              <a:rPr lang="en-US" sz="2800" b="1" dirty="0" smtClean="0">
                <a:solidFill>
                  <a:srgbClr val="FF0000"/>
                </a:solidFill>
              </a:rPr>
              <a:t>a.	</a:t>
            </a:r>
            <a:r>
              <a:rPr lang="en-US" sz="2800" dirty="0" smtClean="0">
                <a:solidFill>
                  <a:srgbClr val="FF0000"/>
                </a:solidFill>
              </a:rPr>
              <a:t>There would then only be two faces. </a:t>
            </a:r>
          </a:p>
          <a:p>
            <a:pPr marL="465138" indent="-465138"/>
            <a:r>
              <a:rPr lang="en-US" sz="2800" b="1" dirty="0" smtClean="0">
                <a:solidFill>
                  <a:srgbClr val="FF0000"/>
                </a:solidFill>
              </a:rPr>
              <a:t>b.	</a:t>
            </a:r>
            <a:r>
              <a:rPr lang="en-US" sz="2800" dirty="0" smtClean="0">
                <a:solidFill>
                  <a:srgbClr val="FF0000"/>
                </a:solidFill>
              </a:rPr>
              <a:t>We’d split the orange face in two, creating four faces in total.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Euler’s Formula </a:t>
            </a:r>
            <a:endParaRPr lang="en-US" dirty="0">
              <a:solidFill>
                <a:schemeClr val="accent1"/>
              </a:solidFill>
            </a:endParaRPr>
          </a:p>
        </p:txBody>
      </p:sp>
      <p:sp>
        <p:nvSpPr>
          <p:cNvPr id="3" name="Content Placeholder 2"/>
          <p:cNvSpPr>
            <a:spLocks noGrp="1"/>
          </p:cNvSpPr>
          <p:nvPr>
            <p:ph idx="1"/>
          </p:nvPr>
        </p:nvSpPr>
        <p:spPr>
          <a:xfrm>
            <a:off x="457200" y="1280160"/>
            <a:ext cx="8305800" cy="1988237"/>
          </a:xfrm>
          <a:solidFill>
            <a:srgbClr val="FFFFCC"/>
          </a:solidFill>
          <a:ln w="28575">
            <a:solidFill>
              <a:srgbClr val="000000"/>
            </a:solidFill>
          </a:ln>
        </p:spPr>
        <p:txBody>
          <a:bodyPr wrap="square">
            <a:spAutoFit/>
          </a:bodyPr>
          <a:lstStyle/>
          <a:p>
            <a:pPr algn="ctr"/>
            <a:r>
              <a:rPr lang="en-US" b="1" dirty="0" smtClean="0">
                <a:solidFill>
                  <a:srgbClr val="000000"/>
                </a:solidFill>
              </a:rPr>
              <a:t>Euler’s Formula </a:t>
            </a:r>
          </a:p>
          <a:p>
            <a:r>
              <a:rPr lang="en-US" dirty="0" smtClean="0">
                <a:solidFill>
                  <a:srgbClr val="000000"/>
                </a:solidFill>
              </a:rPr>
              <a:t>If </a:t>
            </a:r>
            <a:r>
              <a:rPr lang="en-US" i="1" dirty="0" smtClean="0">
                <a:solidFill>
                  <a:srgbClr val="000000"/>
                </a:solidFill>
              </a:rPr>
              <a:t>G</a:t>
            </a:r>
            <a:r>
              <a:rPr lang="en-US" dirty="0" smtClean="0">
                <a:solidFill>
                  <a:srgbClr val="000000"/>
                </a:solidFill>
              </a:rPr>
              <a:t> is a connected planar graph with </a:t>
            </a:r>
            <a:r>
              <a:rPr lang="en-US" i="1" dirty="0" smtClean="0">
                <a:solidFill>
                  <a:srgbClr val="000000"/>
                </a:solidFill>
              </a:rPr>
              <a:t>v</a:t>
            </a:r>
            <a:r>
              <a:rPr lang="en-US" dirty="0" smtClean="0">
                <a:solidFill>
                  <a:srgbClr val="000000"/>
                </a:solidFill>
              </a:rPr>
              <a:t> vertices, </a:t>
            </a:r>
            <a:r>
              <a:rPr lang="en-US" i="1" dirty="0" smtClean="0">
                <a:solidFill>
                  <a:srgbClr val="000000"/>
                </a:solidFill>
              </a:rPr>
              <a:t>e</a:t>
            </a:r>
            <a:r>
              <a:rPr lang="en-US" dirty="0" smtClean="0">
                <a:solidFill>
                  <a:srgbClr val="000000"/>
                </a:solidFill>
              </a:rPr>
              <a:t> edges, and </a:t>
            </a:r>
            <a:r>
              <a:rPr lang="en-US" i="1" dirty="0" smtClean="0">
                <a:solidFill>
                  <a:srgbClr val="000000"/>
                </a:solidFill>
              </a:rPr>
              <a:t>f</a:t>
            </a:r>
            <a:r>
              <a:rPr lang="en-US" dirty="0" smtClean="0">
                <a:solidFill>
                  <a:srgbClr val="000000"/>
                </a:solidFill>
              </a:rPr>
              <a:t> faces, then </a:t>
            </a:r>
          </a:p>
          <a:p>
            <a:pPr algn="ctr"/>
            <a:r>
              <a:rPr lang="en-US" i="1" dirty="0" smtClean="0">
                <a:solidFill>
                  <a:srgbClr val="0000FF"/>
                </a:solidFill>
              </a:rPr>
              <a:t>v</a:t>
            </a:r>
            <a:r>
              <a:rPr lang="en-US" dirty="0" smtClean="0">
                <a:solidFill>
                  <a:srgbClr val="0000FF"/>
                </a:solidFill>
              </a:rPr>
              <a:t> + </a:t>
            </a:r>
            <a:r>
              <a:rPr lang="en-US" i="1" dirty="0" smtClean="0">
                <a:solidFill>
                  <a:srgbClr val="0000FF"/>
                </a:solidFill>
              </a:rPr>
              <a:t>f</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a:t>
            </a:r>
            <a:r>
              <a:rPr lang="en-US" i="1" dirty="0" smtClean="0">
                <a:solidFill>
                  <a:srgbClr val="0000FF"/>
                </a:solidFill>
              </a:rPr>
              <a:t>e</a:t>
            </a:r>
            <a:r>
              <a:rPr lang="en-US" dirty="0" smtClean="0">
                <a:solidFill>
                  <a:srgbClr val="0000FF"/>
                </a:solidFill>
              </a:rPr>
              <a:t> = 2</a:t>
            </a:r>
            <a:r>
              <a:rPr lang="en-US" dirty="0" smtClean="0">
                <a:solidFill>
                  <a:srgbClr val="000000"/>
                </a:solidFill>
              </a:rPr>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Verifying Euler’s Formula for a Graph </a:t>
            </a:r>
            <a:endParaRPr lang="en-US" dirty="0"/>
          </a:p>
        </p:txBody>
      </p:sp>
      <p:sp>
        <p:nvSpPr>
          <p:cNvPr id="3" name="Content Placeholder 2"/>
          <p:cNvSpPr>
            <a:spLocks noGrp="1"/>
          </p:cNvSpPr>
          <p:nvPr>
            <p:ph idx="1"/>
          </p:nvPr>
        </p:nvSpPr>
        <p:spPr/>
        <p:txBody>
          <a:bodyPr/>
          <a:lstStyle/>
          <a:p>
            <a:r>
              <a:rPr lang="en-US" dirty="0" smtClean="0"/>
              <a:t>Confirm Euler's formula for the planar graph </a:t>
            </a:r>
            <a:r>
              <a:rPr lang="en-US" i="1" dirty="0" smtClean="0"/>
              <a:t>G</a:t>
            </a:r>
            <a:r>
              <a:rPr lang="en-US" dirty="0" smtClean="0"/>
              <a:t>.</a:t>
            </a:r>
          </a:p>
          <a:p>
            <a:endParaRPr lang="en-US" dirty="0" smtClean="0"/>
          </a:p>
          <a:p>
            <a:endParaRPr lang="en-US" dirty="0" smtClean="0"/>
          </a:p>
          <a:p>
            <a:endParaRPr lang="en-US" dirty="0" smtClean="0"/>
          </a:p>
          <a:p>
            <a:endParaRPr lang="en-US" dirty="0" smtClean="0"/>
          </a:p>
          <a:p>
            <a:r>
              <a:rPr lang="en-US" b="1" dirty="0" smtClean="0"/>
              <a:t>Solution </a:t>
            </a:r>
          </a:p>
          <a:p>
            <a:r>
              <a:rPr lang="en-US" dirty="0" smtClean="0"/>
              <a:t>We can see that </a:t>
            </a:r>
            <a:r>
              <a:rPr lang="en-US" i="1" dirty="0" smtClean="0"/>
              <a:t>G</a:t>
            </a:r>
            <a:r>
              <a:rPr lang="en-US" dirty="0" smtClean="0"/>
              <a:t> has 10 vertices and 14 edges. All that remains is to find the number of faces. </a:t>
            </a:r>
            <a:endParaRPr lang="en-US" dirty="0"/>
          </a:p>
        </p:txBody>
      </p:sp>
      <p:pic>
        <p:nvPicPr>
          <p:cNvPr id="4098" name="Picture 2"/>
          <p:cNvPicPr>
            <a:picLocks noChangeAspect="1" noChangeArrowheads="1"/>
          </p:cNvPicPr>
          <p:nvPr/>
        </p:nvPicPr>
        <p:blipFill>
          <a:blip r:embed="rId2"/>
          <a:srcRect/>
          <a:stretch>
            <a:fillRect/>
          </a:stretch>
        </p:blipFill>
        <p:spPr bwMode="auto">
          <a:xfrm>
            <a:off x="3571875" y="2057400"/>
            <a:ext cx="2000250" cy="189547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Verifying Euler’s Formula for a Graph (cont.) </a:t>
            </a:r>
            <a:endParaRPr lang="en-US" dirty="0"/>
          </a:p>
        </p:txBody>
      </p:sp>
      <p:sp>
        <p:nvSpPr>
          <p:cNvPr id="3" name="Content Placeholder 2"/>
          <p:cNvSpPr>
            <a:spLocks noGrp="1"/>
          </p:cNvSpPr>
          <p:nvPr>
            <p:ph idx="1"/>
          </p:nvPr>
        </p:nvSpPr>
        <p:spPr/>
        <p:txBody>
          <a:bodyPr/>
          <a:lstStyle/>
          <a:p>
            <a:r>
              <a:rPr lang="en-US" dirty="0"/>
              <a:t>It has 5 internal faces, as indicated in the graph. </a:t>
            </a:r>
          </a:p>
          <a:p>
            <a:endParaRPr lang="en-US" dirty="0" smtClean="0"/>
          </a:p>
          <a:p>
            <a:endParaRPr lang="en-US" dirty="0" smtClean="0"/>
          </a:p>
          <a:p>
            <a:endParaRPr lang="en-US" dirty="0" smtClean="0"/>
          </a:p>
          <a:p>
            <a:endParaRPr lang="en-US" dirty="0" smtClean="0"/>
          </a:p>
          <a:p>
            <a:r>
              <a:rPr lang="en-US" dirty="0" smtClean="0"/>
              <a:t>However, we must also remember to include the external face. That makes a total of 6 faces. </a:t>
            </a:r>
          </a:p>
          <a:p>
            <a:r>
              <a:rPr lang="en-US" dirty="0" smtClean="0"/>
              <a:t>So, now we have that </a:t>
            </a:r>
            <a:r>
              <a:rPr lang="en-US" i="1" dirty="0" smtClean="0"/>
              <a:t>v</a:t>
            </a:r>
            <a:r>
              <a:rPr lang="en-US" dirty="0" smtClean="0"/>
              <a:t> = 10, </a:t>
            </a:r>
            <a:r>
              <a:rPr lang="en-US" i="1" dirty="0" smtClean="0"/>
              <a:t>e</a:t>
            </a:r>
            <a:r>
              <a:rPr lang="en-US" dirty="0" smtClean="0"/>
              <a:t> = 14, and </a:t>
            </a:r>
            <a:r>
              <a:rPr lang="en-US" i="1" dirty="0" smtClean="0"/>
              <a:t>f </a:t>
            </a:r>
            <a:r>
              <a:rPr lang="en-US" dirty="0" smtClean="0"/>
              <a:t>= 6. </a:t>
            </a:r>
            <a:endParaRPr lang="en-US" dirty="0"/>
          </a:p>
        </p:txBody>
      </p:sp>
      <p:pic>
        <p:nvPicPr>
          <p:cNvPr id="5122" name="Picture 2"/>
          <p:cNvPicPr>
            <a:picLocks noChangeAspect="1" noChangeArrowheads="1"/>
          </p:cNvPicPr>
          <p:nvPr/>
        </p:nvPicPr>
        <p:blipFill>
          <a:blip r:embed="rId2"/>
          <a:srcRect/>
          <a:stretch>
            <a:fillRect/>
          </a:stretch>
        </p:blipFill>
        <p:spPr bwMode="auto">
          <a:xfrm>
            <a:off x="3505200" y="1905000"/>
            <a:ext cx="2009775" cy="1905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Verifying Euler’s Formula for a Graph (cont.) </a:t>
            </a:r>
            <a:endParaRPr lang="en-US" dirty="0"/>
          </a:p>
        </p:txBody>
      </p:sp>
      <p:sp>
        <p:nvSpPr>
          <p:cNvPr id="3" name="Content Placeholder 2"/>
          <p:cNvSpPr>
            <a:spLocks noGrp="1"/>
          </p:cNvSpPr>
          <p:nvPr>
            <p:ph idx="1"/>
          </p:nvPr>
        </p:nvSpPr>
        <p:spPr/>
        <p:txBody>
          <a:bodyPr/>
          <a:lstStyle/>
          <a:p>
            <a:r>
              <a:rPr lang="en-US" dirty="0" smtClean="0"/>
              <a:t>Substituting into Euler's formula, we can confirm that the number of vertices plus the number of faces minus the number of edges is equal to 2.</a:t>
            </a:r>
          </a:p>
          <a:p>
            <a:pPr algn="ctr"/>
            <a:r>
              <a:rPr lang="en-US" i="1" dirty="0" smtClean="0">
                <a:solidFill>
                  <a:srgbClr val="000099"/>
                </a:solidFill>
              </a:rPr>
              <a:t>v</a:t>
            </a:r>
            <a:r>
              <a:rPr lang="en-US" dirty="0" smtClean="0">
                <a:solidFill>
                  <a:srgbClr val="000099"/>
                </a:solidFill>
              </a:rPr>
              <a:t> + </a:t>
            </a:r>
            <a:r>
              <a:rPr lang="en-US" i="1" dirty="0" smtClean="0">
                <a:solidFill>
                  <a:srgbClr val="000099"/>
                </a:solidFill>
              </a:rPr>
              <a:t>f</a:t>
            </a:r>
            <a:r>
              <a:rPr lang="en-US" dirty="0" smtClean="0">
                <a:solidFill>
                  <a:srgbClr val="000099"/>
                </a:solidFill>
              </a:rPr>
              <a:t> – </a:t>
            </a:r>
            <a:r>
              <a:rPr lang="en-US" i="1" dirty="0" smtClean="0">
                <a:solidFill>
                  <a:srgbClr val="000099"/>
                </a:solidFill>
              </a:rPr>
              <a:t>e</a:t>
            </a:r>
            <a:r>
              <a:rPr lang="en-US" dirty="0" smtClean="0">
                <a:solidFill>
                  <a:srgbClr val="000099"/>
                </a:solidFill>
              </a:rPr>
              <a:t> = 10 + 6 – 14 </a:t>
            </a:r>
            <a:r>
              <a:rPr lang="en-US" dirty="0" smtClean="0">
                <a:solidFill>
                  <a:srgbClr val="FF0000"/>
                </a:solidFill>
              </a:rPr>
              <a:t>= 2</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Euler’s Formula </a:t>
            </a:r>
            <a:endParaRPr lang="en-US" dirty="0"/>
          </a:p>
        </p:txBody>
      </p:sp>
      <p:sp>
        <p:nvSpPr>
          <p:cNvPr id="3" name="Content Placeholder 2"/>
          <p:cNvSpPr>
            <a:spLocks noGrp="1"/>
          </p:cNvSpPr>
          <p:nvPr>
            <p:ph idx="1"/>
          </p:nvPr>
        </p:nvSpPr>
        <p:spPr/>
        <p:txBody>
          <a:bodyPr/>
          <a:lstStyle/>
          <a:p>
            <a:r>
              <a:rPr lang="en-US" dirty="0" smtClean="0"/>
              <a:t>A soccer ball traditionally consists of hexagonal, white faces and pentagonal, black faces. Suppose that we use a box cutter and cut out one of the white, hexagonal faces from the ball to make a hole. Now, imagine that we could stretch the ball covering outward at the hole we made, so that it lies completely flat in a plane as shown. How many black pentagonal faces are there?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1040285"/>
          </a:xfrm>
          <a:prstGeom prst="rect">
            <a:avLst/>
          </a:prstGeom>
          <a:noFill/>
        </p:spPr>
        <p:txBody>
          <a:bodyPr>
            <a:spAutoFit/>
          </a:bodyPr>
          <a:lstStyle/>
          <a:p>
            <a:pPr marL="461963" indent="-461963">
              <a:buFont typeface="Courier New" pitchFamily="49" charset="0"/>
              <a:buChar char="o"/>
            </a:pPr>
            <a:r>
              <a:rPr lang="en-US" dirty="0" smtClean="0"/>
              <a:t>Know the properties of planar graphs </a:t>
            </a:r>
          </a:p>
          <a:p>
            <a:pPr marL="461963" indent="-461963">
              <a:buFont typeface="Courier New" pitchFamily="49" charset="0"/>
              <a:buChar char="o"/>
            </a:pPr>
            <a:r>
              <a:rPr lang="en-US" dirty="0" smtClean="0"/>
              <a:t>Use Euler’s formula for planar graphs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Euler’s Formula (cont.) </a:t>
            </a:r>
            <a:endParaRPr lang="en-US" dirty="0"/>
          </a:p>
        </p:txBody>
      </p:sp>
      <p:sp>
        <p:nvSpPr>
          <p:cNvPr id="3" name="Content Placeholder 2"/>
          <p:cNvSpPr>
            <a:spLocks noGrp="1"/>
          </p:cNvSpPr>
          <p:nvPr>
            <p:ph idx="1"/>
          </p:nvPr>
        </p:nvSpPr>
        <p:spPr/>
        <p:txBody>
          <a:bodyPr>
            <a:noAutofit/>
          </a:bodyPr>
          <a:lstStyle/>
          <a:p>
            <a:endParaRPr lang="en-US" dirty="0" smtClean="0"/>
          </a:p>
          <a:p>
            <a:endParaRPr lang="en-US" dirty="0" smtClean="0"/>
          </a:p>
          <a:p>
            <a:endParaRPr lang="en-US" dirty="0" smtClean="0"/>
          </a:p>
          <a:p>
            <a:r>
              <a:rPr lang="en-US" b="1" dirty="0" smtClean="0"/>
              <a:t>Solution </a:t>
            </a:r>
          </a:p>
          <a:p>
            <a:r>
              <a:rPr lang="en-US" dirty="0" smtClean="0"/>
              <a:t>Remember that Euler's formula says that the number of vertices plus the number of faces minus the number of edges in a planar graph must equal 2. To use Euler’s formula, we need to find a way to express the number of vertices, edges, and faces in a soccer ball, and then substitute them into the formula. </a:t>
            </a:r>
            <a:endParaRPr lang="en-US" dirty="0"/>
          </a:p>
        </p:txBody>
      </p:sp>
      <p:pic>
        <p:nvPicPr>
          <p:cNvPr id="6146" name="Picture 2"/>
          <p:cNvPicPr>
            <a:picLocks noChangeAspect="1" noChangeArrowheads="1"/>
          </p:cNvPicPr>
          <p:nvPr/>
        </p:nvPicPr>
        <p:blipFill>
          <a:blip r:embed="rId2"/>
          <a:srcRect/>
          <a:stretch>
            <a:fillRect/>
          </a:stretch>
        </p:blipFill>
        <p:spPr bwMode="auto">
          <a:xfrm>
            <a:off x="2338388" y="1175274"/>
            <a:ext cx="4467225" cy="177165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Euler’s Formula (cont.) </a:t>
            </a:r>
            <a:endParaRPr lang="en-US" dirty="0"/>
          </a:p>
        </p:txBody>
      </p:sp>
      <p:sp>
        <p:nvSpPr>
          <p:cNvPr id="3" name="Content Placeholder 2"/>
          <p:cNvSpPr>
            <a:spLocks noGrp="1"/>
          </p:cNvSpPr>
          <p:nvPr>
            <p:ph idx="1"/>
          </p:nvPr>
        </p:nvSpPr>
        <p:spPr/>
        <p:txBody>
          <a:bodyPr>
            <a:noAutofit/>
          </a:bodyPr>
          <a:lstStyle/>
          <a:p>
            <a:r>
              <a:rPr lang="en-US" dirty="0" smtClean="0"/>
              <a:t>Let’s tackle the vertices first. On the soccer ball, each black pentagon has five vertices, and of course, each white hexagon has six vertices. We can count the total number of vertices on the entire ball one face at a time by counting 5 for every black pentagon and 6 for every white hexagon. So, if we let </a:t>
            </a:r>
            <a:r>
              <a:rPr lang="en-US" i="1" dirty="0" smtClean="0"/>
              <a:t>P</a:t>
            </a:r>
            <a:r>
              <a:rPr lang="en-US" dirty="0" smtClean="0"/>
              <a:t> represent the number of pentagonal faces, we can multiply it by 5. Similarly, we’ll let </a:t>
            </a:r>
            <a:r>
              <a:rPr lang="en-US" i="1" dirty="0" smtClean="0"/>
              <a:t>H</a:t>
            </a:r>
            <a:r>
              <a:rPr lang="en-US" dirty="0" smtClean="0"/>
              <a:t> represent the number of hexagonal faces and multiply it by 6. Then, the total number of vertices can be represented by the sum 5</a:t>
            </a:r>
            <a:r>
              <a:rPr lang="en-US" i="1" dirty="0" smtClean="0"/>
              <a:t>P</a:t>
            </a:r>
            <a:r>
              <a:rPr lang="en-US" dirty="0" smtClean="0"/>
              <a:t> + 6</a:t>
            </a:r>
            <a:r>
              <a:rPr lang="en-US" i="1" dirty="0" smtClean="0"/>
              <a:t>H</a:t>
            </a:r>
            <a:r>
              <a:rPr lang="en-US" dirty="0" smtClean="0"/>
              <a:t>. </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Euler’s Formula (cont.) </a:t>
            </a:r>
            <a:endParaRPr lang="en-US" dirty="0"/>
          </a:p>
        </p:txBody>
      </p:sp>
      <p:sp>
        <p:nvSpPr>
          <p:cNvPr id="3" name="Content Placeholder 2"/>
          <p:cNvSpPr>
            <a:spLocks noGrp="1"/>
          </p:cNvSpPr>
          <p:nvPr>
            <p:ph idx="1"/>
          </p:nvPr>
        </p:nvSpPr>
        <p:spPr/>
        <p:txBody>
          <a:bodyPr>
            <a:noAutofit/>
          </a:bodyPr>
          <a:lstStyle/>
          <a:p>
            <a:r>
              <a:rPr lang="en-US" dirty="0" smtClean="0"/>
              <a:t>However, notice that every vertex on the soccer ball is a vertex of three adjacent faces. The following diagram shows how vertex </a:t>
            </a:r>
            <a:r>
              <a:rPr lang="en-US" i="1" dirty="0" smtClean="0"/>
              <a:t>v</a:t>
            </a:r>
            <a:r>
              <a:rPr lang="en-US" dirty="0" smtClean="0"/>
              <a:t> is adjacent to the three faces colored yellow, green, and blue. </a:t>
            </a:r>
            <a:endParaRPr lang="en-US" dirty="0"/>
          </a:p>
        </p:txBody>
      </p:sp>
      <p:pic>
        <p:nvPicPr>
          <p:cNvPr id="7170" name="Picture 2"/>
          <p:cNvPicPr>
            <a:picLocks noChangeAspect="1" noChangeArrowheads="1"/>
          </p:cNvPicPr>
          <p:nvPr/>
        </p:nvPicPr>
        <p:blipFill>
          <a:blip r:embed="rId2"/>
          <a:srcRect/>
          <a:stretch>
            <a:fillRect/>
          </a:stretch>
        </p:blipFill>
        <p:spPr bwMode="auto">
          <a:xfrm>
            <a:off x="2693078" y="3200400"/>
            <a:ext cx="3757844" cy="265176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Euler’s Formula (cont.) </a:t>
            </a:r>
            <a:endParaRPr lang="en-US" dirty="0"/>
          </a:p>
        </p:txBody>
      </p:sp>
      <p:sp>
        <p:nvSpPr>
          <p:cNvPr id="3" name="Content Placeholder 2"/>
          <p:cNvSpPr>
            <a:spLocks noGrp="1"/>
          </p:cNvSpPr>
          <p:nvPr>
            <p:ph idx="1"/>
          </p:nvPr>
        </p:nvSpPr>
        <p:spPr/>
        <p:txBody>
          <a:bodyPr>
            <a:noAutofit/>
          </a:bodyPr>
          <a:lstStyle/>
          <a:p>
            <a:r>
              <a:rPr lang="en-US" dirty="0" smtClean="0"/>
              <a:t>So, if we claim the number of vertices on the soccer ball is 5</a:t>
            </a:r>
            <a:r>
              <a:rPr lang="en-US" i="1" dirty="0" smtClean="0"/>
              <a:t>P</a:t>
            </a:r>
            <a:r>
              <a:rPr lang="en-US" dirty="0" smtClean="0"/>
              <a:t> + 6</a:t>
            </a:r>
            <a:r>
              <a:rPr lang="en-US" i="1" dirty="0" smtClean="0"/>
              <a:t>H</a:t>
            </a:r>
            <a:r>
              <a:rPr lang="en-US" dirty="0" smtClean="0"/>
              <a:t>, we end up counting each vertex multiple times. Look at vertex </a:t>
            </a:r>
            <a:r>
              <a:rPr lang="en-US" i="1" dirty="0" smtClean="0"/>
              <a:t>v</a:t>
            </a:r>
            <a:r>
              <a:rPr lang="en-US" dirty="0" smtClean="0"/>
              <a:t> in the previous figure again. It will be counted as part of each of the three faces in which it lies. In fact, every vertex lies in three faces, which means every vertex will be counted three times as we count around the faces. So, we must divide the number of vertices by 3 to give us </a:t>
            </a:r>
            <a:endParaRPr lang="en-US" dirty="0"/>
          </a:p>
        </p:txBody>
      </p:sp>
      <p:graphicFrame>
        <p:nvGraphicFramePr>
          <p:cNvPr id="8194" name="Object 2"/>
          <p:cNvGraphicFramePr>
            <a:graphicFrameLocks noChangeAspect="1"/>
          </p:cNvGraphicFramePr>
          <p:nvPr>
            <p:extLst>
              <p:ext uri="{D42A27DB-BD31-4B8C-83A1-F6EECF244321}">
                <p14:modId xmlns:p14="http://schemas.microsoft.com/office/powerpoint/2010/main" val="3472393854"/>
              </p:ext>
            </p:extLst>
          </p:nvPr>
        </p:nvGraphicFramePr>
        <p:xfrm>
          <a:off x="3695700" y="4953000"/>
          <a:ext cx="1752600" cy="838200"/>
        </p:xfrm>
        <a:graphic>
          <a:graphicData uri="http://schemas.openxmlformats.org/presentationml/2006/ole">
            <mc:AlternateContent xmlns:mc="http://schemas.openxmlformats.org/markup-compatibility/2006">
              <mc:Choice xmlns:v="urn:schemas-microsoft-com:vml" Requires="v">
                <p:oleObj spid="_x0000_s8213" name="Equation" r:id="rId3" imgW="1752480" imgH="838080" progId="Equation.DSMT4">
                  <p:embed/>
                </p:oleObj>
              </mc:Choice>
              <mc:Fallback>
                <p:oleObj name="Equation" r:id="rId3" imgW="1752480" imgH="838080" progId="Equation.DSMT4">
                  <p:embed/>
                  <p:pic>
                    <p:nvPicPr>
                      <p:cNvPr id="0" name="Picture 2"/>
                      <p:cNvPicPr>
                        <a:picLocks noChangeAspect="1" noChangeArrowheads="1"/>
                      </p:cNvPicPr>
                      <p:nvPr/>
                    </p:nvPicPr>
                    <p:blipFill>
                      <a:blip r:embed="rId4"/>
                      <a:srcRect/>
                      <a:stretch>
                        <a:fillRect/>
                      </a:stretch>
                    </p:blipFill>
                    <p:spPr bwMode="auto">
                      <a:xfrm>
                        <a:off x="3695700" y="4953000"/>
                        <a:ext cx="175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Euler’s Formula (cont.) </a:t>
            </a:r>
            <a:endParaRPr lang="en-US" dirty="0"/>
          </a:p>
        </p:txBody>
      </p:sp>
      <p:sp>
        <p:nvSpPr>
          <p:cNvPr id="3" name="Content Placeholder 2"/>
          <p:cNvSpPr>
            <a:spLocks noGrp="1"/>
          </p:cNvSpPr>
          <p:nvPr>
            <p:ph idx="1"/>
          </p:nvPr>
        </p:nvSpPr>
        <p:spPr/>
        <p:txBody>
          <a:bodyPr>
            <a:noAutofit/>
          </a:bodyPr>
          <a:lstStyle/>
          <a:p>
            <a:r>
              <a:rPr lang="en-US" dirty="0" smtClean="0"/>
              <a:t>We can do the same to count the number of edges on the soccer ball. Every black pentagon has five edges, and every white hexagon has six edges. Again, we must be careful not to over count the edges. Notice that every edge is on the boundary of two faces. For instance, the edge highlighted is on the boundary of the yellow face as well as the green face.</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Euler’s Formula (cont.) </a:t>
            </a:r>
            <a:endParaRPr lang="en-US" dirty="0"/>
          </a:p>
        </p:txBody>
      </p:sp>
      <p:sp>
        <p:nvSpPr>
          <p:cNvPr id="3" name="Content Placeholder 2"/>
          <p:cNvSpPr>
            <a:spLocks noGrp="1"/>
          </p:cNvSpPr>
          <p:nvPr>
            <p:ph idx="1"/>
          </p:nvPr>
        </p:nvSpPr>
        <p:spPr/>
        <p:txBody>
          <a:bodyPr>
            <a:noAutofit/>
          </a:bodyPr>
          <a:lstStyle/>
          <a:p>
            <a:endParaRPr lang="af-ZA" dirty="0" smtClean="0"/>
          </a:p>
          <a:p>
            <a:endParaRPr lang="af-ZA" dirty="0" smtClean="0"/>
          </a:p>
          <a:p>
            <a:endParaRPr lang="af-ZA" dirty="0" smtClean="0"/>
          </a:p>
          <a:p>
            <a:endParaRPr lang="af-ZA" dirty="0" smtClean="0"/>
          </a:p>
          <a:p>
            <a:r>
              <a:rPr lang="en-US" dirty="0" smtClean="0"/>
              <a:t>So, the number of edges is given by the following. </a:t>
            </a:r>
            <a:endParaRPr lang="en-US" dirty="0"/>
          </a:p>
        </p:txBody>
      </p:sp>
      <p:pic>
        <p:nvPicPr>
          <p:cNvPr id="10242" name="Picture 2"/>
          <p:cNvPicPr>
            <a:picLocks noChangeAspect="1" noChangeArrowheads="1"/>
          </p:cNvPicPr>
          <p:nvPr/>
        </p:nvPicPr>
        <p:blipFill>
          <a:blip r:embed="rId3"/>
          <a:srcRect/>
          <a:stretch>
            <a:fillRect/>
          </a:stretch>
        </p:blipFill>
        <p:spPr bwMode="auto">
          <a:xfrm>
            <a:off x="3200400" y="1447800"/>
            <a:ext cx="2486025" cy="1800225"/>
          </a:xfrm>
          <a:prstGeom prst="rect">
            <a:avLst/>
          </a:prstGeom>
          <a:noFill/>
          <a:ln w="9525">
            <a:noFill/>
            <a:miter lim="800000"/>
            <a:headEnd/>
            <a:tailEnd/>
          </a:ln>
          <a:effectLst/>
        </p:spPr>
      </p:pic>
      <p:graphicFrame>
        <p:nvGraphicFramePr>
          <p:cNvPr id="10243" name="Object 3"/>
          <p:cNvGraphicFramePr>
            <a:graphicFrameLocks noChangeAspect="1"/>
          </p:cNvGraphicFramePr>
          <p:nvPr/>
        </p:nvGraphicFramePr>
        <p:xfrm>
          <a:off x="3727450" y="4038600"/>
          <a:ext cx="1689100" cy="838200"/>
        </p:xfrm>
        <a:graphic>
          <a:graphicData uri="http://schemas.openxmlformats.org/presentationml/2006/ole">
            <mc:AlternateContent xmlns:mc="http://schemas.openxmlformats.org/markup-compatibility/2006">
              <mc:Choice xmlns:v="urn:schemas-microsoft-com:vml" Requires="v">
                <p:oleObj spid="_x0000_s10262" name="Equation" r:id="rId4" imgW="1688760" imgH="838080" progId="Equation.DSMT4">
                  <p:embed/>
                </p:oleObj>
              </mc:Choice>
              <mc:Fallback>
                <p:oleObj name="Equation" r:id="rId4" imgW="16887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27450" y="4038600"/>
                        <a:ext cx="168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Euler’s Formula (cont.) </a:t>
            </a:r>
            <a:endParaRPr lang="en-US" dirty="0"/>
          </a:p>
        </p:txBody>
      </p:sp>
      <p:sp>
        <p:nvSpPr>
          <p:cNvPr id="3" name="Content Placeholder 2"/>
          <p:cNvSpPr>
            <a:spLocks noGrp="1"/>
          </p:cNvSpPr>
          <p:nvPr>
            <p:ph idx="1"/>
          </p:nvPr>
        </p:nvSpPr>
        <p:spPr/>
        <p:txBody>
          <a:bodyPr>
            <a:noAutofit/>
          </a:bodyPr>
          <a:lstStyle/>
          <a:p>
            <a:r>
              <a:rPr lang="en-US" dirty="0" smtClean="0"/>
              <a:t>Now that we’ve found expressions for the number of vertices and edges, we just need to express the number of faces. The total number of faces will be the number of black pentagons </a:t>
            </a:r>
            <a:r>
              <a:rPr lang="en-US" i="1" dirty="0" smtClean="0"/>
              <a:t>P</a:t>
            </a:r>
            <a:r>
              <a:rPr lang="en-US" dirty="0" smtClean="0"/>
              <a:t> plus the number of white hexagons </a:t>
            </a:r>
            <a:r>
              <a:rPr lang="en-US" i="1" dirty="0" smtClean="0"/>
              <a:t>H</a:t>
            </a:r>
            <a:r>
              <a:rPr lang="en-US" dirty="0" smtClean="0"/>
              <a:t>. (Recall that we cut out one of the white hexagonal faces, which counts as the exterior face. As a result, we do not need to count an exterior face.)</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Euler’s Formula (cont.) </a:t>
            </a:r>
            <a:endParaRPr lang="en-US" dirty="0"/>
          </a:p>
        </p:txBody>
      </p:sp>
      <p:sp>
        <p:nvSpPr>
          <p:cNvPr id="3" name="Content Placeholder 2"/>
          <p:cNvSpPr>
            <a:spLocks noGrp="1"/>
          </p:cNvSpPr>
          <p:nvPr>
            <p:ph idx="1"/>
          </p:nvPr>
        </p:nvSpPr>
        <p:spPr/>
        <p:txBody>
          <a:bodyPr>
            <a:noAutofit/>
          </a:bodyPr>
          <a:lstStyle/>
          <a:p>
            <a:r>
              <a:rPr lang="en-US" dirty="0"/>
              <a:t>Substituting these expressions into the formula we have the following. </a:t>
            </a:r>
          </a:p>
          <a:p>
            <a:endParaRPr lang="af-ZA" dirty="0" smtClean="0"/>
          </a:p>
          <a:p>
            <a:endParaRPr lang="af-ZA" dirty="0" smtClean="0"/>
          </a:p>
          <a:p>
            <a:endParaRPr lang="af-ZA" dirty="0" smtClean="0"/>
          </a:p>
          <a:p>
            <a:r>
              <a:rPr lang="en-US" dirty="0" smtClean="0"/>
              <a:t>Next, simplify this equation by removing the fractions and combining like terms together. </a:t>
            </a:r>
            <a:endParaRPr lang="en-US" dirty="0"/>
          </a:p>
        </p:txBody>
      </p:sp>
      <p:graphicFrame>
        <p:nvGraphicFramePr>
          <p:cNvPr id="12291" name="Object 3"/>
          <p:cNvGraphicFramePr>
            <a:graphicFrameLocks noChangeAspect="1"/>
          </p:cNvGraphicFramePr>
          <p:nvPr>
            <p:extLst>
              <p:ext uri="{D42A27DB-BD31-4B8C-83A1-F6EECF244321}">
                <p14:modId xmlns:p14="http://schemas.microsoft.com/office/powerpoint/2010/main" val="975704636"/>
              </p:ext>
            </p:extLst>
          </p:nvPr>
        </p:nvGraphicFramePr>
        <p:xfrm>
          <a:off x="2355850" y="2819400"/>
          <a:ext cx="4432300" cy="838200"/>
        </p:xfrm>
        <a:graphic>
          <a:graphicData uri="http://schemas.openxmlformats.org/presentationml/2006/ole">
            <mc:AlternateContent xmlns:mc="http://schemas.openxmlformats.org/markup-compatibility/2006">
              <mc:Choice xmlns:v="urn:schemas-microsoft-com:vml" Requires="v">
                <p:oleObj spid="_x0000_s12329" name="Equation" r:id="rId3" imgW="4431960" imgH="838080" progId="Equation.DSMT4">
                  <p:embed/>
                </p:oleObj>
              </mc:Choice>
              <mc:Fallback>
                <p:oleObj name="Equation" r:id="rId3" imgW="44319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5850" y="2819400"/>
                        <a:ext cx="443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extLst>
              <p:ext uri="{D42A27DB-BD31-4B8C-83A1-F6EECF244321}">
                <p14:modId xmlns:p14="http://schemas.microsoft.com/office/powerpoint/2010/main" val="1813040054"/>
              </p:ext>
            </p:extLst>
          </p:nvPr>
        </p:nvGraphicFramePr>
        <p:xfrm>
          <a:off x="5086350" y="2209800"/>
          <a:ext cx="1701800" cy="381000"/>
        </p:xfrm>
        <a:graphic>
          <a:graphicData uri="http://schemas.openxmlformats.org/presentationml/2006/ole">
            <mc:AlternateContent xmlns:mc="http://schemas.openxmlformats.org/markup-compatibility/2006">
              <mc:Choice xmlns:v="urn:schemas-microsoft-com:vml" Requires="v">
                <p:oleObj spid="_x0000_s12330" name="Equation" r:id="rId5" imgW="1701720" imgH="380880" progId="Equation.DSMT4">
                  <p:embed/>
                </p:oleObj>
              </mc:Choice>
              <mc:Fallback>
                <p:oleObj name="Equation" r:id="rId5" imgW="170172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6350" y="2209800"/>
                        <a:ext cx="1701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Euler’s Formula (cont.) </a:t>
            </a:r>
            <a:endParaRPr lang="en-US" dirty="0"/>
          </a:p>
        </p:txBody>
      </p:sp>
      <p:graphicFrame>
        <p:nvGraphicFramePr>
          <p:cNvPr id="13316" name="Object 4"/>
          <p:cNvGraphicFramePr>
            <a:graphicFrameLocks noChangeAspect="1"/>
          </p:cNvGraphicFramePr>
          <p:nvPr/>
        </p:nvGraphicFramePr>
        <p:xfrm>
          <a:off x="2708984" y="1360842"/>
          <a:ext cx="4432300" cy="838200"/>
        </p:xfrm>
        <a:graphic>
          <a:graphicData uri="http://schemas.openxmlformats.org/presentationml/2006/ole">
            <mc:AlternateContent xmlns:mc="http://schemas.openxmlformats.org/markup-compatibility/2006">
              <mc:Choice xmlns:v="urn:schemas-microsoft-com:vml" Requires="v">
                <p:oleObj spid="_x0000_s13430" name="Equation" r:id="rId3" imgW="4431960" imgH="838080" progId="Equation.DSMT4">
                  <p:embed/>
                </p:oleObj>
              </mc:Choice>
              <mc:Fallback>
                <p:oleObj name="Equation" r:id="rId3" imgW="443196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8984" y="1360842"/>
                        <a:ext cx="443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2133600" y="2330820"/>
          <a:ext cx="5448300" cy="927100"/>
        </p:xfrm>
        <a:graphic>
          <a:graphicData uri="http://schemas.openxmlformats.org/presentationml/2006/ole">
            <mc:AlternateContent xmlns:mc="http://schemas.openxmlformats.org/markup-compatibility/2006">
              <mc:Choice xmlns:v="urn:schemas-microsoft-com:vml" Requires="v">
                <p:oleObj spid="_x0000_s13431" name="Equation" r:id="rId5" imgW="5448240" imgH="927000" progId="Equation.DSMT4">
                  <p:embed/>
                </p:oleObj>
              </mc:Choice>
              <mc:Fallback>
                <p:oleObj name="Equation" r:id="rId5" imgW="5448240" imgH="9270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2330820"/>
                        <a:ext cx="5448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1805342" y="3416300"/>
          <a:ext cx="5511800" cy="469900"/>
        </p:xfrm>
        <a:graphic>
          <a:graphicData uri="http://schemas.openxmlformats.org/presentationml/2006/ole">
            <mc:AlternateContent xmlns:mc="http://schemas.openxmlformats.org/markup-compatibility/2006">
              <mc:Choice xmlns:v="urn:schemas-microsoft-com:vml" Requires="v">
                <p:oleObj spid="_x0000_s13432" name="Equation" r:id="rId7" imgW="5511600" imgH="469800" progId="Equation.DSMT4">
                  <p:embed/>
                </p:oleObj>
              </mc:Choice>
              <mc:Fallback>
                <p:oleObj name="Equation" r:id="rId7" imgW="551160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05342" y="3416300"/>
                        <a:ext cx="5511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033942" y="4049358"/>
          <a:ext cx="5270500" cy="292100"/>
        </p:xfrm>
        <a:graphic>
          <a:graphicData uri="http://schemas.openxmlformats.org/presentationml/2006/ole">
            <mc:AlternateContent xmlns:mc="http://schemas.openxmlformats.org/markup-compatibility/2006">
              <mc:Choice xmlns:v="urn:schemas-microsoft-com:vml" Requires="v">
                <p:oleObj spid="_x0000_s13433" name="Equation" r:id="rId9" imgW="5270400" imgH="291960" progId="Equation.DSMT4">
                  <p:embed/>
                </p:oleObj>
              </mc:Choice>
              <mc:Fallback>
                <p:oleObj name="Equation" r:id="rId9" imgW="527040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33942" y="4049358"/>
                        <a:ext cx="527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1567926" y="4559300"/>
          <a:ext cx="5740400" cy="469900"/>
        </p:xfrm>
        <a:graphic>
          <a:graphicData uri="http://schemas.openxmlformats.org/presentationml/2006/ole">
            <mc:AlternateContent xmlns:mc="http://schemas.openxmlformats.org/markup-compatibility/2006">
              <mc:Choice xmlns:v="urn:schemas-microsoft-com:vml" Requires="v">
                <p:oleObj spid="_x0000_s13434" name="Equation" r:id="rId11" imgW="5740200" imgH="469800" progId="Equation.DSMT4">
                  <p:embed/>
                </p:oleObj>
              </mc:Choice>
              <mc:Fallback>
                <p:oleObj name="Equation" r:id="rId11" imgW="5740200" imgH="469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67926" y="4559300"/>
                        <a:ext cx="5740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6415442" y="5207000"/>
          <a:ext cx="889000" cy="279400"/>
        </p:xfrm>
        <a:graphic>
          <a:graphicData uri="http://schemas.openxmlformats.org/presentationml/2006/ole">
            <mc:AlternateContent xmlns:mc="http://schemas.openxmlformats.org/markup-compatibility/2006">
              <mc:Choice xmlns:v="urn:schemas-microsoft-com:vml" Requires="v">
                <p:oleObj spid="_x0000_s13435" name="Equation" r:id="rId13" imgW="888840" imgH="279360" progId="Equation.DSMT4">
                  <p:embed/>
                </p:oleObj>
              </mc:Choice>
              <mc:Fallback>
                <p:oleObj name="Equation" r:id="rId13" imgW="888840" imgH="2793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15442" y="5207000"/>
                        <a:ext cx="889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Euler’s Formula (cont.) </a:t>
            </a:r>
            <a:endParaRPr lang="en-US" dirty="0"/>
          </a:p>
        </p:txBody>
      </p:sp>
      <p:sp>
        <p:nvSpPr>
          <p:cNvPr id="3" name="Content Placeholder 2"/>
          <p:cNvSpPr>
            <a:spLocks noGrp="1"/>
          </p:cNvSpPr>
          <p:nvPr>
            <p:ph idx="1"/>
          </p:nvPr>
        </p:nvSpPr>
        <p:spPr/>
        <p:txBody>
          <a:bodyPr/>
          <a:lstStyle/>
          <a:p>
            <a:r>
              <a:rPr lang="en-US" dirty="0" smtClean="0"/>
              <a:t>This means that no matter how many hexagons there are, there must always be precisely 12 black pentagons on the soccer ball.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Planar Graphs</a:t>
            </a:r>
            <a:endParaRPr lang="en-US" dirty="0"/>
          </a:p>
        </p:txBody>
      </p:sp>
      <p:sp>
        <p:nvSpPr>
          <p:cNvPr id="3" name="Content Placeholder 2"/>
          <p:cNvSpPr>
            <a:spLocks noGrp="1"/>
          </p:cNvSpPr>
          <p:nvPr>
            <p:ph idx="1"/>
          </p:nvPr>
        </p:nvSpPr>
        <p:spPr/>
        <p:txBody>
          <a:bodyPr/>
          <a:lstStyle/>
          <a:p>
            <a:r>
              <a:rPr lang="en-US" dirty="0" smtClean="0"/>
              <a:t>Recall from the definition of a graph that not every place where two edges cross is a vertex. In such graphs, edges that cross have no consequences. However, it’s not always the case that we want graphs to allow crossings. For instance, consider a </a:t>
            </a:r>
            <a:br>
              <a:rPr lang="en-US" dirty="0" smtClean="0"/>
            </a:br>
            <a:r>
              <a:rPr lang="en-US" dirty="0" smtClean="0"/>
              <a:t>circuit board. If the connections that </a:t>
            </a:r>
            <a:br>
              <a:rPr lang="en-US" dirty="0" smtClean="0"/>
            </a:br>
            <a:r>
              <a:rPr lang="en-US" dirty="0" smtClean="0"/>
              <a:t>join the components on a circuit board </a:t>
            </a:r>
            <a:br>
              <a:rPr lang="en-US" dirty="0" smtClean="0"/>
            </a:br>
            <a:r>
              <a:rPr lang="en-US" dirty="0" smtClean="0"/>
              <a:t>cross, it could cause the circuit board </a:t>
            </a:r>
            <a:br>
              <a:rPr lang="en-US" dirty="0" smtClean="0"/>
            </a:br>
            <a:r>
              <a:rPr lang="en-US" dirty="0" smtClean="0"/>
              <a:t>to malfunction.</a:t>
            </a:r>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95702" y="3133365"/>
            <a:ext cx="2314898" cy="2581635"/>
          </a:xfrm>
          <a:prstGeom prst="rect">
            <a:avLst/>
          </a:prstGeom>
        </p:spPr>
      </p:pic>
    </p:spTree>
    <p:extLst>
      <p:ext uri="{BB962C8B-B14F-4D97-AF65-F5344CB8AC3E}">
        <p14:creationId xmlns:p14="http://schemas.microsoft.com/office/powerpoint/2010/main" val="19783849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Corollary of Euler’s Formula </a:t>
            </a:r>
            <a:endParaRPr lang="en-US" dirty="0">
              <a:solidFill>
                <a:schemeClr val="accent1"/>
              </a:solidFill>
            </a:endParaRP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Corollary of Euler’s Formula</a:t>
            </a:r>
          </a:p>
          <a:p>
            <a:r>
              <a:rPr lang="en-US" dirty="0" smtClean="0">
                <a:solidFill>
                  <a:srgbClr val="000000"/>
                </a:solidFill>
              </a:rPr>
              <a:t>A planar graph </a:t>
            </a:r>
            <a:r>
              <a:rPr lang="en-US" i="1" dirty="0" smtClean="0">
                <a:solidFill>
                  <a:srgbClr val="000000"/>
                </a:solidFill>
              </a:rPr>
              <a:t>G</a:t>
            </a:r>
            <a:r>
              <a:rPr lang="en-US" dirty="0" smtClean="0">
                <a:solidFill>
                  <a:srgbClr val="000000"/>
                </a:solidFill>
              </a:rPr>
              <a:t> with </a:t>
            </a:r>
            <a:r>
              <a:rPr lang="en-US" i="1" dirty="0" smtClean="0">
                <a:solidFill>
                  <a:srgbClr val="000000"/>
                </a:solidFill>
              </a:rPr>
              <a:t>v</a:t>
            </a:r>
            <a:r>
              <a:rPr lang="en-US" dirty="0" smtClean="0">
                <a:solidFill>
                  <a:srgbClr val="000000"/>
                </a:solidFill>
              </a:rPr>
              <a:t> vertices has at most 3</a:t>
            </a:r>
            <a:r>
              <a:rPr lang="en-US" i="1" dirty="0" smtClean="0">
                <a:solidFill>
                  <a:srgbClr val="000000"/>
                </a:solidFill>
              </a:rPr>
              <a:t>v</a:t>
            </a:r>
            <a:r>
              <a:rPr lang="en-US" dirty="0" smtClean="0">
                <a:solidFill>
                  <a:srgbClr val="000000"/>
                </a:solidFill>
              </a:rPr>
              <a:t> </a:t>
            </a:r>
            <a:r>
              <a:rPr lang="en-US" dirty="0" smtClean="0">
                <a:solidFill>
                  <a:srgbClr val="000000"/>
                </a:solidFill>
                <a:latin typeface="Symbol" pitchFamily="18" charset="2"/>
              </a:rPr>
              <a:t>-</a:t>
            </a:r>
            <a:r>
              <a:rPr lang="en-US" dirty="0" smtClean="0">
                <a:solidFill>
                  <a:srgbClr val="000000"/>
                </a:solidFill>
              </a:rPr>
              <a:t> 6 edges. That is, </a:t>
            </a:r>
            <a:r>
              <a:rPr lang="en-US" i="1" dirty="0" smtClean="0">
                <a:solidFill>
                  <a:srgbClr val="0000FF"/>
                </a:solidFill>
              </a:rPr>
              <a:t>e</a:t>
            </a:r>
            <a:r>
              <a:rPr lang="en-US" dirty="0" smtClean="0">
                <a:solidFill>
                  <a:srgbClr val="0000FF"/>
                </a:solidFill>
              </a:rPr>
              <a:t> ≤ 3</a:t>
            </a:r>
            <a:r>
              <a:rPr lang="en-US" i="1" dirty="0" smtClean="0">
                <a:solidFill>
                  <a:srgbClr val="0000FF"/>
                </a:solidFill>
              </a:rPr>
              <a:t>v</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6</a:t>
            </a:r>
            <a:r>
              <a:rPr lang="en-US" dirty="0" smtClean="0">
                <a:solidFill>
                  <a:srgbClr val="000000"/>
                </a:solidFill>
              </a:rPr>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Number of Edges in a Planar Graph </a:t>
            </a:r>
            <a:endParaRPr lang="en-US" dirty="0"/>
          </a:p>
        </p:txBody>
      </p:sp>
      <p:sp>
        <p:nvSpPr>
          <p:cNvPr id="3" name="Content Placeholder 2"/>
          <p:cNvSpPr>
            <a:spLocks noGrp="1"/>
          </p:cNvSpPr>
          <p:nvPr>
            <p:ph idx="1"/>
          </p:nvPr>
        </p:nvSpPr>
        <p:spPr/>
        <p:txBody>
          <a:bodyPr/>
          <a:lstStyle/>
          <a:p>
            <a:r>
              <a:rPr lang="en-US" dirty="0" smtClean="0"/>
              <a:t>If graph </a:t>
            </a:r>
            <a:r>
              <a:rPr lang="en-US" i="1" dirty="0" smtClean="0"/>
              <a:t>G</a:t>
            </a:r>
            <a:r>
              <a:rPr lang="en-US" dirty="0" smtClean="0"/>
              <a:t> has 13 vertices, what is the greatest number of edges that graph </a:t>
            </a:r>
            <a:r>
              <a:rPr lang="en-US" i="1" dirty="0" smtClean="0"/>
              <a:t>G</a:t>
            </a:r>
            <a:r>
              <a:rPr lang="en-US" dirty="0" smtClean="0"/>
              <a:t> can have and be a planar graph? </a:t>
            </a:r>
          </a:p>
          <a:p>
            <a:r>
              <a:rPr lang="en-US" b="1" dirty="0" smtClean="0"/>
              <a:t>Solution </a:t>
            </a:r>
          </a:p>
          <a:p>
            <a:r>
              <a:rPr lang="en-US" dirty="0" smtClean="0"/>
              <a:t>If graph </a:t>
            </a:r>
            <a:r>
              <a:rPr lang="en-US" i="1" dirty="0" smtClean="0"/>
              <a:t>G</a:t>
            </a:r>
            <a:r>
              <a:rPr lang="en-US" dirty="0" smtClean="0"/>
              <a:t> is to be a planar graph, then the number of edges can be at most 3</a:t>
            </a:r>
            <a:r>
              <a:rPr lang="en-US" i="1" dirty="0" smtClean="0"/>
              <a:t>v</a:t>
            </a:r>
            <a:r>
              <a:rPr lang="en-US" dirty="0" smtClean="0"/>
              <a:t> – 6. Since we know that graph </a:t>
            </a:r>
            <a:r>
              <a:rPr lang="en-US" i="1" dirty="0" smtClean="0"/>
              <a:t>G</a:t>
            </a:r>
            <a:r>
              <a:rPr lang="en-US" dirty="0" smtClean="0"/>
              <a:t> has 13 vertices, </a:t>
            </a:r>
            <a:r>
              <a:rPr lang="en-US" i="1" dirty="0" smtClean="0"/>
              <a:t>v</a:t>
            </a:r>
            <a:r>
              <a:rPr lang="en-US" dirty="0" smtClean="0"/>
              <a:t> = 13. Therefore, in graph </a:t>
            </a:r>
            <a:r>
              <a:rPr lang="en-US" i="1" dirty="0" smtClean="0"/>
              <a:t>G</a:t>
            </a:r>
            <a:r>
              <a:rPr lang="en-US" dirty="0" smtClean="0"/>
              <a:t> the number of edges, </a:t>
            </a:r>
            <a:r>
              <a:rPr lang="en-US" i="1" dirty="0" smtClean="0"/>
              <a:t>e</a:t>
            </a:r>
            <a:r>
              <a:rPr lang="en-US" dirty="0" smtClean="0"/>
              <a:t>, can be at most </a:t>
            </a:r>
            <a:endParaRPr lang="en-US" dirty="0"/>
          </a:p>
        </p:txBody>
      </p:sp>
      <p:graphicFrame>
        <p:nvGraphicFramePr>
          <p:cNvPr id="15363" name="Object 3"/>
          <p:cNvGraphicFramePr>
            <a:graphicFrameLocks noChangeAspect="1"/>
          </p:cNvGraphicFramePr>
          <p:nvPr/>
        </p:nvGraphicFramePr>
        <p:xfrm>
          <a:off x="3494442" y="4493858"/>
          <a:ext cx="1790700" cy="469900"/>
        </p:xfrm>
        <a:graphic>
          <a:graphicData uri="http://schemas.openxmlformats.org/presentationml/2006/ole">
            <mc:AlternateContent xmlns:mc="http://schemas.openxmlformats.org/markup-compatibility/2006">
              <mc:Choice xmlns:v="urn:schemas-microsoft-com:vml" Requires="v">
                <p:oleObj spid="_x0000_s15420" name="Equation" r:id="rId3" imgW="1790640" imgH="469800" progId="Equation.DSMT4">
                  <p:embed/>
                </p:oleObj>
              </mc:Choice>
              <mc:Fallback>
                <p:oleObj name="Equation" r:id="rId3" imgW="179064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4442" y="4493858"/>
                        <a:ext cx="1790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3515958" y="5117206"/>
          <a:ext cx="1371600" cy="292100"/>
        </p:xfrm>
        <a:graphic>
          <a:graphicData uri="http://schemas.openxmlformats.org/presentationml/2006/ole">
            <mc:AlternateContent xmlns:mc="http://schemas.openxmlformats.org/markup-compatibility/2006">
              <mc:Choice xmlns:v="urn:schemas-microsoft-com:vml" Requires="v">
                <p:oleObj spid="_x0000_s15421" name="Equation" r:id="rId5" imgW="1371600" imgH="291960" progId="Equation.DSMT4">
                  <p:embed/>
                </p:oleObj>
              </mc:Choice>
              <mc:Fallback>
                <p:oleObj name="Equation" r:id="rId5" imgW="13716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15958" y="5117206"/>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extLst>
              <p:ext uri="{D42A27DB-BD31-4B8C-83A1-F6EECF244321}">
                <p14:modId xmlns:p14="http://schemas.microsoft.com/office/powerpoint/2010/main" val="1129285745"/>
              </p:ext>
            </p:extLst>
          </p:nvPr>
        </p:nvGraphicFramePr>
        <p:xfrm>
          <a:off x="3505200" y="5651500"/>
          <a:ext cx="965200" cy="292100"/>
        </p:xfrm>
        <a:graphic>
          <a:graphicData uri="http://schemas.openxmlformats.org/presentationml/2006/ole">
            <mc:AlternateContent xmlns:mc="http://schemas.openxmlformats.org/markup-compatibility/2006">
              <mc:Choice xmlns:v="urn:schemas-microsoft-com:vml" Requires="v">
                <p:oleObj spid="_x0000_s15422" name="Equation" r:id="rId7" imgW="965160" imgH="291960" progId="Equation.DSMT4">
                  <p:embed/>
                </p:oleObj>
              </mc:Choice>
              <mc:Fallback>
                <p:oleObj name="Equation" r:id="rId7" imgW="965160" imgH="291960" progId="Equation.DSMT4">
                  <p:embed/>
                  <p:pic>
                    <p:nvPicPr>
                      <p:cNvPr id="0" name="Picture 5"/>
                      <p:cNvPicPr>
                        <a:picLocks noChangeAspect="1" noChangeArrowheads="1"/>
                      </p:cNvPicPr>
                      <p:nvPr/>
                    </p:nvPicPr>
                    <p:blipFill>
                      <a:blip r:embed="rId8"/>
                      <a:srcRect/>
                      <a:stretch>
                        <a:fillRect/>
                      </a:stretch>
                    </p:blipFill>
                    <p:spPr bwMode="auto">
                      <a:xfrm>
                        <a:off x="3505200" y="5651500"/>
                        <a:ext cx="96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 </a:t>
            </a:r>
            <a:endParaRPr lang="en-US" dirty="0">
              <a:solidFill>
                <a:schemeClr val="accent1"/>
              </a:solidFill>
            </a:endParaRPr>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Skill Check #3</a:t>
            </a:r>
          </a:p>
          <a:p>
            <a:r>
              <a:rPr lang="en-US" dirty="0" smtClean="0">
                <a:solidFill>
                  <a:srgbClr val="000000"/>
                </a:solidFill>
              </a:rPr>
              <a:t>What is the maximum number of edges that a five-vertex graph can have and still be planar? (</a:t>
            </a:r>
            <a:r>
              <a:rPr lang="en-US" b="1" dirty="0" smtClean="0">
                <a:solidFill>
                  <a:srgbClr val="000000"/>
                </a:solidFill>
              </a:rPr>
              <a:t>Hint:</a:t>
            </a:r>
            <a:r>
              <a:rPr lang="en-US" dirty="0" smtClean="0">
                <a:solidFill>
                  <a:srgbClr val="000000"/>
                </a:solidFill>
              </a:rPr>
              <a:t> Draw a graph to help you find the answer.) </a:t>
            </a:r>
          </a:p>
        </p:txBody>
      </p:sp>
      <p:sp>
        <p:nvSpPr>
          <p:cNvPr id="4" name="Rectangle 3"/>
          <p:cNvSpPr/>
          <p:nvPr/>
        </p:nvSpPr>
        <p:spPr>
          <a:xfrm>
            <a:off x="381000" y="5496580"/>
            <a:ext cx="8229600" cy="523220"/>
          </a:xfrm>
          <a:prstGeom prst="rect">
            <a:avLst/>
          </a:prstGeom>
        </p:spPr>
        <p:txBody>
          <a:bodyPr wrap="square">
            <a:spAutoFit/>
          </a:bodyPr>
          <a:lstStyle/>
          <a:p>
            <a:r>
              <a:rPr lang="en-US" sz="2800" dirty="0" smtClean="0">
                <a:solidFill>
                  <a:srgbClr val="000000"/>
                </a:solidFill>
              </a:rPr>
              <a:t>Answer:</a:t>
            </a:r>
            <a:r>
              <a:rPr lang="en-US" sz="2800" dirty="0" smtClean="0"/>
              <a:t> </a:t>
            </a:r>
            <a:r>
              <a:rPr lang="en-US" sz="2800" dirty="0" smtClean="0">
                <a:solidFill>
                  <a:srgbClr val="FF0000"/>
                </a:solidFill>
              </a:rPr>
              <a:t>Nine edges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Complete Graphs</a:t>
            </a:r>
            <a:endParaRPr lang="en-US" dirty="0">
              <a:solidFill>
                <a:schemeClr val="accent1"/>
              </a:solidFill>
            </a:endParaRPr>
          </a:p>
        </p:txBody>
      </p:sp>
      <p:sp>
        <p:nvSpPr>
          <p:cNvPr id="3" name="Content Placeholder 2"/>
          <p:cNvSpPr>
            <a:spLocks noGrp="1"/>
          </p:cNvSpPr>
          <p:nvPr>
            <p:ph idx="1"/>
          </p:nvPr>
        </p:nvSpPr>
        <p:spPr>
          <a:xfrm>
            <a:off x="457200" y="1280160"/>
            <a:ext cx="8229600" cy="2394502"/>
          </a:xfrm>
          <a:solidFill>
            <a:srgbClr val="FFFFCC"/>
          </a:solidFill>
          <a:ln w="28575">
            <a:solidFill>
              <a:srgbClr val="000000"/>
            </a:solidFill>
          </a:ln>
        </p:spPr>
        <p:txBody>
          <a:bodyPr>
            <a:spAutoFit/>
          </a:bodyPr>
          <a:lstStyle/>
          <a:p>
            <a:pPr algn="ctr"/>
            <a:r>
              <a:rPr lang="en-US" b="1" dirty="0" smtClean="0">
                <a:solidFill>
                  <a:srgbClr val="000000"/>
                </a:solidFill>
              </a:rPr>
              <a:t>Complete Graphs</a:t>
            </a:r>
          </a:p>
          <a:p>
            <a:r>
              <a:rPr lang="en-US" dirty="0" smtClean="0">
                <a:solidFill>
                  <a:srgbClr val="000000"/>
                </a:solidFill>
              </a:rPr>
              <a:t>A </a:t>
            </a:r>
            <a:r>
              <a:rPr lang="en-US" b="1" dirty="0" smtClean="0">
                <a:solidFill>
                  <a:srgbClr val="C00000"/>
                </a:solidFill>
              </a:rPr>
              <a:t>complete graph</a:t>
            </a:r>
            <a:r>
              <a:rPr lang="en-US" dirty="0" smtClean="0">
                <a:solidFill>
                  <a:srgbClr val="000000"/>
                </a:solidFill>
              </a:rPr>
              <a:t> is a defined to be a graph in which all vertices are connected to all other vertices. We denote a complete graph by </a:t>
            </a:r>
            <a:r>
              <a:rPr lang="en-US" i="1" dirty="0" err="1" smtClean="0">
                <a:solidFill>
                  <a:srgbClr val="000000"/>
                </a:solidFill>
              </a:rPr>
              <a:t>K</a:t>
            </a:r>
            <a:r>
              <a:rPr lang="en-US" i="1" baseline="-25000" dirty="0" err="1" smtClean="0">
                <a:solidFill>
                  <a:srgbClr val="000000"/>
                </a:solidFill>
              </a:rPr>
              <a:t>n</a:t>
            </a:r>
            <a:r>
              <a:rPr lang="en-US" dirty="0" smtClean="0">
                <a:solidFill>
                  <a:srgbClr val="000000"/>
                </a:solidFill>
              </a:rPr>
              <a:t>, where </a:t>
            </a:r>
            <a:r>
              <a:rPr lang="en-US" i="1" dirty="0" smtClean="0">
                <a:solidFill>
                  <a:srgbClr val="000000"/>
                </a:solidFill>
              </a:rPr>
              <a:t>n</a:t>
            </a:r>
            <a:r>
              <a:rPr lang="en-US" dirty="0" smtClean="0">
                <a:solidFill>
                  <a:srgbClr val="000000"/>
                </a:solidFill>
              </a:rPr>
              <a:t> is the number of vertices in the graph.</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Establishing That a Graph Is Not Planar Using Euler’s Corollary </a:t>
            </a:r>
            <a:endParaRPr lang="en-US" dirty="0"/>
          </a:p>
        </p:txBody>
      </p:sp>
      <p:sp>
        <p:nvSpPr>
          <p:cNvPr id="3" name="Content Placeholder 2"/>
          <p:cNvSpPr>
            <a:spLocks noGrp="1"/>
          </p:cNvSpPr>
          <p:nvPr>
            <p:ph idx="1"/>
          </p:nvPr>
        </p:nvSpPr>
        <p:spPr/>
        <p:txBody>
          <a:bodyPr/>
          <a:lstStyle/>
          <a:p>
            <a:r>
              <a:rPr lang="en-US" dirty="0" smtClean="0"/>
              <a:t>Use the corollary of Euler's formula to establish that graph </a:t>
            </a:r>
            <a:r>
              <a:rPr lang="en-US" i="1" dirty="0" smtClean="0"/>
              <a:t>G</a:t>
            </a:r>
            <a:r>
              <a:rPr lang="en-US" dirty="0" smtClean="0"/>
              <a:t> is not planar. </a:t>
            </a:r>
            <a:endParaRPr lang="en-US" dirty="0"/>
          </a:p>
        </p:txBody>
      </p:sp>
      <p:pic>
        <p:nvPicPr>
          <p:cNvPr id="16386" name="Picture 2"/>
          <p:cNvPicPr>
            <a:picLocks noChangeAspect="1" noChangeArrowheads="1"/>
          </p:cNvPicPr>
          <p:nvPr/>
        </p:nvPicPr>
        <p:blipFill>
          <a:blip r:embed="rId2"/>
          <a:srcRect/>
          <a:stretch>
            <a:fillRect/>
          </a:stretch>
        </p:blipFill>
        <p:spPr bwMode="auto">
          <a:xfrm>
            <a:off x="3167063" y="2300288"/>
            <a:ext cx="2809875" cy="22574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a:srcRect/>
          <a:stretch>
            <a:fillRect/>
          </a:stretch>
        </p:blipFill>
        <p:spPr bwMode="auto">
          <a:xfrm>
            <a:off x="3062288" y="3581400"/>
            <a:ext cx="3019425" cy="2333625"/>
          </a:xfrm>
          <a:prstGeom prst="rect">
            <a:avLst/>
          </a:prstGeom>
          <a:noFill/>
          <a:ln w="9525">
            <a:noFill/>
            <a:miter lim="800000"/>
            <a:headEnd/>
            <a:tailEnd/>
          </a:ln>
          <a:effectLst/>
        </p:spPr>
      </p:pic>
      <p:sp>
        <p:nvSpPr>
          <p:cNvPr id="2" name="Title 1"/>
          <p:cNvSpPr>
            <a:spLocks noGrp="1"/>
          </p:cNvSpPr>
          <p:nvPr>
            <p:ph type="title"/>
          </p:nvPr>
        </p:nvSpPr>
        <p:spPr/>
        <p:txBody>
          <a:bodyPr/>
          <a:lstStyle/>
          <a:p>
            <a:r>
              <a:rPr lang="en-US" dirty="0" smtClean="0"/>
              <a:t>Example 5: Establishing That a Graph Is Not Planar Using Euler’s Corollary (cont.) </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To use the corollary of Euler's formula, we need to count the number of edges and the number of vertices in graph </a:t>
            </a:r>
            <a:r>
              <a:rPr lang="en-US" i="1" dirty="0" smtClean="0"/>
              <a:t>G</a:t>
            </a:r>
            <a:r>
              <a:rPr lang="en-US" dirty="0" smtClean="0"/>
              <a:t>. There are six vertices (numbered in blue) and 13 edges (numbered in red) as labeled in the following graph.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Establishing That a Graph Is Not Planar Using Euler’s Corollary (cont.) </a:t>
            </a:r>
            <a:endParaRPr lang="en-US" dirty="0"/>
          </a:p>
        </p:txBody>
      </p:sp>
      <p:sp>
        <p:nvSpPr>
          <p:cNvPr id="3" name="Content Placeholder 2"/>
          <p:cNvSpPr>
            <a:spLocks noGrp="1"/>
          </p:cNvSpPr>
          <p:nvPr>
            <p:ph idx="1"/>
          </p:nvPr>
        </p:nvSpPr>
        <p:spPr>
          <a:xfrm>
            <a:off x="457200" y="1143000"/>
            <a:ext cx="8229600" cy="4892040"/>
          </a:xfrm>
        </p:spPr>
        <p:txBody>
          <a:bodyPr>
            <a:normAutofit/>
          </a:bodyPr>
          <a:lstStyle/>
          <a:p>
            <a:r>
              <a:rPr lang="en-US" dirty="0" smtClean="0"/>
              <a:t>So </a:t>
            </a:r>
            <a:r>
              <a:rPr lang="en-US" i="1" dirty="0" smtClean="0"/>
              <a:t>v</a:t>
            </a:r>
            <a:r>
              <a:rPr lang="en-US" dirty="0" smtClean="0"/>
              <a:t> = 6 and </a:t>
            </a:r>
            <a:r>
              <a:rPr lang="en-US" i="1" dirty="0" smtClean="0"/>
              <a:t>e</a:t>
            </a:r>
            <a:r>
              <a:rPr lang="en-US" dirty="0" smtClean="0"/>
              <a:t> = 13. Now we can substitute these values into the corollary to see if graph </a:t>
            </a:r>
            <a:r>
              <a:rPr lang="en-US" i="1" dirty="0" smtClean="0"/>
              <a:t>G</a:t>
            </a:r>
            <a:r>
              <a:rPr lang="en-US" dirty="0" smtClean="0"/>
              <a:t> meets the restriction to be planar.</a:t>
            </a:r>
          </a:p>
          <a:p>
            <a:endParaRPr lang="en-US" dirty="0" smtClean="0"/>
          </a:p>
          <a:p>
            <a:endParaRPr lang="en-US" dirty="0"/>
          </a:p>
          <a:p>
            <a:endParaRPr lang="en-US" dirty="0" smtClean="0"/>
          </a:p>
          <a:p>
            <a:endParaRPr lang="en-US" dirty="0" smtClean="0"/>
          </a:p>
          <a:p>
            <a:endParaRPr lang="en-US" dirty="0"/>
          </a:p>
          <a:p>
            <a:r>
              <a:rPr lang="en-US" dirty="0" smtClean="0"/>
              <a:t>The </a:t>
            </a:r>
            <a:r>
              <a:rPr lang="en-US" dirty="0"/>
              <a:t>number of edges is too large, therefore it is not possible for </a:t>
            </a:r>
            <a:r>
              <a:rPr lang="en-US" i="1" dirty="0"/>
              <a:t>G</a:t>
            </a:r>
            <a:r>
              <a:rPr lang="en-US" dirty="0"/>
              <a:t> to be planar. </a:t>
            </a:r>
          </a:p>
        </p:txBody>
      </p:sp>
      <p:graphicFrame>
        <p:nvGraphicFramePr>
          <p:cNvPr id="18435" name="Object 3"/>
          <p:cNvGraphicFramePr>
            <a:graphicFrameLocks noChangeAspect="1"/>
          </p:cNvGraphicFramePr>
          <p:nvPr>
            <p:extLst>
              <p:ext uri="{D42A27DB-BD31-4B8C-83A1-F6EECF244321}">
                <p14:modId xmlns:p14="http://schemas.microsoft.com/office/powerpoint/2010/main" val="1722523674"/>
              </p:ext>
            </p:extLst>
          </p:nvPr>
        </p:nvGraphicFramePr>
        <p:xfrm>
          <a:off x="3793416" y="2500865"/>
          <a:ext cx="1638300" cy="469900"/>
        </p:xfrm>
        <a:graphic>
          <a:graphicData uri="http://schemas.openxmlformats.org/presentationml/2006/ole">
            <mc:AlternateContent xmlns:mc="http://schemas.openxmlformats.org/markup-compatibility/2006">
              <mc:Choice xmlns:v="urn:schemas-microsoft-com:vml" Requires="v">
                <p:oleObj spid="_x0000_s18511" name="Equation" r:id="rId3" imgW="1638000" imgH="469800" progId="Equation.DSMT4">
                  <p:embed/>
                </p:oleObj>
              </mc:Choice>
              <mc:Fallback>
                <p:oleObj name="Equation" r:id="rId3" imgW="163800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3416" y="2500865"/>
                        <a:ext cx="1638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6" name="Object 4"/>
          <p:cNvGraphicFramePr>
            <a:graphicFrameLocks noChangeAspect="1"/>
          </p:cNvGraphicFramePr>
          <p:nvPr>
            <p:extLst>
              <p:ext uri="{D42A27DB-BD31-4B8C-83A1-F6EECF244321}">
                <p14:modId xmlns:p14="http://schemas.microsoft.com/office/powerpoint/2010/main" val="1812858981"/>
              </p:ext>
            </p:extLst>
          </p:nvPr>
        </p:nvGraphicFramePr>
        <p:xfrm>
          <a:off x="3646842" y="3207133"/>
          <a:ext cx="1790700" cy="469900"/>
        </p:xfrm>
        <a:graphic>
          <a:graphicData uri="http://schemas.openxmlformats.org/presentationml/2006/ole">
            <mc:AlternateContent xmlns:mc="http://schemas.openxmlformats.org/markup-compatibility/2006">
              <mc:Choice xmlns:v="urn:schemas-microsoft-com:vml" Requires="v">
                <p:oleObj spid="_x0000_s18512" name="Equation" r:id="rId5" imgW="1790640" imgH="469800" progId="Equation.DSMT4">
                  <p:embed/>
                </p:oleObj>
              </mc:Choice>
              <mc:Fallback>
                <p:oleObj name="Equation" r:id="rId5" imgW="179064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46842" y="3207133"/>
                        <a:ext cx="1790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extLst>
              <p:ext uri="{D42A27DB-BD31-4B8C-83A1-F6EECF244321}">
                <p14:modId xmlns:p14="http://schemas.microsoft.com/office/powerpoint/2010/main" val="2900111559"/>
              </p:ext>
            </p:extLst>
          </p:nvPr>
        </p:nvGraphicFramePr>
        <p:xfrm>
          <a:off x="3656706" y="4037565"/>
          <a:ext cx="1524000" cy="292100"/>
        </p:xfrm>
        <a:graphic>
          <a:graphicData uri="http://schemas.openxmlformats.org/presentationml/2006/ole">
            <mc:AlternateContent xmlns:mc="http://schemas.openxmlformats.org/markup-compatibility/2006">
              <mc:Choice xmlns:v="urn:schemas-microsoft-com:vml" Requires="v">
                <p:oleObj spid="_x0000_s18513" name="Equation" r:id="rId7" imgW="1523880" imgH="291960" progId="Equation.DSMT4">
                  <p:embed/>
                </p:oleObj>
              </mc:Choice>
              <mc:Fallback>
                <p:oleObj name="Equation" r:id="rId7" imgW="15238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6706" y="4037565"/>
                        <a:ext cx="1524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6"/>
          <p:cNvGraphicFramePr>
            <a:graphicFrameLocks noChangeAspect="1"/>
          </p:cNvGraphicFramePr>
          <p:nvPr>
            <p:extLst>
              <p:ext uri="{D42A27DB-BD31-4B8C-83A1-F6EECF244321}">
                <p14:modId xmlns:p14="http://schemas.microsoft.com/office/powerpoint/2010/main" val="2913723947"/>
              </p:ext>
            </p:extLst>
          </p:nvPr>
        </p:nvGraphicFramePr>
        <p:xfrm>
          <a:off x="3646842" y="4625649"/>
          <a:ext cx="1028700" cy="292100"/>
        </p:xfrm>
        <a:graphic>
          <a:graphicData uri="http://schemas.openxmlformats.org/presentationml/2006/ole">
            <mc:AlternateContent xmlns:mc="http://schemas.openxmlformats.org/markup-compatibility/2006">
              <mc:Choice xmlns:v="urn:schemas-microsoft-com:vml" Requires="v">
                <p:oleObj spid="_x0000_s18514" name="Equation" r:id="rId9" imgW="1028520" imgH="291960" progId="Equation.DSMT4">
                  <p:embed/>
                </p:oleObj>
              </mc:Choice>
              <mc:Fallback>
                <p:oleObj name="Equation" r:id="rId9" imgW="102852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46842" y="4625649"/>
                        <a:ext cx="102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p:cNvSpPr/>
          <p:nvPr/>
        </p:nvSpPr>
        <p:spPr>
          <a:xfrm>
            <a:off x="4017084" y="2326949"/>
            <a:ext cx="292068" cy="369332"/>
          </a:xfrm>
          <a:prstGeom prst="rect">
            <a:avLst/>
          </a:prstGeom>
        </p:spPr>
        <p:txBody>
          <a:bodyPr wrap="none">
            <a:spAutoFit/>
          </a:bodyPr>
          <a:lstStyle/>
          <a:p>
            <a:r>
              <a:rPr lang="en-US" dirty="0" smtClean="0">
                <a:solidFill>
                  <a:srgbClr val="FF0000"/>
                </a:solidFill>
              </a:rPr>
              <a:t>?</a:t>
            </a:r>
            <a:endParaRPr lang="en-US" dirty="0">
              <a:solidFill>
                <a:srgbClr val="FF0000"/>
              </a:solidFill>
            </a:endParaRPr>
          </a:p>
        </p:txBody>
      </p:sp>
      <p:sp>
        <p:nvSpPr>
          <p:cNvPr id="11" name="Rectangle 10"/>
          <p:cNvSpPr/>
          <p:nvPr/>
        </p:nvSpPr>
        <p:spPr>
          <a:xfrm>
            <a:off x="4017084" y="2991249"/>
            <a:ext cx="292068" cy="369332"/>
          </a:xfrm>
          <a:prstGeom prst="rect">
            <a:avLst/>
          </a:prstGeom>
        </p:spPr>
        <p:txBody>
          <a:bodyPr wrap="none">
            <a:spAutoFit/>
          </a:bodyPr>
          <a:lstStyle/>
          <a:p>
            <a:r>
              <a:rPr lang="en-US" dirty="0" smtClean="0">
                <a:solidFill>
                  <a:srgbClr val="FF0000"/>
                </a:solidFill>
              </a:rPr>
              <a:t>?</a:t>
            </a:r>
            <a:endParaRPr lang="en-US" dirty="0">
              <a:solidFill>
                <a:srgbClr val="FF0000"/>
              </a:solidFill>
            </a:endParaRPr>
          </a:p>
        </p:txBody>
      </p:sp>
      <p:sp>
        <p:nvSpPr>
          <p:cNvPr id="12" name="Rectangle 11"/>
          <p:cNvSpPr/>
          <p:nvPr/>
        </p:nvSpPr>
        <p:spPr>
          <a:xfrm>
            <a:off x="4029816" y="3731733"/>
            <a:ext cx="292068" cy="369332"/>
          </a:xfrm>
          <a:prstGeom prst="rect">
            <a:avLst/>
          </a:prstGeom>
        </p:spPr>
        <p:txBody>
          <a:bodyPr wrap="none">
            <a:spAutoFit/>
          </a:bodyPr>
          <a:lstStyle/>
          <a:p>
            <a:r>
              <a:rPr lang="en-US" dirty="0" smtClean="0">
                <a:solidFill>
                  <a:srgbClr val="FF0000"/>
                </a:solidFill>
              </a:rPr>
              <a:t>?</a:t>
            </a:r>
            <a:endParaRPr lang="en-US" dirty="0">
              <a:solidFill>
                <a:srgbClr val="FF0000"/>
              </a:solidFill>
            </a:endParaRPr>
          </a:p>
        </p:txBody>
      </p:sp>
      <p:cxnSp>
        <p:nvCxnSpPr>
          <p:cNvPr id="14" name="Straight Connector 13"/>
          <p:cNvCxnSpPr/>
          <p:nvPr/>
        </p:nvCxnSpPr>
        <p:spPr>
          <a:xfrm rot="6180000">
            <a:off x="3898176" y="4657325"/>
            <a:ext cx="533400" cy="18288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43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84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43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843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K</a:t>
            </a:r>
            <a:r>
              <a:rPr lang="en-US" baseline="-25000" dirty="0" smtClean="0"/>
              <a:t>3,3</a:t>
            </a:r>
            <a:endParaRPr lang="en-US" baseline="-25000" dirty="0"/>
          </a:p>
        </p:txBody>
      </p:sp>
      <p:sp>
        <p:nvSpPr>
          <p:cNvPr id="3" name="Content Placeholder 2"/>
          <p:cNvSpPr>
            <a:spLocks noGrp="1"/>
          </p:cNvSpPr>
          <p:nvPr>
            <p:ph idx="1"/>
          </p:nvPr>
        </p:nvSpPr>
        <p:spPr>
          <a:xfrm>
            <a:off x="457200" y="1280160"/>
            <a:ext cx="5029200" cy="4572000"/>
          </a:xfrm>
        </p:spPr>
        <p:txBody>
          <a:bodyPr>
            <a:normAutofit/>
          </a:bodyPr>
          <a:lstStyle/>
          <a:p>
            <a:r>
              <a:rPr lang="en-US" i="1" dirty="0" smtClean="0"/>
              <a:t>K</a:t>
            </a:r>
            <a:r>
              <a:rPr lang="en-US" baseline="-25000" dirty="0" smtClean="0"/>
              <a:t>3,3</a:t>
            </a:r>
            <a:r>
              <a:rPr lang="en-US" dirty="0" smtClean="0"/>
              <a:t> is a regular bipartite graph where each vertex has degree 3. It has six vertices, three on the top and three on the bottom.</a:t>
            </a:r>
          </a:p>
          <a:p>
            <a:endParaRPr lang="en-US" dirty="0" smtClean="0"/>
          </a:p>
          <a:p>
            <a:r>
              <a:rPr lang="en-US" i="1" dirty="0" smtClean="0"/>
              <a:t>K</a:t>
            </a:r>
            <a:r>
              <a:rPr lang="en-US" baseline="-25000" dirty="0" smtClean="0"/>
              <a:t>3,3</a:t>
            </a:r>
            <a:r>
              <a:rPr lang="en-US" dirty="0" smtClean="0"/>
              <a:t> satisfies the corollary of Euler’s Formula, but cannot be redrawn without edges crossing. Therefore, </a:t>
            </a:r>
            <a:r>
              <a:rPr lang="en-US" i="1" dirty="0" smtClean="0"/>
              <a:t>K</a:t>
            </a:r>
            <a:r>
              <a:rPr lang="en-US" baseline="-25000" dirty="0" smtClean="0"/>
              <a:t>3,3</a:t>
            </a:r>
            <a:r>
              <a:rPr lang="en-US" dirty="0" smtClean="0"/>
              <a:t> is not a planar graph.</a:t>
            </a:r>
            <a:endParaRPr lang="en-US" dirty="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66985" y="1447800"/>
            <a:ext cx="2791215" cy="1419423"/>
          </a:xfrm>
          <a:prstGeom prst="rect">
            <a:avLst/>
          </a:prstGeom>
        </p:spPr>
      </p:pic>
      <p:pic>
        <p:nvPicPr>
          <p:cNvPr id="6" name="Picture 5"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62600" y="3523944"/>
            <a:ext cx="2781688" cy="2191056"/>
          </a:xfrm>
          <a:prstGeom prst="rect">
            <a:avLst/>
          </a:prstGeom>
        </p:spPr>
      </p:pic>
    </p:spTree>
    <p:extLst>
      <p:ext uri="{BB962C8B-B14F-4D97-AF65-F5344CB8AC3E}">
        <p14:creationId xmlns:p14="http://schemas.microsoft.com/office/powerpoint/2010/main" val="2696627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Classifying Graphs as Planar or Not </a:t>
            </a:r>
            <a:endParaRPr lang="en-US" dirty="0"/>
          </a:p>
        </p:txBody>
      </p:sp>
      <p:sp>
        <p:nvSpPr>
          <p:cNvPr id="3" name="Content Placeholder 2"/>
          <p:cNvSpPr>
            <a:spLocks noGrp="1"/>
          </p:cNvSpPr>
          <p:nvPr>
            <p:ph idx="1"/>
          </p:nvPr>
        </p:nvSpPr>
        <p:spPr/>
        <p:txBody>
          <a:bodyPr/>
          <a:lstStyle/>
          <a:p>
            <a:r>
              <a:rPr lang="en-US" dirty="0" smtClean="0"/>
              <a:t>Decide whether graph </a:t>
            </a:r>
            <a:r>
              <a:rPr lang="en-US" i="1" dirty="0" smtClean="0"/>
              <a:t>F</a:t>
            </a:r>
            <a:r>
              <a:rPr lang="en-US" dirty="0" smtClean="0"/>
              <a:t> is planar or not.</a:t>
            </a:r>
          </a:p>
          <a:p>
            <a:endParaRPr lang="en-ZW" dirty="0" smtClean="0"/>
          </a:p>
          <a:p>
            <a:endParaRPr lang="en-ZW" dirty="0" smtClean="0"/>
          </a:p>
          <a:p>
            <a:endParaRPr lang="en-ZW" dirty="0" smtClean="0"/>
          </a:p>
          <a:p>
            <a:endParaRPr lang="en-ZW" dirty="0" smtClean="0"/>
          </a:p>
          <a:p>
            <a:r>
              <a:rPr lang="en-US" b="1" dirty="0" smtClean="0"/>
              <a:t>Solution </a:t>
            </a:r>
          </a:p>
          <a:p>
            <a:r>
              <a:rPr lang="en-US" dirty="0" smtClean="0"/>
              <a:t>Graph </a:t>
            </a:r>
            <a:r>
              <a:rPr lang="en-US" i="1" dirty="0" smtClean="0"/>
              <a:t>F</a:t>
            </a:r>
            <a:r>
              <a:rPr lang="en-US" dirty="0" smtClean="0"/>
              <a:t> has </a:t>
            </a:r>
            <a:r>
              <a:rPr lang="en-US" i="1" dirty="0" smtClean="0"/>
              <a:t>v</a:t>
            </a:r>
            <a:r>
              <a:rPr lang="en-US" dirty="0" smtClean="0"/>
              <a:t> = 8 vertices and </a:t>
            </a:r>
            <a:r>
              <a:rPr lang="en-US" i="1" dirty="0" smtClean="0"/>
              <a:t>e</a:t>
            </a:r>
            <a:r>
              <a:rPr lang="en-US" dirty="0" smtClean="0"/>
              <a:t> = 16 edges. </a:t>
            </a:r>
          </a:p>
          <a:p>
            <a:r>
              <a:rPr lang="en-US" dirty="0" smtClean="0"/>
              <a:t>Let’s first check that this satisfies the corollary of Euler's formula.</a:t>
            </a:r>
            <a:endParaRPr lang="en-US" dirty="0"/>
          </a:p>
        </p:txBody>
      </p:sp>
      <p:pic>
        <p:nvPicPr>
          <p:cNvPr id="20482" name="Picture 2"/>
          <p:cNvPicPr>
            <a:picLocks noChangeAspect="1" noChangeArrowheads="1"/>
          </p:cNvPicPr>
          <p:nvPr/>
        </p:nvPicPr>
        <p:blipFill>
          <a:blip r:embed="rId2"/>
          <a:srcRect/>
          <a:stretch>
            <a:fillRect/>
          </a:stretch>
        </p:blipFill>
        <p:spPr bwMode="auto">
          <a:xfrm>
            <a:off x="2805113" y="2133600"/>
            <a:ext cx="3533775" cy="20955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Classifying Graphs as Planar or Not (cont.) </a:t>
            </a:r>
            <a:endParaRPr lang="en-US" dirty="0"/>
          </a:p>
        </p:txBody>
      </p:sp>
      <p:sp>
        <p:nvSpPr>
          <p:cNvPr id="3" name="Content Placeholder 2"/>
          <p:cNvSpPr>
            <a:spLocks noGrp="1"/>
          </p:cNvSpPr>
          <p:nvPr>
            <p:ph idx="1"/>
          </p:nvPr>
        </p:nvSpPr>
        <p:spPr/>
        <p:txBody>
          <a:bodyPr/>
          <a:lstStyle/>
          <a:p>
            <a:endParaRPr lang="en-ZW" dirty="0" smtClean="0"/>
          </a:p>
          <a:p>
            <a:endParaRPr lang="en-ZW" dirty="0" smtClean="0"/>
          </a:p>
          <a:p>
            <a:endParaRPr lang="en-ZW" dirty="0" smtClean="0"/>
          </a:p>
          <a:p>
            <a:endParaRPr lang="en-ZW" dirty="0" smtClean="0"/>
          </a:p>
          <a:p>
            <a:endParaRPr lang="en-ZW" dirty="0" smtClean="0"/>
          </a:p>
          <a:p>
            <a:endParaRPr lang="en-ZW" dirty="0" smtClean="0"/>
          </a:p>
          <a:p>
            <a:r>
              <a:rPr lang="en-US" dirty="0" smtClean="0"/>
              <a:t>It does satisfy the inequality. However, that doesn’t guarantee that graph </a:t>
            </a:r>
            <a:r>
              <a:rPr lang="en-US" i="1" dirty="0" smtClean="0"/>
              <a:t>F</a:t>
            </a:r>
            <a:r>
              <a:rPr lang="en-US" dirty="0" smtClean="0"/>
              <a:t> is planar.</a:t>
            </a:r>
            <a:endParaRPr lang="en-US" dirty="0"/>
          </a:p>
        </p:txBody>
      </p:sp>
      <p:graphicFrame>
        <p:nvGraphicFramePr>
          <p:cNvPr id="5" name="Object 3"/>
          <p:cNvGraphicFramePr>
            <a:graphicFrameLocks noChangeAspect="1"/>
          </p:cNvGraphicFramePr>
          <p:nvPr/>
        </p:nvGraphicFramePr>
        <p:xfrm>
          <a:off x="3793416" y="1469316"/>
          <a:ext cx="1638300" cy="469900"/>
        </p:xfrm>
        <a:graphic>
          <a:graphicData uri="http://schemas.openxmlformats.org/presentationml/2006/ole">
            <mc:AlternateContent xmlns:mc="http://schemas.openxmlformats.org/markup-compatibility/2006">
              <mc:Choice xmlns:v="urn:schemas-microsoft-com:vml" Requires="v">
                <p:oleObj spid="_x0000_s21582" name="Equation" r:id="rId3" imgW="1638000" imgH="469800" progId="Equation.DSMT4">
                  <p:embed/>
                </p:oleObj>
              </mc:Choice>
              <mc:Fallback>
                <p:oleObj name="Equation" r:id="rId3" imgW="163800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3416" y="1469316"/>
                        <a:ext cx="1638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4"/>
          <p:cNvGraphicFramePr>
            <a:graphicFrameLocks noChangeAspect="1"/>
          </p:cNvGraphicFramePr>
          <p:nvPr/>
        </p:nvGraphicFramePr>
        <p:xfrm>
          <a:off x="3640138" y="2174875"/>
          <a:ext cx="1803400" cy="469900"/>
        </p:xfrm>
        <a:graphic>
          <a:graphicData uri="http://schemas.openxmlformats.org/presentationml/2006/ole">
            <mc:AlternateContent xmlns:mc="http://schemas.openxmlformats.org/markup-compatibility/2006">
              <mc:Choice xmlns:v="urn:schemas-microsoft-com:vml" Requires="v">
                <p:oleObj spid="_x0000_s21583" name="Equation" r:id="rId5" imgW="1803240" imgH="469800" progId="Equation.DSMT4">
                  <p:embed/>
                </p:oleObj>
              </mc:Choice>
              <mc:Fallback>
                <p:oleObj name="Equation" r:id="rId5" imgW="180324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40138" y="2174875"/>
                        <a:ext cx="1803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5"/>
          <p:cNvGraphicFramePr>
            <a:graphicFrameLocks noChangeAspect="1"/>
          </p:cNvGraphicFramePr>
          <p:nvPr/>
        </p:nvGraphicFramePr>
        <p:xfrm>
          <a:off x="3649663" y="3006725"/>
          <a:ext cx="1536700" cy="292100"/>
        </p:xfrm>
        <a:graphic>
          <a:graphicData uri="http://schemas.openxmlformats.org/presentationml/2006/ole">
            <mc:AlternateContent xmlns:mc="http://schemas.openxmlformats.org/markup-compatibility/2006">
              <mc:Choice xmlns:v="urn:schemas-microsoft-com:vml" Requires="v">
                <p:oleObj spid="_x0000_s21584" name="Equation" r:id="rId7" imgW="1536480" imgH="291960" progId="Equation.DSMT4">
                  <p:embed/>
                </p:oleObj>
              </mc:Choice>
              <mc:Fallback>
                <p:oleObj name="Equation" r:id="rId7" imgW="153648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49663" y="3006725"/>
                        <a:ext cx="1536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6"/>
          <p:cNvGraphicFramePr>
            <a:graphicFrameLocks noChangeAspect="1"/>
          </p:cNvGraphicFramePr>
          <p:nvPr/>
        </p:nvGraphicFramePr>
        <p:xfrm>
          <a:off x="3640138" y="3594100"/>
          <a:ext cx="1041400" cy="292100"/>
        </p:xfrm>
        <a:graphic>
          <a:graphicData uri="http://schemas.openxmlformats.org/presentationml/2006/ole">
            <mc:AlternateContent xmlns:mc="http://schemas.openxmlformats.org/markup-compatibility/2006">
              <mc:Choice xmlns:v="urn:schemas-microsoft-com:vml" Requires="v">
                <p:oleObj spid="_x0000_s21585" name="Equation" r:id="rId9" imgW="1041120" imgH="291960" progId="Equation.DSMT4">
                  <p:embed/>
                </p:oleObj>
              </mc:Choice>
              <mc:Fallback>
                <p:oleObj name="Equation" r:id="rId9" imgW="104112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40138" y="3594100"/>
                        <a:ext cx="1041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8"/>
          <p:cNvSpPr/>
          <p:nvPr/>
        </p:nvSpPr>
        <p:spPr>
          <a:xfrm>
            <a:off x="4017084" y="1295400"/>
            <a:ext cx="292068" cy="369332"/>
          </a:xfrm>
          <a:prstGeom prst="rect">
            <a:avLst/>
          </a:prstGeom>
        </p:spPr>
        <p:txBody>
          <a:bodyPr wrap="none">
            <a:spAutoFit/>
          </a:bodyPr>
          <a:lstStyle/>
          <a:p>
            <a:r>
              <a:rPr lang="en-US" dirty="0" smtClean="0">
                <a:solidFill>
                  <a:srgbClr val="FF0000"/>
                </a:solidFill>
              </a:rPr>
              <a:t>?</a:t>
            </a:r>
            <a:endParaRPr lang="en-US" dirty="0">
              <a:solidFill>
                <a:srgbClr val="FF0000"/>
              </a:solidFill>
            </a:endParaRPr>
          </a:p>
        </p:txBody>
      </p:sp>
      <p:sp>
        <p:nvSpPr>
          <p:cNvPr id="10" name="Rectangle 9"/>
          <p:cNvSpPr/>
          <p:nvPr/>
        </p:nvSpPr>
        <p:spPr>
          <a:xfrm>
            <a:off x="4017084" y="1959700"/>
            <a:ext cx="292068" cy="369332"/>
          </a:xfrm>
          <a:prstGeom prst="rect">
            <a:avLst/>
          </a:prstGeom>
        </p:spPr>
        <p:txBody>
          <a:bodyPr wrap="none">
            <a:spAutoFit/>
          </a:bodyPr>
          <a:lstStyle/>
          <a:p>
            <a:r>
              <a:rPr lang="en-US" dirty="0" smtClean="0">
                <a:solidFill>
                  <a:srgbClr val="FF0000"/>
                </a:solidFill>
              </a:rPr>
              <a:t>?</a:t>
            </a:r>
            <a:endParaRPr lang="en-US" dirty="0">
              <a:solidFill>
                <a:srgbClr val="FF0000"/>
              </a:solidFill>
            </a:endParaRPr>
          </a:p>
        </p:txBody>
      </p:sp>
      <p:sp>
        <p:nvSpPr>
          <p:cNvPr id="11" name="Rectangle 10"/>
          <p:cNvSpPr/>
          <p:nvPr/>
        </p:nvSpPr>
        <p:spPr>
          <a:xfrm>
            <a:off x="4029816" y="2700184"/>
            <a:ext cx="292068" cy="369332"/>
          </a:xfrm>
          <a:prstGeom prst="rect">
            <a:avLst/>
          </a:prstGeom>
        </p:spPr>
        <p:txBody>
          <a:bodyPr wrap="none">
            <a:spAutoFit/>
          </a:bodyPr>
          <a:lstStyle/>
          <a:p>
            <a:r>
              <a:rPr lang="en-US" dirty="0" smtClean="0">
                <a:solidFill>
                  <a:srgbClr val="FF0000"/>
                </a:solidFill>
              </a:rPr>
              <a:t>?</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Planar Graphs </a:t>
            </a:r>
            <a:endParaRPr lang="en-US" dirty="0">
              <a:solidFill>
                <a:schemeClr val="accent1"/>
              </a:solidFill>
            </a:endParaRP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Planar Graphs</a:t>
            </a:r>
          </a:p>
          <a:p>
            <a:r>
              <a:rPr lang="en-US" dirty="0" smtClean="0">
                <a:solidFill>
                  <a:srgbClr val="000000"/>
                </a:solidFill>
              </a:rPr>
              <a:t>Graphs that can be drawn on a plane without edge crossings are called </a:t>
            </a:r>
            <a:r>
              <a:rPr lang="en-US" b="1" dirty="0" smtClean="0">
                <a:solidFill>
                  <a:srgbClr val="C00000"/>
                </a:solidFill>
              </a:rPr>
              <a:t>planar graphs</a:t>
            </a:r>
            <a:r>
              <a:rPr lang="en-US" dirty="0" smtClean="0">
                <a:solidFill>
                  <a:srgbClr val="000000"/>
                </a:solidFill>
              </a:rPr>
              <a:t>.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Classifying Graphs as Planar or Not (cont.) </a:t>
            </a:r>
            <a:endParaRPr lang="en-US" dirty="0"/>
          </a:p>
        </p:txBody>
      </p:sp>
      <p:sp>
        <p:nvSpPr>
          <p:cNvPr id="3" name="Content Placeholder 2"/>
          <p:cNvSpPr>
            <a:spLocks noGrp="1"/>
          </p:cNvSpPr>
          <p:nvPr>
            <p:ph idx="1"/>
          </p:nvPr>
        </p:nvSpPr>
        <p:spPr/>
        <p:txBody>
          <a:bodyPr/>
          <a:lstStyle/>
          <a:p>
            <a:r>
              <a:rPr lang="en-US" dirty="0" smtClean="0"/>
              <a:t>Instead, notice that graph </a:t>
            </a:r>
            <a:r>
              <a:rPr lang="en-US" i="1" dirty="0" smtClean="0"/>
              <a:t>F</a:t>
            </a:r>
            <a:r>
              <a:rPr lang="en-US" dirty="0" smtClean="0"/>
              <a:t> has </a:t>
            </a:r>
            <a:r>
              <a:rPr lang="en-US" i="1" dirty="0" smtClean="0"/>
              <a:t>a</a:t>
            </a:r>
            <a:r>
              <a:rPr lang="en-US" dirty="0" smtClean="0"/>
              <a:t> subgraph on </a:t>
            </a:r>
            <a:r>
              <a:rPr lang="en-US" i="1" dirty="0" smtClean="0"/>
              <a:t>a</a:t>
            </a:r>
            <a:r>
              <a:rPr lang="en-US" dirty="0" smtClean="0"/>
              <a:t>, </a:t>
            </a:r>
            <a:r>
              <a:rPr lang="en-US" i="1" dirty="0" smtClean="0"/>
              <a:t>b</a:t>
            </a:r>
            <a:r>
              <a:rPr lang="en-US" dirty="0" smtClean="0"/>
              <a:t>, </a:t>
            </a:r>
            <a:r>
              <a:rPr lang="en-US" i="1" dirty="0" smtClean="0"/>
              <a:t>c</a:t>
            </a:r>
            <a:r>
              <a:rPr lang="en-US" dirty="0" smtClean="0"/>
              <a:t>,</a:t>
            </a:r>
            <a:r>
              <a:rPr lang="en-US" i="1" dirty="0" smtClean="0"/>
              <a:t> e</a:t>
            </a:r>
            <a:r>
              <a:rPr lang="en-US" dirty="0" smtClean="0"/>
              <a:t>, </a:t>
            </a:r>
            <a:r>
              <a:rPr lang="en-US" i="1" dirty="0" smtClean="0"/>
              <a:t>f</a:t>
            </a:r>
            <a:r>
              <a:rPr lang="en-US" dirty="0" smtClean="0"/>
              <a:t>, </a:t>
            </a:r>
            <a:r>
              <a:rPr lang="en-US" i="1" dirty="0" smtClean="0"/>
              <a:t>g</a:t>
            </a:r>
            <a:r>
              <a:rPr lang="en-US" dirty="0" smtClean="0"/>
              <a:t> that is the same as </a:t>
            </a:r>
            <a:r>
              <a:rPr lang="en-US" i="1" dirty="0" smtClean="0"/>
              <a:t>K</a:t>
            </a:r>
            <a:r>
              <a:rPr lang="en-US" baseline="-25000" dirty="0" smtClean="0"/>
              <a:t>3,3</a:t>
            </a:r>
            <a:r>
              <a:rPr lang="en-US" dirty="0" smtClean="0"/>
              <a:t>, which we saw is not planar. </a:t>
            </a:r>
          </a:p>
          <a:p>
            <a:endParaRPr lang="en-ZW" dirty="0" smtClean="0"/>
          </a:p>
          <a:p>
            <a:endParaRPr lang="en-ZW" dirty="0" smtClean="0"/>
          </a:p>
          <a:p>
            <a:endParaRPr lang="en-ZW" dirty="0" smtClean="0"/>
          </a:p>
          <a:p>
            <a:endParaRPr lang="en-ZW" dirty="0" smtClean="0"/>
          </a:p>
          <a:p>
            <a:endParaRPr lang="en-ZW" dirty="0" smtClean="0"/>
          </a:p>
          <a:p>
            <a:r>
              <a:rPr lang="en-US" dirty="0" smtClean="0"/>
              <a:t>So, since we can’t draw </a:t>
            </a:r>
            <a:r>
              <a:rPr lang="en-US" i="1" dirty="0" smtClean="0"/>
              <a:t>K</a:t>
            </a:r>
            <a:r>
              <a:rPr lang="en-US" baseline="-25000" dirty="0" smtClean="0"/>
              <a:t>3,3</a:t>
            </a:r>
            <a:r>
              <a:rPr lang="en-US" dirty="0" smtClean="0"/>
              <a:t> without edges crossing, then graph </a:t>
            </a:r>
            <a:r>
              <a:rPr lang="en-US" i="1" dirty="0" smtClean="0"/>
              <a:t>F</a:t>
            </a:r>
            <a:r>
              <a:rPr lang="en-US" dirty="0" smtClean="0"/>
              <a:t> cannot be planar. </a:t>
            </a:r>
            <a:endParaRPr lang="en-US" dirty="0"/>
          </a:p>
        </p:txBody>
      </p:sp>
      <p:pic>
        <p:nvPicPr>
          <p:cNvPr id="22530" name="Picture 2"/>
          <p:cNvPicPr>
            <a:picLocks noChangeAspect="1" noChangeArrowheads="1"/>
          </p:cNvPicPr>
          <p:nvPr/>
        </p:nvPicPr>
        <p:blipFill>
          <a:blip r:embed="rId2"/>
          <a:srcRect/>
          <a:stretch>
            <a:fillRect/>
          </a:stretch>
        </p:blipFill>
        <p:spPr bwMode="auto">
          <a:xfrm>
            <a:off x="2819400" y="2286000"/>
            <a:ext cx="3729038" cy="2472602"/>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Planar </a:t>
            </a:r>
            <a:r>
              <a:rPr lang="en-US" dirty="0" err="1" smtClean="0"/>
              <a:t>Subgraph</a:t>
            </a:r>
            <a:r>
              <a:rPr lang="en-US" dirty="0" smtClean="0"/>
              <a:t> Theorem</a:t>
            </a:r>
            <a:endParaRPr lang="en-US" dirty="0">
              <a:solidFill>
                <a:schemeClr val="accent1"/>
              </a:solidFill>
            </a:endParaRPr>
          </a:p>
        </p:txBody>
      </p:sp>
      <p:sp>
        <p:nvSpPr>
          <p:cNvPr id="3" name="Content Placeholder 2"/>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pPr algn="ctr"/>
            <a:r>
              <a:rPr lang="en-US" b="1" dirty="0" smtClean="0">
                <a:solidFill>
                  <a:srgbClr val="000000"/>
                </a:solidFill>
              </a:rPr>
              <a:t>Planar </a:t>
            </a:r>
            <a:r>
              <a:rPr lang="en-US" b="1" dirty="0" err="1" smtClean="0">
                <a:solidFill>
                  <a:srgbClr val="000000"/>
                </a:solidFill>
              </a:rPr>
              <a:t>Subgraph</a:t>
            </a:r>
            <a:r>
              <a:rPr lang="en-US" b="1" dirty="0" smtClean="0">
                <a:solidFill>
                  <a:srgbClr val="000000"/>
                </a:solidFill>
              </a:rPr>
              <a:t> Theorem</a:t>
            </a:r>
          </a:p>
          <a:p>
            <a:r>
              <a:rPr lang="en-US" dirty="0" smtClean="0">
                <a:solidFill>
                  <a:srgbClr val="000000"/>
                </a:solidFill>
              </a:rPr>
              <a:t>Graph </a:t>
            </a:r>
            <a:r>
              <a:rPr lang="en-US" i="1" dirty="0" smtClean="0">
                <a:solidFill>
                  <a:srgbClr val="000000"/>
                </a:solidFill>
              </a:rPr>
              <a:t>G</a:t>
            </a:r>
            <a:r>
              <a:rPr lang="en-US" dirty="0" smtClean="0">
                <a:solidFill>
                  <a:srgbClr val="000000"/>
                </a:solidFill>
              </a:rPr>
              <a:t> is not planar if any </a:t>
            </a:r>
            <a:r>
              <a:rPr lang="en-US" dirty="0" err="1" smtClean="0">
                <a:solidFill>
                  <a:srgbClr val="000000"/>
                </a:solidFill>
              </a:rPr>
              <a:t>subgraph</a:t>
            </a:r>
            <a:r>
              <a:rPr lang="en-US" dirty="0" smtClean="0">
                <a:solidFill>
                  <a:srgbClr val="000000"/>
                </a:solidFill>
              </a:rPr>
              <a:t> of </a:t>
            </a:r>
            <a:r>
              <a:rPr lang="en-US" i="1" dirty="0" smtClean="0">
                <a:solidFill>
                  <a:srgbClr val="000000"/>
                </a:solidFill>
              </a:rPr>
              <a:t>G</a:t>
            </a:r>
            <a:r>
              <a:rPr lang="en-US" dirty="0" smtClean="0">
                <a:solidFill>
                  <a:srgbClr val="000000"/>
                </a:solidFill>
              </a:rPr>
              <a:t> is not planar.</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Establishing that a Graph is Not Planar Using </a:t>
            </a:r>
            <a:r>
              <a:rPr lang="en-US" dirty="0" err="1" smtClean="0"/>
              <a:t>Subgraphs</a:t>
            </a:r>
            <a:endParaRPr lang="en-US" dirty="0"/>
          </a:p>
        </p:txBody>
      </p:sp>
      <p:sp>
        <p:nvSpPr>
          <p:cNvPr id="3" name="Content Placeholder 2"/>
          <p:cNvSpPr>
            <a:spLocks noGrp="1"/>
          </p:cNvSpPr>
          <p:nvPr>
            <p:ph idx="1"/>
          </p:nvPr>
        </p:nvSpPr>
        <p:spPr/>
        <p:txBody>
          <a:bodyPr/>
          <a:lstStyle/>
          <a:p>
            <a:r>
              <a:rPr lang="en-US" dirty="0" smtClean="0"/>
              <a:t>Use the theorem to show that the graph </a:t>
            </a:r>
            <a:r>
              <a:rPr lang="en-US" i="1" dirty="0" smtClean="0"/>
              <a:t>L</a:t>
            </a:r>
            <a:r>
              <a:rPr lang="en-US" dirty="0" smtClean="0"/>
              <a:t> is not planar by finding a suitable </a:t>
            </a:r>
            <a:r>
              <a:rPr lang="en-US" dirty="0" err="1" smtClean="0"/>
              <a:t>subgraph</a:t>
            </a:r>
            <a:r>
              <a:rPr lang="en-US" dirty="0" smtClean="0"/>
              <a:t>.</a:t>
            </a:r>
            <a:endParaRPr lang="en-US" dirty="0"/>
          </a:p>
        </p:txBody>
      </p:sp>
      <p:pic>
        <p:nvPicPr>
          <p:cNvPr id="23554" name="Picture 2"/>
          <p:cNvPicPr>
            <a:picLocks noChangeAspect="1" noChangeArrowheads="1"/>
          </p:cNvPicPr>
          <p:nvPr/>
        </p:nvPicPr>
        <p:blipFill>
          <a:blip r:embed="rId2"/>
          <a:srcRect/>
          <a:stretch>
            <a:fillRect/>
          </a:stretch>
        </p:blipFill>
        <p:spPr bwMode="auto">
          <a:xfrm>
            <a:off x="3290888" y="2524125"/>
            <a:ext cx="2562225" cy="25812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Establishing that a Graph is Not Planar Using </a:t>
            </a:r>
            <a:r>
              <a:rPr lang="en-US" dirty="0" err="1" smtClean="0"/>
              <a:t>Subgraphs</a:t>
            </a:r>
            <a:r>
              <a:rPr lang="en-US" dirty="0" smtClean="0"/>
              <a:t>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In order to show that graph </a:t>
            </a:r>
            <a:r>
              <a:rPr lang="en-US" i="1" dirty="0" smtClean="0"/>
              <a:t>L</a:t>
            </a:r>
            <a:r>
              <a:rPr lang="en-US" dirty="0" smtClean="0"/>
              <a:t> is not planar, it is enough to find either a </a:t>
            </a:r>
            <a:r>
              <a:rPr lang="en-US" i="1" dirty="0" smtClean="0"/>
              <a:t>K</a:t>
            </a:r>
            <a:r>
              <a:rPr lang="en-US" baseline="-25000" dirty="0" smtClean="0"/>
              <a:t>5</a:t>
            </a:r>
            <a:r>
              <a:rPr lang="en-US" dirty="0" smtClean="0"/>
              <a:t> or </a:t>
            </a:r>
            <a:r>
              <a:rPr lang="en-US" i="1" dirty="0" smtClean="0"/>
              <a:t>K</a:t>
            </a:r>
            <a:r>
              <a:rPr lang="en-US" baseline="-25000" dirty="0" smtClean="0"/>
              <a:t>3,3</a:t>
            </a:r>
            <a:r>
              <a:rPr lang="en-US" dirty="0" smtClean="0"/>
              <a:t> subgraph. Let’s consider the five vertices in the middle of the graph labeled </a:t>
            </a:r>
            <a:r>
              <a:rPr lang="en-US" i="1" dirty="0" smtClean="0"/>
              <a:t>y</a:t>
            </a:r>
            <a:r>
              <a:rPr lang="en-US" baseline="-25000" dirty="0" smtClean="0"/>
              <a:t>1</a:t>
            </a:r>
            <a:r>
              <a:rPr lang="en-US" dirty="0" smtClean="0"/>
              <a:t>, </a:t>
            </a:r>
            <a:r>
              <a:rPr lang="en-US" i="1" dirty="0" smtClean="0"/>
              <a:t>y</a:t>
            </a:r>
            <a:r>
              <a:rPr lang="en-US" baseline="-25000" dirty="0" smtClean="0"/>
              <a:t>2</a:t>
            </a:r>
            <a:r>
              <a:rPr lang="en-US" dirty="0" smtClean="0"/>
              <a:t>,</a:t>
            </a:r>
            <a:r>
              <a:rPr lang="en-US" i="1" dirty="0" smtClean="0"/>
              <a:t> y</a:t>
            </a:r>
            <a:r>
              <a:rPr lang="en-US" baseline="-25000" dirty="0" smtClean="0"/>
              <a:t>3</a:t>
            </a:r>
            <a:r>
              <a:rPr lang="en-US" dirty="0" smtClean="0"/>
              <a:t>, </a:t>
            </a:r>
            <a:r>
              <a:rPr lang="en-US" i="1" dirty="0" smtClean="0"/>
              <a:t>y</a:t>
            </a:r>
            <a:r>
              <a:rPr lang="en-US" baseline="-25000" dirty="0" smtClean="0"/>
              <a:t>4</a:t>
            </a:r>
            <a:r>
              <a:rPr lang="en-US" dirty="0" smtClean="0"/>
              <a:t>, and </a:t>
            </a:r>
            <a:r>
              <a:rPr lang="en-US" i="1" dirty="0" smtClean="0"/>
              <a:t>y</a:t>
            </a:r>
            <a:r>
              <a:rPr lang="en-US" baseline="-25000" dirty="0" smtClean="0"/>
              <a:t>5</a:t>
            </a:r>
            <a:r>
              <a:rPr lang="en-US" dirty="0" smtClean="0"/>
              <a:t>. If they form the graph </a:t>
            </a:r>
            <a:r>
              <a:rPr lang="en-US" i="1" dirty="0" smtClean="0"/>
              <a:t>K</a:t>
            </a:r>
            <a:r>
              <a:rPr lang="en-US" baseline="-25000" dirty="0" smtClean="0"/>
              <a:t>5</a:t>
            </a:r>
            <a:r>
              <a:rPr lang="en-US" dirty="0" smtClean="0"/>
              <a:t>, meaning each vertex is connected to all other vertices, then the graph is not planar.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Establishing that a Graph is Not Planar Using </a:t>
            </a:r>
            <a:r>
              <a:rPr lang="en-US" dirty="0" err="1" smtClean="0"/>
              <a:t>Subgraphs</a:t>
            </a:r>
            <a:r>
              <a:rPr lang="en-US" dirty="0" smtClean="0"/>
              <a:t>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r>
              <a:rPr lang="en-US" dirty="0" smtClean="0"/>
              <a:t>Notice that each of the vertices </a:t>
            </a:r>
            <a:r>
              <a:rPr lang="en-US" i="1" dirty="0" smtClean="0"/>
              <a:t>y</a:t>
            </a:r>
            <a:r>
              <a:rPr lang="en-US" baseline="-25000" dirty="0" smtClean="0"/>
              <a:t>1</a:t>
            </a:r>
            <a:r>
              <a:rPr lang="en-US" dirty="0" smtClean="0"/>
              <a:t> through </a:t>
            </a:r>
            <a:r>
              <a:rPr lang="en-US" i="1" dirty="0" smtClean="0"/>
              <a:t>y</a:t>
            </a:r>
            <a:r>
              <a:rPr lang="en-US" baseline="-25000" dirty="0" smtClean="0"/>
              <a:t>5</a:t>
            </a:r>
            <a:r>
              <a:rPr lang="en-US" dirty="0" smtClean="0"/>
              <a:t> have degree 4 and are all connected to each other. Check this for yourself. The existence of this </a:t>
            </a:r>
            <a:r>
              <a:rPr lang="en-US" dirty="0" err="1" smtClean="0"/>
              <a:t>subgraph</a:t>
            </a:r>
            <a:r>
              <a:rPr lang="en-US" dirty="0" smtClean="0"/>
              <a:t> is sufficient to say that graph </a:t>
            </a:r>
            <a:r>
              <a:rPr lang="en-US" i="1" dirty="0" smtClean="0"/>
              <a:t>L</a:t>
            </a:r>
            <a:r>
              <a:rPr lang="en-US" dirty="0" smtClean="0"/>
              <a:t> is not planar.</a:t>
            </a:r>
            <a:endParaRPr lang="en-US" dirty="0"/>
          </a:p>
        </p:txBody>
      </p:sp>
      <p:pic>
        <p:nvPicPr>
          <p:cNvPr id="24578" name="Picture 2"/>
          <p:cNvPicPr>
            <a:picLocks noChangeAspect="1" noChangeArrowheads="1"/>
          </p:cNvPicPr>
          <p:nvPr/>
        </p:nvPicPr>
        <p:blipFill>
          <a:blip r:embed="rId2"/>
          <a:srcRect/>
          <a:stretch>
            <a:fillRect/>
          </a:stretch>
        </p:blipFill>
        <p:spPr bwMode="auto">
          <a:xfrm>
            <a:off x="3305175" y="1295400"/>
            <a:ext cx="2533650" cy="25908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Planar Graph Theorem</a:t>
            </a:r>
            <a:endParaRPr lang="en-US" dirty="0">
              <a:solidFill>
                <a:schemeClr val="accent1"/>
              </a:solidFill>
            </a:endParaRP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Planar Graph Theorem</a:t>
            </a:r>
          </a:p>
          <a:p>
            <a:r>
              <a:rPr lang="en-US" i="1" dirty="0" smtClean="0">
                <a:solidFill>
                  <a:srgbClr val="000000"/>
                </a:solidFill>
              </a:rPr>
              <a:t>G</a:t>
            </a:r>
            <a:r>
              <a:rPr lang="en-US" dirty="0" smtClean="0">
                <a:solidFill>
                  <a:srgbClr val="000000"/>
                </a:solidFill>
              </a:rPr>
              <a:t> is planar if and only if </a:t>
            </a:r>
            <a:r>
              <a:rPr lang="en-US" i="1" dirty="0" smtClean="0">
                <a:solidFill>
                  <a:srgbClr val="000000"/>
                </a:solidFill>
              </a:rPr>
              <a:t>G</a:t>
            </a:r>
            <a:r>
              <a:rPr lang="en-US" dirty="0" smtClean="0">
                <a:solidFill>
                  <a:srgbClr val="000000"/>
                </a:solidFill>
              </a:rPr>
              <a:t> has neither </a:t>
            </a:r>
            <a:r>
              <a:rPr lang="en-US" i="1" dirty="0" smtClean="0">
                <a:solidFill>
                  <a:srgbClr val="000000"/>
                </a:solidFill>
              </a:rPr>
              <a:t>K</a:t>
            </a:r>
            <a:r>
              <a:rPr lang="en-US" baseline="-25000" dirty="0" smtClean="0">
                <a:solidFill>
                  <a:srgbClr val="000000"/>
                </a:solidFill>
              </a:rPr>
              <a:t>3,3</a:t>
            </a:r>
            <a:r>
              <a:rPr lang="en-US" dirty="0" smtClean="0">
                <a:solidFill>
                  <a:srgbClr val="000000"/>
                </a:solidFill>
              </a:rPr>
              <a:t> nor </a:t>
            </a:r>
            <a:r>
              <a:rPr lang="en-US" i="1" dirty="0" smtClean="0">
                <a:solidFill>
                  <a:srgbClr val="000000"/>
                </a:solidFill>
              </a:rPr>
              <a:t>K</a:t>
            </a:r>
            <a:r>
              <a:rPr lang="en-US" baseline="-25000" dirty="0" smtClean="0">
                <a:solidFill>
                  <a:srgbClr val="000000"/>
                </a:solidFill>
              </a:rPr>
              <a:t>5</a:t>
            </a:r>
            <a:r>
              <a:rPr lang="en-US" dirty="0" smtClean="0">
                <a:solidFill>
                  <a:srgbClr val="000000"/>
                </a:solidFill>
              </a:rPr>
              <a:t> as a minor.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Classifying Graphs as Planar or Not</a:t>
            </a:r>
            <a:endParaRPr lang="en-US" dirty="0"/>
          </a:p>
        </p:txBody>
      </p:sp>
      <p:sp>
        <p:nvSpPr>
          <p:cNvPr id="3" name="Content Placeholder 2"/>
          <p:cNvSpPr>
            <a:spLocks noGrp="1"/>
          </p:cNvSpPr>
          <p:nvPr>
            <p:ph idx="1"/>
          </p:nvPr>
        </p:nvSpPr>
        <p:spPr/>
        <p:txBody>
          <a:bodyPr/>
          <a:lstStyle/>
          <a:p>
            <a:r>
              <a:rPr lang="en-US" dirty="0" smtClean="0"/>
              <a:t>The following is a famous graph called the </a:t>
            </a:r>
            <a:r>
              <a:rPr lang="en-US" dirty="0" err="1" smtClean="0"/>
              <a:t>Grötzsch</a:t>
            </a:r>
            <a:r>
              <a:rPr lang="en-US" dirty="0" smtClean="0"/>
              <a:t> graph. Show that it is not planar by finding a </a:t>
            </a:r>
            <a:r>
              <a:rPr lang="en-US" i="1" dirty="0" smtClean="0"/>
              <a:t>K</a:t>
            </a:r>
            <a:r>
              <a:rPr lang="en-US" baseline="-25000" dirty="0" smtClean="0"/>
              <a:t>5</a:t>
            </a:r>
            <a:r>
              <a:rPr lang="en-US" dirty="0" smtClean="0"/>
              <a:t> minor of the graph.</a:t>
            </a:r>
            <a:endParaRPr lang="en-US" dirty="0"/>
          </a:p>
        </p:txBody>
      </p:sp>
      <p:pic>
        <p:nvPicPr>
          <p:cNvPr id="25602" name="Picture 2"/>
          <p:cNvPicPr>
            <a:picLocks noChangeAspect="1" noChangeArrowheads="1"/>
          </p:cNvPicPr>
          <p:nvPr/>
        </p:nvPicPr>
        <p:blipFill>
          <a:blip r:embed="rId2"/>
          <a:srcRect/>
          <a:stretch>
            <a:fillRect/>
          </a:stretch>
        </p:blipFill>
        <p:spPr bwMode="auto">
          <a:xfrm>
            <a:off x="3462338" y="2847975"/>
            <a:ext cx="2219325" cy="25622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Classifying Graphs as Planar or Not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In order to show that the </a:t>
            </a:r>
            <a:r>
              <a:rPr lang="en-US" dirty="0" err="1" smtClean="0"/>
              <a:t>Grötzsch</a:t>
            </a:r>
            <a:r>
              <a:rPr lang="en-US" dirty="0" smtClean="0"/>
              <a:t> graph is not planar, we need to show that it contains a </a:t>
            </a:r>
            <a:r>
              <a:rPr lang="en-US" i="1" dirty="0" smtClean="0"/>
              <a:t>K</a:t>
            </a:r>
            <a:r>
              <a:rPr lang="en-US" baseline="-25000" dirty="0" smtClean="0"/>
              <a:t>5 </a:t>
            </a:r>
            <a:r>
              <a:rPr lang="en-US" dirty="0" smtClean="0"/>
              <a:t>minor. Without stronger algorithms that are beyond the scope of this text, we need to simply “find” a minor by a process of deleting vertices, deleting edges, or using edge contractions. Remember that looking for a </a:t>
            </a:r>
            <a:r>
              <a:rPr lang="en-US" i="1" dirty="0" smtClean="0"/>
              <a:t>K</a:t>
            </a:r>
            <a:r>
              <a:rPr lang="en-US" baseline="-25000" dirty="0" smtClean="0"/>
              <a:t>5</a:t>
            </a:r>
            <a:r>
              <a:rPr lang="en-US" dirty="0" smtClean="0"/>
              <a:t> minor means that we are looking for five vertices that are all connected to each other.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Classifying Graphs as Planar or Not (cont.)</a:t>
            </a:r>
            <a:endParaRPr lang="en-US" dirty="0"/>
          </a:p>
        </p:txBody>
      </p:sp>
      <p:sp>
        <p:nvSpPr>
          <p:cNvPr id="3" name="Content Placeholder 2"/>
          <p:cNvSpPr>
            <a:spLocks noGrp="1"/>
          </p:cNvSpPr>
          <p:nvPr>
            <p:ph idx="1"/>
          </p:nvPr>
        </p:nvSpPr>
        <p:spPr/>
        <p:txBody>
          <a:bodyPr/>
          <a:lstStyle/>
          <a:p>
            <a:r>
              <a:rPr lang="en-US" dirty="0" smtClean="0"/>
              <a:t>Obviously, there are too many vertices in the original graph, so we’ll begin by deleting the middle vertex </a:t>
            </a:r>
            <a:r>
              <a:rPr lang="en-US" i="1" dirty="0" smtClean="0"/>
              <a:t>z</a:t>
            </a:r>
            <a:r>
              <a:rPr lang="en-US" dirty="0" smtClean="0"/>
              <a:t>.</a:t>
            </a:r>
            <a:r>
              <a:rPr lang="en-US" i="1" dirty="0" smtClean="0"/>
              <a:t> </a:t>
            </a:r>
            <a:r>
              <a:rPr lang="en-US" dirty="0" smtClean="0"/>
              <a:t>When we delete a vertex from a graph, all edges connected to it also get deleted because they no longer have a vertex at both of their ends. </a:t>
            </a:r>
          </a:p>
          <a:p>
            <a:r>
              <a:rPr lang="en-US" dirty="0" smtClean="0"/>
              <a:t>The following graph shows the </a:t>
            </a:r>
            <a:br>
              <a:rPr lang="en-US" dirty="0" smtClean="0"/>
            </a:br>
            <a:r>
              <a:rPr lang="en-US" dirty="0" err="1" smtClean="0"/>
              <a:t>Grötzsch</a:t>
            </a:r>
            <a:r>
              <a:rPr lang="en-US" dirty="0" smtClean="0"/>
              <a:t> graph after deleting </a:t>
            </a:r>
            <a:r>
              <a:rPr lang="en-US" i="1" dirty="0" smtClean="0"/>
              <a:t>z</a:t>
            </a:r>
            <a:r>
              <a:rPr lang="en-US" dirty="0" smtClean="0"/>
              <a:t>.</a:t>
            </a:r>
            <a:endParaRPr lang="en-US" dirty="0"/>
          </a:p>
        </p:txBody>
      </p:sp>
      <p:pic>
        <p:nvPicPr>
          <p:cNvPr id="4" name="Picture 2"/>
          <p:cNvPicPr>
            <a:picLocks noChangeAspect="1" noChangeArrowheads="1"/>
          </p:cNvPicPr>
          <p:nvPr/>
        </p:nvPicPr>
        <p:blipFill>
          <a:blip r:embed="rId2"/>
          <a:srcRect/>
          <a:stretch>
            <a:fillRect/>
          </a:stretch>
        </p:blipFill>
        <p:spPr bwMode="auto">
          <a:xfrm>
            <a:off x="5974205" y="3262335"/>
            <a:ext cx="2636395" cy="268126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Classifying Graphs as Planar or Not (cont.)</a:t>
            </a:r>
            <a:endParaRPr lang="en-US" dirty="0"/>
          </a:p>
        </p:txBody>
      </p:sp>
      <p:sp>
        <p:nvSpPr>
          <p:cNvPr id="3" name="Content Placeholder 2"/>
          <p:cNvSpPr>
            <a:spLocks noGrp="1"/>
          </p:cNvSpPr>
          <p:nvPr>
            <p:ph idx="1"/>
          </p:nvPr>
        </p:nvSpPr>
        <p:spPr/>
        <p:txBody>
          <a:bodyPr/>
          <a:lstStyle/>
          <a:p>
            <a:r>
              <a:rPr lang="en-US" dirty="0" smtClean="0"/>
              <a:t>Can you begin to see where the five vertices in the minor might come from? If we can eliminate the inner vertices, we might just have the graph we are seeking. Begin by contracting edge </a:t>
            </a:r>
            <a:r>
              <a:rPr lang="en-US" i="1" dirty="0" err="1" smtClean="0"/>
              <a:t>aq</a:t>
            </a:r>
            <a:r>
              <a:rPr lang="en-US" dirty="0" smtClean="0"/>
              <a:t> so that the vertices </a:t>
            </a:r>
            <a:r>
              <a:rPr lang="en-US" i="1" dirty="0" smtClean="0"/>
              <a:t>a</a:t>
            </a:r>
            <a:r>
              <a:rPr lang="en-US" dirty="0" smtClean="0"/>
              <a:t> and</a:t>
            </a:r>
            <a:r>
              <a:rPr lang="en-US" i="1" dirty="0" smtClean="0"/>
              <a:t> q</a:t>
            </a:r>
            <a:r>
              <a:rPr lang="en-US" dirty="0" smtClean="0"/>
              <a:t> become one. </a:t>
            </a:r>
          </a:p>
          <a:p>
            <a:r>
              <a:rPr lang="en-US" dirty="0" smtClean="0"/>
              <a:t>We now have one edge between </a:t>
            </a:r>
            <a:br>
              <a:rPr lang="en-US" dirty="0" smtClean="0"/>
            </a:br>
            <a:r>
              <a:rPr lang="en-US" i="1" dirty="0" err="1" smtClean="0"/>
              <a:t>aq</a:t>
            </a:r>
            <a:r>
              <a:rPr lang="en-US" dirty="0" smtClean="0"/>
              <a:t> and </a:t>
            </a:r>
            <a:r>
              <a:rPr lang="en-US" i="1" dirty="0" smtClean="0"/>
              <a:t>c</a:t>
            </a:r>
            <a:r>
              <a:rPr lang="en-US" dirty="0" smtClean="0"/>
              <a:t> as the following graph </a:t>
            </a:r>
            <a:br>
              <a:rPr lang="en-US" dirty="0" smtClean="0"/>
            </a:br>
            <a:r>
              <a:rPr lang="en-US" dirty="0" smtClean="0"/>
              <a:t>shows.</a:t>
            </a:r>
            <a:endParaRPr lang="en-US" dirty="0"/>
          </a:p>
        </p:txBody>
      </p:sp>
      <p:pic>
        <p:nvPicPr>
          <p:cNvPr id="4" name="Picture 2"/>
          <p:cNvPicPr>
            <a:picLocks noChangeAspect="1" noChangeArrowheads="1"/>
          </p:cNvPicPr>
          <p:nvPr/>
        </p:nvPicPr>
        <p:blipFill>
          <a:blip r:embed="rId2"/>
          <a:srcRect/>
          <a:stretch>
            <a:fillRect/>
          </a:stretch>
        </p:blipFill>
        <p:spPr bwMode="auto">
          <a:xfrm>
            <a:off x="5493718" y="3048000"/>
            <a:ext cx="2888588" cy="2900191"/>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Planar Graphs vs. </a:t>
            </a:r>
            <a:r>
              <a:rPr lang="en-US" dirty="0" err="1" smtClean="0"/>
              <a:t>Nonplanar</a:t>
            </a:r>
            <a:r>
              <a:rPr lang="en-US" dirty="0" smtClean="0"/>
              <a:t> Graphs </a:t>
            </a:r>
            <a:endParaRPr lang="en-US" dirty="0"/>
          </a:p>
        </p:txBody>
      </p:sp>
      <p:pic>
        <p:nvPicPr>
          <p:cNvPr id="47106" name="Picture 2"/>
          <p:cNvPicPr>
            <a:picLocks noChangeAspect="1" noChangeArrowheads="1"/>
          </p:cNvPicPr>
          <p:nvPr/>
        </p:nvPicPr>
        <p:blipFill>
          <a:blip r:embed="rId2"/>
          <a:srcRect/>
          <a:stretch>
            <a:fillRect/>
          </a:stretch>
        </p:blipFill>
        <p:spPr bwMode="auto">
          <a:xfrm>
            <a:off x="1324749" y="1295400"/>
            <a:ext cx="6494502" cy="4572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Classifying Graphs as Planar or Not (cont.)</a:t>
            </a:r>
            <a:endParaRPr lang="en-US" dirty="0"/>
          </a:p>
        </p:txBody>
      </p:sp>
      <p:sp>
        <p:nvSpPr>
          <p:cNvPr id="3" name="Content Placeholder 2"/>
          <p:cNvSpPr>
            <a:spLocks noGrp="1"/>
          </p:cNvSpPr>
          <p:nvPr>
            <p:ph idx="1"/>
          </p:nvPr>
        </p:nvSpPr>
        <p:spPr/>
        <p:txBody>
          <a:bodyPr/>
          <a:lstStyle/>
          <a:p>
            <a:r>
              <a:rPr lang="en-US" dirty="0" smtClean="0"/>
              <a:t>In the same manner, we can contract the edge </a:t>
            </a:r>
            <a:r>
              <a:rPr lang="en-US" i="1" dirty="0" err="1" smtClean="0"/>
              <a:t>pb</a:t>
            </a:r>
            <a:r>
              <a:rPr lang="en-US" dirty="0" smtClean="0"/>
              <a:t> as well as edge </a:t>
            </a:r>
            <a:r>
              <a:rPr lang="en-US" i="1" dirty="0" smtClean="0"/>
              <a:t>sc</a:t>
            </a:r>
            <a:r>
              <a:rPr lang="en-US" dirty="0" smtClean="0"/>
              <a:t>. Here’s the contracted graph so far.</a:t>
            </a:r>
            <a:endParaRPr lang="en-US" dirty="0"/>
          </a:p>
        </p:txBody>
      </p:sp>
      <p:pic>
        <p:nvPicPr>
          <p:cNvPr id="28674" name="Picture 2"/>
          <p:cNvPicPr>
            <a:picLocks noChangeAspect="1" noChangeArrowheads="1"/>
          </p:cNvPicPr>
          <p:nvPr/>
        </p:nvPicPr>
        <p:blipFill>
          <a:blip r:embed="rId2"/>
          <a:srcRect/>
          <a:stretch>
            <a:fillRect/>
          </a:stretch>
        </p:blipFill>
        <p:spPr bwMode="auto">
          <a:xfrm>
            <a:off x="2667000" y="2209800"/>
            <a:ext cx="3810000" cy="36576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Classifying Graphs as Planar or Not (cont.)</a:t>
            </a:r>
            <a:endParaRPr lang="en-US" dirty="0"/>
          </a:p>
        </p:txBody>
      </p:sp>
      <p:sp>
        <p:nvSpPr>
          <p:cNvPr id="3" name="Content Placeholder 2"/>
          <p:cNvSpPr>
            <a:spLocks noGrp="1"/>
          </p:cNvSpPr>
          <p:nvPr>
            <p:ph idx="1"/>
          </p:nvPr>
        </p:nvSpPr>
        <p:spPr/>
        <p:txBody>
          <a:bodyPr/>
          <a:lstStyle/>
          <a:p>
            <a:r>
              <a:rPr lang="en-US" dirty="0" smtClean="0"/>
              <a:t>What remains is to contract edges </a:t>
            </a:r>
            <a:r>
              <a:rPr lang="en-US" i="1" dirty="0" smtClean="0"/>
              <a:t>td</a:t>
            </a:r>
            <a:r>
              <a:rPr lang="en-US" dirty="0" smtClean="0"/>
              <a:t> and </a:t>
            </a:r>
            <a:r>
              <a:rPr lang="en-US" i="1" dirty="0" smtClean="0"/>
              <a:t>rd</a:t>
            </a:r>
            <a:r>
              <a:rPr lang="en-US" dirty="0" smtClean="0"/>
              <a:t>. Once this is done, we have the following graph of five vertices of degree 4 all connected together. In other words, a </a:t>
            </a:r>
            <a:r>
              <a:rPr lang="en-US" i="1" dirty="0" smtClean="0"/>
              <a:t>K</a:t>
            </a:r>
            <a:r>
              <a:rPr lang="en-US" baseline="-25000" dirty="0" smtClean="0"/>
              <a:t>5</a:t>
            </a:r>
            <a:r>
              <a:rPr lang="en-US" dirty="0" smtClean="0"/>
              <a:t> minor of the </a:t>
            </a:r>
            <a:r>
              <a:rPr lang="en-US" dirty="0" err="1" smtClean="0"/>
              <a:t>Grötzsch</a:t>
            </a:r>
            <a:r>
              <a:rPr lang="en-US" dirty="0" smtClean="0"/>
              <a:t> graph.</a:t>
            </a:r>
          </a:p>
          <a:p>
            <a:r>
              <a:rPr lang="en-US" dirty="0"/>
              <a:t>Hence, we have shown that </a:t>
            </a:r>
            <a:r>
              <a:rPr lang="en-US" dirty="0" smtClean="0"/>
              <a:t/>
            </a:r>
            <a:br>
              <a:rPr lang="en-US" dirty="0" smtClean="0"/>
            </a:br>
            <a:r>
              <a:rPr lang="en-US" dirty="0" smtClean="0"/>
              <a:t>the </a:t>
            </a:r>
            <a:r>
              <a:rPr lang="en-US" dirty="0" err="1"/>
              <a:t>Grötzsch</a:t>
            </a:r>
            <a:r>
              <a:rPr lang="en-US" dirty="0"/>
              <a:t> graph is not planar </a:t>
            </a:r>
            <a:r>
              <a:rPr lang="en-US" dirty="0" smtClean="0"/>
              <a:t/>
            </a:r>
            <a:br>
              <a:rPr lang="en-US" dirty="0" smtClean="0"/>
            </a:br>
            <a:r>
              <a:rPr lang="en-US" dirty="0" smtClean="0"/>
              <a:t>since </a:t>
            </a:r>
            <a:r>
              <a:rPr lang="en-US" dirty="0"/>
              <a:t>it contains a </a:t>
            </a:r>
            <a:r>
              <a:rPr lang="en-US" i="1" dirty="0"/>
              <a:t>K</a:t>
            </a:r>
            <a:r>
              <a:rPr lang="en-US" baseline="-25000" dirty="0"/>
              <a:t>5</a:t>
            </a:r>
            <a:r>
              <a:rPr lang="en-US" dirty="0"/>
              <a:t> minor.</a:t>
            </a:r>
          </a:p>
          <a:p>
            <a:endParaRPr lang="en-US" dirty="0"/>
          </a:p>
        </p:txBody>
      </p:sp>
      <p:pic>
        <p:nvPicPr>
          <p:cNvPr id="29698" name="Picture 2"/>
          <p:cNvPicPr>
            <a:picLocks noChangeAspect="1" noChangeArrowheads="1"/>
          </p:cNvPicPr>
          <p:nvPr/>
        </p:nvPicPr>
        <p:blipFill>
          <a:blip r:embed="rId2"/>
          <a:srcRect/>
          <a:stretch>
            <a:fillRect/>
          </a:stretch>
        </p:blipFill>
        <p:spPr bwMode="auto">
          <a:xfrm>
            <a:off x="5451381" y="2819400"/>
            <a:ext cx="2778219" cy="256032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solidFill>
                <a:schemeClr val="accent1"/>
              </a:solidFill>
            </a:endParaRPr>
          </a:p>
        </p:txBody>
      </p:sp>
      <p:sp>
        <p:nvSpPr>
          <p:cNvPr id="3" name="Content Placeholder 2"/>
          <p:cNvSpPr>
            <a:spLocks noGrp="1"/>
          </p:cNvSpPr>
          <p:nvPr>
            <p:ph idx="1"/>
          </p:nvPr>
        </p:nvSpPr>
        <p:spPr>
          <a:xfrm>
            <a:off x="457200" y="1280160"/>
            <a:ext cx="8229600" cy="2579168"/>
          </a:xfrm>
          <a:solidFill>
            <a:srgbClr val="FFFFCC"/>
          </a:solidFill>
          <a:ln w="28575">
            <a:solidFill>
              <a:srgbClr val="000000"/>
            </a:solidFill>
          </a:ln>
        </p:spPr>
        <p:txBody>
          <a:bodyPr wrap="square">
            <a:spAutoFit/>
          </a:bodyPr>
          <a:lstStyle/>
          <a:p>
            <a:pPr algn="ctr"/>
            <a:r>
              <a:rPr lang="en-US" b="1" dirty="0" smtClean="0">
                <a:solidFill>
                  <a:srgbClr val="000000"/>
                </a:solidFill>
              </a:rPr>
              <a:t>Skill Check #1 </a:t>
            </a:r>
          </a:p>
          <a:p>
            <a:r>
              <a:rPr lang="en-US" dirty="0" smtClean="0">
                <a:solidFill>
                  <a:srgbClr val="000000"/>
                </a:solidFill>
              </a:rPr>
              <a:t>Draw the following planar graph without any edge crossings.</a:t>
            </a:r>
          </a:p>
          <a:p>
            <a:endParaRPr lang="en-US" sz="2000" dirty="0" smtClean="0">
              <a:solidFill>
                <a:srgbClr val="000000"/>
              </a:solidFill>
            </a:endParaRPr>
          </a:p>
          <a:p>
            <a:endParaRPr lang="en-US" sz="2000" dirty="0" smtClean="0">
              <a:solidFill>
                <a:srgbClr val="000000"/>
              </a:solidFill>
            </a:endParaRPr>
          </a:p>
          <a:p>
            <a:endParaRPr lang="en-US" sz="2000" dirty="0" smtClean="0">
              <a:solidFill>
                <a:srgbClr val="000000"/>
              </a:solidFill>
            </a:endParaRPr>
          </a:p>
        </p:txBody>
      </p:sp>
      <p:pic>
        <p:nvPicPr>
          <p:cNvPr id="1026" name="Picture 2"/>
          <p:cNvPicPr>
            <a:picLocks noChangeAspect="1" noChangeArrowheads="1"/>
          </p:cNvPicPr>
          <p:nvPr/>
        </p:nvPicPr>
        <p:blipFill>
          <a:blip r:embed="rId2">
            <a:duotone>
              <a:prstClr val="black"/>
              <a:schemeClr val="accent3">
                <a:tint val="45000"/>
                <a:satMod val="400000"/>
              </a:schemeClr>
            </a:duotone>
          </a:blip>
          <a:srcRect/>
          <a:stretch>
            <a:fillRect/>
          </a:stretch>
        </p:blipFill>
        <p:spPr bwMode="auto">
          <a:xfrm>
            <a:off x="3800475" y="2362200"/>
            <a:ext cx="1543050" cy="1391275"/>
          </a:xfrm>
          <a:prstGeom prst="rect">
            <a:avLst/>
          </a:prstGeom>
          <a:noFill/>
          <a:ln w="9525">
            <a:noFill/>
            <a:miter lim="800000"/>
            <a:headEnd/>
            <a:tailEnd/>
          </a:ln>
          <a:effectLst/>
        </p:spPr>
      </p:pic>
      <p:sp>
        <p:nvSpPr>
          <p:cNvPr id="5" name="Rectangle 4"/>
          <p:cNvSpPr/>
          <p:nvPr/>
        </p:nvSpPr>
        <p:spPr>
          <a:xfrm>
            <a:off x="381000" y="4151293"/>
            <a:ext cx="8229600" cy="954107"/>
          </a:xfrm>
          <a:prstGeom prst="rect">
            <a:avLst/>
          </a:prstGeom>
        </p:spPr>
        <p:txBody>
          <a:bodyPr wrap="square">
            <a:spAutoFit/>
          </a:bodyPr>
          <a:lstStyle/>
          <a:p>
            <a:r>
              <a:rPr lang="en-US" sz="2800" dirty="0" smtClean="0">
                <a:solidFill>
                  <a:srgbClr val="000000"/>
                </a:solidFill>
              </a:rPr>
              <a:t>Answer: </a:t>
            </a:r>
            <a:r>
              <a:rPr lang="en-US" sz="2800" dirty="0" smtClean="0">
                <a:solidFill>
                  <a:srgbClr val="FF0000"/>
                </a:solidFill>
              </a:rPr>
              <a:t>Answers will vary. Two possibilities are as follows.</a:t>
            </a:r>
            <a:endParaRPr lang="en-US" sz="2800" dirty="0">
              <a:solidFill>
                <a:srgbClr val="FF0000"/>
              </a:solidFill>
            </a:endParaRPr>
          </a:p>
        </p:txBody>
      </p:sp>
      <p:pic>
        <p:nvPicPr>
          <p:cNvPr id="1027" name="Picture 3"/>
          <p:cNvPicPr>
            <a:picLocks noChangeAspect="1" noChangeArrowheads="1"/>
          </p:cNvPicPr>
          <p:nvPr/>
        </p:nvPicPr>
        <p:blipFill>
          <a:blip r:embed="rId3"/>
          <a:srcRect/>
          <a:stretch>
            <a:fillRect/>
          </a:stretch>
        </p:blipFill>
        <p:spPr bwMode="auto">
          <a:xfrm>
            <a:off x="3295650" y="4876800"/>
            <a:ext cx="2571750" cy="108585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Face</a:t>
            </a:r>
            <a:endParaRPr lang="en-US" dirty="0">
              <a:solidFill>
                <a:schemeClr val="accent1"/>
              </a:solidFill>
            </a:endParaRPr>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Face</a:t>
            </a:r>
          </a:p>
          <a:p>
            <a:r>
              <a:rPr lang="en-US" dirty="0" smtClean="0">
                <a:solidFill>
                  <a:srgbClr val="000000"/>
                </a:solidFill>
              </a:rPr>
              <a:t>In a planar graph, a </a:t>
            </a:r>
            <a:r>
              <a:rPr lang="en-US" b="1" dirty="0" smtClean="0">
                <a:solidFill>
                  <a:srgbClr val="C00000"/>
                </a:solidFill>
              </a:rPr>
              <a:t>face</a:t>
            </a:r>
            <a:r>
              <a:rPr lang="en-US" dirty="0" smtClean="0">
                <a:solidFill>
                  <a:srgbClr val="000000"/>
                </a:solidFill>
              </a:rPr>
              <a:t> is a region inside a cycle of edges or the infinite exterior region on the outside of the graph. We denote the number of faces of a graph by </a:t>
            </a:r>
            <a:r>
              <a:rPr lang="en-US" i="1" dirty="0" smtClean="0">
                <a:solidFill>
                  <a:srgbClr val="000000"/>
                </a:solidFill>
              </a:rPr>
              <a:t>f</a:t>
            </a:r>
            <a:r>
              <a:rPr lang="en-US" dirty="0" smtClean="0">
                <a:solidFill>
                  <a:srgbClr val="000000"/>
                </a:solidFill>
              </a:rPr>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Faces of a Graph</a:t>
            </a:r>
            <a:endParaRPr lang="en-US" dirty="0"/>
          </a:p>
        </p:txBody>
      </p:sp>
      <p:pic>
        <p:nvPicPr>
          <p:cNvPr id="48130" name="Picture 2"/>
          <p:cNvPicPr>
            <a:picLocks noChangeAspect="1" noChangeArrowheads="1"/>
          </p:cNvPicPr>
          <p:nvPr/>
        </p:nvPicPr>
        <p:blipFill>
          <a:blip r:embed="rId2"/>
          <a:srcRect/>
          <a:stretch>
            <a:fillRect/>
          </a:stretch>
        </p:blipFill>
        <p:spPr bwMode="auto">
          <a:xfrm>
            <a:off x="5181600" y="1126949"/>
            <a:ext cx="3663898" cy="4435651"/>
          </a:xfrm>
          <a:prstGeom prst="rect">
            <a:avLst/>
          </a:prstGeom>
          <a:noFill/>
          <a:ln w="9525">
            <a:noFill/>
            <a:miter lim="800000"/>
            <a:headEnd/>
            <a:tailEnd/>
          </a:ln>
          <a:effectLst/>
        </p:spPr>
      </p:pic>
      <p:pic>
        <p:nvPicPr>
          <p:cNvPr id="3" name="Picture 2"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2428437"/>
            <a:ext cx="4887007" cy="3134163"/>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Determining the Number of Faces in a Planar Graph </a:t>
            </a:r>
            <a:endParaRPr lang="en-US" dirty="0"/>
          </a:p>
        </p:txBody>
      </p:sp>
      <p:sp>
        <p:nvSpPr>
          <p:cNvPr id="3" name="Content Placeholder 2"/>
          <p:cNvSpPr>
            <a:spLocks noGrp="1"/>
          </p:cNvSpPr>
          <p:nvPr>
            <p:ph idx="1"/>
          </p:nvPr>
        </p:nvSpPr>
        <p:spPr>
          <a:xfrm>
            <a:off x="457200" y="1258644"/>
            <a:ext cx="8229600" cy="4572000"/>
          </a:xfrm>
        </p:spPr>
        <p:txBody>
          <a:bodyPr>
            <a:noAutofit/>
          </a:bodyPr>
          <a:lstStyle/>
          <a:p>
            <a:r>
              <a:rPr lang="en-US" dirty="0" smtClean="0"/>
              <a:t>Two drawings of the same graph </a:t>
            </a:r>
            <a:r>
              <a:rPr lang="en-US" i="1" dirty="0" smtClean="0"/>
              <a:t>J</a:t>
            </a:r>
            <a:r>
              <a:rPr lang="en-US" dirty="0" smtClean="0"/>
              <a:t> are shown. Verify that both drawings have the same number of faces. </a:t>
            </a:r>
          </a:p>
          <a:p>
            <a:endParaRPr lang="en-US" dirty="0" smtClean="0"/>
          </a:p>
          <a:p>
            <a:endParaRPr lang="en-US" dirty="0" smtClean="0"/>
          </a:p>
          <a:p>
            <a:endParaRPr lang="en-US" dirty="0" smtClean="0"/>
          </a:p>
        </p:txBody>
      </p:sp>
      <p:pic>
        <p:nvPicPr>
          <p:cNvPr id="2050" name="Picture 2"/>
          <p:cNvPicPr>
            <a:picLocks noChangeAspect="1" noChangeArrowheads="1"/>
          </p:cNvPicPr>
          <p:nvPr/>
        </p:nvPicPr>
        <p:blipFill>
          <a:blip r:embed="rId2"/>
          <a:srcRect/>
          <a:stretch>
            <a:fillRect/>
          </a:stretch>
        </p:blipFill>
        <p:spPr bwMode="auto">
          <a:xfrm>
            <a:off x="1799461" y="2362199"/>
            <a:ext cx="5545079" cy="2743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1681</TotalTime>
  <Words>2429</Words>
  <Application>Microsoft Office PowerPoint</Application>
  <PresentationFormat>On-screen Show (4:3)</PresentationFormat>
  <Paragraphs>191</Paragraphs>
  <Slides>51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51</vt:i4>
      </vt:variant>
    </vt:vector>
  </HeadingPairs>
  <TitlesOfParts>
    <vt:vector size="57" baseType="lpstr">
      <vt:lpstr>Calibri</vt:lpstr>
      <vt:lpstr>Courier New</vt:lpstr>
      <vt:lpstr>Arial</vt:lpstr>
      <vt:lpstr>Symbol</vt:lpstr>
      <vt:lpstr>Office Theme</vt:lpstr>
      <vt:lpstr>Equation</vt:lpstr>
      <vt:lpstr>Section 13.4</vt:lpstr>
      <vt:lpstr>Objectives</vt:lpstr>
      <vt:lpstr>Planar Graphs</vt:lpstr>
      <vt:lpstr>Planar Graphs </vt:lpstr>
      <vt:lpstr>Planar Graphs vs. Nonplanar Graphs </vt:lpstr>
      <vt:lpstr>Skill Check #1 </vt:lpstr>
      <vt:lpstr>Face</vt:lpstr>
      <vt:lpstr>Examples of Faces of a Graph</vt:lpstr>
      <vt:lpstr>Example 1: Determining the Number of Faces in a Planar Graph </vt:lpstr>
      <vt:lpstr>Example 1: Determining the Number of Faces in a Planar Graph (cont.) </vt:lpstr>
      <vt:lpstr>Example 1: Determining the Number of Faces in a Planar Graph (cont.)</vt:lpstr>
      <vt:lpstr>Removing an Edge from a Graph</vt:lpstr>
      <vt:lpstr>Adding an Edge to a Graph</vt:lpstr>
      <vt:lpstr>Skill Check #2 </vt:lpstr>
      <vt:lpstr>Euler’s Formula </vt:lpstr>
      <vt:lpstr>Example 2: Verifying Euler’s Formula for a Graph </vt:lpstr>
      <vt:lpstr>Example 2: Verifying Euler’s Formula for a Graph (cont.) </vt:lpstr>
      <vt:lpstr>Example 2: Verifying Euler’s Formula for a Graph (cont.) </vt:lpstr>
      <vt:lpstr>Example 3: Applying Euler’s Formula </vt:lpstr>
      <vt:lpstr>Example 3: Applying Euler’s Formula (cont.) </vt:lpstr>
      <vt:lpstr>Example 3: Applying Euler’s Formula (cont.) </vt:lpstr>
      <vt:lpstr>Example 3: Applying Euler’s Formula (cont.) </vt:lpstr>
      <vt:lpstr>Example 3: Applying Euler’s Formula (cont.) </vt:lpstr>
      <vt:lpstr>Example 3: Applying Euler’s Formula (cont.) </vt:lpstr>
      <vt:lpstr>Example 3: Applying Euler’s Formula (cont.) </vt:lpstr>
      <vt:lpstr>Example 3: Applying Euler’s Formula (cont.) </vt:lpstr>
      <vt:lpstr>Example 3: Applying Euler’s Formula (cont.) </vt:lpstr>
      <vt:lpstr>Example 3: Applying Euler’s Formula (cont.) </vt:lpstr>
      <vt:lpstr>Example 3: Applying Euler’s Formula (cont.) </vt:lpstr>
      <vt:lpstr>Corollary of Euler’s Formula </vt:lpstr>
      <vt:lpstr>Example 4: Number of Edges in a Planar Graph </vt:lpstr>
      <vt:lpstr>Skill Check #3 </vt:lpstr>
      <vt:lpstr>Complete Graphs</vt:lpstr>
      <vt:lpstr>Example 5: Establishing That a Graph Is Not Planar Using Euler’s Corollary </vt:lpstr>
      <vt:lpstr>Example 5: Establishing That a Graph Is Not Planar Using Euler’s Corollary (cont.) </vt:lpstr>
      <vt:lpstr>Example 5: Establishing That a Graph Is Not Planar Using Euler’s Corollary (cont.) </vt:lpstr>
      <vt:lpstr>K3,3</vt:lpstr>
      <vt:lpstr>Example 6: Classifying Graphs as Planar or Not </vt:lpstr>
      <vt:lpstr>Example 6: Classifying Graphs as Planar or Not (cont.) </vt:lpstr>
      <vt:lpstr>Example 6: Classifying Graphs as Planar or Not (cont.) </vt:lpstr>
      <vt:lpstr>Planar Subgraph Theorem</vt:lpstr>
      <vt:lpstr>Example 7: Establishing that a Graph is Not Planar Using Subgraphs</vt:lpstr>
      <vt:lpstr>Example 7: Establishing that a Graph is Not Planar Using Subgraphs (cont.)</vt:lpstr>
      <vt:lpstr>Example 7: Establishing that a Graph is Not Planar Using Subgraphs (cont.)</vt:lpstr>
      <vt:lpstr>Planar Graph Theorem</vt:lpstr>
      <vt:lpstr>Example 8: Classifying Graphs as Planar or Not</vt:lpstr>
      <vt:lpstr>Example 8: Classifying Graphs as Planar or Not (cont.)</vt:lpstr>
      <vt:lpstr>Example 8: Classifying Graphs as Planar or Not (cont.)</vt:lpstr>
      <vt:lpstr>Example 8: Classifying Graphs as Planar or Not (cont.)</vt:lpstr>
      <vt:lpstr>Example 8: Classifying Graphs as Planar or Not (cont.)</vt:lpstr>
      <vt:lpstr>Example 8: Classifying Graphs as Planar or Not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322</cp:revision>
  <dcterms:created xsi:type="dcterms:W3CDTF">2013-04-26T14:43:13Z</dcterms:created>
  <dcterms:modified xsi:type="dcterms:W3CDTF">2017-08-03T18:40:59Z</dcterms:modified>
</cp:coreProperties>
</file>