
<file path=[Content_Types].xml><?xml version="1.0" encoding="utf-8"?>
<Types xmlns="http://schemas.openxmlformats.org/package/2006/content-types">
  <Default Extension="png" ContentType="image/png"/>
  <Default Extension="tmp"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2"/>
  </p:notesMasterIdLst>
  <p:handoutMasterIdLst>
    <p:handoutMasterId r:id="rId43"/>
  </p:handoutMasterIdLst>
  <p:sldIdLst>
    <p:sldId id="256" r:id="rId2"/>
    <p:sldId id="257" r:id="rId3"/>
    <p:sldId id="301" r:id="rId4"/>
    <p:sldId id="259" r:id="rId5"/>
    <p:sldId id="296" r:id="rId6"/>
    <p:sldId id="302" r:id="rId7"/>
    <p:sldId id="303" r:id="rId8"/>
    <p:sldId id="297" r:id="rId9"/>
    <p:sldId id="298" r:id="rId10"/>
    <p:sldId id="299" r:id="rId11"/>
    <p:sldId id="300" r:id="rId12"/>
    <p:sldId id="260" r:id="rId13"/>
    <p:sldId id="261" r:id="rId14"/>
    <p:sldId id="262" r:id="rId15"/>
    <p:sldId id="263" r:id="rId16"/>
    <p:sldId id="264" r:id="rId17"/>
    <p:sldId id="265" r:id="rId18"/>
    <p:sldId id="266" r:id="rId19"/>
    <p:sldId id="267" r:id="rId20"/>
    <p:sldId id="268" r:id="rId21"/>
    <p:sldId id="269" r:id="rId22"/>
    <p:sldId id="270" r:id="rId23"/>
    <p:sldId id="272" r:id="rId24"/>
    <p:sldId id="271" r:id="rId25"/>
    <p:sldId id="273" r:id="rId26"/>
    <p:sldId id="274" r:id="rId27"/>
    <p:sldId id="275" r:id="rId28"/>
    <p:sldId id="276" r:id="rId29"/>
    <p:sldId id="277" r:id="rId30"/>
    <p:sldId id="278" r:id="rId31"/>
    <p:sldId id="279" r:id="rId32"/>
    <p:sldId id="280" r:id="rId33"/>
    <p:sldId id="281" r:id="rId34"/>
    <p:sldId id="304" r:id="rId35"/>
    <p:sldId id="282" r:id="rId36"/>
    <p:sldId id="283" r:id="rId37"/>
    <p:sldId id="284" r:id="rId38"/>
    <p:sldId id="285" r:id="rId39"/>
    <p:sldId id="305" r:id="rId40"/>
    <p:sldId id="306" r:id="rId41"/>
  </p:sldIdLst>
  <p:sldSz cx="9144000" cy="6858000" type="screen4x3"/>
  <p:notesSz cx="6858000" cy="9144000"/>
  <p:embeddedFontLst>
    <p:embeddedFont>
      <p:font typeface="Calibri" panose="020F0502020204030204" pitchFamily="34" charset="0"/>
      <p:regular r:id="rId44"/>
      <p:bold r:id="rId45"/>
      <p:italic r:id="rId46"/>
      <p:boldItalic r:id="rId4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FF"/>
    <a:srgbClr val="000000"/>
    <a:srgbClr val="000099"/>
    <a:srgbClr val="FF00FF"/>
    <a:srgbClr val="FFFFCC"/>
    <a:srgbClr val="CCFFCC"/>
    <a:srgbClr val="008080"/>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810" autoAdjust="0"/>
    <p:restoredTop sz="94709" autoAdjust="0"/>
  </p:normalViewPr>
  <p:slideViewPr>
    <p:cSldViewPr>
      <p:cViewPr varScale="1">
        <p:scale>
          <a:sx n="71" d="100"/>
          <a:sy n="71" d="100"/>
        </p:scale>
        <p:origin x="1512"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font" Target="fonts/font4.fntdata"/><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3.fntdata"/><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5" Type="http://schemas.openxmlformats.org/officeDocument/2006/relationships/image" Target="../media/image7.wmf"/><Relationship Id="rId4"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5" Type="http://schemas.openxmlformats.org/officeDocument/2006/relationships/image" Target="../media/image16.wmf"/><Relationship Id="rId4"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4.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tmp"/><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tmp"/><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1.wmf"/></Relationships>
</file>

<file path=ppt/slides/_rels/slide25.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7.bin"/><Relationship Id="rId7" Type="http://schemas.openxmlformats.org/officeDocument/2006/relationships/oleObject" Target="../embeddings/oleObject9.bin"/><Relationship Id="rId12" Type="http://schemas.openxmlformats.org/officeDocument/2006/relationships/image" Target="../media/image16.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3.wmf"/><Relationship Id="rId11" Type="http://schemas.openxmlformats.org/officeDocument/2006/relationships/oleObject" Target="../embeddings/oleObject11.bin"/><Relationship Id="rId5" Type="http://schemas.openxmlformats.org/officeDocument/2006/relationships/oleObject" Target="../embeddings/oleObject8.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0.bin"/></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7.tmp"/><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0.wmf"/><Relationship Id="rId5" Type="http://schemas.openxmlformats.org/officeDocument/2006/relationships/oleObject" Target="../embeddings/oleObject13.bin"/><Relationship Id="rId4" Type="http://schemas.openxmlformats.org/officeDocument/2006/relationships/image" Target="../media/image19.w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22.wmf"/></Relationships>
</file>

<file path=ppt/slides/_rels/slide36.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16.bin"/><Relationship Id="rId7"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4.wmf"/><Relationship Id="rId5" Type="http://schemas.openxmlformats.org/officeDocument/2006/relationships/oleObject" Target="../embeddings/oleObject17.bin"/><Relationship Id="rId4" Type="http://schemas.openxmlformats.org/officeDocument/2006/relationships/image" Target="../media/image23.wmf"/></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6.wmf"/></Relationships>
</file>

<file path=ppt/slides/_rels/slide38.xml.rels><?xml version="1.0" encoding="UTF-8" standalone="yes"?>
<Relationships xmlns="http://schemas.openxmlformats.org/package/2006/relationships"><Relationship Id="rId8" Type="http://schemas.openxmlformats.org/officeDocument/2006/relationships/image" Target="../media/image29.w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8.wmf"/><Relationship Id="rId5" Type="http://schemas.openxmlformats.org/officeDocument/2006/relationships/oleObject" Target="../embeddings/oleObject21.bin"/><Relationship Id="rId4" Type="http://schemas.openxmlformats.org/officeDocument/2006/relationships/image" Target="../media/image27.wmf"/></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14.1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pPr>
            <a:r>
              <a:rPr lang="en-US" b="1" i="1" dirty="0" smtClean="0"/>
              <a:t>Prime Numbers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1: Divisibility Rules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32538233"/>
              </p:ext>
            </p:extLst>
          </p:nvPr>
        </p:nvGraphicFramePr>
        <p:xfrm>
          <a:off x="457200" y="1279525"/>
          <a:ext cx="8229600" cy="4061460"/>
        </p:xfrm>
        <a:graphic>
          <a:graphicData uri="http://schemas.openxmlformats.org/drawingml/2006/table">
            <a:tbl>
              <a:tblPr firstRow="1" bandRow="1">
                <a:tableStyleId>{5C22544A-7EE6-4342-B048-85BDC9FD1C3A}</a:tableStyleId>
              </a:tblPr>
              <a:tblGrid>
                <a:gridCol w="1097280"/>
                <a:gridCol w="3566160"/>
                <a:gridCol w="3566160"/>
              </a:tblGrid>
              <a:tr h="370840">
                <a:tc gridSpan="3">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 Divisibility Rules (cont.)</a:t>
                      </a:r>
                      <a:endParaRPr lang="en-US" sz="2400" b="1" i="0" u="none" strike="noStrike" dirty="0">
                        <a:solidFill>
                          <a:schemeClr val="bg1"/>
                        </a:solidFill>
                        <a:latin typeface="Calibri"/>
                      </a:endParaRPr>
                    </a:p>
                  </a:txBody>
                  <a:tcPr marL="9525" marR="9525" marT="9525" marB="0" anchor="ctr"/>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r>
              <a:tr h="274320">
                <a:tc>
                  <a:txBody>
                    <a:bodyPr/>
                    <a:lstStyle/>
                    <a:p>
                      <a:pPr algn="ctr" fontAlgn="b"/>
                      <a:r>
                        <a:rPr lang="en-US" sz="2400" b="1" i="0" u="none" strike="noStrike" dirty="0">
                          <a:solidFill>
                            <a:srgbClr val="000000"/>
                          </a:solidFill>
                          <a:latin typeface="Calibri"/>
                        </a:rPr>
                        <a:t>Divisor</a:t>
                      </a:r>
                    </a:p>
                  </a:txBody>
                  <a:tcPr marL="9525" marR="9525" marT="9525" marB="0" anchor="ctr"/>
                </a:tc>
                <a:tc>
                  <a:txBody>
                    <a:bodyPr/>
                    <a:lstStyle/>
                    <a:p>
                      <a:pPr algn="ctr" fontAlgn="b"/>
                      <a:r>
                        <a:rPr lang="en-US" sz="2400" b="1" i="0" u="none" strike="noStrike" dirty="0">
                          <a:solidFill>
                            <a:srgbClr val="000000"/>
                          </a:solidFill>
                          <a:latin typeface="Calibri"/>
                        </a:rPr>
                        <a:t>Test</a:t>
                      </a:r>
                    </a:p>
                  </a:txBody>
                  <a:tcPr marL="9525" marR="9525" marT="9525" marB="0" anchor="ctr"/>
                </a:tc>
                <a:tc>
                  <a:txBody>
                    <a:bodyPr/>
                    <a:lstStyle/>
                    <a:p>
                      <a:pPr algn="ctr" fontAlgn="b"/>
                      <a:r>
                        <a:rPr lang="en-US" sz="2400" b="1" i="0" u="none" strike="noStrike" dirty="0">
                          <a:solidFill>
                            <a:srgbClr val="000000"/>
                          </a:solidFill>
                          <a:latin typeface="Calibri"/>
                        </a:rPr>
                        <a:t>Example</a:t>
                      </a:r>
                    </a:p>
                  </a:txBody>
                  <a:tcPr marL="9525" marR="9525" marT="9525" marB="0" anchor="ctr"/>
                </a:tc>
              </a:tr>
              <a:tr h="370840">
                <a:tc>
                  <a:txBody>
                    <a:bodyPr/>
                    <a:lstStyle/>
                    <a:p>
                      <a:pPr algn="ctr" fontAlgn="b"/>
                      <a:r>
                        <a:rPr lang="en-US" sz="2400" b="0" i="0" u="none" strike="noStrike" dirty="0">
                          <a:solidFill>
                            <a:srgbClr val="000000"/>
                          </a:solidFill>
                          <a:latin typeface="Calibri"/>
                        </a:rPr>
                        <a:t>7</a:t>
                      </a:r>
                    </a:p>
                  </a:txBody>
                  <a:tcPr marL="9525" marR="9525" marT="9525" marB="0" anchor="ctr"/>
                </a:tc>
                <a:tc>
                  <a:txBody>
                    <a:bodyPr/>
                    <a:lstStyle/>
                    <a:p>
                      <a:pPr algn="l" fontAlgn="b"/>
                      <a:r>
                        <a:rPr lang="en-US" sz="2400" b="0" i="0" u="none" strike="noStrike">
                          <a:solidFill>
                            <a:srgbClr val="000000"/>
                          </a:solidFill>
                          <a:latin typeface="Calibri"/>
                        </a:rPr>
                        <a:t>Double the last digit, then subtract it from the remaining digits of the number. If the answer is divisible by 7, then so is the original number.</a:t>
                      </a:r>
                    </a:p>
                  </a:txBody>
                  <a:tcPr marL="9525" marR="9525" marT="9525" marB="0" anchor="ctr"/>
                </a:tc>
                <a:tc>
                  <a:txBody>
                    <a:bodyPr/>
                    <a:lstStyle/>
                    <a:p>
                      <a:pPr algn="l" fontAlgn="b"/>
                      <a:r>
                        <a:rPr lang="en-US" sz="2400" b="0" i="0" u="none" strike="noStrike" dirty="0">
                          <a:solidFill>
                            <a:srgbClr val="000000"/>
                          </a:solidFill>
                          <a:latin typeface="Calibri"/>
                        </a:rPr>
                        <a:t>819 is divisible by 7 since </a:t>
                      </a:r>
                      <a:r>
                        <a:rPr lang="en-US" sz="2400" b="0" i="0" u="none" strike="noStrike" dirty="0" smtClean="0">
                          <a:solidFill>
                            <a:srgbClr val="000000"/>
                          </a:solidFill>
                          <a:latin typeface="Calibri"/>
                        </a:rPr>
                        <a:t/>
                      </a:r>
                      <a:br>
                        <a:rPr lang="en-US" sz="2400" b="0" i="0" u="none" strike="noStrike" dirty="0" smtClean="0">
                          <a:solidFill>
                            <a:srgbClr val="000000"/>
                          </a:solidFill>
                          <a:latin typeface="Calibri"/>
                        </a:rPr>
                      </a:br>
                      <a:r>
                        <a:rPr lang="en-US" sz="2400" b="0" i="0" u="none" strike="noStrike" dirty="0" smtClean="0">
                          <a:solidFill>
                            <a:srgbClr val="000000"/>
                          </a:solidFill>
                          <a:latin typeface="Calibri"/>
                        </a:rPr>
                        <a:t>2 </a:t>
                      </a:r>
                      <a:r>
                        <a:rPr lang="en-US" sz="2400" b="0" i="0" u="none" strike="noStrike" dirty="0">
                          <a:solidFill>
                            <a:srgbClr val="000000"/>
                          </a:solidFill>
                          <a:latin typeface="Calibri"/>
                        </a:rPr>
                        <a:t>· 9 = 18 and 81 </a:t>
                      </a:r>
                      <a:r>
                        <a:rPr lang="en-US" sz="2400" b="0" i="0" u="none" strike="noStrike" dirty="0">
                          <a:solidFill>
                            <a:srgbClr val="000000"/>
                          </a:solidFill>
                          <a:latin typeface="Symbol" pitchFamily="18" charset="2"/>
                        </a:rPr>
                        <a:t>-</a:t>
                      </a:r>
                      <a:r>
                        <a:rPr lang="en-US" sz="2400" b="0" i="0" u="none" strike="noStrike" dirty="0">
                          <a:solidFill>
                            <a:srgbClr val="000000"/>
                          </a:solidFill>
                          <a:latin typeface="Calibri"/>
                        </a:rPr>
                        <a:t> 18 = 63. 63 is divisible by 7, so 819 is also. </a:t>
                      </a:r>
                    </a:p>
                  </a:txBody>
                  <a:tcPr marL="9525" marR="9525" marT="9525" marB="0" anchor="ctr"/>
                </a:tc>
              </a:tr>
              <a:tr h="370840">
                <a:tc>
                  <a:txBody>
                    <a:bodyPr/>
                    <a:lstStyle/>
                    <a:p>
                      <a:pPr algn="ctr" fontAlgn="b"/>
                      <a:r>
                        <a:rPr lang="en-US" sz="2400" b="0" i="0" u="none" strike="noStrike">
                          <a:solidFill>
                            <a:srgbClr val="000000"/>
                          </a:solidFill>
                          <a:latin typeface="Calibri"/>
                        </a:rPr>
                        <a:t>8</a:t>
                      </a:r>
                    </a:p>
                  </a:txBody>
                  <a:tcPr marL="9525" marR="9525" marT="9525" marB="0" anchor="ctr"/>
                </a:tc>
                <a:tc>
                  <a:txBody>
                    <a:bodyPr/>
                    <a:lstStyle/>
                    <a:p>
                      <a:pPr algn="l" fontAlgn="b"/>
                      <a:r>
                        <a:rPr lang="en-US" sz="2400" b="0" i="0" u="none" strike="noStrike" dirty="0">
                          <a:solidFill>
                            <a:srgbClr val="000000"/>
                          </a:solidFill>
                          <a:latin typeface="Calibri"/>
                        </a:rPr>
                        <a:t>The last 3 digits of the number form a number </a:t>
                      </a:r>
                      <a:br>
                        <a:rPr lang="en-US" sz="2400" b="0" i="0" u="none" strike="noStrike" dirty="0">
                          <a:solidFill>
                            <a:srgbClr val="000000"/>
                          </a:solidFill>
                          <a:latin typeface="Calibri"/>
                        </a:rPr>
                      </a:br>
                      <a:r>
                        <a:rPr lang="en-US" sz="2400" b="0" i="0" u="none" strike="noStrike" dirty="0">
                          <a:solidFill>
                            <a:srgbClr val="000000"/>
                          </a:solidFill>
                          <a:latin typeface="Calibri"/>
                        </a:rPr>
                        <a:t>divisible by 8.</a:t>
                      </a:r>
                    </a:p>
                  </a:txBody>
                  <a:tcPr marL="9525" marR="9525" marT="9525" marB="0" anchor="ctr"/>
                </a:tc>
                <a:tc>
                  <a:txBody>
                    <a:bodyPr/>
                    <a:lstStyle/>
                    <a:p>
                      <a:pPr algn="l" fontAlgn="b"/>
                      <a:r>
                        <a:rPr lang="en-US" sz="2400" b="0" i="0" u="none" strike="noStrike" dirty="0">
                          <a:solidFill>
                            <a:srgbClr val="000000"/>
                          </a:solidFill>
                          <a:latin typeface="Calibri"/>
                        </a:rPr>
                        <a:t>2160 is divisible by 8 because 160 is divisible by 8.</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1: Divisibility Rules</a:t>
            </a:r>
            <a:endParaRPr lang="en-US" dirty="0"/>
          </a:p>
        </p:txBody>
      </p:sp>
      <p:graphicFrame>
        <p:nvGraphicFramePr>
          <p:cNvPr id="4" name="Content Placeholder 3"/>
          <p:cNvGraphicFramePr>
            <a:graphicFrameLocks noGrp="1"/>
          </p:cNvGraphicFramePr>
          <p:nvPr>
            <p:ph idx="1"/>
          </p:nvPr>
        </p:nvGraphicFramePr>
        <p:xfrm>
          <a:off x="457200" y="1279525"/>
          <a:ext cx="8229600" cy="2964180"/>
        </p:xfrm>
        <a:graphic>
          <a:graphicData uri="http://schemas.openxmlformats.org/drawingml/2006/table">
            <a:tbl>
              <a:tblPr firstRow="1" bandRow="1">
                <a:tableStyleId>{5C22544A-7EE6-4342-B048-85BDC9FD1C3A}</a:tableStyleId>
              </a:tblPr>
              <a:tblGrid>
                <a:gridCol w="1097280"/>
                <a:gridCol w="3566160"/>
                <a:gridCol w="3566160"/>
              </a:tblGrid>
              <a:tr h="370840">
                <a:tc gridSpan="3">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 Divisibility Rules (cont.)</a:t>
                      </a:r>
                      <a:endParaRPr lang="en-US" sz="2400" b="1" i="0" u="none" strike="noStrike" dirty="0">
                        <a:solidFill>
                          <a:schemeClr val="bg1"/>
                        </a:solidFill>
                        <a:latin typeface="Calibri"/>
                      </a:endParaRPr>
                    </a:p>
                  </a:txBody>
                  <a:tcPr marL="9525" marR="9525" marT="9525" marB="0" anchor="ctr"/>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r>
              <a:tr h="274320">
                <a:tc>
                  <a:txBody>
                    <a:bodyPr/>
                    <a:lstStyle/>
                    <a:p>
                      <a:pPr algn="ctr" fontAlgn="b"/>
                      <a:r>
                        <a:rPr lang="en-US" sz="2400" b="1" i="0" u="none" strike="noStrike" dirty="0">
                          <a:solidFill>
                            <a:srgbClr val="000000"/>
                          </a:solidFill>
                          <a:latin typeface="Calibri"/>
                        </a:rPr>
                        <a:t>Divisor</a:t>
                      </a:r>
                    </a:p>
                  </a:txBody>
                  <a:tcPr marL="9525" marR="9525" marT="9525" marB="0" anchor="ctr"/>
                </a:tc>
                <a:tc>
                  <a:txBody>
                    <a:bodyPr/>
                    <a:lstStyle/>
                    <a:p>
                      <a:pPr algn="ctr" fontAlgn="b"/>
                      <a:r>
                        <a:rPr lang="en-US" sz="2400" b="1" i="0" u="none" strike="noStrike" dirty="0">
                          <a:solidFill>
                            <a:srgbClr val="000000"/>
                          </a:solidFill>
                          <a:latin typeface="Calibri"/>
                        </a:rPr>
                        <a:t>Test</a:t>
                      </a:r>
                    </a:p>
                  </a:txBody>
                  <a:tcPr marL="9525" marR="9525" marT="9525" marB="0" anchor="ctr"/>
                </a:tc>
                <a:tc>
                  <a:txBody>
                    <a:bodyPr/>
                    <a:lstStyle/>
                    <a:p>
                      <a:pPr algn="ctr" fontAlgn="b"/>
                      <a:r>
                        <a:rPr lang="en-US" sz="2400" b="1" i="0" u="none" strike="noStrike" dirty="0">
                          <a:solidFill>
                            <a:srgbClr val="000000"/>
                          </a:solidFill>
                          <a:latin typeface="Calibri"/>
                        </a:rPr>
                        <a:t>Example</a:t>
                      </a:r>
                    </a:p>
                  </a:txBody>
                  <a:tcPr marL="9525" marR="9525" marT="9525" marB="0" anchor="ctr"/>
                </a:tc>
              </a:tr>
              <a:tr h="370840">
                <a:tc>
                  <a:txBody>
                    <a:bodyPr/>
                    <a:lstStyle/>
                    <a:p>
                      <a:pPr algn="ctr" fontAlgn="b"/>
                      <a:r>
                        <a:rPr lang="en-US" sz="2400" b="0" i="0" u="none" strike="noStrike" dirty="0">
                          <a:solidFill>
                            <a:srgbClr val="000000"/>
                          </a:solidFill>
                          <a:latin typeface="Calibri"/>
                        </a:rPr>
                        <a:t>9</a:t>
                      </a:r>
                    </a:p>
                  </a:txBody>
                  <a:tcPr marL="9525" marR="9525" marT="9525" marB="0" anchor="ctr"/>
                </a:tc>
                <a:tc>
                  <a:txBody>
                    <a:bodyPr/>
                    <a:lstStyle/>
                    <a:p>
                      <a:pPr algn="l" fontAlgn="b"/>
                      <a:r>
                        <a:rPr lang="en-US" sz="2400" b="0" i="0" u="none" strike="noStrike">
                          <a:solidFill>
                            <a:srgbClr val="000000"/>
                          </a:solidFill>
                          <a:latin typeface="Calibri"/>
                        </a:rPr>
                        <a:t>When the digits of the number are added together, the resulting number is divisible by 9.</a:t>
                      </a:r>
                    </a:p>
                  </a:txBody>
                  <a:tcPr marL="9525" marR="9525" marT="9525" marB="0" anchor="ctr"/>
                </a:tc>
                <a:tc>
                  <a:txBody>
                    <a:bodyPr/>
                    <a:lstStyle/>
                    <a:p>
                      <a:pPr algn="l" fontAlgn="b"/>
                      <a:r>
                        <a:rPr lang="en-US" sz="2400" b="0" i="0" u="none" strike="noStrike">
                          <a:solidFill>
                            <a:srgbClr val="000000"/>
                          </a:solidFill>
                          <a:latin typeface="Calibri"/>
                        </a:rPr>
                        <a:t>189 is divisible by 9 because 1 + 8 + 9 = 18 and 18 is divisible by 9.</a:t>
                      </a:r>
                    </a:p>
                  </a:txBody>
                  <a:tcPr marL="9525" marR="9525" marT="9525" marB="0" anchor="ctr"/>
                </a:tc>
              </a:tr>
              <a:tr h="370840">
                <a:tc>
                  <a:txBody>
                    <a:bodyPr/>
                    <a:lstStyle/>
                    <a:p>
                      <a:pPr algn="ctr" fontAlgn="b"/>
                      <a:r>
                        <a:rPr lang="en-US" sz="2400" b="0" i="0" u="none" strike="noStrike">
                          <a:solidFill>
                            <a:srgbClr val="000000"/>
                          </a:solidFill>
                          <a:latin typeface="Calibri"/>
                        </a:rPr>
                        <a:t>10</a:t>
                      </a:r>
                    </a:p>
                  </a:txBody>
                  <a:tcPr marL="9525" marR="9525" marT="9525" marB="0" anchor="ctr"/>
                </a:tc>
                <a:tc>
                  <a:txBody>
                    <a:bodyPr/>
                    <a:lstStyle/>
                    <a:p>
                      <a:pPr algn="l" fontAlgn="b"/>
                      <a:r>
                        <a:rPr lang="en-US" sz="2400" b="0" i="0" u="none" strike="noStrike" dirty="0">
                          <a:solidFill>
                            <a:srgbClr val="000000"/>
                          </a:solidFill>
                          <a:latin typeface="Calibri"/>
                        </a:rPr>
                        <a:t>The number ends in a 0.</a:t>
                      </a:r>
                    </a:p>
                  </a:txBody>
                  <a:tcPr marL="9525" marR="9525" marT="9525" marB="0" anchor="ctr"/>
                </a:tc>
                <a:tc>
                  <a:txBody>
                    <a:bodyPr/>
                    <a:lstStyle/>
                    <a:p>
                      <a:pPr algn="l" fontAlgn="b"/>
                      <a:r>
                        <a:rPr lang="en-US" sz="2400" b="0" i="0" u="none" strike="noStrike" dirty="0">
                          <a:solidFill>
                            <a:srgbClr val="000000"/>
                          </a:solidFill>
                          <a:latin typeface="Calibri"/>
                        </a:rPr>
                        <a:t>9,145,830 is divisible by 10 because it ends in a 0.</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Classifying a Number as Prime or Composite </a:t>
            </a:r>
            <a:endParaRPr lang="en-US" dirty="0"/>
          </a:p>
        </p:txBody>
      </p:sp>
      <p:sp>
        <p:nvSpPr>
          <p:cNvPr id="3" name="Content Placeholder 2"/>
          <p:cNvSpPr>
            <a:spLocks noGrp="1"/>
          </p:cNvSpPr>
          <p:nvPr>
            <p:ph idx="1"/>
          </p:nvPr>
        </p:nvSpPr>
        <p:spPr/>
        <p:txBody>
          <a:bodyPr>
            <a:normAutofit lnSpcReduction="10000"/>
          </a:bodyPr>
          <a:lstStyle/>
          <a:p>
            <a:r>
              <a:rPr lang="en-US" dirty="0" smtClean="0"/>
              <a:t>Determine if the following numbers are prime or composite using the divisibility rules. </a:t>
            </a:r>
          </a:p>
          <a:p>
            <a:pPr>
              <a:tabLst>
                <a:tab pos="463550" algn="l"/>
              </a:tabLst>
            </a:pPr>
            <a:r>
              <a:rPr lang="en-US" b="1" dirty="0" smtClean="0"/>
              <a:t>a.</a:t>
            </a:r>
            <a:r>
              <a:rPr lang="en-US" dirty="0" smtClean="0"/>
              <a:t>	</a:t>
            </a:r>
            <a:r>
              <a:rPr lang="en-US" dirty="0" smtClean="0">
                <a:solidFill>
                  <a:srgbClr val="0000FF"/>
                </a:solidFill>
              </a:rPr>
              <a:t>312</a:t>
            </a:r>
            <a:r>
              <a:rPr lang="en-US" dirty="0" smtClean="0"/>
              <a:t> </a:t>
            </a:r>
          </a:p>
          <a:p>
            <a:pPr>
              <a:tabLst>
                <a:tab pos="463550" algn="l"/>
              </a:tabLst>
            </a:pPr>
            <a:r>
              <a:rPr lang="en-US" b="1" dirty="0" smtClean="0"/>
              <a:t>b.</a:t>
            </a:r>
            <a:r>
              <a:rPr lang="en-US" dirty="0" smtClean="0"/>
              <a:t>	</a:t>
            </a:r>
            <a:r>
              <a:rPr lang="en-US" dirty="0" smtClean="0">
                <a:solidFill>
                  <a:srgbClr val="0000FF"/>
                </a:solidFill>
              </a:rPr>
              <a:t>101</a:t>
            </a:r>
            <a:r>
              <a:rPr lang="en-US" dirty="0" smtClean="0"/>
              <a:t> </a:t>
            </a:r>
          </a:p>
          <a:p>
            <a:pPr>
              <a:tabLst>
                <a:tab pos="463550" algn="l"/>
              </a:tabLst>
            </a:pPr>
            <a:r>
              <a:rPr lang="en-US" b="1" dirty="0" smtClean="0"/>
              <a:t>c.</a:t>
            </a:r>
            <a:r>
              <a:rPr lang="en-US" dirty="0" smtClean="0"/>
              <a:t>	</a:t>
            </a:r>
            <a:r>
              <a:rPr lang="en-US" dirty="0" smtClean="0">
                <a:solidFill>
                  <a:srgbClr val="0000FF"/>
                </a:solidFill>
              </a:rPr>
              <a:t>2,344,017 </a:t>
            </a:r>
          </a:p>
          <a:p>
            <a:r>
              <a:rPr lang="en-US" b="1" dirty="0" smtClean="0"/>
              <a:t>Solution </a:t>
            </a:r>
          </a:p>
          <a:p>
            <a:pPr>
              <a:tabLst>
                <a:tab pos="463550" algn="l"/>
              </a:tabLst>
            </a:pPr>
            <a:r>
              <a:rPr lang="en-US" b="1" dirty="0" smtClean="0"/>
              <a:t>a.</a:t>
            </a:r>
            <a:r>
              <a:rPr lang="en-US" dirty="0" smtClean="0"/>
              <a:t>	Since the number </a:t>
            </a:r>
            <a:r>
              <a:rPr lang="en-US" dirty="0" smtClean="0">
                <a:solidFill>
                  <a:srgbClr val="0000FF"/>
                </a:solidFill>
              </a:rPr>
              <a:t>312</a:t>
            </a:r>
            <a:r>
              <a:rPr lang="en-US" dirty="0" smtClean="0"/>
              <a:t> is even, we know that it is 	divisible by 2. It is enough to stop here and know 	that the number is composite, but we’ll continue on 	to determine if there are other small divisors of </a:t>
            </a:r>
            <a:r>
              <a:rPr lang="en-US" dirty="0" smtClean="0">
                <a:solidFill>
                  <a:srgbClr val="0000FF"/>
                </a:solidFill>
              </a:rPr>
              <a:t>312</a:t>
            </a:r>
            <a:r>
              <a:rPr lang="en-US"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Classifying a Number as Prime or Composite (cont.)</a:t>
            </a:r>
            <a:endParaRPr lang="en-US" dirty="0"/>
          </a:p>
        </p:txBody>
      </p:sp>
      <p:sp>
        <p:nvSpPr>
          <p:cNvPr id="3" name="Content Placeholder 2"/>
          <p:cNvSpPr>
            <a:spLocks noGrp="1"/>
          </p:cNvSpPr>
          <p:nvPr>
            <p:ph idx="1"/>
          </p:nvPr>
        </p:nvSpPr>
        <p:spPr/>
        <p:txBody>
          <a:bodyPr>
            <a:noAutofit/>
          </a:bodyPr>
          <a:lstStyle/>
          <a:p>
            <a:r>
              <a:rPr lang="en-US" dirty="0" smtClean="0"/>
              <a:t>If we add the digits together, we get </a:t>
            </a:r>
            <a:r>
              <a:rPr lang="en-US" dirty="0" smtClean="0">
                <a:solidFill>
                  <a:srgbClr val="000099"/>
                </a:solidFill>
              </a:rPr>
              <a:t>3 + 1 + 2 = 6</a:t>
            </a:r>
            <a:r>
              <a:rPr lang="en-US" dirty="0" smtClean="0"/>
              <a:t>. Because 6 is divisible by </a:t>
            </a:r>
            <a:r>
              <a:rPr lang="en-US" smtClean="0"/>
              <a:t>3, 312 </a:t>
            </a:r>
            <a:r>
              <a:rPr lang="en-US" dirty="0" smtClean="0"/>
              <a:t>is also divisible by 3. </a:t>
            </a:r>
          </a:p>
          <a:p>
            <a:r>
              <a:rPr lang="en-US" dirty="0" smtClean="0"/>
              <a:t>In addition, the last 2 digits form the number 12, which is divisible by 4, so we know that 312 is also divisible by 4. </a:t>
            </a:r>
          </a:p>
          <a:p>
            <a:r>
              <a:rPr lang="en-US" dirty="0" smtClean="0"/>
              <a:t>Although we have plenty of examples to show us the number is composite, one last point to notice is that because 312 is divisible by 2 and by 3, it must also be divisible by 6.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Classifying a Number as Prime or Composite (cont.)</a:t>
            </a:r>
            <a:endParaRPr lang="en-US" dirty="0"/>
          </a:p>
        </p:txBody>
      </p:sp>
      <p:sp>
        <p:nvSpPr>
          <p:cNvPr id="3" name="Content Placeholder 2"/>
          <p:cNvSpPr>
            <a:spLocks noGrp="1"/>
          </p:cNvSpPr>
          <p:nvPr>
            <p:ph idx="1"/>
          </p:nvPr>
        </p:nvSpPr>
        <p:spPr>
          <a:xfrm>
            <a:off x="457200" y="1280160"/>
            <a:ext cx="8229600" cy="3108543"/>
          </a:xfrm>
        </p:spPr>
        <p:txBody>
          <a:bodyPr>
            <a:spAutoFit/>
          </a:bodyPr>
          <a:lstStyle/>
          <a:p>
            <a:pPr>
              <a:tabLst>
                <a:tab pos="463550" algn="l"/>
              </a:tabLst>
            </a:pPr>
            <a:r>
              <a:rPr lang="en-US" b="1" dirty="0" smtClean="0"/>
              <a:t>b.</a:t>
            </a:r>
            <a:r>
              <a:rPr lang="en-US" dirty="0" smtClean="0"/>
              <a:t>	Since </a:t>
            </a:r>
            <a:r>
              <a:rPr lang="en-US" dirty="0" smtClean="0">
                <a:solidFill>
                  <a:srgbClr val="0000FF"/>
                </a:solidFill>
              </a:rPr>
              <a:t>101</a:t>
            </a:r>
            <a:r>
              <a:rPr lang="en-US" dirty="0" smtClean="0"/>
              <a:t> is odd, it is not divisible by any of the even 	divisors: 2, 4, 6, 8, or 10. 1 + 0 + 1 = 2, which is not 	divisible by 3, so 101 is not divisible by 3, 6, or 9. 	That leaves 5 and 7 to check. 101 is not divisible by 	5 because it does not end in 0 or 5. Lastly, 2 ∙ 1 = 2 	and 10 </a:t>
            </a:r>
            <a:r>
              <a:rPr lang="en-US" dirty="0" smtClean="0">
                <a:latin typeface="Symbol" pitchFamily="18" charset="2"/>
              </a:rPr>
              <a:t>-</a:t>
            </a:r>
            <a:r>
              <a:rPr lang="en-US" dirty="0" smtClean="0"/>
              <a:t> 2 = 8. 8 is not divisible by 7, so </a:t>
            </a:r>
            <a:r>
              <a:rPr lang="en-US" dirty="0" smtClean="0">
                <a:solidFill>
                  <a:srgbClr val="0000FF"/>
                </a:solidFill>
              </a:rPr>
              <a:t>101</a:t>
            </a:r>
            <a:r>
              <a:rPr lang="en-US" dirty="0" smtClean="0"/>
              <a:t> is not 	either.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Classifying a Number as Prime or Composite (cont.)</a:t>
            </a:r>
            <a:endParaRPr lang="en-US" dirty="0"/>
          </a:p>
        </p:txBody>
      </p:sp>
      <p:sp>
        <p:nvSpPr>
          <p:cNvPr id="3" name="Content Placeholder 2"/>
          <p:cNvSpPr>
            <a:spLocks noGrp="1"/>
          </p:cNvSpPr>
          <p:nvPr>
            <p:ph idx="1"/>
          </p:nvPr>
        </p:nvSpPr>
        <p:spPr/>
        <p:txBody>
          <a:bodyPr/>
          <a:lstStyle/>
          <a:p>
            <a:r>
              <a:rPr lang="en-US" dirty="0" smtClean="0"/>
              <a:t>That eliminates all of the small divisors, but to establish that 101 is prime, we have to deal with all divisors smaller than 101. Notice that if both </a:t>
            </a:r>
            <a:r>
              <a:rPr lang="en-US" i="1" dirty="0" smtClean="0"/>
              <a:t>a</a:t>
            </a:r>
            <a:r>
              <a:rPr lang="en-US" dirty="0" smtClean="0"/>
              <a:t> and </a:t>
            </a:r>
            <a:r>
              <a:rPr lang="en-US" i="1" dirty="0" smtClean="0"/>
              <a:t>b</a:t>
            </a:r>
            <a:r>
              <a:rPr lang="en-US" dirty="0" smtClean="0"/>
              <a:t> are integers bigger than 10, then </a:t>
            </a:r>
            <a:r>
              <a:rPr lang="en-US" i="1" dirty="0" smtClean="0"/>
              <a:t>a</a:t>
            </a:r>
            <a:r>
              <a:rPr lang="en-US" dirty="0" smtClean="0"/>
              <a:t> ⋅ </a:t>
            </a:r>
            <a:r>
              <a:rPr lang="en-US" i="1" dirty="0" smtClean="0"/>
              <a:t>b</a:t>
            </a:r>
            <a:r>
              <a:rPr lang="en-US" dirty="0" smtClean="0"/>
              <a:t> ≥ 121. So if 101 had divisors </a:t>
            </a:r>
            <a:r>
              <a:rPr lang="en-US" i="1" dirty="0" smtClean="0"/>
              <a:t>a</a:t>
            </a:r>
            <a:r>
              <a:rPr lang="en-US" dirty="0" smtClean="0"/>
              <a:t> and </a:t>
            </a:r>
            <a:r>
              <a:rPr lang="en-US" i="1" dirty="0" smtClean="0"/>
              <a:t>b</a:t>
            </a:r>
            <a:r>
              <a:rPr lang="en-US" dirty="0" smtClean="0"/>
              <a:t>, one of them must be smaller than 10. Since we’ve already established that there are no divisors smaller than 10, 101 is prime. </a:t>
            </a:r>
          </a:p>
          <a:p>
            <a:r>
              <a:rPr lang="en-US" dirty="0" smtClean="0"/>
              <a:t>While 101 was shown to be prime earlier in the text, testing for factors is a method for checking without making a sieve or memorizing the list of primes.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Classifying a Number as Prime or Composite (cont.)</a:t>
            </a:r>
            <a:endParaRPr lang="en-US" dirty="0"/>
          </a:p>
        </p:txBody>
      </p:sp>
      <p:sp>
        <p:nvSpPr>
          <p:cNvPr id="3" name="Content Placeholder 2"/>
          <p:cNvSpPr>
            <a:spLocks noGrp="1"/>
          </p:cNvSpPr>
          <p:nvPr>
            <p:ph idx="1"/>
          </p:nvPr>
        </p:nvSpPr>
        <p:spPr/>
        <p:txBody>
          <a:bodyPr/>
          <a:lstStyle/>
          <a:p>
            <a:pPr>
              <a:spcAft>
                <a:spcPts val="1200"/>
              </a:spcAft>
              <a:tabLst>
                <a:tab pos="463550" algn="l"/>
              </a:tabLst>
            </a:pPr>
            <a:r>
              <a:rPr lang="en-US" b="1" dirty="0" smtClean="0"/>
              <a:t>c.	</a:t>
            </a:r>
            <a:r>
              <a:rPr lang="en-US" dirty="0" smtClean="0"/>
              <a:t>We know that the number </a:t>
            </a:r>
            <a:r>
              <a:rPr lang="en-US" dirty="0" smtClean="0">
                <a:solidFill>
                  <a:srgbClr val="0000FF"/>
                </a:solidFill>
              </a:rPr>
              <a:t>2,344,017</a:t>
            </a:r>
            <a:r>
              <a:rPr lang="en-US" dirty="0" smtClean="0"/>
              <a:t> is not divisible 	by 2, 4, 6, 8, or 10 since it is not even. Adding the 	digits together gives us </a:t>
            </a:r>
            <a:r>
              <a:rPr lang="en-US" dirty="0" smtClean="0">
                <a:solidFill>
                  <a:srgbClr val="000099"/>
                </a:solidFill>
              </a:rPr>
              <a:t>2 + 3 + 4 + 4 + 0 + 1 + 7 = 21</a:t>
            </a:r>
            <a:r>
              <a:rPr lang="en-US" dirty="0" smtClean="0"/>
              <a:t>, 	which is divisible by 3, so the number is divisible by 	3. Again, although we now know the number is 	composite, we’ll continue to show how to check for 	other small divisors. </a:t>
            </a:r>
          </a:p>
          <a:p>
            <a:pPr marL="463550"/>
            <a:r>
              <a:rPr lang="en-US" dirty="0" smtClean="0">
                <a:solidFill>
                  <a:srgbClr val="0000FF"/>
                </a:solidFill>
              </a:rPr>
              <a:t>2,344,017</a:t>
            </a:r>
            <a:r>
              <a:rPr lang="en-US" dirty="0" smtClean="0"/>
              <a:t> is not divisible by 5 since it does not end in a 5 or 0.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Classifying a Number as Prime or Composite (cont.)</a:t>
            </a:r>
            <a:endParaRPr lang="en-US" dirty="0"/>
          </a:p>
        </p:txBody>
      </p:sp>
      <p:sp>
        <p:nvSpPr>
          <p:cNvPr id="3" name="Content Placeholder 2"/>
          <p:cNvSpPr>
            <a:spLocks noGrp="1"/>
          </p:cNvSpPr>
          <p:nvPr>
            <p:ph idx="1"/>
          </p:nvPr>
        </p:nvSpPr>
        <p:spPr/>
        <p:txBody>
          <a:bodyPr/>
          <a:lstStyle/>
          <a:p>
            <a:r>
              <a:rPr lang="en-US" dirty="0" smtClean="0"/>
              <a:t>Doubling the last digit we have 7 ⋅ 2 = 14. Then, </a:t>
            </a:r>
            <a:r>
              <a:rPr lang="en-US" dirty="0" smtClean="0">
                <a:solidFill>
                  <a:srgbClr val="000099"/>
                </a:solidFill>
              </a:rPr>
              <a:t>234,401 </a:t>
            </a:r>
            <a:r>
              <a:rPr lang="en-US" dirty="0" smtClean="0">
                <a:solidFill>
                  <a:srgbClr val="000099"/>
                </a:solidFill>
                <a:latin typeface="Symbol" pitchFamily="18" charset="2"/>
              </a:rPr>
              <a:t>-</a:t>
            </a:r>
            <a:r>
              <a:rPr lang="en-US" dirty="0" smtClean="0">
                <a:solidFill>
                  <a:srgbClr val="000099"/>
                </a:solidFill>
              </a:rPr>
              <a:t> 14 = 234,387</a:t>
            </a:r>
            <a:r>
              <a:rPr lang="en-US" dirty="0" smtClean="0"/>
              <a:t>. This is still a large number, so we can apply the rule again to check if it’s divisible by 7. Continue repeating this process until we are able to definitively say if a number is divisible by 7. </a:t>
            </a:r>
          </a:p>
          <a:p>
            <a:endParaRPr lang="en-US" dirty="0"/>
          </a:p>
        </p:txBody>
      </p:sp>
      <p:graphicFrame>
        <p:nvGraphicFramePr>
          <p:cNvPr id="3079" name="Object 7"/>
          <p:cNvGraphicFramePr>
            <a:graphicFrameLocks noChangeAspect="1"/>
          </p:cNvGraphicFramePr>
          <p:nvPr/>
        </p:nvGraphicFramePr>
        <p:xfrm>
          <a:off x="2209800" y="3528704"/>
          <a:ext cx="1206500" cy="330200"/>
        </p:xfrm>
        <a:graphic>
          <a:graphicData uri="http://schemas.openxmlformats.org/presentationml/2006/ole">
            <mc:AlternateContent xmlns:mc="http://schemas.openxmlformats.org/markup-compatibility/2006">
              <mc:Choice xmlns:v="urn:schemas-microsoft-com:vml" Requires="v">
                <p:oleObj spid="_x0000_s3199" name="Equation" r:id="rId3" imgW="1206360" imgH="330120" progId="Equation.DSMT4">
                  <p:embed/>
                </p:oleObj>
              </mc:Choice>
              <mc:Fallback>
                <p:oleObj name="Equation" r:id="rId3" imgW="1206360" imgH="33012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3528704"/>
                        <a:ext cx="1206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2209800" y="4052248"/>
          <a:ext cx="4673600" cy="330200"/>
        </p:xfrm>
        <a:graphic>
          <a:graphicData uri="http://schemas.openxmlformats.org/presentationml/2006/ole">
            <mc:AlternateContent xmlns:mc="http://schemas.openxmlformats.org/markup-compatibility/2006">
              <mc:Choice xmlns:v="urn:schemas-microsoft-com:vml" Requires="v">
                <p:oleObj spid="_x0000_s3200" name="Equation" r:id="rId5" imgW="4673520" imgH="330120" progId="Equation.DSMT4">
                  <p:embed/>
                </p:oleObj>
              </mc:Choice>
              <mc:Fallback>
                <p:oleObj name="Equation" r:id="rId5" imgW="4673520" imgH="33012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9800" y="4052248"/>
                        <a:ext cx="4673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2209800" y="4599296"/>
          <a:ext cx="3873500" cy="330200"/>
        </p:xfrm>
        <a:graphic>
          <a:graphicData uri="http://schemas.openxmlformats.org/presentationml/2006/ole">
            <mc:AlternateContent xmlns:mc="http://schemas.openxmlformats.org/markup-compatibility/2006">
              <mc:Choice xmlns:v="urn:schemas-microsoft-com:vml" Requires="v">
                <p:oleObj spid="_x0000_s3201" name="Equation" r:id="rId7" imgW="3873240" imgH="330120" progId="Equation.DSMT4">
                  <p:embed/>
                </p:oleObj>
              </mc:Choice>
              <mc:Fallback>
                <p:oleObj name="Equation" r:id="rId7" imgW="3873240" imgH="33012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4599296"/>
                        <a:ext cx="3873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2209800" y="5132696"/>
          <a:ext cx="3378200" cy="292100"/>
        </p:xfrm>
        <a:graphic>
          <a:graphicData uri="http://schemas.openxmlformats.org/presentationml/2006/ole">
            <mc:AlternateContent xmlns:mc="http://schemas.openxmlformats.org/markup-compatibility/2006">
              <mc:Choice xmlns:v="urn:schemas-microsoft-com:vml" Requires="v">
                <p:oleObj spid="_x0000_s3202" name="Equation" r:id="rId9" imgW="3377880" imgH="291960" progId="Equation.DSMT4">
                  <p:embed/>
                </p:oleObj>
              </mc:Choice>
              <mc:Fallback>
                <p:oleObj name="Equation" r:id="rId9" imgW="3377880" imgH="29196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09800" y="5132696"/>
                        <a:ext cx="337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2209800" y="5652448"/>
          <a:ext cx="3340100" cy="292100"/>
        </p:xfrm>
        <a:graphic>
          <a:graphicData uri="http://schemas.openxmlformats.org/presentationml/2006/ole">
            <mc:AlternateContent xmlns:mc="http://schemas.openxmlformats.org/markup-compatibility/2006">
              <mc:Choice xmlns:v="urn:schemas-microsoft-com:vml" Requires="v">
                <p:oleObj spid="_x0000_s3203" name="Equation" r:id="rId11" imgW="3340080" imgH="291960" progId="Equation.DSMT4">
                  <p:embed/>
                </p:oleObj>
              </mc:Choice>
              <mc:Fallback>
                <p:oleObj name="Equation" r:id="rId11" imgW="3340080" imgH="291960"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09800" y="5652448"/>
                        <a:ext cx="334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8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Classifying a Number as Prime or Composite (cont.)</a:t>
            </a:r>
            <a:endParaRPr lang="en-US" dirty="0"/>
          </a:p>
        </p:txBody>
      </p:sp>
      <p:sp>
        <p:nvSpPr>
          <p:cNvPr id="3" name="Content Placeholder 2"/>
          <p:cNvSpPr>
            <a:spLocks noGrp="1"/>
          </p:cNvSpPr>
          <p:nvPr>
            <p:ph idx="1"/>
          </p:nvPr>
        </p:nvSpPr>
        <p:spPr>
          <a:xfrm>
            <a:off x="457200" y="1280160"/>
            <a:ext cx="8229600" cy="5004447"/>
          </a:xfrm>
        </p:spPr>
        <p:txBody>
          <a:bodyPr>
            <a:spAutoFit/>
          </a:bodyPr>
          <a:lstStyle/>
          <a:p>
            <a:pPr>
              <a:spcBef>
                <a:spcPts val="0"/>
              </a:spcBef>
            </a:pPr>
            <a:r>
              <a:rPr lang="en-US" dirty="0" smtClean="0"/>
              <a:t>Since 12 is not divisible by 7, our original number is not divisible by 7. (Although we used the divisibility rule for 7 here, it may have been quicker to use long division and see if the number has a remainder when divided by 7.) </a:t>
            </a:r>
          </a:p>
          <a:p>
            <a:pPr>
              <a:spcBef>
                <a:spcPts val="0"/>
              </a:spcBef>
            </a:pPr>
            <a:r>
              <a:rPr lang="en-US" dirty="0" smtClean="0"/>
              <a:t>The only other number left in our list to check is 9. Adding the digits together, as we did earlier, we have 21. Since 21 is not divisible by 9, the number 2,344,017 is not divisible by 9. </a:t>
            </a:r>
          </a:p>
          <a:p>
            <a:pPr>
              <a:spcBef>
                <a:spcPts val="0"/>
              </a:spcBef>
            </a:pPr>
            <a:r>
              <a:rPr lang="en-US" dirty="0" smtClean="0"/>
              <a:t>However, we know that 2,344,017 is composite because it divisible by the number 3.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p>
        </p:txBody>
      </p:sp>
      <p:sp>
        <p:nvSpPr>
          <p:cNvPr id="3" name="Content Placeholder 2"/>
          <p:cNvSpPr>
            <a:spLocks noGrp="1"/>
          </p:cNvSpPr>
          <p:nvPr>
            <p:ph idx="1"/>
          </p:nvPr>
        </p:nvSpPr>
        <p:spPr>
          <a:xfrm>
            <a:off x="457200" y="1280160"/>
            <a:ext cx="8229600" cy="4659737"/>
          </a:xfrm>
        </p:spPr>
        <p:txBody>
          <a:bodyPr>
            <a:spAutoFit/>
          </a:bodyPr>
          <a:lstStyle/>
          <a:p>
            <a:endParaRPr lang="en-US" dirty="0" smtClean="0">
              <a:solidFill>
                <a:srgbClr val="000099"/>
              </a:solidFill>
            </a:endParaRPr>
          </a:p>
          <a:p>
            <a:endParaRPr lang="en-US" dirty="0" smtClean="0">
              <a:solidFill>
                <a:srgbClr val="000099"/>
              </a:solidFill>
            </a:endParaRPr>
          </a:p>
          <a:p>
            <a:endParaRPr lang="en-US" dirty="0" smtClean="0">
              <a:solidFill>
                <a:srgbClr val="000099"/>
              </a:solidFill>
            </a:endParaRPr>
          </a:p>
          <a:p>
            <a:endParaRPr lang="en-US" dirty="0" smtClean="0">
              <a:solidFill>
                <a:srgbClr val="000099"/>
              </a:solidFill>
            </a:endParaRPr>
          </a:p>
          <a:p>
            <a:endParaRPr lang="en-US" dirty="0" smtClean="0">
              <a:solidFill>
                <a:srgbClr val="000099"/>
              </a:solidFill>
            </a:endParaRPr>
          </a:p>
          <a:p>
            <a:endParaRPr lang="en-US" dirty="0" smtClean="0">
              <a:solidFill>
                <a:srgbClr val="000099"/>
              </a:solidFill>
            </a:endParaRPr>
          </a:p>
          <a:p>
            <a:endParaRPr lang="en-US" dirty="0" smtClean="0">
              <a:solidFill>
                <a:srgbClr val="000099"/>
              </a:solidFill>
            </a:endParaRPr>
          </a:p>
          <a:p>
            <a:endParaRPr lang="en-US" dirty="0" smtClean="0">
              <a:solidFill>
                <a:srgbClr val="000099"/>
              </a:solidFill>
            </a:endParaRPr>
          </a:p>
          <a:p>
            <a:endParaRPr lang="en-US" dirty="0" smtClean="0">
              <a:solidFill>
                <a:srgbClr val="000099"/>
              </a:solidFill>
            </a:endParaRPr>
          </a:p>
        </p:txBody>
      </p:sp>
      <p:sp>
        <p:nvSpPr>
          <p:cNvPr id="4" name="Content Placeholder 2"/>
          <p:cNvSpPr txBox="1">
            <a:spLocks/>
          </p:cNvSpPr>
          <p:nvPr/>
        </p:nvSpPr>
        <p:spPr>
          <a:xfrm>
            <a:off x="457200" y="1280160"/>
            <a:ext cx="8229600" cy="1040285"/>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smtClean="0">
                <a:ln>
                  <a:noFill/>
                </a:ln>
                <a:solidFill>
                  <a:srgbClr val="000000"/>
                </a:solidFill>
                <a:effectLst/>
                <a:uLnTx/>
                <a:uFillTx/>
                <a:latin typeface="+mn-lt"/>
                <a:ea typeface="+mn-ea"/>
                <a:cs typeface="+mn-cs"/>
              </a:rPr>
              <a:t>Skill Check #1 </a:t>
            </a:r>
          </a:p>
          <a:p>
            <a:pPr lvl="0">
              <a:spcBef>
                <a:spcPct val="20000"/>
              </a:spcBef>
            </a:pPr>
            <a:r>
              <a:rPr lang="en-US" sz="2800" dirty="0" smtClean="0">
                <a:solidFill>
                  <a:srgbClr val="000000"/>
                </a:solidFill>
              </a:rPr>
              <a:t>Determine if 3,743,216 is prime or composite. </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
        <p:nvSpPr>
          <p:cNvPr id="5" name="Rectangle 4"/>
          <p:cNvSpPr/>
          <p:nvPr/>
        </p:nvSpPr>
        <p:spPr>
          <a:xfrm>
            <a:off x="457200" y="5486400"/>
            <a:ext cx="7086600" cy="523220"/>
          </a:xfrm>
          <a:prstGeom prst="rect">
            <a:avLst/>
          </a:prstGeom>
        </p:spPr>
        <p:txBody>
          <a:bodyPr wrap="square">
            <a:spAutoFit/>
          </a:bodyPr>
          <a:lstStyle/>
          <a:p>
            <a:r>
              <a:rPr lang="en-US" sz="2800" dirty="0" smtClean="0">
                <a:solidFill>
                  <a:srgbClr val="000000"/>
                </a:solidFill>
              </a:rPr>
              <a:t>Answers: </a:t>
            </a:r>
            <a:r>
              <a:rPr lang="en-US" sz="2800" dirty="0" smtClean="0">
                <a:solidFill>
                  <a:srgbClr val="FF0000"/>
                </a:solidFill>
              </a:rPr>
              <a:t>It’s even, so it's composite. </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Objectives </a:t>
            </a:r>
            <a:endParaRPr lang="en-US" dirty="0"/>
          </a:p>
        </p:txBody>
      </p:sp>
      <p:sp>
        <p:nvSpPr>
          <p:cNvPr id="3" name="Content Placeholder 2"/>
          <p:cNvSpPr>
            <a:spLocks noGrp="1"/>
          </p:cNvSpPr>
          <p:nvPr>
            <p:ph idx="1"/>
          </p:nvPr>
        </p:nvSpPr>
        <p:spPr>
          <a:xfrm>
            <a:off x="457200" y="1280160"/>
            <a:ext cx="8229600" cy="1040285"/>
          </a:xfrm>
        </p:spPr>
        <p:txBody>
          <a:bodyPr>
            <a:spAutoFit/>
          </a:bodyPr>
          <a:lstStyle/>
          <a:p>
            <a:pPr marL="463550" indent="-463550">
              <a:buFont typeface="Courier New" pitchFamily="49" charset="0"/>
              <a:buChar char="o"/>
            </a:pPr>
            <a:r>
              <a:rPr lang="en-US" dirty="0" smtClean="0"/>
              <a:t>Identify prime numbers </a:t>
            </a:r>
          </a:p>
          <a:p>
            <a:pPr marL="463550" indent="-463550">
              <a:buFont typeface="Courier New" pitchFamily="49" charset="0"/>
              <a:buChar char="o"/>
            </a:pPr>
            <a:r>
              <a:rPr lang="en-US" dirty="0" smtClean="0"/>
              <a:t>Find the greatest common divisor of numbers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Fundamental Theorem of Arithmetic</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sp>
        <p:nvSpPr>
          <p:cNvPr id="4" name="Content Placeholder 2"/>
          <p:cNvSpPr txBox="1">
            <a:spLocks/>
          </p:cNvSpPr>
          <p:nvPr/>
        </p:nvSpPr>
        <p:spPr>
          <a:xfrm>
            <a:off x="457200" y="1280160"/>
            <a:ext cx="8229600" cy="2332946"/>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smtClean="0">
                <a:ln>
                  <a:noFill/>
                </a:ln>
                <a:solidFill>
                  <a:srgbClr val="000000"/>
                </a:solidFill>
                <a:effectLst/>
                <a:uLnTx/>
                <a:uFillTx/>
                <a:latin typeface="+mn-lt"/>
                <a:ea typeface="+mn-ea"/>
                <a:cs typeface="+mn-cs"/>
              </a:rPr>
              <a:t>Fundamental Theorem of Arithmetic</a:t>
            </a:r>
          </a:p>
          <a:p>
            <a:pPr lvl="0">
              <a:spcBef>
                <a:spcPct val="20000"/>
              </a:spcBef>
            </a:pPr>
            <a:r>
              <a:rPr lang="en-US" sz="2800" dirty="0" smtClean="0">
                <a:solidFill>
                  <a:srgbClr val="000000"/>
                </a:solidFill>
              </a:rPr>
              <a:t>Every positive integer greater than 1 is either a prime number or can be written as a unique product of prime numbers. This unique product of prime numbers is called its prime factorization.</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Using a Factor Tree to Find a Prime Factorization </a:t>
            </a:r>
            <a:endParaRPr lang="en-US" dirty="0"/>
          </a:p>
        </p:txBody>
      </p:sp>
      <p:sp>
        <p:nvSpPr>
          <p:cNvPr id="3" name="Content Placeholder 2"/>
          <p:cNvSpPr>
            <a:spLocks noGrp="1"/>
          </p:cNvSpPr>
          <p:nvPr>
            <p:ph idx="1"/>
          </p:nvPr>
        </p:nvSpPr>
        <p:spPr/>
        <p:txBody>
          <a:bodyPr/>
          <a:lstStyle/>
          <a:p>
            <a:r>
              <a:rPr lang="en-US" dirty="0" smtClean="0"/>
              <a:t>Use a factor tree to determine the prime factorization of the number </a:t>
            </a:r>
            <a:r>
              <a:rPr lang="en-US" dirty="0" smtClean="0">
                <a:solidFill>
                  <a:srgbClr val="0000FF"/>
                </a:solidFill>
              </a:rPr>
              <a:t>84</a:t>
            </a:r>
            <a:r>
              <a:rPr lang="en-US" dirty="0" smtClean="0"/>
              <a:t>. </a:t>
            </a:r>
          </a:p>
          <a:p>
            <a:r>
              <a:rPr lang="en-US" b="1" dirty="0" smtClean="0"/>
              <a:t>Solution </a:t>
            </a:r>
          </a:p>
          <a:p>
            <a:r>
              <a:rPr lang="en-US" dirty="0" smtClean="0"/>
              <a:t>Start by choosing any pair of factors you like, other than 1 and 84. We’ll use the pair 4 and 21, as shown here. </a:t>
            </a:r>
            <a:endParaRPr lang="en-US"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00261" y="4105061"/>
            <a:ext cx="2343477" cy="153373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Using a Factor Tree to Find a Prime Factorization (cont.)</a:t>
            </a:r>
            <a:endParaRPr lang="en-US" dirty="0"/>
          </a:p>
        </p:txBody>
      </p:sp>
      <p:sp>
        <p:nvSpPr>
          <p:cNvPr id="3" name="Content Placeholder 2"/>
          <p:cNvSpPr>
            <a:spLocks noGrp="1"/>
          </p:cNvSpPr>
          <p:nvPr>
            <p:ph idx="1"/>
          </p:nvPr>
        </p:nvSpPr>
        <p:spPr>
          <a:xfrm>
            <a:off x="457200" y="1280160"/>
            <a:ext cx="8229600" cy="4832092"/>
          </a:xfrm>
        </p:spPr>
        <p:txBody>
          <a:bodyPr>
            <a:spAutoFit/>
          </a:bodyPr>
          <a:lstStyle/>
          <a:p>
            <a:pPr>
              <a:spcBef>
                <a:spcPts val="0"/>
              </a:spcBef>
            </a:pPr>
            <a:r>
              <a:rPr lang="en-US" dirty="0" smtClean="0"/>
              <a:t>Next, notice that both of the numbers 4 and 21 also have factors. Branching each off into its own factors, we have the following. </a:t>
            </a:r>
          </a:p>
          <a:p>
            <a:pPr>
              <a:spcBef>
                <a:spcPts val="0"/>
              </a:spcBef>
            </a:pPr>
            <a:endParaRPr lang="en-US" dirty="0" smtClean="0"/>
          </a:p>
          <a:p>
            <a:pPr>
              <a:spcBef>
                <a:spcPts val="0"/>
              </a:spcBef>
            </a:pPr>
            <a:endParaRPr lang="en-US" dirty="0" smtClean="0"/>
          </a:p>
          <a:p>
            <a:pPr>
              <a:spcBef>
                <a:spcPts val="0"/>
              </a:spcBef>
            </a:pPr>
            <a:endParaRPr lang="en-US" dirty="0" smtClean="0"/>
          </a:p>
          <a:p>
            <a:pPr>
              <a:spcBef>
                <a:spcPts val="0"/>
              </a:spcBef>
            </a:pPr>
            <a:endParaRPr lang="en-US" dirty="0" smtClean="0"/>
          </a:p>
          <a:p>
            <a:pPr>
              <a:spcBef>
                <a:spcPts val="0"/>
              </a:spcBef>
            </a:pPr>
            <a:endParaRPr lang="en-US" dirty="0" smtClean="0"/>
          </a:p>
          <a:p>
            <a:pPr>
              <a:spcBef>
                <a:spcPts val="0"/>
              </a:spcBef>
            </a:pPr>
            <a:r>
              <a:rPr lang="en-US" dirty="0" smtClean="0"/>
              <a:t>This time, as we look across the bottom row of factors, we can see that they are all prime. Thus, the prime factorization of 84 is </a:t>
            </a:r>
            <a:r>
              <a:rPr lang="en-US" dirty="0" smtClean="0">
                <a:solidFill>
                  <a:srgbClr val="FF0000"/>
                </a:solidFill>
              </a:rPr>
              <a:t>2 ⋅ 2 ⋅ 3 ·7</a:t>
            </a:r>
            <a:r>
              <a:rPr lang="en-US" dirty="0" smtClean="0"/>
              <a:t>. </a:t>
            </a:r>
            <a:endParaRPr lang="en-US"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95376" y="2590800"/>
            <a:ext cx="2924424" cy="217377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a:t>
            </a:r>
            <a:endParaRPr lang="en-US" dirty="0"/>
          </a:p>
        </p:txBody>
      </p:sp>
      <p:sp>
        <p:nvSpPr>
          <p:cNvPr id="3" name="Content Placeholder 2"/>
          <p:cNvSpPr>
            <a:spLocks noGrp="1"/>
          </p:cNvSpPr>
          <p:nvPr>
            <p:ph idx="1"/>
          </p:nvPr>
        </p:nvSpPr>
        <p:spPr/>
        <p:txBody>
          <a:bodyPr>
            <a:normAutofit/>
          </a:bodyPr>
          <a:lstStyle/>
          <a:p>
            <a:pPr>
              <a:spcBef>
                <a:spcPts val="0"/>
              </a:spcBef>
            </a:pPr>
            <a:endParaRPr lang="en-US" b="1" dirty="0" smtClean="0"/>
          </a:p>
          <a:p>
            <a:pPr>
              <a:spcBef>
                <a:spcPts val="0"/>
              </a:spcBef>
            </a:pPr>
            <a:endParaRPr lang="en-US" b="1" dirty="0" smtClean="0"/>
          </a:p>
        </p:txBody>
      </p:sp>
      <p:sp>
        <p:nvSpPr>
          <p:cNvPr id="4" name="Content Placeholder 2"/>
          <p:cNvSpPr txBox="1">
            <a:spLocks/>
          </p:cNvSpPr>
          <p:nvPr/>
        </p:nvSpPr>
        <p:spPr>
          <a:xfrm>
            <a:off x="457200" y="1280160"/>
            <a:ext cx="8229600" cy="2763834"/>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smtClean="0">
                <a:ln>
                  <a:noFill/>
                </a:ln>
                <a:solidFill>
                  <a:srgbClr val="000000"/>
                </a:solidFill>
                <a:effectLst/>
                <a:uLnTx/>
                <a:uFillTx/>
                <a:latin typeface="+mn-lt"/>
                <a:ea typeface="+mn-ea"/>
                <a:cs typeface="+mn-cs"/>
              </a:rPr>
              <a:t>Skill Check #2 </a:t>
            </a:r>
          </a:p>
          <a:p>
            <a:pPr lvl="0">
              <a:spcBef>
                <a:spcPct val="20000"/>
              </a:spcBef>
            </a:pPr>
            <a:r>
              <a:rPr lang="en-US" sz="2800" dirty="0" smtClean="0">
                <a:solidFill>
                  <a:srgbClr val="000000"/>
                </a:solidFill>
              </a:rPr>
              <a:t>Use a factor tree to find the prime factorization of 84 by starting with the pair of factors 2 and 42. Although your factor tree may not look identical to a tree drawn by someone else, the prime factorization of the number 84 will be identical.</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
        <p:nvSpPr>
          <p:cNvPr id="6" name="Rectangle 5"/>
          <p:cNvSpPr/>
          <p:nvPr/>
        </p:nvSpPr>
        <p:spPr>
          <a:xfrm>
            <a:off x="457200" y="5105400"/>
            <a:ext cx="4572000" cy="523220"/>
          </a:xfrm>
          <a:prstGeom prst="rect">
            <a:avLst/>
          </a:prstGeom>
        </p:spPr>
        <p:txBody>
          <a:bodyPr>
            <a:spAutoFit/>
          </a:bodyPr>
          <a:lstStyle/>
          <a:p>
            <a:r>
              <a:rPr lang="en-US" sz="2800" dirty="0" smtClean="0">
                <a:solidFill>
                  <a:srgbClr val="000000"/>
                </a:solidFill>
              </a:rPr>
              <a:t>Answer:</a:t>
            </a:r>
            <a:endParaRPr lang="en-US" sz="2800" dirty="0">
              <a:solidFill>
                <a:srgbClr val="FF0000"/>
              </a:solidFill>
            </a:endParaRPr>
          </a:p>
        </p:txBody>
      </p:sp>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5000" y="4648200"/>
            <a:ext cx="1178169" cy="1295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Classifying a Number as Prime or Composite </a:t>
            </a:r>
            <a:endParaRPr lang="en-US" dirty="0"/>
          </a:p>
        </p:txBody>
      </p:sp>
      <p:sp>
        <p:nvSpPr>
          <p:cNvPr id="3" name="Content Placeholder 2"/>
          <p:cNvSpPr>
            <a:spLocks noGrp="1"/>
          </p:cNvSpPr>
          <p:nvPr>
            <p:ph idx="1"/>
          </p:nvPr>
        </p:nvSpPr>
        <p:spPr/>
        <p:txBody>
          <a:bodyPr>
            <a:noAutofit/>
          </a:bodyPr>
          <a:lstStyle/>
          <a:p>
            <a:r>
              <a:rPr lang="en-US" dirty="0" smtClean="0"/>
              <a:t>Determine whether </a:t>
            </a:r>
            <a:r>
              <a:rPr lang="en-US" dirty="0" smtClean="0">
                <a:solidFill>
                  <a:srgbClr val="0000FF"/>
                </a:solidFill>
              </a:rPr>
              <a:t>197</a:t>
            </a:r>
            <a:r>
              <a:rPr lang="en-US" dirty="0" smtClean="0"/>
              <a:t> is prime or composite. </a:t>
            </a:r>
          </a:p>
          <a:p>
            <a:r>
              <a:rPr lang="en-US" b="1" dirty="0" smtClean="0"/>
              <a:t>Solution</a:t>
            </a:r>
          </a:p>
          <a:p>
            <a:r>
              <a:rPr lang="en-US" dirty="0" smtClean="0"/>
              <a:t>If </a:t>
            </a:r>
            <a:r>
              <a:rPr lang="en-US" dirty="0" smtClean="0">
                <a:solidFill>
                  <a:srgbClr val="0000FF"/>
                </a:solidFill>
              </a:rPr>
              <a:t>197</a:t>
            </a:r>
            <a:r>
              <a:rPr lang="en-US" dirty="0" smtClean="0"/>
              <a:t> is composite, it must have a prime divisor that is less than 			  The prime numbers less than 14 are 2, 3, 5, 7, 11, and 13. </a:t>
            </a:r>
          </a:p>
          <a:p>
            <a:r>
              <a:rPr lang="en-US" dirty="0" smtClean="0">
                <a:solidFill>
                  <a:srgbClr val="0000FF"/>
                </a:solidFill>
              </a:rPr>
              <a:t>197 </a:t>
            </a:r>
            <a:r>
              <a:rPr lang="en-US" dirty="0" smtClean="0"/>
              <a:t>is not even, so it is not divisible by 2.</a:t>
            </a:r>
            <a:r>
              <a:rPr lang="en-US" dirty="0" smtClean="0">
                <a:solidFill>
                  <a:srgbClr val="000099"/>
                </a:solidFill>
              </a:rPr>
              <a:t>  1 + 9 + 7 = 17 </a:t>
            </a:r>
            <a:r>
              <a:rPr lang="en-US" dirty="0" smtClean="0"/>
              <a:t>and 17 is not divisible by 3, which eliminates 3. </a:t>
            </a:r>
            <a:r>
              <a:rPr lang="en-US" dirty="0" smtClean="0">
                <a:solidFill>
                  <a:srgbClr val="0000FF"/>
                </a:solidFill>
              </a:rPr>
              <a:t>197</a:t>
            </a:r>
            <a:r>
              <a:rPr lang="en-US" dirty="0" smtClean="0"/>
              <a:t> doesn’t end in 0 or 5, which eliminates 5, and </a:t>
            </a:r>
            <a:br>
              <a:rPr lang="en-US" dirty="0" smtClean="0"/>
            </a:br>
            <a:r>
              <a:rPr lang="en-US" dirty="0" smtClean="0">
                <a:solidFill>
                  <a:srgbClr val="000099"/>
                </a:solidFill>
              </a:rPr>
              <a:t>19 </a:t>
            </a:r>
            <a:r>
              <a:rPr lang="en-US" dirty="0" smtClean="0">
                <a:solidFill>
                  <a:srgbClr val="000099"/>
                </a:solidFill>
                <a:latin typeface="Symbol" pitchFamily="18" charset="2"/>
              </a:rPr>
              <a:t>- </a:t>
            </a:r>
            <a:r>
              <a:rPr lang="en-US" dirty="0" smtClean="0">
                <a:solidFill>
                  <a:srgbClr val="000099"/>
                </a:solidFill>
              </a:rPr>
              <a:t>(7 ∙ 2) = 5</a:t>
            </a:r>
            <a:r>
              <a:rPr lang="en-US" dirty="0" smtClean="0"/>
              <a:t> and 5 is not divisible by 7, which eliminates 7. </a:t>
            </a:r>
            <a:endParaRPr lang="en-US" dirty="0"/>
          </a:p>
        </p:txBody>
      </p:sp>
      <p:graphicFrame>
        <p:nvGraphicFramePr>
          <p:cNvPr id="32770" name="Object 2"/>
          <p:cNvGraphicFramePr>
            <a:graphicFrameLocks noChangeAspect="1"/>
          </p:cNvGraphicFramePr>
          <p:nvPr/>
        </p:nvGraphicFramePr>
        <p:xfrm>
          <a:off x="1828800" y="2742252"/>
          <a:ext cx="2362200" cy="444500"/>
        </p:xfrm>
        <a:graphic>
          <a:graphicData uri="http://schemas.openxmlformats.org/presentationml/2006/ole">
            <mc:AlternateContent xmlns:mc="http://schemas.openxmlformats.org/markup-compatibility/2006">
              <mc:Choice xmlns:v="urn:schemas-microsoft-com:vml" Requires="v">
                <p:oleObj spid="_x0000_s32794" name="Equation" r:id="rId3" imgW="2361960" imgH="444240" progId="Equation.DSMT4">
                  <p:embed/>
                </p:oleObj>
              </mc:Choice>
              <mc:Fallback>
                <p:oleObj name="Equation" r:id="rId3" imgW="2361960" imgH="444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2742252"/>
                        <a:ext cx="2362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277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Classifying a Number as Prime or Composite (cont.)</a:t>
            </a:r>
            <a:endParaRPr lang="en-US" dirty="0"/>
          </a:p>
        </p:txBody>
      </p:sp>
      <p:sp>
        <p:nvSpPr>
          <p:cNvPr id="3" name="Content Placeholder 2"/>
          <p:cNvSpPr>
            <a:spLocks noGrp="1"/>
          </p:cNvSpPr>
          <p:nvPr>
            <p:ph idx="1"/>
          </p:nvPr>
        </p:nvSpPr>
        <p:spPr/>
        <p:txBody>
          <a:bodyPr/>
          <a:lstStyle/>
          <a:p>
            <a:r>
              <a:rPr lang="en-US" dirty="0" smtClean="0"/>
              <a:t>All that remains is to check 11 and 13.</a:t>
            </a:r>
          </a:p>
          <a:p>
            <a:endParaRPr lang="en-US" dirty="0" smtClean="0"/>
          </a:p>
          <a:p>
            <a:endParaRPr lang="en-US" dirty="0" smtClean="0"/>
          </a:p>
          <a:p>
            <a:endParaRPr lang="en-US" dirty="0" smtClean="0"/>
          </a:p>
          <a:p>
            <a:r>
              <a:rPr lang="en-US" dirty="0" smtClean="0"/>
              <a:t>This gives that </a:t>
            </a:r>
            <a:r>
              <a:rPr lang="en-US" dirty="0" smtClean="0">
                <a:solidFill>
                  <a:srgbClr val="FF0000"/>
                </a:solidFill>
              </a:rPr>
              <a:t>197</a:t>
            </a:r>
            <a:r>
              <a:rPr lang="en-US" dirty="0" smtClean="0"/>
              <a:t> is prime.</a:t>
            </a:r>
          </a:p>
          <a:p>
            <a:endParaRPr lang="en-US" dirty="0"/>
          </a:p>
        </p:txBody>
      </p:sp>
      <p:graphicFrame>
        <p:nvGraphicFramePr>
          <p:cNvPr id="31747" name="Object 3"/>
          <p:cNvGraphicFramePr>
            <a:graphicFrameLocks noChangeAspect="1"/>
          </p:cNvGraphicFramePr>
          <p:nvPr>
            <p:extLst>
              <p:ext uri="{D42A27DB-BD31-4B8C-83A1-F6EECF244321}">
                <p14:modId xmlns:p14="http://schemas.microsoft.com/office/powerpoint/2010/main" val="1844943569"/>
              </p:ext>
            </p:extLst>
          </p:nvPr>
        </p:nvGraphicFramePr>
        <p:xfrm>
          <a:off x="2286000" y="2133600"/>
          <a:ext cx="596900" cy="838200"/>
        </p:xfrm>
        <a:graphic>
          <a:graphicData uri="http://schemas.openxmlformats.org/presentationml/2006/ole">
            <mc:AlternateContent xmlns:mc="http://schemas.openxmlformats.org/markup-compatibility/2006">
              <mc:Choice xmlns:v="urn:schemas-microsoft-com:vml" Requires="v">
                <p:oleObj spid="_x0000_s31867" name="Equation" r:id="rId3" imgW="596880" imgH="838080" progId="Equation.DSMT4">
                  <p:embed/>
                </p:oleObj>
              </mc:Choice>
              <mc:Fallback>
                <p:oleObj name="Equation" r:id="rId3" imgW="59688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2133600"/>
                        <a:ext cx="59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1748" name="Object 4"/>
          <p:cNvGraphicFramePr>
            <a:graphicFrameLocks noChangeAspect="1"/>
          </p:cNvGraphicFramePr>
          <p:nvPr>
            <p:extLst>
              <p:ext uri="{D42A27DB-BD31-4B8C-83A1-F6EECF244321}">
                <p14:modId xmlns:p14="http://schemas.microsoft.com/office/powerpoint/2010/main" val="1875045254"/>
              </p:ext>
            </p:extLst>
          </p:nvPr>
        </p:nvGraphicFramePr>
        <p:xfrm>
          <a:off x="2919104" y="2293960"/>
          <a:ext cx="1079500" cy="406400"/>
        </p:xfrm>
        <a:graphic>
          <a:graphicData uri="http://schemas.openxmlformats.org/presentationml/2006/ole">
            <mc:AlternateContent xmlns:mc="http://schemas.openxmlformats.org/markup-compatibility/2006">
              <mc:Choice xmlns:v="urn:schemas-microsoft-com:vml" Requires="v">
                <p:oleObj spid="_x0000_s31868" name="Equation" r:id="rId5" imgW="1079280" imgH="406080" progId="Equation.DSMT4">
                  <p:embed/>
                </p:oleObj>
              </mc:Choice>
              <mc:Fallback>
                <p:oleObj name="Equation" r:id="rId5" imgW="1079280" imgH="406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19104" y="2293960"/>
                        <a:ext cx="10795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1749" name="Object 5"/>
          <p:cNvGraphicFramePr>
            <a:graphicFrameLocks noChangeAspect="1"/>
          </p:cNvGraphicFramePr>
          <p:nvPr>
            <p:extLst>
              <p:ext uri="{D42A27DB-BD31-4B8C-83A1-F6EECF244321}">
                <p14:modId xmlns:p14="http://schemas.microsoft.com/office/powerpoint/2010/main" val="117543332"/>
              </p:ext>
            </p:extLst>
          </p:nvPr>
        </p:nvGraphicFramePr>
        <p:xfrm>
          <a:off x="4128448" y="2438400"/>
          <a:ext cx="558800" cy="304800"/>
        </p:xfrm>
        <a:graphic>
          <a:graphicData uri="http://schemas.openxmlformats.org/presentationml/2006/ole">
            <mc:AlternateContent xmlns:mc="http://schemas.openxmlformats.org/markup-compatibility/2006">
              <mc:Choice xmlns:v="urn:schemas-microsoft-com:vml" Requires="v">
                <p:oleObj spid="_x0000_s31869" name="Equation" r:id="rId7" imgW="558720" imgH="304560" progId="Equation.DSMT4">
                  <p:embed/>
                </p:oleObj>
              </mc:Choice>
              <mc:Fallback>
                <p:oleObj name="Equation" r:id="rId7" imgW="558720" imgH="3045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28448" y="2438400"/>
                        <a:ext cx="558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1750" name="Object 6"/>
          <p:cNvGraphicFramePr>
            <a:graphicFrameLocks noChangeAspect="1"/>
          </p:cNvGraphicFramePr>
          <p:nvPr>
            <p:extLst>
              <p:ext uri="{D42A27DB-BD31-4B8C-83A1-F6EECF244321}">
                <p14:modId xmlns:p14="http://schemas.microsoft.com/office/powerpoint/2010/main" val="3153487469"/>
              </p:ext>
            </p:extLst>
          </p:nvPr>
        </p:nvGraphicFramePr>
        <p:xfrm>
          <a:off x="4871112" y="2133600"/>
          <a:ext cx="596900" cy="838200"/>
        </p:xfrm>
        <a:graphic>
          <a:graphicData uri="http://schemas.openxmlformats.org/presentationml/2006/ole">
            <mc:AlternateContent xmlns:mc="http://schemas.openxmlformats.org/markup-compatibility/2006">
              <mc:Choice xmlns:v="urn:schemas-microsoft-com:vml" Requires="v">
                <p:oleObj spid="_x0000_s31870" name="Equation" r:id="rId9" imgW="596880" imgH="838080" progId="Equation.DSMT4">
                  <p:embed/>
                </p:oleObj>
              </mc:Choice>
              <mc:Fallback>
                <p:oleObj name="Equation" r:id="rId9" imgW="59688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71112" y="2133600"/>
                        <a:ext cx="59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1751" name="Object 7"/>
          <p:cNvGraphicFramePr>
            <a:graphicFrameLocks noChangeAspect="1"/>
          </p:cNvGraphicFramePr>
          <p:nvPr>
            <p:extLst>
              <p:ext uri="{D42A27DB-BD31-4B8C-83A1-F6EECF244321}">
                <p14:modId xmlns:p14="http://schemas.microsoft.com/office/powerpoint/2010/main" val="377225140"/>
              </p:ext>
            </p:extLst>
          </p:nvPr>
        </p:nvGraphicFramePr>
        <p:xfrm>
          <a:off x="5486400" y="2430440"/>
          <a:ext cx="1447800" cy="292100"/>
        </p:xfrm>
        <a:graphic>
          <a:graphicData uri="http://schemas.openxmlformats.org/presentationml/2006/ole">
            <mc:AlternateContent xmlns:mc="http://schemas.openxmlformats.org/markup-compatibility/2006">
              <mc:Choice xmlns:v="urn:schemas-microsoft-com:vml" Requires="v">
                <p:oleObj spid="_x0000_s31871" name="Equation" r:id="rId11" imgW="1447560" imgH="291960" progId="Equation.DSMT4">
                  <p:embed/>
                </p:oleObj>
              </mc:Choice>
              <mc:Fallback>
                <p:oleObj name="Equation" r:id="rId11" imgW="144756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86400" y="2430440"/>
                        <a:ext cx="1447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7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174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75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175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Greatest Common Divisor (GCD)</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sp>
        <p:nvSpPr>
          <p:cNvPr id="5" name="Content Placeholder 2"/>
          <p:cNvSpPr txBox="1">
            <a:spLocks/>
          </p:cNvSpPr>
          <p:nvPr/>
        </p:nvSpPr>
        <p:spPr>
          <a:xfrm>
            <a:off x="457200" y="1280160"/>
            <a:ext cx="8229600" cy="2332946"/>
          </a:xfrm>
          <a:prstGeom prst="rect">
            <a:avLst/>
          </a:prstGeom>
          <a:solidFill>
            <a:srgbClr val="FFFFCC"/>
          </a:solidFill>
          <a:ln w="28575">
            <a:solidFill>
              <a:srgbClr val="000000"/>
            </a:solidFill>
          </a:ln>
        </p:spPr>
        <p:txBody>
          <a:bodyPr>
            <a:spAutoFit/>
          </a:bodyPr>
          <a:lstStyle/>
          <a:p>
            <a:pPr lvl="0" algn="ctr">
              <a:spcBef>
                <a:spcPct val="20000"/>
              </a:spcBef>
              <a:defRPr/>
            </a:pPr>
            <a:r>
              <a:rPr lang="en-US" sz="2800" b="1" dirty="0" smtClean="0">
                <a:solidFill>
                  <a:srgbClr val="000000"/>
                </a:solidFill>
              </a:rPr>
              <a:t>Greatest Common Divisor (GCD) </a:t>
            </a:r>
            <a:endParaRPr kumimoji="0" lang="en-US" sz="2800" b="1" i="0" u="none" strike="noStrike" kern="1200" cap="none" spc="0" normalizeH="0" baseline="0" noProof="0" dirty="0" smtClean="0">
              <a:ln>
                <a:noFill/>
              </a:ln>
              <a:solidFill>
                <a:srgbClr val="000000"/>
              </a:solidFill>
              <a:effectLst/>
              <a:uLnTx/>
              <a:uFillTx/>
              <a:latin typeface="+mn-lt"/>
              <a:ea typeface="+mn-ea"/>
              <a:cs typeface="+mn-cs"/>
            </a:endParaRPr>
          </a:p>
          <a:p>
            <a:pPr lvl="0">
              <a:spcBef>
                <a:spcPct val="20000"/>
              </a:spcBef>
            </a:pPr>
            <a:r>
              <a:rPr lang="en-US" sz="2800" dirty="0" smtClean="0">
                <a:solidFill>
                  <a:srgbClr val="000000"/>
                </a:solidFill>
              </a:rPr>
              <a:t>The largest integer that divides two numbers without a remainder is called the </a:t>
            </a:r>
            <a:r>
              <a:rPr lang="en-US" sz="2800" b="1" dirty="0" smtClean="0">
                <a:solidFill>
                  <a:srgbClr val="C00000"/>
                </a:solidFill>
              </a:rPr>
              <a:t>greatest common divisor (GCD)</a:t>
            </a:r>
            <a:r>
              <a:rPr lang="en-US" sz="2800" dirty="0" smtClean="0">
                <a:solidFill>
                  <a:srgbClr val="000000"/>
                </a:solidFill>
              </a:rPr>
              <a:t>. If the GCD = 1 for a pair of numbers, the numbers are said to be </a:t>
            </a:r>
            <a:r>
              <a:rPr lang="en-US" sz="2800" b="1" dirty="0" smtClean="0">
                <a:solidFill>
                  <a:srgbClr val="000000"/>
                </a:solidFill>
              </a:rPr>
              <a:t>relatively prime</a:t>
            </a:r>
            <a:r>
              <a:rPr lang="en-US" sz="2800" dirty="0" smtClean="0">
                <a:solidFill>
                  <a:srgbClr val="000000"/>
                </a:solidFill>
              </a:rPr>
              <a:t>. </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GCD Using Factor Trees </a:t>
            </a:r>
            <a:endParaRPr lang="en-US" dirty="0"/>
          </a:p>
        </p:txBody>
      </p:sp>
      <p:sp>
        <p:nvSpPr>
          <p:cNvPr id="3" name="Content Placeholder 2"/>
          <p:cNvSpPr>
            <a:spLocks noGrp="1"/>
          </p:cNvSpPr>
          <p:nvPr>
            <p:ph idx="1"/>
          </p:nvPr>
        </p:nvSpPr>
        <p:spPr/>
        <p:txBody>
          <a:bodyPr/>
          <a:lstStyle/>
          <a:p>
            <a:r>
              <a:rPr lang="en-US" dirty="0" smtClean="0"/>
              <a:t>Use factor trees to find the greatest common divisor of </a:t>
            </a:r>
            <a:r>
              <a:rPr lang="en-US" dirty="0" smtClean="0">
                <a:solidFill>
                  <a:srgbClr val="0000FF"/>
                </a:solidFill>
              </a:rPr>
              <a:t>40</a:t>
            </a:r>
            <a:r>
              <a:rPr lang="en-US" dirty="0" smtClean="0"/>
              <a:t> and </a:t>
            </a:r>
            <a:r>
              <a:rPr lang="en-US" dirty="0" smtClean="0">
                <a:solidFill>
                  <a:srgbClr val="0000FF"/>
                </a:solidFill>
              </a:rPr>
              <a:t>60</a:t>
            </a:r>
            <a:r>
              <a:rPr lang="en-US" dirty="0" smtClean="0"/>
              <a:t>. </a:t>
            </a:r>
          </a:p>
          <a:p>
            <a:r>
              <a:rPr lang="en-US" b="1" dirty="0" smtClean="0"/>
              <a:t>Solution </a:t>
            </a:r>
          </a:p>
          <a:p>
            <a:r>
              <a:rPr lang="en-US" dirty="0" smtClean="0"/>
              <a:t>Begin by constructing the factor trees of </a:t>
            </a:r>
            <a:r>
              <a:rPr lang="en-US" dirty="0" smtClean="0">
                <a:solidFill>
                  <a:srgbClr val="0000FF"/>
                </a:solidFill>
              </a:rPr>
              <a:t>40</a:t>
            </a:r>
            <a:r>
              <a:rPr lang="en-US" dirty="0" smtClean="0"/>
              <a:t> and </a:t>
            </a:r>
            <a:r>
              <a:rPr lang="en-US" dirty="0" smtClean="0">
                <a:solidFill>
                  <a:srgbClr val="0000FF"/>
                </a:solidFill>
              </a:rPr>
              <a:t>60</a:t>
            </a:r>
            <a:r>
              <a:rPr lang="en-US" dirty="0" smtClean="0"/>
              <a:t> as shown.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GCD Using Factor Trees (cont.)</a:t>
            </a:r>
            <a:endParaRPr lang="en-US" dirty="0"/>
          </a:p>
        </p:txBody>
      </p:sp>
      <p:sp>
        <p:nvSpPr>
          <p:cNvPr id="3" name="Content Placeholder 2"/>
          <p:cNvSpPr>
            <a:spLocks noGrp="1"/>
          </p:cNvSpPr>
          <p:nvPr>
            <p:ph idx="1"/>
          </p:nvPr>
        </p:nvSpPr>
        <p:spPr>
          <a:xfrm>
            <a:off x="457200" y="1280160"/>
            <a:ext cx="8229600" cy="4487382"/>
          </a:xfrm>
        </p:spPr>
        <p:txBody>
          <a:bodyPr>
            <a:spAutoFit/>
          </a:bodyPr>
          <a:lstStyle/>
          <a:p>
            <a:endParaRPr lang="en-US" dirty="0" smtClean="0"/>
          </a:p>
          <a:p>
            <a:endParaRPr lang="en-US" dirty="0"/>
          </a:p>
          <a:p>
            <a:endParaRPr lang="en-US" dirty="0" smtClean="0"/>
          </a:p>
          <a:p>
            <a:endParaRPr lang="en-US" dirty="0"/>
          </a:p>
          <a:p>
            <a:endParaRPr lang="en-US" dirty="0" smtClean="0"/>
          </a:p>
          <a:p>
            <a:r>
              <a:rPr lang="en-US" dirty="0" smtClean="0"/>
              <a:t>Notice that both 40 and 60 have the factors </a:t>
            </a:r>
            <a:r>
              <a:rPr lang="en-US" dirty="0" smtClean="0">
                <a:solidFill>
                  <a:srgbClr val="0000FF"/>
                </a:solidFill>
              </a:rPr>
              <a:t>2</a:t>
            </a:r>
            <a:r>
              <a:rPr lang="en-US" dirty="0" smtClean="0"/>
              <a:t> and </a:t>
            </a:r>
            <a:r>
              <a:rPr lang="en-US" dirty="0" smtClean="0">
                <a:solidFill>
                  <a:srgbClr val="0000FF"/>
                </a:solidFill>
              </a:rPr>
              <a:t>5</a:t>
            </a:r>
            <a:r>
              <a:rPr lang="en-US" dirty="0" smtClean="0"/>
              <a:t> in common. In fact, both numbers have two </a:t>
            </a:r>
            <a:r>
              <a:rPr lang="en-US" dirty="0" smtClean="0">
                <a:solidFill>
                  <a:srgbClr val="0000FF"/>
                </a:solidFill>
              </a:rPr>
              <a:t>2</a:t>
            </a:r>
            <a:r>
              <a:rPr lang="en-US" dirty="0" smtClean="0"/>
              <a:t>s in common as well as one </a:t>
            </a:r>
            <a:r>
              <a:rPr lang="en-US" dirty="0" smtClean="0">
                <a:solidFill>
                  <a:srgbClr val="0000FF"/>
                </a:solidFill>
              </a:rPr>
              <a:t>5</a:t>
            </a:r>
            <a:r>
              <a:rPr lang="en-US" dirty="0" smtClean="0"/>
              <a:t>. So, the GCD of 40 and 60 is </a:t>
            </a:r>
          </a:p>
          <a:p>
            <a:r>
              <a:rPr lang="en-US" dirty="0" smtClean="0">
                <a:solidFill>
                  <a:srgbClr val="000099"/>
                </a:solidFill>
              </a:rPr>
              <a:t>2 ⋅ 2 ⋅ 5</a:t>
            </a:r>
            <a:r>
              <a:rPr lang="en-US" dirty="0" smtClean="0"/>
              <a:t> </a:t>
            </a:r>
            <a:r>
              <a:rPr lang="en-US" dirty="0" smtClean="0">
                <a:solidFill>
                  <a:srgbClr val="FF0000"/>
                </a:solidFill>
              </a:rPr>
              <a:t>= 20</a:t>
            </a:r>
            <a:r>
              <a:rPr lang="en-US" dirty="0" smtClean="0"/>
              <a:t>. </a:t>
            </a:r>
            <a:endParaRPr lang="en-US" dirty="0"/>
          </a:p>
        </p:txBody>
      </p:sp>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4677" y="1219200"/>
            <a:ext cx="8554645" cy="233395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Using the GCD</a:t>
            </a:r>
            <a:endParaRPr lang="en-US" dirty="0"/>
          </a:p>
        </p:txBody>
      </p:sp>
      <p:sp>
        <p:nvSpPr>
          <p:cNvPr id="3" name="Content Placeholder 2"/>
          <p:cNvSpPr>
            <a:spLocks noGrp="1"/>
          </p:cNvSpPr>
          <p:nvPr>
            <p:ph idx="1"/>
          </p:nvPr>
        </p:nvSpPr>
        <p:spPr/>
        <p:txBody>
          <a:bodyPr/>
          <a:lstStyle/>
          <a:p>
            <a:r>
              <a:rPr lang="en-US" dirty="0" smtClean="0"/>
              <a:t>One way that the Manna Café Pantry serves the hungry of Clarksville, TN, is by distributing boxes of food each week to the local shelters. As part of the stipulation for receiving local governmental funds, all boxes must contain the same number of items from each of the following categories: pasta, canned vegetable, and canned meat. This week, the pantry has the following in supply: 360 pasta items, 540 canned vegetables, and 240 canned meats.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Prime Numbers</a:t>
            </a:r>
            <a:endParaRPr lang="en-US" dirty="0"/>
          </a:p>
        </p:txBody>
      </p:sp>
      <p:sp>
        <p:nvSpPr>
          <p:cNvPr id="3" name="Content Placeholder 2"/>
          <p:cNvSpPr>
            <a:spLocks noGrp="1"/>
          </p:cNvSpPr>
          <p:nvPr>
            <p:ph idx="1"/>
          </p:nvPr>
        </p:nvSpPr>
        <p:spPr/>
        <p:txBody>
          <a:bodyPr/>
          <a:lstStyle/>
          <a:p>
            <a:r>
              <a:rPr lang="en-US" dirty="0" smtClean="0"/>
              <a:t>Number theory looks at the properties of families of numbers and how they interconnect. One of the fundamental building blocks of this interconnection is the set of prime numbers. Just as all matter is built up from the elements of the periodic table, we will see that every number can be built up from the “mathematical periodic table” of prime numbers.</a:t>
            </a:r>
            <a:endParaRPr lang="en-US" dirty="0"/>
          </a:p>
        </p:txBody>
      </p:sp>
    </p:spTree>
    <p:extLst>
      <p:ext uri="{BB962C8B-B14F-4D97-AF65-F5344CB8AC3E}">
        <p14:creationId xmlns:p14="http://schemas.microsoft.com/office/powerpoint/2010/main" val="375271437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Using the GCD (cont.)</a:t>
            </a:r>
            <a:endParaRPr lang="en-US" dirty="0"/>
          </a:p>
        </p:txBody>
      </p:sp>
      <p:sp>
        <p:nvSpPr>
          <p:cNvPr id="3" name="Content Placeholder 2"/>
          <p:cNvSpPr>
            <a:spLocks noGrp="1"/>
          </p:cNvSpPr>
          <p:nvPr>
            <p:ph idx="1"/>
          </p:nvPr>
        </p:nvSpPr>
        <p:spPr/>
        <p:txBody>
          <a:bodyPr>
            <a:noAutofit/>
          </a:bodyPr>
          <a:lstStyle/>
          <a:p>
            <a:pPr>
              <a:tabLst>
                <a:tab pos="463550" algn="l"/>
              </a:tabLst>
            </a:pPr>
            <a:r>
              <a:rPr lang="en-US" b="1" dirty="0" smtClean="0"/>
              <a:t>a.</a:t>
            </a:r>
            <a:r>
              <a:rPr lang="en-US" dirty="0" smtClean="0"/>
              <a:t>	Using all of the food, what is the maximum number 	of food boxes that Manna Café can distribute this 	week? </a:t>
            </a:r>
          </a:p>
          <a:p>
            <a:pPr>
              <a:tabLst>
                <a:tab pos="463550" algn="l"/>
              </a:tabLst>
            </a:pPr>
            <a:r>
              <a:rPr lang="en-US" b="1" dirty="0" smtClean="0"/>
              <a:t>b.</a:t>
            </a:r>
            <a:r>
              <a:rPr lang="en-US" dirty="0" smtClean="0"/>
              <a:t>	How many of each item will be in each box? </a:t>
            </a:r>
          </a:p>
          <a:p>
            <a:r>
              <a:rPr lang="en-US" b="1" dirty="0" smtClean="0"/>
              <a:t>Solution </a:t>
            </a:r>
          </a:p>
          <a:p>
            <a:pPr>
              <a:tabLst>
                <a:tab pos="463550" algn="l"/>
              </a:tabLst>
            </a:pPr>
            <a:r>
              <a:rPr lang="en-US" b="1" dirty="0" smtClean="0"/>
              <a:t>a.</a:t>
            </a:r>
            <a:r>
              <a:rPr lang="en-US" dirty="0" smtClean="0"/>
              <a:t>	In order to distribute all of the food items evenly 	among the food boxes, the number of boxes must 	be a divisor of </a:t>
            </a:r>
            <a:r>
              <a:rPr lang="en-US" dirty="0" smtClean="0">
                <a:solidFill>
                  <a:srgbClr val="0000FF"/>
                </a:solidFill>
              </a:rPr>
              <a:t>360</a:t>
            </a:r>
            <a:r>
              <a:rPr lang="en-US" dirty="0" smtClean="0"/>
              <a:t>, </a:t>
            </a:r>
            <a:r>
              <a:rPr lang="en-US" dirty="0" smtClean="0">
                <a:solidFill>
                  <a:srgbClr val="0000FF"/>
                </a:solidFill>
              </a:rPr>
              <a:t>540</a:t>
            </a:r>
            <a:r>
              <a:rPr lang="en-US" dirty="0" smtClean="0"/>
              <a:t>, and </a:t>
            </a:r>
            <a:r>
              <a:rPr lang="en-US" dirty="0" smtClean="0">
                <a:solidFill>
                  <a:srgbClr val="0000FF"/>
                </a:solidFill>
              </a:rPr>
              <a:t>240</a:t>
            </a:r>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Using the GCD (cont.)</a:t>
            </a:r>
            <a:endParaRPr lang="en-US" dirty="0"/>
          </a:p>
        </p:txBody>
      </p:sp>
      <p:sp>
        <p:nvSpPr>
          <p:cNvPr id="6" name="Content Placeholder 2"/>
          <p:cNvSpPr>
            <a:spLocks noGrp="1"/>
          </p:cNvSpPr>
          <p:nvPr>
            <p:ph idx="1"/>
          </p:nvPr>
        </p:nvSpPr>
        <p:spPr>
          <a:xfrm>
            <a:off x="457200" y="1280160"/>
            <a:ext cx="8229600" cy="4572000"/>
          </a:xfrm>
        </p:spPr>
        <p:txBody>
          <a:bodyPr>
            <a:noAutofit/>
          </a:bodyPr>
          <a:lstStyle/>
          <a:p>
            <a:pPr>
              <a:tabLst>
                <a:tab pos="463550" algn="l"/>
              </a:tabLst>
            </a:pPr>
            <a:r>
              <a:rPr lang="en-US" dirty="0" smtClean="0"/>
              <a:t>To find the </a:t>
            </a:r>
            <a:r>
              <a:rPr lang="en-US" i="1" dirty="0" smtClean="0"/>
              <a:t>maximum</a:t>
            </a:r>
            <a:r>
              <a:rPr lang="en-US" dirty="0" smtClean="0"/>
              <a:t> number of food boxes that can be made from all of the pantry supplies, we need to find the GCD of the three numbers. First, find the prime factorization of each number. We'll do this by constructing factor trees of each number.</a:t>
            </a:r>
            <a:endParaRPr lang="en-US" dirty="0"/>
          </a:p>
        </p:txBody>
      </p:sp>
      <p:pic>
        <p:nvPicPr>
          <p:cNvPr id="25601" name="Picture 1"/>
          <p:cNvPicPr>
            <a:picLocks noChangeAspect="1" noChangeArrowheads="1"/>
          </p:cNvPicPr>
          <p:nvPr/>
        </p:nvPicPr>
        <p:blipFill>
          <a:blip r:embed="rId2" cstate="print"/>
          <a:srcRect/>
          <a:stretch>
            <a:fillRect/>
          </a:stretch>
        </p:blipFill>
        <p:spPr bwMode="auto">
          <a:xfrm>
            <a:off x="762000" y="3429000"/>
            <a:ext cx="7467600" cy="257063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Using the GCD (cont.)</a:t>
            </a:r>
            <a:endParaRPr lang="en-US" dirty="0"/>
          </a:p>
        </p:txBody>
      </p:sp>
      <p:sp>
        <p:nvSpPr>
          <p:cNvPr id="5" name="Content Placeholder 4"/>
          <p:cNvSpPr>
            <a:spLocks noGrp="1"/>
          </p:cNvSpPr>
          <p:nvPr>
            <p:ph idx="1"/>
          </p:nvPr>
        </p:nvSpPr>
        <p:spPr>
          <a:xfrm>
            <a:off x="457200" y="1280160"/>
            <a:ext cx="8229600" cy="4587240"/>
          </a:xfrm>
        </p:spPr>
        <p:txBody>
          <a:bodyPr/>
          <a:lstStyle/>
          <a:p>
            <a:pPr>
              <a:tabLst>
                <a:tab pos="461963" algn="l"/>
              </a:tabLst>
            </a:pPr>
            <a:r>
              <a:rPr lang="en-US" dirty="0" smtClean="0"/>
              <a:t>	The GCD of </a:t>
            </a:r>
            <a:r>
              <a:rPr lang="en-US" dirty="0" smtClean="0">
                <a:solidFill>
                  <a:srgbClr val="0000FF"/>
                </a:solidFill>
              </a:rPr>
              <a:t>360</a:t>
            </a:r>
            <a:r>
              <a:rPr lang="en-US" dirty="0" smtClean="0"/>
              <a:t>, </a:t>
            </a:r>
            <a:r>
              <a:rPr lang="en-US" dirty="0" smtClean="0">
                <a:solidFill>
                  <a:srgbClr val="0000FF"/>
                </a:solidFill>
              </a:rPr>
              <a:t>540</a:t>
            </a:r>
            <a:r>
              <a:rPr lang="en-US" dirty="0" smtClean="0"/>
              <a:t>, and </a:t>
            </a:r>
            <a:r>
              <a:rPr lang="en-US" dirty="0" smtClean="0">
                <a:solidFill>
                  <a:srgbClr val="0000FF"/>
                </a:solidFill>
              </a:rPr>
              <a:t>240</a:t>
            </a:r>
            <a:r>
              <a:rPr lang="en-US" dirty="0" smtClean="0"/>
              <a:t> is </a:t>
            </a:r>
            <a:r>
              <a:rPr lang="en-US" dirty="0" smtClean="0">
                <a:solidFill>
                  <a:srgbClr val="000099"/>
                </a:solidFill>
              </a:rPr>
              <a:t>2 ·2 ·3 ·5 </a:t>
            </a:r>
            <a:r>
              <a:rPr lang="en-US" dirty="0" smtClean="0">
                <a:solidFill>
                  <a:srgbClr val="FF0000"/>
                </a:solidFill>
              </a:rPr>
              <a:t>= 60</a:t>
            </a:r>
            <a:r>
              <a:rPr lang="en-US" dirty="0" smtClean="0"/>
              <a:t>. 	Therefore, the pantry can give out 60 food boxes to 	the local shelters this week. </a:t>
            </a:r>
          </a:p>
          <a:p>
            <a:pPr>
              <a:tabLst>
                <a:tab pos="463550" algn="l"/>
              </a:tabLst>
            </a:pPr>
            <a:r>
              <a:rPr lang="en-US" b="1" dirty="0" smtClean="0"/>
              <a:t>b.</a:t>
            </a:r>
            <a:r>
              <a:rPr lang="en-US" dirty="0" smtClean="0"/>
              <a:t>	In order to find how many of each item will be in the 	boxes, we can use the prime factorizations that we 	found in part </a:t>
            </a:r>
            <a:r>
              <a:rPr lang="en-US" b="1" dirty="0" smtClean="0"/>
              <a:t>a. </a:t>
            </a:r>
            <a:r>
              <a:rPr lang="en-US" dirty="0" smtClean="0"/>
              <a:t>For each food category, if we 	remove the GCD from the prime factorization, the 	remaining factors will tell us how many of each item 	needs to go in a box.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r>
              <a:rPr lang="en-US" dirty="0" smtClean="0"/>
              <a:t>Each prime factorization with the GCD marked out is as follows.</a:t>
            </a:r>
          </a:p>
          <a:p>
            <a:endParaRPr lang="en-US" dirty="0" smtClean="0"/>
          </a:p>
          <a:p>
            <a:endParaRPr lang="en-US" dirty="0" smtClean="0"/>
          </a:p>
          <a:p>
            <a:endParaRPr lang="en-US" dirty="0" smtClean="0"/>
          </a:p>
          <a:p>
            <a:endParaRPr lang="en-US" dirty="0" smtClean="0"/>
          </a:p>
          <a:p>
            <a:r>
              <a:rPr lang="en-US" dirty="0" smtClean="0"/>
              <a:t>Therefore, we can see that there will be </a:t>
            </a:r>
            <a:r>
              <a:rPr lang="en-US" smtClean="0">
                <a:solidFill>
                  <a:srgbClr val="000099"/>
                </a:solidFill>
              </a:rPr>
              <a:t>2 · 3</a:t>
            </a:r>
            <a:r>
              <a:rPr lang="en-US" smtClean="0"/>
              <a:t> </a:t>
            </a:r>
            <a:r>
              <a:rPr lang="en-US" dirty="0" smtClean="0">
                <a:solidFill>
                  <a:srgbClr val="FF0000"/>
                </a:solidFill>
              </a:rPr>
              <a:t>= 6</a:t>
            </a:r>
            <a:r>
              <a:rPr lang="en-US" dirty="0" smtClean="0"/>
              <a:t> pasta items, </a:t>
            </a:r>
            <a:r>
              <a:rPr lang="en-US" smtClean="0">
                <a:solidFill>
                  <a:srgbClr val="000099"/>
                </a:solidFill>
              </a:rPr>
              <a:t>3 · 3</a:t>
            </a:r>
            <a:r>
              <a:rPr lang="en-US" smtClean="0"/>
              <a:t> </a:t>
            </a:r>
            <a:r>
              <a:rPr lang="en-US" dirty="0" smtClean="0">
                <a:solidFill>
                  <a:srgbClr val="FF0000"/>
                </a:solidFill>
              </a:rPr>
              <a:t>= 9</a:t>
            </a:r>
            <a:r>
              <a:rPr lang="en-US" dirty="0" smtClean="0"/>
              <a:t> canned vegetables, and </a:t>
            </a:r>
            <a:r>
              <a:rPr lang="en-US" smtClean="0">
                <a:solidFill>
                  <a:srgbClr val="000099"/>
                </a:solidFill>
              </a:rPr>
              <a:t>2 · 2</a:t>
            </a:r>
            <a:r>
              <a:rPr lang="en-US" smtClean="0"/>
              <a:t> </a:t>
            </a:r>
            <a:r>
              <a:rPr lang="en-US" dirty="0" smtClean="0">
                <a:solidFill>
                  <a:srgbClr val="FF0000"/>
                </a:solidFill>
              </a:rPr>
              <a:t>= 4</a:t>
            </a:r>
            <a:r>
              <a:rPr lang="en-US" dirty="0" smtClean="0"/>
              <a:t> canned meats in each box. </a:t>
            </a:r>
            <a:endParaRPr lang="en-US" dirty="0"/>
          </a:p>
        </p:txBody>
      </p:sp>
      <p:graphicFrame>
        <p:nvGraphicFramePr>
          <p:cNvPr id="23554" name="Object 2"/>
          <p:cNvGraphicFramePr>
            <a:graphicFrameLocks noChangeAspect="1"/>
          </p:cNvGraphicFramePr>
          <p:nvPr/>
        </p:nvGraphicFramePr>
        <p:xfrm>
          <a:off x="2173288" y="2513013"/>
          <a:ext cx="3657600" cy="292100"/>
        </p:xfrm>
        <a:graphic>
          <a:graphicData uri="http://schemas.openxmlformats.org/presentationml/2006/ole">
            <mc:AlternateContent xmlns:mc="http://schemas.openxmlformats.org/markup-compatibility/2006">
              <mc:Choice xmlns:v="urn:schemas-microsoft-com:vml" Requires="v">
                <p:oleObj spid="_x0000_s23626" name="Equation" r:id="rId3" imgW="3657600" imgH="291960" progId="Equation.DSMT4">
                  <p:embed/>
                </p:oleObj>
              </mc:Choice>
              <mc:Fallback>
                <p:oleObj name="Equation" r:id="rId3" imgW="3657600" imgH="2919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73288" y="2513013"/>
                        <a:ext cx="365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5" name="Object 3"/>
          <p:cNvGraphicFramePr>
            <a:graphicFrameLocks noChangeAspect="1"/>
          </p:cNvGraphicFramePr>
          <p:nvPr/>
        </p:nvGraphicFramePr>
        <p:xfrm>
          <a:off x="2173288" y="3084513"/>
          <a:ext cx="4787900" cy="368300"/>
        </p:xfrm>
        <a:graphic>
          <a:graphicData uri="http://schemas.openxmlformats.org/presentationml/2006/ole">
            <mc:AlternateContent xmlns:mc="http://schemas.openxmlformats.org/markup-compatibility/2006">
              <mc:Choice xmlns:v="urn:schemas-microsoft-com:vml" Requires="v">
                <p:oleObj spid="_x0000_s23627" name="Equation" r:id="rId5" imgW="4787640" imgH="368280" progId="Equation.DSMT4">
                  <p:embed/>
                </p:oleObj>
              </mc:Choice>
              <mc:Fallback>
                <p:oleObj name="Equation" r:id="rId5" imgW="4787640" imgH="3682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73288" y="3084513"/>
                        <a:ext cx="4787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6" name="Object 4"/>
          <p:cNvGraphicFramePr>
            <a:graphicFrameLocks noChangeAspect="1"/>
          </p:cNvGraphicFramePr>
          <p:nvPr/>
        </p:nvGraphicFramePr>
        <p:xfrm>
          <a:off x="2173288" y="3713163"/>
          <a:ext cx="3937000" cy="304800"/>
        </p:xfrm>
        <a:graphic>
          <a:graphicData uri="http://schemas.openxmlformats.org/presentationml/2006/ole">
            <mc:AlternateContent xmlns:mc="http://schemas.openxmlformats.org/markup-compatibility/2006">
              <mc:Choice xmlns:v="urn:schemas-microsoft-com:vml" Requires="v">
                <p:oleObj spid="_x0000_s23628" name="Equation" r:id="rId7" imgW="3936960" imgH="304560" progId="Equation.DSMT4">
                  <p:embed/>
                </p:oleObj>
              </mc:Choice>
              <mc:Fallback>
                <p:oleObj name="Equation" r:id="rId7" imgW="3936960" imgH="3045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73288" y="3713163"/>
                        <a:ext cx="3937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smtClean="0"/>
              <a:t>Example 5: Using the GCD (cont.)</a:t>
            </a:r>
            <a:endParaRPr lang="en-US" dirty="0"/>
          </a:p>
        </p:txBody>
      </p:sp>
      <p:cxnSp>
        <p:nvCxnSpPr>
          <p:cNvPr id="8" name="Straight Connector 7"/>
          <p:cNvCxnSpPr/>
          <p:nvPr/>
        </p:nvCxnSpPr>
        <p:spPr>
          <a:xfrm rot="5400000">
            <a:off x="3834452" y="2552700"/>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5400000">
            <a:off x="4152900" y="2552700"/>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4838700" y="2552700"/>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5448300" y="2552700"/>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4955844" y="3140692"/>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5295900" y="3140692"/>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5600700" y="3140692"/>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6591300" y="3140692"/>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4139252" y="3730956"/>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4457700" y="3730956"/>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5448300" y="3730956"/>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5753100" y="3730956"/>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355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355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for Using Euclid’s Algorithm</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sp>
        <p:nvSpPr>
          <p:cNvPr id="5" name="Content Placeholder 2"/>
          <p:cNvSpPr txBox="1">
            <a:spLocks/>
          </p:cNvSpPr>
          <p:nvPr/>
        </p:nvSpPr>
        <p:spPr>
          <a:xfrm>
            <a:off x="457200" y="1280160"/>
            <a:ext cx="8229600" cy="4315027"/>
          </a:xfrm>
          <a:prstGeom prst="rect">
            <a:avLst/>
          </a:prstGeom>
          <a:solidFill>
            <a:srgbClr val="FFFFCC"/>
          </a:solidFill>
          <a:ln w="28575">
            <a:solidFill>
              <a:srgbClr val="000000"/>
            </a:solidFill>
          </a:ln>
        </p:spPr>
        <p:txBody>
          <a:bodyPr>
            <a:spAutoFit/>
          </a:bodyPr>
          <a:lstStyle/>
          <a:p>
            <a:pPr lvl="0" algn="ctr">
              <a:spcBef>
                <a:spcPct val="20000"/>
              </a:spcBef>
              <a:defRPr/>
            </a:pPr>
            <a:r>
              <a:rPr lang="en-US" sz="2800" b="1" dirty="0" smtClean="0">
                <a:solidFill>
                  <a:srgbClr val="000000"/>
                </a:solidFill>
              </a:rPr>
              <a:t>Steps for Using Euclid’s Algorithm</a:t>
            </a:r>
            <a:endParaRPr kumimoji="0" lang="en-US" sz="2800" b="1" i="0" u="none" strike="noStrike" kern="1200" cap="none" spc="0" normalizeH="0" baseline="0" noProof="0" dirty="0" smtClean="0">
              <a:ln>
                <a:noFill/>
              </a:ln>
              <a:solidFill>
                <a:srgbClr val="000000"/>
              </a:solidFill>
              <a:effectLst/>
              <a:uLnTx/>
              <a:uFillTx/>
              <a:latin typeface="+mn-lt"/>
              <a:ea typeface="+mn-ea"/>
              <a:cs typeface="+mn-cs"/>
            </a:endParaRPr>
          </a:p>
          <a:p>
            <a:pPr marL="514350" lvl="0" indent="-514350">
              <a:spcBef>
                <a:spcPct val="20000"/>
              </a:spcBef>
              <a:buFont typeface="+mj-lt"/>
              <a:buAutoNum type="arabicPeriod"/>
            </a:pPr>
            <a:r>
              <a:rPr lang="en-US" sz="2800" noProof="0" dirty="0" smtClean="0">
                <a:solidFill>
                  <a:srgbClr val="000000"/>
                </a:solidFill>
              </a:rPr>
              <a:t>Divide the larger of the given numbers by the smaller (the divisor) and note the remainder.</a:t>
            </a:r>
          </a:p>
          <a:p>
            <a:pPr marL="514350" lvl="0" indent="-514350">
              <a:spcBef>
                <a:spcPct val="20000"/>
              </a:spcBef>
              <a:buFont typeface="+mj-lt"/>
              <a:buAutoNum type="arabicPeriod"/>
            </a:pPr>
            <a:r>
              <a:rPr kumimoji="0" lang="en-US" sz="2800" b="0" i="0" u="none" strike="noStrike" kern="1200" cap="none" spc="0" normalizeH="0" baseline="0" dirty="0" smtClean="0">
                <a:ln>
                  <a:noFill/>
                </a:ln>
                <a:solidFill>
                  <a:srgbClr val="000000"/>
                </a:solidFill>
                <a:effectLst/>
                <a:uLnTx/>
                <a:uFillTx/>
                <a:latin typeface="+mn-lt"/>
                <a:ea typeface="+mn-ea"/>
                <a:cs typeface="+mn-cs"/>
              </a:rPr>
              <a:t>Divide</a:t>
            </a:r>
            <a:r>
              <a:rPr kumimoji="0" lang="en-US" sz="2800" b="0" i="0" u="none" strike="noStrike" kern="1200" cap="none" spc="0" normalizeH="0" dirty="0" smtClean="0">
                <a:ln>
                  <a:noFill/>
                </a:ln>
                <a:solidFill>
                  <a:srgbClr val="000000"/>
                </a:solidFill>
                <a:effectLst/>
                <a:uLnTx/>
                <a:uFillTx/>
                <a:latin typeface="+mn-lt"/>
                <a:ea typeface="+mn-ea"/>
                <a:cs typeface="+mn-cs"/>
              </a:rPr>
              <a:t> the original divisor (the smaller of the given numbers) by the remainder found in Step 1.</a:t>
            </a:r>
          </a:p>
          <a:p>
            <a:pPr marL="514350" lvl="0" indent="-514350">
              <a:spcBef>
                <a:spcPct val="20000"/>
              </a:spcBef>
              <a:buFont typeface="+mj-lt"/>
              <a:buAutoNum type="arabicPeriod"/>
            </a:pPr>
            <a:r>
              <a:rPr lang="en-US" sz="2800" baseline="0" noProof="0" dirty="0" smtClean="0">
                <a:solidFill>
                  <a:srgbClr val="000000"/>
                </a:solidFill>
              </a:rPr>
              <a:t>Continue</a:t>
            </a:r>
            <a:r>
              <a:rPr lang="en-US" sz="2800" noProof="0" dirty="0" smtClean="0">
                <a:solidFill>
                  <a:srgbClr val="000000"/>
                </a:solidFill>
              </a:rPr>
              <a:t> dividing the previous divisor by the previous remainder until the remainder is 0.</a:t>
            </a:r>
          </a:p>
          <a:p>
            <a:pPr marL="514350" lvl="0" indent="-514350">
              <a:spcBef>
                <a:spcPct val="20000"/>
              </a:spcBef>
              <a:buFont typeface="+mj-lt"/>
              <a:buAutoNum type="arabicPeriod"/>
            </a:pPr>
            <a:r>
              <a:rPr kumimoji="0" lang="en-US" sz="2800" b="0" i="0" u="none" strike="noStrike" kern="1200" cap="none" spc="0" normalizeH="0" baseline="0" dirty="0" smtClean="0">
                <a:ln>
                  <a:noFill/>
                </a:ln>
                <a:solidFill>
                  <a:srgbClr val="000000"/>
                </a:solidFill>
                <a:effectLst/>
                <a:uLnTx/>
                <a:uFillTx/>
                <a:latin typeface="+mn-lt"/>
                <a:ea typeface="+mn-ea"/>
                <a:cs typeface="+mn-cs"/>
              </a:rPr>
              <a:t>The</a:t>
            </a:r>
            <a:r>
              <a:rPr kumimoji="0" lang="en-US" sz="2800" b="0" i="0" u="none" strike="noStrike" kern="1200" cap="none" spc="0" normalizeH="0" dirty="0" smtClean="0">
                <a:ln>
                  <a:noFill/>
                </a:ln>
                <a:solidFill>
                  <a:srgbClr val="000000"/>
                </a:solidFill>
                <a:effectLst/>
                <a:uLnTx/>
                <a:uFillTx/>
                <a:latin typeface="+mn-lt"/>
                <a:ea typeface="+mn-ea"/>
                <a:cs typeface="+mn-cs"/>
              </a:rPr>
              <a:t> last nonzero remainder is the GCD of the given numbers.</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Tree>
    <p:extLst>
      <p:ext uri="{BB962C8B-B14F-4D97-AF65-F5344CB8AC3E}">
        <p14:creationId xmlns:p14="http://schemas.microsoft.com/office/powerpoint/2010/main" val="277480783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Finding the GCD Using Euclid’s Algorithm </a:t>
            </a:r>
            <a:endParaRPr lang="en-US" dirty="0"/>
          </a:p>
        </p:txBody>
      </p:sp>
      <p:sp>
        <p:nvSpPr>
          <p:cNvPr id="4" name="Content Placeholder 3"/>
          <p:cNvSpPr>
            <a:spLocks noGrp="1"/>
          </p:cNvSpPr>
          <p:nvPr>
            <p:ph idx="1"/>
          </p:nvPr>
        </p:nvSpPr>
        <p:spPr/>
        <p:txBody>
          <a:bodyPr>
            <a:normAutofit lnSpcReduction="10000"/>
          </a:bodyPr>
          <a:lstStyle/>
          <a:p>
            <a:r>
              <a:rPr lang="en-US" dirty="0" smtClean="0"/>
              <a:t>Use Euclid’s Algorithm to find the greatest common divisor of </a:t>
            </a:r>
            <a:r>
              <a:rPr lang="en-US" dirty="0" smtClean="0">
                <a:solidFill>
                  <a:srgbClr val="0000FF"/>
                </a:solidFill>
              </a:rPr>
              <a:t>88</a:t>
            </a:r>
            <a:r>
              <a:rPr lang="en-US" dirty="0" smtClean="0"/>
              <a:t> and </a:t>
            </a:r>
            <a:r>
              <a:rPr lang="en-US" dirty="0" smtClean="0">
                <a:solidFill>
                  <a:srgbClr val="0000FF"/>
                </a:solidFill>
              </a:rPr>
              <a:t>300</a:t>
            </a:r>
            <a:r>
              <a:rPr lang="en-US" dirty="0" smtClean="0"/>
              <a:t>. </a:t>
            </a:r>
          </a:p>
          <a:p>
            <a:r>
              <a:rPr lang="en-US" b="1" dirty="0" smtClean="0"/>
              <a:t>Solution </a:t>
            </a:r>
          </a:p>
          <a:p>
            <a:r>
              <a:rPr lang="en-US" dirty="0" smtClean="0"/>
              <a:t>Begin with the two numbers </a:t>
            </a:r>
            <a:r>
              <a:rPr lang="en-US" dirty="0" smtClean="0">
                <a:solidFill>
                  <a:srgbClr val="0000FF"/>
                </a:solidFill>
              </a:rPr>
              <a:t>88</a:t>
            </a:r>
            <a:r>
              <a:rPr lang="en-US" dirty="0" smtClean="0"/>
              <a:t> and </a:t>
            </a:r>
            <a:r>
              <a:rPr lang="en-US" dirty="0" smtClean="0">
                <a:solidFill>
                  <a:srgbClr val="0000FF"/>
                </a:solidFill>
              </a:rPr>
              <a:t>300</a:t>
            </a:r>
            <a:r>
              <a:rPr lang="en-US" dirty="0" smtClean="0"/>
              <a:t>. Divide the larger number by the smaller number and note the remainder. </a:t>
            </a:r>
          </a:p>
          <a:p>
            <a:endParaRPr lang="en-US" dirty="0" smtClean="0"/>
          </a:p>
          <a:p>
            <a:endParaRPr lang="en-US" dirty="0" smtClean="0"/>
          </a:p>
          <a:p>
            <a:r>
              <a:rPr lang="en-US" dirty="0" smtClean="0"/>
              <a:t>Our next division will use the remainder that we just found, 36, and the original divisor, 88.</a:t>
            </a:r>
            <a:endParaRPr lang="en-US" dirty="0"/>
          </a:p>
        </p:txBody>
      </p:sp>
      <p:graphicFrame>
        <p:nvGraphicFramePr>
          <p:cNvPr id="22529" name="Object 1"/>
          <p:cNvGraphicFramePr>
            <a:graphicFrameLocks noChangeAspect="1"/>
          </p:cNvGraphicFramePr>
          <p:nvPr/>
        </p:nvGraphicFramePr>
        <p:xfrm>
          <a:off x="3886200" y="3657600"/>
          <a:ext cx="1447800" cy="914400"/>
        </p:xfrm>
        <a:graphic>
          <a:graphicData uri="http://schemas.openxmlformats.org/presentationml/2006/ole">
            <mc:AlternateContent xmlns:mc="http://schemas.openxmlformats.org/markup-compatibility/2006">
              <mc:Choice xmlns:v="urn:schemas-microsoft-com:vml" Requires="v">
                <p:oleObj spid="_x0000_s22553" name="Equation" r:id="rId3" imgW="1447560" imgH="914400" progId="Equation.DSMT4">
                  <p:embed/>
                </p:oleObj>
              </mc:Choice>
              <mc:Fallback>
                <p:oleObj name="Equation" r:id="rId3" imgW="1447560" imgH="9144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6200" y="3657600"/>
                        <a:ext cx="14478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Finding the GCD Using Euclid’s Algorithm (cont.)</a:t>
            </a:r>
            <a:endParaRPr lang="en-US" dirty="0"/>
          </a:p>
        </p:txBody>
      </p:sp>
      <p:sp>
        <p:nvSpPr>
          <p:cNvPr id="4" name="Content Placeholder 3"/>
          <p:cNvSpPr>
            <a:spLocks noGrp="1"/>
          </p:cNvSpPr>
          <p:nvPr>
            <p:ph idx="1"/>
          </p:nvPr>
        </p:nvSpPr>
        <p:spPr/>
        <p:txBody>
          <a:bodyPr>
            <a:normAutofit lnSpcReduction="10000"/>
          </a:bodyPr>
          <a:lstStyle/>
          <a:p>
            <a:r>
              <a:rPr lang="en-US" dirty="0" smtClean="0"/>
              <a:t>Again, divide the larger by the smaller and note the remainder. Continue until we get a remainder of zero. </a:t>
            </a:r>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Since </a:t>
            </a:r>
            <a:r>
              <a:rPr lang="en-US" dirty="0" smtClean="0">
                <a:solidFill>
                  <a:srgbClr val="FF0000"/>
                </a:solidFill>
              </a:rPr>
              <a:t>4</a:t>
            </a:r>
            <a:r>
              <a:rPr lang="en-US" dirty="0" smtClean="0"/>
              <a:t> is the last nonzero remainder, it is the GCD of 88 and 300.</a:t>
            </a:r>
          </a:p>
          <a:p>
            <a:endParaRPr lang="en-US" dirty="0" smtClean="0"/>
          </a:p>
          <a:p>
            <a:endParaRPr lang="en-US" dirty="0"/>
          </a:p>
        </p:txBody>
      </p:sp>
      <p:graphicFrame>
        <p:nvGraphicFramePr>
          <p:cNvPr id="21506" name="Object 2"/>
          <p:cNvGraphicFramePr>
            <a:graphicFrameLocks noChangeAspect="1"/>
          </p:cNvGraphicFramePr>
          <p:nvPr/>
        </p:nvGraphicFramePr>
        <p:xfrm>
          <a:off x="3813506" y="2209800"/>
          <a:ext cx="1435100" cy="914400"/>
        </p:xfrm>
        <a:graphic>
          <a:graphicData uri="http://schemas.openxmlformats.org/presentationml/2006/ole">
            <mc:AlternateContent xmlns:mc="http://schemas.openxmlformats.org/markup-compatibility/2006">
              <mc:Choice xmlns:v="urn:schemas-microsoft-com:vml" Requires="v">
                <p:oleObj spid="_x0000_s21578" name="Equation" r:id="rId3" imgW="1434960" imgH="914400" progId="Equation.DSMT4">
                  <p:embed/>
                </p:oleObj>
              </mc:Choice>
              <mc:Fallback>
                <p:oleObj name="Equation" r:id="rId3" imgW="1434960" imgH="914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3506" y="2209800"/>
                        <a:ext cx="1435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7" name="Object 3"/>
          <p:cNvGraphicFramePr>
            <a:graphicFrameLocks noChangeAspect="1"/>
          </p:cNvGraphicFramePr>
          <p:nvPr/>
        </p:nvGraphicFramePr>
        <p:xfrm>
          <a:off x="3812844" y="3124200"/>
          <a:ext cx="1257300" cy="901700"/>
        </p:xfrm>
        <a:graphic>
          <a:graphicData uri="http://schemas.openxmlformats.org/presentationml/2006/ole">
            <mc:AlternateContent xmlns:mc="http://schemas.openxmlformats.org/markup-compatibility/2006">
              <mc:Choice xmlns:v="urn:schemas-microsoft-com:vml" Requires="v">
                <p:oleObj spid="_x0000_s21579" name="Equation" r:id="rId5" imgW="1257120" imgH="901440" progId="Equation.DSMT4">
                  <p:embed/>
                </p:oleObj>
              </mc:Choice>
              <mc:Fallback>
                <p:oleObj name="Equation" r:id="rId5" imgW="1257120" imgH="9014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2844" y="3124200"/>
                        <a:ext cx="1257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8" name="Object 4"/>
          <p:cNvGraphicFramePr>
            <a:graphicFrameLocks noChangeAspect="1"/>
          </p:cNvGraphicFramePr>
          <p:nvPr/>
        </p:nvGraphicFramePr>
        <p:xfrm>
          <a:off x="3810000" y="4114800"/>
          <a:ext cx="1104900" cy="914400"/>
        </p:xfrm>
        <a:graphic>
          <a:graphicData uri="http://schemas.openxmlformats.org/presentationml/2006/ole">
            <mc:AlternateContent xmlns:mc="http://schemas.openxmlformats.org/markup-compatibility/2006">
              <mc:Choice xmlns:v="urn:schemas-microsoft-com:vml" Requires="v">
                <p:oleObj spid="_x0000_s21580" name="Equation" r:id="rId7" imgW="1104840" imgH="914400" progId="Equation.DSMT4">
                  <p:embed/>
                </p:oleObj>
              </mc:Choice>
              <mc:Fallback>
                <p:oleObj name="Equation" r:id="rId7" imgW="1104840" imgH="9144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10000" y="4114800"/>
                        <a:ext cx="11049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0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Relatively Prime Numbers Using Euclid’s Algorithm  </a:t>
            </a:r>
            <a:endParaRPr lang="en-US" dirty="0"/>
          </a:p>
        </p:txBody>
      </p:sp>
      <p:sp>
        <p:nvSpPr>
          <p:cNvPr id="3" name="Content Placeholder 2"/>
          <p:cNvSpPr>
            <a:spLocks noGrp="1"/>
          </p:cNvSpPr>
          <p:nvPr>
            <p:ph idx="1"/>
          </p:nvPr>
        </p:nvSpPr>
        <p:spPr>
          <a:xfrm>
            <a:off x="457200" y="1280160"/>
            <a:ext cx="8229600" cy="4832092"/>
          </a:xfrm>
        </p:spPr>
        <p:txBody>
          <a:bodyPr>
            <a:spAutoFit/>
          </a:bodyPr>
          <a:lstStyle/>
          <a:p>
            <a:r>
              <a:rPr lang="en-US" dirty="0" smtClean="0"/>
              <a:t>Use Euclid’s Algorithm to show that </a:t>
            </a:r>
            <a:r>
              <a:rPr lang="en-US" dirty="0" smtClean="0">
                <a:solidFill>
                  <a:srgbClr val="0000FF"/>
                </a:solidFill>
              </a:rPr>
              <a:t>88</a:t>
            </a:r>
            <a:r>
              <a:rPr lang="en-US" dirty="0" smtClean="0"/>
              <a:t> and </a:t>
            </a:r>
            <a:r>
              <a:rPr lang="en-US" dirty="0" smtClean="0">
                <a:solidFill>
                  <a:srgbClr val="0000FF"/>
                </a:solidFill>
              </a:rPr>
              <a:t>17</a:t>
            </a:r>
            <a:r>
              <a:rPr lang="en-US" dirty="0" smtClean="0"/>
              <a:t> are relatively prime. </a:t>
            </a:r>
          </a:p>
          <a:p>
            <a:r>
              <a:rPr lang="en-US" b="1" dirty="0" smtClean="0"/>
              <a:t>Solution </a:t>
            </a:r>
          </a:p>
          <a:p>
            <a:r>
              <a:rPr lang="en-US" dirty="0" smtClean="0"/>
              <a:t>Divide the larger number by the smaller number and note the remainder.</a:t>
            </a:r>
          </a:p>
          <a:p>
            <a:endParaRPr lang="en-US" dirty="0" smtClean="0"/>
          </a:p>
          <a:p>
            <a:endParaRPr lang="en-US" dirty="0" smtClean="0"/>
          </a:p>
          <a:p>
            <a:r>
              <a:rPr lang="en-US" dirty="0" smtClean="0"/>
              <a:t>Our next division will use the remainder we just found and the divisor. Repeat this process until the remainder is zero.  </a:t>
            </a:r>
            <a:endParaRPr lang="en-US" dirty="0">
              <a:solidFill>
                <a:srgbClr val="000099"/>
              </a:solidFill>
            </a:endParaRPr>
          </a:p>
        </p:txBody>
      </p:sp>
      <p:graphicFrame>
        <p:nvGraphicFramePr>
          <p:cNvPr id="20481" name="Object 1"/>
          <p:cNvGraphicFramePr>
            <a:graphicFrameLocks noChangeAspect="1"/>
          </p:cNvGraphicFramePr>
          <p:nvPr/>
        </p:nvGraphicFramePr>
        <p:xfrm>
          <a:off x="3962400" y="3714464"/>
          <a:ext cx="1244600" cy="914400"/>
        </p:xfrm>
        <a:graphic>
          <a:graphicData uri="http://schemas.openxmlformats.org/presentationml/2006/ole">
            <mc:AlternateContent xmlns:mc="http://schemas.openxmlformats.org/markup-compatibility/2006">
              <mc:Choice xmlns:v="urn:schemas-microsoft-com:vml" Requires="v">
                <p:oleObj spid="_x0000_s20505" name="Equation" r:id="rId3" imgW="1244520" imgH="914400" progId="Equation.DSMT4">
                  <p:embed/>
                </p:oleObj>
              </mc:Choice>
              <mc:Fallback>
                <p:oleObj name="Equation" r:id="rId3" imgW="1244520" imgH="9144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2400" y="3714464"/>
                        <a:ext cx="12446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Relatively Prime Numbers Using Euclid’s Algorithm (cont.)</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The last nonzero remainder is 1, so the GCD of 88 and 17 is </a:t>
            </a:r>
            <a:r>
              <a:rPr lang="en-US" dirty="0" smtClean="0">
                <a:solidFill>
                  <a:srgbClr val="FF0000"/>
                </a:solidFill>
              </a:rPr>
              <a:t>1</a:t>
            </a:r>
            <a:r>
              <a:rPr lang="en-US" dirty="0" smtClean="0"/>
              <a:t>, which means that these numbers are relatively prime. </a:t>
            </a:r>
            <a:endParaRPr lang="en-US" dirty="0"/>
          </a:p>
        </p:txBody>
      </p:sp>
      <p:graphicFrame>
        <p:nvGraphicFramePr>
          <p:cNvPr id="11271" name="Object 7"/>
          <p:cNvGraphicFramePr>
            <a:graphicFrameLocks noChangeAspect="1"/>
          </p:cNvGraphicFramePr>
          <p:nvPr/>
        </p:nvGraphicFramePr>
        <p:xfrm>
          <a:off x="4038600" y="1357952"/>
          <a:ext cx="1079500" cy="914400"/>
        </p:xfrm>
        <a:graphic>
          <a:graphicData uri="http://schemas.openxmlformats.org/presentationml/2006/ole">
            <mc:AlternateContent xmlns:mc="http://schemas.openxmlformats.org/markup-compatibility/2006">
              <mc:Choice xmlns:v="urn:schemas-microsoft-com:vml" Requires="v">
                <p:oleObj spid="_x0000_s11343" name="Equation" r:id="rId3" imgW="1079280" imgH="914400" progId="Equation.DSMT4">
                  <p:embed/>
                </p:oleObj>
              </mc:Choice>
              <mc:Fallback>
                <p:oleObj name="Equation" r:id="rId3" imgW="1079280" imgH="91440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8600" y="1357952"/>
                        <a:ext cx="10795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4044950" y="2389496"/>
          <a:ext cx="1054100" cy="901700"/>
        </p:xfrm>
        <a:graphic>
          <a:graphicData uri="http://schemas.openxmlformats.org/presentationml/2006/ole">
            <mc:AlternateContent xmlns:mc="http://schemas.openxmlformats.org/markup-compatibility/2006">
              <mc:Choice xmlns:v="urn:schemas-microsoft-com:vml" Requires="v">
                <p:oleObj spid="_x0000_s11344" name="Equation" r:id="rId5" imgW="1054080" imgH="901440" progId="Equation.DSMT4">
                  <p:embed/>
                </p:oleObj>
              </mc:Choice>
              <mc:Fallback>
                <p:oleObj name="Equation" r:id="rId5" imgW="1054080" imgH="90144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44950" y="2389496"/>
                        <a:ext cx="1054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4044950" y="3388056"/>
          <a:ext cx="1054100" cy="914400"/>
        </p:xfrm>
        <a:graphic>
          <a:graphicData uri="http://schemas.openxmlformats.org/presentationml/2006/ole">
            <mc:AlternateContent xmlns:mc="http://schemas.openxmlformats.org/markup-compatibility/2006">
              <mc:Choice xmlns:v="urn:schemas-microsoft-com:vml" Requires="v">
                <p:oleObj spid="_x0000_s11345" name="Equation" r:id="rId7" imgW="1054080" imgH="914400" progId="Equation.DSMT4">
                  <p:embed/>
                </p:oleObj>
              </mc:Choice>
              <mc:Fallback>
                <p:oleObj name="Equation" r:id="rId7" imgW="1054080" imgH="9144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44950" y="3388056"/>
                        <a:ext cx="1054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Euclid’s Proof of Infinitely Many Primes </a:t>
            </a:r>
            <a:br>
              <a:rPr lang="en-US" dirty="0" smtClean="0"/>
            </a:br>
            <a:r>
              <a:rPr lang="en-US" dirty="0" smtClean="0"/>
              <a:t>(A Summary)</a:t>
            </a:r>
            <a:endParaRPr lang="en-US" dirty="0"/>
          </a:p>
        </p:txBody>
      </p:sp>
      <p:sp>
        <p:nvSpPr>
          <p:cNvPr id="3" name="Content Placeholder 2"/>
          <p:cNvSpPr>
            <a:spLocks noGrp="1"/>
          </p:cNvSpPr>
          <p:nvPr>
            <p:ph idx="1"/>
          </p:nvPr>
        </p:nvSpPr>
        <p:spPr/>
        <p:txBody>
          <a:bodyPr/>
          <a:lstStyle/>
          <a:p>
            <a:pPr marL="514350" indent="-514350">
              <a:buFont typeface="Arial" panose="020B0604020202020204" pitchFamily="34" charset="0"/>
              <a:buChar char="•"/>
            </a:pPr>
            <a:r>
              <a:rPr lang="en-US" dirty="0" smtClean="0"/>
              <a:t>Suppose that </a:t>
            </a:r>
            <a:r>
              <a:rPr lang="en-US" i="1" dirty="0" smtClean="0"/>
              <a:t>p</a:t>
            </a:r>
            <a:r>
              <a:rPr lang="en-US" baseline="-25000" dirty="0" smtClean="0"/>
              <a:t>1</a:t>
            </a:r>
            <a:r>
              <a:rPr lang="en-US" dirty="0" smtClean="0"/>
              <a:t>, </a:t>
            </a:r>
            <a:r>
              <a:rPr lang="en-US" i="1" dirty="0" smtClean="0"/>
              <a:t>p</a:t>
            </a:r>
            <a:r>
              <a:rPr lang="en-US" baseline="-25000" dirty="0" smtClean="0"/>
              <a:t>2</a:t>
            </a:r>
            <a:r>
              <a:rPr lang="en-US" dirty="0" smtClean="0"/>
              <a:t>, </a:t>
            </a:r>
            <a:r>
              <a:rPr lang="en-US" i="1" dirty="0" smtClean="0"/>
              <a:t>p</a:t>
            </a:r>
            <a:r>
              <a:rPr lang="en-US" baseline="-25000" dirty="0" smtClean="0"/>
              <a:t>3</a:t>
            </a:r>
            <a:r>
              <a:rPr lang="en-US" dirty="0" smtClean="0"/>
              <a:t>, …, </a:t>
            </a:r>
            <a:r>
              <a:rPr lang="en-US" i="1" dirty="0" err="1" smtClean="0"/>
              <a:t>p</a:t>
            </a:r>
            <a:r>
              <a:rPr lang="en-US" i="1" baseline="-25000" dirty="0" err="1" smtClean="0"/>
              <a:t>k</a:t>
            </a:r>
            <a:r>
              <a:rPr lang="en-US" dirty="0" smtClean="0"/>
              <a:t> is a complete, finite list of all the prime numbers that exist.</a:t>
            </a:r>
          </a:p>
          <a:p>
            <a:pPr marL="514350" indent="-514350">
              <a:buFont typeface="Arial" panose="020B0604020202020204" pitchFamily="34" charset="0"/>
              <a:buChar char="•"/>
            </a:pPr>
            <a:r>
              <a:rPr lang="en-US" dirty="0" smtClean="0"/>
              <a:t>Take a look at the number </a:t>
            </a:r>
            <a:r>
              <a:rPr lang="en-US" i="1" dirty="0" smtClean="0"/>
              <a:t>n</a:t>
            </a:r>
            <a:r>
              <a:rPr lang="en-US" dirty="0" smtClean="0"/>
              <a:t>, the number you get by multiplying all of those primes together and adding 1.</a:t>
            </a:r>
          </a:p>
          <a:p>
            <a:pPr algn="ctr"/>
            <a:r>
              <a:rPr lang="en-US" i="1" dirty="0" smtClean="0"/>
              <a:t>n</a:t>
            </a:r>
            <a:r>
              <a:rPr lang="en-US" dirty="0" smtClean="0"/>
              <a:t> = </a:t>
            </a:r>
            <a:r>
              <a:rPr lang="en-US" i="1" dirty="0" smtClean="0"/>
              <a:t>p</a:t>
            </a:r>
            <a:r>
              <a:rPr lang="en-US" baseline="-25000" dirty="0" smtClean="0"/>
              <a:t>1</a:t>
            </a:r>
            <a:r>
              <a:rPr lang="en-US" dirty="0" smtClean="0"/>
              <a:t> </a:t>
            </a:r>
            <a:r>
              <a:rPr lang="en-US" dirty="0" smtClean="0">
                <a:sym typeface="Symbol"/>
              </a:rPr>
              <a:t></a:t>
            </a:r>
            <a:r>
              <a:rPr lang="en-US" dirty="0" smtClean="0"/>
              <a:t> </a:t>
            </a:r>
            <a:r>
              <a:rPr lang="en-US" i="1" dirty="0" smtClean="0"/>
              <a:t>p</a:t>
            </a:r>
            <a:r>
              <a:rPr lang="en-US" baseline="-25000" dirty="0" smtClean="0"/>
              <a:t>2</a:t>
            </a:r>
            <a:r>
              <a:rPr lang="en-US" dirty="0" smtClean="0"/>
              <a:t> </a:t>
            </a:r>
            <a:r>
              <a:rPr lang="en-US" dirty="0">
                <a:sym typeface="Symbol"/>
              </a:rPr>
              <a:t></a:t>
            </a:r>
            <a:r>
              <a:rPr lang="en-US" dirty="0" smtClean="0"/>
              <a:t> </a:t>
            </a:r>
            <a:r>
              <a:rPr lang="en-US" i="1" dirty="0" smtClean="0"/>
              <a:t>p</a:t>
            </a:r>
            <a:r>
              <a:rPr lang="en-US" baseline="-25000" dirty="0" smtClean="0"/>
              <a:t>3</a:t>
            </a:r>
            <a:r>
              <a:rPr lang="en-US" dirty="0" smtClean="0"/>
              <a:t> </a:t>
            </a:r>
            <a:r>
              <a:rPr lang="en-US" dirty="0" smtClean="0">
                <a:sym typeface="Symbol"/>
              </a:rPr>
              <a:t></a:t>
            </a:r>
            <a:r>
              <a:rPr lang="en-US" dirty="0" smtClean="0"/>
              <a:t> </a:t>
            </a:r>
            <a:r>
              <a:rPr lang="en-US" i="1" dirty="0" err="1" smtClean="0"/>
              <a:t>p</a:t>
            </a:r>
            <a:r>
              <a:rPr lang="en-US" i="1" baseline="-25000" dirty="0" err="1" smtClean="0"/>
              <a:t>k</a:t>
            </a:r>
            <a:r>
              <a:rPr lang="en-US" dirty="0" smtClean="0"/>
              <a:t> + 1</a:t>
            </a:r>
          </a:p>
          <a:p>
            <a:pPr marL="514350" indent="-514350">
              <a:buFont typeface="Arial" panose="020B0604020202020204" pitchFamily="34" charset="0"/>
              <a:buChar char="•"/>
            </a:pPr>
            <a:r>
              <a:rPr lang="en-US" dirty="0" smtClean="0"/>
              <a:t>If </a:t>
            </a:r>
            <a:r>
              <a:rPr lang="en-US" i="1" dirty="0" smtClean="0"/>
              <a:t>n</a:t>
            </a:r>
            <a:r>
              <a:rPr lang="en-US" dirty="0" smtClean="0"/>
              <a:t> is composite, then it must have a prime divisor. Since </a:t>
            </a:r>
            <a:r>
              <a:rPr lang="en-US" i="1" dirty="0"/>
              <a:t>p</a:t>
            </a:r>
            <a:r>
              <a:rPr lang="en-US" baseline="-25000" dirty="0"/>
              <a:t>1</a:t>
            </a:r>
            <a:r>
              <a:rPr lang="en-US" dirty="0"/>
              <a:t>, </a:t>
            </a:r>
            <a:r>
              <a:rPr lang="en-US" i="1" dirty="0"/>
              <a:t>p</a:t>
            </a:r>
            <a:r>
              <a:rPr lang="en-US" baseline="-25000" dirty="0"/>
              <a:t>2</a:t>
            </a:r>
            <a:r>
              <a:rPr lang="en-US" dirty="0"/>
              <a:t>, </a:t>
            </a:r>
            <a:r>
              <a:rPr lang="en-US" i="1" dirty="0"/>
              <a:t>p</a:t>
            </a:r>
            <a:r>
              <a:rPr lang="en-US" baseline="-25000" dirty="0"/>
              <a:t>3</a:t>
            </a:r>
            <a:r>
              <a:rPr lang="en-US" dirty="0"/>
              <a:t>, …, </a:t>
            </a:r>
            <a:r>
              <a:rPr lang="en-US" i="1" dirty="0" err="1"/>
              <a:t>p</a:t>
            </a:r>
            <a:r>
              <a:rPr lang="en-US" i="1" baseline="-25000" dirty="0" err="1"/>
              <a:t>k</a:t>
            </a:r>
            <a:r>
              <a:rPr lang="en-US" dirty="0"/>
              <a:t> </a:t>
            </a:r>
            <a:r>
              <a:rPr lang="en-US" dirty="0" smtClean="0"/>
              <a:t>are all the primes that exist, the divisor must be one of the numbers in the list.</a:t>
            </a:r>
            <a:endParaRPr lang="en-US" dirty="0"/>
          </a:p>
          <a:p>
            <a:pPr marL="514350" indent="-514350">
              <a:buFont typeface="+mj-lt"/>
              <a:buAutoNum type="arabicPeriod" startAt="3"/>
            </a:pPr>
            <a:endParaRPr lang="en-US" dirty="0"/>
          </a:p>
        </p:txBody>
      </p:sp>
    </p:spTree>
    <p:extLst>
      <p:ext uri="{BB962C8B-B14F-4D97-AF65-F5344CB8AC3E}">
        <p14:creationId xmlns:p14="http://schemas.microsoft.com/office/powerpoint/2010/main" val="591018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Prime Numbers</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Prime Numbers</a:t>
            </a:r>
          </a:p>
          <a:p>
            <a:r>
              <a:rPr lang="en-US" dirty="0" smtClean="0">
                <a:solidFill>
                  <a:srgbClr val="000000"/>
                </a:solidFill>
              </a:rPr>
              <a:t>A </a:t>
            </a:r>
            <a:r>
              <a:rPr lang="en-US" b="1" dirty="0" smtClean="0">
                <a:solidFill>
                  <a:srgbClr val="C00000"/>
                </a:solidFill>
              </a:rPr>
              <a:t>prime number </a:t>
            </a:r>
            <a:r>
              <a:rPr lang="en-US" dirty="0" smtClean="0">
                <a:solidFill>
                  <a:srgbClr val="000000"/>
                </a:solidFill>
              </a:rPr>
              <a:t>is a positive integer that has precisely two divisors: 1 and itself.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Euclid’s Proof of Infinitely Many Primes </a:t>
            </a:r>
            <a:br>
              <a:rPr lang="en-US" dirty="0"/>
            </a:br>
            <a:r>
              <a:rPr lang="en-US" dirty="0"/>
              <a:t>(A Summary</a:t>
            </a:r>
            <a:r>
              <a:rPr lang="en-US" dirty="0" smtClean="0"/>
              <a:t>) (cont.)</a:t>
            </a:r>
            <a:endParaRPr lang="en-US" dirty="0"/>
          </a:p>
        </p:txBody>
      </p:sp>
      <p:sp>
        <p:nvSpPr>
          <p:cNvPr id="3" name="Content Placeholder 2"/>
          <p:cNvSpPr>
            <a:spLocks noGrp="1"/>
          </p:cNvSpPr>
          <p:nvPr>
            <p:ph idx="1"/>
          </p:nvPr>
        </p:nvSpPr>
        <p:spPr/>
        <p:txBody>
          <a:bodyPr/>
          <a:lstStyle/>
          <a:p>
            <a:pPr marL="514350" indent="-514350">
              <a:buFont typeface="Arial" panose="020B0604020202020204" pitchFamily="34" charset="0"/>
              <a:buChar char="•"/>
            </a:pPr>
            <a:r>
              <a:rPr lang="en-US" dirty="0" smtClean="0"/>
              <a:t>By our definition of </a:t>
            </a:r>
            <a:r>
              <a:rPr lang="en-US" i="1" dirty="0" smtClean="0"/>
              <a:t>n</a:t>
            </a:r>
            <a:r>
              <a:rPr lang="en-US" dirty="0" smtClean="0"/>
              <a:t>, there is a remainder of 1 when </a:t>
            </a:r>
            <a:r>
              <a:rPr lang="en-US" i="1" dirty="0" smtClean="0"/>
              <a:t>n</a:t>
            </a:r>
            <a:r>
              <a:rPr lang="en-US" dirty="0" smtClean="0"/>
              <a:t> is divided by any of the primes on the list. So the divisor cannot be on our finite list of primes.</a:t>
            </a:r>
          </a:p>
          <a:p>
            <a:pPr marL="514350" indent="-514350">
              <a:buFont typeface="Arial" panose="020B0604020202020204" pitchFamily="34" charset="0"/>
              <a:buChar char="•"/>
            </a:pPr>
            <a:r>
              <a:rPr lang="en-US" dirty="0" smtClean="0"/>
              <a:t>Therefore, </a:t>
            </a:r>
            <a:r>
              <a:rPr lang="en-US" i="1" dirty="0" smtClean="0"/>
              <a:t>n</a:t>
            </a:r>
            <a:r>
              <a:rPr lang="en-US" dirty="0" smtClean="0"/>
              <a:t> must be an even bigger prime that we left off the list.</a:t>
            </a:r>
          </a:p>
          <a:p>
            <a:pPr marL="514350" indent="-514350">
              <a:buFont typeface="Arial" panose="020B0604020202020204" pitchFamily="34" charset="0"/>
              <a:buChar char="•"/>
            </a:pPr>
            <a:r>
              <a:rPr lang="en-US" dirty="0" smtClean="0"/>
              <a:t>Because we can continue to play this game, there must be infinitely many primes.</a:t>
            </a:r>
            <a:endParaRPr lang="en-US" dirty="0"/>
          </a:p>
        </p:txBody>
      </p:sp>
    </p:spTree>
    <p:extLst>
      <p:ext uri="{BB962C8B-B14F-4D97-AF65-F5344CB8AC3E}">
        <p14:creationId xmlns:p14="http://schemas.microsoft.com/office/powerpoint/2010/main" val="2529142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Composite Numbers</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sp>
        <p:nvSpPr>
          <p:cNvPr id="4" name="Content Placeholder 2"/>
          <p:cNvSpPr txBox="1">
            <a:spLocks/>
          </p:cNvSpPr>
          <p:nvPr/>
        </p:nvSpPr>
        <p:spPr>
          <a:xfrm>
            <a:off x="457200" y="1280160"/>
            <a:ext cx="8229600" cy="2419124"/>
          </a:xfrm>
          <a:prstGeom prst="rect">
            <a:avLst/>
          </a:prstGeom>
          <a:solidFill>
            <a:srgbClr val="FFFFCC"/>
          </a:solidFill>
          <a:ln w="28575">
            <a:solidFill>
              <a:srgbClr val="000000"/>
            </a:solidFill>
          </a:ln>
        </p:spPr>
        <p:txBody>
          <a:bodyPr>
            <a:spAutoFit/>
          </a:bodyPr>
          <a:lstStyle/>
          <a:p>
            <a:pPr algn="ctr"/>
            <a:r>
              <a:rPr lang="en-US" sz="2800" b="1" dirty="0" smtClean="0">
                <a:solidFill>
                  <a:srgbClr val="000000"/>
                </a:solidFill>
              </a:rPr>
              <a:t>Composite Numbers</a:t>
            </a:r>
          </a:p>
          <a:p>
            <a:pPr lvl="0">
              <a:spcBef>
                <a:spcPct val="20000"/>
              </a:spcBef>
            </a:pPr>
            <a:r>
              <a:rPr lang="en-US" sz="2800" dirty="0" smtClean="0">
                <a:solidFill>
                  <a:srgbClr val="000000"/>
                </a:solidFill>
              </a:rPr>
              <a:t>A </a:t>
            </a:r>
            <a:r>
              <a:rPr lang="en-US" sz="2800" b="1" dirty="0" smtClean="0">
                <a:solidFill>
                  <a:srgbClr val="C00000"/>
                </a:solidFill>
              </a:rPr>
              <a:t>composite number </a:t>
            </a:r>
            <a:r>
              <a:rPr lang="en-US" sz="2800" dirty="0" smtClean="0">
                <a:solidFill>
                  <a:srgbClr val="000000"/>
                </a:solidFill>
              </a:rPr>
              <a:t>is a positive integer that has more than two divisors. </a:t>
            </a:r>
          </a:p>
          <a:p>
            <a:pPr lvl="0">
              <a:spcBef>
                <a:spcPct val="20000"/>
              </a:spcBef>
            </a:pPr>
            <a:r>
              <a:rPr lang="en-US" sz="2800" b="1" dirty="0" smtClean="0">
                <a:solidFill>
                  <a:srgbClr val="000000"/>
                </a:solidFill>
              </a:rPr>
              <a:t>Note:</a:t>
            </a:r>
            <a:r>
              <a:rPr lang="en-US" sz="2800" dirty="0" smtClean="0">
                <a:solidFill>
                  <a:srgbClr val="000000"/>
                </a:solidFill>
              </a:rPr>
              <a:t> The numbers 0 and 1 are neither prime nor composite. </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Sieve of Eratosthenes</a:t>
            </a:r>
            <a:endParaRPr lang="en-US" dirty="0"/>
          </a:p>
        </p:txBody>
      </p:sp>
      <p:sp>
        <p:nvSpPr>
          <p:cNvPr id="3" name="Content Placeholder 2"/>
          <p:cNvSpPr>
            <a:spLocks noGrp="1"/>
          </p:cNvSpPr>
          <p:nvPr>
            <p:ph idx="1"/>
          </p:nvPr>
        </p:nvSpPr>
        <p:spPr/>
        <p:txBody>
          <a:bodyPr/>
          <a:lstStyle/>
          <a:p>
            <a:endParaRPr lang="en-US" dirty="0"/>
          </a:p>
        </p:txBody>
      </p:sp>
      <p:sp>
        <p:nvSpPr>
          <p:cNvPr id="4" name="Content Placeholder 2"/>
          <p:cNvSpPr txBox="1">
            <a:spLocks/>
          </p:cNvSpPr>
          <p:nvPr/>
        </p:nvSpPr>
        <p:spPr>
          <a:xfrm>
            <a:off x="457200" y="1280160"/>
            <a:ext cx="8229600" cy="3970318"/>
          </a:xfrm>
          <a:prstGeom prst="rect">
            <a:avLst/>
          </a:prstGeom>
          <a:solidFill>
            <a:srgbClr val="FFFFCC"/>
          </a:solidFill>
          <a:ln w="28575">
            <a:solidFill>
              <a:srgbClr val="000000"/>
            </a:solidFill>
          </a:ln>
        </p:spPr>
        <p:txBody>
          <a:bodyPr>
            <a:spAutoFit/>
          </a:bodyPr>
          <a:lstStyle/>
          <a:p>
            <a:pPr algn="ctr"/>
            <a:r>
              <a:rPr lang="en-US" sz="2800" b="1" dirty="0" smtClean="0">
                <a:solidFill>
                  <a:srgbClr val="000000"/>
                </a:solidFill>
              </a:rPr>
              <a:t>Sieve of Eratosthenes</a:t>
            </a:r>
          </a:p>
          <a:p>
            <a:pPr marL="514350" indent="-514350">
              <a:buFont typeface="+mj-lt"/>
              <a:buAutoNum type="arabicPeriod"/>
            </a:pPr>
            <a:r>
              <a:rPr kumimoji="0" lang="en-US" sz="2800" i="0" u="none" strike="noStrike" kern="1200" cap="none" spc="0" normalizeH="0" baseline="0" noProof="0" dirty="0" smtClean="0">
                <a:ln>
                  <a:noFill/>
                </a:ln>
                <a:solidFill>
                  <a:srgbClr val="000000"/>
                </a:solidFill>
                <a:effectLst/>
                <a:uLnTx/>
                <a:uFillTx/>
                <a:latin typeface="+mn-lt"/>
                <a:ea typeface="+mn-ea"/>
                <a:cs typeface="+mn-cs"/>
              </a:rPr>
              <a:t>Write</a:t>
            </a:r>
            <a:r>
              <a:rPr kumimoji="0" lang="en-US" sz="2800" i="0" u="none" strike="noStrike" kern="1200" cap="none" spc="0" normalizeH="0" noProof="0" dirty="0" smtClean="0">
                <a:ln>
                  <a:noFill/>
                </a:ln>
                <a:solidFill>
                  <a:srgbClr val="000000"/>
                </a:solidFill>
                <a:effectLst/>
                <a:uLnTx/>
                <a:uFillTx/>
                <a:latin typeface="+mn-lt"/>
                <a:ea typeface="+mn-ea"/>
                <a:cs typeface="+mn-cs"/>
              </a:rPr>
              <a:t> out all positive integers up to </a:t>
            </a:r>
            <a:r>
              <a:rPr kumimoji="0" lang="en-US" sz="2800" i="1" u="none" strike="noStrike" kern="1200" cap="none" spc="0" normalizeH="0" noProof="0" dirty="0" smtClean="0">
                <a:ln>
                  <a:noFill/>
                </a:ln>
                <a:solidFill>
                  <a:srgbClr val="000000"/>
                </a:solidFill>
                <a:effectLst/>
                <a:uLnTx/>
                <a:uFillTx/>
                <a:latin typeface="+mn-lt"/>
                <a:ea typeface="+mn-ea"/>
                <a:cs typeface="+mn-cs"/>
              </a:rPr>
              <a:t>N</a:t>
            </a:r>
            <a:r>
              <a:rPr kumimoji="0" lang="en-US" sz="2800" u="none" strike="noStrike" kern="1200" cap="none" spc="0" normalizeH="0" noProof="0" dirty="0" smtClean="0">
                <a:ln>
                  <a:noFill/>
                </a:ln>
                <a:solidFill>
                  <a:srgbClr val="000000"/>
                </a:solidFill>
                <a:effectLst/>
                <a:uLnTx/>
                <a:uFillTx/>
                <a:latin typeface="+mn-lt"/>
                <a:ea typeface="+mn-ea"/>
                <a:cs typeface="+mn-cs"/>
              </a:rPr>
              <a:t>.</a:t>
            </a:r>
          </a:p>
          <a:p>
            <a:pPr marL="514350" indent="-514350">
              <a:buFont typeface="+mj-lt"/>
              <a:buAutoNum type="arabicPeriod"/>
            </a:pPr>
            <a:r>
              <a:rPr lang="en-US" sz="2800" i="0" baseline="0" dirty="0" smtClean="0">
                <a:solidFill>
                  <a:srgbClr val="000000"/>
                </a:solidFill>
              </a:rPr>
              <a:t>Starting</a:t>
            </a:r>
            <a:r>
              <a:rPr lang="en-US" sz="2800" i="0" dirty="0" smtClean="0">
                <a:solidFill>
                  <a:srgbClr val="000000"/>
                </a:solidFill>
              </a:rPr>
              <a:t> with 2, highlight the 2 and cross out all other multiples of 2.</a:t>
            </a:r>
          </a:p>
          <a:p>
            <a:pPr marL="514350" indent="-514350">
              <a:buFont typeface="+mj-lt"/>
              <a:buAutoNum type="arabicPeriod"/>
            </a:pPr>
            <a:r>
              <a:rPr kumimoji="0" lang="en-US" sz="2800" u="none" strike="noStrike" kern="1200" cap="none" spc="0" normalizeH="0" baseline="0" noProof="0" dirty="0" smtClean="0">
                <a:ln>
                  <a:noFill/>
                </a:ln>
                <a:solidFill>
                  <a:srgbClr val="000000"/>
                </a:solidFill>
                <a:effectLst/>
                <a:uLnTx/>
                <a:uFillTx/>
                <a:latin typeface="+mn-lt"/>
                <a:ea typeface="+mn-ea"/>
                <a:cs typeface="+mn-cs"/>
              </a:rPr>
              <a:t>The</a:t>
            </a:r>
            <a:r>
              <a:rPr kumimoji="0" lang="en-US" sz="2800" u="none" strike="noStrike" kern="1200" cap="none" spc="0" normalizeH="0" noProof="0" dirty="0" smtClean="0">
                <a:ln>
                  <a:noFill/>
                </a:ln>
                <a:solidFill>
                  <a:srgbClr val="000000"/>
                </a:solidFill>
                <a:effectLst/>
                <a:uLnTx/>
                <a:uFillTx/>
                <a:latin typeface="+mn-lt"/>
                <a:ea typeface="+mn-ea"/>
                <a:cs typeface="+mn-cs"/>
              </a:rPr>
              <a:t> next smallest number not crossed out is a prime number. Highlight this number and cross out all other multiples of this number.</a:t>
            </a:r>
          </a:p>
          <a:p>
            <a:pPr marL="514350" indent="-514350">
              <a:buFont typeface="+mj-lt"/>
              <a:buAutoNum type="arabicPeriod"/>
            </a:pPr>
            <a:r>
              <a:rPr lang="en-US" sz="2800" i="0" baseline="0" dirty="0" smtClean="0">
                <a:solidFill>
                  <a:srgbClr val="000000"/>
                </a:solidFill>
              </a:rPr>
              <a:t>Repeat Step 3 until all numbers are</a:t>
            </a:r>
            <a:r>
              <a:rPr lang="en-US" sz="2800" i="0" dirty="0" smtClean="0">
                <a:solidFill>
                  <a:srgbClr val="000000"/>
                </a:solidFill>
              </a:rPr>
              <a:t> either highlighted or crossed out.</a:t>
            </a:r>
            <a:endParaRPr kumimoji="0" lang="en-US" sz="2800" i="0" u="none" strike="noStrike" kern="1200" cap="none" spc="0" normalizeH="0" baseline="0" noProof="0" dirty="0">
              <a:ln>
                <a:noFill/>
              </a:ln>
              <a:solidFill>
                <a:srgbClr val="000000"/>
              </a:solidFill>
              <a:effectLst/>
              <a:uLnTx/>
              <a:uFillTx/>
              <a:latin typeface="+mn-lt"/>
              <a:ea typeface="+mn-ea"/>
              <a:cs typeface="+mn-cs"/>
            </a:endParaRPr>
          </a:p>
        </p:txBody>
      </p:sp>
    </p:spTree>
    <p:extLst>
      <p:ext uri="{BB962C8B-B14F-4D97-AF65-F5344CB8AC3E}">
        <p14:creationId xmlns:p14="http://schemas.microsoft.com/office/powerpoint/2010/main" val="19754585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Sieve of Eratosthenes for Numbers up to 101</a:t>
            </a:r>
            <a:endParaRPr lang="en-US" dirty="0"/>
          </a:p>
        </p:txBody>
      </p:sp>
      <p:pic>
        <p:nvPicPr>
          <p:cNvPr id="4" name="Content Placeholder 3" descr="Screen Clipping"/>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71002" y="1279525"/>
            <a:ext cx="5601996" cy="4572000"/>
          </a:xfrm>
        </p:spPr>
      </p:pic>
    </p:spTree>
    <p:extLst>
      <p:ext uri="{BB962C8B-B14F-4D97-AF65-F5344CB8AC3E}">
        <p14:creationId xmlns:p14="http://schemas.microsoft.com/office/powerpoint/2010/main" val="18710435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1: Divisibility Rules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68564238"/>
              </p:ext>
            </p:extLst>
          </p:nvPr>
        </p:nvGraphicFramePr>
        <p:xfrm>
          <a:off x="381000" y="1279525"/>
          <a:ext cx="8382000" cy="4436745"/>
        </p:xfrm>
        <a:graphic>
          <a:graphicData uri="http://schemas.openxmlformats.org/drawingml/2006/table">
            <a:tbl>
              <a:tblPr firstRow="1" bandRow="1">
                <a:tableStyleId>{5C22544A-7EE6-4342-B048-85BDC9FD1C3A}</a:tableStyleId>
              </a:tblPr>
              <a:tblGrid>
                <a:gridCol w="1117600"/>
                <a:gridCol w="3632200"/>
                <a:gridCol w="3632200"/>
              </a:tblGrid>
              <a:tr h="370840">
                <a:tc gridSpan="3">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 Divisibility Rules</a:t>
                      </a:r>
                      <a:endParaRPr lang="en-US" sz="2400" b="1" i="0" u="none" strike="noStrike" dirty="0">
                        <a:solidFill>
                          <a:schemeClr val="bg1"/>
                        </a:solidFill>
                        <a:latin typeface="Calibri"/>
                      </a:endParaRPr>
                    </a:p>
                  </a:txBody>
                  <a:tcPr marL="9525" marR="9525" marT="9525" marB="0" anchor="ctr"/>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r>
              <a:tr h="274320">
                <a:tc>
                  <a:txBody>
                    <a:bodyPr/>
                    <a:lstStyle/>
                    <a:p>
                      <a:pPr algn="ctr" fontAlgn="b"/>
                      <a:r>
                        <a:rPr lang="en-US" sz="2400" b="1" i="0" u="none" strike="noStrike" dirty="0">
                          <a:solidFill>
                            <a:srgbClr val="000000"/>
                          </a:solidFill>
                          <a:latin typeface="Calibri"/>
                        </a:rPr>
                        <a:t>Divisor</a:t>
                      </a:r>
                    </a:p>
                  </a:txBody>
                  <a:tcPr marL="9525" marR="9525" marT="9525" marB="0" anchor="ctr"/>
                </a:tc>
                <a:tc>
                  <a:txBody>
                    <a:bodyPr/>
                    <a:lstStyle/>
                    <a:p>
                      <a:pPr algn="ctr" fontAlgn="b"/>
                      <a:r>
                        <a:rPr lang="en-US" sz="2400" b="1" i="0" u="none" strike="noStrike" dirty="0">
                          <a:solidFill>
                            <a:srgbClr val="000000"/>
                          </a:solidFill>
                          <a:latin typeface="Calibri"/>
                        </a:rPr>
                        <a:t>Test</a:t>
                      </a:r>
                    </a:p>
                  </a:txBody>
                  <a:tcPr marL="9525" marR="9525" marT="9525" marB="0" anchor="ctr"/>
                </a:tc>
                <a:tc>
                  <a:txBody>
                    <a:bodyPr/>
                    <a:lstStyle/>
                    <a:p>
                      <a:pPr algn="ctr" fontAlgn="b"/>
                      <a:r>
                        <a:rPr lang="en-US" sz="2400" b="1" i="0" u="none" strike="noStrike" dirty="0">
                          <a:solidFill>
                            <a:srgbClr val="000000"/>
                          </a:solidFill>
                          <a:latin typeface="Calibri"/>
                        </a:rPr>
                        <a:t>Example</a:t>
                      </a:r>
                    </a:p>
                  </a:txBody>
                  <a:tcPr marL="9525" marR="9525" marT="9525" marB="0" anchor="ctr"/>
                </a:tc>
              </a:tr>
              <a:tr h="370840">
                <a:tc>
                  <a:txBody>
                    <a:bodyPr/>
                    <a:lstStyle/>
                    <a:p>
                      <a:pPr algn="ctr" fontAlgn="b"/>
                      <a:r>
                        <a:rPr lang="en-US" sz="2400" b="0" i="0" u="none" strike="noStrike">
                          <a:solidFill>
                            <a:srgbClr val="000000"/>
                          </a:solidFill>
                          <a:latin typeface="Calibri"/>
                        </a:rPr>
                        <a:t>2</a:t>
                      </a:r>
                    </a:p>
                  </a:txBody>
                  <a:tcPr marL="9525" marR="9525" marT="9525" marB="0" anchor="ctr"/>
                </a:tc>
                <a:tc>
                  <a:txBody>
                    <a:bodyPr/>
                    <a:lstStyle/>
                    <a:p>
                      <a:pPr algn="l" fontAlgn="b"/>
                      <a:r>
                        <a:rPr lang="en-US" sz="2400" b="0" i="0" u="none" strike="noStrike" dirty="0">
                          <a:solidFill>
                            <a:srgbClr val="000000"/>
                          </a:solidFill>
                          <a:latin typeface="Calibri"/>
                        </a:rPr>
                        <a:t>The number is even.</a:t>
                      </a:r>
                    </a:p>
                  </a:txBody>
                  <a:tcPr marL="9525" marR="9525" marT="9525" marB="0" anchor="ctr"/>
                </a:tc>
                <a:tc>
                  <a:txBody>
                    <a:bodyPr/>
                    <a:lstStyle/>
                    <a:p>
                      <a:pPr algn="l" fontAlgn="b"/>
                      <a:r>
                        <a:rPr lang="en-US" sz="2400" b="0" i="0" u="none" strike="noStrike" dirty="0">
                          <a:solidFill>
                            <a:srgbClr val="000000"/>
                          </a:solidFill>
                          <a:latin typeface="Calibri"/>
                        </a:rPr>
                        <a:t>The number 391,574 is divisible by 2 because it is even.</a:t>
                      </a:r>
                    </a:p>
                  </a:txBody>
                  <a:tcPr marL="9525" marR="9525" marT="9525" marB="0" anchor="ctr"/>
                </a:tc>
              </a:tr>
              <a:tr h="370840">
                <a:tc>
                  <a:txBody>
                    <a:bodyPr/>
                    <a:lstStyle/>
                    <a:p>
                      <a:pPr algn="ctr" fontAlgn="b"/>
                      <a:r>
                        <a:rPr lang="en-US" sz="2400" b="0" i="0" u="none" strike="noStrike">
                          <a:solidFill>
                            <a:srgbClr val="000000"/>
                          </a:solidFill>
                          <a:latin typeface="Calibri"/>
                        </a:rPr>
                        <a:t>3</a:t>
                      </a:r>
                    </a:p>
                  </a:txBody>
                  <a:tcPr marL="9525" marR="9525" marT="9525" marB="0" anchor="ctr"/>
                </a:tc>
                <a:tc>
                  <a:txBody>
                    <a:bodyPr/>
                    <a:lstStyle/>
                    <a:p>
                      <a:pPr algn="l" fontAlgn="b"/>
                      <a:r>
                        <a:rPr lang="en-US" sz="2400" b="0" i="0" u="none" strike="noStrike" dirty="0">
                          <a:solidFill>
                            <a:srgbClr val="000000"/>
                          </a:solidFill>
                          <a:latin typeface="Calibri"/>
                        </a:rPr>
                        <a:t>When the digits of the number are added together, the resulting number is divisible by 3.</a:t>
                      </a:r>
                    </a:p>
                  </a:txBody>
                  <a:tcPr marL="9525" marR="9525" marT="9525" marB="0" anchor="ctr"/>
                </a:tc>
                <a:tc>
                  <a:txBody>
                    <a:bodyPr/>
                    <a:lstStyle/>
                    <a:p>
                      <a:pPr algn="l" fontAlgn="b"/>
                      <a:r>
                        <a:rPr lang="en-US" sz="2400" b="0" i="0" u="none" strike="noStrike" dirty="0">
                          <a:solidFill>
                            <a:srgbClr val="000000"/>
                          </a:solidFill>
                          <a:latin typeface="Calibri"/>
                        </a:rPr>
                        <a:t>87,408 is divisible by 3 because 8 + 7 + 4 + 0 + 8 = 27 and 27 is divisible by 3.</a:t>
                      </a:r>
                    </a:p>
                  </a:txBody>
                  <a:tcPr marL="9525" marR="9525" marT="9525" marB="0" anchor="ctr"/>
                </a:tc>
              </a:tr>
              <a:tr h="370840">
                <a:tc>
                  <a:txBody>
                    <a:bodyPr/>
                    <a:lstStyle/>
                    <a:p>
                      <a:pPr algn="ctr" fontAlgn="b"/>
                      <a:r>
                        <a:rPr lang="en-US" sz="2400" b="0" i="0" u="none" strike="noStrike">
                          <a:solidFill>
                            <a:srgbClr val="000000"/>
                          </a:solidFill>
                          <a:latin typeface="Calibri"/>
                        </a:rPr>
                        <a:t>4</a:t>
                      </a:r>
                    </a:p>
                  </a:txBody>
                  <a:tcPr marL="9525" marR="9525" marT="9525" marB="0" anchor="ctr"/>
                </a:tc>
                <a:tc>
                  <a:txBody>
                    <a:bodyPr/>
                    <a:lstStyle/>
                    <a:p>
                      <a:pPr algn="l" fontAlgn="b"/>
                      <a:r>
                        <a:rPr lang="en-US" sz="2400" b="0" i="0" u="none" strike="noStrike" dirty="0">
                          <a:solidFill>
                            <a:srgbClr val="000000"/>
                          </a:solidFill>
                          <a:latin typeface="Calibri"/>
                        </a:rPr>
                        <a:t>The last 2 digits of the number form a number </a:t>
                      </a:r>
                      <a:r>
                        <a:rPr lang="en-US" sz="2400" b="0" i="0" u="none" strike="noStrike" dirty="0" smtClean="0">
                          <a:solidFill>
                            <a:srgbClr val="000000"/>
                          </a:solidFill>
                          <a:latin typeface="Calibri"/>
                        </a:rPr>
                        <a:t>divisible </a:t>
                      </a:r>
                      <a:r>
                        <a:rPr lang="en-US" sz="2400" b="0" i="0" u="none" strike="noStrike" dirty="0">
                          <a:solidFill>
                            <a:srgbClr val="000000"/>
                          </a:solidFill>
                          <a:latin typeface="Calibri"/>
                        </a:rPr>
                        <a:t>by 4.</a:t>
                      </a:r>
                    </a:p>
                  </a:txBody>
                  <a:tcPr marL="9525" marR="9525" marT="9525" marB="0" anchor="ctr"/>
                </a:tc>
                <a:tc>
                  <a:txBody>
                    <a:bodyPr/>
                    <a:lstStyle/>
                    <a:p>
                      <a:pPr algn="l" fontAlgn="b"/>
                      <a:r>
                        <a:rPr lang="en-US" sz="2400" b="0" i="0" u="none" strike="noStrike" dirty="0">
                          <a:solidFill>
                            <a:srgbClr val="000000"/>
                          </a:solidFill>
                          <a:latin typeface="Calibri"/>
                        </a:rPr>
                        <a:t>316 is divisible by 4 because 16 is divisible by 4.</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1: Divisibility Rules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57206319"/>
              </p:ext>
            </p:extLst>
          </p:nvPr>
        </p:nvGraphicFramePr>
        <p:xfrm>
          <a:off x="457200" y="1279525"/>
          <a:ext cx="8229600" cy="3329940"/>
        </p:xfrm>
        <a:graphic>
          <a:graphicData uri="http://schemas.openxmlformats.org/drawingml/2006/table">
            <a:tbl>
              <a:tblPr firstRow="1" bandRow="1">
                <a:tableStyleId>{5C22544A-7EE6-4342-B048-85BDC9FD1C3A}</a:tableStyleId>
              </a:tblPr>
              <a:tblGrid>
                <a:gridCol w="1097280"/>
                <a:gridCol w="3566160"/>
                <a:gridCol w="3566160"/>
              </a:tblGrid>
              <a:tr h="370840">
                <a:tc gridSpan="3">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 Divisibility Rules (cont.)</a:t>
                      </a:r>
                      <a:endParaRPr lang="en-US" sz="2400" b="1" i="0" u="none" strike="noStrike" dirty="0">
                        <a:solidFill>
                          <a:schemeClr val="bg1"/>
                        </a:solidFill>
                        <a:latin typeface="Calibri"/>
                      </a:endParaRPr>
                    </a:p>
                  </a:txBody>
                  <a:tcPr marL="9525" marR="9525" marT="9525" marB="0" anchor="ctr"/>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r>
              <a:tr h="274320">
                <a:tc>
                  <a:txBody>
                    <a:bodyPr/>
                    <a:lstStyle/>
                    <a:p>
                      <a:pPr algn="ctr" fontAlgn="b"/>
                      <a:r>
                        <a:rPr lang="en-US" sz="2400" b="1" i="0" u="none" strike="noStrike" dirty="0">
                          <a:solidFill>
                            <a:srgbClr val="000000"/>
                          </a:solidFill>
                          <a:latin typeface="Calibri"/>
                        </a:rPr>
                        <a:t>Divisor</a:t>
                      </a:r>
                    </a:p>
                  </a:txBody>
                  <a:tcPr marL="9525" marR="9525" marT="9525" marB="0" anchor="ctr"/>
                </a:tc>
                <a:tc>
                  <a:txBody>
                    <a:bodyPr/>
                    <a:lstStyle/>
                    <a:p>
                      <a:pPr algn="ctr" fontAlgn="b"/>
                      <a:r>
                        <a:rPr lang="en-US" sz="2400" b="1" i="0" u="none" strike="noStrike" dirty="0">
                          <a:solidFill>
                            <a:srgbClr val="000000"/>
                          </a:solidFill>
                          <a:latin typeface="Calibri"/>
                        </a:rPr>
                        <a:t>Test</a:t>
                      </a:r>
                    </a:p>
                  </a:txBody>
                  <a:tcPr marL="9525" marR="9525" marT="9525" marB="0" anchor="ctr"/>
                </a:tc>
                <a:tc>
                  <a:txBody>
                    <a:bodyPr/>
                    <a:lstStyle/>
                    <a:p>
                      <a:pPr algn="ctr" fontAlgn="b"/>
                      <a:r>
                        <a:rPr lang="en-US" sz="2400" b="1" i="0" u="none" strike="noStrike" dirty="0">
                          <a:solidFill>
                            <a:srgbClr val="000000"/>
                          </a:solidFill>
                          <a:latin typeface="Calibri"/>
                        </a:rPr>
                        <a:t>Example</a:t>
                      </a:r>
                    </a:p>
                  </a:txBody>
                  <a:tcPr marL="9525" marR="9525" marT="9525" marB="0" anchor="ctr"/>
                </a:tc>
              </a:tr>
              <a:tr h="370840">
                <a:tc>
                  <a:txBody>
                    <a:bodyPr/>
                    <a:lstStyle/>
                    <a:p>
                      <a:pPr algn="ctr" fontAlgn="b"/>
                      <a:r>
                        <a:rPr lang="en-US" sz="2400" b="0" i="0" u="none" strike="noStrike" dirty="0">
                          <a:solidFill>
                            <a:srgbClr val="000000"/>
                          </a:solidFill>
                          <a:latin typeface="Calibri"/>
                        </a:rPr>
                        <a:t>5</a:t>
                      </a:r>
                    </a:p>
                  </a:txBody>
                  <a:tcPr marL="9525" marR="9525" marT="9525" marB="0" anchor="ctr"/>
                </a:tc>
                <a:tc>
                  <a:txBody>
                    <a:bodyPr/>
                    <a:lstStyle/>
                    <a:p>
                      <a:pPr algn="l" fontAlgn="b"/>
                      <a:r>
                        <a:rPr lang="en-US" sz="2400" b="0" i="0" u="none" strike="noStrike">
                          <a:solidFill>
                            <a:srgbClr val="000000"/>
                          </a:solidFill>
                          <a:latin typeface="Calibri"/>
                        </a:rPr>
                        <a:t>The number ends in a 0 or a 5.</a:t>
                      </a:r>
                    </a:p>
                  </a:txBody>
                  <a:tcPr marL="9525" marR="9525" marT="9525" marB="0" anchor="ctr"/>
                </a:tc>
                <a:tc>
                  <a:txBody>
                    <a:bodyPr/>
                    <a:lstStyle/>
                    <a:p>
                      <a:pPr algn="l" fontAlgn="b"/>
                      <a:r>
                        <a:rPr lang="en-US" sz="2400" b="0" i="0" u="none" strike="noStrike">
                          <a:solidFill>
                            <a:srgbClr val="000000"/>
                          </a:solidFill>
                          <a:latin typeface="Calibri"/>
                        </a:rPr>
                        <a:t>29,345 is divisible by 5 because it ends in a 5.</a:t>
                      </a:r>
                    </a:p>
                  </a:txBody>
                  <a:tcPr marL="9525" marR="9525" marT="9525" marB="0" anchor="ctr"/>
                </a:tc>
              </a:tr>
              <a:tr h="370840">
                <a:tc>
                  <a:txBody>
                    <a:bodyPr/>
                    <a:lstStyle/>
                    <a:p>
                      <a:pPr algn="ctr" fontAlgn="b"/>
                      <a:r>
                        <a:rPr lang="en-US" sz="2400" b="0" i="0" u="none" strike="noStrike">
                          <a:solidFill>
                            <a:srgbClr val="000000"/>
                          </a:solidFill>
                          <a:latin typeface="Calibri"/>
                        </a:rPr>
                        <a:t>6</a:t>
                      </a:r>
                    </a:p>
                  </a:txBody>
                  <a:tcPr marL="9525" marR="9525" marT="9525" marB="0" anchor="ctr"/>
                </a:tc>
                <a:tc>
                  <a:txBody>
                    <a:bodyPr/>
                    <a:lstStyle/>
                    <a:p>
                      <a:pPr algn="l" fontAlgn="b"/>
                      <a:r>
                        <a:rPr lang="en-US" sz="2400" b="0" i="0" u="none" strike="noStrike">
                          <a:solidFill>
                            <a:srgbClr val="000000"/>
                          </a:solidFill>
                          <a:latin typeface="Calibri"/>
                        </a:rPr>
                        <a:t>The number is divisible by both 2 and 3.</a:t>
                      </a:r>
                    </a:p>
                  </a:txBody>
                  <a:tcPr marL="9525" marR="9525" marT="9525" marB="0" anchor="ctr"/>
                </a:tc>
                <a:tc>
                  <a:txBody>
                    <a:bodyPr/>
                    <a:lstStyle/>
                    <a:p>
                      <a:pPr algn="l" fontAlgn="b"/>
                      <a:r>
                        <a:rPr lang="en-US" sz="2400" b="0" i="0" u="none" strike="noStrike" dirty="0">
                          <a:solidFill>
                            <a:srgbClr val="000000"/>
                          </a:solidFill>
                          <a:latin typeface="Calibri"/>
                        </a:rPr>
                        <a:t>628,116 is divisible by 6 because it’s divisible by 2, </a:t>
                      </a:r>
                      <a:r>
                        <a:rPr lang="en-US" sz="2400" b="0" i="0" u="none" strike="noStrike" dirty="0" smtClean="0">
                          <a:solidFill>
                            <a:srgbClr val="000000"/>
                          </a:solidFill>
                          <a:latin typeface="Calibri"/>
                        </a:rPr>
                        <a:t>since it’s </a:t>
                      </a:r>
                      <a:r>
                        <a:rPr lang="en-US" sz="2400" b="0" i="0" u="none" strike="noStrike" dirty="0">
                          <a:solidFill>
                            <a:srgbClr val="000000"/>
                          </a:solidFill>
                          <a:latin typeface="Calibri"/>
                        </a:rPr>
                        <a:t>even, and 3, since 6 + 2 + 8 + 1 + 1 + 6 = 24 and 24 is divisible by 3.</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1421</TotalTime>
  <Words>2180</Words>
  <Application>Microsoft Office PowerPoint</Application>
  <PresentationFormat>On-screen Show (4:3)</PresentationFormat>
  <Paragraphs>214</Paragraphs>
  <Slides>40</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40</vt:i4>
      </vt:variant>
    </vt:vector>
  </HeadingPairs>
  <TitlesOfParts>
    <vt:vector size="46" baseType="lpstr">
      <vt:lpstr>Calibri</vt:lpstr>
      <vt:lpstr>Courier New</vt:lpstr>
      <vt:lpstr>Arial</vt:lpstr>
      <vt:lpstr>Symbol</vt:lpstr>
      <vt:lpstr>Office Theme</vt:lpstr>
      <vt:lpstr>Equation</vt:lpstr>
      <vt:lpstr>Section 14.1</vt:lpstr>
      <vt:lpstr> Objectives </vt:lpstr>
      <vt:lpstr>Prime Numbers</vt:lpstr>
      <vt:lpstr>Prime Numbers</vt:lpstr>
      <vt:lpstr>Composite Numbers</vt:lpstr>
      <vt:lpstr>Sieve of Eratosthenes</vt:lpstr>
      <vt:lpstr>Sieve of Eratosthenes for Numbers up to 101</vt:lpstr>
      <vt:lpstr>Table 1: Divisibility Rules</vt:lpstr>
      <vt:lpstr>Table 1: Divisibility Rules</vt:lpstr>
      <vt:lpstr>Table 1: Divisibility Rules</vt:lpstr>
      <vt:lpstr>Table 1: Divisibility Rules</vt:lpstr>
      <vt:lpstr>Example 1: Classifying a Number as Prime or Composite </vt:lpstr>
      <vt:lpstr>Example 1: Classifying a Number as Prime or Composite (cont.)</vt:lpstr>
      <vt:lpstr>Example 1: Classifying a Number as Prime or Composite (cont.)</vt:lpstr>
      <vt:lpstr>Example 1: Classifying a Number as Prime or Composite (cont.)</vt:lpstr>
      <vt:lpstr>Example 1: Classifying a Number as Prime or Composite (cont.)</vt:lpstr>
      <vt:lpstr>Example 1: Classifying a Number as Prime or Composite (cont.)</vt:lpstr>
      <vt:lpstr>Example 1: Classifying a Number as Prime or Composite (cont.)</vt:lpstr>
      <vt:lpstr>Skill Check #1 </vt:lpstr>
      <vt:lpstr>Fundamental Theorem of Arithmetic</vt:lpstr>
      <vt:lpstr>Example 2: Using a Factor Tree to Find a Prime Factorization </vt:lpstr>
      <vt:lpstr>Example 2: Using a Factor Tree to Find a Prime Factorization (cont.)</vt:lpstr>
      <vt:lpstr>Skill Check #2</vt:lpstr>
      <vt:lpstr>Example 3: Classifying a Number as Prime or Composite </vt:lpstr>
      <vt:lpstr>Example 3: Classifying a Number as Prime or Composite (cont.)</vt:lpstr>
      <vt:lpstr>Greatest Common Divisor (GCD)</vt:lpstr>
      <vt:lpstr>Example 4: GCD Using Factor Trees </vt:lpstr>
      <vt:lpstr>Example 4: GCD Using Factor Trees (cont.)</vt:lpstr>
      <vt:lpstr>Example 5: Using the GCD</vt:lpstr>
      <vt:lpstr>Example 5: Using the GCD (cont.)</vt:lpstr>
      <vt:lpstr>Example 5: Using the GCD (cont.)</vt:lpstr>
      <vt:lpstr>Example 5: Using the GCD (cont.)</vt:lpstr>
      <vt:lpstr>Example 5: Using the GCD (cont.)</vt:lpstr>
      <vt:lpstr>Steps for Using Euclid’s Algorithm</vt:lpstr>
      <vt:lpstr>Example 6: Finding the GCD Using Euclid’s Algorithm </vt:lpstr>
      <vt:lpstr>Example 6: Finding the GCD Using Euclid’s Algorithm (cont.)</vt:lpstr>
      <vt:lpstr>Example 7: Relatively Prime Numbers Using Euclid’s Algorithm  </vt:lpstr>
      <vt:lpstr>Example 7: Relatively Prime Numbers Using Euclid’s Algorithm (cont.)</vt:lpstr>
      <vt:lpstr>Euclid’s Proof of Infinitely Many Primes  (A Summary)</vt:lpstr>
      <vt:lpstr>Euclid’s Proof of Infinitely Many Primes  (A Summary)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232</cp:revision>
  <dcterms:created xsi:type="dcterms:W3CDTF">2013-04-26T14:43:13Z</dcterms:created>
  <dcterms:modified xsi:type="dcterms:W3CDTF">2017-08-03T18:41:59Z</dcterms:modified>
</cp:coreProperties>
</file>