
<file path=[Content_Types].xml><?xml version="1.0" encoding="utf-8"?>
<Types xmlns="http://schemas.openxmlformats.org/package/2006/content-types">
  <Default Extension="png" ContentType="image/png"/>
  <Default Extension="bin" ContentType="application/vnd.openxmlformats-officedocument.oleObject"/>
  <Default Extension="tmp" ContentType="image/png"/>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3"/>
  </p:notesMasterIdLst>
  <p:handoutMasterIdLst>
    <p:handoutMasterId r:id="rId34"/>
  </p:handoutMasterIdLst>
  <p:sldIdLst>
    <p:sldId id="256" r:id="rId2"/>
    <p:sldId id="257" r:id="rId3"/>
    <p:sldId id="285"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88" r:id="rId18"/>
    <p:sldId id="286" r:id="rId19"/>
    <p:sldId id="287" r:id="rId20"/>
    <p:sldId id="271" r:id="rId21"/>
    <p:sldId id="273" r:id="rId22"/>
    <p:sldId id="274" r:id="rId23"/>
    <p:sldId id="275" r:id="rId24"/>
    <p:sldId id="276" r:id="rId25"/>
    <p:sldId id="277" r:id="rId26"/>
    <p:sldId id="278" r:id="rId27"/>
    <p:sldId id="279" r:id="rId28"/>
    <p:sldId id="280" r:id="rId29"/>
    <p:sldId id="281" r:id="rId30"/>
    <p:sldId id="282" r:id="rId31"/>
    <p:sldId id="283" r:id="rId32"/>
  </p:sldIdLst>
  <p:sldSz cx="9144000" cy="6858000" type="screen4x3"/>
  <p:notesSz cx="6858000" cy="9144000"/>
  <p:embeddedFontLst>
    <p:embeddedFont>
      <p:font typeface="Calibri" panose="020F0502020204030204" pitchFamily="34" charset="0"/>
      <p:regular r:id="rId35"/>
      <p:bold r:id="rId36"/>
      <p:italic r:id="rId37"/>
      <p:boldItalic r:id="rId3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FF"/>
    <a:srgbClr val="000000"/>
    <a:srgbClr val="FF00FF"/>
    <a:srgbClr val="FFFFCC"/>
    <a:srgbClr val="CCFFCC"/>
    <a:srgbClr val="366092"/>
    <a:srgbClr val="00808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74" autoAdjust="0"/>
    <p:restoredTop sz="94709" autoAdjust="0"/>
  </p:normalViewPr>
  <p:slideViewPr>
    <p:cSldViewPr>
      <p:cViewPr varScale="1">
        <p:scale>
          <a:sx n="71" d="100"/>
          <a:sy n="71" d="100"/>
        </p:scale>
        <p:origin x="1452"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handoutMaster" Target="handoutMasters/handoutMaster1.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3.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font" Target="fonts/font4.fntdata"/></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5" Type="http://schemas.openxmlformats.org/officeDocument/2006/relationships/image" Target="../media/image36.wmf"/><Relationship Id="rId4" Type="http://schemas.openxmlformats.org/officeDocument/2006/relationships/image" Target="../media/image35.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5" Type="http://schemas.openxmlformats.org/officeDocument/2006/relationships/image" Target="../media/image41.wmf"/><Relationship Id="rId4" Type="http://schemas.openxmlformats.org/officeDocument/2006/relationships/image" Target="../media/image40.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 Id="rId6" Type="http://schemas.openxmlformats.org/officeDocument/2006/relationships/image" Target="../media/image47.wmf"/><Relationship Id="rId5" Type="http://schemas.openxmlformats.org/officeDocument/2006/relationships/image" Target="../media/image46.wmf"/><Relationship Id="rId4" Type="http://schemas.openxmlformats.org/officeDocument/2006/relationships/image" Target="../media/image45.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6" Type="http://schemas.openxmlformats.org/officeDocument/2006/relationships/image" Target="../media/image53.wmf"/><Relationship Id="rId5" Type="http://schemas.openxmlformats.org/officeDocument/2006/relationships/image" Target="../media/image52.wmf"/><Relationship Id="rId4" Type="http://schemas.openxmlformats.org/officeDocument/2006/relationships/image" Target="../media/image51.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 Id="rId6" Type="http://schemas.openxmlformats.org/officeDocument/2006/relationships/image" Target="../media/image59.wmf"/><Relationship Id="rId5" Type="http://schemas.openxmlformats.org/officeDocument/2006/relationships/image" Target="../media/image58.wmf"/><Relationship Id="rId4" Type="http://schemas.openxmlformats.org/officeDocument/2006/relationships/image" Target="../media/image57.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4"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5" Type="http://schemas.openxmlformats.org/officeDocument/2006/relationships/image" Target="../media/image18.wmf"/><Relationship Id="rId4"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6.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8.bin"/></Relationships>
</file>

<file path=ppt/slides/_rels/slide12.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10.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12.bin"/></Relationships>
</file>

<file path=ppt/slides/_rels/slide13.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5.wmf"/><Relationship Id="rId11" Type="http://schemas.openxmlformats.org/officeDocument/2006/relationships/oleObject" Target="../embeddings/oleObject17.bin"/><Relationship Id="rId5" Type="http://schemas.openxmlformats.org/officeDocument/2006/relationships/oleObject" Target="../embeddings/oleObject14.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6.bin"/></Relationships>
</file>

<file path=ppt/slides/_rels/slide14.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0.wmf"/><Relationship Id="rId5" Type="http://schemas.openxmlformats.org/officeDocument/2006/relationships/oleObject" Target="../embeddings/oleObject19.bin"/><Relationship Id="rId4" Type="http://schemas.openxmlformats.org/officeDocument/2006/relationships/image" Target="../media/image19.wmf"/></Relationships>
</file>

<file path=ppt/slides/_rels/slide15.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21.bin"/><Relationship Id="rId7"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3.wmf"/><Relationship Id="rId5" Type="http://schemas.openxmlformats.org/officeDocument/2006/relationships/oleObject" Target="../embeddings/oleObject22.bin"/><Relationship Id="rId4" Type="http://schemas.openxmlformats.org/officeDocument/2006/relationships/image" Target="../media/image22.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5.wmf"/></Relationships>
</file>

<file path=ppt/slides/_rels/slide17.xml.rels><?xml version="1.0" encoding="UTF-8" standalone="yes"?>
<Relationships xmlns="http://schemas.openxmlformats.org/package/2006/relationships"><Relationship Id="rId2" Type="http://schemas.openxmlformats.org/officeDocument/2006/relationships/image" Target="../media/image26.tmp"/><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8.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9.wmf"/></Relationships>
</file>

<file path=ppt/slides/_rels/slide24.xml.rels><?xml version="1.0" encoding="UTF-8" standalone="yes"?>
<Relationships xmlns="http://schemas.openxmlformats.org/package/2006/relationships"><Relationship Id="rId2" Type="http://schemas.openxmlformats.org/officeDocument/2006/relationships/image" Target="../media/image30.tmp"/><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31.wmf"/></Relationships>
</file>

<file path=ppt/slides/_rels/slide26.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6.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3.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5.wmf"/><Relationship Id="rId4" Type="http://schemas.openxmlformats.org/officeDocument/2006/relationships/image" Target="../media/image32.wmf"/><Relationship Id="rId9" Type="http://schemas.openxmlformats.org/officeDocument/2006/relationships/oleObject" Target="../embeddings/oleObject31.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33.bin"/><Relationship Id="rId7" Type="http://schemas.openxmlformats.org/officeDocument/2006/relationships/oleObject" Target="../embeddings/oleObject35.bin"/><Relationship Id="rId12" Type="http://schemas.openxmlformats.org/officeDocument/2006/relationships/image" Target="../media/image41.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8.wmf"/><Relationship Id="rId11" Type="http://schemas.openxmlformats.org/officeDocument/2006/relationships/oleObject" Target="../embeddings/oleObject37.bin"/><Relationship Id="rId5" Type="http://schemas.openxmlformats.org/officeDocument/2006/relationships/oleObject" Target="../embeddings/oleObject34.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6.bin"/></Relationships>
</file>

<file path=ppt/slides/_rels/slide29.xml.rels><?xml version="1.0" encoding="UTF-8" standalone="yes"?>
<Relationships xmlns="http://schemas.openxmlformats.org/package/2006/relationships"><Relationship Id="rId8" Type="http://schemas.openxmlformats.org/officeDocument/2006/relationships/image" Target="../media/image44.wmf"/><Relationship Id="rId13" Type="http://schemas.openxmlformats.org/officeDocument/2006/relationships/oleObject" Target="../embeddings/oleObject43.bin"/><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image" Target="../media/image46.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43.wmf"/><Relationship Id="rId11" Type="http://schemas.openxmlformats.org/officeDocument/2006/relationships/oleObject" Target="../embeddings/oleObject42.bin"/><Relationship Id="rId5" Type="http://schemas.openxmlformats.org/officeDocument/2006/relationships/oleObject" Target="../embeddings/oleObject39.bin"/><Relationship Id="rId10" Type="http://schemas.openxmlformats.org/officeDocument/2006/relationships/image" Target="../media/image45.wmf"/><Relationship Id="rId4" Type="http://schemas.openxmlformats.org/officeDocument/2006/relationships/image" Target="../media/image42.wmf"/><Relationship Id="rId9" Type="http://schemas.openxmlformats.org/officeDocument/2006/relationships/oleObject" Target="../embeddings/oleObject41.bin"/><Relationship Id="rId14" Type="http://schemas.openxmlformats.org/officeDocument/2006/relationships/image" Target="../media/image47.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50.wmf"/><Relationship Id="rId13" Type="http://schemas.openxmlformats.org/officeDocument/2006/relationships/oleObject" Target="../embeddings/oleObject49.bin"/><Relationship Id="rId3" Type="http://schemas.openxmlformats.org/officeDocument/2006/relationships/oleObject" Target="../embeddings/oleObject44.bin"/><Relationship Id="rId7" Type="http://schemas.openxmlformats.org/officeDocument/2006/relationships/oleObject" Target="../embeddings/oleObject46.bin"/><Relationship Id="rId12" Type="http://schemas.openxmlformats.org/officeDocument/2006/relationships/image" Target="../media/image52.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49.wmf"/><Relationship Id="rId11" Type="http://schemas.openxmlformats.org/officeDocument/2006/relationships/oleObject" Target="../embeddings/oleObject48.bin"/><Relationship Id="rId5" Type="http://schemas.openxmlformats.org/officeDocument/2006/relationships/oleObject" Target="../embeddings/oleObject45.bin"/><Relationship Id="rId10" Type="http://schemas.openxmlformats.org/officeDocument/2006/relationships/image" Target="../media/image51.wmf"/><Relationship Id="rId4" Type="http://schemas.openxmlformats.org/officeDocument/2006/relationships/image" Target="../media/image48.wmf"/><Relationship Id="rId9" Type="http://schemas.openxmlformats.org/officeDocument/2006/relationships/oleObject" Target="../embeddings/oleObject47.bin"/><Relationship Id="rId14" Type="http://schemas.openxmlformats.org/officeDocument/2006/relationships/image" Target="../media/image53.wmf"/></Relationships>
</file>

<file path=ppt/slides/_rels/slide31.xml.rels><?xml version="1.0" encoding="UTF-8" standalone="yes"?>
<Relationships xmlns="http://schemas.openxmlformats.org/package/2006/relationships"><Relationship Id="rId8" Type="http://schemas.openxmlformats.org/officeDocument/2006/relationships/image" Target="../media/image56.wmf"/><Relationship Id="rId13" Type="http://schemas.openxmlformats.org/officeDocument/2006/relationships/oleObject" Target="../embeddings/oleObject55.bin"/><Relationship Id="rId3" Type="http://schemas.openxmlformats.org/officeDocument/2006/relationships/oleObject" Target="../embeddings/oleObject50.bin"/><Relationship Id="rId7" Type="http://schemas.openxmlformats.org/officeDocument/2006/relationships/oleObject" Target="../embeddings/oleObject52.bin"/><Relationship Id="rId12" Type="http://schemas.openxmlformats.org/officeDocument/2006/relationships/image" Target="../media/image58.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55.wmf"/><Relationship Id="rId11" Type="http://schemas.openxmlformats.org/officeDocument/2006/relationships/oleObject" Target="../embeddings/oleObject54.bin"/><Relationship Id="rId5" Type="http://schemas.openxmlformats.org/officeDocument/2006/relationships/oleObject" Target="../embeddings/oleObject51.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53.bin"/><Relationship Id="rId14" Type="http://schemas.openxmlformats.org/officeDocument/2006/relationships/image" Target="../media/image59.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14.2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smtClean="0"/>
              <a:t>Modular Arithmetic</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Modular Operations </a:t>
            </a:r>
            <a:endParaRPr lang="en-US" dirty="0"/>
          </a:p>
        </p:txBody>
      </p:sp>
      <p:sp>
        <p:nvSpPr>
          <p:cNvPr id="3" name="Content Placeholder 2"/>
          <p:cNvSpPr>
            <a:spLocks noGrp="1"/>
          </p:cNvSpPr>
          <p:nvPr>
            <p:ph idx="1"/>
          </p:nvPr>
        </p:nvSpPr>
        <p:spPr/>
        <p:txBody>
          <a:bodyPr/>
          <a:lstStyle/>
          <a:p>
            <a:r>
              <a:rPr lang="en-US" dirty="0" smtClean="0"/>
              <a:t>Evaluate each of the following. </a:t>
            </a:r>
          </a:p>
          <a:p>
            <a:pPr>
              <a:tabLst>
                <a:tab pos="463550" algn="l"/>
              </a:tabLst>
            </a:pPr>
            <a:r>
              <a:rPr lang="da-DK" b="1" dirty="0" smtClean="0"/>
              <a:t>a.</a:t>
            </a:r>
            <a:r>
              <a:rPr lang="da-DK" dirty="0" smtClean="0"/>
              <a:t>	</a:t>
            </a:r>
            <a:r>
              <a:rPr lang="da-DK" dirty="0" smtClean="0">
                <a:solidFill>
                  <a:srgbClr val="0000FF"/>
                </a:solidFill>
              </a:rPr>
              <a:t>(12 + 7) mod 5 </a:t>
            </a:r>
          </a:p>
          <a:p>
            <a:pPr>
              <a:tabLst>
                <a:tab pos="463550" algn="l"/>
              </a:tabLst>
            </a:pPr>
            <a:r>
              <a:rPr lang="da-DK" b="1" dirty="0" smtClean="0"/>
              <a:t>b.</a:t>
            </a:r>
            <a:r>
              <a:rPr lang="da-DK" dirty="0" smtClean="0"/>
              <a:t>	</a:t>
            </a:r>
            <a:r>
              <a:rPr lang="da-DK" dirty="0" smtClean="0">
                <a:solidFill>
                  <a:srgbClr val="0000FF"/>
                </a:solidFill>
              </a:rPr>
              <a:t>(21 – 18) mod 6 </a:t>
            </a:r>
          </a:p>
          <a:p>
            <a:pPr>
              <a:tabLst>
                <a:tab pos="463550" algn="l"/>
              </a:tabLst>
            </a:pPr>
            <a:r>
              <a:rPr lang="da-DK" b="1" dirty="0" smtClean="0"/>
              <a:t>c.</a:t>
            </a:r>
            <a:r>
              <a:rPr lang="da-DK" dirty="0" smtClean="0"/>
              <a:t>	</a:t>
            </a:r>
            <a:r>
              <a:rPr lang="da-DK" dirty="0" smtClean="0">
                <a:solidFill>
                  <a:srgbClr val="0000FF"/>
                </a:solidFill>
              </a:rPr>
              <a:t>(35 ·22) mod 10 </a:t>
            </a:r>
          </a:p>
          <a:p>
            <a:r>
              <a:rPr lang="en-US" b="1" dirty="0" smtClean="0"/>
              <a:t>Solution </a:t>
            </a:r>
          </a:p>
          <a:p>
            <a:pPr>
              <a:tabLst>
                <a:tab pos="463550" algn="l"/>
              </a:tabLst>
            </a:pPr>
            <a:r>
              <a:rPr lang="en-US" b="1" dirty="0" smtClean="0"/>
              <a:t>a.</a:t>
            </a:r>
            <a:r>
              <a:rPr lang="en-US" dirty="0" smtClean="0"/>
              <a:t>	In order to calculate the sum of </a:t>
            </a:r>
            <a:r>
              <a:rPr lang="en-US" dirty="0" smtClean="0">
                <a:solidFill>
                  <a:srgbClr val="0000FF"/>
                </a:solidFill>
              </a:rPr>
              <a:t>(12 + 7) (mod 5)</a:t>
            </a:r>
            <a:r>
              <a:rPr lang="en-US" dirty="0" smtClean="0"/>
              <a:t>, we 	can either calculate (19) (mod 5) or we can calculate 	the individual pieces first and then add them 	together.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Modular Operations (cont.)</a:t>
            </a:r>
            <a:endParaRPr lang="en-US" dirty="0"/>
          </a:p>
        </p:txBody>
      </p:sp>
      <p:sp>
        <p:nvSpPr>
          <p:cNvPr id="3" name="Content Placeholder 2"/>
          <p:cNvSpPr>
            <a:spLocks noGrp="1"/>
          </p:cNvSpPr>
          <p:nvPr>
            <p:ph idx="1"/>
          </p:nvPr>
        </p:nvSpPr>
        <p:spPr>
          <a:xfrm>
            <a:off x="457200" y="1524000"/>
            <a:ext cx="8229600" cy="4572000"/>
          </a:xfrm>
        </p:spPr>
        <p:txBody>
          <a:bodyPr>
            <a:normAutofit/>
          </a:bodyPr>
          <a:lstStyle/>
          <a:p>
            <a:endParaRPr lang="en-US" dirty="0" smtClean="0"/>
          </a:p>
          <a:p>
            <a:endParaRPr lang="en-US" dirty="0" smtClean="0"/>
          </a:p>
          <a:p>
            <a:endParaRPr lang="en-US" dirty="0" smtClean="0"/>
          </a:p>
          <a:p>
            <a:r>
              <a:rPr lang="en-US" dirty="0" smtClean="0"/>
              <a:t>Since the numbers in this example are small, there is little difference between calculating </a:t>
            </a:r>
            <a:br>
              <a:rPr lang="en-US" dirty="0" smtClean="0"/>
            </a:br>
            <a:r>
              <a:rPr lang="en-US" dirty="0" smtClean="0"/>
              <a:t>(12 mod 5) + (7 mod 5) and 19 mod 5, although both return the same result. However, as we will see later, this way of breaking things down is useful with larger numbers. </a:t>
            </a:r>
            <a:endParaRPr lang="en-US" dirty="0"/>
          </a:p>
        </p:txBody>
      </p:sp>
      <p:graphicFrame>
        <p:nvGraphicFramePr>
          <p:cNvPr id="38915" name="Object 3"/>
          <p:cNvGraphicFramePr>
            <a:graphicFrameLocks noChangeAspect="1"/>
          </p:cNvGraphicFramePr>
          <p:nvPr>
            <p:extLst>
              <p:ext uri="{D42A27DB-BD31-4B8C-83A1-F6EECF244321}">
                <p14:modId xmlns:p14="http://schemas.microsoft.com/office/powerpoint/2010/main" val="191813611"/>
              </p:ext>
            </p:extLst>
          </p:nvPr>
        </p:nvGraphicFramePr>
        <p:xfrm>
          <a:off x="3850944" y="1890404"/>
          <a:ext cx="2146300" cy="469900"/>
        </p:xfrm>
        <a:graphic>
          <a:graphicData uri="http://schemas.openxmlformats.org/presentationml/2006/ole">
            <mc:AlternateContent xmlns:mc="http://schemas.openxmlformats.org/markup-compatibility/2006">
              <mc:Choice xmlns:v="urn:schemas-microsoft-com:vml" Requires="v">
                <p:oleObj spid="_x0000_s38955" name="Equation" r:id="rId3" imgW="2145960" imgH="469800" progId="Equation.DSMT4">
                  <p:embed/>
                </p:oleObj>
              </mc:Choice>
              <mc:Fallback>
                <p:oleObj name="Equation" r:id="rId3" imgW="214596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0944" y="1890404"/>
                        <a:ext cx="214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6" name="Object 4"/>
          <p:cNvGraphicFramePr>
            <a:graphicFrameLocks noChangeAspect="1"/>
          </p:cNvGraphicFramePr>
          <p:nvPr>
            <p:extLst>
              <p:ext uri="{D42A27DB-BD31-4B8C-83A1-F6EECF244321}">
                <p14:modId xmlns:p14="http://schemas.microsoft.com/office/powerpoint/2010/main" val="3277013885"/>
              </p:ext>
            </p:extLst>
          </p:nvPr>
        </p:nvGraphicFramePr>
        <p:xfrm>
          <a:off x="3850944" y="2459060"/>
          <a:ext cx="1689100" cy="469900"/>
        </p:xfrm>
        <a:graphic>
          <a:graphicData uri="http://schemas.openxmlformats.org/presentationml/2006/ole">
            <mc:AlternateContent xmlns:mc="http://schemas.openxmlformats.org/markup-compatibility/2006">
              <mc:Choice xmlns:v="urn:schemas-microsoft-com:vml" Requires="v">
                <p:oleObj spid="_x0000_s38956" name="Equation" r:id="rId5" imgW="1688760" imgH="469800" progId="Equation.DSMT4">
                  <p:embed/>
                </p:oleObj>
              </mc:Choice>
              <mc:Fallback>
                <p:oleObj name="Equation" r:id="rId5" imgW="168876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0944" y="2459060"/>
                        <a:ext cx="1689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7" name="Object 5"/>
          <p:cNvGraphicFramePr>
            <a:graphicFrameLocks noChangeAspect="1"/>
          </p:cNvGraphicFramePr>
          <p:nvPr>
            <p:extLst>
              <p:ext uri="{D42A27DB-BD31-4B8C-83A1-F6EECF244321}">
                <p14:modId xmlns:p14="http://schemas.microsoft.com/office/powerpoint/2010/main" val="3852633586"/>
              </p:ext>
            </p:extLst>
          </p:nvPr>
        </p:nvGraphicFramePr>
        <p:xfrm>
          <a:off x="1660856" y="1313788"/>
          <a:ext cx="2184400" cy="469900"/>
        </p:xfrm>
        <a:graphic>
          <a:graphicData uri="http://schemas.openxmlformats.org/presentationml/2006/ole">
            <mc:AlternateContent xmlns:mc="http://schemas.openxmlformats.org/markup-compatibility/2006">
              <mc:Choice xmlns:v="urn:schemas-microsoft-com:vml" Requires="v">
                <p:oleObj spid="_x0000_s38957" name="Equation" r:id="rId7" imgW="2184120" imgH="469800" progId="Equation.DSMT4">
                  <p:embed/>
                </p:oleObj>
              </mc:Choice>
              <mc:Fallback>
                <p:oleObj name="Equation" r:id="rId7" imgW="218412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60856" y="1313788"/>
                        <a:ext cx="2184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8" name="Object 6"/>
          <p:cNvGraphicFramePr>
            <a:graphicFrameLocks noChangeAspect="1"/>
          </p:cNvGraphicFramePr>
          <p:nvPr>
            <p:extLst>
              <p:ext uri="{D42A27DB-BD31-4B8C-83A1-F6EECF244321}">
                <p14:modId xmlns:p14="http://schemas.microsoft.com/office/powerpoint/2010/main" val="3052789546"/>
              </p:ext>
            </p:extLst>
          </p:nvPr>
        </p:nvGraphicFramePr>
        <p:xfrm>
          <a:off x="3850944" y="1295400"/>
          <a:ext cx="3606800" cy="469900"/>
        </p:xfrm>
        <a:graphic>
          <a:graphicData uri="http://schemas.openxmlformats.org/presentationml/2006/ole">
            <mc:AlternateContent xmlns:mc="http://schemas.openxmlformats.org/markup-compatibility/2006">
              <mc:Choice xmlns:v="urn:schemas-microsoft-com:vml" Requires="v">
                <p:oleObj spid="_x0000_s38958" name="Equation" r:id="rId9" imgW="3606480" imgH="469800" progId="Equation.DSMT4">
                  <p:embed/>
                </p:oleObj>
              </mc:Choice>
              <mc:Fallback>
                <p:oleObj name="Equation" r:id="rId9" imgW="360648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50944" y="1295400"/>
                        <a:ext cx="3606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9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Modular Operations (cont.)</a:t>
            </a:r>
            <a:endParaRPr lang="en-US" dirty="0"/>
          </a:p>
        </p:txBody>
      </p:sp>
      <p:sp>
        <p:nvSpPr>
          <p:cNvPr id="3" name="Content Placeholder 2"/>
          <p:cNvSpPr>
            <a:spLocks noGrp="1"/>
          </p:cNvSpPr>
          <p:nvPr>
            <p:ph idx="1"/>
          </p:nvPr>
        </p:nvSpPr>
        <p:spPr>
          <a:xfrm>
            <a:off x="457200" y="1280160"/>
            <a:ext cx="8229600" cy="1384995"/>
          </a:xfrm>
        </p:spPr>
        <p:txBody>
          <a:bodyPr>
            <a:spAutoFit/>
          </a:bodyPr>
          <a:lstStyle/>
          <a:p>
            <a:pPr>
              <a:tabLst>
                <a:tab pos="463550" algn="l"/>
              </a:tabLst>
            </a:pPr>
            <a:r>
              <a:rPr lang="en-US" b="1" dirty="0" smtClean="0"/>
              <a:t>b.</a:t>
            </a:r>
            <a:r>
              <a:rPr lang="en-US" dirty="0" smtClean="0"/>
              <a:t>	We can perform subtraction in the same manner as 	addition by calculating the individual pieces and 	then subtracting. </a:t>
            </a:r>
            <a:endParaRPr lang="en-US" dirty="0" smtClean="0">
              <a:solidFill>
                <a:srgbClr val="000099"/>
              </a:solidFill>
            </a:endParaRPr>
          </a:p>
        </p:txBody>
      </p:sp>
      <p:graphicFrame>
        <p:nvGraphicFramePr>
          <p:cNvPr id="37891" name="Object 3"/>
          <p:cNvGraphicFramePr>
            <a:graphicFrameLocks noChangeAspect="1"/>
          </p:cNvGraphicFramePr>
          <p:nvPr/>
        </p:nvGraphicFramePr>
        <p:xfrm>
          <a:off x="3837296" y="3478852"/>
          <a:ext cx="2171700" cy="469900"/>
        </p:xfrm>
        <a:graphic>
          <a:graphicData uri="http://schemas.openxmlformats.org/presentationml/2006/ole">
            <mc:AlternateContent xmlns:mc="http://schemas.openxmlformats.org/markup-compatibility/2006">
              <mc:Choice xmlns:v="urn:schemas-microsoft-com:vml" Requires="v">
                <p:oleObj spid="_x0000_s37931" name="Equation" r:id="rId3" imgW="2171520" imgH="469800" progId="Equation.DSMT4">
                  <p:embed/>
                </p:oleObj>
              </mc:Choice>
              <mc:Fallback>
                <p:oleObj name="Equation" r:id="rId3" imgW="217152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37296" y="3478852"/>
                        <a:ext cx="2171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3837296" y="4053196"/>
          <a:ext cx="1676400" cy="469900"/>
        </p:xfrm>
        <a:graphic>
          <a:graphicData uri="http://schemas.openxmlformats.org/presentationml/2006/ole">
            <mc:AlternateContent xmlns:mc="http://schemas.openxmlformats.org/markup-compatibility/2006">
              <mc:Choice xmlns:v="urn:schemas-microsoft-com:vml" Requires="v">
                <p:oleObj spid="_x0000_s37932" name="Equation" r:id="rId5" imgW="1676160" imgH="469800" progId="Equation.DSMT4">
                  <p:embed/>
                </p:oleObj>
              </mc:Choice>
              <mc:Fallback>
                <p:oleObj name="Equation" r:id="rId5" imgW="167616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37296" y="4053196"/>
                        <a:ext cx="1676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1524000" y="2895600"/>
          <a:ext cx="2298700" cy="469900"/>
        </p:xfrm>
        <a:graphic>
          <a:graphicData uri="http://schemas.openxmlformats.org/presentationml/2006/ole">
            <mc:AlternateContent xmlns:mc="http://schemas.openxmlformats.org/markup-compatibility/2006">
              <mc:Choice xmlns:v="urn:schemas-microsoft-com:vml" Requires="v">
                <p:oleObj spid="_x0000_s37933" name="Equation" r:id="rId7" imgW="2298600" imgH="469800" progId="Equation.DSMT4">
                  <p:embed/>
                </p:oleObj>
              </mc:Choice>
              <mc:Fallback>
                <p:oleObj name="Equation" r:id="rId7" imgW="229860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2895600"/>
                        <a:ext cx="2298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894" name="Object 6"/>
          <p:cNvGraphicFramePr>
            <a:graphicFrameLocks noChangeAspect="1"/>
          </p:cNvGraphicFramePr>
          <p:nvPr/>
        </p:nvGraphicFramePr>
        <p:xfrm>
          <a:off x="3837296" y="2882900"/>
          <a:ext cx="3797300" cy="469900"/>
        </p:xfrm>
        <a:graphic>
          <a:graphicData uri="http://schemas.openxmlformats.org/presentationml/2006/ole">
            <mc:AlternateContent xmlns:mc="http://schemas.openxmlformats.org/markup-compatibility/2006">
              <mc:Choice xmlns:v="urn:schemas-microsoft-com:vml" Requires="v">
                <p:oleObj spid="_x0000_s37934" name="Equation" r:id="rId9" imgW="3797280" imgH="469800" progId="Equation.DSMT4">
                  <p:embed/>
                </p:oleObj>
              </mc:Choice>
              <mc:Fallback>
                <p:oleObj name="Equation" r:id="rId9" imgW="379728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37296" y="2882900"/>
                        <a:ext cx="379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89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8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Modular Operations (cont.)</a:t>
            </a:r>
            <a:endParaRPr lang="en-US" dirty="0"/>
          </a:p>
        </p:txBody>
      </p:sp>
      <p:sp>
        <p:nvSpPr>
          <p:cNvPr id="3" name="Content Placeholder 2"/>
          <p:cNvSpPr>
            <a:spLocks noGrp="1"/>
          </p:cNvSpPr>
          <p:nvPr>
            <p:ph idx="1"/>
          </p:nvPr>
        </p:nvSpPr>
        <p:spPr/>
        <p:txBody>
          <a:bodyPr/>
          <a:lstStyle/>
          <a:p>
            <a:pPr>
              <a:tabLst>
                <a:tab pos="463550" algn="l"/>
              </a:tabLst>
            </a:pPr>
            <a:r>
              <a:rPr lang="en-US" b="1" dirty="0" smtClean="0"/>
              <a:t>c.	</a:t>
            </a:r>
            <a:r>
              <a:rPr lang="en-US" dirty="0" smtClean="0"/>
              <a:t>Multiplication is consistent with both addition and 	subtraction, in that you can find the modular 	</a:t>
            </a:r>
            <a:r>
              <a:rPr lang="en-US" dirty="0" err="1" smtClean="0"/>
              <a:t>congruences</a:t>
            </a:r>
            <a:r>
              <a:rPr lang="en-US" dirty="0" smtClean="0"/>
              <a:t> and then multiply. </a:t>
            </a:r>
            <a:endParaRPr lang="en-US" dirty="0"/>
          </a:p>
        </p:txBody>
      </p:sp>
      <p:graphicFrame>
        <p:nvGraphicFramePr>
          <p:cNvPr id="36867" name="Object 3"/>
          <p:cNvGraphicFramePr>
            <a:graphicFrameLocks noChangeAspect="1"/>
          </p:cNvGraphicFramePr>
          <p:nvPr/>
        </p:nvGraphicFramePr>
        <p:xfrm>
          <a:off x="3682052" y="3465204"/>
          <a:ext cx="2184400" cy="469900"/>
        </p:xfrm>
        <a:graphic>
          <a:graphicData uri="http://schemas.openxmlformats.org/presentationml/2006/ole">
            <mc:AlternateContent xmlns:mc="http://schemas.openxmlformats.org/markup-compatibility/2006">
              <mc:Choice xmlns:v="urn:schemas-microsoft-com:vml" Requires="v">
                <p:oleObj spid="_x0000_s36917" name="Equation" r:id="rId3" imgW="2184120" imgH="469800" progId="Equation.DSMT4">
                  <p:embed/>
                </p:oleObj>
              </mc:Choice>
              <mc:Fallback>
                <p:oleObj name="Equation" r:id="rId3" imgW="218412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82052" y="3465204"/>
                        <a:ext cx="2184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68" name="Object 4"/>
          <p:cNvGraphicFramePr>
            <a:graphicFrameLocks noChangeAspect="1"/>
          </p:cNvGraphicFramePr>
          <p:nvPr/>
        </p:nvGraphicFramePr>
        <p:xfrm>
          <a:off x="3682052" y="4052248"/>
          <a:ext cx="2032000" cy="469900"/>
        </p:xfrm>
        <a:graphic>
          <a:graphicData uri="http://schemas.openxmlformats.org/presentationml/2006/ole">
            <mc:AlternateContent xmlns:mc="http://schemas.openxmlformats.org/markup-compatibility/2006">
              <mc:Choice xmlns:v="urn:schemas-microsoft-com:vml" Requires="v">
                <p:oleObj spid="_x0000_s36918" name="Equation" r:id="rId5" imgW="2031840" imgH="469800" progId="Equation.DSMT4">
                  <p:embed/>
                </p:oleObj>
              </mc:Choice>
              <mc:Fallback>
                <p:oleObj name="Equation" r:id="rId5" imgW="203184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82052" y="4052248"/>
                        <a:ext cx="2032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3682052" y="4613892"/>
          <a:ext cx="1866900" cy="469900"/>
        </p:xfrm>
        <a:graphic>
          <a:graphicData uri="http://schemas.openxmlformats.org/presentationml/2006/ole">
            <mc:AlternateContent xmlns:mc="http://schemas.openxmlformats.org/markup-compatibility/2006">
              <mc:Choice xmlns:v="urn:schemas-microsoft-com:vml" Requires="v">
                <p:oleObj spid="_x0000_s36919" name="Equation" r:id="rId7" imgW="1866600" imgH="469800" progId="Equation.DSMT4">
                  <p:embed/>
                </p:oleObj>
              </mc:Choice>
              <mc:Fallback>
                <p:oleObj name="Equation" r:id="rId7" imgW="186660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82052" y="4613892"/>
                        <a:ext cx="1866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0" name="Object 6"/>
          <p:cNvGraphicFramePr>
            <a:graphicFrameLocks noChangeAspect="1"/>
          </p:cNvGraphicFramePr>
          <p:nvPr/>
        </p:nvGraphicFramePr>
        <p:xfrm>
          <a:off x="1317008" y="2887640"/>
          <a:ext cx="2336800" cy="469900"/>
        </p:xfrm>
        <a:graphic>
          <a:graphicData uri="http://schemas.openxmlformats.org/presentationml/2006/ole">
            <mc:AlternateContent xmlns:mc="http://schemas.openxmlformats.org/markup-compatibility/2006">
              <mc:Choice xmlns:v="urn:schemas-microsoft-com:vml" Requires="v">
                <p:oleObj spid="_x0000_s36920" name="Equation" r:id="rId9" imgW="2336760" imgH="469800" progId="Equation.DSMT4">
                  <p:embed/>
                </p:oleObj>
              </mc:Choice>
              <mc:Fallback>
                <p:oleObj name="Equation" r:id="rId9" imgW="233676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17008" y="2887640"/>
                        <a:ext cx="2336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3682052" y="2882900"/>
          <a:ext cx="3987800" cy="469900"/>
        </p:xfrm>
        <a:graphic>
          <a:graphicData uri="http://schemas.openxmlformats.org/presentationml/2006/ole">
            <mc:AlternateContent xmlns:mc="http://schemas.openxmlformats.org/markup-compatibility/2006">
              <mc:Choice xmlns:v="urn:schemas-microsoft-com:vml" Requires="v">
                <p:oleObj spid="_x0000_s36921" name="Equation" r:id="rId11" imgW="3987720" imgH="469800" progId="Equation.DSMT4">
                  <p:embed/>
                </p:oleObj>
              </mc:Choice>
              <mc:Fallback>
                <p:oleObj name="Equation" r:id="rId11" imgW="398772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82052" y="2882900"/>
                        <a:ext cx="398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6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Modular Addition</a:t>
            </a:r>
            <a:endParaRPr lang="en-US" dirty="0"/>
          </a:p>
        </p:txBody>
      </p:sp>
      <p:sp>
        <p:nvSpPr>
          <p:cNvPr id="3" name="Content Placeholder 2"/>
          <p:cNvSpPr>
            <a:spLocks noGrp="1"/>
          </p:cNvSpPr>
          <p:nvPr>
            <p:ph idx="1"/>
          </p:nvPr>
        </p:nvSpPr>
        <p:spPr/>
        <p:txBody>
          <a:bodyPr/>
          <a:lstStyle/>
          <a:p>
            <a:r>
              <a:rPr lang="en-US" dirty="0" smtClean="0"/>
              <a:t>Calculate each of the following and compare the answers. </a:t>
            </a:r>
          </a:p>
          <a:p>
            <a:pPr>
              <a:tabLst>
                <a:tab pos="463550" algn="l"/>
              </a:tabLst>
            </a:pPr>
            <a:r>
              <a:rPr lang="da-DK" b="1" dirty="0" smtClean="0"/>
              <a:t>a.</a:t>
            </a:r>
            <a:r>
              <a:rPr lang="da-DK" dirty="0" smtClean="0"/>
              <a:t>	</a:t>
            </a:r>
            <a:r>
              <a:rPr lang="da-DK" dirty="0" smtClean="0">
                <a:solidFill>
                  <a:srgbClr val="0000FF"/>
                </a:solidFill>
              </a:rPr>
              <a:t>(10 mod 4) + (17 mod 4) </a:t>
            </a:r>
          </a:p>
          <a:p>
            <a:pPr>
              <a:tabLst>
                <a:tab pos="463550" algn="l"/>
              </a:tabLst>
            </a:pPr>
            <a:r>
              <a:rPr lang="da-DK" b="1" dirty="0" smtClean="0"/>
              <a:t>b.</a:t>
            </a:r>
            <a:r>
              <a:rPr lang="da-DK" dirty="0" smtClean="0"/>
              <a:t>	</a:t>
            </a:r>
            <a:r>
              <a:rPr lang="da-DK" dirty="0" smtClean="0">
                <a:solidFill>
                  <a:srgbClr val="0000FF"/>
                </a:solidFill>
              </a:rPr>
              <a:t>(10 + 17) mod 4</a:t>
            </a:r>
          </a:p>
          <a:p>
            <a:r>
              <a:rPr lang="en-US" b="1" dirty="0" smtClean="0"/>
              <a:t>Solution </a:t>
            </a:r>
          </a:p>
          <a:p>
            <a:pPr>
              <a:tabLst>
                <a:tab pos="463550" algn="l"/>
              </a:tabLst>
            </a:pPr>
            <a:r>
              <a:rPr lang="en-US" b="1" dirty="0" smtClean="0"/>
              <a:t>a.</a:t>
            </a:r>
            <a:r>
              <a:rPr lang="en-US" dirty="0" smtClean="0"/>
              <a:t>	In order to find </a:t>
            </a:r>
            <a:r>
              <a:rPr lang="en-US" dirty="0" smtClean="0">
                <a:solidFill>
                  <a:srgbClr val="0000FF"/>
                </a:solidFill>
              </a:rPr>
              <a:t>(10 mod 4) + (17 mod 4)</a:t>
            </a:r>
            <a:r>
              <a:rPr lang="en-US" dirty="0" smtClean="0"/>
              <a:t>, we need to 	find each modulo first as we did in Example 3. </a:t>
            </a:r>
            <a:r>
              <a:rPr lang="da-DK" dirty="0" smtClean="0"/>
              <a:t> </a:t>
            </a:r>
            <a:endParaRPr lang="en-US" dirty="0"/>
          </a:p>
        </p:txBody>
      </p:sp>
      <p:graphicFrame>
        <p:nvGraphicFramePr>
          <p:cNvPr id="35843" name="Object 3"/>
          <p:cNvGraphicFramePr>
            <a:graphicFrameLocks noChangeAspect="1"/>
          </p:cNvGraphicFramePr>
          <p:nvPr/>
        </p:nvGraphicFramePr>
        <p:xfrm>
          <a:off x="5244152" y="5459104"/>
          <a:ext cx="1676400" cy="469900"/>
        </p:xfrm>
        <a:graphic>
          <a:graphicData uri="http://schemas.openxmlformats.org/presentationml/2006/ole">
            <mc:AlternateContent xmlns:mc="http://schemas.openxmlformats.org/markup-compatibility/2006">
              <mc:Choice xmlns:v="urn:schemas-microsoft-com:vml" Requires="v">
                <p:oleObj spid="_x0000_s35873" name="Equation" r:id="rId3" imgW="1676160" imgH="469800" progId="Equation.DSMT4">
                  <p:embed/>
                </p:oleObj>
              </mc:Choice>
              <mc:Fallback>
                <p:oleObj name="Equation" r:id="rId3" imgW="167616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44152" y="5459104"/>
                        <a:ext cx="1676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44" name="Object 4"/>
          <p:cNvGraphicFramePr>
            <a:graphicFrameLocks noChangeAspect="1"/>
          </p:cNvGraphicFramePr>
          <p:nvPr/>
        </p:nvGraphicFramePr>
        <p:xfrm>
          <a:off x="1676400" y="4876800"/>
          <a:ext cx="3530600" cy="469900"/>
        </p:xfrm>
        <a:graphic>
          <a:graphicData uri="http://schemas.openxmlformats.org/presentationml/2006/ole">
            <mc:AlternateContent xmlns:mc="http://schemas.openxmlformats.org/markup-compatibility/2006">
              <mc:Choice xmlns:v="urn:schemas-microsoft-com:vml" Requires="v">
                <p:oleObj spid="_x0000_s35874" name="Equation" r:id="rId5" imgW="3530520" imgH="469800" progId="Equation.DSMT4">
                  <p:embed/>
                </p:oleObj>
              </mc:Choice>
              <mc:Fallback>
                <p:oleObj name="Equation" r:id="rId5" imgW="353052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4876800"/>
                        <a:ext cx="3530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45" name="Object 5"/>
          <p:cNvGraphicFramePr>
            <a:graphicFrameLocks noChangeAspect="1"/>
          </p:cNvGraphicFramePr>
          <p:nvPr/>
        </p:nvGraphicFramePr>
        <p:xfrm>
          <a:off x="5244152" y="4864100"/>
          <a:ext cx="2146300" cy="469900"/>
        </p:xfrm>
        <a:graphic>
          <a:graphicData uri="http://schemas.openxmlformats.org/presentationml/2006/ole">
            <mc:AlternateContent xmlns:mc="http://schemas.openxmlformats.org/markup-compatibility/2006">
              <mc:Choice xmlns:v="urn:schemas-microsoft-com:vml" Requires="v">
                <p:oleObj spid="_x0000_s35875" name="Equation" r:id="rId7" imgW="2145960" imgH="469800" progId="Equation.DSMT4">
                  <p:embed/>
                </p:oleObj>
              </mc:Choice>
              <mc:Fallback>
                <p:oleObj name="Equation" r:id="rId7" imgW="214596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44152" y="4864100"/>
                        <a:ext cx="214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8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8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8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Modular Addition (cont.)</a:t>
            </a:r>
            <a:endParaRPr lang="en-US" dirty="0"/>
          </a:p>
        </p:txBody>
      </p:sp>
      <p:sp>
        <p:nvSpPr>
          <p:cNvPr id="3" name="Content Placeholder 2"/>
          <p:cNvSpPr>
            <a:spLocks noGrp="1"/>
          </p:cNvSpPr>
          <p:nvPr>
            <p:ph idx="1"/>
          </p:nvPr>
        </p:nvSpPr>
        <p:spPr>
          <a:xfrm>
            <a:off x="457200" y="1280160"/>
            <a:ext cx="8229600" cy="4832092"/>
          </a:xfrm>
        </p:spPr>
        <p:txBody>
          <a:bodyPr>
            <a:spAutoFit/>
          </a:bodyPr>
          <a:lstStyle/>
          <a:p>
            <a:pPr>
              <a:spcBef>
                <a:spcPts val="0"/>
              </a:spcBef>
              <a:tabLst>
                <a:tab pos="463550" algn="l"/>
              </a:tabLst>
            </a:pPr>
            <a:r>
              <a:rPr lang="en-US" b="1" dirty="0" smtClean="0"/>
              <a:t>b.</a:t>
            </a:r>
            <a:r>
              <a:rPr lang="en-US" dirty="0" smtClean="0"/>
              <a:t>	For </a:t>
            </a:r>
            <a:r>
              <a:rPr lang="en-US" dirty="0" smtClean="0">
                <a:solidFill>
                  <a:srgbClr val="0000FF"/>
                </a:solidFill>
              </a:rPr>
              <a:t>(10 + 17) mod 4</a:t>
            </a:r>
            <a:r>
              <a:rPr lang="en-US" dirty="0" smtClean="0"/>
              <a:t>, we can either add the numbers 	in the brackets together first and then apply the 	modulus or we can find each individual modulus 	and then add them together as we did in part </a:t>
            </a:r>
            <a:r>
              <a:rPr lang="en-US" b="1" dirty="0" smtClean="0"/>
              <a:t>a. </a:t>
            </a:r>
            <a:r>
              <a:rPr lang="en-US" dirty="0" smtClean="0"/>
              <a:t>We 	will add the numbers first since they are small. </a:t>
            </a:r>
          </a:p>
          <a:p>
            <a:pPr>
              <a:spcBef>
                <a:spcPts val="0"/>
              </a:spcBef>
              <a:tabLst>
                <a:tab pos="463550" algn="l"/>
              </a:tabLst>
            </a:pPr>
            <a:endParaRPr lang="en-US" dirty="0" smtClean="0"/>
          </a:p>
          <a:p>
            <a:pPr>
              <a:spcBef>
                <a:spcPts val="0"/>
              </a:spcBef>
              <a:tabLst>
                <a:tab pos="463550" algn="l"/>
              </a:tabLst>
            </a:pPr>
            <a:endParaRPr lang="en-US" dirty="0" smtClean="0"/>
          </a:p>
          <a:p>
            <a:pPr>
              <a:spcBef>
                <a:spcPts val="0"/>
              </a:spcBef>
              <a:tabLst>
                <a:tab pos="463550" algn="l"/>
              </a:tabLst>
            </a:pPr>
            <a:endParaRPr lang="en-US" dirty="0" smtClean="0"/>
          </a:p>
          <a:p>
            <a:pPr marL="463550">
              <a:spcBef>
                <a:spcPts val="0"/>
              </a:spcBef>
              <a:tabLst>
                <a:tab pos="463550" algn="l"/>
              </a:tabLst>
            </a:pPr>
            <a:r>
              <a:rPr lang="en-US" dirty="0" smtClean="0"/>
              <a:t>Comparing answers in parts </a:t>
            </a:r>
            <a:r>
              <a:rPr lang="en-US" b="1" dirty="0" smtClean="0"/>
              <a:t>a.</a:t>
            </a:r>
            <a:r>
              <a:rPr lang="en-US" dirty="0" smtClean="0"/>
              <a:t> and </a:t>
            </a:r>
            <a:r>
              <a:rPr lang="en-US" b="1" dirty="0" smtClean="0"/>
              <a:t>b.</a:t>
            </a:r>
            <a:r>
              <a:rPr lang="en-US" dirty="0" smtClean="0"/>
              <a:t>, we can see that they provide equivalent solutions using modular arithmetic. </a:t>
            </a:r>
            <a:endParaRPr lang="en-US" dirty="0"/>
          </a:p>
        </p:txBody>
      </p:sp>
      <p:graphicFrame>
        <p:nvGraphicFramePr>
          <p:cNvPr id="34819" name="Object 3"/>
          <p:cNvGraphicFramePr>
            <a:graphicFrameLocks noChangeAspect="1"/>
          </p:cNvGraphicFramePr>
          <p:nvPr>
            <p:extLst>
              <p:ext uri="{D42A27DB-BD31-4B8C-83A1-F6EECF244321}">
                <p14:modId xmlns:p14="http://schemas.microsoft.com/office/powerpoint/2010/main" val="1667725305"/>
              </p:ext>
            </p:extLst>
          </p:nvPr>
        </p:nvGraphicFramePr>
        <p:xfrm>
          <a:off x="4838700" y="4173538"/>
          <a:ext cx="1714500" cy="469900"/>
        </p:xfrm>
        <a:graphic>
          <a:graphicData uri="http://schemas.openxmlformats.org/presentationml/2006/ole">
            <mc:AlternateContent xmlns:mc="http://schemas.openxmlformats.org/markup-compatibility/2006">
              <mc:Choice xmlns:v="urn:schemas-microsoft-com:vml" Requires="v">
                <p:oleObj spid="_x0000_s34849" name="Equation" r:id="rId3" imgW="1714320" imgH="469800" progId="Equation.DSMT4">
                  <p:embed/>
                </p:oleObj>
              </mc:Choice>
              <mc:Fallback>
                <p:oleObj name="Equation" r:id="rId3" imgW="1714320" imgH="469800" progId="Equation.DSMT4">
                  <p:embed/>
                  <p:pic>
                    <p:nvPicPr>
                      <p:cNvPr id="0" name="Picture 3"/>
                      <p:cNvPicPr>
                        <a:picLocks noChangeAspect="1" noChangeArrowheads="1"/>
                      </p:cNvPicPr>
                      <p:nvPr/>
                    </p:nvPicPr>
                    <p:blipFill>
                      <a:blip r:embed="rId4"/>
                      <a:srcRect/>
                      <a:stretch>
                        <a:fillRect/>
                      </a:stretch>
                    </p:blipFill>
                    <p:spPr bwMode="auto">
                      <a:xfrm>
                        <a:off x="4838700" y="4173538"/>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0" name="Object 4"/>
          <p:cNvGraphicFramePr>
            <a:graphicFrameLocks noChangeAspect="1"/>
          </p:cNvGraphicFramePr>
          <p:nvPr>
            <p:extLst>
              <p:ext uri="{D42A27DB-BD31-4B8C-83A1-F6EECF244321}">
                <p14:modId xmlns:p14="http://schemas.microsoft.com/office/powerpoint/2010/main" val="2413056558"/>
              </p:ext>
            </p:extLst>
          </p:nvPr>
        </p:nvGraphicFramePr>
        <p:xfrm>
          <a:off x="2571750" y="3581400"/>
          <a:ext cx="2247900" cy="469900"/>
        </p:xfrm>
        <a:graphic>
          <a:graphicData uri="http://schemas.openxmlformats.org/presentationml/2006/ole">
            <mc:AlternateContent xmlns:mc="http://schemas.openxmlformats.org/markup-compatibility/2006">
              <mc:Choice xmlns:v="urn:schemas-microsoft-com:vml" Requires="v">
                <p:oleObj spid="_x0000_s34850" name="Equation" r:id="rId5" imgW="2247840" imgH="469800" progId="Equation.DSMT4">
                  <p:embed/>
                </p:oleObj>
              </mc:Choice>
              <mc:Fallback>
                <p:oleObj name="Equation" r:id="rId5" imgW="2247840" imgH="469800" progId="Equation.DSMT4">
                  <p:embed/>
                  <p:pic>
                    <p:nvPicPr>
                      <p:cNvPr id="0" name="Picture 4"/>
                      <p:cNvPicPr>
                        <a:picLocks noChangeAspect="1" noChangeArrowheads="1"/>
                      </p:cNvPicPr>
                      <p:nvPr/>
                    </p:nvPicPr>
                    <p:blipFill>
                      <a:blip r:embed="rId6"/>
                      <a:srcRect/>
                      <a:stretch>
                        <a:fillRect/>
                      </a:stretch>
                    </p:blipFill>
                    <p:spPr bwMode="auto">
                      <a:xfrm>
                        <a:off x="2571750" y="3581400"/>
                        <a:ext cx="2247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1" name="Object 5"/>
          <p:cNvGraphicFramePr>
            <a:graphicFrameLocks noChangeAspect="1"/>
          </p:cNvGraphicFramePr>
          <p:nvPr>
            <p:extLst>
              <p:ext uri="{D42A27DB-BD31-4B8C-83A1-F6EECF244321}">
                <p14:modId xmlns:p14="http://schemas.microsoft.com/office/powerpoint/2010/main" val="3806796039"/>
              </p:ext>
            </p:extLst>
          </p:nvPr>
        </p:nvGraphicFramePr>
        <p:xfrm>
          <a:off x="4813300" y="3568700"/>
          <a:ext cx="1892300" cy="469900"/>
        </p:xfrm>
        <a:graphic>
          <a:graphicData uri="http://schemas.openxmlformats.org/presentationml/2006/ole">
            <mc:AlternateContent xmlns:mc="http://schemas.openxmlformats.org/markup-compatibility/2006">
              <mc:Choice xmlns:v="urn:schemas-microsoft-com:vml" Requires="v">
                <p:oleObj spid="_x0000_s34851" name="Equation" r:id="rId7" imgW="1892160" imgH="469800" progId="Equation.DSMT4">
                  <p:embed/>
                </p:oleObj>
              </mc:Choice>
              <mc:Fallback>
                <p:oleObj name="Equation" r:id="rId7" imgW="1892160" imgH="469800" progId="Equation.DSMT4">
                  <p:embed/>
                  <p:pic>
                    <p:nvPicPr>
                      <p:cNvPr id="0" name="Picture 5"/>
                      <p:cNvPicPr>
                        <a:picLocks noChangeAspect="1" noChangeArrowheads="1"/>
                      </p:cNvPicPr>
                      <p:nvPr/>
                    </p:nvPicPr>
                    <p:blipFill>
                      <a:blip r:embed="rId8"/>
                      <a:srcRect/>
                      <a:stretch>
                        <a:fillRect/>
                      </a:stretch>
                    </p:blipFill>
                    <p:spPr bwMode="auto">
                      <a:xfrm>
                        <a:off x="4813300" y="3568700"/>
                        <a:ext cx="1892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a:t>
            </a:r>
            <a:endParaRPr lang="en-US" dirty="0"/>
          </a:p>
        </p:txBody>
      </p:sp>
      <p:sp>
        <p:nvSpPr>
          <p:cNvPr id="3" name="Content Placeholder 2"/>
          <p:cNvSpPr>
            <a:spLocks noGrp="1"/>
          </p:cNvSpPr>
          <p:nvPr>
            <p:ph idx="1"/>
          </p:nvPr>
        </p:nvSpPr>
        <p:spPr/>
        <p:txBody>
          <a:bodyPr>
            <a:normAutofit/>
          </a:bodyPr>
          <a:lstStyle/>
          <a:p>
            <a:pPr>
              <a:spcBef>
                <a:spcPts val="0"/>
              </a:spcBef>
            </a:pPr>
            <a:endParaRPr lang="en-US" b="1" dirty="0" smtClean="0"/>
          </a:p>
          <a:p>
            <a:pPr>
              <a:spcBef>
                <a:spcPts val="0"/>
              </a:spcBef>
            </a:pPr>
            <a:endParaRPr lang="en-US" b="1" dirty="0" smtClean="0"/>
          </a:p>
        </p:txBody>
      </p:sp>
      <p:sp>
        <p:nvSpPr>
          <p:cNvPr id="4" name="Content Placeholder 2"/>
          <p:cNvSpPr txBox="1">
            <a:spLocks/>
          </p:cNvSpPr>
          <p:nvPr/>
        </p:nvSpPr>
        <p:spPr>
          <a:xfrm>
            <a:off x="457200" y="1280160"/>
            <a:ext cx="8229600" cy="1557349"/>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rgbClr val="000000"/>
                </a:solidFill>
                <a:effectLst/>
                <a:uLnTx/>
                <a:uFillTx/>
                <a:latin typeface="+mn-lt"/>
                <a:ea typeface="+mn-ea"/>
                <a:cs typeface="+mn-cs"/>
              </a:rPr>
              <a:t>Skill Check #1</a:t>
            </a:r>
          </a:p>
          <a:p>
            <a:pPr lvl="0">
              <a:spcBef>
                <a:spcPct val="20000"/>
              </a:spcBef>
            </a:pPr>
            <a:r>
              <a:rPr lang="en-US" sz="2800" dirty="0" smtClean="0">
                <a:solidFill>
                  <a:srgbClr val="000000"/>
                </a:solidFill>
              </a:rPr>
              <a:t>Show that (16 mod 2) · (3 mod 2) is the same as </a:t>
            </a:r>
          </a:p>
          <a:p>
            <a:pPr lvl="0">
              <a:spcBef>
                <a:spcPct val="20000"/>
              </a:spcBef>
            </a:pPr>
            <a:r>
              <a:rPr lang="en-US" sz="2800" dirty="0" smtClean="0">
                <a:solidFill>
                  <a:srgbClr val="000000"/>
                </a:solidFill>
              </a:rPr>
              <a:t>(16 · 3 ) mod 2. </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grpSp>
        <p:nvGrpSpPr>
          <p:cNvPr id="8" name="Group 7"/>
          <p:cNvGrpSpPr/>
          <p:nvPr/>
        </p:nvGrpSpPr>
        <p:grpSpPr>
          <a:xfrm>
            <a:off x="457200" y="3684896"/>
            <a:ext cx="6788812" cy="2258704"/>
            <a:chOff x="457200" y="3684896"/>
            <a:chExt cx="6788812" cy="2258704"/>
          </a:xfrm>
        </p:grpSpPr>
        <p:sp>
          <p:nvSpPr>
            <p:cNvPr id="6" name="Rectangle 5"/>
            <p:cNvSpPr/>
            <p:nvPr/>
          </p:nvSpPr>
          <p:spPr>
            <a:xfrm>
              <a:off x="457200" y="3684896"/>
              <a:ext cx="4572000" cy="523220"/>
            </a:xfrm>
            <a:prstGeom prst="rect">
              <a:avLst/>
            </a:prstGeom>
          </p:spPr>
          <p:txBody>
            <a:bodyPr>
              <a:spAutoFit/>
            </a:bodyPr>
            <a:lstStyle/>
            <a:p>
              <a:r>
                <a:rPr lang="en-US" sz="2800" dirty="0" smtClean="0">
                  <a:solidFill>
                    <a:srgbClr val="000000"/>
                  </a:solidFill>
                </a:rPr>
                <a:t>Answers:</a:t>
              </a:r>
              <a:endParaRPr lang="en-US" sz="2800" dirty="0">
                <a:solidFill>
                  <a:srgbClr val="FF0000"/>
                </a:solidFill>
              </a:endParaRPr>
            </a:p>
          </p:txBody>
        </p:sp>
        <p:graphicFrame>
          <p:nvGraphicFramePr>
            <p:cNvPr id="33794" name="Object 2"/>
            <p:cNvGraphicFramePr>
              <a:graphicFrameLocks noChangeAspect="1"/>
            </p:cNvGraphicFramePr>
            <p:nvPr/>
          </p:nvGraphicFramePr>
          <p:xfrm>
            <a:off x="1975512" y="3733800"/>
            <a:ext cx="5270500" cy="2209800"/>
          </p:xfrm>
          <a:graphic>
            <a:graphicData uri="http://schemas.openxmlformats.org/presentationml/2006/ole">
              <mc:AlternateContent xmlns:mc="http://schemas.openxmlformats.org/markup-compatibility/2006">
                <mc:Choice xmlns:v="urn:schemas-microsoft-com:vml" Requires="v">
                  <p:oleObj spid="_x0000_s33804" name="Equation" r:id="rId3" imgW="5270400" imgH="2209680" progId="Equation.DSMT4">
                    <p:embed/>
                  </p:oleObj>
                </mc:Choice>
                <mc:Fallback>
                  <p:oleObj name="Equation" r:id="rId3" imgW="5270400" imgH="22096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5512" y="3733800"/>
                          <a:ext cx="52705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Modular Arithmetic and Bar Codes</a:t>
            </a:r>
            <a:endParaRPr lang="en-US" dirty="0"/>
          </a:p>
        </p:txBody>
      </p:sp>
      <p:sp>
        <p:nvSpPr>
          <p:cNvPr id="3" name="Content Placeholder 2"/>
          <p:cNvSpPr>
            <a:spLocks noGrp="1"/>
          </p:cNvSpPr>
          <p:nvPr>
            <p:ph idx="1"/>
          </p:nvPr>
        </p:nvSpPr>
        <p:spPr>
          <a:xfrm>
            <a:off x="457200" y="1280160"/>
            <a:ext cx="5029200" cy="4572000"/>
          </a:xfrm>
        </p:spPr>
        <p:txBody>
          <a:bodyPr/>
          <a:lstStyle/>
          <a:p>
            <a:r>
              <a:rPr lang="en-US" dirty="0" smtClean="0"/>
              <a:t>The bar code on a book contains a string of numbers called the International Standard Book Number (ISBN) that is unique to each book title and conveys such information as the publisher and country of origin. </a:t>
            </a:r>
          </a:p>
          <a:p>
            <a:r>
              <a:rPr lang="en-US" dirty="0" smtClean="0"/>
              <a:t>The 10</a:t>
            </a:r>
            <a:r>
              <a:rPr lang="en-US" baseline="30000" dirty="0" smtClean="0"/>
              <a:t>th</a:t>
            </a:r>
            <a:r>
              <a:rPr lang="en-US" dirty="0" smtClean="0"/>
              <a:t> number in a 10-digit ISBN is referred to as the </a:t>
            </a:r>
            <a:r>
              <a:rPr lang="en-US" b="1" dirty="0" smtClean="0"/>
              <a:t>check-sum digit</a:t>
            </a:r>
            <a:r>
              <a:rPr lang="en-US" dirty="0" smtClean="0"/>
              <a:t>.</a:t>
            </a:r>
            <a:endParaRPr lang="en-US"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15000" y="1286728"/>
            <a:ext cx="2971800" cy="4353364"/>
          </a:xfrm>
          <a:prstGeom prst="rect">
            <a:avLst/>
          </a:prstGeom>
        </p:spPr>
      </p:pic>
    </p:spTree>
    <p:extLst>
      <p:ext uri="{BB962C8B-B14F-4D97-AF65-F5344CB8AC3E}">
        <p14:creationId xmlns:p14="http://schemas.microsoft.com/office/powerpoint/2010/main" val="34486176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for Finding the Check-Sum Digit for a </a:t>
            </a:r>
            <a:br>
              <a:rPr lang="en-US" dirty="0" smtClean="0"/>
            </a:br>
            <a:r>
              <a:rPr lang="en-US" dirty="0" smtClean="0"/>
              <a:t>10-digit ISBN</a:t>
            </a:r>
            <a:endParaRPr lang="en-US" dirty="0"/>
          </a:p>
        </p:txBody>
      </p:sp>
      <p:sp>
        <p:nvSpPr>
          <p:cNvPr id="4" name="Content Placeholder 2"/>
          <p:cNvSpPr txBox="1">
            <a:spLocks noGrp="1"/>
          </p:cNvSpPr>
          <p:nvPr>
            <p:ph idx="1"/>
          </p:nvPr>
        </p:nvSpPr>
        <p:spPr>
          <a:xfrm>
            <a:off x="457200" y="1280160"/>
            <a:ext cx="8229600" cy="4659737"/>
          </a:xfrm>
          <a:prstGeom prst="rect">
            <a:avLst/>
          </a:prstGeom>
          <a:solidFill>
            <a:srgbClr val="FFFFCC"/>
          </a:solidFill>
          <a:ln w="28575">
            <a:solidFill>
              <a:srgbClr val="000000"/>
            </a:solidFill>
          </a:ln>
        </p:spPr>
        <p:txBody>
          <a:bodyPr>
            <a:spAutoFit/>
          </a:bodyPr>
          <a:lstStyle/>
          <a:p>
            <a:pPr marL="514350" marR="0" lvl="0" indent="-514350" defTabSz="914400" rtl="0" eaLnBrk="1" fontAlgn="auto" latinLnBrk="0" hangingPunct="1">
              <a:lnSpc>
                <a:spcPct val="100000"/>
              </a:lnSpc>
              <a:spcBef>
                <a:spcPct val="20000"/>
              </a:spcBef>
              <a:spcAft>
                <a:spcPts val="0"/>
              </a:spcAft>
              <a:buClrTx/>
              <a:buSzTx/>
              <a:buFont typeface="+mj-lt"/>
              <a:buAutoNum type="arabicPeriod"/>
              <a:tabLst/>
              <a:defRPr/>
            </a:pPr>
            <a:r>
              <a:rPr kumimoji="0" lang="en-US" sz="2800" b="0" i="0" u="none" strike="noStrike" kern="1200" cap="none" spc="0" normalizeH="0" baseline="0" noProof="0" dirty="0" smtClean="0">
                <a:ln>
                  <a:noFill/>
                </a:ln>
                <a:solidFill>
                  <a:srgbClr val="000000"/>
                </a:solidFill>
                <a:effectLst/>
                <a:uLnTx/>
                <a:uFillTx/>
                <a:latin typeface="+mn-lt"/>
                <a:ea typeface="+mn-ea"/>
                <a:cs typeface="+mn-cs"/>
              </a:rPr>
              <a:t>Multiply the 1</a:t>
            </a:r>
            <a:r>
              <a:rPr kumimoji="0" lang="en-US" sz="2800" b="0" i="0" u="none" strike="noStrike" kern="1200" cap="none" spc="0" normalizeH="0" baseline="30000" noProof="0" dirty="0" smtClean="0">
                <a:ln>
                  <a:noFill/>
                </a:ln>
                <a:solidFill>
                  <a:srgbClr val="000000"/>
                </a:solidFill>
                <a:effectLst/>
                <a:uLnTx/>
                <a:uFillTx/>
                <a:latin typeface="+mn-lt"/>
                <a:ea typeface="+mn-ea"/>
                <a:cs typeface="+mn-cs"/>
              </a:rPr>
              <a:t>st</a:t>
            </a:r>
            <a:r>
              <a:rPr kumimoji="0" lang="en-US" sz="2800" b="0" i="0" u="none" strike="noStrike" kern="1200" cap="none" spc="0" normalizeH="0" baseline="0" noProof="0" dirty="0" smtClean="0">
                <a:ln>
                  <a:noFill/>
                </a:ln>
                <a:solidFill>
                  <a:srgbClr val="000000"/>
                </a:solidFill>
                <a:effectLst/>
                <a:uLnTx/>
                <a:uFillTx/>
                <a:latin typeface="+mn-lt"/>
                <a:ea typeface="+mn-ea"/>
                <a:cs typeface="+mn-cs"/>
              </a:rPr>
              <a:t> digit by 10.</a:t>
            </a:r>
          </a:p>
          <a:p>
            <a:pPr marL="514350" marR="0" lvl="0" indent="-514350" defTabSz="914400" rtl="0" eaLnBrk="1" fontAlgn="auto" latinLnBrk="0" hangingPunct="1">
              <a:lnSpc>
                <a:spcPct val="100000"/>
              </a:lnSpc>
              <a:spcBef>
                <a:spcPct val="20000"/>
              </a:spcBef>
              <a:spcAft>
                <a:spcPts val="0"/>
              </a:spcAft>
              <a:buClrTx/>
              <a:buSzTx/>
              <a:buFont typeface="+mj-lt"/>
              <a:buAutoNum type="arabicPeriod"/>
              <a:tabLst/>
              <a:defRPr/>
            </a:pPr>
            <a:r>
              <a:rPr lang="en-US" noProof="0" dirty="0" smtClean="0">
                <a:solidFill>
                  <a:srgbClr val="000000"/>
                </a:solidFill>
              </a:rPr>
              <a:t>Multiply the 2</a:t>
            </a:r>
            <a:r>
              <a:rPr lang="en-US" baseline="30000" noProof="0" dirty="0" smtClean="0">
                <a:solidFill>
                  <a:srgbClr val="000000"/>
                </a:solidFill>
              </a:rPr>
              <a:t>nd</a:t>
            </a:r>
            <a:r>
              <a:rPr lang="en-US" noProof="0" dirty="0" smtClean="0">
                <a:solidFill>
                  <a:srgbClr val="000000"/>
                </a:solidFill>
              </a:rPr>
              <a:t> digit by 9.</a:t>
            </a:r>
          </a:p>
          <a:p>
            <a:pPr marL="514350" marR="0" lvl="0" indent="-514350" defTabSz="914400" rtl="0" eaLnBrk="1" fontAlgn="auto" latinLnBrk="0" hangingPunct="1">
              <a:lnSpc>
                <a:spcPct val="100000"/>
              </a:lnSpc>
              <a:spcBef>
                <a:spcPct val="20000"/>
              </a:spcBef>
              <a:spcAft>
                <a:spcPts val="0"/>
              </a:spcAft>
              <a:buClrTx/>
              <a:buSzTx/>
              <a:buFont typeface="+mj-lt"/>
              <a:buAutoNum type="arabicPeriod"/>
              <a:tabLst/>
              <a:defRPr/>
            </a:pPr>
            <a:r>
              <a:rPr kumimoji="0" lang="en-US" sz="2800" b="0" i="0" u="none" strike="noStrike" kern="1200" cap="none" spc="0" normalizeH="0" baseline="0" dirty="0" smtClean="0">
                <a:ln>
                  <a:noFill/>
                </a:ln>
                <a:solidFill>
                  <a:srgbClr val="000000"/>
                </a:solidFill>
                <a:effectLst/>
                <a:uLnTx/>
                <a:uFillTx/>
                <a:latin typeface="+mn-lt"/>
                <a:ea typeface="+mn-ea"/>
                <a:cs typeface="+mn-cs"/>
              </a:rPr>
              <a:t>Multiply</a:t>
            </a:r>
            <a:r>
              <a:rPr kumimoji="0" lang="en-US" sz="2800" b="0" i="0" u="none" strike="noStrike" kern="1200" cap="none" spc="0" normalizeH="0" dirty="0" smtClean="0">
                <a:ln>
                  <a:noFill/>
                </a:ln>
                <a:solidFill>
                  <a:srgbClr val="000000"/>
                </a:solidFill>
                <a:effectLst/>
                <a:uLnTx/>
                <a:uFillTx/>
                <a:latin typeface="+mn-lt"/>
                <a:ea typeface="+mn-ea"/>
                <a:cs typeface="+mn-cs"/>
              </a:rPr>
              <a:t> the 3</a:t>
            </a:r>
            <a:r>
              <a:rPr kumimoji="0" lang="en-US" sz="2800" b="0" i="0" u="none" strike="noStrike" kern="1200" cap="none" spc="0" normalizeH="0" baseline="30000" dirty="0" smtClean="0">
                <a:ln>
                  <a:noFill/>
                </a:ln>
                <a:solidFill>
                  <a:srgbClr val="000000"/>
                </a:solidFill>
                <a:effectLst/>
                <a:uLnTx/>
                <a:uFillTx/>
                <a:latin typeface="+mn-lt"/>
                <a:ea typeface="+mn-ea"/>
                <a:cs typeface="+mn-cs"/>
              </a:rPr>
              <a:t>rd</a:t>
            </a:r>
            <a:r>
              <a:rPr kumimoji="0" lang="en-US" sz="2800" b="0" i="0" u="none" strike="noStrike" kern="1200" cap="none" spc="0" normalizeH="0" dirty="0" smtClean="0">
                <a:ln>
                  <a:noFill/>
                </a:ln>
                <a:solidFill>
                  <a:srgbClr val="000000"/>
                </a:solidFill>
                <a:effectLst/>
                <a:uLnTx/>
                <a:uFillTx/>
                <a:latin typeface="+mn-lt"/>
                <a:ea typeface="+mn-ea"/>
                <a:cs typeface="+mn-cs"/>
              </a:rPr>
              <a:t> digit by 8.</a:t>
            </a:r>
          </a:p>
          <a:p>
            <a:pPr marL="514350" marR="0" lvl="0" indent="-514350" defTabSz="914400" rtl="0" eaLnBrk="1" fontAlgn="auto" latinLnBrk="0" hangingPunct="1">
              <a:lnSpc>
                <a:spcPct val="100000"/>
              </a:lnSpc>
              <a:spcBef>
                <a:spcPct val="20000"/>
              </a:spcBef>
              <a:spcAft>
                <a:spcPts val="0"/>
              </a:spcAft>
              <a:buClrTx/>
              <a:buSzTx/>
              <a:buFont typeface="+mj-lt"/>
              <a:buAutoNum type="arabicPeriod"/>
              <a:tabLst/>
              <a:defRPr/>
            </a:pPr>
            <a:r>
              <a:rPr lang="en-US" baseline="0" noProof="0" dirty="0" smtClean="0">
                <a:solidFill>
                  <a:srgbClr val="000000"/>
                </a:solidFill>
              </a:rPr>
              <a:t>Multiply</a:t>
            </a:r>
            <a:r>
              <a:rPr lang="en-US" noProof="0" dirty="0" smtClean="0">
                <a:solidFill>
                  <a:srgbClr val="000000"/>
                </a:solidFill>
              </a:rPr>
              <a:t> the 4</a:t>
            </a:r>
            <a:r>
              <a:rPr lang="en-US" baseline="30000" noProof="0" dirty="0" smtClean="0">
                <a:solidFill>
                  <a:srgbClr val="000000"/>
                </a:solidFill>
              </a:rPr>
              <a:t>th</a:t>
            </a:r>
            <a:r>
              <a:rPr lang="en-US" noProof="0" dirty="0" smtClean="0">
                <a:solidFill>
                  <a:srgbClr val="000000"/>
                </a:solidFill>
              </a:rPr>
              <a:t> digit by 7</a:t>
            </a:r>
            <a:r>
              <a:rPr lang="en-US" dirty="0" smtClean="0">
                <a:solidFill>
                  <a:srgbClr val="000000"/>
                </a:solidFill>
              </a:rPr>
              <a:t>.</a:t>
            </a:r>
          </a:p>
          <a:p>
            <a:pPr marL="514350" marR="0" lvl="0" indent="-514350" defTabSz="914400" rtl="0" eaLnBrk="1" fontAlgn="auto" latinLnBrk="0" hangingPunct="1">
              <a:lnSpc>
                <a:spcPct val="100000"/>
              </a:lnSpc>
              <a:spcBef>
                <a:spcPct val="20000"/>
              </a:spcBef>
              <a:spcAft>
                <a:spcPts val="0"/>
              </a:spcAft>
              <a:buClrTx/>
              <a:buSzTx/>
              <a:buFont typeface="+mj-lt"/>
              <a:buAutoNum type="arabicPeriod"/>
              <a:tabLst/>
              <a:defRPr/>
            </a:pPr>
            <a:r>
              <a:rPr lang="en-US" noProof="0" dirty="0" smtClean="0">
                <a:solidFill>
                  <a:srgbClr val="000000"/>
                </a:solidFill>
              </a:rPr>
              <a:t>Multiply the 5</a:t>
            </a:r>
            <a:r>
              <a:rPr lang="en-US" baseline="30000" noProof="0" dirty="0" smtClean="0">
                <a:solidFill>
                  <a:srgbClr val="000000"/>
                </a:solidFill>
              </a:rPr>
              <a:t>th</a:t>
            </a:r>
            <a:r>
              <a:rPr lang="en-US" noProof="0" dirty="0" smtClean="0">
                <a:solidFill>
                  <a:srgbClr val="000000"/>
                </a:solidFill>
              </a:rPr>
              <a:t> digit by 6.</a:t>
            </a:r>
          </a:p>
          <a:p>
            <a:pPr marL="514350" marR="0" lvl="0" indent="-514350" defTabSz="914400" rtl="0" eaLnBrk="1" fontAlgn="auto" latinLnBrk="0" hangingPunct="1">
              <a:lnSpc>
                <a:spcPct val="100000"/>
              </a:lnSpc>
              <a:spcBef>
                <a:spcPct val="20000"/>
              </a:spcBef>
              <a:spcAft>
                <a:spcPts val="0"/>
              </a:spcAft>
              <a:buClrTx/>
              <a:buSzTx/>
              <a:buFont typeface="+mj-lt"/>
              <a:buAutoNum type="arabicPeriod"/>
              <a:tabLst/>
              <a:defRPr/>
            </a:pPr>
            <a:r>
              <a:rPr lang="en-US" dirty="0" smtClean="0">
                <a:solidFill>
                  <a:srgbClr val="000000"/>
                </a:solidFill>
              </a:rPr>
              <a:t>Multiply the 6</a:t>
            </a:r>
            <a:r>
              <a:rPr lang="en-US" baseline="30000" dirty="0" smtClean="0">
                <a:solidFill>
                  <a:srgbClr val="000000"/>
                </a:solidFill>
              </a:rPr>
              <a:t>th</a:t>
            </a:r>
            <a:r>
              <a:rPr lang="en-US" dirty="0" smtClean="0">
                <a:solidFill>
                  <a:srgbClr val="000000"/>
                </a:solidFill>
              </a:rPr>
              <a:t> digit by 5.</a:t>
            </a:r>
          </a:p>
          <a:p>
            <a:pPr marL="514350" marR="0" lvl="0" indent="-514350" defTabSz="914400" rtl="0" eaLnBrk="1" fontAlgn="auto" latinLnBrk="0" hangingPunct="1">
              <a:lnSpc>
                <a:spcPct val="100000"/>
              </a:lnSpc>
              <a:spcBef>
                <a:spcPct val="20000"/>
              </a:spcBef>
              <a:spcAft>
                <a:spcPts val="0"/>
              </a:spcAft>
              <a:buClrTx/>
              <a:buSzTx/>
              <a:buFont typeface="+mj-lt"/>
              <a:buAutoNum type="arabicPeriod"/>
              <a:tabLst/>
              <a:defRPr/>
            </a:pPr>
            <a:r>
              <a:rPr lang="en-US" noProof="0" dirty="0" smtClean="0">
                <a:solidFill>
                  <a:srgbClr val="000000"/>
                </a:solidFill>
              </a:rPr>
              <a:t>Multiply the 7</a:t>
            </a:r>
            <a:r>
              <a:rPr lang="en-US" baseline="30000" noProof="0" dirty="0" smtClean="0">
                <a:solidFill>
                  <a:srgbClr val="000000"/>
                </a:solidFill>
              </a:rPr>
              <a:t>th</a:t>
            </a:r>
            <a:r>
              <a:rPr lang="en-US" noProof="0" dirty="0" smtClean="0">
                <a:solidFill>
                  <a:srgbClr val="000000"/>
                </a:solidFill>
              </a:rPr>
              <a:t> digit by 4.</a:t>
            </a:r>
          </a:p>
          <a:p>
            <a:pPr marL="514350" marR="0" lvl="0" indent="-514350" defTabSz="914400" rtl="0" eaLnBrk="1" fontAlgn="auto" latinLnBrk="0" hangingPunct="1">
              <a:lnSpc>
                <a:spcPct val="100000"/>
              </a:lnSpc>
              <a:spcBef>
                <a:spcPct val="20000"/>
              </a:spcBef>
              <a:spcAft>
                <a:spcPts val="0"/>
              </a:spcAft>
              <a:buClrTx/>
              <a:buSzTx/>
              <a:buFont typeface="+mj-lt"/>
              <a:buAutoNum type="arabicPeriod"/>
              <a:tabLst/>
              <a:defRPr/>
            </a:pPr>
            <a:r>
              <a:rPr lang="en-US" dirty="0" smtClean="0">
                <a:solidFill>
                  <a:srgbClr val="000000"/>
                </a:solidFill>
              </a:rPr>
              <a:t>Multiply the 8</a:t>
            </a:r>
            <a:r>
              <a:rPr lang="en-US" baseline="30000" dirty="0" smtClean="0">
                <a:solidFill>
                  <a:srgbClr val="000000"/>
                </a:solidFill>
              </a:rPr>
              <a:t>th</a:t>
            </a:r>
            <a:r>
              <a:rPr lang="en-US" dirty="0" smtClean="0">
                <a:solidFill>
                  <a:srgbClr val="000000"/>
                </a:solidFill>
              </a:rPr>
              <a:t> digit by 3.</a:t>
            </a:r>
          </a:p>
          <a:p>
            <a:pPr marL="514350" marR="0" lvl="0" indent="-514350" defTabSz="914400" rtl="0" eaLnBrk="1" fontAlgn="auto" latinLnBrk="0" hangingPunct="1">
              <a:lnSpc>
                <a:spcPct val="100000"/>
              </a:lnSpc>
              <a:spcBef>
                <a:spcPct val="20000"/>
              </a:spcBef>
              <a:spcAft>
                <a:spcPts val="0"/>
              </a:spcAft>
              <a:buClrTx/>
              <a:buSzTx/>
              <a:buFont typeface="+mj-lt"/>
              <a:buAutoNum type="arabicPeriod"/>
              <a:tabLst/>
              <a:defRPr/>
            </a:pPr>
            <a:r>
              <a:rPr lang="en-US" noProof="0" dirty="0" smtClean="0">
                <a:solidFill>
                  <a:srgbClr val="000000"/>
                </a:solidFill>
              </a:rPr>
              <a:t>Multiply the 9</a:t>
            </a:r>
            <a:r>
              <a:rPr lang="en-US" baseline="30000" noProof="0" dirty="0" smtClean="0">
                <a:solidFill>
                  <a:srgbClr val="000000"/>
                </a:solidFill>
              </a:rPr>
              <a:t>th</a:t>
            </a:r>
            <a:r>
              <a:rPr lang="en-US" noProof="0" dirty="0" smtClean="0">
                <a:solidFill>
                  <a:srgbClr val="000000"/>
                </a:solidFill>
              </a:rPr>
              <a:t> digit by 2.</a:t>
            </a:r>
          </a:p>
        </p:txBody>
      </p:sp>
    </p:spTree>
    <p:extLst>
      <p:ext uri="{BB962C8B-B14F-4D97-AF65-F5344CB8AC3E}">
        <p14:creationId xmlns:p14="http://schemas.microsoft.com/office/powerpoint/2010/main" val="10366588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for Finding the Check-Sum Digit for a </a:t>
            </a:r>
            <a:br>
              <a:rPr lang="en-US" dirty="0" smtClean="0"/>
            </a:br>
            <a:r>
              <a:rPr lang="en-US" dirty="0" smtClean="0"/>
              <a:t>10-digit ISBN (cont.)</a:t>
            </a:r>
            <a:endParaRPr lang="en-US" dirty="0"/>
          </a:p>
        </p:txBody>
      </p:sp>
      <p:sp>
        <p:nvSpPr>
          <p:cNvPr id="4" name="Content Placeholder 2"/>
          <p:cNvSpPr txBox="1">
            <a:spLocks noGrp="1"/>
          </p:cNvSpPr>
          <p:nvPr>
            <p:ph idx="1"/>
          </p:nvPr>
        </p:nvSpPr>
        <p:spPr>
          <a:xfrm>
            <a:off x="457200" y="1280160"/>
            <a:ext cx="8229600" cy="1902059"/>
          </a:xfrm>
          <a:prstGeom prst="rect">
            <a:avLst/>
          </a:prstGeom>
          <a:solidFill>
            <a:srgbClr val="FFFFCC"/>
          </a:solidFill>
          <a:ln w="28575">
            <a:solidFill>
              <a:srgbClr val="000000"/>
            </a:solidFill>
          </a:ln>
        </p:spPr>
        <p:txBody>
          <a:bodyPr>
            <a:spAutoFit/>
          </a:bodyPr>
          <a:lstStyle/>
          <a:p>
            <a:pPr marL="514350" marR="0" lvl="0" indent="-514350" defTabSz="914400" rtl="0" eaLnBrk="1" fontAlgn="auto" latinLnBrk="0" hangingPunct="1">
              <a:lnSpc>
                <a:spcPct val="100000"/>
              </a:lnSpc>
              <a:spcBef>
                <a:spcPct val="20000"/>
              </a:spcBef>
              <a:spcAft>
                <a:spcPts val="0"/>
              </a:spcAft>
              <a:buClrTx/>
              <a:buSzTx/>
              <a:buFont typeface="+mj-lt"/>
              <a:buAutoNum type="arabicPeriod" startAt="10"/>
              <a:tabLst/>
              <a:defRPr/>
            </a:pPr>
            <a:r>
              <a:rPr lang="en-US" dirty="0" smtClean="0">
                <a:solidFill>
                  <a:srgbClr val="000000"/>
                </a:solidFill>
              </a:rPr>
              <a:t>Add the multiples together.</a:t>
            </a:r>
          </a:p>
          <a:p>
            <a:pPr marL="514350" marR="0" lvl="0" indent="-514350" defTabSz="914400" rtl="0" eaLnBrk="1" fontAlgn="auto" latinLnBrk="0" hangingPunct="1">
              <a:lnSpc>
                <a:spcPct val="100000"/>
              </a:lnSpc>
              <a:spcBef>
                <a:spcPct val="20000"/>
              </a:spcBef>
              <a:spcAft>
                <a:spcPts val="0"/>
              </a:spcAft>
              <a:buClrTx/>
              <a:buSzTx/>
              <a:buFont typeface="+mj-lt"/>
              <a:buAutoNum type="arabicPeriod" startAt="10"/>
              <a:tabLst/>
              <a:defRPr/>
            </a:pPr>
            <a:r>
              <a:rPr lang="en-US" noProof="0" dirty="0" smtClean="0">
                <a:solidFill>
                  <a:srgbClr val="000000"/>
                </a:solidFill>
              </a:rPr>
              <a:t>The check-sum digit (or 10</a:t>
            </a:r>
            <a:r>
              <a:rPr lang="en-US" baseline="30000" noProof="0" dirty="0" smtClean="0">
                <a:solidFill>
                  <a:srgbClr val="000000"/>
                </a:solidFill>
              </a:rPr>
              <a:t>th</a:t>
            </a:r>
            <a:r>
              <a:rPr lang="en-US" noProof="0" dirty="0" smtClean="0">
                <a:solidFill>
                  <a:srgbClr val="000000"/>
                </a:solidFill>
              </a:rPr>
              <a:t> digit) is then chosen so that the total of all of these numbers is </a:t>
            </a:r>
            <a:br>
              <a:rPr lang="en-US" noProof="0" dirty="0" smtClean="0">
                <a:solidFill>
                  <a:srgbClr val="000000"/>
                </a:solidFill>
              </a:rPr>
            </a:br>
            <a:r>
              <a:rPr lang="en-US" noProof="0" dirty="0" smtClean="0">
                <a:solidFill>
                  <a:srgbClr val="000000"/>
                </a:solidFill>
              </a:rPr>
              <a:t>0 modulo 11.</a:t>
            </a:r>
          </a:p>
        </p:txBody>
      </p:sp>
    </p:spTree>
    <p:extLst>
      <p:ext uri="{BB962C8B-B14F-4D97-AF65-F5344CB8AC3E}">
        <p14:creationId xmlns:p14="http://schemas.microsoft.com/office/powerpoint/2010/main" val="4712172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Objectives </a:t>
            </a:r>
            <a:endParaRPr lang="en-US" dirty="0"/>
          </a:p>
        </p:txBody>
      </p:sp>
      <p:sp>
        <p:nvSpPr>
          <p:cNvPr id="3" name="Content Placeholder 2"/>
          <p:cNvSpPr>
            <a:spLocks noGrp="1"/>
          </p:cNvSpPr>
          <p:nvPr>
            <p:ph idx="1"/>
          </p:nvPr>
        </p:nvSpPr>
        <p:spPr>
          <a:xfrm>
            <a:off x="457200" y="1280160"/>
            <a:ext cx="8229600" cy="523220"/>
          </a:xfrm>
        </p:spPr>
        <p:txBody>
          <a:bodyPr>
            <a:spAutoFit/>
          </a:bodyPr>
          <a:lstStyle/>
          <a:p>
            <a:pPr marL="463550" indent="-463550">
              <a:buFont typeface="Courier New" pitchFamily="49" charset="0"/>
              <a:buChar char="o"/>
            </a:pPr>
            <a:r>
              <a:rPr lang="en-US" dirty="0" smtClean="0"/>
              <a:t>Use modular arithmetic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Verifying the Validity of a 10-digit ISBN  </a:t>
            </a:r>
            <a:endParaRPr lang="en-US" dirty="0"/>
          </a:p>
        </p:txBody>
      </p:sp>
      <p:sp>
        <p:nvSpPr>
          <p:cNvPr id="3" name="Content Placeholder 2"/>
          <p:cNvSpPr>
            <a:spLocks noGrp="1"/>
          </p:cNvSpPr>
          <p:nvPr>
            <p:ph idx="1"/>
          </p:nvPr>
        </p:nvSpPr>
        <p:spPr/>
        <p:txBody>
          <a:bodyPr>
            <a:noAutofit/>
          </a:bodyPr>
          <a:lstStyle/>
          <a:p>
            <a:r>
              <a:rPr lang="en-US" dirty="0" smtClean="0"/>
              <a:t>Verify the validity of the ISBN shown here by performing the process described for finding the check-sum digit. </a:t>
            </a:r>
            <a:endParaRPr lang="en-US" dirty="0"/>
          </a:p>
        </p:txBody>
      </p:sp>
      <p:pic>
        <p:nvPicPr>
          <p:cNvPr id="40961" name="Picture 1"/>
          <p:cNvPicPr>
            <a:picLocks noChangeAspect="1" noChangeArrowheads="1"/>
          </p:cNvPicPr>
          <p:nvPr/>
        </p:nvPicPr>
        <p:blipFill>
          <a:blip r:embed="rId2"/>
          <a:srcRect/>
          <a:stretch>
            <a:fillRect/>
          </a:stretch>
        </p:blipFill>
        <p:spPr bwMode="auto">
          <a:xfrm>
            <a:off x="2377440" y="2361288"/>
            <a:ext cx="4389120" cy="342991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Verifying the Validity of a 10-digit ISBN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To verify the ISBN (0-07-338125-X), we need to find the various multiples of the first 9 digits in the number, and add them together with the check-sum digit. Remember, the sum should be congruent to 0 mod 11. </a:t>
            </a:r>
          </a:p>
          <a:p>
            <a:r>
              <a:rPr lang="en-US" dirty="0" smtClean="0"/>
              <a:t>First, we’ll find the multiples of the first 9 digits. </a:t>
            </a:r>
            <a:endParaRPr lang="en-US" dirty="0"/>
          </a:p>
        </p:txBody>
      </p:sp>
      <p:graphicFrame>
        <p:nvGraphicFramePr>
          <p:cNvPr id="31758" name="Object 14"/>
          <p:cNvGraphicFramePr>
            <a:graphicFrameLocks noChangeAspect="1"/>
          </p:cNvGraphicFramePr>
          <p:nvPr/>
        </p:nvGraphicFramePr>
        <p:xfrm>
          <a:off x="463550" y="4356100"/>
          <a:ext cx="8216900" cy="1054100"/>
        </p:xfrm>
        <a:graphic>
          <a:graphicData uri="http://schemas.openxmlformats.org/presentationml/2006/ole">
            <mc:AlternateContent xmlns:mc="http://schemas.openxmlformats.org/markup-compatibility/2006">
              <mc:Choice xmlns:v="urn:schemas-microsoft-com:vml" Requires="v">
                <p:oleObj spid="_x0000_s31768" name="Equation" r:id="rId3" imgW="8216640" imgH="1054080" progId="Equation.DSMT4">
                  <p:embed/>
                </p:oleObj>
              </mc:Choice>
              <mc:Fallback>
                <p:oleObj name="Equation" r:id="rId3" imgW="8216640" imgH="1054080"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3550" y="4356100"/>
                        <a:ext cx="82169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7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Verifying the Validity of a 10-digit ISBN (cont.)</a:t>
            </a:r>
            <a:endParaRPr lang="en-US" dirty="0"/>
          </a:p>
        </p:txBody>
      </p:sp>
      <p:sp>
        <p:nvSpPr>
          <p:cNvPr id="3" name="Content Placeholder 2"/>
          <p:cNvSpPr>
            <a:spLocks noGrp="1"/>
          </p:cNvSpPr>
          <p:nvPr>
            <p:ph idx="1"/>
          </p:nvPr>
        </p:nvSpPr>
        <p:spPr/>
        <p:txBody>
          <a:bodyPr/>
          <a:lstStyle/>
          <a:p>
            <a:r>
              <a:rPr lang="en-US" dirty="0" smtClean="0"/>
              <a:t>Next, we add 155 and 10, since X represents the number 10. </a:t>
            </a:r>
          </a:p>
          <a:p>
            <a:pPr algn="ctr"/>
            <a:r>
              <a:rPr lang="en-US" dirty="0" smtClean="0">
                <a:solidFill>
                  <a:srgbClr val="000099"/>
                </a:solidFill>
              </a:rPr>
              <a:t>155 + 10 </a:t>
            </a:r>
            <a:r>
              <a:rPr lang="en-US" dirty="0" smtClean="0">
                <a:solidFill>
                  <a:srgbClr val="7030A0"/>
                </a:solidFill>
              </a:rPr>
              <a:t>= 165 </a:t>
            </a:r>
          </a:p>
          <a:p>
            <a:r>
              <a:rPr lang="en-US" dirty="0" smtClean="0"/>
              <a:t>Finally, we need to find 165 (mod 11). </a:t>
            </a:r>
          </a:p>
          <a:p>
            <a:pPr algn="ctr"/>
            <a:r>
              <a:rPr lang="en-US" dirty="0" smtClean="0">
                <a:solidFill>
                  <a:srgbClr val="FF0000"/>
                </a:solidFill>
              </a:rPr>
              <a:t>165 </a:t>
            </a:r>
            <a:r>
              <a:rPr lang="en-US" dirty="0" smtClean="0">
                <a:solidFill>
                  <a:srgbClr val="FF0000"/>
                </a:solidFill>
                <a:sym typeface="Symbol"/>
              </a:rPr>
              <a:t></a:t>
            </a:r>
            <a:r>
              <a:rPr lang="en-US" dirty="0" smtClean="0">
                <a:solidFill>
                  <a:srgbClr val="FF0000"/>
                </a:solidFill>
              </a:rPr>
              <a:t> 0 (mod 11) </a:t>
            </a:r>
          </a:p>
          <a:p>
            <a:r>
              <a:rPr lang="en-US" dirty="0" smtClean="0"/>
              <a:t>Because the sum is congruent to 0 (mod 11), the ISBN is indeed valid.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5" name="Content Placeholder 2"/>
          <p:cNvSpPr txBox="1">
            <a:spLocks/>
          </p:cNvSpPr>
          <p:nvPr/>
        </p:nvSpPr>
        <p:spPr>
          <a:xfrm>
            <a:off x="457200" y="1280160"/>
            <a:ext cx="8229600" cy="1557349"/>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rgbClr val="000000"/>
                </a:solidFill>
                <a:effectLst/>
                <a:uLnTx/>
                <a:uFillTx/>
                <a:latin typeface="+mn-lt"/>
                <a:ea typeface="+mn-ea"/>
                <a:cs typeface="+mn-cs"/>
              </a:rPr>
              <a:t>Skill Check #2</a:t>
            </a:r>
          </a:p>
          <a:p>
            <a:pPr lvl="0">
              <a:spcBef>
                <a:spcPct val="20000"/>
              </a:spcBef>
            </a:pPr>
            <a:r>
              <a:rPr lang="en-US" sz="2800" dirty="0" smtClean="0">
                <a:solidFill>
                  <a:srgbClr val="000000"/>
                </a:solidFill>
              </a:rPr>
              <a:t>Verify that the following is a valid 10-digit ISBN. </a:t>
            </a:r>
          </a:p>
          <a:p>
            <a:pPr lvl="0">
              <a:spcBef>
                <a:spcPct val="20000"/>
              </a:spcBef>
            </a:pPr>
            <a:r>
              <a:rPr lang="en-US" sz="2800" dirty="0" smtClean="0">
                <a:solidFill>
                  <a:srgbClr val="000000"/>
                </a:solidFill>
              </a:rPr>
              <a:t>ISBN 0-306-40615-2 </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grpSp>
        <p:nvGrpSpPr>
          <p:cNvPr id="8" name="Group 7"/>
          <p:cNvGrpSpPr/>
          <p:nvPr/>
        </p:nvGrpSpPr>
        <p:grpSpPr>
          <a:xfrm>
            <a:off x="367352" y="3456296"/>
            <a:ext cx="8382000" cy="2234892"/>
            <a:chOff x="367352" y="3456296"/>
            <a:chExt cx="8382000" cy="2234892"/>
          </a:xfrm>
        </p:grpSpPr>
        <p:sp>
          <p:nvSpPr>
            <p:cNvPr id="7" name="Rectangle 6"/>
            <p:cNvSpPr/>
            <p:nvPr/>
          </p:nvSpPr>
          <p:spPr>
            <a:xfrm>
              <a:off x="367352" y="3456296"/>
              <a:ext cx="8382000" cy="523220"/>
            </a:xfrm>
            <a:prstGeom prst="rect">
              <a:avLst/>
            </a:prstGeom>
          </p:spPr>
          <p:txBody>
            <a:bodyPr wrap="square">
              <a:spAutoFit/>
            </a:bodyPr>
            <a:lstStyle/>
            <a:p>
              <a:r>
                <a:rPr lang="en-US" sz="2800" dirty="0" smtClean="0">
                  <a:solidFill>
                    <a:srgbClr val="000000"/>
                  </a:solidFill>
                </a:rPr>
                <a:t>Answers:</a:t>
              </a:r>
              <a:endParaRPr lang="en-US" sz="2800" dirty="0">
                <a:solidFill>
                  <a:srgbClr val="FF0000"/>
                </a:solidFill>
              </a:endParaRPr>
            </a:p>
          </p:txBody>
        </p:sp>
        <p:graphicFrame>
          <p:nvGraphicFramePr>
            <p:cNvPr id="45058" name="Object 2"/>
            <p:cNvGraphicFramePr>
              <a:graphicFrameLocks noChangeAspect="1"/>
            </p:cNvGraphicFramePr>
            <p:nvPr/>
          </p:nvGraphicFramePr>
          <p:xfrm>
            <a:off x="1856096" y="3519488"/>
            <a:ext cx="6273800" cy="2171700"/>
          </p:xfrm>
          <a:graphic>
            <a:graphicData uri="http://schemas.openxmlformats.org/presentationml/2006/ole">
              <mc:AlternateContent xmlns:mc="http://schemas.openxmlformats.org/markup-compatibility/2006">
                <mc:Choice xmlns:v="urn:schemas-microsoft-com:vml" Requires="v">
                  <p:oleObj spid="_x0000_s45068" name="Equation" r:id="rId3" imgW="6273720" imgH="2171520" progId="Equation.DSMT4">
                    <p:embed/>
                  </p:oleObj>
                </mc:Choice>
                <mc:Fallback>
                  <p:oleObj name="Equation" r:id="rId3" imgW="6273720" imgH="21715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6096" y="3519488"/>
                          <a:ext cx="6273800"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Finding a Missing Digit of a 10-digit ISBN </a:t>
            </a:r>
            <a:endParaRPr lang="en-US" dirty="0"/>
          </a:p>
        </p:txBody>
      </p:sp>
      <p:sp>
        <p:nvSpPr>
          <p:cNvPr id="3" name="Content Placeholder 2"/>
          <p:cNvSpPr>
            <a:spLocks noGrp="1"/>
          </p:cNvSpPr>
          <p:nvPr>
            <p:ph idx="1"/>
          </p:nvPr>
        </p:nvSpPr>
        <p:spPr>
          <a:xfrm>
            <a:off x="457200" y="1280160"/>
            <a:ext cx="8229600" cy="954107"/>
          </a:xfrm>
        </p:spPr>
        <p:txBody>
          <a:bodyPr>
            <a:spAutoFit/>
          </a:bodyPr>
          <a:lstStyle/>
          <a:p>
            <a:r>
              <a:rPr lang="en-US" dirty="0" smtClean="0"/>
              <a:t>What should the 3</a:t>
            </a:r>
            <a:r>
              <a:rPr lang="en-US" baseline="30000" dirty="0" smtClean="0"/>
              <a:t>rd</a:t>
            </a:r>
            <a:r>
              <a:rPr lang="en-US" dirty="0" smtClean="0"/>
              <a:t> digit of the ISBN number be for the following barcode? The check-sum number is 5. </a:t>
            </a:r>
            <a:endParaRPr lang="en-US"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3471" y="2561849"/>
            <a:ext cx="3277058" cy="2695951"/>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Finding a Missing Digit of a 10-digit ISBN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The ISBN we were given is 07?5621535. </a:t>
            </a:r>
          </a:p>
          <a:p>
            <a:r>
              <a:rPr lang="en-US" dirty="0" smtClean="0"/>
              <a:t>We can set up the equation for the multiplication as follows, using </a:t>
            </a:r>
            <a:r>
              <a:rPr lang="en-US" i="1" dirty="0" smtClean="0"/>
              <a:t>x</a:t>
            </a:r>
            <a:r>
              <a:rPr lang="en-US" dirty="0" smtClean="0"/>
              <a:t> to represent the missing digit. </a:t>
            </a:r>
          </a:p>
          <a:p>
            <a:endParaRPr lang="en-US" dirty="0" smtClean="0"/>
          </a:p>
          <a:p>
            <a:endParaRPr lang="en-US" dirty="0" smtClean="0"/>
          </a:p>
          <a:p>
            <a:endParaRPr lang="en-US" dirty="0" smtClean="0"/>
          </a:p>
          <a:p>
            <a:endParaRPr lang="en-US" dirty="0"/>
          </a:p>
        </p:txBody>
      </p:sp>
      <p:graphicFrame>
        <p:nvGraphicFramePr>
          <p:cNvPr id="43010" name="Object 2"/>
          <p:cNvGraphicFramePr>
            <a:graphicFrameLocks noChangeAspect="1"/>
          </p:cNvGraphicFramePr>
          <p:nvPr/>
        </p:nvGraphicFramePr>
        <p:xfrm>
          <a:off x="838200" y="3505200"/>
          <a:ext cx="7302500" cy="1054100"/>
        </p:xfrm>
        <a:graphic>
          <a:graphicData uri="http://schemas.openxmlformats.org/presentationml/2006/ole">
            <mc:AlternateContent xmlns:mc="http://schemas.openxmlformats.org/markup-compatibility/2006">
              <mc:Choice xmlns:v="urn:schemas-microsoft-com:vml" Requires="v">
                <p:oleObj spid="_x0000_s43020" name="Equation" r:id="rId3" imgW="7302240" imgH="1054080" progId="Equation.DSMT4">
                  <p:embed/>
                </p:oleObj>
              </mc:Choice>
              <mc:Fallback>
                <p:oleObj name="Equation" r:id="rId3" imgW="7302240" imgH="1054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3505200"/>
                        <a:ext cx="73025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0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Finding a Missing Digit of a 10-digit ISBN (cont.)</a:t>
            </a:r>
            <a:endParaRPr lang="en-US" dirty="0"/>
          </a:p>
        </p:txBody>
      </p:sp>
      <p:sp>
        <p:nvSpPr>
          <p:cNvPr id="3" name="Content Placeholder 2"/>
          <p:cNvSpPr>
            <a:spLocks noGrp="1"/>
          </p:cNvSpPr>
          <p:nvPr>
            <p:ph idx="1"/>
          </p:nvPr>
        </p:nvSpPr>
        <p:spPr/>
        <p:txBody>
          <a:bodyPr>
            <a:noAutofit/>
          </a:bodyPr>
          <a:lstStyle/>
          <a:p>
            <a:pPr>
              <a:tabLst>
                <a:tab pos="463550" algn="l"/>
              </a:tabLst>
            </a:pPr>
            <a:r>
              <a:rPr lang="en-US" dirty="0" smtClean="0"/>
              <a:t>Simplifying, we have </a:t>
            </a:r>
          </a:p>
          <a:p>
            <a:pPr>
              <a:tabLst>
                <a:tab pos="463550" algn="l"/>
              </a:tabLst>
            </a:pPr>
            <a:endParaRPr lang="en-US" dirty="0" smtClean="0"/>
          </a:p>
          <a:p>
            <a:pPr>
              <a:tabLst>
                <a:tab pos="463550" algn="l"/>
              </a:tabLst>
            </a:pPr>
            <a:endParaRPr lang="en-US" dirty="0" smtClean="0"/>
          </a:p>
          <a:p>
            <a:pPr>
              <a:tabLst>
                <a:tab pos="463550" algn="l"/>
              </a:tabLst>
            </a:pPr>
            <a:endParaRPr lang="en-US" dirty="0" smtClean="0"/>
          </a:p>
          <a:p>
            <a:pPr>
              <a:tabLst>
                <a:tab pos="463550" algn="l"/>
              </a:tabLst>
            </a:pPr>
            <a:r>
              <a:rPr lang="en-US" dirty="0" smtClean="0"/>
              <a:t>To make things easier on ourselves here, we can go ahead and evaluate 174 modulo 11 and substitute that value into our equation. </a:t>
            </a:r>
            <a:endParaRPr lang="en-US" dirty="0"/>
          </a:p>
        </p:txBody>
      </p:sp>
      <p:graphicFrame>
        <p:nvGraphicFramePr>
          <p:cNvPr id="41988" name="Object 4"/>
          <p:cNvGraphicFramePr>
            <a:graphicFrameLocks noChangeAspect="1"/>
          </p:cNvGraphicFramePr>
          <p:nvPr/>
        </p:nvGraphicFramePr>
        <p:xfrm>
          <a:off x="3276600" y="4953000"/>
          <a:ext cx="2438400" cy="469900"/>
        </p:xfrm>
        <a:graphic>
          <a:graphicData uri="http://schemas.openxmlformats.org/presentationml/2006/ole">
            <mc:AlternateContent xmlns:mc="http://schemas.openxmlformats.org/markup-compatibility/2006">
              <mc:Choice xmlns:v="urn:schemas-microsoft-com:vml" Requires="v">
                <p:oleObj spid="_x0000_s42038" name="Equation" r:id="rId3" imgW="2438280" imgH="469800" progId="Equation.DSMT4">
                  <p:embed/>
                </p:oleObj>
              </mc:Choice>
              <mc:Fallback>
                <p:oleObj name="Equation" r:id="rId3" imgW="243828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4953000"/>
                        <a:ext cx="243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838200" y="2133600"/>
          <a:ext cx="5664200" cy="292100"/>
        </p:xfrm>
        <a:graphic>
          <a:graphicData uri="http://schemas.openxmlformats.org/presentationml/2006/ole">
            <mc:AlternateContent xmlns:mc="http://schemas.openxmlformats.org/markup-compatibility/2006">
              <mc:Choice xmlns:v="urn:schemas-microsoft-com:vml" Requires="v">
                <p:oleObj spid="_x0000_s42039" name="Equation" r:id="rId5" imgW="5663880" imgH="291960" progId="Equation.DSMT4">
                  <p:embed/>
                </p:oleObj>
              </mc:Choice>
              <mc:Fallback>
                <p:oleObj name="Equation" r:id="rId5" imgW="5663880" imgH="2919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 y="2133600"/>
                        <a:ext cx="5664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6525904" y="2044700"/>
          <a:ext cx="1854200" cy="469900"/>
        </p:xfrm>
        <a:graphic>
          <a:graphicData uri="http://schemas.openxmlformats.org/presentationml/2006/ole">
            <mc:AlternateContent xmlns:mc="http://schemas.openxmlformats.org/markup-compatibility/2006">
              <mc:Choice xmlns:v="urn:schemas-microsoft-com:vml" Requires="v">
                <p:oleObj spid="_x0000_s42040" name="Equation" r:id="rId7" imgW="1854000" imgH="469800" progId="Equation.DSMT4">
                  <p:embed/>
                </p:oleObj>
              </mc:Choice>
              <mc:Fallback>
                <p:oleObj name="Equation" r:id="rId7" imgW="185400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25904" y="2044700"/>
                        <a:ext cx="1854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5244152" y="2729552"/>
          <a:ext cx="1231900" cy="292100"/>
        </p:xfrm>
        <a:graphic>
          <a:graphicData uri="http://schemas.openxmlformats.org/presentationml/2006/ole">
            <mc:AlternateContent xmlns:mc="http://schemas.openxmlformats.org/markup-compatibility/2006">
              <mc:Choice xmlns:v="urn:schemas-microsoft-com:vml" Requires="v">
                <p:oleObj spid="_x0000_s42041" name="Equation" r:id="rId9" imgW="1231560" imgH="291960" progId="Equation.DSMT4">
                  <p:embed/>
                </p:oleObj>
              </mc:Choice>
              <mc:Fallback>
                <p:oleObj name="Equation" r:id="rId9" imgW="1231560" imgH="291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44152" y="2729552"/>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92" name="Object 8"/>
          <p:cNvGraphicFramePr>
            <a:graphicFrameLocks noChangeAspect="1"/>
          </p:cNvGraphicFramePr>
          <p:nvPr/>
        </p:nvGraphicFramePr>
        <p:xfrm>
          <a:off x="6512256" y="2654300"/>
          <a:ext cx="1955800" cy="469900"/>
        </p:xfrm>
        <a:graphic>
          <a:graphicData uri="http://schemas.openxmlformats.org/presentationml/2006/ole">
            <mc:AlternateContent xmlns:mc="http://schemas.openxmlformats.org/markup-compatibility/2006">
              <mc:Choice xmlns:v="urn:schemas-microsoft-com:vml" Requires="v">
                <p:oleObj spid="_x0000_s42042" name="Equation" r:id="rId11" imgW="1955520" imgH="469800" progId="Equation.DSMT4">
                  <p:embed/>
                </p:oleObj>
              </mc:Choice>
              <mc:Fallback>
                <p:oleObj name="Equation" r:id="rId11" imgW="1955520" imgH="4698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512256" y="2654300"/>
                        <a:ext cx="195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98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9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Finding a Missing Digit of a 10-digit ISBN (cont.)</a:t>
            </a:r>
            <a:endParaRPr lang="en-US" dirty="0"/>
          </a:p>
        </p:txBody>
      </p:sp>
      <p:sp>
        <p:nvSpPr>
          <p:cNvPr id="6" name="Content Placeholder 2"/>
          <p:cNvSpPr>
            <a:spLocks noGrp="1"/>
          </p:cNvSpPr>
          <p:nvPr>
            <p:ph idx="1"/>
          </p:nvPr>
        </p:nvSpPr>
        <p:spPr>
          <a:xfrm>
            <a:off x="457200" y="1280160"/>
            <a:ext cx="8229600" cy="4572000"/>
          </a:xfrm>
        </p:spPr>
        <p:txBody>
          <a:bodyPr>
            <a:noAutofit/>
          </a:bodyPr>
          <a:lstStyle/>
          <a:p>
            <a:r>
              <a:rPr lang="en-US" dirty="0" smtClean="0"/>
              <a:t>So, now we have 8</a:t>
            </a:r>
            <a:r>
              <a:rPr lang="en-US" i="1" dirty="0" smtClean="0"/>
              <a:t>x</a:t>
            </a:r>
            <a:r>
              <a:rPr lang="en-US" dirty="0" smtClean="0"/>
              <a:t> + 9 </a:t>
            </a:r>
            <a:r>
              <a:rPr lang="en-US" dirty="0" smtClean="0">
                <a:sym typeface="Symbol"/>
              </a:rPr>
              <a:t></a:t>
            </a:r>
            <a:r>
              <a:rPr lang="en-US" dirty="0" smtClean="0"/>
              <a:t> 0 (mod 11). </a:t>
            </a:r>
          </a:p>
          <a:p>
            <a:r>
              <a:rPr lang="en-US" dirty="0" smtClean="0"/>
              <a:t>This tells us that the third digit in the ISBN number </a:t>
            </a:r>
            <a:r>
              <a:rPr lang="en-US" i="1" dirty="0" smtClean="0"/>
              <a:t>x</a:t>
            </a:r>
            <a:r>
              <a:rPr lang="en-US" dirty="0" smtClean="0"/>
              <a:t>, will need to be multiplied by 8. This number, when added to 9, must be congruent to 0 (mod 11). </a:t>
            </a:r>
          </a:p>
          <a:p>
            <a:r>
              <a:rPr lang="en-US" dirty="0" smtClean="0"/>
              <a:t>Now, we need to use a bit of trial and error to find the missing digit. We know that the digit must be a number between 0 and 10, inclusive. So, we can begin trying numbers, starting with 0. Substituting </a:t>
            </a:r>
            <a:r>
              <a:rPr lang="en-US" i="1" dirty="0" smtClean="0"/>
              <a:t>x</a:t>
            </a:r>
            <a:r>
              <a:rPr lang="en-US" dirty="0" smtClean="0"/>
              <a:t> = 0 in our equation gives the following.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Finding a Missing Digit of a 10-digit ISBN (cont.)</a:t>
            </a:r>
            <a:endParaRPr lang="en-US" dirty="0"/>
          </a:p>
        </p:txBody>
      </p:sp>
      <p:sp>
        <p:nvSpPr>
          <p:cNvPr id="5" name="Content Placeholder 4"/>
          <p:cNvSpPr>
            <a:spLocks noGrp="1"/>
          </p:cNvSpPr>
          <p:nvPr>
            <p:ph idx="1"/>
          </p:nvPr>
        </p:nvSpPr>
        <p:spPr>
          <a:xfrm>
            <a:off x="457200" y="1143000"/>
            <a:ext cx="8229600" cy="4587240"/>
          </a:xfrm>
        </p:spPr>
        <p:txBody>
          <a:bodyPr/>
          <a:lstStyle/>
          <a:p>
            <a:endParaRPr lang="en-US" dirty="0" smtClean="0"/>
          </a:p>
          <a:p>
            <a:endParaRPr lang="en-US" dirty="0" smtClean="0"/>
          </a:p>
          <a:p>
            <a:endParaRPr lang="en-US" dirty="0" smtClean="0"/>
          </a:p>
          <a:p>
            <a:endParaRPr lang="en-US" dirty="0" smtClean="0"/>
          </a:p>
          <a:p>
            <a:endParaRPr lang="en-US" dirty="0" smtClean="0"/>
          </a:p>
          <a:p>
            <a:r>
              <a:rPr lang="en-US" dirty="0" smtClean="0"/>
              <a:t>Since this is not congruent to 0 (mod 11), the third digit cannot be a 0. </a:t>
            </a:r>
          </a:p>
          <a:p>
            <a:r>
              <a:rPr lang="en-US" dirty="0" smtClean="0"/>
              <a:t>Next, suppose the third digit was a 1. Let’s substitute </a:t>
            </a:r>
            <a:br>
              <a:rPr lang="en-US" dirty="0" smtClean="0"/>
            </a:br>
            <a:r>
              <a:rPr lang="en-US" i="1" dirty="0" smtClean="0"/>
              <a:t>x</a:t>
            </a:r>
            <a:r>
              <a:rPr lang="en-US" dirty="0" smtClean="0"/>
              <a:t> = 1, in our equation.</a:t>
            </a:r>
          </a:p>
        </p:txBody>
      </p:sp>
      <p:graphicFrame>
        <p:nvGraphicFramePr>
          <p:cNvPr id="39940" name="Object 4"/>
          <p:cNvGraphicFramePr>
            <a:graphicFrameLocks noChangeAspect="1"/>
          </p:cNvGraphicFramePr>
          <p:nvPr>
            <p:extLst>
              <p:ext uri="{D42A27DB-BD31-4B8C-83A1-F6EECF244321}">
                <p14:modId xmlns:p14="http://schemas.microsoft.com/office/powerpoint/2010/main" val="867771245"/>
              </p:ext>
            </p:extLst>
          </p:nvPr>
        </p:nvGraphicFramePr>
        <p:xfrm>
          <a:off x="3450608" y="2091708"/>
          <a:ext cx="1333500" cy="292100"/>
        </p:xfrm>
        <a:graphic>
          <a:graphicData uri="http://schemas.openxmlformats.org/presentationml/2006/ole">
            <mc:AlternateContent xmlns:mc="http://schemas.openxmlformats.org/markup-compatibility/2006">
              <mc:Choice xmlns:v="urn:schemas-microsoft-com:vml" Requires="v">
                <p:oleObj spid="_x0000_s39990" name="Equation" r:id="rId3" imgW="1333440" imgH="291960" progId="Equation.DSMT4">
                  <p:embed/>
                </p:oleObj>
              </mc:Choice>
              <mc:Fallback>
                <p:oleObj name="Equation" r:id="rId3" imgW="1333440" imgH="291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50608" y="2091708"/>
                        <a:ext cx="1333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1" name="Object 5"/>
          <p:cNvGraphicFramePr>
            <a:graphicFrameLocks noChangeAspect="1"/>
          </p:cNvGraphicFramePr>
          <p:nvPr>
            <p:extLst>
              <p:ext uri="{D42A27DB-BD31-4B8C-83A1-F6EECF244321}">
                <p14:modId xmlns:p14="http://schemas.microsoft.com/office/powerpoint/2010/main" val="630047620"/>
              </p:ext>
            </p:extLst>
          </p:nvPr>
        </p:nvGraphicFramePr>
        <p:xfrm>
          <a:off x="3450608" y="2568244"/>
          <a:ext cx="3683000" cy="469900"/>
        </p:xfrm>
        <a:graphic>
          <a:graphicData uri="http://schemas.openxmlformats.org/presentationml/2006/ole">
            <mc:AlternateContent xmlns:mc="http://schemas.openxmlformats.org/markup-compatibility/2006">
              <mc:Choice xmlns:v="urn:schemas-microsoft-com:vml" Requires="v">
                <p:oleObj spid="_x0000_s39991" name="Equation" r:id="rId5" imgW="3682800" imgH="469800" progId="Equation.DSMT4">
                  <p:embed/>
                </p:oleObj>
              </mc:Choice>
              <mc:Fallback>
                <p:oleObj name="Equation" r:id="rId5" imgW="3682800" imgH="4698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50608" y="2568244"/>
                        <a:ext cx="3683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2" name="Object 6"/>
          <p:cNvGraphicFramePr>
            <a:graphicFrameLocks noChangeAspect="1"/>
          </p:cNvGraphicFramePr>
          <p:nvPr>
            <p:extLst>
              <p:ext uri="{D42A27DB-BD31-4B8C-83A1-F6EECF244321}">
                <p14:modId xmlns:p14="http://schemas.microsoft.com/office/powerpoint/2010/main" val="3462918347"/>
              </p:ext>
            </p:extLst>
          </p:nvPr>
        </p:nvGraphicFramePr>
        <p:xfrm>
          <a:off x="3450608" y="3150548"/>
          <a:ext cx="1816100" cy="469900"/>
        </p:xfrm>
        <a:graphic>
          <a:graphicData uri="http://schemas.openxmlformats.org/presentationml/2006/ole">
            <mc:AlternateContent xmlns:mc="http://schemas.openxmlformats.org/markup-compatibility/2006">
              <mc:Choice xmlns:v="urn:schemas-microsoft-com:vml" Requires="v">
                <p:oleObj spid="_x0000_s39992" name="Equation" r:id="rId7" imgW="1815840" imgH="469800" progId="Equation.DSMT4">
                  <p:embed/>
                </p:oleObj>
              </mc:Choice>
              <mc:Fallback>
                <p:oleObj name="Equation" r:id="rId7" imgW="181584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50608" y="3150548"/>
                        <a:ext cx="1816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3" name="Object 7"/>
          <p:cNvGraphicFramePr>
            <a:graphicFrameLocks noChangeAspect="1"/>
          </p:cNvGraphicFramePr>
          <p:nvPr>
            <p:extLst>
              <p:ext uri="{D42A27DB-BD31-4B8C-83A1-F6EECF244321}">
                <p14:modId xmlns:p14="http://schemas.microsoft.com/office/powerpoint/2010/main" val="1049009517"/>
              </p:ext>
            </p:extLst>
          </p:nvPr>
        </p:nvGraphicFramePr>
        <p:xfrm>
          <a:off x="2111992" y="1536700"/>
          <a:ext cx="1231900" cy="292100"/>
        </p:xfrm>
        <a:graphic>
          <a:graphicData uri="http://schemas.openxmlformats.org/presentationml/2006/ole">
            <mc:AlternateContent xmlns:mc="http://schemas.openxmlformats.org/markup-compatibility/2006">
              <mc:Choice xmlns:v="urn:schemas-microsoft-com:vml" Requires="v">
                <p:oleObj spid="_x0000_s39993" name="Equation" r:id="rId9" imgW="1231560" imgH="291960" progId="Equation.DSMT4">
                  <p:embed/>
                </p:oleObj>
              </mc:Choice>
              <mc:Fallback>
                <p:oleObj name="Equation" r:id="rId9" imgW="1231560" imgH="291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11992" y="1536700"/>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4" name="Object 8"/>
          <p:cNvGraphicFramePr>
            <a:graphicFrameLocks noChangeAspect="1"/>
          </p:cNvGraphicFramePr>
          <p:nvPr>
            <p:extLst>
              <p:ext uri="{D42A27DB-BD31-4B8C-83A1-F6EECF244321}">
                <p14:modId xmlns:p14="http://schemas.microsoft.com/office/powerpoint/2010/main" val="3951881847"/>
              </p:ext>
            </p:extLst>
          </p:nvPr>
        </p:nvGraphicFramePr>
        <p:xfrm>
          <a:off x="3450608" y="1447800"/>
          <a:ext cx="1778000" cy="469900"/>
        </p:xfrm>
        <a:graphic>
          <a:graphicData uri="http://schemas.openxmlformats.org/presentationml/2006/ole">
            <mc:AlternateContent xmlns:mc="http://schemas.openxmlformats.org/markup-compatibility/2006">
              <mc:Choice xmlns:v="urn:schemas-microsoft-com:vml" Requires="v">
                <p:oleObj spid="_x0000_s39994" name="Equation" r:id="rId11" imgW="1777680" imgH="469800" progId="Equation.DSMT4">
                  <p:embed/>
                </p:oleObj>
              </mc:Choice>
              <mc:Fallback>
                <p:oleObj name="Equation" r:id="rId11" imgW="1777680" imgH="4698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50608" y="1447800"/>
                        <a:ext cx="1778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9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99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9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Finding a Missing Digit of a 10-digit ISBN (cont.)</a:t>
            </a:r>
            <a:endParaRPr lang="en-US" dirty="0"/>
          </a:p>
        </p:txBody>
      </p:sp>
      <p:sp>
        <p:nvSpPr>
          <p:cNvPr id="4" name="Content Placeholder 3"/>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Since this is not congruent to 0 (mod 11), the third digit cannot be a 1. </a:t>
            </a:r>
            <a:endParaRPr lang="en-US" dirty="0"/>
          </a:p>
        </p:txBody>
      </p:sp>
      <p:graphicFrame>
        <p:nvGraphicFramePr>
          <p:cNvPr id="23559" name="Object 7"/>
          <p:cNvGraphicFramePr>
            <a:graphicFrameLocks noChangeAspect="1"/>
          </p:cNvGraphicFramePr>
          <p:nvPr/>
        </p:nvGraphicFramePr>
        <p:xfrm>
          <a:off x="3450608" y="2084696"/>
          <a:ext cx="1320800" cy="292100"/>
        </p:xfrm>
        <a:graphic>
          <a:graphicData uri="http://schemas.openxmlformats.org/presentationml/2006/ole">
            <mc:AlternateContent xmlns:mc="http://schemas.openxmlformats.org/markup-compatibility/2006">
              <mc:Choice xmlns:v="urn:schemas-microsoft-com:vml" Requires="v">
                <p:oleObj spid="_x0000_s23619" name="Equation" r:id="rId3" imgW="1320480" imgH="291960" progId="Equation.DSMT4">
                  <p:embed/>
                </p:oleObj>
              </mc:Choice>
              <mc:Fallback>
                <p:oleObj name="Equation" r:id="rId3" imgW="1320480" imgH="29196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50608" y="2084696"/>
                        <a:ext cx="1320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0" name="Object 8"/>
          <p:cNvGraphicFramePr>
            <a:graphicFrameLocks noChangeAspect="1"/>
          </p:cNvGraphicFramePr>
          <p:nvPr/>
        </p:nvGraphicFramePr>
        <p:xfrm>
          <a:off x="3450608" y="2563504"/>
          <a:ext cx="3683000" cy="469900"/>
        </p:xfrm>
        <a:graphic>
          <a:graphicData uri="http://schemas.openxmlformats.org/presentationml/2006/ole">
            <mc:AlternateContent xmlns:mc="http://schemas.openxmlformats.org/markup-compatibility/2006">
              <mc:Choice xmlns:v="urn:schemas-microsoft-com:vml" Requires="v">
                <p:oleObj spid="_x0000_s23620" name="Equation" r:id="rId5" imgW="3682800" imgH="469800" progId="Equation.DSMT4">
                  <p:embed/>
                </p:oleObj>
              </mc:Choice>
              <mc:Fallback>
                <p:oleObj name="Equation" r:id="rId5" imgW="3682800" imgH="4698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50608" y="2563504"/>
                        <a:ext cx="3683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1" name="Object 9"/>
          <p:cNvGraphicFramePr>
            <a:graphicFrameLocks noChangeAspect="1"/>
          </p:cNvGraphicFramePr>
          <p:nvPr/>
        </p:nvGraphicFramePr>
        <p:xfrm>
          <a:off x="3450608" y="3139458"/>
          <a:ext cx="1981200" cy="469900"/>
        </p:xfrm>
        <a:graphic>
          <a:graphicData uri="http://schemas.openxmlformats.org/presentationml/2006/ole">
            <mc:AlternateContent xmlns:mc="http://schemas.openxmlformats.org/markup-compatibility/2006">
              <mc:Choice xmlns:v="urn:schemas-microsoft-com:vml" Requires="v">
                <p:oleObj spid="_x0000_s23621" name="Equation" r:id="rId7" imgW="1981080" imgH="469800" progId="Equation.DSMT4">
                  <p:embed/>
                </p:oleObj>
              </mc:Choice>
              <mc:Fallback>
                <p:oleObj name="Equation" r:id="rId7" imgW="1981080" imgH="4698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50608" y="3139458"/>
                        <a:ext cx="1981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2" name="Object 10"/>
          <p:cNvGraphicFramePr>
            <a:graphicFrameLocks noChangeAspect="1"/>
          </p:cNvGraphicFramePr>
          <p:nvPr/>
        </p:nvGraphicFramePr>
        <p:xfrm>
          <a:off x="3450608" y="3715412"/>
          <a:ext cx="1854200" cy="469900"/>
        </p:xfrm>
        <a:graphic>
          <a:graphicData uri="http://schemas.openxmlformats.org/presentationml/2006/ole">
            <mc:AlternateContent xmlns:mc="http://schemas.openxmlformats.org/markup-compatibility/2006">
              <mc:Choice xmlns:v="urn:schemas-microsoft-com:vml" Requires="v">
                <p:oleObj spid="_x0000_s23622" name="Equation" r:id="rId9" imgW="1854000" imgH="469800" progId="Equation.DSMT4">
                  <p:embed/>
                </p:oleObj>
              </mc:Choice>
              <mc:Fallback>
                <p:oleObj name="Equation" r:id="rId9" imgW="1854000" imgH="4698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50608" y="3715412"/>
                        <a:ext cx="1854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3" name="Object 11"/>
          <p:cNvGraphicFramePr>
            <a:graphicFrameLocks noChangeAspect="1"/>
          </p:cNvGraphicFramePr>
          <p:nvPr/>
        </p:nvGraphicFramePr>
        <p:xfrm>
          <a:off x="2209800" y="1524000"/>
          <a:ext cx="1231900" cy="292100"/>
        </p:xfrm>
        <a:graphic>
          <a:graphicData uri="http://schemas.openxmlformats.org/presentationml/2006/ole">
            <mc:AlternateContent xmlns:mc="http://schemas.openxmlformats.org/markup-compatibility/2006">
              <mc:Choice xmlns:v="urn:schemas-microsoft-com:vml" Requires="v">
                <p:oleObj spid="_x0000_s23623" name="Equation" r:id="rId11" imgW="1231560" imgH="291960" progId="Equation.DSMT4">
                  <p:embed/>
                </p:oleObj>
              </mc:Choice>
              <mc:Fallback>
                <p:oleObj name="Equation" r:id="rId11" imgW="1231560" imgH="29196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09800" y="1524000"/>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4" name="Object 12"/>
          <p:cNvGraphicFramePr>
            <a:graphicFrameLocks noChangeAspect="1"/>
          </p:cNvGraphicFramePr>
          <p:nvPr/>
        </p:nvGraphicFramePr>
        <p:xfrm>
          <a:off x="3450608" y="1435100"/>
          <a:ext cx="1739900" cy="469900"/>
        </p:xfrm>
        <a:graphic>
          <a:graphicData uri="http://schemas.openxmlformats.org/presentationml/2006/ole">
            <mc:AlternateContent xmlns:mc="http://schemas.openxmlformats.org/markup-compatibility/2006">
              <mc:Choice xmlns:v="urn:schemas-microsoft-com:vml" Requires="v">
                <p:oleObj spid="_x0000_s23624" name="Equation" r:id="rId13" imgW="1739880" imgH="469800" progId="Equation.DSMT4">
                  <p:embed/>
                </p:oleObj>
              </mc:Choice>
              <mc:Fallback>
                <p:oleObj name="Equation" r:id="rId13" imgW="1739880" imgH="469800" progId="Equation.DSMT4">
                  <p:embed/>
                  <p:pic>
                    <p:nvPicPr>
                      <p:cNvPr id="0" name="Picture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50608" y="1435100"/>
                        <a:ext cx="1739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6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6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Modular Arithmetic</a:t>
            </a:r>
            <a:endParaRPr lang="en-US" dirty="0"/>
          </a:p>
        </p:txBody>
      </p:sp>
      <p:sp>
        <p:nvSpPr>
          <p:cNvPr id="3" name="Content Placeholder 2"/>
          <p:cNvSpPr>
            <a:spLocks noGrp="1"/>
          </p:cNvSpPr>
          <p:nvPr>
            <p:ph idx="1"/>
          </p:nvPr>
        </p:nvSpPr>
        <p:spPr/>
        <p:txBody>
          <a:bodyPr/>
          <a:lstStyle/>
          <a:p>
            <a:r>
              <a:rPr lang="en-US" dirty="0" smtClean="0"/>
              <a:t>The operation modulo (or “mod” for short) is simply the remainder when dividing. For example, 4 mod 3 means “the remainder when 4 is divided by 3.” We use the following notation in modular arithmetic to denote the procedure.</a:t>
            </a:r>
          </a:p>
          <a:p>
            <a:pPr algn="ctr"/>
            <a:r>
              <a:rPr lang="en-US" dirty="0"/>
              <a:t>4 mod 3 = 1  or  4 </a:t>
            </a:r>
            <a:r>
              <a:rPr lang="en-US" dirty="0" smtClean="0"/>
              <a:t>≡ 1 (mod 3)</a:t>
            </a:r>
          </a:p>
          <a:p>
            <a:r>
              <a:rPr lang="en-US" dirty="0"/>
              <a:t>The sign </a:t>
            </a:r>
            <a:r>
              <a:rPr lang="en-US" dirty="0" smtClean="0"/>
              <a:t>≡ is read “is congruent to.”</a:t>
            </a:r>
            <a:endParaRPr lang="en-US" dirty="0"/>
          </a:p>
        </p:txBody>
      </p:sp>
    </p:spTree>
    <p:extLst>
      <p:ext uri="{BB962C8B-B14F-4D97-AF65-F5344CB8AC3E}">
        <p14:creationId xmlns:p14="http://schemas.microsoft.com/office/powerpoint/2010/main" val="152852304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Finding a Missing Digit of a 10-digit ISBN (cont.)</a:t>
            </a:r>
          </a:p>
        </p:txBody>
      </p:sp>
      <p:sp>
        <p:nvSpPr>
          <p:cNvPr id="4" name="Content Placeholder 3"/>
          <p:cNvSpPr>
            <a:spLocks noGrp="1"/>
          </p:cNvSpPr>
          <p:nvPr>
            <p:ph idx="1"/>
          </p:nvPr>
        </p:nvSpPr>
        <p:spPr/>
        <p:txBody>
          <a:bodyPr>
            <a:normAutofit/>
          </a:bodyPr>
          <a:lstStyle/>
          <a:p>
            <a:r>
              <a:rPr lang="en-US" dirty="0" smtClean="0"/>
              <a:t>Now let </a:t>
            </a:r>
            <a:r>
              <a:rPr lang="en-US" i="1" dirty="0" smtClean="0"/>
              <a:t>x</a:t>
            </a:r>
            <a:r>
              <a:rPr lang="en-US" dirty="0" smtClean="0"/>
              <a:t> = 2. </a:t>
            </a:r>
          </a:p>
          <a:p>
            <a:endParaRPr lang="en-US" dirty="0"/>
          </a:p>
          <a:p>
            <a:endParaRPr lang="en-US" dirty="0" smtClean="0"/>
          </a:p>
          <a:p>
            <a:endParaRPr lang="en-US" dirty="0"/>
          </a:p>
          <a:p>
            <a:endParaRPr lang="en-US" dirty="0" smtClean="0"/>
          </a:p>
          <a:p>
            <a:endParaRPr lang="en-US" dirty="0"/>
          </a:p>
          <a:p>
            <a:endParaRPr lang="en-US" dirty="0" smtClean="0"/>
          </a:p>
          <a:p>
            <a:r>
              <a:rPr lang="en-US" dirty="0"/>
              <a:t>Again, we do not have a value equivalent to 0 (mod 11), so we still have not found our number.</a:t>
            </a:r>
          </a:p>
        </p:txBody>
      </p:sp>
      <p:graphicFrame>
        <p:nvGraphicFramePr>
          <p:cNvPr id="22532" name="Object 4"/>
          <p:cNvGraphicFramePr>
            <a:graphicFrameLocks noChangeAspect="1"/>
          </p:cNvGraphicFramePr>
          <p:nvPr>
            <p:extLst>
              <p:ext uri="{D42A27DB-BD31-4B8C-83A1-F6EECF244321}">
                <p14:modId xmlns:p14="http://schemas.microsoft.com/office/powerpoint/2010/main" val="1596688972"/>
              </p:ext>
            </p:extLst>
          </p:nvPr>
        </p:nvGraphicFramePr>
        <p:xfrm>
          <a:off x="3423312" y="2627004"/>
          <a:ext cx="1485900" cy="292100"/>
        </p:xfrm>
        <a:graphic>
          <a:graphicData uri="http://schemas.openxmlformats.org/presentationml/2006/ole">
            <mc:AlternateContent xmlns:mc="http://schemas.openxmlformats.org/markup-compatibility/2006">
              <mc:Choice xmlns:v="urn:schemas-microsoft-com:vml" Requires="v">
                <p:oleObj spid="_x0000_s22592" name="Equation" r:id="rId3" imgW="1485720" imgH="291960" progId="Equation.DSMT4">
                  <p:embed/>
                </p:oleObj>
              </mc:Choice>
              <mc:Fallback>
                <p:oleObj name="Equation" r:id="rId3" imgW="1485720" imgH="291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3312" y="2627004"/>
                        <a:ext cx="148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3" name="Object 5"/>
          <p:cNvGraphicFramePr>
            <a:graphicFrameLocks noChangeAspect="1"/>
          </p:cNvGraphicFramePr>
          <p:nvPr>
            <p:extLst>
              <p:ext uri="{D42A27DB-BD31-4B8C-83A1-F6EECF244321}">
                <p14:modId xmlns:p14="http://schemas.microsoft.com/office/powerpoint/2010/main" val="3725228906"/>
              </p:ext>
            </p:extLst>
          </p:nvPr>
        </p:nvGraphicFramePr>
        <p:xfrm>
          <a:off x="3423312" y="3097852"/>
          <a:ext cx="3670300" cy="469900"/>
        </p:xfrm>
        <a:graphic>
          <a:graphicData uri="http://schemas.openxmlformats.org/presentationml/2006/ole">
            <mc:AlternateContent xmlns:mc="http://schemas.openxmlformats.org/markup-compatibility/2006">
              <mc:Choice xmlns:v="urn:schemas-microsoft-com:vml" Requires="v">
                <p:oleObj spid="_x0000_s22593" name="Equation" r:id="rId5" imgW="3670200" imgH="469800" progId="Equation.DSMT4">
                  <p:embed/>
                </p:oleObj>
              </mc:Choice>
              <mc:Fallback>
                <p:oleObj name="Equation" r:id="rId5" imgW="3670200" imgH="4698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3312" y="3097852"/>
                        <a:ext cx="3670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4" name="Object 6"/>
          <p:cNvGraphicFramePr>
            <a:graphicFrameLocks noChangeAspect="1"/>
          </p:cNvGraphicFramePr>
          <p:nvPr>
            <p:extLst>
              <p:ext uri="{D42A27DB-BD31-4B8C-83A1-F6EECF244321}">
                <p14:modId xmlns:p14="http://schemas.microsoft.com/office/powerpoint/2010/main" val="630364058"/>
              </p:ext>
            </p:extLst>
          </p:nvPr>
        </p:nvGraphicFramePr>
        <p:xfrm>
          <a:off x="3423312" y="3672196"/>
          <a:ext cx="1993900" cy="469900"/>
        </p:xfrm>
        <a:graphic>
          <a:graphicData uri="http://schemas.openxmlformats.org/presentationml/2006/ole">
            <mc:AlternateContent xmlns:mc="http://schemas.openxmlformats.org/markup-compatibility/2006">
              <mc:Choice xmlns:v="urn:schemas-microsoft-com:vml" Requires="v">
                <p:oleObj spid="_x0000_s22594" name="Equation" r:id="rId7" imgW="1993680" imgH="469800" progId="Equation.DSMT4">
                  <p:embed/>
                </p:oleObj>
              </mc:Choice>
              <mc:Fallback>
                <p:oleObj name="Equation" r:id="rId7" imgW="199368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23312" y="3672196"/>
                        <a:ext cx="1993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5" name="Object 7"/>
          <p:cNvGraphicFramePr>
            <a:graphicFrameLocks noChangeAspect="1"/>
          </p:cNvGraphicFramePr>
          <p:nvPr>
            <p:extLst>
              <p:ext uri="{D42A27DB-BD31-4B8C-83A1-F6EECF244321}">
                <p14:modId xmlns:p14="http://schemas.microsoft.com/office/powerpoint/2010/main" val="2509438152"/>
              </p:ext>
            </p:extLst>
          </p:nvPr>
        </p:nvGraphicFramePr>
        <p:xfrm>
          <a:off x="3423312" y="4254500"/>
          <a:ext cx="1841500" cy="469900"/>
        </p:xfrm>
        <a:graphic>
          <a:graphicData uri="http://schemas.openxmlformats.org/presentationml/2006/ole">
            <mc:AlternateContent xmlns:mc="http://schemas.openxmlformats.org/markup-compatibility/2006">
              <mc:Choice xmlns:v="urn:schemas-microsoft-com:vml" Requires="v">
                <p:oleObj spid="_x0000_s22595" name="Equation" r:id="rId9" imgW="1841400" imgH="469800" progId="Equation.DSMT4">
                  <p:embed/>
                </p:oleObj>
              </mc:Choice>
              <mc:Fallback>
                <p:oleObj name="Equation" r:id="rId9" imgW="1841400" imgH="4698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23312" y="4254500"/>
                        <a:ext cx="1841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6" name="Object 8"/>
          <p:cNvGraphicFramePr>
            <a:graphicFrameLocks noChangeAspect="1"/>
          </p:cNvGraphicFramePr>
          <p:nvPr>
            <p:extLst>
              <p:ext uri="{D42A27DB-BD31-4B8C-83A1-F6EECF244321}">
                <p14:modId xmlns:p14="http://schemas.microsoft.com/office/powerpoint/2010/main" val="2743761880"/>
              </p:ext>
            </p:extLst>
          </p:nvPr>
        </p:nvGraphicFramePr>
        <p:xfrm>
          <a:off x="2183452" y="2071996"/>
          <a:ext cx="1231900" cy="292100"/>
        </p:xfrm>
        <a:graphic>
          <a:graphicData uri="http://schemas.openxmlformats.org/presentationml/2006/ole">
            <mc:AlternateContent xmlns:mc="http://schemas.openxmlformats.org/markup-compatibility/2006">
              <mc:Choice xmlns:v="urn:schemas-microsoft-com:vml" Requires="v">
                <p:oleObj spid="_x0000_s22596" name="Equation" r:id="rId11" imgW="1231560" imgH="291960" progId="Equation.DSMT4">
                  <p:embed/>
                </p:oleObj>
              </mc:Choice>
              <mc:Fallback>
                <p:oleObj name="Equation" r:id="rId11" imgW="1231560" imgH="2919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83452" y="2071996"/>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7" name="Object 9"/>
          <p:cNvGraphicFramePr>
            <a:graphicFrameLocks noChangeAspect="1"/>
          </p:cNvGraphicFramePr>
          <p:nvPr>
            <p:extLst>
              <p:ext uri="{D42A27DB-BD31-4B8C-83A1-F6EECF244321}">
                <p14:modId xmlns:p14="http://schemas.microsoft.com/office/powerpoint/2010/main" val="1611183669"/>
              </p:ext>
            </p:extLst>
          </p:nvPr>
        </p:nvGraphicFramePr>
        <p:xfrm>
          <a:off x="3423312" y="1969448"/>
          <a:ext cx="1752600" cy="469900"/>
        </p:xfrm>
        <a:graphic>
          <a:graphicData uri="http://schemas.openxmlformats.org/presentationml/2006/ole">
            <mc:AlternateContent xmlns:mc="http://schemas.openxmlformats.org/markup-compatibility/2006">
              <mc:Choice xmlns:v="urn:schemas-microsoft-com:vml" Requires="v">
                <p:oleObj spid="_x0000_s22597" name="Equation" r:id="rId13" imgW="1752480" imgH="469800" progId="Equation.DSMT4">
                  <p:embed/>
                </p:oleObj>
              </mc:Choice>
              <mc:Fallback>
                <p:oleObj name="Equation" r:id="rId13" imgW="1752480" imgH="4698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23312" y="1969448"/>
                        <a:ext cx="1752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5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Finding a Missing Digit of a 10-digit ISBN (cont.)</a:t>
            </a:r>
          </a:p>
        </p:txBody>
      </p:sp>
      <p:sp>
        <p:nvSpPr>
          <p:cNvPr id="4" name="Content Placeholder 3"/>
          <p:cNvSpPr>
            <a:spLocks noGrp="1"/>
          </p:cNvSpPr>
          <p:nvPr>
            <p:ph idx="1"/>
          </p:nvPr>
        </p:nvSpPr>
        <p:spPr>
          <a:xfrm>
            <a:off x="457200" y="1143000"/>
            <a:ext cx="8229600" cy="4709160"/>
          </a:xfrm>
        </p:spPr>
        <p:txBody>
          <a:bodyPr>
            <a:normAutofit/>
          </a:bodyPr>
          <a:lstStyle/>
          <a:p>
            <a:r>
              <a:rPr lang="en-US" dirty="0" smtClean="0"/>
              <a:t>Let </a:t>
            </a:r>
            <a:r>
              <a:rPr lang="en-US" i="1" dirty="0" smtClean="0"/>
              <a:t>x</a:t>
            </a:r>
            <a:r>
              <a:rPr lang="en-US" dirty="0" smtClean="0"/>
              <a:t> = 3. </a:t>
            </a:r>
            <a:endParaRPr lang="en-US" dirty="0"/>
          </a:p>
          <a:p>
            <a:endParaRPr lang="en-US" dirty="0" smtClean="0"/>
          </a:p>
          <a:p>
            <a:endParaRPr lang="en-US" dirty="0"/>
          </a:p>
          <a:p>
            <a:endParaRPr lang="en-US" dirty="0" smtClean="0"/>
          </a:p>
          <a:p>
            <a:endParaRPr lang="en-US" dirty="0"/>
          </a:p>
          <a:p>
            <a:endParaRPr lang="en-US" dirty="0" smtClean="0"/>
          </a:p>
          <a:p>
            <a:r>
              <a:rPr lang="en-US" dirty="0"/>
              <a:t>Since 11 modulo 11 is congruent to 0, we have found our missing digit! </a:t>
            </a:r>
          </a:p>
          <a:p>
            <a:r>
              <a:rPr lang="en-US" dirty="0"/>
              <a:t>The third digit in the ISBN number is </a:t>
            </a:r>
            <a:r>
              <a:rPr lang="en-US" b="1" dirty="0">
                <a:solidFill>
                  <a:srgbClr val="FF0000"/>
                </a:solidFill>
              </a:rPr>
              <a:t>3</a:t>
            </a:r>
            <a:r>
              <a:rPr lang="en-US" b="1" dirty="0"/>
              <a:t>. </a:t>
            </a:r>
            <a:endParaRPr lang="en-US" dirty="0">
              <a:solidFill>
                <a:srgbClr val="000099"/>
              </a:solidFill>
            </a:endParaRPr>
          </a:p>
        </p:txBody>
      </p:sp>
      <p:graphicFrame>
        <p:nvGraphicFramePr>
          <p:cNvPr id="21511" name="Object 7"/>
          <p:cNvGraphicFramePr>
            <a:graphicFrameLocks noChangeAspect="1"/>
          </p:cNvGraphicFramePr>
          <p:nvPr>
            <p:extLst>
              <p:ext uri="{D42A27DB-BD31-4B8C-83A1-F6EECF244321}">
                <p14:modId xmlns:p14="http://schemas.microsoft.com/office/powerpoint/2010/main" val="839251231"/>
              </p:ext>
            </p:extLst>
          </p:nvPr>
        </p:nvGraphicFramePr>
        <p:xfrm>
          <a:off x="3366448" y="2167908"/>
          <a:ext cx="1498600" cy="279400"/>
        </p:xfrm>
        <a:graphic>
          <a:graphicData uri="http://schemas.openxmlformats.org/presentationml/2006/ole">
            <mc:AlternateContent xmlns:mc="http://schemas.openxmlformats.org/markup-compatibility/2006">
              <mc:Choice xmlns:v="urn:schemas-microsoft-com:vml" Requires="v">
                <p:oleObj spid="_x0000_s21571" name="Equation" r:id="rId3" imgW="1498320" imgH="279360" progId="Equation.DSMT4">
                  <p:embed/>
                </p:oleObj>
              </mc:Choice>
              <mc:Fallback>
                <p:oleObj name="Equation" r:id="rId3" imgW="1498320" imgH="27936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6448" y="2167908"/>
                        <a:ext cx="1498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2" name="Object 8"/>
          <p:cNvGraphicFramePr>
            <a:graphicFrameLocks noChangeAspect="1"/>
          </p:cNvGraphicFramePr>
          <p:nvPr>
            <p:extLst>
              <p:ext uri="{D42A27DB-BD31-4B8C-83A1-F6EECF244321}">
                <p14:modId xmlns:p14="http://schemas.microsoft.com/office/powerpoint/2010/main" val="3331630286"/>
              </p:ext>
            </p:extLst>
          </p:nvPr>
        </p:nvGraphicFramePr>
        <p:xfrm>
          <a:off x="3366448" y="2661312"/>
          <a:ext cx="3670300" cy="469900"/>
        </p:xfrm>
        <a:graphic>
          <a:graphicData uri="http://schemas.openxmlformats.org/presentationml/2006/ole">
            <mc:AlternateContent xmlns:mc="http://schemas.openxmlformats.org/markup-compatibility/2006">
              <mc:Choice xmlns:v="urn:schemas-microsoft-com:vml" Requires="v">
                <p:oleObj spid="_x0000_s21572" name="Equation" r:id="rId5" imgW="3670200" imgH="469800" progId="Equation.DSMT4">
                  <p:embed/>
                </p:oleObj>
              </mc:Choice>
              <mc:Fallback>
                <p:oleObj name="Equation" r:id="rId5" imgW="3670200" imgH="4698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66448" y="2661312"/>
                        <a:ext cx="3670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3" name="Object 9"/>
          <p:cNvGraphicFramePr>
            <a:graphicFrameLocks noChangeAspect="1"/>
          </p:cNvGraphicFramePr>
          <p:nvPr>
            <p:extLst>
              <p:ext uri="{D42A27DB-BD31-4B8C-83A1-F6EECF244321}">
                <p14:modId xmlns:p14="http://schemas.microsoft.com/office/powerpoint/2010/main" val="1683841689"/>
              </p:ext>
            </p:extLst>
          </p:nvPr>
        </p:nvGraphicFramePr>
        <p:xfrm>
          <a:off x="3366448" y="3213100"/>
          <a:ext cx="1981200" cy="469900"/>
        </p:xfrm>
        <a:graphic>
          <a:graphicData uri="http://schemas.openxmlformats.org/presentationml/2006/ole">
            <mc:AlternateContent xmlns:mc="http://schemas.openxmlformats.org/markup-compatibility/2006">
              <mc:Choice xmlns:v="urn:schemas-microsoft-com:vml" Requires="v">
                <p:oleObj spid="_x0000_s21573" name="Equation" r:id="rId7" imgW="1981080" imgH="469800" progId="Equation.DSMT4">
                  <p:embed/>
                </p:oleObj>
              </mc:Choice>
              <mc:Fallback>
                <p:oleObj name="Equation" r:id="rId7" imgW="1981080" imgH="4698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66448" y="3213100"/>
                        <a:ext cx="1981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4" name="Object 10"/>
          <p:cNvGraphicFramePr>
            <a:graphicFrameLocks noChangeAspect="1"/>
          </p:cNvGraphicFramePr>
          <p:nvPr>
            <p:extLst>
              <p:ext uri="{D42A27DB-BD31-4B8C-83A1-F6EECF244321}">
                <p14:modId xmlns:p14="http://schemas.microsoft.com/office/powerpoint/2010/main" val="1814315386"/>
              </p:ext>
            </p:extLst>
          </p:nvPr>
        </p:nvGraphicFramePr>
        <p:xfrm>
          <a:off x="3366448" y="3809052"/>
          <a:ext cx="1854200" cy="469900"/>
        </p:xfrm>
        <a:graphic>
          <a:graphicData uri="http://schemas.openxmlformats.org/presentationml/2006/ole">
            <mc:AlternateContent xmlns:mc="http://schemas.openxmlformats.org/markup-compatibility/2006">
              <mc:Choice xmlns:v="urn:schemas-microsoft-com:vml" Requires="v">
                <p:oleObj spid="_x0000_s21574" name="Equation" r:id="rId9" imgW="1854000" imgH="469800" progId="Equation.DSMT4">
                  <p:embed/>
                </p:oleObj>
              </mc:Choice>
              <mc:Fallback>
                <p:oleObj name="Equation" r:id="rId9" imgW="1854000" imgH="4698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66448" y="3809052"/>
                        <a:ext cx="1854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5" name="Object 11"/>
          <p:cNvGraphicFramePr>
            <a:graphicFrameLocks noChangeAspect="1"/>
          </p:cNvGraphicFramePr>
          <p:nvPr>
            <p:extLst>
              <p:ext uri="{D42A27DB-BD31-4B8C-83A1-F6EECF244321}">
                <p14:modId xmlns:p14="http://schemas.microsoft.com/office/powerpoint/2010/main" val="3814797510"/>
              </p:ext>
            </p:extLst>
          </p:nvPr>
        </p:nvGraphicFramePr>
        <p:xfrm>
          <a:off x="2087916" y="1694788"/>
          <a:ext cx="1231900" cy="292100"/>
        </p:xfrm>
        <a:graphic>
          <a:graphicData uri="http://schemas.openxmlformats.org/presentationml/2006/ole">
            <mc:AlternateContent xmlns:mc="http://schemas.openxmlformats.org/markup-compatibility/2006">
              <mc:Choice xmlns:v="urn:schemas-microsoft-com:vml" Requires="v">
                <p:oleObj spid="_x0000_s21575" name="Equation" r:id="rId11" imgW="1231560" imgH="291960" progId="Equation.DSMT4">
                  <p:embed/>
                </p:oleObj>
              </mc:Choice>
              <mc:Fallback>
                <p:oleObj name="Equation" r:id="rId11" imgW="1231560" imgH="29196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87916" y="1694788"/>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6" name="Object 12"/>
          <p:cNvGraphicFramePr>
            <a:graphicFrameLocks noChangeAspect="1"/>
          </p:cNvGraphicFramePr>
          <p:nvPr>
            <p:extLst>
              <p:ext uri="{D42A27DB-BD31-4B8C-83A1-F6EECF244321}">
                <p14:modId xmlns:p14="http://schemas.microsoft.com/office/powerpoint/2010/main" val="2637050507"/>
              </p:ext>
            </p:extLst>
          </p:nvPr>
        </p:nvGraphicFramePr>
        <p:xfrm>
          <a:off x="3366448" y="1600200"/>
          <a:ext cx="1752600" cy="469900"/>
        </p:xfrm>
        <a:graphic>
          <a:graphicData uri="http://schemas.openxmlformats.org/presentationml/2006/ole">
            <mc:AlternateContent xmlns:mc="http://schemas.openxmlformats.org/markup-compatibility/2006">
              <mc:Choice xmlns:v="urn:schemas-microsoft-com:vml" Requires="v">
                <p:oleObj spid="_x0000_s21576" name="Equation" r:id="rId13" imgW="1752480" imgH="469800" progId="Equation.DSMT4">
                  <p:embed/>
                </p:oleObj>
              </mc:Choice>
              <mc:Fallback>
                <p:oleObj name="Equation" r:id="rId13" imgW="1752480" imgH="469800" progId="Equation.DSMT4">
                  <p:embed/>
                  <p:pic>
                    <p:nvPicPr>
                      <p:cNvPr id="0" name="Picture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66448" y="1600200"/>
                        <a:ext cx="1752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5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Modular Arithmetic </a:t>
            </a:r>
            <a:endParaRPr lang="en-US" dirty="0"/>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Modular Arithmetic </a:t>
            </a:r>
          </a:p>
          <a:p>
            <a:r>
              <a:rPr lang="en-US" dirty="0" smtClean="0">
                <a:solidFill>
                  <a:srgbClr val="000000"/>
                </a:solidFill>
              </a:rPr>
              <a:t>In </a:t>
            </a:r>
            <a:r>
              <a:rPr lang="en-US" b="1" dirty="0" smtClean="0">
                <a:solidFill>
                  <a:srgbClr val="C00000"/>
                </a:solidFill>
              </a:rPr>
              <a:t>modular arithmetic</a:t>
            </a:r>
            <a:r>
              <a:rPr lang="en-US" dirty="0" smtClean="0">
                <a:solidFill>
                  <a:srgbClr val="000000"/>
                </a:solidFill>
              </a:rPr>
              <a:t>, a number </a:t>
            </a:r>
            <a:r>
              <a:rPr lang="en-US" i="1" dirty="0" smtClean="0">
                <a:solidFill>
                  <a:srgbClr val="000000"/>
                </a:solidFill>
              </a:rPr>
              <a:t>n</a:t>
            </a:r>
            <a:r>
              <a:rPr lang="en-US" dirty="0" smtClean="0">
                <a:solidFill>
                  <a:srgbClr val="000000"/>
                </a:solidFill>
              </a:rPr>
              <a:t> is congruent to the remainder </a:t>
            </a:r>
            <a:r>
              <a:rPr lang="en-US" i="1" dirty="0" smtClean="0">
                <a:solidFill>
                  <a:srgbClr val="000000"/>
                </a:solidFill>
              </a:rPr>
              <a:t>r</a:t>
            </a:r>
            <a:r>
              <a:rPr lang="en-US" dirty="0" smtClean="0">
                <a:solidFill>
                  <a:srgbClr val="000000"/>
                </a:solidFill>
              </a:rPr>
              <a:t> when it is divided by a fixed number </a:t>
            </a:r>
            <a:r>
              <a:rPr lang="en-US" i="1" dirty="0" smtClean="0">
                <a:solidFill>
                  <a:srgbClr val="000000"/>
                </a:solidFill>
              </a:rPr>
              <a:t>m</a:t>
            </a:r>
            <a:r>
              <a:rPr lang="en-US" dirty="0" smtClean="0">
                <a:solidFill>
                  <a:srgbClr val="000000"/>
                </a:solidFill>
              </a:rPr>
              <a:t>. We write </a:t>
            </a:r>
            <a:r>
              <a:rPr lang="en-US" i="1" dirty="0" smtClean="0">
                <a:solidFill>
                  <a:srgbClr val="000000"/>
                </a:solidFill>
              </a:rPr>
              <a:t>n</a:t>
            </a:r>
            <a:r>
              <a:rPr lang="en-US" dirty="0" smtClean="0">
                <a:solidFill>
                  <a:srgbClr val="000000"/>
                </a:solidFill>
              </a:rPr>
              <a:t> ≡ </a:t>
            </a:r>
            <a:r>
              <a:rPr lang="en-US" i="1" dirty="0" smtClean="0">
                <a:solidFill>
                  <a:srgbClr val="000000"/>
                </a:solidFill>
              </a:rPr>
              <a:t>r</a:t>
            </a:r>
            <a:r>
              <a:rPr lang="en-US" dirty="0" smtClean="0">
                <a:solidFill>
                  <a:srgbClr val="000000"/>
                </a:solidFill>
              </a:rPr>
              <a:t> (mod </a:t>
            </a:r>
            <a:r>
              <a:rPr lang="en-US" i="1" dirty="0" smtClean="0">
                <a:solidFill>
                  <a:srgbClr val="000000"/>
                </a:solidFill>
              </a:rPr>
              <a:t>m</a:t>
            </a:r>
            <a:r>
              <a:rPr lang="en-US" dirty="0" smtClean="0">
                <a:solidFill>
                  <a:srgbClr val="000000"/>
                </a:solidFill>
              </a:rPr>
              <a:t>). Note that</a:t>
            </a:r>
            <a:r>
              <a:rPr lang="en-US" i="1" dirty="0" smtClean="0">
                <a:solidFill>
                  <a:srgbClr val="000000"/>
                </a:solidFill>
              </a:rPr>
              <a:t> m</a:t>
            </a:r>
            <a:r>
              <a:rPr lang="en-US" dirty="0" smtClean="0">
                <a:solidFill>
                  <a:srgbClr val="000000"/>
                </a:solidFill>
              </a:rPr>
              <a:t> is referred to as the </a:t>
            </a:r>
            <a:r>
              <a:rPr lang="en-US" b="1" dirty="0" smtClean="0">
                <a:solidFill>
                  <a:srgbClr val="C00000"/>
                </a:solidFill>
              </a:rPr>
              <a:t>modulus</a:t>
            </a:r>
            <a:r>
              <a:rPr lang="en-US" dirty="0" smtClean="0">
                <a:solidFill>
                  <a:srgbClr val="000000"/>
                </a:solidFill>
              </a:rPr>
              <a: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Completing the Modular Congruence Table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05064187"/>
              </p:ext>
            </p:extLst>
          </p:nvPr>
        </p:nvGraphicFramePr>
        <p:xfrm>
          <a:off x="609600" y="1600200"/>
          <a:ext cx="8001000" cy="4267200"/>
        </p:xfrm>
        <a:graphic>
          <a:graphicData uri="http://schemas.openxmlformats.org/drawingml/2006/table">
            <a:tbl>
              <a:tblPr firstRow="1" bandRow="1">
                <a:tableStyleId>{5C22544A-7EE6-4342-B048-85BDC9FD1C3A}</a:tableStyleId>
              </a:tblPr>
              <a:tblGrid>
                <a:gridCol w="1828800"/>
                <a:gridCol w="4171950"/>
                <a:gridCol w="2000250"/>
              </a:tblGrid>
              <a:tr h="355600">
                <a:tc gridSpan="3">
                  <a:txBody>
                    <a:bodyPr/>
                    <a:lstStyle/>
                    <a:p>
                      <a:pPr algn="ctr" fontAlgn="b"/>
                      <a:r>
                        <a:rPr lang="en-US" sz="2000" b="1" i="0" u="none" strike="noStrike" dirty="0">
                          <a:solidFill>
                            <a:schemeClr val="bg1"/>
                          </a:solidFill>
                          <a:latin typeface="Calibri"/>
                        </a:rPr>
                        <a:t>Table </a:t>
                      </a:r>
                      <a:r>
                        <a:rPr lang="en-US" sz="2000" b="1" i="0" u="none" strike="noStrike" dirty="0" smtClean="0">
                          <a:solidFill>
                            <a:schemeClr val="bg1"/>
                          </a:solidFill>
                          <a:latin typeface="Calibri"/>
                        </a:rPr>
                        <a:t>3: Modulo 5</a:t>
                      </a:r>
                      <a:endParaRPr lang="en-US" sz="2000" b="1" i="0" u="none" strike="noStrike" dirty="0">
                        <a:solidFill>
                          <a:schemeClr val="bg1"/>
                        </a:solidFill>
                        <a:latin typeface="Calibri"/>
                      </a:endParaRPr>
                    </a:p>
                  </a:txBody>
                  <a:tcPr marL="9525" marR="9525" marT="9525" marB="0" anchor="ctr"/>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r>
              <a:tr h="355600">
                <a:tc>
                  <a:txBody>
                    <a:bodyPr/>
                    <a:lstStyle/>
                    <a:p>
                      <a:pPr algn="ctr" fontAlgn="b"/>
                      <a:r>
                        <a:rPr lang="en-US" sz="2000" b="1" i="0" u="none" strike="noStrike" dirty="0" smtClean="0">
                          <a:solidFill>
                            <a:srgbClr val="000000"/>
                          </a:solidFill>
                          <a:latin typeface="Calibri"/>
                        </a:rPr>
                        <a:t>Number</a:t>
                      </a:r>
                      <a:endParaRPr lang="en-US" sz="2000" b="1" i="0" u="none" strike="noStrike" dirty="0">
                        <a:solidFill>
                          <a:srgbClr val="000000"/>
                        </a:solidFill>
                        <a:latin typeface="Calibri"/>
                      </a:endParaRPr>
                    </a:p>
                  </a:txBody>
                  <a:tcPr marL="9525" marR="9525" marT="9525" marB="0" anchor="ctr"/>
                </a:tc>
                <a:tc>
                  <a:txBody>
                    <a:bodyPr/>
                    <a:lstStyle/>
                    <a:p>
                      <a:pPr algn="ctr" fontAlgn="b"/>
                      <a:r>
                        <a:rPr lang="en-US" sz="2000" b="1" i="0" u="none" strike="noStrike" dirty="0">
                          <a:solidFill>
                            <a:srgbClr val="000000"/>
                          </a:solidFill>
                          <a:latin typeface="Calibri"/>
                        </a:rPr>
                        <a:t>Remainder When Divided by 5</a:t>
                      </a:r>
                    </a:p>
                  </a:txBody>
                  <a:tcPr marL="9525" marR="9525" marT="9525" marB="0" anchor="ctr"/>
                </a:tc>
                <a:tc>
                  <a:txBody>
                    <a:bodyPr/>
                    <a:lstStyle/>
                    <a:p>
                      <a:pPr algn="ctr" fontAlgn="b"/>
                      <a:r>
                        <a:rPr lang="en-US" sz="2000" b="1" i="0" u="none" strike="noStrike" dirty="0">
                          <a:solidFill>
                            <a:srgbClr val="000000"/>
                          </a:solidFill>
                          <a:latin typeface="Calibri"/>
                        </a:rPr>
                        <a:t>Congruence</a:t>
                      </a:r>
                    </a:p>
                  </a:txBody>
                  <a:tcPr marL="9525" marR="9525" marT="9525" marB="0" anchor="ctr"/>
                </a:tc>
              </a:tr>
              <a:tr h="355600">
                <a:tc>
                  <a:txBody>
                    <a:bodyPr/>
                    <a:lstStyle/>
                    <a:p>
                      <a:pPr algn="ctr" fontAlgn="b"/>
                      <a:r>
                        <a:rPr lang="en-US" sz="2000" b="0" i="0" u="none" strike="noStrike" dirty="0">
                          <a:solidFill>
                            <a:srgbClr val="000000"/>
                          </a:solidFill>
                          <a:latin typeface="Calibri"/>
                        </a:rPr>
                        <a:t>0</a:t>
                      </a:r>
                    </a:p>
                  </a:txBody>
                  <a:tcPr marL="9525" marR="9525" marT="9525" marB="0" anchor="b"/>
                </a:tc>
                <a:tc>
                  <a:txBody>
                    <a:bodyPr/>
                    <a:lstStyle/>
                    <a:p>
                      <a:pPr algn="ctr" fontAlgn="b"/>
                      <a:r>
                        <a:rPr lang="en-US" sz="2000" b="0" i="0" u="none" strike="noStrike">
                          <a:solidFill>
                            <a:srgbClr val="000000"/>
                          </a:solidFill>
                          <a:latin typeface="Calibri"/>
                        </a:rPr>
                        <a:t>0</a:t>
                      </a:r>
                    </a:p>
                  </a:txBody>
                  <a:tcPr marL="9525" marR="9525" marT="9525" marB="0" anchor="b"/>
                </a:tc>
                <a:tc>
                  <a:txBody>
                    <a:bodyPr/>
                    <a:lstStyle/>
                    <a:p>
                      <a:pPr algn="ctr" fontAlgn="b"/>
                      <a:r>
                        <a:rPr lang="da-DK" sz="2000" b="0" i="0" u="none" strike="noStrike" dirty="0">
                          <a:solidFill>
                            <a:srgbClr val="000000"/>
                          </a:solidFill>
                          <a:latin typeface="Calibri"/>
                        </a:rPr>
                        <a:t>0 </a:t>
                      </a:r>
                      <a:r>
                        <a:rPr lang="da-DK" sz="2000" b="0" i="0" u="none" strike="noStrike" dirty="0" smtClean="0">
                          <a:solidFill>
                            <a:srgbClr val="000000"/>
                          </a:solidFill>
                          <a:latin typeface="Calibri"/>
                          <a:sym typeface="Symbol"/>
                        </a:rPr>
                        <a:t></a:t>
                      </a:r>
                      <a:r>
                        <a:rPr lang="da-DK" sz="2000" b="0" i="0" u="none" strike="noStrike" dirty="0" smtClean="0">
                          <a:solidFill>
                            <a:srgbClr val="000000"/>
                          </a:solidFill>
                          <a:latin typeface="Calibri"/>
                        </a:rPr>
                        <a:t> </a:t>
                      </a:r>
                      <a:r>
                        <a:rPr lang="da-DK" sz="2000" b="0" i="0" u="none" strike="noStrike" dirty="0">
                          <a:solidFill>
                            <a:srgbClr val="000000"/>
                          </a:solidFill>
                          <a:latin typeface="Calibri"/>
                        </a:rPr>
                        <a:t>0 (mod 5)</a:t>
                      </a:r>
                    </a:p>
                  </a:txBody>
                  <a:tcPr marL="9525" marR="9525" marT="9525" marB="0" anchor="b"/>
                </a:tc>
              </a:tr>
              <a:tr h="355600">
                <a:tc>
                  <a:txBody>
                    <a:bodyPr/>
                    <a:lstStyle/>
                    <a:p>
                      <a:pPr algn="ctr" fontAlgn="b"/>
                      <a:r>
                        <a:rPr lang="en-US" sz="2000" b="0" i="0" u="none" strike="noStrike" dirty="0">
                          <a:solidFill>
                            <a:srgbClr val="000000"/>
                          </a:solidFill>
                          <a:latin typeface="Calibri"/>
                        </a:rPr>
                        <a:t>1</a:t>
                      </a:r>
                    </a:p>
                  </a:txBody>
                  <a:tcPr marL="9525" marR="9525" marT="9525" marB="0" anchor="b"/>
                </a:tc>
                <a:tc>
                  <a:txBody>
                    <a:bodyPr/>
                    <a:lstStyle/>
                    <a:p>
                      <a:pPr algn="ctr" fontAlgn="b"/>
                      <a:r>
                        <a:rPr lang="en-US" sz="2000" b="0" i="0" u="none" strike="noStrike">
                          <a:solidFill>
                            <a:srgbClr val="000000"/>
                          </a:solidFill>
                          <a:latin typeface="Calibri"/>
                        </a:rPr>
                        <a:t>1</a:t>
                      </a:r>
                    </a:p>
                  </a:txBody>
                  <a:tcPr marL="9525" marR="9525" marT="9525" marB="0" anchor="b"/>
                </a:tc>
                <a:tc>
                  <a:txBody>
                    <a:bodyPr/>
                    <a:lstStyle/>
                    <a:p>
                      <a:pPr algn="ctr" fontAlgn="b"/>
                      <a:r>
                        <a:rPr lang="en-US" sz="2000" b="0" i="0" u="none" strike="noStrike" dirty="0">
                          <a:solidFill>
                            <a:srgbClr val="000000"/>
                          </a:solidFill>
                          <a:latin typeface="Calibri"/>
                        </a:rPr>
                        <a:t> </a:t>
                      </a:r>
                    </a:p>
                  </a:txBody>
                  <a:tcPr marL="9525" marR="9525" marT="9525" marB="0" anchor="b"/>
                </a:tc>
              </a:tr>
              <a:tr h="355600">
                <a:tc>
                  <a:txBody>
                    <a:bodyPr/>
                    <a:lstStyle/>
                    <a:p>
                      <a:pPr algn="ctr" fontAlgn="b"/>
                      <a:r>
                        <a:rPr lang="en-US" sz="2000" b="0" i="0" u="none" strike="noStrike" dirty="0">
                          <a:solidFill>
                            <a:srgbClr val="000000"/>
                          </a:solidFill>
                          <a:latin typeface="Calibri"/>
                        </a:rPr>
                        <a:t>2</a:t>
                      </a:r>
                    </a:p>
                  </a:txBody>
                  <a:tcPr marL="9525" marR="9525" marT="9525" marB="0" anchor="b"/>
                </a:tc>
                <a:tc>
                  <a:txBody>
                    <a:bodyPr/>
                    <a:lstStyle/>
                    <a:p>
                      <a:pPr algn="ctr" fontAlgn="b"/>
                      <a:r>
                        <a:rPr lang="en-US" sz="2000" b="0" i="0" u="none" strike="noStrike">
                          <a:solidFill>
                            <a:srgbClr val="000000"/>
                          </a:solidFill>
                          <a:latin typeface="Calibri"/>
                        </a:rPr>
                        <a:t>2</a:t>
                      </a:r>
                    </a:p>
                  </a:txBody>
                  <a:tcPr marL="9525" marR="9525" marT="9525" marB="0" anchor="b"/>
                </a:tc>
                <a:tc>
                  <a:txBody>
                    <a:bodyPr/>
                    <a:lstStyle/>
                    <a:p>
                      <a:pPr algn="ctr" fontAlgn="b"/>
                      <a:r>
                        <a:rPr lang="en-US" sz="2000" b="0" i="0" u="none" strike="noStrike">
                          <a:solidFill>
                            <a:srgbClr val="000000"/>
                          </a:solidFill>
                          <a:latin typeface="Calibri"/>
                        </a:rPr>
                        <a:t> </a:t>
                      </a:r>
                    </a:p>
                  </a:txBody>
                  <a:tcPr marL="9525" marR="9525" marT="9525" marB="0" anchor="b"/>
                </a:tc>
              </a:tr>
              <a:tr h="355600">
                <a:tc>
                  <a:txBody>
                    <a:bodyPr/>
                    <a:lstStyle/>
                    <a:p>
                      <a:pPr algn="ctr" fontAlgn="b"/>
                      <a:r>
                        <a:rPr lang="en-US" sz="2000" b="0" i="0" u="none" strike="noStrike" dirty="0">
                          <a:solidFill>
                            <a:srgbClr val="000000"/>
                          </a:solidFill>
                          <a:latin typeface="Calibri"/>
                        </a:rPr>
                        <a:t>3</a:t>
                      </a:r>
                    </a:p>
                  </a:txBody>
                  <a:tcPr marL="9525" marR="9525" marT="9525" marB="0" anchor="b"/>
                </a:tc>
                <a:tc>
                  <a:txBody>
                    <a:bodyPr/>
                    <a:lstStyle/>
                    <a:p>
                      <a:pPr algn="ctr" fontAlgn="b"/>
                      <a:r>
                        <a:rPr lang="en-US" sz="2000" b="0" i="0" u="none" strike="noStrike" dirty="0">
                          <a:solidFill>
                            <a:srgbClr val="000000"/>
                          </a:solidFill>
                          <a:latin typeface="Calibri"/>
                        </a:rPr>
                        <a:t>3</a:t>
                      </a:r>
                    </a:p>
                  </a:txBody>
                  <a:tcPr marL="9525" marR="9525" marT="9525" marB="0" anchor="b"/>
                </a:tc>
                <a:tc>
                  <a:txBody>
                    <a:bodyPr/>
                    <a:lstStyle/>
                    <a:p>
                      <a:pPr algn="ctr" fontAlgn="b"/>
                      <a:r>
                        <a:rPr lang="en-US" sz="2000" b="0" i="0" u="none" strike="noStrike">
                          <a:solidFill>
                            <a:srgbClr val="000000"/>
                          </a:solidFill>
                          <a:latin typeface="Calibri"/>
                        </a:rPr>
                        <a:t> </a:t>
                      </a:r>
                    </a:p>
                  </a:txBody>
                  <a:tcPr marL="9525" marR="9525" marT="9525" marB="0" anchor="b"/>
                </a:tc>
              </a:tr>
              <a:tr h="355600">
                <a:tc>
                  <a:txBody>
                    <a:bodyPr/>
                    <a:lstStyle/>
                    <a:p>
                      <a:pPr algn="ctr" fontAlgn="b"/>
                      <a:r>
                        <a:rPr lang="en-US" sz="2000" b="0" i="0" u="none" strike="noStrike" dirty="0">
                          <a:solidFill>
                            <a:srgbClr val="000000"/>
                          </a:solidFill>
                          <a:latin typeface="Calibri"/>
                        </a:rPr>
                        <a:t>4</a:t>
                      </a:r>
                    </a:p>
                  </a:txBody>
                  <a:tcPr marL="9525" marR="9525" marT="9525" marB="0" anchor="b"/>
                </a:tc>
                <a:tc>
                  <a:txBody>
                    <a:bodyPr/>
                    <a:lstStyle/>
                    <a:p>
                      <a:pPr algn="ctr" fontAlgn="b"/>
                      <a:r>
                        <a:rPr lang="en-US" sz="2000" b="0" i="0" u="none" strike="noStrike" dirty="0">
                          <a:solidFill>
                            <a:srgbClr val="000000"/>
                          </a:solidFill>
                          <a:latin typeface="Calibri"/>
                        </a:rPr>
                        <a:t>4</a:t>
                      </a:r>
                    </a:p>
                  </a:txBody>
                  <a:tcPr marL="9525" marR="9525" marT="9525" marB="0" anchor="b"/>
                </a:tc>
                <a:tc>
                  <a:txBody>
                    <a:bodyPr/>
                    <a:lstStyle/>
                    <a:p>
                      <a:pPr algn="ctr" fontAlgn="b"/>
                      <a:r>
                        <a:rPr lang="en-US" sz="2000" b="0" i="0" u="none" strike="noStrike">
                          <a:solidFill>
                            <a:srgbClr val="000000"/>
                          </a:solidFill>
                          <a:latin typeface="Calibri"/>
                        </a:rPr>
                        <a:t> </a:t>
                      </a:r>
                    </a:p>
                  </a:txBody>
                  <a:tcPr marL="9525" marR="9525" marT="9525" marB="0" anchor="b"/>
                </a:tc>
              </a:tr>
              <a:tr h="355600">
                <a:tc>
                  <a:txBody>
                    <a:bodyPr/>
                    <a:lstStyle/>
                    <a:p>
                      <a:pPr algn="ctr" fontAlgn="b"/>
                      <a:r>
                        <a:rPr lang="en-US" sz="2000" b="0" i="0" u="none" strike="noStrike" dirty="0">
                          <a:solidFill>
                            <a:srgbClr val="000000"/>
                          </a:solidFill>
                          <a:latin typeface="Calibri"/>
                        </a:rPr>
                        <a:t>5</a:t>
                      </a:r>
                    </a:p>
                  </a:txBody>
                  <a:tcPr marL="9525" marR="9525" marT="9525" marB="0" anchor="b"/>
                </a:tc>
                <a:tc>
                  <a:txBody>
                    <a:bodyPr/>
                    <a:lstStyle/>
                    <a:p>
                      <a:pPr algn="ctr" fontAlgn="b"/>
                      <a:r>
                        <a:rPr lang="en-US" sz="2000" b="0" i="0" u="none" strike="noStrike" dirty="0">
                          <a:solidFill>
                            <a:srgbClr val="000000"/>
                          </a:solidFill>
                          <a:latin typeface="Calibri"/>
                        </a:rPr>
                        <a:t>0</a:t>
                      </a:r>
                    </a:p>
                  </a:txBody>
                  <a:tcPr marL="9525" marR="9525" marT="9525" marB="0" anchor="b"/>
                </a:tc>
                <a:tc>
                  <a:txBody>
                    <a:bodyPr/>
                    <a:lstStyle/>
                    <a:p>
                      <a:pPr algn="ctr" fontAlgn="b"/>
                      <a:r>
                        <a:rPr lang="en-US" sz="2000" b="0" i="0" u="none" strike="noStrike">
                          <a:solidFill>
                            <a:srgbClr val="000000"/>
                          </a:solidFill>
                          <a:latin typeface="Calibri"/>
                        </a:rPr>
                        <a:t> </a:t>
                      </a:r>
                    </a:p>
                  </a:txBody>
                  <a:tcPr marL="9525" marR="9525" marT="9525" marB="0" anchor="b"/>
                </a:tc>
              </a:tr>
              <a:tr h="355600">
                <a:tc>
                  <a:txBody>
                    <a:bodyPr/>
                    <a:lstStyle/>
                    <a:p>
                      <a:pPr algn="ctr" fontAlgn="b"/>
                      <a:r>
                        <a:rPr lang="en-US" sz="2000" b="0" i="0" u="none" strike="noStrike" dirty="0">
                          <a:solidFill>
                            <a:srgbClr val="000000"/>
                          </a:solidFill>
                          <a:latin typeface="Calibri"/>
                        </a:rPr>
                        <a:t>6</a:t>
                      </a:r>
                    </a:p>
                  </a:txBody>
                  <a:tcPr marL="9525" marR="9525" marT="9525" marB="0" anchor="b"/>
                </a:tc>
                <a:tc>
                  <a:txBody>
                    <a:bodyPr/>
                    <a:lstStyle/>
                    <a:p>
                      <a:pPr algn="ctr" fontAlgn="b"/>
                      <a:r>
                        <a:rPr lang="en-US" sz="2000" b="0" i="0" u="none" strike="noStrike" dirty="0">
                          <a:solidFill>
                            <a:srgbClr val="000000"/>
                          </a:solidFill>
                          <a:latin typeface="Calibri"/>
                        </a:rPr>
                        <a:t> </a:t>
                      </a:r>
                    </a:p>
                  </a:txBody>
                  <a:tcPr marL="9525" marR="9525" marT="9525" marB="0" anchor="b"/>
                </a:tc>
                <a:tc>
                  <a:txBody>
                    <a:bodyPr/>
                    <a:lstStyle/>
                    <a:p>
                      <a:pPr algn="ctr" fontAlgn="b"/>
                      <a:endParaRPr lang="en-US" sz="2000" b="0" i="0" u="none" strike="noStrike">
                        <a:solidFill>
                          <a:srgbClr val="000000"/>
                        </a:solidFill>
                        <a:latin typeface="Calibri"/>
                      </a:endParaRPr>
                    </a:p>
                  </a:txBody>
                  <a:tcPr marL="9525" marR="9525" marT="9525" marB="0" anchor="b"/>
                </a:tc>
              </a:tr>
              <a:tr h="355600">
                <a:tc>
                  <a:txBody>
                    <a:bodyPr/>
                    <a:lstStyle/>
                    <a:p>
                      <a:pPr algn="ctr" fontAlgn="b"/>
                      <a:r>
                        <a:rPr lang="en-US" sz="2000" b="0" i="0" u="none" strike="noStrike" dirty="0">
                          <a:solidFill>
                            <a:srgbClr val="000000"/>
                          </a:solidFill>
                          <a:latin typeface="Calibri"/>
                        </a:rPr>
                        <a:t>7</a:t>
                      </a:r>
                    </a:p>
                  </a:txBody>
                  <a:tcPr marL="9525" marR="9525" marT="9525" marB="0" anchor="b"/>
                </a:tc>
                <a:tc>
                  <a:txBody>
                    <a:bodyPr/>
                    <a:lstStyle/>
                    <a:p>
                      <a:pPr algn="ctr" fontAlgn="b"/>
                      <a:r>
                        <a:rPr lang="en-US" sz="2000" b="0" i="0" u="none" strike="noStrike" dirty="0">
                          <a:solidFill>
                            <a:srgbClr val="000000"/>
                          </a:solidFill>
                          <a:latin typeface="Calibri"/>
                        </a:rPr>
                        <a:t> </a:t>
                      </a:r>
                    </a:p>
                  </a:txBody>
                  <a:tcPr marL="9525" marR="9525" marT="9525" marB="0" anchor="b"/>
                </a:tc>
                <a:tc>
                  <a:txBody>
                    <a:bodyPr/>
                    <a:lstStyle/>
                    <a:p>
                      <a:pPr algn="ctr" fontAlgn="b"/>
                      <a:endParaRPr lang="en-US" sz="2000" b="0" i="0" u="none" strike="noStrike">
                        <a:solidFill>
                          <a:srgbClr val="000000"/>
                        </a:solidFill>
                        <a:latin typeface="Calibri"/>
                      </a:endParaRPr>
                    </a:p>
                  </a:txBody>
                  <a:tcPr marL="9525" marR="9525" marT="9525" marB="0" anchor="b"/>
                </a:tc>
              </a:tr>
              <a:tr h="355600">
                <a:tc>
                  <a:txBody>
                    <a:bodyPr/>
                    <a:lstStyle/>
                    <a:p>
                      <a:pPr algn="ctr" fontAlgn="b"/>
                      <a:r>
                        <a:rPr lang="en-US" sz="2000" b="0" i="0" u="none" strike="noStrike" dirty="0">
                          <a:solidFill>
                            <a:srgbClr val="000000"/>
                          </a:solidFill>
                          <a:latin typeface="Calibri"/>
                        </a:rPr>
                        <a:t>8</a:t>
                      </a:r>
                    </a:p>
                  </a:txBody>
                  <a:tcPr marL="9525" marR="9525" marT="9525" marB="0" anchor="b"/>
                </a:tc>
                <a:tc>
                  <a:txBody>
                    <a:bodyPr/>
                    <a:lstStyle/>
                    <a:p>
                      <a:pPr algn="ctr" fontAlgn="b"/>
                      <a:r>
                        <a:rPr lang="en-US" sz="2000" b="0" i="0" u="none" strike="noStrike" dirty="0">
                          <a:solidFill>
                            <a:srgbClr val="000000"/>
                          </a:solidFill>
                          <a:latin typeface="Calibri"/>
                        </a:rPr>
                        <a:t> </a:t>
                      </a:r>
                    </a:p>
                  </a:txBody>
                  <a:tcPr marL="9525" marR="9525" marT="9525" marB="0" anchor="b"/>
                </a:tc>
                <a:tc>
                  <a:txBody>
                    <a:bodyPr/>
                    <a:lstStyle/>
                    <a:p>
                      <a:pPr algn="ctr" fontAlgn="b"/>
                      <a:endParaRPr lang="en-US" sz="2000" b="0" i="0" u="none" strike="noStrike" dirty="0">
                        <a:solidFill>
                          <a:srgbClr val="000000"/>
                        </a:solidFill>
                        <a:latin typeface="Calibri"/>
                      </a:endParaRPr>
                    </a:p>
                  </a:txBody>
                  <a:tcPr marL="9525" marR="9525" marT="9525" marB="0" anchor="b"/>
                </a:tc>
              </a:tr>
              <a:tr h="355600">
                <a:tc>
                  <a:txBody>
                    <a:bodyPr/>
                    <a:lstStyle/>
                    <a:p>
                      <a:pPr algn="ctr" fontAlgn="b"/>
                      <a:r>
                        <a:rPr lang="en-US" sz="2000" b="0" i="0" u="none" strike="noStrike" dirty="0">
                          <a:solidFill>
                            <a:srgbClr val="000000"/>
                          </a:solidFill>
                          <a:latin typeface="Calibri"/>
                        </a:rPr>
                        <a:t>9</a:t>
                      </a:r>
                    </a:p>
                  </a:txBody>
                  <a:tcPr marL="9525" marR="9525" marT="9525" marB="0" anchor="b"/>
                </a:tc>
                <a:tc>
                  <a:txBody>
                    <a:bodyPr/>
                    <a:lstStyle/>
                    <a:p>
                      <a:pPr algn="ctr" fontAlgn="b"/>
                      <a:r>
                        <a:rPr lang="en-US" sz="2000" b="0" i="0" u="none" strike="noStrike" dirty="0">
                          <a:solidFill>
                            <a:srgbClr val="000000"/>
                          </a:solidFill>
                          <a:latin typeface="Calibri"/>
                        </a:rPr>
                        <a:t> </a:t>
                      </a:r>
                    </a:p>
                  </a:txBody>
                  <a:tcPr marL="9525" marR="9525" marT="9525" marB="0" anchor="b"/>
                </a:tc>
                <a:tc>
                  <a:txBody>
                    <a:bodyPr/>
                    <a:lstStyle/>
                    <a:p>
                      <a:pPr algn="l" fontAlgn="b"/>
                      <a:endParaRPr lang="en-US" sz="2000" b="0" i="0" u="none" strike="noStrike" dirty="0">
                        <a:solidFill>
                          <a:srgbClr val="000000"/>
                        </a:solidFill>
                        <a:latin typeface="Calibri"/>
                      </a:endParaRPr>
                    </a:p>
                  </a:txBody>
                  <a:tcPr marL="9525" marR="9525" marT="9525" marB="0" anchor="b"/>
                </a:tc>
              </a:tr>
            </a:tbl>
          </a:graphicData>
        </a:graphic>
      </p:graphicFrame>
      <p:sp>
        <p:nvSpPr>
          <p:cNvPr id="5" name="Content Placeholder 2"/>
          <p:cNvSpPr txBox="1">
            <a:spLocks/>
          </p:cNvSpPr>
          <p:nvPr/>
        </p:nvSpPr>
        <p:spPr>
          <a:xfrm>
            <a:off x="457200" y="1066800"/>
            <a:ext cx="8229600" cy="4572000"/>
          </a:xfrm>
          <a:prstGeom prst="rect">
            <a:avLst/>
          </a:prstGeom>
        </p:spPr>
        <p:txBody>
          <a:bodyPr>
            <a:no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Complete the following table for modulo 5.</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Completing the Modular Congruence Table (cont.)</a:t>
            </a:r>
            <a:endParaRPr lang="en-US" dirty="0"/>
          </a:p>
        </p:txBody>
      </p:sp>
      <p:sp>
        <p:nvSpPr>
          <p:cNvPr id="3" name="Content Placeholder 2"/>
          <p:cNvSpPr>
            <a:spLocks noGrp="1"/>
          </p:cNvSpPr>
          <p:nvPr>
            <p:ph idx="1"/>
          </p:nvPr>
        </p:nvSpPr>
        <p:spPr/>
        <p:txBody>
          <a:bodyPr>
            <a:noAutofit/>
          </a:bodyPr>
          <a:lstStyle/>
          <a:p>
            <a:r>
              <a:rPr lang="en-US" b="1" dirty="0" smtClean="0"/>
              <a:t>Solution </a:t>
            </a:r>
          </a:p>
          <a:p>
            <a:r>
              <a:rPr lang="en-US" dirty="0" smtClean="0"/>
              <a:t>The cycle of remainders for modulo 5 will consist of 0, 1, 2, 3, and 4. Because the cycle returns to 0 after reaching 4, we can complete the second column with the cycle. The last column of Table 4 is the notation that represents these remainders.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Completing the Modular Congruence Table (cont.)</a:t>
            </a:r>
            <a:endParaRPr lang="en-US" dirty="0"/>
          </a:p>
        </p:txBody>
      </p:sp>
      <p:graphicFrame>
        <p:nvGraphicFramePr>
          <p:cNvPr id="4" name="Content Placeholder 3"/>
          <p:cNvGraphicFramePr>
            <a:graphicFrameLocks noGrp="1"/>
          </p:cNvGraphicFramePr>
          <p:nvPr>
            <p:ph idx="1"/>
          </p:nvPr>
        </p:nvGraphicFramePr>
        <p:xfrm>
          <a:off x="457200" y="1301428"/>
          <a:ext cx="8229600" cy="4503420"/>
        </p:xfrm>
        <a:graphic>
          <a:graphicData uri="http://schemas.openxmlformats.org/drawingml/2006/table">
            <a:tbl>
              <a:tblPr firstRow="1" bandRow="1">
                <a:tableStyleId>{5C22544A-7EE6-4342-B048-85BDC9FD1C3A}</a:tableStyleId>
              </a:tblPr>
              <a:tblGrid>
                <a:gridCol w="2057400"/>
                <a:gridCol w="3886200"/>
                <a:gridCol w="2286000"/>
              </a:tblGrid>
              <a:tr h="370840">
                <a:tc gridSpan="3">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4: Modulo 5</a:t>
                      </a:r>
                      <a:endParaRPr lang="en-US" sz="2400" b="1" i="0" u="none" strike="noStrike" dirty="0">
                        <a:solidFill>
                          <a:schemeClr val="bg1"/>
                        </a:solidFill>
                        <a:latin typeface="Calibri"/>
                      </a:endParaRPr>
                    </a:p>
                  </a:txBody>
                  <a:tcPr marL="9525" marR="9525" marT="9525" marB="0" anchor="b"/>
                </a:tc>
                <a:tc hMerge="1">
                  <a:txBody>
                    <a:bodyPr/>
                    <a:lstStyle/>
                    <a:p>
                      <a:pPr algn="ctr" fontAlgn="b"/>
                      <a:endParaRPr lang="en-US" sz="2400" b="0" i="0" u="none" strike="noStrike">
                        <a:solidFill>
                          <a:srgbClr val="000000"/>
                        </a:solidFill>
                        <a:latin typeface="Calibri"/>
                      </a:endParaRPr>
                    </a:p>
                  </a:txBody>
                  <a:tcPr marL="9525" marR="9525" marT="9525" marB="0" anchor="b"/>
                </a:tc>
                <a:tc hMerge="1">
                  <a:txBody>
                    <a:bodyPr/>
                    <a:lstStyle/>
                    <a:p>
                      <a:pPr algn="ctr"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1" i="0" u="none" strike="noStrike" dirty="0">
                          <a:solidFill>
                            <a:srgbClr val="000000"/>
                          </a:solidFill>
                          <a:latin typeface="Calibri"/>
                        </a:rPr>
                        <a:t>Number</a:t>
                      </a:r>
                    </a:p>
                  </a:txBody>
                  <a:tcPr marL="9525" marR="9525" marT="9525" marB="0" anchor="ctr"/>
                </a:tc>
                <a:tc>
                  <a:txBody>
                    <a:bodyPr/>
                    <a:lstStyle/>
                    <a:p>
                      <a:pPr algn="ctr" fontAlgn="b"/>
                      <a:r>
                        <a:rPr lang="en-US" sz="2400" b="1" i="0" u="none" strike="noStrike" dirty="0">
                          <a:solidFill>
                            <a:srgbClr val="000000"/>
                          </a:solidFill>
                          <a:latin typeface="Calibri"/>
                        </a:rPr>
                        <a:t>Remainder When Divided by 5</a:t>
                      </a:r>
                    </a:p>
                  </a:txBody>
                  <a:tcPr marL="9525" marR="9525" marT="9525" marB="0" anchor="ctr"/>
                </a:tc>
                <a:tc>
                  <a:txBody>
                    <a:bodyPr/>
                    <a:lstStyle/>
                    <a:p>
                      <a:pPr algn="ctr" fontAlgn="b"/>
                      <a:r>
                        <a:rPr lang="en-US" sz="2400" b="1" i="0" u="none" strike="noStrike" dirty="0">
                          <a:solidFill>
                            <a:srgbClr val="000000"/>
                          </a:solidFill>
                          <a:latin typeface="Calibri"/>
                        </a:rPr>
                        <a:t>Congruence</a:t>
                      </a:r>
                    </a:p>
                  </a:txBody>
                  <a:tcPr marL="9525" marR="9525" marT="9525" marB="0" anchor="ctr"/>
                </a:tc>
              </a:tr>
              <a:tr h="370840">
                <a:tc>
                  <a:txBody>
                    <a:bodyPr/>
                    <a:lstStyle/>
                    <a:p>
                      <a:pPr algn="ctr" fontAlgn="b"/>
                      <a:r>
                        <a:rPr lang="en-US" sz="2400" b="0" i="0" u="none" strike="noStrike">
                          <a:solidFill>
                            <a:srgbClr val="000000"/>
                          </a:solidFill>
                          <a:latin typeface="Calibri"/>
                        </a:rPr>
                        <a:t>0</a:t>
                      </a:r>
                    </a:p>
                  </a:txBody>
                  <a:tcPr marL="9525" marR="9525" marT="9525" marB="0" anchor="b"/>
                </a:tc>
                <a:tc>
                  <a:txBody>
                    <a:bodyPr/>
                    <a:lstStyle/>
                    <a:p>
                      <a:pPr algn="ctr" fontAlgn="b"/>
                      <a:r>
                        <a:rPr lang="en-US" sz="2400" b="0" i="0" u="none" strike="noStrike">
                          <a:solidFill>
                            <a:srgbClr val="000000"/>
                          </a:solidFill>
                          <a:latin typeface="Calibri"/>
                        </a:rPr>
                        <a:t>0</a:t>
                      </a:r>
                    </a:p>
                  </a:txBody>
                  <a:tcPr marL="9525" marR="9525" marT="9525" marB="0" anchor="b"/>
                </a:tc>
                <a:tc>
                  <a:txBody>
                    <a:bodyPr/>
                    <a:lstStyle/>
                    <a:p>
                      <a:pPr algn="ctr" fontAlgn="b"/>
                      <a:r>
                        <a:rPr lang="da-DK" sz="2400" b="0" i="0" u="none" strike="noStrike" dirty="0">
                          <a:solidFill>
                            <a:srgbClr val="000000"/>
                          </a:solidFill>
                          <a:latin typeface="Calibri"/>
                        </a:rPr>
                        <a:t>0 </a:t>
                      </a:r>
                      <a:r>
                        <a:rPr lang="da-DK" sz="2400" b="0" i="0" u="none" strike="noStrike" dirty="0" smtClean="0">
                          <a:solidFill>
                            <a:srgbClr val="000000"/>
                          </a:solidFill>
                          <a:latin typeface="Calibri"/>
                          <a:sym typeface="Symbol"/>
                        </a:rPr>
                        <a:t></a:t>
                      </a:r>
                      <a:r>
                        <a:rPr lang="da-DK" sz="2400" b="0" i="0" u="none" strike="noStrike" dirty="0" smtClean="0">
                          <a:solidFill>
                            <a:srgbClr val="000000"/>
                          </a:solidFill>
                          <a:latin typeface="Calibri"/>
                        </a:rPr>
                        <a:t> </a:t>
                      </a:r>
                      <a:r>
                        <a:rPr lang="da-DK" sz="2400" b="0" i="0" u="none" strike="noStrike" dirty="0">
                          <a:solidFill>
                            <a:srgbClr val="000000"/>
                          </a:solidFill>
                          <a:latin typeface="Calibri"/>
                        </a:rPr>
                        <a:t>0 (mod 5)</a:t>
                      </a:r>
                    </a:p>
                  </a:txBody>
                  <a:tcPr marL="9525" marR="9525" marT="9525" marB="0" anchor="b"/>
                </a:tc>
              </a:tr>
              <a:tr h="370840">
                <a:tc>
                  <a:txBody>
                    <a:bodyPr/>
                    <a:lstStyle/>
                    <a:p>
                      <a:pPr algn="ctr" fontAlgn="b"/>
                      <a:r>
                        <a:rPr lang="en-US" sz="2400" b="0" i="0" u="none" strike="noStrike">
                          <a:solidFill>
                            <a:srgbClr val="000000"/>
                          </a:solidFill>
                          <a:latin typeface="Calibri"/>
                        </a:rPr>
                        <a:t>1</a:t>
                      </a:r>
                    </a:p>
                  </a:txBody>
                  <a:tcPr marL="9525" marR="9525" marT="9525" marB="0" anchor="b"/>
                </a:tc>
                <a:tc>
                  <a:txBody>
                    <a:bodyPr/>
                    <a:lstStyle/>
                    <a:p>
                      <a:pPr algn="ctr" fontAlgn="b"/>
                      <a:r>
                        <a:rPr lang="en-US" sz="2400" b="0" i="0" u="none" strike="noStrike">
                          <a:solidFill>
                            <a:srgbClr val="000000"/>
                          </a:solidFill>
                          <a:latin typeface="Calibri"/>
                        </a:rPr>
                        <a:t>1</a:t>
                      </a:r>
                    </a:p>
                  </a:txBody>
                  <a:tcPr marL="9525" marR="9525" marT="9525" marB="0" anchor="b"/>
                </a:tc>
                <a:tc>
                  <a:txBody>
                    <a:bodyPr/>
                    <a:lstStyle/>
                    <a:p>
                      <a:pPr algn="ctr" fontAlgn="b"/>
                      <a:r>
                        <a:rPr lang="da-DK" sz="2400" b="0" i="0" u="none" strike="noStrike" dirty="0">
                          <a:solidFill>
                            <a:srgbClr val="000000"/>
                          </a:solidFill>
                          <a:latin typeface="Calibri"/>
                        </a:rPr>
                        <a:t>1 </a:t>
                      </a:r>
                      <a:r>
                        <a:rPr lang="da-DK" sz="2400" b="0" i="0" u="none" strike="noStrike" dirty="0" smtClean="0">
                          <a:solidFill>
                            <a:srgbClr val="000000"/>
                          </a:solidFill>
                          <a:latin typeface="+mn-lt"/>
                          <a:sym typeface="Symbol"/>
                        </a:rPr>
                        <a:t></a:t>
                      </a:r>
                      <a:r>
                        <a:rPr lang="da-DK" sz="2400" b="0" i="0" u="none" strike="noStrike" dirty="0" smtClean="0">
                          <a:solidFill>
                            <a:srgbClr val="000000"/>
                          </a:solidFill>
                          <a:latin typeface="Calibri"/>
                        </a:rPr>
                        <a:t> </a:t>
                      </a:r>
                      <a:r>
                        <a:rPr lang="da-DK" sz="2400" b="0" i="0" u="none" strike="noStrike" dirty="0">
                          <a:solidFill>
                            <a:srgbClr val="000000"/>
                          </a:solidFill>
                          <a:latin typeface="Calibri"/>
                        </a:rPr>
                        <a:t>1 (mod 5)</a:t>
                      </a:r>
                    </a:p>
                  </a:txBody>
                  <a:tcPr marL="9525" marR="9525" marT="9525" marB="0" anchor="b"/>
                </a:tc>
              </a:tr>
              <a:tr h="370840">
                <a:tc>
                  <a:txBody>
                    <a:bodyPr/>
                    <a:lstStyle/>
                    <a:p>
                      <a:pPr algn="ctr" fontAlgn="b"/>
                      <a:r>
                        <a:rPr lang="en-US" sz="2400" b="0" i="0" u="none" strike="noStrike">
                          <a:solidFill>
                            <a:srgbClr val="000000"/>
                          </a:solidFill>
                          <a:latin typeface="Calibri"/>
                        </a:rPr>
                        <a:t>2</a:t>
                      </a:r>
                    </a:p>
                  </a:txBody>
                  <a:tcPr marL="9525" marR="9525" marT="9525" marB="0" anchor="b"/>
                </a:tc>
                <a:tc>
                  <a:txBody>
                    <a:bodyPr/>
                    <a:lstStyle/>
                    <a:p>
                      <a:pPr algn="ctr" fontAlgn="b"/>
                      <a:r>
                        <a:rPr lang="en-US" sz="2400" b="0" i="0" u="none" strike="noStrike">
                          <a:solidFill>
                            <a:srgbClr val="000000"/>
                          </a:solidFill>
                          <a:latin typeface="Calibri"/>
                        </a:rPr>
                        <a:t>2</a:t>
                      </a:r>
                    </a:p>
                  </a:txBody>
                  <a:tcPr marL="9525" marR="9525" marT="9525" marB="0" anchor="b"/>
                </a:tc>
                <a:tc>
                  <a:txBody>
                    <a:bodyPr/>
                    <a:lstStyle/>
                    <a:p>
                      <a:pPr algn="ctr" fontAlgn="b"/>
                      <a:r>
                        <a:rPr lang="da-DK" sz="2400" b="0" i="0" u="none" strike="noStrike" dirty="0">
                          <a:solidFill>
                            <a:srgbClr val="000000"/>
                          </a:solidFill>
                          <a:latin typeface="Calibri"/>
                        </a:rPr>
                        <a:t>2 </a:t>
                      </a:r>
                      <a:r>
                        <a:rPr lang="da-DK" sz="2400" b="0" i="0" u="none" strike="noStrike" dirty="0" smtClean="0">
                          <a:solidFill>
                            <a:srgbClr val="000000"/>
                          </a:solidFill>
                          <a:latin typeface="+mn-lt"/>
                          <a:sym typeface="Symbol"/>
                        </a:rPr>
                        <a:t></a:t>
                      </a:r>
                      <a:r>
                        <a:rPr lang="da-DK" sz="2400" b="0" i="0" u="none" strike="noStrike" dirty="0" smtClean="0">
                          <a:solidFill>
                            <a:srgbClr val="000000"/>
                          </a:solidFill>
                          <a:latin typeface="Calibri"/>
                        </a:rPr>
                        <a:t> </a:t>
                      </a:r>
                      <a:r>
                        <a:rPr lang="da-DK" sz="2400" b="0" i="0" u="none" strike="noStrike" dirty="0">
                          <a:solidFill>
                            <a:srgbClr val="000000"/>
                          </a:solidFill>
                          <a:latin typeface="Calibri"/>
                        </a:rPr>
                        <a:t>2 (mod 5)</a:t>
                      </a:r>
                    </a:p>
                  </a:txBody>
                  <a:tcPr marL="9525" marR="9525" marT="9525" marB="0" anchor="b"/>
                </a:tc>
              </a:tr>
              <a:tr h="370840">
                <a:tc>
                  <a:txBody>
                    <a:bodyPr/>
                    <a:lstStyle/>
                    <a:p>
                      <a:pPr algn="ctr" fontAlgn="b"/>
                      <a:r>
                        <a:rPr lang="en-US" sz="2400" b="0" i="0" u="none" strike="noStrike">
                          <a:solidFill>
                            <a:srgbClr val="000000"/>
                          </a:solidFill>
                          <a:latin typeface="Calibri"/>
                        </a:rPr>
                        <a:t>3</a:t>
                      </a:r>
                    </a:p>
                  </a:txBody>
                  <a:tcPr marL="9525" marR="9525" marT="9525" marB="0" anchor="b"/>
                </a:tc>
                <a:tc>
                  <a:txBody>
                    <a:bodyPr/>
                    <a:lstStyle/>
                    <a:p>
                      <a:pPr algn="ctr" fontAlgn="b"/>
                      <a:r>
                        <a:rPr lang="en-US" sz="2400" b="0" i="0" u="none" strike="noStrike">
                          <a:solidFill>
                            <a:srgbClr val="000000"/>
                          </a:solidFill>
                          <a:latin typeface="Calibri"/>
                        </a:rPr>
                        <a:t>3</a:t>
                      </a:r>
                    </a:p>
                  </a:txBody>
                  <a:tcPr marL="9525" marR="9525" marT="9525" marB="0" anchor="b"/>
                </a:tc>
                <a:tc>
                  <a:txBody>
                    <a:bodyPr/>
                    <a:lstStyle/>
                    <a:p>
                      <a:pPr algn="ctr" fontAlgn="b"/>
                      <a:r>
                        <a:rPr lang="da-DK" sz="2400" b="0" i="0" u="none" strike="noStrike" dirty="0">
                          <a:solidFill>
                            <a:srgbClr val="000000"/>
                          </a:solidFill>
                          <a:latin typeface="Calibri"/>
                        </a:rPr>
                        <a:t>3 </a:t>
                      </a:r>
                      <a:r>
                        <a:rPr lang="da-DK" sz="2400" b="0" i="0" u="none" strike="noStrike" dirty="0" smtClean="0">
                          <a:solidFill>
                            <a:srgbClr val="000000"/>
                          </a:solidFill>
                          <a:latin typeface="+mn-lt"/>
                          <a:sym typeface="Symbol"/>
                        </a:rPr>
                        <a:t></a:t>
                      </a:r>
                      <a:r>
                        <a:rPr lang="da-DK" sz="2400" b="0" i="0" u="none" strike="noStrike" dirty="0" smtClean="0">
                          <a:solidFill>
                            <a:srgbClr val="000000"/>
                          </a:solidFill>
                          <a:latin typeface="Calibri"/>
                        </a:rPr>
                        <a:t> </a:t>
                      </a:r>
                      <a:r>
                        <a:rPr lang="da-DK" sz="2400" b="0" i="0" u="none" strike="noStrike" dirty="0">
                          <a:solidFill>
                            <a:srgbClr val="000000"/>
                          </a:solidFill>
                          <a:latin typeface="Calibri"/>
                        </a:rPr>
                        <a:t>3 (mod 5)</a:t>
                      </a:r>
                    </a:p>
                  </a:txBody>
                  <a:tcPr marL="9525" marR="9525" marT="9525" marB="0" anchor="b"/>
                </a:tc>
              </a:tr>
              <a:tr h="370840">
                <a:tc>
                  <a:txBody>
                    <a:bodyPr/>
                    <a:lstStyle/>
                    <a:p>
                      <a:pPr algn="ctr" fontAlgn="b"/>
                      <a:r>
                        <a:rPr lang="en-US" sz="2400" b="0" i="0" u="none" strike="noStrike">
                          <a:solidFill>
                            <a:srgbClr val="000000"/>
                          </a:solidFill>
                          <a:latin typeface="Calibri"/>
                        </a:rPr>
                        <a:t>4</a:t>
                      </a:r>
                    </a:p>
                  </a:txBody>
                  <a:tcPr marL="9525" marR="9525" marT="9525" marB="0" anchor="b"/>
                </a:tc>
                <a:tc>
                  <a:txBody>
                    <a:bodyPr/>
                    <a:lstStyle/>
                    <a:p>
                      <a:pPr algn="ctr" fontAlgn="b"/>
                      <a:r>
                        <a:rPr lang="en-US" sz="2400" b="0" i="0" u="none" strike="noStrike">
                          <a:solidFill>
                            <a:srgbClr val="000000"/>
                          </a:solidFill>
                          <a:latin typeface="Calibri"/>
                        </a:rPr>
                        <a:t>4</a:t>
                      </a:r>
                    </a:p>
                  </a:txBody>
                  <a:tcPr marL="9525" marR="9525" marT="9525" marB="0" anchor="b"/>
                </a:tc>
                <a:tc>
                  <a:txBody>
                    <a:bodyPr/>
                    <a:lstStyle/>
                    <a:p>
                      <a:pPr algn="ctr" fontAlgn="b"/>
                      <a:r>
                        <a:rPr lang="da-DK" sz="2400" b="0" i="0" u="none" strike="noStrike" dirty="0">
                          <a:solidFill>
                            <a:srgbClr val="000000"/>
                          </a:solidFill>
                          <a:latin typeface="Calibri"/>
                        </a:rPr>
                        <a:t>4 </a:t>
                      </a:r>
                      <a:r>
                        <a:rPr lang="da-DK" sz="2400" b="0" i="0" u="none" strike="noStrike" dirty="0" smtClean="0">
                          <a:solidFill>
                            <a:srgbClr val="000000"/>
                          </a:solidFill>
                          <a:latin typeface="+mn-lt"/>
                          <a:sym typeface="Symbol"/>
                        </a:rPr>
                        <a:t></a:t>
                      </a:r>
                      <a:r>
                        <a:rPr lang="da-DK" sz="2400" b="0" i="0" u="none" strike="noStrike" dirty="0" smtClean="0">
                          <a:solidFill>
                            <a:srgbClr val="000000"/>
                          </a:solidFill>
                          <a:latin typeface="Calibri"/>
                        </a:rPr>
                        <a:t> </a:t>
                      </a:r>
                      <a:r>
                        <a:rPr lang="da-DK" sz="2400" b="0" i="0" u="none" strike="noStrike" dirty="0">
                          <a:solidFill>
                            <a:srgbClr val="000000"/>
                          </a:solidFill>
                          <a:latin typeface="Calibri"/>
                        </a:rPr>
                        <a:t>4 (mod 5)</a:t>
                      </a:r>
                    </a:p>
                  </a:txBody>
                  <a:tcPr marL="9525" marR="9525" marT="9525" marB="0" anchor="b"/>
                </a:tc>
              </a:tr>
              <a:tr h="370840">
                <a:tc>
                  <a:txBody>
                    <a:bodyPr/>
                    <a:lstStyle/>
                    <a:p>
                      <a:pPr algn="ctr" fontAlgn="b"/>
                      <a:r>
                        <a:rPr lang="en-US" sz="2400" b="0" i="0" u="none" strike="noStrike">
                          <a:solidFill>
                            <a:srgbClr val="000000"/>
                          </a:solidFill>
                          <a:latin typeface="Calibri"/>
                        </a:rPr>
                        <a:t>5</a:t>
                      </a:r>
                    </a:p>
                  </a:txBody>
                  <a:tcPr marL="9525" marR="9525" marT="9525" marB="0" anchor="b"/>
                </a:tc>
                <a:tc>
                  <a:txBody>
                    <a:bodyPr/>
                    <a:lstStyle/>
                    <a:p>
                      <a:pPr algn="ctr" fontAlgn="b"/>
                      <a:r>
                        <a:rPr lang="en-US" sz="2400" b="0" i="0" u="none" strike="noStrike">
                          <a:solidFill>
                            <a:srgbClr val="000000"/>
                          </a:solidFill>
                          <a:latin typeface="Calibri"/>
                        </a:rPr>
                        <a:t>0</a:t>
                      </a:r>
                    </a:p>
                  </a:txBody>
                  <a:tcPr marL="9525" marR="9525" marT="9525" marB="0" anchor="b"/>
                </a:tc>
                <a:tc>
                  <a:txBody>
                    <a:bodyPr/>
                    <a:lstStyle/>
                    <a:p>
                      <a:pPr algn="ctr" fontAlgn="b"/>
                      <a:r>
                        <a:rPr lang="da-DK" sz="2400" b="0" i="0" u="none" strike="noStrike" dirty="0">
                          <a:solidFill>
                            <a:srgbClr val="000000"/>
                          </a:solidFill>
                          <a:latin typeface="Calibri"/>
                        </a:rPr>
                        <a:t>5 </a:t>
                      </a:r>
                      <a:r>
                        <a:rPr lang="da-DK" sz="2400" b="0" i="0" u="none" strike="noStrike" dirty="0" smtClean="0">
                          <a:solidFill>
                            <a:srgbClr val="000000"/>
                          </a:solidFill>
                          <a:latin typeface="+mn-lt"/>
                          <a:sym typeface="Symbol"/>
                        </a:rPr>
                        <a:t></a:t>
                      </a:r>
                      <a:r>
                        <a:rPr lang="da-DK" sz="2400" b="0" i="0" u="none" strike="noStrike" dirty="0" smtClean="0">
                          <a:solidFill>
                            <a:srgbClr val="000000"/>
                          </a:solidFill>
                          <a:latin typeface="Calibri"/>
                        </a:rPr>
                        <a:t> </a:t>
                      </a:r>
                      <a:r>
                        <a:rPr lang="da-DK" sz="2400" b="0" i="0" u="none" strike="noStrike" dirty="0">
                          <a:solidFill>
                            <a:srgbClr val="000000"/>
                          </a:solidFill>
                          <a:latin typeface="Calibri"/>
                        </a:rPr>
                        <a:t>0 (mod 5)</a:t>
                      </a:r>
                    </a:p>
                  </a:txBody>
                  <a:tcPr marL="9525" marR="9525" marT="9525" marB="0" anchor="b"/>
                </a:tc>
              </a:tr>
              <a:tr h="370840">
                <a:tc>
                  <a:txBody>
                    <a:bodyPr/>
                    <a:lstStyle/>
                    <a:p>
                      <a:pPr algn="ctr" fontAlgn="b"/>
                      <a:r>
                        <a:rPr lang="en-US" sz="2400" b="0" i="0" u="none" strike="noStrike">
                          <a:solidFill>
                            <a:srgbClr val="000000"/>
                          </a:solidFill>
                          <a:latin typeface="Calibri"/>
                        </a:rPr>
                        <a:t>6</a:t>
                      </a:r>
                    </a:p>
                  </a:txBody>
                  <a:tcPr marL="9525" marR="9525" marT="9525" marB="0" anchor="b"/>
                </a:tc>
                <a:tc>
                  <a:txBody>
                    <a:bodyPr/>
                    <a:lstStyle/>
                    <a:p>
                      <a:pPr algn="ctr" fontAlgn="b"/>
                      <a:r>
                        <a:rPr lang="en-US" sz="2400" b="0" i="0" u="none" strike="noStrike">
                          <a:solidFill>
                            <a:srgbClr val="000000"/>
                          </a:solidFill>
                          <a:latin typeface="Calibri"/>
                        </a:rPr>
                        <a:t>1</a:t>
                      </a:r>
                    </a:p>
                  </a:txBody>
                  <a:tcPr marL="9525" marR="9525" marT="9525" marB="0" anchor="b"/>
                </a:tc>
                <a:tc>
                  <a:txBody>
                    <a:bodyPr/>
                    <a:lstStyle/>
                    <a:p>
                      <a:pPr algn="ctr" fontAlgn="b"/>
                      <a:r>
                        <a:rPr lang="da-DK" sz="2400" b="0" i="0" u="none" strike="noStrike" dirty="0">
                          <a:solidFill>
                            <a:srgbClr val="000000"/>
                          </a:solidFill>
                          <a:latin typeface="Calibri"/>
                        </a:rPr>
                        <a:t>6 </a:t>
                      </a:r>
                      <a:r>
                        <a:rPr lang="da-DK" sz="2400" b="0" i="0" u="none" strike="noStrike" dirty="0" smtClean="0">
                          <a:solidFill>
                            <a:srgbClr val="000000"/>
                          </a:solidFill>
                          <a:latin typeface="+mn-lt"/>
                          <a:sym typeface="Symbol"/>
                        </a:rPr>
                        <a:t></a:t>
                      </a:r>
                      <a:r>
                        <a:rPr lang="da-DK" sz="2400" b="0" i="0" u="none" strike="noStrike" dirty="0" smtClean="0">
                          <a:solidFill>
                            <a:srgbClr val="000000"/>
                          </a:solidFill>
                          <a:latin typeface="Calibri"/>
                        </a:rPr>
                        <a:t> </a:t>
                      </a:r>
                      <a:r>
                        <a:rPr lang="da-DK" sz="2400" b="0" i="0" u="none" strike="noStrike" dirty="0">
                          <a:solidFill>
                            <a:srgbClr val="000000"/>
                          </a:solidFill>
                          <a:latin typeface="Calibri"/>
                        </a:rPr>
                        <a:t>1 (mod 5)</a:t>
                      </a:r>
                    </a:p>
                  </a:txBody>
                  <a:tcPr marL="9525" marR="9525" marT="9525" marB="0" anchor="b"/>
                </a:tc>
              </a:tr>
              <a:tr h="370840">
                <a:tc>
                  <a:txBody>
                    <a:bodyPr/>
                    <a:lstStyle/>
                    <a:p>
                      <a:pPr algn="ctr" fontAlgn="b"/>
                      <a:r>
                        <a:rPr lang="en-US" sz="2400" b="0" i="0" u="none" strike="noStrike">
                          <a:solidFill>
                            <a:srgbClr val="000000"/>
                          </a:solidFill>
                          <a:latin typeface="Calibri"/>
                        </a:rPr>
                        <a:t>7</a:t>
                      </a:r>
                    </a:p>
                  </a:txBody>
                  <a:tcPr marL="9525" marR="9525" marT="9525" marB="0" anchor="b"/>
                </a:tc>
                <a:tc>
                  <a:txBody>
                    <a:bodyPr/>
                    <a:lstStyle/>
                    <a:p>
                      <a:pPr algn="ctr" fontAlgn="b"/>
                      <a:r>
                        <a:rPr lang="en-US" sz="2400" b="0" i="0" u="none" strike="noStrike">
                          <a:solidFill>
                            <a:srgbClr val="000000"/>
                          </a:solidFill>
                          <a:latin typeface="Calibri"/>
                        </a:rPr>
                        <a:t>2</a:t>
                      </a:r>
                    </a:p>
                  </a:txBody>
                  <a:tcPr marL="9525" marR="9525" marT="9525" marB="0" anchor="b"/>
                </a:tc>
                <a:tc>
                  <a:txBody>
                    <a:bodyPr/>
                    <a:lstStyle/>
                    <a:p>
                      <a:pPr algn="ctr" fontAlgn="b"/>
                      <a:r>
                        <a:rPr lang="da-DK" sz="2400" b="0" i="0" u="none" strike="noStrike" dirty="0">
                          <a:solidFill>
                            <a:srgbClr val="000000"/>
                          </a:solidFill>
                          <a:latin typeface="Calibri"/>
                        </a:rPr>
                        <a:t>7 </a:t>
                      </a:r>
                      <a:r>
                        <a:rPr lang="da-DK" sz="2400" b="0" i="0" u="none" strike="noStrike" dirty="0" smtClean="0">
                          <a:solidFill>
                            <a:srgbClr val="000000"/>
                          </a:solidFill>
                          <a:latin typeface="+mn-lt"/>
                          <a:sym typeface="Symbol"/>
                        </a:rPr>
                        <a:t></a:t>
                      </a:r>
                      <a:r>
                        <a:rPr lang="da-DK" sz="2400" b="0" i="0" u="none" strike="noStrike" dirty="0" smtClean="0">
                          <a:solidFill>
                            <a:srgbClr val="000000"/>
                          </a:solidFill>
                          <a:latin typeface="Calibri"/>
                        </a:rPr>
                        <a:t> </a:t>
                      </a:r>
                      <a:r>
                        <a:rPr lang="da-DK" sz="2400" b="0" i="0" u="none" strike="noStrike" dirty="0">
                          <a:solidFill>
                            <a:srgbClr val="000000"/>
                          </a:solidFill>
                          <a:latin typeface="Calibri"/>
                        </a:rPr>
                        <a:t>2 (mod 5)</a:t>
                      </a:r>
                    </a:p>
                  </a:txBody>
                  <a:tcPr marL="9525" marR="9525" marT="9525" marB="0" anchor="b"/>
                </a:tc>
              </a:tr>
              <a:tr h="370840">
                <a:tc>
                  <a:txBody>
                    <a:bodyPr/>
                    <a:lstStyle/>
                    <a:p>
                      <a:pPr algn="ctr" fontAlgn="b"/>
                      <a:r>
                        <a:rPr lang="en-US" sz="2400" b="0" i="0" u="none" strike="noStrike">
                          <a:solidFill>
                            <a:srgbClr val="000000"/>
                          </a:solidFill>
                          <a:latin typeface="Calibri"/>
                        </a:rPr>
                        <a:t>8</a:t>
                      </a:r>
                    </a:p>
                  </a:txBody>
                  <a:tcPr marL="9525" marR="9525" marT="9525" marB="0" anchor="b"/>
                </a:tc>
                <a:tc>
                  <a:txBody>
                    <a:bodyPr/>
                    <a:lstStyle/>
                    <a:p>
                      <a:pPr algn="ctr" fontAlgn="b"/>
                      <a:r>
                        <a:rPr lang="en-US" sz="2400" b="0" i="0" u="none" strike="noStrike">
                          <a:solidFill>
                            <a:srgbClr val="000000"/>
                          </a:solidFill>
                          <a:latin typeface="Calibri"/>
                        </a:rPr>
                        <a:t>3</a:t>
                      </a:r>
                    </a:p>
                  </a:txBody>
                  <a:tcPr marL="9525" marR="9525" marT="9525" marB="0" anchor="b"/>
                </a:tc>
                <a:tc>
                  <a:txBody>
                    <a:bodyPr/>
                    <a:lstStyle/>
                    <a:p>
                      <a:pPr algn="ctr" fontAlgn="b"/>
                      <a:r>
                        <a:rPr lang="da-DK" sz="2400" b="0" i="0" u="none" strike="noStrike" dirty="0">
                          <a:solidFill>
                            <a:srgbClr val="000000"/>
                          </a:solidFill>
                          <a:latin typeface="Calibri"/>
                        </a:rPr>
                        <a:t>8 </a:t>
                      </a:r>
                      <a:r>
                        <a:rPr lang="da-DK" sz="2400" b="0" i="0" u="none" strike="noStrike" dirty="0" smtClean="0">
                          <a:solidFill>
                            <a:srgbClr val="000000"/>
                          </a:solidFill>
                          <a:latin typeface="+mn-lt"/>
                          <a:sym typeface="Symbol"/>
                        </a:rPr>
                        <a:t></a:t>
                      </a:r>
                      <a:r>
                        <a:rPr lang="da-DK" sz="2400" b="0" i="0" u="none" strike="noStrike" dirty="0" smtClean="0">
                          <a:solidFill>
                            <a:srgbClr val="000000"/>
                          </a:solidFill>
                          <a:latin typeface="Calibri"/>
                        </a:rPr>
                        <a:t> </a:t>
                      </a:r>
                      <a:r>
                        <a:rPr lang="da-DK" sz="2400" b="0" i="0" u="none" strike="noStrike" dirty="0">
                          <a:solidFill>
                            <a:srgbClr val="000000"/>
                          </a:solidFill>
                          <a:latin typeface="Calibri"/>
                        </a:rPr>
                        <a:t>3 (mod 5)</a:t>
                      </a:r>
                    </a:p>
                  </a:txBody>
                  <a:tcPr marL="9525" marR="9525" marT="9525" marB="0" anchor="b"/>
                </a:tc>
              </a:tr>
              <a:tr h="370840">
                <a:tc>
                  <a:txBody>
                    <a:bodyPr/>
                    <a:lstStyle/>
                    <a:p>
                      <a:pPr algn="ctr" fontAlgn="b"/>
                      <a:r>
                        <a:rPr lang="en-US" sz="2400" b="0" i="0" u="none" strike="noStrike">
                          <a:solidFill>
                            <a:srgbClr val="000000"/>
                          </a:solidFill>
                          <a:latin typeface="Calibri"/>
                        </a:rPr>
                        <a:t>9</a:t>
                      </a:r>
                    </a:p>
                  </a:txBody>
                  <a:tcPr marL="9525" marR="9525" marT="9525" marB="0" anchor="b"/>
                </a:tc>
                <a:tc>
                  <a:txBody>
                    <a:bodyPr/>
                    <a:lstStyle/>
                    <a:p>
                      <a:pPr algn="ctr" fontAlgn="b"/>
                      <a:r>
                        <a:rPr lang="en-US" sz="2400" b="0" i="0" u="none" strike="noStrike">
                          <a:solidFill>
                            <a:srgbClr val="000000"/>
                          </a:solidFill>
                          <a:latin typeface="Calibri"/>
                        </a:rPr>
                        <a:t>4</a:t>
                      </a:r>
                    </a:p>
                  </a:txBody>
                  <a:tcPr marL="9525" marR="9525" marT="9525" marB="0" anchor="b"/>
                </a:tc>
                <a:tc>
                  <a:txBody>
                    <a:bodyPr/>
                    <a:lstStyle/>
                    <a:p>
                      <a:pPr algn="ctr" fontAlgn="b"/>
                      <a:r>
                        <a:rPr lang="da-DK" sz="2400" b="0" i="0" u="none" strike="noStrike" dirty="0">
                          <a:solidFill>
                            <a:srgbClr val="000000"/>
                          </a:solidFill>
                          <a:latin typeface="Calibri"/>
                        </a:rPr>
                        <a:t>9 </a:t>
                      </a:r>
                      <a:r>
                        <a:rPr lang="da-DK" sz="2400" b="0" i="0" u="none" strike="noStrike" dirty="0" smtClean="0">
                          <a:solidFill>
                            <a:srgbClr val="000000"/>
                          </a:solidFill>
                          <a:latin typeface="+mn-lt"/>
                          <a:sym typeface="Symbol"/>
                        </a:rPr>
                        <a:t></a:t>
                      </a:r>
                      <a:r>
                        <a:rPr lang="da-DK" sz="2400" b="0" i="0" u="none" strike="noStrike" dirty="0" smtClean="0">
                          <a:solidFill>
                            <a:srgbClr val="000000"/>
                          </a:solidFill>
                          <a:latin typeface="Calibri"/>
                        </a:rPr>
                        <a:t> </a:t>
                      </a:r>
                      <a:r>
                        <a:rPr lang="da-DK" sz="2400" b="0" i="0" u="none" strike="noStrike" dirty="0">
                          <a:solidFill>
                            <a:srgbClr val="000000"/>
                          </a:solidFill>
                          <a:latin typeface="Calibri"/>
                        </a:rPr>
                        <a:t>4 (mod 5)</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Finding Modular Congruence </a:t>
            </a:r>
            <a:endParaRPr lang="en-US" dirty="0"/>
          </a:p>
        </p:txBody>
      </p:sp>
      <p:sp>
        <p:nvSpPr>
          <p:cNvPr id="3" name="Content Placeholder 2"/>
          <p:cNvSpPr>
            <a:spLocks noGrp="1"/>
          </p:cNvSpPr>
          <p:nvPr>
            <p:ph idx="1"/>
          </p:nvPr>
        </p:nvSpPr>
        <p:spPr/>
        <p:txBody>
          <a:bodyPr/>
          <a:lstStyle/>
          <a:p>
            <a:r>
              <a:rPr lang="en-US" dirty="0" smtClean="0"/>
              <a:t>Evaluate the following. </a:t>
            </a:r>
          </a:p>
          <a:p>
            <a:pPr>
              <a:tabLst>
                <a:tab pos="463550" algn="l"/>
              </a:tabLst>
            </a:pPr>
            <a:r>
              <a:rPr lang="en-US" b="1" dirty="0" smtClean="0"/>
              <a:t>a.</a:t>
            </a:r>
            <a:r>
              <a:rPr lang="en-US" dirty="0" smtClean="0"/>
              <a:t>	</a:t>
            </a:r>
            <a:r>
              <a:rPr lang="en-US" dirty="0" smtClean="0">
                <a:solidFill>
                  <a:srgbClr val="0000FF"/>
                </a:solidFill>
              </a:rPr>
              <a:t>15 mod 6 </a:t>
            </a:r>
          </a:p>
          <a:p>
            <a:pPr>
              <a:tabLst>
                <a:tab pos="463550" algn="l"/>
              </a:tabLst>
            </a:pPr>
            <a:r>
              <a:rPr lang="en-US" b="1" dirty="0" smtClean="0"/>
              <a:t>b.</a:t>
            </a:r>
            <a:r>
              <a:rPr lang="en-US" dirty="0" smtClean="0"/>
              <a:t>	</a:t>
            </a:r>
            <a:r>
              <a:rPr lang="en-US" dirty="0" smtClean="0">
                <a:solidFill>
                  <a:srgbClr val="0000FF"/>
                </a:solidFill>
              </a:rPr>
              <a:t>72 mod 13 </a:t>
            </a:r>
          </a:p>
          <a:p>
            <a:r>
              <a:rPr lang="en-US" b="1" dirty="0" smtClean="0"/>
              <a:t>Solution </a:t>
            </a:r>
          </a:p>
          <a:p>
            <a:pPr>
              <a:tabLst>
                <a:tab pos="463550" algn="l"/>
              </a:tabLst>
            </a:pPr>
            <a:r>
              <a:rPr lang="en-US" b="1" dirty="0" smtClean="0"/>
              <a:t>a.</a:t>
            </a:r>
            <a:r>
              <a:rPr lang="en-US" dirty="0" smtClean="0"/>
              <a:t>	To find </a:t>
            </a:r>
            <a:r>
              <a:rPr lang="en-US" dirty="0" smtClean="0">
                <a:solidFill>
                  <a:srgbClr val="0000FF"/>
                </a:solidFill>
              </a:rPr>
              <a:t>15 mod 6</a:t>
            </a:r>
            <a:r>
              <a:rPr lang="en-US" dirty="0" smtClean="0"/>
              <a:t>, we need to divide </a:t>
            </a:r>
            <a:r>
              <a:rPr lang="en-US" dirty="0" smtClean="0">
                <a:solidFill>
                  <a:srgbClr val="0000FF"/>
                </a:solidFill>
              </a:rPr>
              <a:t>15</a:t>
            </a:r>
            <a:r>
              <a:rPr lang="en-US" dirty="0" smtClean="0"/>
              <a:t> by </a:t>
            </a:r>
            <a:r>
              <a:rPr lang="en-US" dirty="0" smtClean="0">
                <a:solidFill>
                  <a:srgbClr val="0000FF"/>
                </a:solidFill>
              </a:rPr>
              <a:t>6</a:t>
            </a:r>
            <a:r>
              <a:rPr lang="en-US" dirty="0" smtClean="0"/>
              <a:t> and find 	the remainder. </a:t>
            </a:r>
          </a:p>
        </p:txBody>
      </p:sp>
      <p:graphicFrame>
        <p:nvGraphicFramePr>
          <p:cNvPr id="5122" name="Object 2"/>
          <p:cNvGraphicFramePr>
            <a:graphicFrameLocks noChangeAspect="1"/>
          </p:cNvGraphicFramePr>
          <p:nvPr/>
        </p:nvGraphicFramePr>
        <p:xfrm>
          <a:off x="3124200" y="4585648"/>
          <a:ext cx="3213100" cy="304800"/>
        </p:xfrm>
        <a:graphic>
          <a:graphicData uri="http://schemas.openxmlformats.org/presentationml/2006/ole">
            <mc:AlternateContent xmlns:mc="http://schemas.openxmlformats.org/markup-compatibility/2006">
              <mc:Choice xmlns:v="urn:schemas-microsoft-com:vml" Requires="v">
                <p:oleObj spid="_x0000_s5142" name="Equation" r:id="rId3" imgW="3213000" imgH="304560" progId="Equation.DSMT4">
                  <p:embed/>
                </p:oleObj>
              </mc:Choice>
              <mc:Fallback>
                <p:oleObj name="Equation" r:id="rId3" imgW="3213000" imgH="3045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4585648"/>
                        <a:ext cx="3213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3" name="Object 3"/>
          <p:cNvGraphicFramePr>
            <a:graphicFrameLocks noChangeAspect="1"/>
          </p:cNvGraphicFramePr>
          <p:nvPr>
            <p:extLst>
              <p:ext uri="{D42A27DB-BD31-4B8C-83A1-F6EECF244321}">
                <p14:modId xmlns:p14="http://schemas.microsoft.com/office/powerpoint/2010/main" val="4212224436"/>
              </p:ext>
            </p:extLst>
          </p:nvPr>
        </p:nvGraphicFramePr>
        <p:xfrm>
          <a:off x="3130550" y="5070475"/>
          <a:ext cx="2679700" cy="469900"/>
        </p:xfrm>
        <a:graphic>
          <a:graphicData uri="http://schemas.openxmlformats.org/presentationml/2006/ole">
            <mc:AlternateContent xmlns:mc="http://schemas.openxmlformats.org/markup-compatibility/2006">
              <mc:Choice xmlns:v="urn:schemas-microsoft-com:vml" Requires="v">
                <p:oleObj spid="_x0000_s5143" name="Equation" r:id="rId5" imgW="2679480" imgH="469800" progId="Equation.DSMT4">
                  <p:embed/>
                </p:oleObj>
              </mc:Choice>
              <mc:Fallback>
                <p:oleObj name="Equation" r:id="rId5" imgW="2679480" imgH="469800" progId="Equation.DSMT4">
                  <p:embed/>
                  <p:pic>
                    <p:nvPicPr>
                      <p:cNvPr id="0" name="Picture 3"/>
                      <p:cNvPicPr>
                        <a:picLocks noChangeAspect="1" noChangeArrowheads="1"/>
                      </p:cNvPicPr>
                      <p:nvPr/>
                    </p:nvPicPr>
                    <p:blipFill>
                      <a:blip r:embed="rId6"/>
                      <a:srcRect/>
                      <a:stretch>
                        <a:fillRect/>
                      </a:stretch>
                    </p:blipFill>
                    <p:spPr bwMode="auto">
                      <a:xfrm>
                        <a:off x="3130550" y="5070475"/>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Finding Modular Congruence (cont.)</a:t>
            </a:r>
            <a:endParaRPr lang="en-US" dirty="0"/>
          </a:p>
        </p:txBody>
      </p:sp>
      <p:sp>
        <p:nvSpPr>
          <p:cNvPr id="3" name="Content Placeholder 2"/>
          <p:cNvSpPr>
            <a:spLocks noGrp="1"/>
          </p:cNvSpPr>
          <p:nvPr>
            <p:ph idx="1"/>
          </p:nvPr>
        </p:nvSpPr>
        <p:spPr/>
        <p:txBody>
          <a:bodyPr/>
          <a:lstStyle/>
          <a:p>
            <a:pPr>
              <a:tabLst>
                <a:tab pos="463550" algn="l"/>
              </a:tabLst>
            </a:pPr>
            <a:r>
              <a:rPr lang="en-US" b="1" dirty="0" smtClean="0"/>
              <a:t>b.</a:t>
            </a:r>
            <a:r>
              <a:rPr lang="en-US" dirty="0" smtClean="0"/>
              <a:t>	To find </a:t>
            </a:r>
            <a:r>
              <a:rPr lang="en-US" dirty="0" smtClean="0">
                <a:solidFill>
                  <a:srgbClr val="0000FF"/>
                </a:solidFill>
              </a:rPr>
              <a:t>72 mod 13</a:t>
            </a:r>
            <a:r>
              <a:rPr lang="en-US" dirty="0" smtClean="0"/>
              <a:t>, we need to divide </a:t>
            </a:r>
            <a:r>
              <a:rPr lang="en-US" dirty="0" smtClean="0">
                <a:solidFill>
                  <a:srgbClr val="0000FF"/>
                </a:solidFill>
              </a:rPr>
              <a:t>72</a:t>
            </a:r>
            <a:r>
              <a:rPr lang="en-US" dirty="0" smtClean="0"/>
              <a:t> by </a:t>
            </a:r>
            <a:r>
              <a:rPr lang="en-US" dirty="0" smtClean="0">
                <a:solidFill>
                  <a:srgbClr val="0000FF"/>
                </a:solidFill>
              </a:rPr>
              <a:t>13</a:t>
            </a:r>
            <a:r>
              <a:rPr lang="en-US" dirty="0" smtClean="0"/>
              <a:t> and 	find the remainder. </a:t>
            </a:r>
            <a:endParaRPr lang="en-US" dirty="0"/>
          </a:p>
        </p:txBody>
      </p:sp>
      <p:graphicFrame>
        <p:nvGraphicFramePr>
          <p:cNvPr id="4098" name="Object 2"/>
          <p:cNvGraphicFramePr>
            <a:graphicFrameLocks noChangeAspect="1"/>
          </p:cNvGraphicFramePr>
          <p:nvPr/>
        </p:nvGraphicFramePr>
        <p:xfrm>
          <a:off x="2868304" y="2514600"/>
          <a:ext cx="3390900" cy="304800"/>
        </p:xfrm>
        <a:graphic>
          <a:graphicData uri="http://schemas.openxmlformats.org/presentationml/2006/ole">
            <mc:AlternateContent xmlns:mc="http://schemas.openxmlformats.org/markup-compatibility/2006">
              <mc:Choice xmlns:v="urn:schemas-microsoft-com:vml" Requires="v">
                <p:oleObj spid="_x0000_s4118" name="Equation" r:id="rId3" imgW="3390840" imgH="304560" progId="Equation.DSMT4">
                  <p:embed/>
                </p:oleObj>
              </mc:Choice>
              <mc:Fallback>
                <p:oleObj name="Equation" r:id="rId3" imgW="3390840" imgH="3045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68304" y="2514600"/>
                        <a:ext cx="3390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9" name="Object 3"/>
          <p:cNvGraphicFramePr>
            <a:graphicFrameLocks noChangeAspect="1"/>
          </p:cNvGraphicFramePr>
          <p:nvPr>
            <p:extLst>
              <p:ext uri="{D42A27DB-BD31-4B8C-83A1-F6EECF244321}">
                <p14:modId xmlns:p14="http://schemas.microsoft.com/office/powerpoint/2010/main" val="4221228462"/>
              </p:ext>
            </p:extLst>
          </p:nvPr>
        </p:nvGraphicFramePr>
        <p:xfrm>
          <a:off x="2881952" y="3012744"/>
          <a:ext cx="2870200" cy="469900"/>
        </p:xfrm>
        <a:graphic>
          <a:graphicData uri="http://schemas.openxmlformats.org/presentationml/2006/ole">
            <mc:AlternateContent xmlns:mc="http://schemas.openxmlformats.org/markup-compatibility/2006">
              <mc:Choice xmlns:v="urn:schemas-microsoft-com:vml" Requires="v">
                <p:oleObj spid="_x0000_s4119" name="Equation" r:id="rId5" imgW="2869920" imgH="469800" progId="Equation.DSMT4">
                  <p:embed/>
                </p:oleObj>
              </mc:Choice>
              <mc:Fallback>
                <p:oleObj name="Equation" r:id="rId5" imgW="286992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81952" y="3012744"/>
                        <a:ext cx="2870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1556</TotalTime>
  <Words>1270</Words>
  <Application>Microsoft Office PowerPoint</Application>
  <PresentationFormat>On-screen Show (4:3)</PresentationFormat>
  <Paragraphs>207</Paragraphs>
  <Slides>31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7" baseType="lpstr">
      <vt:lpstr>Calibri</vt:lpstr>
      <vt:lpstr>Courier New</vt:lpstr>
      <vt:lpstr>Arial</vt:lpstr>
      <vt:lpstr>Symbol</vt:lpstr>
      <vt:lpstr>Office Theme</vt:lpstr>
      <vt:lpstr>Equation</vt:lpstr>
      <vt:lpstr>Section 14.2</vt:lpstr>
      <vt:lpstr> Objectives </vt:lpstr>
      <vt:lpstr>Modular Arithmetic</vt:lpstr>
      <vt:lpstr>Modular Arithmetic </vt:lpstr>
      <vt:lpstr>Example 1: Completing the Modular Congruence Table </vt:lpstr>
      <vt:lpstr>Example 1: Completing the Modular Congruence Table (cont.)</vt:lpstr>
      <vt:lpstr>Example 1: Completing the Modular Congruence Table (cont.)</vt:lpstr>
      <vt:lpstr>Example 2: Finding Modular Congruence </vt:lpstr>
      <vt:lpstr>Example 2: Finding Modular Congruence (cont.)</vt:lpstr>
      <vt:lpstr>Example 3: Modular Operations </vt:lpstr>
      <vt:lpstr>Example 3: Modular Operations (cont.)</vt:lpstr>
      <vt:lpstr>Example 3: Modular Operations (cont.)</vt:lpstr>
      <vt:lpstr>Example 3: Modular Operations (cont.)</vt:lpstr>
      <vt:lpstr>Example 4: Modular Addition</vt:lpstr>
      <vt:lpstr>Example 4: Modular Addition (cont.)</vt:lpstr>
      <vt:lpstr>Skill Check #1</vt:lpstr>
      <vt:lpstr>Modular Arithmetic and Bar Codes</vt:lpstr>
      <vt:lpstr>Process for Finding the Check-Sum Digit for a  10-digit ISBN</vt:lpstr>
      <vt:lpstr>Process for Finding the Check-Sum Digit for a  10-digit ISBN (cont.)</vt:lpstr>
      <vt:lpstr>Example 5: Verifying the Validity of a 10-digit ISBN  </vt:lpstr>
      <vt:lpstr>Example 5: Verifying the Validity of a 10-digit ISBN (cont.)</vt:lpstr>
      <vt:lpstr>Example 5: Verifying the Validity of a 10-digit ISBN (cont.)</vt:lpstr>
      <vt:lpstr>Skill Check #2</vt:lpstr>
      <vt:lpstr>Example 6: Finding a Missing Digit of a 10-digit ISBN </vt:lpstr>
      <vt:lpstr>Example 6: Finding a Missing Digit of a 10-digit ISBN (cont.)</vt:lpstr>
      <vt:lpstr>Example 6: Finding a Missing Digit of a 10-digit ISBN (cont.)</vt:lpstr>
      <vt:lpstr>Example 6: Finding a Missing Digit of a 10-digit ISBN (cont.)</vt:lpstr>
      <vt:lpstr>Example 6: Finding a Missing Digit of a 10-digit ISBN (cont.)</vt:lpstr>
      <vt:lpstr>Example 6: Finding a Missing Digit of a 10-digit ISBN (cont.)</vt:lpstr>
      <vt:lpstr>Example 6: Finding a Missing Digit of a 10-digit ISBN (cont.)</vt:lpstr>
      <vt:lpstr>Example 6: Finding a Missing Digit of a 10-digit ISBN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244</cp:revision>
  <dcterms:created xsi:type="dcterms:W3CDTF">2013-04-26T14:43:13Z</dcterms:created>
  <dcterms:modified xsi:type="dcterms:W3CDTF">2017-08-03T18:42:40Z</dcterms:modified>
</cp:coreProperties>
</file>